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485" r:id="rId2"/>
    <p:sldId id="467" r:id="rId3"/>
    <p:sldId id="400" r:id="rId4"/>
    <p:sldId id="401" r:id="rId5"/>
    <p:sldId id="468" r:id="rId6"/>
    <p:sldId id="489" r:id="rId7"/>
    <p:sldId id="490" r:id="rId8"/>
    <p:sldId id="491" r:id="rId9"/>
    <p:sldId id="495" r:id="rId10"/>
    <p:sldId id="410" r:id="rId11"/>
    <p:sldId id="500" r:id="rId12"/>
    <p:sldId id="405" r:id="rId13"/>
    <p:sldId id="406" r:id="rId14"/>
    <p:sldId id="407" r:id="rId15"/>
    <p:sldId id="501" r:id="rId16"/>
    <p:sldId id="415" r:id="rId17"/>
    <p:sldId id="478" r:id="rId18"/>
    <p:sldId id="502" r:id="rId19"/>
    <p:sldId id="506" r:id="rId20"/>
    <p:sldId id="507" r:id="rId21"/>
    <p:sldId id="471" r:id="rId22"/>
    <p:sldId id="511" r:id="rId23"/>
    <p:sldId id="474" r:id="rId24"/>
    <p:sldId id="512" r:id="rId25"/>
    <p:sldId id="513" r:id="rId26"/>
    <p:sldId id="508" r:id="rId27"/>
    <p:sldId id="509" r:id="rId28"/>
    <p:sldId id="510" r:id="rId29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FF0000"/>
    <a:srgbClr val="0099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96" autoAdjust="0"/>
    <p:restoredTop sz="90930" autoAdjust="0"/>
  </p:normalViewPr>
  <p:slideViewPr>
    <p:cSldViewPr>
      <p:cViewPr varScale="1">
        <p:scale>
          <a:sx n="69" d="100"/>
          <a:sy n="69" d="100"/>
        </p:scale>
        <p:origin x="-2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fld id="{B3888BFD-8F3B-4CD4-8FD3-2DB0067D64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fld id="{FA1E1715-441D-4FFB-A290-8007ABF4F8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41A2-D25E-4445-B7ED-ABCBF246E5A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1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1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A233-9BEC-42FA-A1C7-C0D8FD60B7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36D4-52F0-468C-9B0C-EB7328994B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4273-A3DC-4481-BD5C-41C0168B27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11B8-9249-4A6C-9DD4-21572E7526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E6907-5EC1-4469-861A-FBD23A5932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A0A0-98E5-4AE6-ABB4-3F1D1CC4F2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6273-E83C-4A24-A74B-2A40AEF3AD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036F-9424-40AB-B326-78DAA3C9FC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371D-99E1-4C4D-9CDB-3DBCA58636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E5F5-6866-490C-B37B-9580CE005C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961E-91D6-458D-9B80-ABFA3BE6C2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8B70-318C-43C3-ACC7-33D8DE668B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FF6C-F459-4A43-9DDC-A743A0FA97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DC56-9279-484E-BBB4-59573AE57D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C488-2B77-462A-BDA2-BD6C3829C1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36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536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fr-FR" smtClean="0"/>
              <a:t>April 7, 2014</a:t>
            </a:r>
            <a:endParaRPr lang="fr-FR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FB1B5E-D77E-4DD2-BF19-62A8464680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herve\Documents\films\evol41_wmv.wmv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films/lhbae2.avi" TargetMode="External"/><Relationship Id="rId2" Type="http://schemas.openxmlformats.org/officeDocument/2006/relationships/hyperlink" Target="../films/Solar_System_Sim.m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rve\Documents\films\planete_hd141.wmv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rve\Documents\films\mczwmv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../Mes%20images/hd141569_s1.jpg" TargetMode="External"/><Relationship Id="rId3" Type="http://schemas.openxmlformats.org/officeDocument/2006/relationships/oleObject" Target="../embeddings/oleObject16.bin"/><Relationship Id="rId7" Type="http://schemas.openxmlformats.org/officeDocument/2006/relationships/hyperlink" Target="../films/spiral2.avi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hyperlink" Target="../films/spiral1.avi" TargetMode="Externa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hyperlink" Target="../Mes%20images/hd141569_s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rve\Documents\films\mczwmv.wmv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2781300"/>
            <a:ext cx="2682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66FF33"/>
                </a:solidFill>
              </a:rPr>
              <a:t>Hervé Beust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3597275"/>
            <a:ext cx="705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fr-FR" sz="2400" dirty="0">
                <a:solidFill>
                  <a:srgbClr val="66FF33"/>
                </a:solidFill>
                <a:latin typeface="+mn-lt"/>
              </a:rPr>
              <a:t>nstitut de </a:t>
            </a:r>
            <a:r>
              <a:rPr lang="fr-FR" sz="2400" dirty="0">
                <a:solidFill>
                  <a:schemeClr val="accent1"/>
                </a:solidFill>
                <a:latin typeface="+mn-lt"/>
              </a:rPr>
              <a:t>P</a:t>
            </a:r>
            <a:r>
              <a:rPr lang="fr-FR" sz="2400" dirty="0">
                <a:solidFill>
                  <a:srgbClr val="66FF33"/>
                </a:solidFill>
                <a:latin typeface="+mn-lt"/>
              </a:rPr>
              <a:t>lanétologie et d’</a:t>
            </a:r>
            <a:r>
              <a:rPr lang="fr-FR" sz="2400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fr-FR" sz="2400" dirty="0">
                <a:solidFill>
                  <a:srgbClr val="66FF33"/>
                </a:solidFill>
                <a:latin typeface="+mn-lt"/>
              </a:rPr>
              <a:t>strophysique de </a:t>
            </a:r>
            <a:r>
              <a:rPr lang="fr-FR" sz="2400" dirty="0">
                <a:solidFill>
                  <a:schemeClr val="accent1"/>
                </a:solidFill>
                <a:latin typeface="+mn-lt"/>
              </a:rPr>
              <a:t>G</a:t>
            </a:r>
            <a:r>
              <a:rPr lang="fr-FR" sz="2400" dirty="0">
                <a:solidFill>
                  <a:srgbClr val="66FF33"/>
                </a:solidFill>
                <a:latin typeface="+mn-lt"/>
              </a:rPr>
              <a:t>renoble</a:t>
            </a:r>
          </a:p>
          <a:p>
            <a:pPr algn="ctr">
              <a:defRPr/>
            </a:pPr>
            <a:endParaRPr lang="fr-FR" sz="2400" dirty="0">
              <a:solidFill>
                <a:schemeClr val="folHlink"/>
              </a:solidFill>
              <a:latin typeface="+mn-lt"/>
            </a:endParaRPr>
          </a:p>
          <a:p>
            <a:pPr algn="ctr">
              <a:defRPr/>
            </a:pPr>
            <a:r>
              <a:rPr lang="fr-FR" sz="2400" dirty="0">
                <a:solidFill>
                  <a:schemeClr val="folHlink"/>
                </a:solidFill>
                <a:latin typeface="+mn-lt"/>
              </a:rPr>
              <a:t>  </a:t>
            </a:r>
            <a:r>
              <a:rPr lang="fr-FR" sz="2400" dirty="0" smtClean="0">
                <a:solidFill>
                  <a:schemeClr val="folHlink"/>
                </a:solidFill>
                <a:latin typeface="+mn-lt"/>
              </a:rPr>
              <a:t>FOST team</a:t>
            </a:r>
            <a:endParaRPr lang="fr-FR" sz="4800" dirty="0">
              <a:latin typeface="+mn-lt"/>
            </a:endParaRP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 eaLnBrk="1" hangingPunct="1"/>
            <a:r>
              <a:rPr lang="fr-FR" sz="4000" dirty="0" err="1" smtClean="0"/>
              <a:t>Hamiltonian</a:t>
            </a:r>
            <a:r>
              <a:rPr lang="fr-FR" sz="4000" dirty="0" smtClean="0"/>
              <a:t> </a:t>
            </a:r>
            <a:r>
              <a:rPr lang="fr-FR" sz="4000" dirty="0" err="1" smtClean="0"/>
              <a:t>dynamics</a:t>
            </a:r>
            <a:r>
              <a:rPr lang="fr-FR" sz="4000" dirty="0" smtClean="0"/>
              <a:t> and (exo)</a:t>
            </a:r>
            <a:r>
              <a:rPr lang="fr-FR" sz="4000" dirty="0" err="1" smtClean="0"/>
              <a:t>planetary</a:t>
            </a:r>
            <a:r>
              <a:rPr lang="fr-FR" sz="4000" dirty="0" smtClean="0"/>
              <a:t> system</a:t>
            </a:r>
            <a:br>
              <a:rPr lang="fr-FR" sz="4000" dirty="0" smtClean="0"/>
            </a:br>
            <a:endParaRPr lang="fr-FR" sz="1800" dirty="0" smtClean="0">
              <a:solidFill>
                <a:srgbClr val="FFFF00"/>
              </a:solidFill>
            </a:endParaRPr>
          </a:p>
        </p:txBody>
      </p:sp>
      <p:sp>
        <p:nvSpPr>
          <p:cNvPr id="1741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pic>
        <p:nvPicPr>
          <p:cNvPr id="17415" name="Image 11" descr="logo-ioweb-ipag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9613"/>
            <a:ext cx="151288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Image 9" descr="logosu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445125"/>
            <a:ext cx="2087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Image 12" descr="logo-UJF-couleur-droit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445125"/>
            <a:ext cx="15827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Image 10" descr="logo-CNRS-nouvea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5975" y="5086350"/>
            <a:ext cx="10779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A233-9BEC-42FA-A1C7-C0D8FD60B73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 dirty="0"/>
          </a:p>
        </p:txBody>
      </p:sp>
      <p:sp>
        <p:nvSpPr>
          <p:cNvPr id="922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685800"/>
          </a:xfrm>
        </p:spPr>
        <p:txBody>
          <a:bodyPr/>
          <a:lstStyle/>
          <a:p>
            <a:pPr eaLnBrk="1" hangingPunct="1"/>
            <a:r>
              <a:rPr lang="fr-FR" sz="3600" dirty="0" err="1" smtClean="0"/>
              <a:t>Planetary</a:t>
            </a:r>
            <a:r>
              <a:rPr lang="fr-FR" sz="3600" dirty="0" smtClean="0"/>
              <a:t> </a:t>
            </a:r>
            <a:r>
              <a:rPr lang="fr-FR" sz="3600" dirty="0" err="1" smtClean="0"/>
              <a:t>theories</a:t>
            </a:r>
            <a:endParaRPr lang="fr-FR" sz="3600" dirty="0" smtClean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8077200" cy="5043264"/>
          </a:xfrm>
        </p:spPr>
        <p:txBody>
          <a:bodyPr/>
          <a:lstStyle/>
          <a:p>
            <a:pPr eaLnBrk="1" hangingPunct="1"/>
            <a:r>
              <a:rPr lang="fr-FR" sz="2000" dirty="0" smtClean="0"/>
              <a:t>A </a:t>
            </a:r>
            <a:r>
              <a:rPr lang="fr-FR" sz="2000" dirty="0" err="1" smtClean="0"/>
              <a:t>planetary</a:t>
            </a:r>
            <a:r>
              <a:rPr lang="fr-FR" sz="2000" dirty="0" smtClean="0"/>
              <a:t> </a:t>
            </a:r>
            <a:r>
              <a:rPr lang="fr-FR" sz="2000" dirty="0" err="1" smtClean="0"/>
              <a:t>theory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smtClean="0">
                <a:solidFill>
                  <a:srgbClr val="FF0000"/>
                </a:solidFill>
              </a:rPr>
              <a:t>model for the </a:t>
            </a:r>
            <a:r>
              <a:rPr lang="fr-FR" sz="2000" dirty="0" err="1" smtClean="0">
                <a:solidFill>
                  <a:srgbClr val="FF0000"/>
                </a:solidFill>
              </a:rPr>
              <a:t>secular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evolution</a:t>
            </a:r>
            <a:r>
              <a:rPr lang="fr-FR" sz="2000" dirty="0" smtClean="0">
                <a:solidFill>
                  <a:srgbClr val="FF0000"/>
                </a:solidFill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</a:rPr>
              <a:t>planetary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orbits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Wingdings 3" pitchFamily="18" charset="2"/>
              </a:rPr>
              <a:t>a</a:t>
            </a:r>
            <a:r>
              <a:rPr lang="fr-FR" sz="2000" dirty="0" smtClean="0"/>
              <a:t> There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66FF33"/>
                </a:solidFill>
              </a:rPr>
              <a:t>no </a:t>
            </a:r>
            <a:r>
              <a:rPr lang="fr-FR" sz="2000" dirty="0" err="1" smtClean="0">
                <a:solidFill>
                  <a:srgbClr val="66FF33"/>
                </a:solidFill>
              </a:rPr>
              <a:t>general</a:t>
            </a:r>
            <a:r>
              <a:rPr lang="fr-FR" sz="2000" dirty="0" smtClean="0">
                <a:solidFill>
                  <a:srgbClr val="66FF33"/>
                </a:solidFill>
              </a:rPr>
              <a:t> solution </a:t>
            </a:r>
            <a:r>
              <a:rPr lang="fr-FR" sz="2000" dirty="0" smtClean="0"/>
              <a:t>!</a:t>
            </a:r>
          </a:p>
          <a:p>
            <a:pPr eaLnBrk="1" hangingPunct="1"/>
            <a:r>
              <a:rPr lang="fr-FR" sz="2000" dirty="0" err="1" smtClean="0"/>
              <a:t>Usual</a:t>
            </a:r>
            <a:r>
              <a:rPr lang="fr-FR" sz="2000" dirty="0" smtClean="0"/>
              <a:t> </a:t>
            </a:r>
            <a:r>
              <a:rPr lang="fr-FR" sz="2000" dirty="0" err="1" smtClean="0"/>
              <a:t>assumptions</a:t>
            </a:r>
            <a:r>
              <a:rPr lang="fr-FR" sz="2000" dirty="0" smtClean="0"/>
              <a:t> : </a:t>
            </a:r>
          </a:p>
          <a:p>
            <a:pPr lvl="1" eaLnBrk="1" hangingPunct="1"/>
            <a:r>
              <a:rPr lang="fr-FR" sz="1800" dirty="0" smtClean="0"/>
              <a:t>Perturbations </a:t>
            </a:r>
            <a:r>
              <a:rPr lang="fr-FR" sz="1800" dirty="0" err="1" smtClean="0"/>
              <a:t>remain</a:t>
            </a:r>
            <a:r>
              <a:rPr lang="fr-FR" sz="1800" dirty="0" smtClean="0"/>
              <a:t> </a:t>
            </a:r>
            <a:r>
              <a:rPr lang="fr-FR" sz="1800" dirty="0" err="1" smtClean="0"/>
              <a:t>small</a:t>
            </a:r>
            <a:r>
              <a:rPr lang="fr-FR" sz="1800" dirty="0" smtClean="0"/>
              <a:t> (= no close </a:t>
            </a:r>
            <a:r>
              <a:rPr lang="fr-FR" sz="1800" dirty="0" err="1" smtClean="0"/>
              <a:t>encounters</a:t>
            </a:r>
            <a:r>
              <a:rPr lang="fr-FR" sz="1800" dirty="0" smtClean="0"/>
              <a:t>)</a:t>
            </a:r>
          </a:p>
          <a:p>
            <a:pPr lvl="1" eaLnBrk="1" hangingPunct="1"/>
            <a:r>
              <a:rPr lang="fr-FR" sz="1800" dirty="0" err="1" smtClean="0"/>
              <a:t>Eccentricities</a:t>
            </a:r>
            <a:r>
              <a:rPr lang="fr-FR" sz="1800" dirty="0" smtClean="0"/>
              <a:t> and  inclinaisons </a:t>
            </a:r>
            <a:r>
              <a:rPr lang="fr-FR" sz="1800" dirty="0" err="1" smtClean="0"/>
              <a:t>remain</a:t>
            </a:r>
            <a:r>
              <a:rPr lang="fr-FR" sz="1800" dirty="0" smtClean="0"/>
              <a:t> </a:t>
            </a:r>
            <a:r>
              <a:rPr lang="fr-FR" sz="1800" dirty="0" err="1" smtClean="0"/>
              <a:t>small</a:t>
            </a:r>
            <a:r>
              <a:rPr lang="fr-FR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err="1" smtClean="0"/>
              <a:t>Simplest</a:t>
            </a:r>
            <a:r>
              <a:rPr lang="fr-FR" sz="2000" dirty="0" smtClean="0"/>
              <a:t> </a:t>
            </a:r>
            <a:r>
              <a:rPr lang="fr-FR" sz="2000" dirty="0" err="1" smtClean="0"/>
              <a:t>theory</a:t>
            </a:r>
            <a:r>
              <a:rPr lang="fr-FR" sz="2000" dirty="0" smtClean="0"/>
              <a:t> : </a:t>
            </a:r>
            <a:r>
              <a:rPr lang="fr-FR" sz="2000" dirty="0" smtClean="0">
                <a:solidFill>
                  <a:srgbClr val="FFFF00"/>
                </a:solidFill>
              </a:rPr>
              <a:t>Laplace-Lagrange (~1800): </a:t>
            </a:r>
            <a:r>
              <a:rPr lang="fr-FR" sz="2000" dirty="0" smtClean="0"/>
              <a:t>The perturbation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truncated</a:t>
            </a:r>
            <a:r>
              <a:rPr lang="fr-FR" sz="2000" dirty="0" smtClean="0"/>
              <a:t> to </a:t>
            </a:r>
            <a:r>
              <a:rPr lang="fr-FR" sz="2000" dirty="0" smtClean="0">
                <a:solidFill>
                  <a:srgbClr val="FF0000"/>
                </a:solidFill>
              </a:rPr>
              <a:t>second </a:t>
            </a:r>
            <a:r>
              <a:rPr lang="fr-FR" sz="2000" dirty="0" err="1" smtClean="0">
                <a:solidFill>
                  <a:srgbClr val="FF0000"/>
                </a:solidFill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in </a:t>
            </a:r>
            <a:r>
              <a:rPr lang="fr-FR" sz="2000" dirty="0" err="1" smtClean="0"/>
              <a:t>eccentricities</a:t>
            </a:r>
            <a:r>
              <a:rPr lang="fr-FR" sz="2000" dirty="0" smtClean="0"/>
              <a:t> and inclinations.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 smtClean="0"/>
              <a:t>This </a:t>
            </a:r>
            <a:r>
              <a:rPr lang="fr-FR" sz="1800" dirty="0" err="1" smtClean="0"/>
              <a:t>leads</a:t>
            </a:r>
            <a:r>
              <a:rPr lang="fr-FR" sz="1800" dirty="0" smtClean="0"/>
              <a:t> to a </a:t>
            </a:r>
            <a:r>
              <a:rPr lang="fr-FR" sz="1800" dirty="0" err="1" smtClean="0">
                <a:solidFill>
                  <a:srgbClr val="FF0000"/>
                </a:solidFill>
              </a:rPr>
              <a:t>linear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differential</a:t>
            </a:r>
            <a:r>
              <a:rPr lang="fr-FR" sz="1800" dirty="0" smtClean="0">
                <a:solidFill>
                  <a:srgbClr val="FF0000"/>
                </a:solidFill>
              </a:rPr>
              <a:t> system, </a:t>
            </a:r>
            <a:r>
              <a:rPr lang="fr-FR" sz="1800" dirty="0" err="1" smtClean="0"/>
              <a:t>which</a:t>
            </a:r>
            <a:r>
              <a:rPr lang="fr-FR" sz="1800" dirty="0" smtClean="0"/>
              <a:t> solution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combination</a:t>
            </a:r>
            <a:r>
              <a:rPr lang="fr-FR" sz="1800" dirty="0" smtClean="0"/>
              <a:t> of  </a:t>
            </a:r>
            <a:r>
              <a:rPr lang="fr-FR" sz="1800" dirty="0" err="1" smtClean="0"/>
              <a:t>harmonic</a:t>
            </a:r>
            <a:r>
              <a:rPr lang="fr-FR" sz="1800" dirty="0" smtClean="0"/>
              <a:t> </a:t>
            </a:r>
            <a:r>
              <a:rPr lang="fr-FR" sz="1800" dirty="0" err="1" smtClean="0"/>
              <a:t>oscillators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characteristic</a:t>
            </a:r>
            <a:r>
              <a:rPr lang="fr-FR" sz="1800" dirty="0" smtClean="0"/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fundamental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frequencies</a:t>
            </a:r>
            <a:r>
              <a:rPr lang="fr-FR" sz="1800" dirty="0" smtClean="0">
                <a:solidFill>
                  <a:srgbClr val="FFFF00"/>
                </a:solidFill>
              </a:rPr>
              <a:t> (</a:t>
            </a:r>
            <a:r>
              <a:rPr lang="fr-FR" sz="1800" dirty="0" err="1" smtClean="0">
                <a:solidFill>
                  <a:srgbClr val="FFFF00"/>
                </a:solidFill>
              </a:rPr>
              <a:t>periods</a:t>
            </a:r>
            <a:r>
              <a:rPr lang="fr-FR" sz="1800" dirty="0" smtClean="0">
                <a:solidFill>
                  <a:srgbClr val="FFFF00"/>
                </a:solidFill>
              </a:rPr>
              <a:t> ~10</a:t>
            </a:r>
            <a:r>
              <a:rPr lang="fr-FR" sz="1800" baseline="30000" dirty="0" smtClean="0">
                <a:solidFill>
                  <a:srgbClr val="FFFF00"/>
                </a:solidFill>
              </a:rPr>
              <a:t>5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years</a:t>
            </a:r>
            <a:r>
              <a:rPr lang="fr-FR" sz="1800" dirty="0" smtClean="0">
                <a:solidFill>
                  <a:srgbClr val="FFFF00"/>
                </a:solidFill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 smtClean="0"/>
              <a:t>The semi-major axes are </a:t>
            </a:r>
            <a:r>
              <a:rPr lang="fr-FR" sz="1800" dirty="0" err="1" smtClean="0"/>
              <a:t>secular</a:t>
            </a:r>
            <a:r>
              <a:rPr lang="fr-FR" sz="1800" dirty="0" smtClean="0"/>
              <a:t> constants (</a:t>
            </a:r>
            <a:r>
              <a:rPr lang="fr-FR" sz="1800" dirty="0" err="1" smtClean="0"/>
              <a:t>consequence</a:t>
            </a:r>
            <a:r>
              <a:rPr lang="fr-FR" sz="1800" dirty="0" smtClean="0"/>
              <a:t> of </a:t>
            </a:r>
            <a:r>
              <a:rPr lang="fr-FR" sz="1800" dirty="0" err="1" smtClean="0"/>
              <a:t>averaging</a:t>
            </a:r>
            <a:r>
              <a:rPr lang="fr-FR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 smtClean="0"/>
              <a:t>The </a:t>
            </a:r>
            <a:r>
              <a:rPr lang="fr-FR" sz="1800" dirty="0" err="1" smtClean="0"/>
              <a:t>eccentricities</a:t>
            </a:r>
            <a:r>
              <a:rPr lang="fr-FR" sz="1800" dirty="0" smtClean="0"/>
              <a:t> and inclinations </a:t>
            </a:r>
            <a:r>
              <a:rPr lang="fr-FR" sz="1800" dirty="0" err="1" smtClean="0"/>
              <a:t>fluctuate</a:t>
            </a:r>
            <a:r>
              <a:rPr lang="fr-FR" sz="1800" dirty="0" smtClean="0"/>
              <a:t>, and the </a:t>
            </a:r>
            <a:r>
              <a:rPr lang="fr-FR" sz="1800" dirty="0" err="1" smtClean="0"/>
              <a:t>orbits</a:t>
            </a:r>
            <a:r>
              <a:rPr lang="fr-FR" sz="1800" dirty="0" smtClean="0"/>
              <a:t> </a:t>
            </a:r>
            <a:r>
              <a:rPr lang="fr-FR" sz="1800" dirty="0" err="1" smtClean="0"/>
              <a:t>slowly</a:t>
            </a:r>
            <a:r>
              <a:rPr lang="fr-FR" sz="1800" dirty="0" smtClean="0"/>
              <a:t> </a:t>
            </a:r>
            <a:r>
              <a:rPr lang="fr-FR" sz="1800" dirty="0" err="1" smtClean="0"/>
              <a:t>precess</a:t>
            </a:r>
            <a:endParaRPr lang="fr-FR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1800" dirty="0" err="1" smtClean="0"/>
              <a:t>Accurate</a:t>
            </a:r>
            <a:r>
              <a:rPr lang="fr-FR" sz="1800" dirty="0" smtClean="0"/>
              <a:t> over </a:t>
            </a:r>
            <a:r>
              <a:rPr lang="fr-FR" sz="1800" dirty="0" smtClean="0">
                <a:solidFill>
                  <a:srgbClr val="FFFF00"/>
                </a:solidFill>
              </a:rPr>
              <a:t>~1 million </a:t>
            </a:r>
            <a:r>
              <a:rPr lang="fr-FR" sz="1800" dirty="0" err="1" smtClean="0">
                <a:solidFill>
                  <a:srgbClr val="FFFF00"/>
                </a:solidFill>
              </a:rPr>
              <a:t>years</a:t>
            </a:r>
            <a:endParaRPr lang="fr-FR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200" dirty="0" smtClean="0"/>
              <a:t>To </a:t>
            </a:r>
            <a:r>
              <a:rPr lang="fr-FR" sz="2200" dirty="0" err="1" smtClean="0"/>
              <a:t>achieve</a:t>
            </a:r>
            <a:r>
              <a:rPr lang="fr-FR" sz="2200" dirty="0" smtClean="0"/>
              <a:t> </a:t>
            </a:r>
            <a:r>
              <a:rPr lang="fr-FR" sz="2200" dirty="0" err="1" smtClean="0"/>
              <a:t>better</a:t>
            </a:r>
            <a:r>
              <a:rPr lang="fr-FR" sz="2200" dirty="0" smtClean="0"/>
              <a:t> </a:t>
            </a:r>
            <a:r>
              <a:rPr lang="fr-FR" sz="2200" dirty="0" err="1" smtClean="0"/>
              <a:t>accuracy</a:t>
            </a:r>
            <a:r>
              <a:rPr lang="fr-FR" sz="2200" dirty="0" smtClean="0"/>
              <a:t> : </a:t>
            </a:r>
            <a:r>
              <a:rPr lang="fr-FR" sz="2200" dirty="0" err="1" smtClean="0">
                <a:solidFill>
                  <a:srgbClr val="FFFF00"/>
                </a:solidFill>
              </a:rPr>
              <a:t>Higher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  <a:r>
              <a:rPr lang="fr-FR" sz="2200" dirty="0" err="1" smtClean="0">
                <a:solidFill>
                  <a:srgbClr val="FFFF00"/>
                </a:solidFill>
              </a:rPr>
              <a:t>order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  <a:r>
              <a:rPr lang="fr-FR" sz="2200" dirty="0" err="1" smtClean="0">
                <a:solidFill>
                  <a:srgbClr val="FFFF00"/>
                </a:solidFill>
              </a:rPr>
              <a:t>theories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  <a:r>
              <a:rPr lang="fr-FR" sz="2200" dirty="0" smtClean="0"/>
              <a:t>(Le Verrier, </a:t>
            </a:r>
            <a:r>
              <a:rPr lang="fr-FR" sz="2200" dirty="0" err="1" smtClean="0"/>
              <a:t>Bretagnon</a:t>
            </a:r>
            <a:r>
              <a:rPr lang="fr-FR" sz="2200" dirty="0" smtClean="0"/>
              <a:t>, </a:t>
            </a:r>
            <a:r>
              <a:rPr lang="fr-FR" sz="2200" dirty="0" err="1" smtClean="0"/>
              <a:t>Laskar</a:t>
            </a:r>
            <a:r>
              <a:rPr lang="fr-FR" sz="22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 err="1" smtClean="0">
                <a:solidFill>
                  <a:srgbClr val="FFFF00"/>
                </a:solidFill>
              </a:rPr>
              <a:t>Similar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results</a:t>
            </a:r>
            <a:r>
              <a:rPr lang="fr-FR" sz="1800" dirty="0" smtClean="0">
                <a:solidFill>
                  <a:srgbClr val="FFFF00"/>
                </a:solidFill>
              </a:rPr>
              <a:t>, but </a:t>
            </a:r>
            <a:r>
              <a:rPr lang="fr-FR" sz="1800" dirty="0" err="1" smtClean="0">
                <a:solidFill>
                  <a:srgbClr val="FFFF00"/>
                </a:solidFill>
              </a:rPr>
              <a:t>weak</a:t>
            </a:r>
            <a:r>
              <a:rPr lang="fr-FR" sz="1800" dirty="0" smtClean="0">
                <a:solidFill>
                  <a:srgbClr val="FFFF00"/>
                </a:solidFill>
              </a:rPr>
              <a:t> chaos </a:t>
            </a:r>
            <a:r>
              <a:rPr lang="fr-FR" sz="1800" dirty="0" err="1" smtClean="0">
                <a:solidFill>
                  <a:srgbClr val="FFFF00"/>
                </a:solidFill>
              </a:rPr>
              <a:t>is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found</a:t>
            </a:r>
            <a:r>
              <a:rPr lang="fr-FR" sz="1800" dirty="0" smtClean="0">
                <a:solidFill>
                  <a:srgbClr val="FFFF00"/>
                </a:solidFill>
              </a:rPr>
              <a:t> !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327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/>
              <a:t>Exemple : </a:t>
            </a:r>
            <a:r>
              <a:rPr lang="fr-FR" sz="3200" dirty="0" err="1" smtClean="0"/>
              <a:t>evolution</a:t>
            </a:r>
            <a:r>
              <a:rPr lang="fr-FR" sz="3200" dirty="0" smtClean="0"/>
              <a:t> of the </a:t>
            </a:r>
            <a:r>
              <a:rPr lang="fr-FR" sz="3200" dirty="0" err="1" smtClean="0"/>
              <a:t>osculating</a:t>
            </a:r>
            <a:r>
              <a:rPr lang="fr-FR" sz="3200" dirty="0" smtClean="0"/>
              <a:t> </a:t>
            </a:r>
            <a:r>
              <a:rPr lang="fr-FR" sz="3200" dirty="0" err="1" smtClean="0"/>
              <a:t>eccentricity</a:t>
            </a:r>
            <a:r>
              <a:rPr lang="fr-FR" sz="3200" dirty="0" smtClean="0"/>
              <a:t> of the </a:t>
            </a:r>
            <a:r>
              <a:rPr lang="fr-FR" sz="3200" dirty="0" err="1" smtClean="0"/>
              <a:t>Earth’s</a:t>
            </a:r>
            <a:r>
              <a:rPr lang="fr-FR" sz="3200" dirty="0" smtClean="0"/>
              <a:t> </a:t>
            </a:r>
            <a:r>
              <a:rPr lang="fr-FR" sz="3200" dirty="0" err="1" smtClean="0"/>
              <a:t>orbit</a:t>
            </a:r>
            <a:endParaRPr lang="fr-FR" sz="3200" dirty="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743200" cy="411480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The </a:t>
            </a:r>
            <a:r>
              <a:rPr lang="fr-FR" sz="2000" dirty="0" err="1" smtClean="0"/>
              <a:t>Earth</a:t>
            </a:r>
            <a:r>
              <a:rPr lang="fr-FR" sz="2000" dirty="0" smtClean="0"/>
              <a:t> </a:t>
            </a:r>
            <a:r>
              <a:rPr lang="fr-FR" sz="2000" dirty="0" err="1" smtClean="0"/>
              <a:t>eccentricity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fluctuates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between</a:t>
            </a:r>
            <a:r>
              <a:rPr lang="fr-FR" sz="2000" dirty="0" smtClean="0">
                <a:solidFill>
                  <a:srgbClr val="FFFF00"/>
                </a:solidFill>
              </a:rPr>
              <a:t> 0 and 0.06</a:t>
            </a:r>
            <a:r>
              <a:rPr lang="fr-FR" sz="2000" dirty="0" smtClean="0"/>
              <a:t>.</a:t>
            </a:r>
            <a:endParaRPr lang="fr-FR" sz="20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r-FR" sz="2000" dirty="0" smtClean="0"/>
              <a:t>This has an impact on the </a:t>
            </a:r>
            <a:r>
              <a:rPr lang="fr-FR" sz="2000" dirty="0" err="1" smtClean="0"/>
              <a:t>terrestrial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climate</a:t>
            </a:r>
            <a:r>
              <a:rPr lang="fr-FR" sz="2000" dirty="0" smtClean="0">
                <a:solidFill>
                  <a:srgbClr val="FF0000"/>
                </a:solidFill>
              </a:rPr>
              <a:t>. </a:t>
            </a:r>
            <a:endParaRPr lang="fr-FR" sz="2000" dirty="0" smtClean="0"/>
          </a:p>
          <a:p>
            <a:pPr eaLnBrk="1" hangingPunct="1"/>
            <a:r>
              <a:rPr lang="fr-FR" sz="2000" dirty="0" err="1" smtClean="0">
                <a:solidFill>
                  <a:srgbClr val="FFFF00"/>
                </a:solidFill>
              </a:rPr>
              <a:t>Unpredictible</a:t>
            </a:r>
            <a:r>
              <a:rPr lang="fr-FR" sz="2000" dirty="0" smtClean="0"/>
              <a:t> over a </a:t>
            </a:r>
            <a:r>
              <a:rPr lang="fr-FR" sz="2000" dirty="0" err="1" smtClean="0"/>
              <a:t>timescale</a:t>
            </a:r>
            <a:r>
              <a:rPr lang="fr-FR" sz="2000" dirty="0" smtClean="0"/>
              <a:t> of  ~1 billion </a:t>
            </a:r>
            <a:r>
              <a:rPr lang="fr-FR" sz="2000" dirty="0" err="1" smtClean="0"/>
              <a:t>years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>
                <a:latin typeface="Wingdings 3" pitchFamily="18" charset="2"/>
              </a:rPr>
              <a:t>a </a:t>
            </a:r>
            <a:r>
              <a:rPr lang="fr-FR" sz="2000" b="1" i="1" dirty="0" smtClean="0">
                <a:solidFill>
                  <a:srgbClr val="FF0000"/>
                </a:solidFill>
              </a:rPr>
              <a:t>Chaos !</a:t>
            </a:r>
          </a:p>
        </p:txBody>
      </p:sp>
      <p:pic>
        <p:nvPicPr>
          <p:cNvPr id="32775" name="Picture 4" descr="ex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54102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5" descr="ex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017713"/>
            <a:ext cx="5414962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 descr="ex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019300"/>
            <a:ext cx="541496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3993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fr-FR" sz="3600" dirty="0" err="1" smtClean="0"/>
              <a:t>Mean</a:t>
            </a:r>
            <a:r>
              <a:rPr lang="fr-FR" sz="3600" dirty="0" smtClean="0"/>
              <a:t> motion </a:t>
            </a:r>
            <a:r>
              <a:rPr lang="fr-FR" sz="3600" dirty="0" err="1" smtClean="0"/>
              <a:t>resonances</a:t>
            </a:r>
            <a:endParaRPr lang="fr-FR" sz="3600" dirty="0" smtClean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A </a:t>
            </a:r>
            <a:r>
              <a:rPr lang="fr-FR" sz="2000" dirty="0" err="1" smtClean="0"/>
              <a:t>frequent</a:t>
            </a:r>
            <a:r>
              <a:rPr lang="fr-FR" sz="2000" dirty="0" smtClean="0"/>
              <a:t> configuration : </a:t>
            </a:r>
            <a:r>
              <a:rPr lang="fr-FR" sz="2000" dirty="0" err="1" smtClean="0"/>
              <a:t>Many</a:t>
            </a:r>
            <a:r>
              <a:rPr lang="fr-FR" sz="2000" dirty="0" smtClean="0"/>
              <a:t> orbital </a:t>
            </a:r>
            <a:r>
              <a:rPr lang="fr-FR" sz="2000" dirty="0" err="1" smtClean="0"/>
              <a:t>periods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Solar</a:t>
            </a:r>
            <a:r>
              <a:rPr lang="fr-FR" sz="2000" dirty="0" smtClean="0"/>
              <a:t> System </a:t>
            </a:r>
            <a:r>
              <a:rPr lang="fr-FR" sz="2000" dirty="0" err="1" smtClean="0"/>
              <a:t>achieve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simple rational ratios</a:t>
            </a:r>
            <a:r>
              <a:rPr lang="fr-FR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 smtClean="0">
                <a:solidFill>
                  <a:srgbClr val="FFFF00"/>
                </a:solidFill>
              </a:rPr>
              <a:t>Planets</a:t>
            </a:r>
            <a:endParaRPr lang="fr-FR" sz="2000" dirty="0" smtClean="0">
              <a:solidFill>
                <a:srgbClr val="FFFF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5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 Jupiter = 2.013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</a:t>
            </a:r>
            <a:r>
              <a:rPr lang="fr-FR" sz="1800" dirty="0" err="1" smtClean="0"/>
              <a:t>Saturn</a:t>
            </a:r>
            <a:endParaRPr lang="fr-FR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3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 Neptune = 1.99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de </a:t>
            </a:r>
            <a:r>
              <a:rPr lang="fr-FR" sz="1800" dirty="0" err="1" smtClean="0"/>
              <a:t>Pluto</a:t>
            </a:r>
            <a:endParaRPr lang="fr-FR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 smtClean="0">
                <a:solidFill>
                  <a:srgbClr val="FFFF00"/>
                </a:solidFill>
              </a:rPr>
              <a:t>Jupiter’s</a:t>
            </a:r>
            <a:r>
              <a:rPr lang="fr-FR" sz="2000" dirty="0" smtClean="0">
                <a:solidFill>
                  <a:srgbClr val="FFFF00"/>
                </a:solidFill>
              </a:rPr>
              <a:t> satellites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2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 Io = 1 </a:t>
            </a:r>
            <a:r>
              <a:rPr lang="fr-FR" sz="1800" dirty="0" err="1" smtClean="0"/>
              <a:t>period</a:t>
            </a:r>
            <a:r>
              <a:rPr lang="fr-FR" sz="1800" dirty="0" smtClean="0"/>
              <a:t> of  Europe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2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 Europe = 1 </a:t>
            </a:r>
            <a:r>
              <a:rPr lang="fr-FR" sz="1800" dirty="0" err="1" smtClean="0"/>
              <a:t>period</a:t>
            </a:r>
            <a:r>
              <a:rPr lang="fr-FR" sz="1800" dirty="0" smtClean="0"/>
              <a:t> of </a:t>
            </a:r>
            <a:r>
              <a:rPr lang="fr-FR" sz="1800" dirty="0" err="1" smtClean="0"/>
              <a:t>Ganymede</a:t>
            </a:r>
            <a:endParaRPr lang="fr-FR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 smtClean="0">
                <a:solidFill>
                  <a:srgbClr val="FFFF00"/>
                </a:solidFill>
              </a:rPr>
              <a:t>Saturn’s</a:t>
            </a:r>
            <a:r>
              <a:rPr lang="fr-FR" sz="2000" dirty="0" smtClean="0">
                <a:solidFill>
                  <a:srgbClr val="FFFF00"/>
                </a:solidFill>
              </a:rPr>
              <a:t> satellites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2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 Mimas = 1 </a:t>
            </a:r>
            <a:r>
              <a:rPr lang="fr-FR" sz="1800" dirty="0" err="1" smtClean="0"/>
              <a:t>period</a:t>
            </a:r>
            <a:r>
              <a:rPr lang="fr-FR" sz="1800" dirty="0" smtClean="0"/>
              <a:t> of </a:t>
            </a:r>
            <a:r>
              <a:rPr lang="fr-FR" sz="1800" dirty="0" err="1" smtClean="0"/>
              <a:t>Tethys</a:t>
            </a:r>
            <a:endParaRPr lang="fr-FR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2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 Encelade = 1 </a:t>
            </a:r>
            <a:r>
              <a:rPr lang="fr-FR" sz="1800" dirty="0" err="1" smtClean="0"/>
              <a:t>period</a:t>
            </a:r>
            <a:r>
              <a:rPr lang="fr-FR" sz="1800" dirty="0" smtClean="0"/>
              <a:t> of </a:t>
            </a:r>
            <a:r>
              <a:rPr lang="fr-FR" sz="1800" dirty="0" err="1" smtClean="0"/>
              <a:t>Dione</a:t>
            </a:r>
            <a:endParaRPr lang="fr-FR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4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of Titan = 3 </a:t>
            </a:r>
            <a:r>
              <a:rPr lang="fr-FR" sz="1800" dirty="0" err="1" smtClean="0"/>
              <a:t>periods</a:t>
            </a:r>
            <a:r>
              <a:rPr lang="fr-FR" sz="1800" dirty="0" smtClean="0"/>
              <a:t>  of Hypérion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 smtClean="0">
                <a:solidFill>
                  <a:srgbClr val="FFFF00"/>
                </a:solidFill>
              </a:rPr>
              <a:t>Extrasolar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systems</a:t>
            </a:r>
            <a:endParaRPr lang="fr-FR" sz="2000" dirty="0" smtClean="0">
              <a:solidFill>
                <a:srgbClr val="FFFF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sz="1800" dirty="0" err="1" smtClean="0"/>
              <a:t>Gliese</a:t>
            </a:r>
            <a:r>
              <a:rPr lang="fr-FR" sz="1800" dirty="0" smtClean="0"/>
              <a:t> 876 (</a:t>
            </a:r>
            <a:r>
              <a:rPr lang="fr-FR" sz="1800" dirty="0" err="1" smtClean="0"/>
              <a:t>resonance</a:t>
            </a:r>
            <a:r>
              <a:rPr lang="fr-FR" sz="1800" dirty="0" smtClean="0"/>
              <a:t> 3:2), </a:t>
            </a:r>
            <a:r>
              <a:rPr lang="fr-FR" sz="1800" dirty="0" err="1" smtClean="0"/>
              <a:t>etc</a:t>
            </a:r>
            <a:endParaRPr lang="fr-FR" sz="1800" dirty="0" smtClean="0"/>
          </a:p>
          <a:p>
            <a:pPr lvl="1" eaLnBrk="1" hangingPunct="1">
              <a:lnSpc>
                <a:spcPct val="90000"/>
              </a:lnSpc>
            </a:pPr>
            <a:endParaRPr lang="fr-FR" sz="2400" dirty="0" smtClean="0"/>
          </a:p>
          <a:p>
            <a:pPr lvl="1" eaLnBrk="1" hangingPunct="1">
              <a:lnSpc>
                <a:spcPct val="90000"/>
              </a:lnSpc>
            </a:pPr>
            <a:endParaRPr lang="fr-FR" sz="2400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4096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fr-FR" sz="3600" dirty="0" err="1" smtClean="0"/>
              <a:t>Mean</a:t>
            </a:r>
            <a:r>
              <a:rPr lang="fr-FR" sz="3600" dirty="0" smtClean="0"/>
              <a:t> motion </a:t>
            </a:r>
            <a:r>
              <a:rPr lang="fr-FR" sz="3600" dirty="0" err="1" smtClean="0"/>
              <a:t>resonances</a:t>
            </a:r>
            <a:r>
              <a:rPr lang="fr-FR" sz="3600" dirty="0" smtClean="0"/>
              <a:t> (II)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fr-FR" sz="2400" dirty="0" err="1" smtClean="0"/>
              <a:t>These</a:t>
            </a:r>
            <a:r>
              <a:rPr lang="fr-FR" sz="2400" dirty="0" smtClean="0"/>
              <a:t> are not  </a:t>
            </a:r>
            <a:r>
              <a:rPr lang="fr-FR" sz="2400" dirty="0" err="1" smtClean="0"/>
              <a:t>fortuitous</a:t>
            </a:r>
            <a:r>
              <a:rPr lang="fr-FR" sz="2400" dirty="0" smtClean="0"/>
              <a:t> but </a:t>
            </a:r>
            <a:r>
              <a:rPr lang="fr-FR" sz="2400" dirty="0" err="1" smtClean="0"/>
              <a:t>preferred</a:t>
            </a:r>
            <a:r>
              <a:rPr lang="fr-FR" sz="2400" dirty="0" smtClean="0"/>
              <a:t> configurations !</a:t>
            </a:r>
            <a:endParaRPr lang="fr-FR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resonances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>
                <a:solidFill>
                  <a:srgbClr val="FF0000"/>
                </a:solidFill>
              </a:rPr>
              <a:t>concentrate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err="1" smtClean="0"/>
              <a:t>objects</a:t>
            </a:r>
            <a:r>
              <a:rPr lang="fr-FR" sz="2400" dirty="0" smtClean="0"/>
              <a:t>.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2:3 </a:t>
            </a:r>
            <a:r>
              <a:rPr lang="fr-FR" sz="2400" dirty="0" err="1" smtClean="0"/>
              <a:t>resonance</a:t>
            </a:r>
            <a:r>
              <a:rPr lang="fr-FR" sz="2400" dirty="0" smtClean="0"/>
              <a:t> 2:3 </a:t>
            </a:r>
            <a:br>
              <a:rPr lang="fr-FR" sz="2400" dirty="0" smtClean="0"/>
            </a:br>
            <a:r>
              <a:rPr lang="fr-FR" sz="2400" dirty="0" err="1" smtClean="0"/>
              <a:t>with</a:t>
            </a:r>
            <a:r>
              <a:rPr lang="fr-FR" sz="2400" dirty="0" smtClean="0"/>
              <a:t> Neptune</a:t>
            </a:r>
            <a:br>
              <a:rPr lang="fr-FR" sz="2400" dirty="0" smtClean="0"/>
            </a:br>
            <a:r>
              <a:rPr lang="fr-FR" sz="2400" dirty="0" smtClean="0"/>
              <a:t>(</a:t>
            </a:r>
            <a:r>
              <a:rPr lang="fr-FR" sz="2400" dirty="0" err="1" smtClean="0">
                <a:solidFill>
                  <a:srgbClr val="FFFF00"/>
                </a:solidFill>
              </a:rPr>
              <a:t>Plutinos</a:t>
            </a:r>
            <a:r>
              <a:rPr lang="fr-FR" sz="2400" dirty="0" smtClean="0">
                <a:solidFill>
                  <a:srgbClr val="FFFF00"/>
                </a:solidFill>
              </a:rPr>
              <a:t>)</a:t>
            </a:r>
          </a:p>
          <a:p>
            <a:pPr lvl="1" eaLnBrk="1" hangingPunct="1"/>
            <a:endParaRPr lang="fr-FR" dirty="0" smtClean="0">
              <a:solidFill>
                <a:srgbClr val="FFFF00"/>
              </a:solidFill>
            </a:endParaRPr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</p:txBody>
      </p:sp>
      <p:pic>
        <p:nvPicPr>
          <p:cNvPr id="40967" name="Picture 4" descr="plutinos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-101" r="504"/>
          <a:stretch>
            <a:fillRect/>
          </a:stretch>
        </p:blipFill>
        <p:spPr bwMode="auto">
          <a:xfrm>
            <a:off x="3733800" y="2176463"/>
            <a:ext cx="69342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5" descr="tn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506237"/>
            <a:ext cx="6550868" cy="57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pic>
        <p:nvPicPr>
          <p:cNvPr id="41989" name="Picture 2" descr="asteroids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19175" y="914400"/>
            <a:ext cx="7105650" cy="4914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19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fr-FR" sz="3600" dirty="0" err="1" smtClean="0"/>
              <a:t>Mean</a:t>
            </a:r>
            <a:r>
              <a:rPr lang="fr-FR" sz="3600" dirty="0" smtClean="0"/>
              <a:t>-motion </a:t>
            </a:r>
            <a:r>
              <a:rPr lang="fr-FR" sz="3600" dirty="0" err="1" smtClean="0"/>
              <a:t>resonances</a:t>
            </a:r>
            <a:r>
              <a:rPr lang="fr-FR" sz="3600" dirty="0" smtClean="0"/>
              <a:t> (III) </a:t>
            </a:r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4343400" y="2133600"/>
            <a:ext cx="0" cy="2057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H="1">
            <a:off x="3810000" y="2133600"/>
            <a:ext cx="0" cy="2895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4953000" y="2133600"/>
            <a:ext cx="0" cy="2590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3810000" y="2133600"/>
            <a:ext cx="198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821363" y="1676400"/>
            <a:ext cx="163698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FF3300"/>
                </a:solidFill>
              </a:rPr>
              <a:t>Resonances</a:t>
            </a:r>
            <a:r>
              <a:rPr lang="fr-FR" sz="2400" dirty="0">
                <a:solidFill>
                  <a:srgbClr val="FF3300"/>
                </a:solidFill>
              </a:rPr>
              <a:t/>
            </a:r>
            <a:br>
              <a:rPr lang="fr-FR" sz="2400" dirty="0">
                <a:solidFill>
                  <a:srgbClr val="FF3300"/>
                </a:solidFill>
              </a:rPr>
            </a:br>
            <a:r>
              <a:rPr lang="fr-FR" sz="2400" dirty="0" err="1" smtClean="0">
                <a:solidFill>
                  <a:srgbClr val="FF3300"/>
                </a:solidFill>
              </a:rPr>
              <a:t>with</a:t>
            </a:r>
            <a:r>
              <a:rPr lang="fr-FR" sz="2400" dirty="0" smtClean="0">
                <a:solidFill>
                  <a:srgbClr val="FF3300"/>
                </a:solidFill>
              </a:rPr>
              <a:t> </a:t>
            </a:r>
            <a:r>
              <a:rPr lang="fr-FR" sz="2400" dirty="0">
                <a:solidFill>
                  <a:srgbClr val="FF3300"/>
                </a:solidFill>
              </a:rPr>
              <a:t>Jupiter</a:t>
            </a:r>
          </a:p>
        </p:txBody>
      </p:sp>
      <p:sp>
        <p:nvSpPr>
          <p:cNvPr id="41996" name="Text Box 9"/>
          <p:cNvSpPr txBox="1">
            <a:spLocks noChangeArrowheads="1"/>
          </p:cNvSpPr>
          <p:nvPr/>
        </p:nvSpPr>
        <p:spPr bwMode="auto">
          <a:xfrm>
            <a:off x="620713" y="5867400"/>
            <a:ext cx="660148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But </a:t>
            </a:r>
            <a:r>
              <a:rPr lang="fr-FR" sz="2400" dirty="0" err="1" smtClean="0">
                <a:solidFill>
                  <a:srgbClr val="FFFF00"/>
                </a:solidFill>
              </a:rPr>
              <a:t>some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others</a:t>
            </a:r>
            <a:r>
              <a:rPr lang="fr-FR" sz="2400" dirty="0" smtClean="0">
                <a:solidFill>
                  <a:srgbClr val="FFFF00"/>
                </a:solidFill>
              </a:rPr>
              <a:t> are </a:t>
            </a:r>
            <a:r>
              <a:rPr lang="fr-FR" sz="2400" dirty="0" err="1" smtClean="0">
                <a:solidFill>
                  <a:srgbClr val="FFFF00"/>
                </a:solidFill>
              </a:rPr>
              <a:t>void</a:t>
            </a:r>
            <a:r>
              <a:rPr lang="fr-FR" sz="2400" dirty="0" smtClean="0">
                <a:solidFill>
                  <a:srgbClr val="FFFF00"/>
                </a:solidFill>
              </a:rPr>
              <a:t> of bodies : Kirkwood gaps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B8B70-318C-43C3-ACC7-33D8DE668B0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  <p:bldP spid="219141" grpId="0" animBg="1"/>
      <p:bldP spid="219142" grpId="0" animBg="1"/>
      <p:bldP spid="219143" grpId="0" animBg="1"/>
      <p:bldP spid="2191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fr-FR" sz="3200"/>
              <a:t>Mean-motion resonances :</a:t>
            </a:r>
            <a:br>
              <a:rPr lang="fr-FR" sz="3200"/>
            </a:br>
            <a:r>
              <a:rPr lang="fr-FR" sz="3200"/>
              <a:t> theoretical 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/>
              <a:t>More </a:t>
            </a:r>
            <a:r>
              <a:rPr lang="fr-FR" sz="2000" dirty="0" err="1"/>
              <a:t>generally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describe</a:t>
            </a:r>
            <a:r>
              <a:rPr lang="fr-FR" sz="2000" dirty="0"/>
              <a:t> a </a:t>
            </a:r>
            <a:r>
              <a:rPr lang="fr-FR" sz="2000" i="1" dirty="0">
                <a:solidFill>
                  <a:schemeClr val="folHlink"/>
                </a:solidFill>
              </a:rPr>
              <a:t>(p+q) : p </a:t>
            </a:r>
            <a:r>
              <a:rPr lang="fr-FR" sz="2000" dirty="0" err="1"/>
              <a:t>mean</a:t>
            </a:r>
            <a:r>
              <a:rPr lang="fr-FR" sz="2000" dirty="0"/>
              <a:t> motion </a:t>
            </a:r>
            <a:r>
              <a:rPr lang="fr-FR" sz="2000" dirty="0" err="1"/>
              <a:t>resonance</a:t>
            </a:r>
            <a:r>
              <a:rPr lang="fr-FR" sz="2000" i="1" dirty="0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000" i="1" dirty="0">
                <a:solidFill>
                  <a:schemeClr val="folHlink"/>
                </a:solidFill>
              </a:rPr>
              <a:t>|q| </a:t>
            </a:r>
            <a:r>
              <a:rPr lang="fr-FR" sz="2000" dirty="0" err="1"/>
              <a:t>is</a:t>
            </a:r>
            <a:r>
              <a:rPr lang="fr-FR" sz="2000" dirty="0"/>
              <a:t> the </a:t>
            </a:r>
            <a:r>
              <a:rPr lang="fr-FR" sz="2000" dirty="0" err="1"/>
              <a:t>order</a:t>
            </a:r>
            <a:r>
              <a:rPr lang="fr-FR" sz="2000" dirty="0"/>
              <a:t> of the </a:t>
            </a:r>
            <a:r>
              <a:rPr lang="fr-FR" sz="2000" dirty="0" err="1"/>
              <a:t>resonance</a:t>
            </a:r>
            <a:r>
              <a:rPr lang="fr-FR" sz="2000" dirty="0"/>
              <a:t> = the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conjunction</a:t>
            </a:r>
            <a:r>
              <a:rPr lang="fr-FR" sz="2000" dirty="0"/>
              <a:t>  positions.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define</a:t>
            </a:r>
            <a:r>
              <a:rPr lang="fr-FR" sz="2000" dirty="0"/>
              <a:t> the </a:t>
            </a:r>
            <a:r>
              <a:rPr lang="fr-FR" sz="2000" dirty="0" err="1">
                <a:solidFill>
                  <a:srgbClr val="FF0000"/>
                </a:solidFill>
              </a:rPr>
              <a:t>critical</a:t>
            </a:r>
            <a:r>
              <a:rPr lang="fr-FR" sz="2000" dirty="0">
                <a:solidFill>
                  <a:srgbClr val="FF0000"/>
                </a:solidFill>
              </a:rPr>
              <a:t> angle of the </a:t>
            </a:r>
            <a:r>
              <a:rPr lang="fr-FR" sz="2000" dirty="0" err="1">
                <a:solidFill>
                  <a:srgbClr val="FF0000"/>
                </a:solidFill>
              </a:rPr>
              <a:t>resonance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Symbol" pitchFamily="18" charset="2"/>
                <a:sym typeface="Symbol"/>
              </a:rPr>
              <a:t> </a:t>
            </a:r>
            <a:r>
              <a:rPr lang="fr-FR" sz="2000" dirty="0" smtClean="0">
                <a:solidFill>
                  <a:srgbClr val="FFFF00"/>
                </a:solidFill>
                <a:latin typeface="+mj-lt"/>
                <a:sym typeface="Symbol"/>
              </a:rPr>
              <a:t>the longitude of the </a:t>
            </a:r>
            <a:r>
              <a:rPr lang="fr-FR" sz="2000" dirty="0" err="1" smtClean="0">
                <a:solidFill>
                  <a:srgbClr val="FFFF00"/>
                </a:solidFill>
                <a:latin typeface="+mj-lt"/>
                <a:sym typeface="Symbol"/>
              </a:rPr>
              <a:t>conjunction</a:t>
            </a:r>
            <a:endParaRPr lang="fr-FR" sz="2000" i="1" dirty="0"/>
          </a:p>
          <a:p>
            <a:pPr>
              <a:lnSpc>
                <a:spcPct val="90000"/>
              </a:lnSpc>
            </a:pP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fr-FR" sz="2000" i="1" dirty="0" smtClean="0">
                <a:latin typeface="Symbol" pitchFamily="18" charset="2"/>
              </a:rPr>
              <a:t>s</a:t>
            </a:r>
            <a:r>
              <a:rPr lang="fr-FR" sz="2000" i="1" dirty="0" smtClean="0"/>
              <a:t>  </a:t>
            </a:r>
            <a:r>
              <a:rPr lang="fr-FR" sz="2000" dirty="0" smtClean="0">
                <a:solidFill>
                  <a:srgbClr val="FF0000"/>
                </a:solidFill>
              </a:rPr>
              <a:t>changes </a:t>
            </a:r>
            <a:r>
              <a:rPr lang="fr-FR" sz="2000" dirty="0" err="1" smtClean="0">
                <a:solidFill>
                  <a:srgbClr val="FF0000"/>
                </a:solidFill>
              </a:rPr>
              <a:t>slowy</a:t>
            </a:r>
            <a:r>
              <a:rPr lang="fr-FR" sz="2000" dirty="0" smtClean="0">
                <a:solidFill>
                  <a:srgbClr val="FF0000"/>
                </a:solidFill>
              </a:rPr>
              <a:t> due to the </a:t>
            </a:r>
            <a:r>
              <a:rPr lang="fr-FR" sz="2000" dirty="0" err="1" smtClean="0">
                <a:solidFill>
                  <a:srgbClr val="FF0000"/>
                </a:solidFill>
              </a:rPr>
              <a:t>resonant</a:t>
            </a:r>
            <a:r>
              <a:rPr lang="fr-FR" sz="2000" dirty="0" smtClean="0">
                <a:solidFill>
                  <a:srgbClr val="FF0000"/>
                </a:solidFill>
              </a:rPr>
              <a:t> motion. </a:t>
            </a:r>
            <a:r>
              <a:rPr lang="fr-FR" sz="2000" dirty="0" smtClean="0"/>
              <a:t>It corresponds </a:t>
            </a:r>
            <a:r>
              <a:rPr lang="fr-FR" sz="2000" dirty="0" err="1" smtClean="0"/>
              <a:t>roughly</a:t>
            </a:r>
            <a:r>
              <a:rPr lang="fr-FR" sz="2000" dirty="0" smtClean="0"/>
              <a:t> to the longitude of the </a:t>
            </a:r>
            <a:r>
              <a:rPr lang="fr-FR" sz="2000" dirty="0" err="1" smtClean="0"/>
              <a:t>conjunction</a:t>
            </a:r>
            <a:r>
              <a:rPr lang="fr-FR" sz="2000" dirty="0" smtClean="0"/>
              <a:t>. </a:t>
            </a:r>
            <a:endParaRPr lang="fr-FR" sz="2000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The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Hamiltonian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cannot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be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averaged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independently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over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both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itchFamily="18" charset="2"/>
              </a:rPr>
              <a:t>orbits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dirty="0" smtClean="0">
                <a:sym typeface="Symbol"/>
              </a:rPr>
              <a:t> </a:t>
            </a:r>
            <a:r>
              <a:rPr lang="fr-FR" sz="2000" dirty="0" err="1" smtClean="0">
                <a:sym typeface="Symbol"/>
              </a:rPr>
              <a:t>We</a:t>
            </a:r>
            <a:r>
              <a:rPr lang="fr-FR" sz="2000" dirty="0" smtClean="0">
                <a:sym typeface="Symbol"/>
              </a:rPr>
              <a:t> first </a:t>
            </a:r>
            <a:r>
              <a:rPr lang="fr-FR" sz="2000" dirty="0" err="1" smtClean="0">
                <a:sym typeface="Symbol"/>
              </a:rPr>
              <a:t>perform</a:t>
            </a:r>
            <a:r>
              <a:rPr lang="fr-FR" sz="2000" dirty="0" smtClean="0">
                <a:sym typeface="Symbol"/>
              </a:rPr>
              <a:t> a canonical transformation </a:t>
            </a:r>
            <a:r>
              <a:rPr lang="fr-FR" sz="2000" dirty="0" err="1" smtClean="0">
                <a:sym typeface="Symbol"/>
              </a:rPr>
              <a:t>introducing</a:t>
            </a:r>
            <a:r>
              <a:rPr lang="fr-FR" sz="2000" dirty="0" smtClean="0">
                <a:sym typeface="Symbol"/>
              </a:rPr>
              <a:t> </a:t>
            </a:r>
            <a:r>
              <a:rPr lang="el-GR" sz="2000" i="1" dirty="0" smtClean="0">
                <a:solidFill>
                  <a:srgbClr val="FFFF00"/>
                </a:solidFill>
                <a:latin typeface="Calibri"/>
                <a:sym typeface="Symbol"/>
              </a:rPr>
              <a:t>σ</a:t>
            </a:r>
            <a:r>
              <a:rPr lang="fr-FR" sz="2000" i="1" dirty="0" smtClean="0">
                <a:solidFill>
                  <a:srgbClr val="FFFF00"/>
                </a:solidFill>
                <a:latin typeface="Calibri"/>
                <a:sym typeface="Symbol"/>
              </a:rPr>
              <a:t> </a:t>
            </a:r>
            <a:r>
              <a:rPr lang="fr-FR" sz="2000" dirty="0" err="1" smtClean="0">
                <a:latin typeface="+mj-lt"/>
                <a:sym typeface="Symbol"/>
              </a:rPr>
              <a:t>before</a:t>
            </a:r>
            <a:r>
              <a:rPr lang="fr-FR" sz="2000" dirty="0" smtClean="0">
                <a:latin typeface="+mj-lt"/>
                <a:sym typeface="Symbol"/>
              </a:rPr>
              <a:t> </a:t>
            </a:r>
            <a:r>
              <a:rPr lang="fr-FR" sz="2000" dirty="0" err="1" smtClean="0">
                <a:latin typeface="+mj-lt"/>
                <a:sym typeface="Symbol"/>
              </a:rPr>
              <a:t>averaging</a:t>
            </a: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000" dirty="0"/>
              <a:t>A </a:t>
            </a:r>
            <a:r>
              <a:rPr lang="fr-FR" sz="2000" dirty="0" err="1"/>
              <a:t>resonant</a:t>
            </a:r>
            <a:r>
              <a:rPr lang="fr-FR" sz="2000" dirty="0"/>
              <a:t> </a:t>
            </a:r>
            <a:r>
              <a:rPr lang="fr-FR" sz="2000" dirty="0" err="1"/>
              <a:t>orbit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characterized</a:t>
            </a:r>
            <a:r>
              <a:rPr lang="fr-FR" sz="2000" dirty="0"/>
              <a:t> by a </a:t>
            </a:r>
            <a:r>
              <a:rPr lang="fr-FR" sz="2000" dirty="0" err="1">
                <a:solidFill>
                  <a:srgbClr val="66FF33"/>
                </a:solidFill>
              </a:rPr>
              <a:t>librating</a:t>
            </a:r>
            <a:r>
              <a:rPr lang="fr-FR" sz="2000" dirty="0">
                <a:solidFill>
                  <a:srgbClr val="66FF33"/>
                </a:solidFill>
              </a:rPr>
              <a:t> motion </a:t>
            </a:r>
            <a:r>
              <a:rPr lang="fr-FR" sz="2000" dirty="0" smtClean="0">
                <a:solidFill>
                  <a:srgbClr val="66FF33"/>
                </a:solidFill>
              </a:rPr>
              <a:t>of </a:t>
            </a:r>
            <a:r>
              <a:rPr lang="fr-FR" sz="2000" dirty="0">
                <a:solidFill>
                  <a:srgbClr val="66FF33"/>
                </a:solidFill>
                <a:latin typeface="Symbol" pitchFamily="18" charset="2"/>
              </a:rPr>
              <a:t>s</a:t>
            </a:r>
            <a:r>
              <a:rPr lang="fr-FR" sz="2000" dirty="0"/>
              <a:t> </a:t>
            </a:r>
            <a:r>
              <a:rPr lang="fr-FR" sz="2000" dirty="0" err="1"/>
              <a:t>around</a:t>
            </a:r>
            <a:r>
              <a:rPr lang="fr-FR" sz="2000" dirty="0"/>
              <a:t> an </a:t>
            </a:r>
            <a:r>
              <a:rPr lang="fr-FR" sz="2000" dirty="0" err="1"/>
              <a:t>equilibrium</a:t>
            </a:r>
            <a:r>
              <a:rPr lang="fr-FR" sz="2000" dirty="0"/>
              <a:t> </a:t>
            </a:r>
            <a:r>
              <a:rPr lang="fr-FR" sz="2000" dirty="0" smtClean="0"/>
              <a:t>position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 The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resonance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is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 self-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sustained</a:t>
            </a:r>
            <a:endParaRPr lang="fr-FR" sz="2000" i="1" dirty="0">
              <a:solidFill>
                <a:srgbClr val="FFFF00"/>
              </a:solidFill>
            </a:endParaRPr>
          </a:p>
        </p:txBody>
      </p:sp>
      <p:pic>
        <p:nvPicPr>
          <p:cNvPr id="7" name="Image 11" descr="sig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564904"/>
            <a:ext cx="7415853" cy="37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126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09613"/>
          </a:xfrm>
        </p:spPr>
        <p:txBody>
          <a:bodyPr/>
          <a:lstStyle/>
          <a:p>
            <a:pPr eaLnBrk="1" hangingPunct="1"/>
            <a:r>
              <a:rPr lang="fr-FR" sz="3600" dirty="0" err="1" smtClean="0"/>
              <a:t>Examples</a:t>
            </a:r>
            <a:r>
              <a:rPr lang="fr-FR" sz="3600" dirty="0" smtClean="0"/>
              <a:t> of phase </a:t>
            </a:r>
            <a:r>
              <a:rPr lang="fr-FR" sz="3600" dirty="0" err="1" smtClean="0"/>
              <a:t>space</a:t>
            </a:r>
            <a:r>
              <a:rPr lang="fr-FR" sz="3600" dirty="0" smtClean="0"/>
              <a:t> portraits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760"/>
            <a:ext cx="3810000" cy="5039965"/>
          </a:xfrm>
        </p:spPr>
        <p:txBody>
          <a:bodyPr/>
          <a:lstStyle/>
          <a:p>
            <a:pPr eaLnBrk="1" hangingPunct="1"/>
            <a:r>
              <a:rPr lang="fr-FR" sz="2000" dirty="0" smtClean="0">
                <a:solidFill>
                  <a:srgbClr val="FF0000"/>
                </a:solidFill>
              </a:rPr>
              <a:t>3:4  and 3:1 </a:t>
            </a:r>
            <a:r>
              <a:rPr lang="fr-FR" sz="2000" dirty="0" err="1" smtClean="0">
                <a:solidFill>
                  <a:srgbClr val="FF0000"/>
                </a:solidFill>
              </a:rPr>
              <a:t>resonances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If the </a:t>
            </a:r>
            <a:r>
              <a:rPr lang="fr-FR" sz="2000" dirty="0" err="1" smtClean="0"/>
              <a:t>planet</a:t>
            </a:r>
            <a:r>
              <a:rPr lang="fr-FR" sz="2000" dirty="0" smtClean="0"/>
              <a:t> </a:t>
            </a:r>
            <a:r>
              <a:rPr lang="fr-FR" sz="2000" dirty="0" err="1" smtClean="0"/>
              <a:t>eccentricity</a:t>
            </a:r>
            <a:r>
              <a:rPr lang="fr-FR" sz="2000" dirty="0" smtClean="0"/>
              <a:t> </a:t>
            </a:r>
            <a:r>
              <a:rPr lang="fr-FR" sz="2000" i="1" dirty="0" smtClean="0"/>
              <a:t>e’</a:t>
            </a:r>
            <a:r>
              <a:rPr lang="fr-FR" sz="2000" dirty="0" smtClean="0"/>
              <a:t>=0,</a:t>
            </a:r>
            <a:br>
              <a:rPr lang="fr-FR" sz="2000" dirty="0" smtClean="0"/>
            </a:b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/>
              <a:t>secular</a:t>
            </a:r>
            <a:r>
              <a:rPr lang="fr-FR" sz="2000" dirty="0" smtClean="0"/>
              <a:t> constant of motion </a:t>
            </a:r>
          </a:p>
          <a:p>
            <a:pPr eaLnBrk="1" hangingPunct="1">
              <a:buNone/>
            </a:pPr>
            <a:endParaRPr lang="fr-FR" sz="2000" dirty="0" smtClean="0"/>
          </a:p>
          <a:p>
            <a:pPr eaLnBrk="1" hangingPunct="1"/>
            <a:r>
              <a:rPr lang="fr-FR" sz="2000" dirty="0" smtClean="0"/>
              <a:t>For </a:t>
            </a:r>
            <a:r>
              <a:rPr lang="fr-FR" sz="2000" dirty="0" err="1" smtClean="0"/>
              <a:t>any</a:t>
            </a:r>
            <a:r>
              <a:rPr lang="fr-FR" sz="2000" dirty="0" smtClean="0"/>
              <a:t> value of  </a:t>
            </a:r>
            <a:r>
              <a:rPr lang="fr-FR" sz="2000" i="1" dirty="0" smtClean="0">
                <a:solidFill>
                  <a:srgbClr val="FFFF00"/>
                </a:solidFill>
              </a:rPr>
              <a:t>N</a:t>
            </a:r>
            <a:r>
              <a:rPr lang="fr-FR" sz="2000" dirty="0" smtClean="0"/>
              <a:t>, the </a:t>
            </a:r>
            <a:r>
              <a:rPr lang="fr-FR" sz="2000" dirty="0" err="1" smtClean="0"/>
              <a:t>Hamiltonian</a:t>
            </a:r>
            <a:r>
              <a:rPr lang="fr-FR" sz="2000" dirty="0" smtClean="0"/>
              <a:t> has </a:t>
            </a:r>
            <a:r>
              <a:rPr lang="fr-FR" sz="2000" dirty="0" err="1" smtClean="0"/>
              <a:t>only</a:t>
            </a:r>
            <a:r>
              <a:rPr lang="fr-FR" sz="2000" dirty="0" smtClean="0"/>
              <a:t> one </a:t>
            </a:r>
            <a:r>
              <a:rPr lang="fr-FR" sz="2000" dirty="0" err="1" smtClean="0"/>
              <a:t>degree</a:t>
            </a:r>
            <a:r>
              <a:rPr lang="fr-FR" sz="2000" dirty="0" smtClean="0"/>
              <a:t> of </a:t>
            </a:r>
            <a:r>
              <a:rPr lang="fr-FR" sz="2000" dirty="0" err="1" smtClean="0"/>
              <a:t>freedom</a:t>
            </a:r>
            <a:r>
              <a:rPr lang="fr-FR" sz="2000" dirty="0" smtClean="0"/>
              <a:t> </a:t>
            </a:r>
            <a:r>
              <a:rPr lang="fr-FR" sz="2000" dirty="0" err="1" smtClean="0"/>
              <a:t>left</a:t>
            </a:r>
            <a:r>
              <a:rPr lang="fr-FR" sz="2000" dirty="0" smtClean="0"/>
              <a:t> </a:t>
            </a:r>
            <a:r>
              <a:rPr lang="fr-FR" sz="2000" dirty="0" smtClean="0">
                <a:sym typeface="Symbol"/>
              </a:rPr>
              <a:t>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2D phase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space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portaits</a:t>
            </a:r>
            <a:r>
              <a:rPr lang="fr-FR" sz="2000" dirty="0" smtClean="0">
                <a:sym typeface="Symbol"/>
              </a:rPr>
              <a:t> (</a:t>
            </a:r>
            <a:r>
              <a:rPr lang="fr-FR" sz="2000" dirty="0" smtClean="0"/>
              <a:t>Computer </a:t>
            </a:r>
            <a:r>
              <a:rPr lang="fr-FR" sz="2000" dirty="0" err="1" smtClean="0"/>
              <a:t>generated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curves</a:t>
            </a:r>
            <a:r>
              <a:rPr lang="fr-FR" sz="2000" dirty="0" smtClean="0"/>
              <a:t> of </a:t>
            </a:r>
            <a:r>
              <a:rPr lang="fr-FR" sz="2000" dirty="0" err="1" smtClean="0"/>
              <a:t>Hamiltonian</a:t>
            </a:r>
            <a:r>
              <a:rPr lang="fr-FR" sz="2000" dirty="0" smtClean="0"/>
              <a:t> )</a:t>
            </a:r>
          </a:p>
          <a:p>
            <a:pPr eaLnBrk="1" hangingPunct="1">
              <a:buNone/>
            </a:pP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      (X = e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cos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, Y = e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sin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 )</a:t>
            </a:r>
          </a:p>
          <a:p>
            <a:pPr eaLnBrk="1" hangingPunct="1"/>
            <a:r>
              <a:rPr lang="fr-FR" sz="2000" dirty="0" err="1" smtClean="0"/>
              <a:t>Region</a:t>
            </a:r>
            <a:r>
              <a:rPr lang="fr-FR" sz="2000" dirty="0" smtClean="0"/>
              <a:t> of </a:t>
            </a:r>
            <a:r>
              <a:rPr lang="fr-FR" sz="2000" dirty="0" err="1" smtClean="0"/>
              <a:t>resonant</a:t>
            </a:r>
            <a:r>
              <a:rPr lang="fr-FR" sz="2000" dirty="0" smtClean="0"/>
              <a:t> </a:t>
            </a:r>
            <a:r>
              <a:rPr lang="fr-FR" sz="2000" dirty="0" err="1" smtClean="0"/>
              <a:t>orbits</a:t>
            </a:r>
            <a:r>
              <a:rPr lang="fr-FR" sz="2000" dirty="0" smtClean="0"/>
              <a:t> in (</a:t>
            </a:r>
            <a:r>
              <a:rPr lang="fr-FR" sz="2000" dirty="0" err="1" smtClean="0"/>
              <a:t>a,e</a:t>
            </a:r>
            <a:r>
              <a:rPr lang="fr-FR" sz="2000" dirty="0" smtClean="0"/>
              <a:t>) </a:t>
            </a:r>
            <a:r>
              <a:rPr lang="fr-FR" sz="2000" dirty="0" err="1" smtClean="0"/>
              <a:t>space</a:t>
            </a:r>
            <a:r>
              <a:rPr lang="fr-FR" sz="2000" dirty="0" smtClean="0"/>
              <a:t> : </a:t>
            </a:r>
            <a:r>
              <a:rPr lang="fr-FR" sz="2000" dirty="0" err="1" smtClean="0">
                <a:solidFill>
                  <a:srgbClr val="66FF33"/>
                </a:solidFill>
              </a:rPr>
              <a:t>Characteristic</a:t>
            </a:r>
            <a:r>
              <a:rPr lang="fr-FR" sz="2000" dirty="0" smtClean="0">
                <a:solidFill>
                  <a:srgbClr val="66FF33"/>
                </a:solidFill>
              </a:rPr>
              <a:t> V-</a:t>
            </a:r>
            <a:r>
              <a:rPr lang="fr-FR" sz="2000" dirty="0" err="1" smtClean="0">
                <a:solidFill>
                  <a:srgbClr val="66FF33"/>
                </a:solidFill>
              </a:rPr>
              <a:t>shape</a:t>
            </a:r>
            <a:endParaRPr lang="fr-FR" sz="2000" dirty="0" smtClean="0">
              <a:solidFill>
                <a:srgbClr val="66FF33"/>
              </a:solidFill>
            </a:endParaRPr>
          </a:p>
          <a:p>
            <a:pPr eaLnBrk="1" hangingPunct="1">
              <a:buNone/>
            </a:pPr>
            <a:endParaRPr lang="fr-FR" sz="2000" dirty="0" smtClean="0">
              <a:latin typeface="+mj-lt"/>
            </a:endParaRPr>
          </a:p>
          <a:p>
            <a:pPr eaLnBrk="1" hangingPunct="1">
              <a:buNone/>
            </a:pPr>
            <a:endParaRPr lang="fr-FR" sz="2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1800" dirty="0" smtClean="0">
              <a:solidFill>
                <a:srgbClr val="FFFF00"/>
              </a:solidFill>
            </a:endParaRPr>
          </a:p>
        </p:txBody>
      </p:sp>
      <p:pic>
        <p:nvPicPr>
          <p:cNvPr id="11272" name="Picture 4" descr="si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1144588"/>
            <a:ext cx="5022850" cy="5002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26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89261" y="2348880"/>
          <a:ext cx="2574627" cy="741907"/>
        </p:xfrm>
        <a:graphic>
          <a:graphicData uri="http://schemas.openxmlformats.org/presentationml/2006/ole">
            <p:oleObj spid="_x0000_s11266" name="Équation" r:id="rId4" imgW="1587240" imgH="457200" progId="Equation.3">
              <p:embed/>
            </p:oleObj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FA0A0-98E5-4AE6-ABB4-3F1D1CC4F2F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10" name="Picture 4" descr="sigm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28166"/>
            <a:ext cx="5067300" cy="5037138"/>
          </a:xfrm>
          <a:prstGeom prst="rect">
            <a:avLst/>
          </a:prstGeom>
          <a:noFill/>
        </p:spPr>
      </p:pic>
      <p:pic>
        <p:nvPicPr>
          <p:cNvPr id="11" name="Picture 7" descr="ae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059904"/>
            <a:ext cx="7000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4505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pic>
        <p:nvPicPr>
          <p:cNvPr id="45061" name="Picture 6" descr="figint41"/>
          <p:cNvPicPr>
            <a:picLocks noChangeAspect="1" noChangeArrowheads="1"/>
          </p:cNvPicPr>
          <p:nvPr/>
        </p:nvPicPr>
        <p:blipFill>
          <a:blip r:embed="rId3" cstate="print"/>
          <a:srcRect t="2655" r="1230" b="5312"/>
          <a:stretch>
            <a:fillRect/>
          </a:stretch>
        </p:blipFill>
        <p:spPr bwMode="auto">
          <a:xfrm>
            <a:off x="3797300" y="1892300"/>
            <a:ext cx="52387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/>
            <a:r>
              <a:rPr lang="fr-FR" sz="3600" dirty="0" err="1" smtClean="0"/>
              <a:t>Destabilising</a:t>
            </a:r>
            <a:r>
              <a:rPr lang="fr-FR" sz="3600" dirty="0" smtClean="0"/>
              <a:t> </a:t>
            </a:r>
            <a:r>
              <a:rPr lang="fr-FR" sz="3600" dirty="0" err="1" smtClean="0"/>
              <a:t>resonance</a:t>
            </a:r>
            <a:endParaRPr lang="fr-FR" sz="3600" dirty="0" smtClean="0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96752"/>
            <a:ext cx="3238128" cy="51125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4:1 </a:t>
            </a:r>
            <a:r>
              <a:rPr lang="fr-FR" sz="2000" dirty="0" err="1" smtClean="0">
                <a:solidFill>
                  <a:schemeClr val="accent1"/>
                </a:solidFill>
              </a:rPr>
              <a:t>resonance</a:t>
            </a:r>
            <a:r>
              <a:rPr lang="fr-FR" sz="2000" dirty="0" smtClean="0">
                <a:solidFill>
                  <a:schemeClr val="accent1"/>
                </a:solidFill>
              </a:rPr>
              <a:t>, but </a:t>
            </a:r>
            <a:r>
              <a:rPr lang="fr-FR" sz="2000" dirty="0" err="1" smtClean="0">
                <a:solidFill>
                  <a:schemeClr val="accent1"/>
                </a:solidFill>
              </a:rPr>
              <a:t>perturbing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planet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with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eccentricity</a:t>
            </a:r>
            <a:r>
              <a:rPr lang="fr-FR" sz="2000" dirty="0" smtClean="0">
                <a:solidFill>
                  <a:schemeClr val="accent1"/>
                </a:solidFill>
              </a:rPr>
              <a:t> e’=0.05 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The </a:t>
            </a:r>
            <a:r>
              <a:rPr lang="fr-FR" sz="2000" dirty="0" err="1" smtClean="0"/>
              <a:t>particles’s</a:t>
            </a:r>
            <a:r>
              <a:rPr lang="fr-FR" sz="2000" dirty="0" smtClean="0"/>
              <a:t> </a:t>
            </a:r>
            <a:r>
              <a:rPr lang="fr-FR" sz="2000" dirty="0" err="1" smtClean="0"/>
              <a:t>eccentricity</a:t>
            </a:r>
            <a:r>
              <a:rPr lang="fr-FR" sz="2000" dirty="0" smtClean="0"/>
              <a:t> </a:t>
            </a:r>
            <a:r>
              <a:rPr lang="fr-FR" sz="2000" dirty="0" err="1" smtClean="0"/>
              <a:t>grows</a:t>
            </a:r>
            <a:r>
              <a:rPr lang="fr-FR" sz="2000" dirty="0" smtClean="0"/>
              <a:t> up to ~1 ! </a:t>
            </a:r>
            <a:r>
              <a:rPr lang="fr-FR" sz="2000" dirty="0" smtClean="0">
                <a:solidFill>
                  <a:srgbClr val="66FF33"/>
                </a:solidFill>
              </a:rPr>
              <a:t>Non-</a:t>
            </a:r>
            <a:r>
              <a:rPr lang="fr-FR" sz="2000" dirty="0" err="1" smtClean="0">
                <a:solidFill>
                  <a:srgbClr val="66FF33"/>
                </a:solidFill>
              </a:rPr>
              <a:t>linear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effect</a:t>
            </a:r>
            <a:endParaRPr lang="fr-FR" sz="200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solidFill>
                  <a:srgbClr val="FFFF00"/>
                </a:solidFill>
              </a:rPr>
              <a:t>Explains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why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some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resonances</a:t>
            </a:r>
            <a:r>
              <a:rPr lang="fr-FR" sz="2000" dirty="0" smtClean="0">
                <a:solidFill>
                  <a:srgbClr val="FFFF00"/>
                </a:solidFill>
              </a:rPr>
              <a:t> (Kirkwood gaps) are </a:t>
            </a:r>
            <a:r>
              <a:rPr lang="fr-FR" sz="2000" dirty="0" err="1" smtClean="0">
                <a:solidFill>
                  <a:srgbClr val="FFFF00"/>
                </a:solidFill>
              </a:rPr>
              <a:t>empty</a:t>
            </a:r>
            <a:r>
              <a:rPr lang="fr-FR" sz="20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Main source of </a:t>
            </a:r>
            <a:r>
              <a:rPr lang="fr-FR" sz="2000" dirty="0" err="1" smtClean="0">
                <a:solidFill>
                  <a:schemeClr val="accent1"/>
                </a:solidFill>
              </a:rPr>
              <a:t>Earth</a:t>
            </a:r>
            <a:r>
              <a:rPr lang="fr-FR" sz="2000" dirty="0" smtClean="0">
                <a:solidFill>
                  <a:schemeClr val="accent1"/>
                </a:solidFill>
              </a:rPr>
              <a:t>-</a:t>
            </a:r>
            <a:r>
              <a:rPr lang="fr-FR" sz="2000" dirty="0" err="1" smtClean="0">
                <a:solidFill>
                  <a:schemeClr val="accent1"/>
                </a:solidFill>
              </a:rPr>
              <a:t>crossing</a:t>
            </a:r>
            <a:r>
              <a:rPr lang="fr-FR" sz="2000" dirty="0" smtClean="0">
                <a:solidFill>
                  <a:schemeClr val="accent1"/>
                </a:solidFill>
              </a:rPr>
              <a:t>  </a:t>
            </a:r>
            <a:r>
              <a:rPr lang="fr-FR" sz="2000" dirty="0" err="1" smtClean="0">
                <a:solidFill>
                  <a:schemeClr val="accent1"/>
                </a:solidFill>
              </a:rPr>
              <a:t>asteroids</a:t>
            </a:r>
            <a:r>
              <a:rPr lang="fr-FR" sz="2000" dirty="0" smtClean="0">
                <a:solidFill>
                  <a:schemeClr val="accent1"/>
                </a:solidFill>
              </a:rPr>
              <a:t> in the </a:t>
            </a:r>
            <a:r>
              <a:rPr lang="fr-FR" sz="2000" dirty="0" err="1" smtClean="0">
                <a:solidFill>
                  <a:schemeClr val="accent1"/>
                </a:solidFill>
              </a:rPr>
              <a:t>Solar</a:t>
            </a:r>
            <a:r>
              <a:rPr lang="fr-FR" sz="2000" dirty="0" smtClean="0">
                <a:solidFill>
                  <a:schemeClr val="accent1"/>
                </a:solidFill>
              </a:rPr>
              <a:t> System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More active in the </a:t>
            </a:r>
            <a:r>
              <a:rPr lang="fr-FR" sz="2000" dirty="0" err="1" smtClean="0"/>
              <a:t>Early</a:t>
            </a:r>
            <a:r>
              <a:rPr lang="fr-FR" sz="2000" dirty="0" smtClean="0"/>
              <a:t> </a:t>
            </a:r>
            <a:r>
              <a:rPr lang="fr-FR" sz="2000" dirty="0" err="1" smtClean="0"/>
              <a:t>Solar</a:t>
            </a:r>
            <a:r>
              <a:rPr lang="fr-FR" sz="2000" dirty="0" smtClean="0"/>
              <a:t> System </a:t>
            </a:r>
            <a:r>
              <a:rPr lang="fr-FR" sz="2000" dirty="0" err="1" smtClean="0"/>
              <a:t>history</a:t>
            </a:r>
            <a:r>
              <a:rPr lang="fr-FR" sz="20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solidFill>
                  <a:srgbClr val="FFFF00"/>
                </a:solidFill>
              </a:rPr>
              <a:t>Presumably</a:t>
            </a:r>
            <a:r>
              <a:rPr lang="fr-FR" sz="2000" dirty="0" smtClean="0">
                <a:solidFill>
                  <a:srgbClr val="FFFF00"/>
                </a:solidFill>
              </a:rPr>
              <a:t> active </a:t>
            </a:r>
            <a:r>
              <a:rPr lang="fr-FR" sz="2000" dirty="0" err="1" smtClean="0">
                <a:solidFill>
                  <a:srgbClr val="FFFF00"/>
                </a:solidFill>
              </a:rPr>
              <a:t>today</a:t>
            </a:r>
            <a:r>
              <a:rPr lang="fr-FR" sz="2000" dirty="0" smtClean="0">
                <a:solidFill>
                  <a:srgbClr val="FFFF00"/>
                </a:solidFill>
              </a:rPr>
              <a:t> in the </a:t>
            </a:r>
            <a:r>
              <a:rPr lang="fr-FR" sz="2000" dirty="0" err="1" smtClean="0">
                <a:solidFill>
                  <a:srgbClr val="FFFF00"/>
                </a:solidFill>
              </a:rPr>
              <a:t>young</a:t>
            </a:r>
            <a:r>
              <a:rPr lang="fr-FR" sz="2000" dirty="0" smtClean="0">
                <a:solidFill>
                  <a:srgbClr val="FFFF00"/>
                </a:solidFill>
              </a:rPr>
              <a:t>  </a:t>
            </a:r>
            <a:r>
              <a:rPr lang="fr-FR" sz="2000" dirty="0" err="1" smtClean="0">
                <a:solidFill>
                  <a:srgbClr val="FFFF00"/>
                </a:solidFill>
              </a:rPr>
              <a:t>extrasolar</a:t>
            </a:r>
            <a:r>
              <a:rPr lang="fr-FR" sz="2000" dirty="0" smtClean="0">
                <a:solidFill>
                  <a:srgbClr val="FFFF00"/>
                </a:solidFill>
              </a:rPr>
              <a:t> system of  </a:t>
            </a:r>
            <a:r>
              <a:rPr lang="el-GR" sz="20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fr-FR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  <a:latin typeface="+mj-lt"/>
              </a:rPr>
              <a:t>Pictoris</a:t>
            </a:r>
            <a:r>
              <a:rPr lang="fr-FR" sz="2000" dirty="0" smtClean="0">
                <a:solidFill>
                  <a:srgbClr val="FFFF00"/>
                </a:solidFill>
                <a:latin typeface="+mj-lt"/>
              </a:rPr>
              <a:t>.</a:t>
            </a:r>
            <a:endParaRPr lang="fr-FR" sz="2000" dirty="0" smtClean="0">
              <a:solidFill>
                <a:srgbClr val="66FF33"/>
              </a:solidFill>
            </a:endParaRPr>
          </a:p>
        </p:txBody>
      </p:sp>
      <p:pic>
        <p:nvPicPr>
          <p:cNvPr id="10" name="evol41_wmv.wmv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9838" y="1773238"/>
            <a:ext cx="5040312" cy="3865562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E6907-5EC1-4469-861A-FBD23A5932D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fr-FR" sz="2800" dirty="0" err="1"/>
              <a:t>Numerical</a:t>
            </a:r>
            <a:r>
              <a:rPr lang="fr-FR" sz="2800" dirty="0"/>
              <a:t> </a:t>
            </a:r>
            <a:r>
              <a:rPr lang="fr-FR" sz="2800" dirty="0" err="1"/>
              <a:t>methods</a:t>
            </a:r>
            <a:r>
              <a:rPr lang="fr-FR" sz="2800" dirty="0"/>
              <a:t> for </a:t>
            </a:r>
            <a:r>
              <a:rPr lang="fr-FR" sz="2800" dirty="0" err="1"/>
              <a:t>dynamical</a:t>
            </a:r>
            <a:r>
              <a:rPr lang="fr-FR" sz="2800" dirty="0"/>
              <a:t> investigation of </a:t>
            </a:r>
            <a:r>
              <a:rPr lang="fr-FR" sz="2800" dirty="0" err="1" smtClean="0"/>
              <a:t>planetary</a:t>
            </a:r>
            <a:r>
              <a:rPr lang="fr-FR" sz="2800" dirty="0" smtClean="0"/>
              <a:t>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 : </a:t>
            </a:r>
            <a:r>
              <a:rPr lang="fr-FR" sz="2800" dirty="0" err="1" smtClean="0"/>
              <a:t>Symplectic</a:t>
            </a:r>
            <a:r>
              <a:rPr lang="fr-FR" sz="2800" dirty="0" smtClean="0"/>
              <a:t> </a:t>
            </a:r>
            <a:r>
              <a:rPr lang="fr-FR" sz="2800" dirty="0" err="1" smtClean="0"/>
              <a:t>integration</a:t>
            </a:r>
            <a:endParaRPr lang="fr-FR" sz="280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784"/>
            <a:ext cx="8215064" cy="4752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err="1" smtClean="0"/>
              <a:t>Numerical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integrator</a:t>
            </a:r>
            <a:r>
              <a:rPr lang="fr-FR" sz="2000" dirty="0" smtClean="0"/>
              <a:t> = Code to </a:t>
            </a:r>
            <a:r>
              <a:rPr lang="fr-FR" sz="2000" dirty="0" err="1" smtClean="0">
                <a:solidFill>
                  <a:srgbClr val="66FF33"/>
                </a:solidFill>
              </a:rPr>
              <a:t>numerically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integrate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smtClean="0"/>
              <a:t>the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of motions in a </a:t>
            </a:r>
            <a:r>
              <a:rPr lang="fr-FR" sz="2000" dirty="0" err="1" smtClean="0"/>
              <a:t>planetary</a:t>
            </a:r>
            <a:r>
              <a:rPr lang="fr-FR" sz="2000" dirty="0" smtClean="0"/>
              <a:t> system</a:t>
            </a:r>
          </a:p>
          <a:p>
            <a:pPr>
              <a:lnSpc>
                <a:spcPct val="90000"/>
              </a:lnSpc>
            </a:pPr>
            <a:r>
              <a:rPr lang="fr-FR" sz="2000" dirty="0" smtClean="0"/>
              <a:t>Modern </a:t>
            </a:r>
            <a:r>
              <a:rPr lang="fr-FR" sz="2000" dirty="0" err="1" smtClean="0"/>
              <a:t>integrators</a:t>
            </a:r>
            <a:r>
              <a:rPr lang="fr-FR" sz="2000" dirty="0" smtClean="0"/>
              <a:t> = </a:t>
            </a:r>
            <a:r>
              <a:rPr lang="fr-FR" sz="2000" dirty="0" err="1" smtClean="0">
                <a:solidFill>
                  <a:srgbClr val="FFC000"/>
                </a:solidFill>
              </a:rPr>
              <a:t>Symplectic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integrators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/>
              <a:t>: </a:t>
            </a:r>
            <a:r>
              <a:rPr lang="fr-FR" sz="2000" dirty="0" err="1" smtClean="0"/>
              <a:t>fast</a:t>
            </a:r>
            <a:r>
              <a:rPr lang="fr-FR" sz="2000" dirty="0" smtClean="0"/>
              <a:t> and stable !</a:t>
            </a:r>
            <a:endParaRPr lang="fr-FR" sz="2000" i="1" dirty="0" smtClean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fr-FR" sz="2000" dirty="0" err="1" smtClean="0"/>
              <a:t>Classical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(Runge-</a:t>
            </a:r>
            <a:r>
              <a:rPr lang="fr-FR" sz="2000" dirty="0" err="1" smtClean="0"/>
              <a:t>Kutta</a:t>
            </a:r>
            <a:r>
              <a:rPr lang="fr-FR" sz="2000" dirty="0" smtClean="0"/>
              <a:t>…)  </a:t>
            </a:r>
            <a:r>
              <a:rPr lang="fr-FR" sz="2000" dirty="0" smtClean="0">
                <a:solidFill>
                  <a:schemeClr val="folHlink"/>
                </a:solidFill>
              </a:rPr>
              <a:t>do not  </a:t>
            </a:r>
            <a:r>
              <a:rPr lang="fr-FR" sz="2000" dirty="0" err="1" smtClean="0">
                <a:solidFill>
                  <a:schemeClr val="folHlink"/>
                </a:solidFill>
              </a:rPr>
              <a:t>keep</a:t>
            </a:r>
            <a:r>
              <a:rPr lang="fr-FR" sz="2000" dirty="0" smtClean="0">
                <a:solidFill>
                  <a:schemeClr val="folHlink"/>
                </a:solidFill>
              </a:rPr>
              <a:t> </a:t>
            </a:r>
            <a:r>
              <a:rPr lang="fr-FR" sz="2000" i="1" dirty="0" err="1" smtClean="0">
                <a:solidFill>
                  <a:schemeClr val="folHlink"/>
                </a:solidFill>
              </a:rPr>
              <a:t>Hamiltonian</a:t>
            </a:r>
            <a:r>
              <a:rPr lang="fr-FR" sz="2000" dirty="0" smtClean="0">
                <a:solidFill>
                  <a:schemeClr val="folHlink"/>
                </a:solidFill>
              </a:rPr>
              <a:t>=</a:t>
            </a:r>
            <a:r>
              <a:rPr lang="fr-FR" sz="2000" dirty="0" err="1" smtClean="0">
                <a:solidFill>
                  <a:schemeClr val="folHlink"/>
                </a:solidFill>
              </a:rPr>
              <a:t>cst</a:t>
            </a:r>
            <a:endParaRPr lang="fr-FR" sz="2000" dirty="0" smtClean="0"/>
          </a:p>
          <a:p>
            <a:pPr>
              <a:lnSpc>
                <a:spcPct val="90000"/>
              </a:lnSpc>
            </a:pPr>
            <a:r>
              <a:rPr lang="fr-FR" sz="2000" dirty="0" smtClean="0"/>
              <a:t>A </a:t>
            </a:r>
            <a:r>
              <a:rPr lang="fr-FR" sz="2000" dirty="0" err="1" smtClean="0"/>
              <a:t>symplectic</a:t>
            </a:r>
            <a:r>
              <a:rPr lang="fr-FR" sz="2000" dirty="0" smtClean="0"/>
              <a:t> </a:t>
            </a:r>
            <a:r>
              <a:rPr lang="fr-FR" sz="2000" dirty="0" err="1" smtClean="0"/>
              <a:t>scheme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chemeClr val="folHlink"/>
                </a:solidFill>
              </a:rPr>
              <a:t>preserves</a:t>
            </a:r>
            <a:r>
              <a:rPr lang="fr-FR" sz="2000" dirty="0" smtClean="0">
                <a:solidFill>
                  <a:schemeClr val="folHlink"/>
                </a:solidFill>
              </a:rPr>
              <a:t> </a:t>
            </a:r>
            <a:r>
              <a:rPr lang="fr-FR" sz="2000" dirty="0" err="1" smtClean="0">
                <a:solidFill>
                  <a:schemeClr val="folHlink"/>
                </a:solidFill>
              </a:rPr>
              <a:t>exactly</a:t>
            </a:r>
            <a:r>
              <a:rPr lang="fr-FR" sz="2000" dirty="0" smtClean="0">
                <a:solidFill>
                  <a:schemeClr val="folHlink"/>
                </a:solidFill>
              </a:rPr>
              <a:t> </a:t>
            </a:r>
            <a:r>
              <a:rPr lang="fr-FR" sz="2000" i="1" dirty="0" smtClean="0"/>
              <a:t>H</a:t>
            </a:r>
            <a:r>
              <a:rPr lang="fr-FR" sz="2000" dirty="0" smtClean="0"/>
              <a:t> or a </a:t>
            </a:r>
            <a:r>
              <a:rPr lang="fr-FR" sz="2000" dirty="0" err="1" smtClean="0"/>
              <a:t>nearby</a:t>
            </a:r>
            <a:r>
              <a:rPr lang="fr-FR" sz="2000" dirty="0" smtClean="0"/>
              <a:t> </a:t>
            </a:r>
            <a:r>
              <a:rPr lang="fr-FR" sz="2000" dirty="0" err="1" smtClean="0"/>
              <a:t>Hamiltonian</a:t>
            </a:r>
            <a:r>
              <a:rPr lang="fr-FR" sz="2000" i="1" dirty="0" smtClean="0"/>
              <a:t>. </a:t>
            </a:r>
            <a:r>
              <a:rPr lang="fr-FR" sz="2000" dirty="0" smtClean="0"/>
              <a:t>Under </a:t>
            </a:r>
            <a:br>
              <a:rPr lang="fr-FR" sz="2000" dirty="0" smtClean="0"/>
            </a:br>
            <a:r>
              <a:rPr lang="fr-FR" sz="2000" dirty="0" err="1" smtClean="0"/>
              <a:t>regularity</a:t>
            </a:r>
            <a:r>
              <a:rPr lang="fr-FR" sz="2000" dirty="0" smtClean="0"/>
              <a:t> </a:t>
            </a:r>
            <a:r>
              <a:rPr lang="fr-FR" sz="2000" dirty="0" err="1" smtClean="0"/>
              <a:t>conditions,the</a:t>
            </a:r>
            <a:r>
              <a:rPr lang="fr-FR" sz="2000" dirty="0" smtClean="0"/>
              <a:t> </a:t>
            </a:r>
            <a:r>
              <a:rPr lang="fr-FR" sz="2000" dirty="0" err="1" smtClean="0"/>
              <a:t>error</a:t>
            </a:r>
            <a:r>
              <a:rPr lang="fr-FR" sz="2000" dirty="0" smtClean="0"/>
              <a:t> on </a:t>
            </a:r>
            <a:r>
              <a:rPr lang="fr-FR" sz="2000" i="1" dirty="0" smtClean="0"/>
              <a:t>H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shown</a:t>
            </a:r>
            <a:r>
              <a:rPr lang="fr-FR" sz="2000" dirty="0" smtClean="0"/>
              <a:t> to </a:t>
            </a:r>
            <a:r>
              <a:rPr lang="fr-FR" sz="2000" dirty="0" err="1" smtClean="0">
                <a:solidFill>
                  <a:srgbClr val="66FF33"/>
                </a:solidFill>
              </a:rPr>
              <a:t>be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bound</a:t>
            </a:r>
            <a:r>
              <a:rPr lang="fr-FR" sz="2000" dirty="0" smtClean="0">
                <a:solidFill>
                  <a:srgbClr val="66FF33"/>
                </a:solidFill>
              </a:rPr>
              <a:t>.</a:t>
            </a:r>
          </a:p>
          <a:p>
            <a:r>
              <a:rPr lang="fr-FR" sz="2000" dirty="0" smtClean="0"/>
              <a:t>Basic </a:t>
            </a:r>
            <a:r>
              <a:rPr lang="fr-FR" sz="2000" dirty="0" err="1" smtClean="0"/>
              <a:t>hypothesis</a:t>
            </a:r>
            <a:r>
              <a:rPr lang="fr-FR" sz="2000" dirty="0" smtClean="0"/>
              <a:t> of </a:t>
            </a:r>
            <a:r>
              <a:rPr lang="fr-FR" sz="2000" dirty="0" err="1" smtClean="0"/>
              <a:t>symplectic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integration</a:t>
            </a:r>
            <a:r>
              <a:rPr lang="fr-FR" sz="2000" dirty="0" smtClean="0"/>
              <a:t>: </a:t>
            </a:r>
            <a:r>
              <a:rPr lang="fr-FR" sz="2000" i="1" dirty="0" smtClean="0">
                <a:solidFill>
                  <a:srgbClr val="FFFF00"/>
                </a:solidFill>
              </a:rPr>
              <a:t>H=H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A</a:t>
            </a:r>
            <a:r>
              <a:rPr lang="fr-FR" sz="2000" i="1" dirty="0" smtClean="0">
                <a:solidFill>
                  <a:srgbClr val="FFFF00"/>
                </a:solidFill>
              </a:rPr>
              <a:t>+H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B</a:t>
            </a:r>
            <a:r>
              <a:rPr lang="fr-FR" sz="2000" dirty="0" smtClean="0"/>
              <a:t>  </a:t>
            </a:r>
            <a:r>
              <a:rPr lang="fr-FR" sz="2000" dirty="0" err="1" smtClean="0"/>
              <a:t>where</a:t>
            </a:r>
            <a:r>
              <a:rPr lang="fr-FR" sz="2000" dirty="0" smtClean="0"/>
              <a:t>  </a:t>
            </a:r>
            <a:r>
              <a:rPr lang="fr-FR" sz="2000" i="1" dirty="0" smtClean="0"/>
              <a:t>H</a:t>
            </a:r>
            <a:r>
              <a:rPr lang="fr-FR" sz="2000" i="1" baseline="-25000" dirty="0" smtClean="0"/>
              <a:t>A</a:t>
            </a:r>
            <a:r>
              <a:rPr lang="fr-FR" sz="2000" dirty="0" smtClean="0"/>
              <a:t> and </a:t>
            </a:r>
            <a:r>
              <a:rPr lang="fr-FR" sz="2000" i="1" dirty="0" smtClean="0"/>
              <a:t>H</a:t>
            </a:r>
            <a:r>
              <a:rPr lang="fr-FR" sz="2000" i="1" baseline="-25000" dirty="0" smtClean="0"/>
              <a:t>B</a:t>
            </a:r>
            <a:r>
              <a:rPr lang="fr-FR" sz="2000" dirty="0" smtClean="0"/>
              <a:t> 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integrated</a:t>
            </a:r>
            <a:r>
              <a:rPr lang="fr-FR" sz="2000" dirty="0" smtClean="0"/>
              <a:t> </a:t>
            </a:r>
            <a:r>
              <a:rPr lang="fr-FR" sz="2000" dirty="0" err="1" smtClean="0"/>
              <a:t>exactly</a:t>
            </a:r>
            <a:r>
              <a:rPr lang="fr-FR" sz="2000" dirty="0" smtClean="0"/>
              <a:t>.</a:t>
            </a:r>
          </a:p>
          <a:p>
            <a:r>
              <a:rPr lang="fr-FR" sz="2000" dirty="0" err="1" smtClean="0">
                <a:solidFill>
                  <a:srgbClr val="FFC000"/>
                </a:solidFill>
              </a:rPr>
              <a:t>Recipe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>
                <a:solidFill>
                  <a:srgbClr val="92D050"/>
                </a:solidFill>
              </a:rPr>
              <a:t>(</a:t>
            </a:r>
            <a:r>
              <a:rPr lang="fr-FR" sz="2000" dirty="0" err="1" smtClean="0">
                <a:solidFill>
                  <a:srgbClr val="92D050"/>
                </a:solidFill>
              </a:rPr>
              <a:t>most</a:t>
            </a:r>
            <a:r>
              <a:rPr lang="fr-FR" sz="2000" dirty="0" smtClean="0">
                <a:solidFill>
                  <a:srgbClr val="92D050"/>
                </a:solidFill>
              </a:rPr>
              <a:t> </a:t>
            </a:r>
            <a:r>
              <a:rPr lang="fr-FR" sz="2000" dirty="0" err="1" smtClean="0">
                <a:solidFill>
                  <a:srgbClr val="92D050"/>
                </a:solidFill>
              </a:rPr>
              <a:t>popular</a:t>
            </a:r>
            <a:r>
              <a:rPr lang="fr-FR" sz="2000" dirty="0" smtClean="0">
                <a:solidFill>
                  <a:srgbClr val="92D050"/>
                </a:solidFill>
              </a:rPr>
              <a:t> 2</a:t>
            </a:r>
            <a:r>
              <a:rPr lang="fr-FR" sz="2000" baseline="30000" dirty="0" smtClean="0">
                <a:solidFill>
                  <a:srgbClr val="92D050"/>
                </a:solidFill>
              </a:rPr>
              <a:t>nd</a:t>
            </a:r>
            <a:r>
              <a:rPr lang="fr-FR" sz="2000" dirty="0" smtClean="0">
                <a:solidFill>
                  <a:srgbClr val="92D050"/>
                </a:solidFill>
              </a:rPr>
              <a:t> </a:t>
            </a:r>
            <a:r>
              <a:rPr lang="fr-FR" sz="2000" dirty="0" err="1" smtClean="0">
                <a:solidFill>
                  <a:srgbClr val="92D050"/>
                </a:solidFill>
              </a:rPr>
              <a:t>order</a:t>
            </a:r>
            <a:r>
              <a:rPr lang="fr-FR" sz="2000" dirty="0" smtClean="0">
                <a:solidFill>
                  <a:srgbClr val="92D050"/>
                </a:solidFill>
              </a:rPr>
              <a:t> </a:t>
            </a:r>
            <a:r>
              <a:rPr lang="fr-FR" sz="2000" dirty="0" err="1" smtClean="0">
                <a:solidFill>
                  <a:srgbClr val="92D050"/>
                </a:solidFill>
              </a:rPr>
              <a:t>scheme</a:t>
            </a:r>
            <a:r>
              <a:rPr lang="fr-FR" sz="2000" dirty="0" smtClean="0">
                <a:solidFill>
                  <a:srgbClr val="92D050"/>
                </a:solidFill>
              </a:rPr>
              <a:t>) </a:t>
            </a:r>
            <a:r>
              <a:rPr lang="fr-FR" sz="2000" dirty="0" smtClean="0"/>
              <a:t>:  </a:t>
            </a:r>
            <a:r>
              <a:rPr lang="fr-FR" sz="2000" dirty="0" err="1" smtClean="0"/>
              <a:t>Integrate</a:t>
            </a:r>
            <a:r>
              <a:rPr lang="fr-FR" sz="2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1800" dirty="0" smtClean="0"/>
              <a:t>H</a:t>
            </a:r>
            <a:r>
              <a:rPr lang="fr-FR" sz="1800" baseline="-25000" dirty="0" smtClean="0"/>
              <a:t>B</a:t>
            </a:r>
            <a:r>
              <a:rPr lang="fr-FR" sz="1800" dirty="0" smtClean="0"/>
              <a:t> </a:t>
            </a:r>
            <a:r>
              <a:rPr lang="fr-FR" sz="1800" dirty="0" err="1" smtClean="0"/>
              <a:t>during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t/2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1800" dirty="0" smtClean="0">
                <a:latin typeface="Symbol" pitchFamily="18" charset="2"/>
              </a:rPr>
              <a:t>H</a:t>
            </a:r>
            <a:r>
              <a:rPr lang="fr-FR" sz="1800" baseline="-25000" dirty="0" smtClean="0">
                <a:latin typeface="Symbol" pitchFamily="18" charset="2"/>
              </a:rPr>
              <a:t>A</a:t>
            </a:r>
            <a:r>
              <a:rPr lang="fr-FR" sz="1800" dirty="0" smtClean="0">
                <a:latin typeface="Symbol" pitchFamily="18" charset="2"/>
              </a:rPr>
              <a:t> </a:t>
            </a:r>
            <a:r>
              <a:rPr lang="fr-FR" sz="1800" dirty="0" err="1" smtClean="0">
                <a:cs typeface="Times New Roman" pitchFamily="18" charset="0"/>
              </a:rPr>
              <a:t>during</a:t>
            </a:r>
            <a:r>
              <a:rPr lang="fr-FR" sz="1800" dirty="0" smtClean="0">
                <a:cs typeface="Times New Roman" pitchFamily="18" charset="0"/>
              </a:rPr>
              <a:t> </a:t>
            </a:r>
            <a:r>
              <a:rPr lang="fr-FR" sz="1800" dirty="0" smtClean="0">
                <a:latin typeface="Symbol" pitchFamily="18" charset="2"/>
              </a:rPr>
              <a:t>t         </a:t>
            </a:r>
            <a:r>
              <a:rPr lang="fr-FR" sz="1800" dirty="0" smtClean="0">
                <a:latin typeface="Symbol" pitchFamily="18" charset="2"/>
                <a:sym typeface="Symbol"/>
              </a:rPr>
              <a:t>  </a:t>
            </a:r>
            <a:r>
              <a:rPr lang="fr-FR" sz="1800" dirty="0" err="1" smtClean="0">
                <a:latin typeface="+mj-lt"/>
                <a:sym typeface="Symbol"/>
              </a:rPr>
              <a:t>We</a:t>
            </a:r>
            <a:r>
              <a:rPr lang="fr-FR" sz="1800" dirty="0" smtClean="0">
                <a:latin typeface="+mj-lt"/>
                <a:sym typeface="Symbol"/>
              </a:rPr>
              <a:t> </a:t>
            </a:r>
            <a:r>
              <a:rPr lang="fr-FR" sz="1800" dirty="0" err="1" smtClean="0">
                <a:solidFill>
                  <a:srgbClr val="66FF33"/>
                </a:solidFill>
                <a:latin typeface="+mj-lt"/>
                <a:sym typeface="Symbol"/>
              </a:rPr>
              <a:t>exactly</a:t>
            </a:r>
            <a:r>
              <a:rPr lang="fr-FR" sz="1800" dirty="0" smtClean="0">
                <a:solidFill>
                  <a:srgbClr val="66FF33"/>
                </a:solidFill>
                <a:latin typeface="+mj-lt"/>
                <a:sym typeface="Symbol"/>
              </a:rPr>
              <a:t> </a:t>
            </a:r>
            <a:r>
              <a:rPr lang="fr-FR" sz="1800" dirty="0" err="1" smtClean="0">
                <a:solidFill>
                  <a:srgbClr val="66FF33"/>
                </a:solidFill>
                <a:latin typeface="+mj-lt"/>
                <a:sym typeface="Symbol"/>
              </a:rPr>
              <a:t>solve</a:t>
            </a:r>
            <a:r>
              <a:rPr lang="fr-FR" sz="1800" dirty="0" smtClean="0">
                <a:latin typeface="+mj-lt"/>
                <a:sym typeface="Symbol"/>
              </a:rPr>
              <a:t> </a:t>
            </a:r>
            <a:r>
              <a:rPr lang="fr-FR" sz="1800" dirty="0" smtClean="0">
                <a:latin typeface="Symbol" pitchFamily="18" charset="2"/>
              </a:rPr>
              <a:t>   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1800" dirty="0" smtClean="0">
                <a:latin typeface="Symbol" pitchFamily="18" charset="2"/>
              </a:rPr>
              <a:t>H</a:t>
            </a:r>
            <a:r>
              <a:rPr lang="fr-FR" sz="1800" baseline="-25000" dirty="0" smtClean="0">
                <a:latin typeface="Symbol" pitchFamily="18" charset="2"/>
              </a:rPr>
              <a:t>B</a:t>
            </a:r>
            <a:r>
              <a:rPr lang="fr-FR" sz="1800" dirty="0" smtClean="0">
                <a:latin typeface="Symbol" pitchFamily="18" charset="2"/>
              </a:rPr>
              <a:t> </a:t>
            </a:r>
            <a:r>
              <a:rPr lang="fr-FR" sz="1800" dirty="0" err="1" smtClean="0">
                <a:cs typeface="Times New Roman" pitchFamily="18" charset="0"/>
              </a:rPr>
              <a:t>during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t/2. </a:t>
            </a:r>
          </a:p>
          <a:p>
            <a:pPr marL="514350" indent="-457200"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FFC000"/>
                </a:solidFill>
              </a:rPr>
              <a:t>Better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/>
              <a:t>:  if </a:t>
            </a:r>
            <a:r>
              <a:rPr lang="fr-FR" sz="2000" dirty="0" err="1" smtClean="0"/>
              <a:t>we</a:t>
            </a:r>
            <a:r>
              <a:rPr lang="fr-FR" sz="2000" dirty="0" smtClean="0"/>
              <a:t> have </a:t>
            </a:r>
            <a:r>
              <a:rPr lang="fr-FR" sz="2000" i="1" dirty="0" smtClean="0">
                <a:solidFill>
                  <a:srgbClr val="FFFF00"/>
                </a:solidFill>
              </a:rPr>
              <a:t>H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B</a:t>
            </a:r>
            <a:r>
              <a:rPr lang="fr-FR" sz="2000" i="1" dirty="0" smtClean="0">
                <a:solidFill>
                  <a:srgbClr val="FFFF00"/>
                </a:solidFill>
                <a:latin typeface="Cambria Math"/>
                <a:ea typeface="Cambria Math"/>
              </a:rPr>
              <a:t>≪</a:t>
            </a:r>
            <a:r>
              <a:rPr lang="fr-FR" sz="2000" i="1" dirty="0" smtClean="0">
                <a:solidFill>
                  <a:srgbClr val="FFFF00"/>
                </a:solidFill>
              </a:rPr>
              <a:t>H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A</a:t>
            </a:r>
            <a:r>
              <a:rPr lang="fr-FR" sz="2000" i="1" dirty="0" smtClean="0">
                <a:solidFill>
                  <a:srgbClr val="FFFF00"/>
                </a:solidFill>
              </a:rPr>
              <a:t>  (H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B</a:t>
            </a:r>
            <a:r>
              <a:rPr lang="fr-FR" sz="2000" i="1" dirty="0" smtClean="0">
                <a:solidFill>
                  <a:srgbClr val="FFFF00"/>
                </a:solidFill>
              </a:rPr>
              <a:t>/H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A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)</a:t>
            </a:r>
            <a:r>
              <a:rPr lang="fr-FR" sz="2000" dirty="0" smtClean="0">
                <a:sym typeface="Symbol"/>
              </a:rPr>
              <a:t>  </a:t>
            </a:r>
            <a:r>
              <a:rPr lang="fr-FR" sz="2000" dirty="0" err="1" smtClean="0">
                <a:sym typeface="Symbol"/>
              </a:rPr>
              <a:t>then</a:t>
            </a:r>
            <a:r>
              <a:rPr lang="fr-FR" sz="2000" dirty="0" smtClean="0">
                <a:latin typeface="Symbol" pitchFamily="18" charset="2"/>
                <a:sym typeface="Symbol"/>
              </a:rPr>
              <a:t/>
            </a:r>
            <a:br>
              <a:rPr lang="fr-FR" sz="2000" dirty="0" smtClean="0">
                <a:latin typeface="Symbol" pitchFamily="18" charset="2"/>
                <a:sym typeface="Symbol"/>
              </a:rPr>
            </a:br>
            <a:r>
              <a:rPr lang="fr-FR" sz="2000" dirty="0" smtClean="0">
                <a:latin typeface="Symbol" pitchFamily="18" charset="2"/>
                <a:sym typeface="Symbol"/>
              </a:rPr>
              <a:t>                  </a:t>
            </a:r>
            <a:r>
              <a:rPr lang="fr-FR" sz="2000" dirty="0" smtClean="0">
                <a:sym typeface="Symbol"/>
              </a:rPr>
              <a:t> </a:t>
            </a:r>
            <a:r>
              <a:rPr lang="fr-FR" sz="2000" dirty="0" err="1" smtClean="0">
                <a:sym typeface="Symbol"/>
              </a:rPr>
              <a:t>We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can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integrate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with</a:t>
            </a:r>
            <a:r>
              <a:rPr lang="fr-FR" sz="2000" dirty="0" smtClean="0">
                <a:sym typeface="Symbol"/>
              </a:rPr>
              <a:t> a </a:t>
            </a:r>
            <a:r>
              <a:rPr lang="fr-FR" sz="2000" dirty="0" smtClean="0">
                <a:solidFill>
                  <a:srgbClr val="66FF33"/>
                </a:solidFill>
                <a:sym typeface="Symbol"/>
              </a:rPr>
              <a:t>large time-</a:t>
            </a:r>
            <a:r>
              <a:rPr lang="fr-FR" sz="2000" dirty="0" err="1" smtClean="0">
                <a:solidFill>
                  <a:srgbClr val="66FF33"/>
                </a:solidFill>
                <a:sym typeface="Symbol"/>
              </a:rPr>
              <a:t>step</a:t>
            </a:r>
            <a:endParaRPr lang="fr-FR" sz="2000" dirty="0" smtClean="0">
              <a:solidFill>
                <a:srgbClr val="66FF33"/>
              </a:solidFill>
            </a:endParaRPr>
          </a:p>
          <a:p>
            <a:pPr>
              <a:lnSpc>
                <a:spcPct val="90000"/>
              </a:lnSpc>
            </a:pPr>
            <a:endParaRPr lang="fr-FR" sz="2000" dirty="0" smtClean="0"/>
          </a:p>
          <a:p>
            <a:pPr>
              <a:lnSpc>
                <a:spcPct val="90000"/>
              </a:lnSpc>
            </a:pPr>
            <a:endParaRPr lang="fr-FR" sz="2000" i="1" dirty="0" smtClean="0"/>
          </a:p>
          <a:p>
            <a:pPr>
              <a:lnSpc>
                <a:spcPct val="90000"/>
              </a:lnSpc>
            </a:pPr>
            <a:endParaRPr lang="fr-FR" sz="2000" dirty="0" smtClean="0"/>
          </a:p>
          <a:p>
            <a:pPr>
              <a:lnSpc>
                <a:spcPct val="90000"/>
              </a:lnSpc>
            </a:pPr>
            <a:endParaRPr lang="fr-FR" sz="2000" i="1" dirty="0" smtClean="0"/>
          </a:p>
          <a:p>
            <a:pPr>
              <a:lnSpc>
                <a:spcPct val="90000"/>
              </a:lnSpc>
            </a:pPr>
            <a:endParaRPr lang="fr-FR" sz="2000" i="1" dirty="0" smtClean="0"/>
          </a:p>
          <a:p>
            <a:pPr>
              <a:lnSpc>
                <a:spcPct val="90000"/>
              </a:lnSpc>
            </a:pPr>
            <a:endParaRPr lang="fr-FR" sz="2000" i="1" dirty="0" smtClean="0"/>
          </a:p>
          <a:p>
            <a:pPr>
              <a:lnSpc>
                <a:spcPct val="90000"/>
              </a:lnSpc>
            </a:pPr>
            <a:endParaRPr lang="fr-FR" sz="2000" dirty="0" smtClean="0"/>
          </a:p>
          <a:p>
            <a:pPr>
              <a:lnSpc>
                <a:spcPct val="90000"/>
              </a:lnSpc>
            </a:pPr>
            <a:endParaRPr lang="fr-FR" sz="2000" i="1" dirty="0" smtClean="0"/>
          </a:p>
          <a:p>
            <a:pPr>
              <a:lnSpc>
                <a:spcPct val="90000"/>
              </a:lnSpc>
            </a:pPr>
            <a:endParaRPr lang="fr-FR" sz="2000" dirty="0" smtClean="0"/>
          </a:p>
        </p:txBody>
      </p:sp>
      <p:pic>
        <p:nvPicPr>
          <p:cNvPr id="9" name="Picture 4" descr="hamil"/>
          <p:cNvPicPr>
            <a:picLocks noChangeAspect="1" noChangeArrowheads="1"/>
          </p:cNvPicPr>
          <p:nvPr/>
        </p:nvPicPr>
        <p:blipFill>
          <a:blip r:embed="rId3" cstate="print"/>
          <a:srcRect l="10663" t="12747" r="9433" b="13278"/>
          <a:stretch>
            <a:fillRect/>
          </a:stretch>
        </p:blipFill>
        <p:spPr bwMode="auto">
          <a:xfrm>
            <a:off x="2843809" y="1649310"/>
            <a:ext cx="5754298" cy="4115299"/>
          </a:xfrm>
          <a:prstGeom prst="rect">
            <a:avLst/>
          </a:prstGeom>
          <a:noFill/>
        </p:spPr>
      </p:pic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5331098" y="4653136"/>
          <a:ext cx="2481262" cy="547687"/>
        </p:xfrm>
        <a:graphic>
          <a:graphicData uri="http://schemas.openxmlformats.org/presentationml/2006/ole">
            <p:oleObj spid="_x0000_s189444" name="Équation" r:id="rId4" imgW="1155600" imgH="253800" progId="Equation.3">
              <p:embed/>
            </p:oleObj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5886400" y="5299422"/>
          <a:ext cx="2286000" cy="577850"/>
        </p:xfrm>
        <a:graphic>
          <a:graphicData uri="http://schemas.openxmlformats.org/presentationml/2006/ole">
            <p:oleObj spid="_x0000_s189445" name="Equation" r:id="rId5" imgW="1002960" imgH="253800" progId="Equation.3">
              <p:embed/>
            </p:oleObj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28675"/>
          </a:xfrm>
        </p:spPr>
        <p:txBody>
          <a:bodyPr/>
          <a:lstStyle/>
          <a:p>
            <a:pPr eaLnBrk="1" hangingPunct="1"/>
            <a:r>
              <a:rPr lang="fr-FR" sz="3200" dirty="0" smtClean="0"/>
              <a:t>Standard </a:t>
            </a:r>
            <a:r>
              <a:rPr lang="fr-FR" sz="3200" dirty="0" err="1" smtClean="0"/>
              <a:t>symplectic</a:t>
            </a:r>
            <a:r>
              <a:rPr lang="fr-FR" sz="3200" dirty="0" smtClean="0"/>
              <a:t> </a:t>
            </a:r>
            <a:r>
              <a:rPr lang="fr-FR" sz="3200" dirty="0" err="1" smtClean="0"/>
              <a:t>schemes</a:t>
            </a:r>
            <a:endParaRPr lang="fr-FR" sz="32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79500"/>
            <a:ext cx="8116887" cy="52298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solidFill>
                  <a:srgbClr val="66FF33"/>
                </a:solidFill>
              </a:rPr>
              <a:t>Simplest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example</a:t>
            </a:r>
            <a:r>
              <a:rPr lang="fr-FR" sz="2000" dirty="0" smtClean="0"/>
              <a:t> : </a:t>
            </a:r>
            <a:r>
              <a:rPr lang="fr-FR" sz="2000" i="1" dirty="0" smtClean="0">
                <a:solidFill>
                  <a:schemeClr val="folHlink"/>
                </a:solidFill>
              </a:rPr>
              <a:t>T+U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(</a:t>
            </a:r>
            <a:r>
              <a:rPr lang="fr-FR" sz="2000" dirty="0" err="1" smtClean="0"/>
              <a:t>kinetic</a:t>
            </a:r>
            <a:r>
              <a:rPr lang="fr-FR" sz="2000" dirty="0" smtClean="0"/>
              <a:t> +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)</a:t>
            </a:r>
            <a:endParaRPr lang="fr-FR" sz="1800" i="1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 err="1" smtClean="0"/>
              <a:t>Conjugate</a:t>
            </a:r>
            <a:r>
              <a:rPr lang="fr-FR" sz="1800" dirty="0" smtClean="0"/>
              <a:t> </a:t>
            </a:r>
            <a:r>
              <a:rPr lang="fr-FR" sz="1800" dirty="0" err="1" smtClean="0"/>
              <a:t>cartesian</a:t>
            </a:r>
            <a:r>
              <a:rPr lang="fr-FR" sz="1800" dirty="0" smtClean="0"/>
              <a:t> variables  </a:t>
            </a:r>
            <a:r>
              <a:rPr lang="fr-FR" sz="1800" i="1" dirty="0" smtClean="0">
                <a:solidFill>
                  <a:schemeClr val="folHlink"/>
                </a:solidFill>
              </a:rPr>
              <a:t>q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i</a:t>
            </a:r>
            <a:r>
              <a:rPr lang="fr-FR" sz="1800" i="1" dirty="0" smtClean="0">
                <a:solidFill>
                  <a:schemeClr val="folHlink"/>
                </a:solidFill>
              </a:rPr>
              <a:t>=</a:t>
            </a:r>
            <a:r>
              <a:rPr lang="fr-FR" sz="1800" i="1" dirty="0" err="1" smtClean="0">
                <a:solidFill>
                  <a:schemeClr val="folHlink"/>
                </a:solidFill>
              </a:rPr>
              <a:t>x,y,z</a:t>
            </a:r>
            <a:r>
              <a:rPr lang="fr-FR" sz="1800" i="1" dirty="0" smtClean="0">
                <a:solidFill>
                  <a:schemeClr val="folHlink"/>
                </a:solidFill>
              </a:rPr>
              <a:t>..   p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i</a:t>
            </a:r>
            <a:r>
              <a:rPr lang="fr-FR" sz="1800" i="1" dirty="0" smtClean="0">
                <a:solidFill>
                  <a:schemeClr val="folHlink"/>
                </a:solidFill>
              </a:rPr>
              <a:t>=</a:t>
            </a:r>
            <a:r>
              <a:rPr lang="fr-FR" sz="1800" i="1" dirty="0" err="1" smtClean="0">
                <a:solidFill>
                  <a:schemeClr val="folHlink"/>
                </a:solidFill>
              </a:rPr>
              <a:t>mv</a:t>
            </a:r>
            <a:r>
              <a:rPr lang="fr-FR" sz="1800" i="1" baseline="-25000" dirty="0" err="1" smtClean="0">
                <a:solidFill>
                  <a:schemeClr val="folHlink"/>
                </a:solidFill>
              </a:rPr>
              <a:t>x</a:t>
            </a:r>
            <a:r>
              <a:rPr lang="fr-FR" sz="1800" i="1" dirty="0" err="1" smtClean="0">
                <a:solidFill>
                  <a:schemeClr val="folHlink"/>
                </a:solidFill>
              </a:rPr>
              <a:t>,mv</a:t>
            </a:r>
            <a:r>
              <a:rPr lang="fr-FR" sz="1800" i="1" baseline="-25000" dirty="0" err="1" smtClean="0">
                <a:solidFill>
                  <a:schemeClr val="folHlink"/>
                </a:solidFill>
              </a:rPr>
              <a:t>y</a:t>
            </a:r>
            <a:r>
              <a:rPr lang="fr-FR" sz="1800" i="1" dirty="0" err="1" smtClean="0">
                <a:solidFill>
                  <a:schemeClr val="folHlink"/>
                </a:solidFill>
              </a:rPr>
              <a:t>,mv</a:t>
            </a:r>
            <a:r>
              <a:rPr lang="fr-FR" sz="1800" i="1" baseline="-25000" dirty="0" err="1" smtClean="0">
                <a:solidFill>
                  <a:schemeClr val="folHlink"/>
                </a:solidFill>
              </a:rPr>
              <a:t>z</a:t>
            </a:r>
            <a:r>
              <a:rPr lang="fr-FR" sz="1800" i="1" dirty="0" smtClean="0">
                <a:solidFill>
                  <a:schemeClr val="folHlink"/>
                </a:solidFill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i="1" dirty="0" smtClean="0">
                <a:solidFill>
                  <a:schemeClr val="folHlink"/>
                </a:solidFill>
              </a:rPr>
              <a:t>T = T(</a:t>
            </a:r>
            <a:r>
              <a:rPr lang="fr-FR" sz="1800" i="1" dirty="0" smtClean="0">
                <a:solidFill>
                  <a:schemeClr val="folHlink"/>
                </a:solidFill>
                <a:sym typeface="Symbol"/>
              </a:rPr>
              <a:t></a:t>
            </a:r>
            <a:r>
              <a:rPr lang="fr-FR" sz="1800" i="1" dirty="0" smtClean="0">
                <a:solidFill>
                  <a:schemeClr val="folHlink"/>
                </a:solidFill>
              </a:rPr>
              <a:t>,p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i</a:t>
            </a:r>
            <a:r>
              <a:rPr lang="fr-FR" sz="1800" i="1" dirty="0" smtClean="0">
                <a:solidFill>
                  <a:schemeClr val="folHlink"/>
                </a:solidFill>
              </a:rPr>
              <a:t>) </a:t>
            </a:r>
            <a:r>
              <a:rPr lang="fr-FR" sz="1800" dirty="0" smtClean="0"/>
              <a:t>et </a:t>
            </a:r>
            <a:r>
              <a:rPr lang="fr-FR" sz="1800" i="1" dirty="0" smtClean="0">
                <a:solidFill>
                  <a:schemeClr val="folHlink"/>
                </a:solidFill>
              </a:rPr>
              <a:t>U=U(q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i</a:t>
            </a:r>
            <a:r>
              <a:rPr lang="fr-FR" sz="1800" i="1" dirty="0" smtClean="0">
                <a:solidFill>
                  <a:schemeClr val="folHlink"/>
                </a:solidFill>
              </a:rPr>
              <a:t> ,</a:t>
            </a:r>
            <a:r>
              <a:rPr lang="fr-FR" sz="1800" i="1" dirty="0" smtClean="0">
                <a:solidFill>
                  <a:schemeClr val="folHlink"/>
                </a:solidFill>
                <a:sym typeface="Symbol"/>
              </a:rPr>
              <a:t></a:t>
            </a:r>
            <a:r>
              <a:rPr lang="fr-FR" sz="1800" i="1" dirty="0" smtClean="0">
                <a:solidFill>
                  <a:schemeClr val="folHlink"/>
                </a:solidFill>
              </a:rPr>
              <a:t>) </a:t>
            </a:r>
            <a:r>
              <a:rPr lang="fr-FR" sz="1800" dirty="0" smtClean="0">
                <a:sym typeface="Symbol" pitchFamily="18" charset="2"/>
              </a:rPr>
              <a:t> 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T</a:t>
            </a:r>
            <a:r>
              <a:rPr lang="fr-FR" sz="1800" dirty="0" smtClean="0">
                <a:sym typeface="Symbol" pitchFamily="18" charset="2"/>
              </a:rPr>
              <a:t> and 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U</a:t>
            </a:r>
            <a:r>
              <a:rPr lang="fr-FR" sz="1800" dirty="0" smtClean="0">
                <a:sym typeface="Symbol" pitchFamily="18" charset="2"/>
              </a:rPr>
              <a:t> are </a:t>
            </a:r>
            <a:r>
              <a:rPr lang="fr-FR" sz="1800" dirty="0" err="1" smtClean="0">
                <a:sym typeface="Symbol" pitchFamily="18" charset="2"/>
              </a:rPr>
              <a:t>integrable</a:t>
            </a:r>
            <a:r>
              <a:rPr lang="fr-FR" sz="1800" dirty="0" smtClean="0">
                <a:sym typeface="Symbol" pitchFamily="18" charset="2"/>
              </a:rPr>
              <a:t> </a:t>
            </a:r>
            <a:r>
              <a:rPr lang="fr-FR" sz="1800" dirty="0" err="1" smtClean="0">
                <a:sym typeface="Symbol" pitchFamily="18" charset="2"/>
              </a:rPr>
              <a:t>separately</a:t>
            </a:r>
            <a:r>
              <a:rPr lang="fr-FR" sz="1800" dirty="0" smtClean="0">
                <a:sym typeface="Symbol" pitchFamily="18" charset="2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>
                <a:sym typeface="Symbol" pitchFamily="18" charset="2"/>
              </a:rPr>
              <a:t></a:t>
            </a:r>
            <a:r>
              <a:rPr lang="fr-FR" sz="1800" dirty="0" err="1" smtClean="0">
                <a:sym typeface="Symbol" pitchFamily="18" charset="2"/>
              </a:rPr>
              <a:t>Symplectic</a:t>
            </a:r>
            <a:r>
              <a:rPr lang="fr-FR" sz="1800" dirty="0" smtClean="0">
                <a:sym typeface="Symbol" pitchFamily="18" charset="2"/>
              </a:rPr>
              <a:t> </a:t>
            </a:r>
            <a:r>
              <a:rPr lang="fr-FR" sz="1800" dirty="0" err="1" smtClean="0">
                <a:sym typeface="Symbol" pitchFamily="18" charset="2"/>
              </a:rPr>
              <a:t>scheme</a:t>
            </a:r>
            <a:r>
              <a:rPr lang="fr-FR" sz="1800" dirty="0" smtClean="0">
                <a:sym typeface="Symbol" pitchFamily="18" charset="2"/>
              </a:rPr>
              <a:t> </a:t>
            </a:r>
            <a:r>
              <a:rPr lang="fr-FR" sz="1800" dirty="0" err="1" smtClean="0">
                <a:sym typeface="Symbol" pitchFamily="18" charset="2"/>
              </a:rPr>
              <a:t>with</a:t>
            </a:r>
            <a:r>
              <a:rPr lang="fr-FR" sz="1800" dirty="0" smtClean="0">
                <a:sym typeface="Symbol" pitchFamily="18" charset="2"/>
              </a:rPr>
              <a:t> 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  <a:sym typeface="Symbol" pitchFamily="18" charset="2"/>
              </a:rPr>
              <a:t>A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=T</a:t>
            </a:r>
            <a:r>
              <a:rPr lang="fr-FR" sz="1800" dirty="0" smtClean="0">
                <a:sym typeface="Symbol" pitchFamily="18" charset="2"/>
              </a:rPr>
              <a:t>, 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  <a:sym typeface="Symbol" pitchFamily="18" charset="2"/>
              </a:rPr>
              <a:t>B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=U.</a:t>
            </a:r>
            <a:r>
              <a:rPr lang="fr-FR" sz="1800" dirty="0" smtClean="0">
                <a:sym typeface="Symbol" pitchFamily="18" charset="2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>
                <a:sym typeface="Symbol" pitchFamily="18" charset="2"/>
              </a:rPr>
              <a:t>But </a:t>
            </a:r>
            <a:r>
              <a:rPr lang="fr-FR" sz="1800" dirty="0" err="1" smtClean="0">
                <a:sym typeface="Symbol" pitchFamily="18" charset="2"/>
              </a:rPr>
              <a:t>we</a:t>
            </a:r>
            <a:r>
              <a:rPr lang="fr-FR" sz="1800" dirty="0" smtClean="0">
                <a:sym typeface="Symbol" pitchFamily="18" charset="2"/>
              </a:rPr>
              <a:t> do not have 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  <a:sym typeface="Symbol" pitchFamily="18" charset="2"/>
              </a:rPr>
              <a:t>B</a:t>
            </a:r>
            <a:r>
              <a:rPr lang="fr-FR" sz="1800" i="1" dirty="0" smtClean="0">
                <a:solidFill>
                  <a:schemeClr val="folHlink"/>
                </a:solidFill>
                <a:sym typeface="Symbol" pitchFamily="18" charset="2"/>
              </a:rPr>
              <a:t>&lt;&lt;H</a:t>
            </a:r>
            <a:r>
              <a:rPr lang="fr-FR" sz="1800" i="1" baseline="-25000" dirty="0" smtClean="0">
                <a:solidFill>
                  <a:schemeClr val="folHlink"/>
                </a:solidFill>
                <a:sym typeface="Symbol" pitchFamily="18" charset="2"/>
              </a:rPr>
              <a:t>A</a:t>
            </a:r>
          </a:p>
          <a:p>
            <a:pPr lvl="1" eaLnBrk="1" hangingPunct="1">
              <a:lnSpc>
                <a:spcPct val="80000"/>
              </a:lnSpc>
            </a:pPr>
            <a:endParaRPr lang="fr-FR" sz="1800" i="1" baseline="-25000" dirty="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rgbClr val="66FF33"/>
                </a:solidFill>
              </a:rPr>
              <a:t>Second exemple</a:t>
            </a:r>
            <a:r>
              <a:rPr lang="fr-FR" sz="2000" dirty="0" smtClean="0"/>
              <a:t>: MVS/WHM </a:t>
            </a:r>
            <a:r>
              <a:rPr lang="fr-FR" sz="2000" dirty="0" err="1" smtClean="0"/>
              <a:t>method</a:t>
            </a:r>
            <a:endParaRPr lang="fr-FR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800" dirty="0" err="1" smtClean="0"/>
              <a:t>Hypothesis</a:t>
            </a:r>
            <a:r>
              <a:rPr lang="fr-FR" sz="1800" dirty="0" smtClean="0"/>
              <a:t> :  (</a:t>
            </a:r>
            <a:r>
              <a:rPr lang="fr-FR" sz="1800" i="1" dirty="0" smtClean="0">
                <a:solidFill>
                  <a:schemeClr val="folHlink"/>
                </a:solidFill>
              </a:rPr>
              <a:t>m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i</a:t>
            </a:r>
            <a:r>
              <a:rPr lang="fr-FR" sz="1800" i="1" dirty="0" smtClean="0">
                <a:solidFill>
                  <a:schemeClr val="folHlin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≪ </a:t>
            </a:r>
            <a:r>
              <a:rPr lang="fr-FR" sz="1800" i="1" dirty="0" smtClean="0">
                <a:solidFill>
                  <a:schemeClr val="folHlink"/>
                </a:solidFill>
              </a:rPr>
              <a:t>m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0</a:t>
            </a:r>
            <a:r>
              <a:rPr lang="fr-FR" sz="1800" dirty="0" smtClean="0"/>
              <a:t> for all </a:t>
            </a:r>
            <a:r>
              <a:rPr lang="fr-FR" sz="1800" i="1" dirty="0" smtClean="0">
                <a:solidFill>
                  <a:schemeClr val="folHlink"/>
                </a:solidFill>
              </a:rPr>
              <a:t>i = 1,…,n-1</a:t>
            </a:r>
            <a:r>
              <a:rPr lang="fr-FR" sz="1800" dirty="0" smtClean="0"/>
              <a:t>) (</a:t>
            </a:r>
            <a:r>
              <a:rPr lang="fr-FR" sz="1800" dirty="0" err="1" smtClean="0">
                <a:solidFill>
                  <a:srgbClr val="FF0000"/>
                </a:solidFill>
              </a:rPr>
              <a:t>planetary</a:t>
            </a:r>
            <a:r>
              <a:rPr lang="fr-FR" sz="1800" dirty="0" smtClean="0">
                <a:solidFill>
                  <a:srgbClr val="FF0000"/>
                </a:solidFill>
              </a:rPr>
              <a:t> system</a:t>
            </a:r>
            <a:r>
              <a:rPr lang="fr-FR" sz="1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i="1" dirty="0" smtClean="0">
                <a:solidFill>
                  <a:schemeClr val="folHlink"/>
                </a:solidFill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A</a:t>
            </a:r>
            <a:r>
              <a:rPr lang="fr-FR" sz="1800" i="1" dirty="0" smtClean="0"/>
              <a:t> = </a:t>
            </a:r>
            <a:r>
              <a:rPr lang="fr-FR" sz="1800" dirty="0" err="1" smtClean="0"/>
              <a:t>Sum</a:t>
            </a:r>
            <a:r>
              <a:rPr lang="fr-FR" sz="1800" dirty="0" smtClean="0"/>
              <a:t> of </a:t>
            </a:r>
            <a:r>
              <a:rPr lang="fr-FR" sz="1800" dirty="0" err="1" smtClean="0"/>
              <a:t>separate</a:t>
            </a:r>
            <a:r>
              <a:rPr lang="fr-FR" sz="1800" dirty="0" smtClean="0"/>
              <a:t> </a:t>
            </a:r>
            <a:r>
              <a:rPr lang="fr-FR" sz="1800" dirty="0" err="1" smtClean="0"/>
              <a:t>Keplerian</a:t>
            </a:r>
            <a:r>
              <a:rPr lang="fr-FR" sz="1800" dirty="0" smtClean="0"/>
              <a:t> </a:t>
            </a:r>
            <a:r>
              <a:rPr lang="fr-FR" sz="1800" dirty="0" err="1" smtClean="0"/>
              <a:t>Hamiltonians</a:t>
            </a:r>
            <a:r>
              <a:rPr lang="fr-FR" sz="1800" dirty="0" smtClean="0"/>
              <a:t> (</a:t>
            </a:r>
            <a:r>
              <a:rPr lang="fr-FR" sz="1800" dirty="0" err="1" smtClean="0"/>
              <a:t>integrable</a:t>
            </a:r>
            <a:r>
              <a:rPr lang="fr-FR" sz="1800" dirty="0" smtClean="0"/>
              <a:t> …)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i="1" dirty="0" smtClean="0">
                <a:solidFill>
                  <a:schemeClr val="folHlink"/>
                </a:solidFill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B</a:t>
            </a:r>
            <a:r>
              <a:rPr lang="fr-FR" sz="1800" dirty="0" smtClean="0"/>
              <a:t> = </a:t>
            </a:r>
            <a:r>
              <a:rPr lang="fr-FR" sz="1800" dirty="0" err="1" smtClean="0"/>
              <a:t>Remainder</a:t>
            </a:r>
            <a:r>
              <a:rPr lang="fr-FR" sz="1800" dirty="0" smtClean="0"/>
              <a:t> = </a:t>
            </a:r>
            <a:r>
              <a:rPr lang="fr-FR" sz="1800" dirty="0" err="1" smtClean="0"/>
              <a:t>Mutual</a:t>
            </a:r>
            <a:r>
              <a:rPr lang="fr-FR" sz="1800" dirty="0" smtClean="0"/>
              <a:t> perturbations = </a:t>
            </a:r>
            <a:r>
              <a:rPr lang="fr-FR" sz="1800" i="1" dirty="0" smtClean="0">
                <a:solidFill>
                  <a:srgbClr val="FFFF00"/>
                </a:solidFill>
              </a:rPr>
              <a:t>H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B</a:t>
            </a:r>
            <a:r>
              <a:rPr lang="fr-FR" sz="1800" i="1" dirty="0" smtClean="0">
                <a:solidFill>
                  <a:srgbClr val="FFFF00"/>
                </a:solidFill>
              </a:rPr>
              <a:t>(q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i="1" dirty="0" smtClean="0">
                <a:solidFill>
                  <a:srgbClr val="FFFF00"/>
                </a:solidFill>
              </a:rPr>
              <a:t>,</a:t>
            </a:r>
            <a:r>
              <a:rPr lang="fr-FR" sz="1800" i="1" dirty="0" smtClean="0">
                <a:solidFill>
                  <a:srgbClr val="FFFF00"/>
                </a:solidFill>
                <a:sym typeface="Symbol"/>
              </a:rPr>
              <a:t>)</a:t>
            </a:r>
            <a:r>
              <a:rPr lang="fr-FR" sz="1800" dirty="0" smtClean="0">
                <a:sym typeface="Symbol"/>
              </a:rPr>
              <a:t> (</a:t>
            </a:r>
            <a:r>
              <a:rPr lang="fr-FR" sz="1800" dirty="0" err="1" smtClean="0">
                <a:sym typeface="Symbol"/>
              </a:rPr>
              <a:t>integrable</a:t>
            </a:r>
            <a:r>
              <a:rPr lang="fr-FR" sz="1800" dirty="0" smtClean="0">
                <a:sym typeface="Symbol"/>
              </a:rPr>
              <a:t> </a:t>
            </a:r>
            <a:r>
              <a:rPr lang="fr-FR" sz="1800" dirty="0" err="1" smtClean="0">
                <a:sym typeface="Symbol"/>
              </a:rPr>
              <a:t>too</a:t>
            </a:r>
            <a:r>
              <a:rPr lang="fr-FR" sz="1800" dirty="0" smtClean="0">
                <a:sym typeface="Symbol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/>
              <a:t>Condition  </a:t>
            </a:r>
            <a:r>
              <a:rPr lang="fr-FR" sz="1800" i="1" dirty="0" smtClean="0">
                <a:solidFill>
                  <a:schemeClr val="folHlink"/>
                </a:solidFill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B</a:t>
            </a:r>
            <a:r>
              <a:rPr lang="fr-FR" sz="1800" i="1" dirty="0" smtClean="0">
                <a:solidFill>
                  <a:schemeClr val="folHlin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≪ </a:t>
            </a:r>
            <a:r>
              <a:rPr lang="fr-FR" sz="1800" i="1" dirty="0" smtClean="0">
                <a:solidFill>
                  <a:schemeClr val="folHlink"/>
                </a:solidFill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</a:rPr>
              <a:t>A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fulfilled</a:t>
            </a:r>
            <a:r>
              <a:rPr lang="fr-FR" sz="1800" dirty="0" smtClean="0"/>
              <a:t> if</a:t>
            </a: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1400" dirty="0" smtClean="0"/>
              <a:t>Body #0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much</a:t>
            </a:r>
            <a:r>
              <a:rPr lang="fr-FR" sz="1400" dirty="0" smtClean="0"/>
              <a:t> more massive </a:t>
            </a:r>
            <a:r>
              <a:rPr lang="fr-FR" sz="1400" dirty="0" err="1" smtClean="0"/>
              <a:t>than</a:t>
            </a:r>
            <a:r>
              <a:rPr lang="fr-FR" sz="1400" dirty="0" smtClean="0"/>
              <a:t> the </a:t>
            </a:r>
            <a:r>
              <a:rPr lang="fr-FR" sz="1400" dirty="0" err="1" smtClean="0"/>
              <a:t>others</a:t>
            </a:r>
            <a:r>
              <a:rPr lang="fr-FR" sz="1400" dirty="0" smtClean="0"/>
              <a:t> (Sun !)</a:t>
            </a: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1400" dirty="0" smtClean="0"/>
              <a:t>The relative distance </a:t>
            </a:r>
            <a:r>
              <a:rPr lang="fr-FR" sz="1400" dirty="0" err="1" smtClean="0"/>
              <a:t>remain</a:t>
            </a:r>
            <a:r>
              <a:rPr lang="fr-FR" sz="1400" dirty="0" smtClean="0"/>
              <a:t> large </a:t>
            </a:r>
            <a:r>
              <a:rPr lang="fr-FR" sz="1400" dirty="0" err="1" smtClean="0"/>
              <a:t>enough</a:t>
            </a:r>
            <a:r>
              <a:rPr lang="fr-FR" sz="1400" dirty="0" smtClean="0"/>
              <a:t> (=</a:t>
            </a:r>
            <a:r>
              <a:rPr lang="fr-FR" sz="1400" dirty="0" smtClean="0">
                <a:solidFill>
                  <a:srgbClr val="FFC000"/>
                </a:solidFill>
              </a:rPr>
              <a:t>no close </a:t>
            </a:r>
            <a:r>
              <a:rPr lang="fr-FR" sz="1400" dirty="0" err="1" smtClean="0">
                <a:solidFill>
                  <a:srgbClr val="FFC000"/>
                </a:solidFill>
              </a:rPr>
              <a:t>encounters</a:t>
            </a:r>
            <a:r>
              <a:rPr lang="fr-FR" sz="1400" dirty="0" smtClean="0"/>
              <a:t>)</a:t>
            </a:r>
          </a:p>
          <a:p>
            <a:pPr marL="1257300" lvl="2" indent="-342900" eaLnBrk="1" hangingPunct="1">
              <a:lnSpc>
                <a:spcPct val="80000"/>
              </a:lnSpc>
              <a:buNone/>
            </a:pPr>
            <a:endParaRPr lang="fr-FR" sz="1400" dirty="0" smtClean="0"/>
          </a:p>
          <a:p>
            <a:r>
              <a:rPr lang="fr-FR" sz="2000" dirty="0" err="1" smtClean="0">
                <a:solidFill>
                  <a:srgbClr val="66FF33"/>
                </a:solidFill>
              </a:rPr>
              <a:t>Third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example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smtClean="0"/>
              <a:t>: HJS </a:t>
            </a:r>
            <a:r>
              <a:rPr lang="fr-FR" sz="2000" dirty="0" err="1" smtClean="0"/>
              <a:t>method</a:t>
            </a:r>
            <a:endParaRPr lang="fr-FR" sz="2000" dirty="0" smtClean="0"/>
          </a:p>
          <a:p>
            <a:pPr lvl="1"/>
            <a:r>
              <a:rPr lang="fr-FR" sz="1800" dirty="0" smtClean="0"/>
              <a:t>The </a:t>
            </a:r>
            <a:r>
              <a:rPr lang="fr-FR" sz="1800" dirty="0" err="1" smtClean="0"/>
              <a:t>splitting</a:t>
            </a:r>
            <a:r>
              <a:rPr lang="fr-FR" sz="1800" dirty="0" smtClean="0"/>
              <a:t> of  </a:t>
            </a:r>
            <a:r>
              <a:rPr lang="fr-FR" sz="1800" i="1" dirty="0" smtClean="0"/>
              <a:t>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done</a:t>
            </a:r>
            <a:r>
              <a:rPr lang="fr-FR" sz="1800" dirty="0" smtClean="0"/>
              <a:t> </a:t>
            </a:r>
            <a:r>
              <a:rPr lang="fr-FR" sz="1800" dirty="0" err="1" smtClean="0"/>
              <a:t>according</a:t>
            </a:r>
            <a:r>
              <a:rPr lang="fr-FR" sz="1800" dirty="0" smtClean="0"/>
              <a:t> to the </a:t>
            </a:r>
            <a:r>
              <a:rPr lang="fr-FR" sz="1800" dirty="0" err="1" smtClean="0">
                <a:solidFill>
                  <a:srgbClr val="FF0000"/>
                </a:solidFill>
              </a:rPr>
              <a:t>hierarchical</a:t>
            </a:r>
            <a:r>
              <a:rPr lang="fr-FR" sz="1800" dirty="0" smtClean="0">
                <a:solidFill>
                  <a:srgbClr val="FF0000"/>
                </a:solidFill>
              </a:rPr>
              <a:t> structure </a:t>
            </a:r>
            <a:r>
              <a:rPr lang="fr-FR" sz="1800" dirty="0" smtClean="0"/>
              <a:t>of the </a:t>
            </a:r>
            <a:r>
              <a:rPr lang="fr-FR" sz="1800" dirty="0" err="1" smtClean="0"/>
              <a:t>stellar</a:t>
            </a:r>
            <a:r>
              <a:rPr lang="fr-FR" sz="1800" dirty="0" smtClean="0"/>
              <a:t> system.</a:t>
            </a:r>
          </a:p>
          <a:p>
            <a:pPr lvl="1"/>
            <a:r>
              <a:rPr lang="fr-FR" sz="1800" dirty="0" err="1" smtClean="0"/>
              <a:t>Adapted</a:t>
            </a:r>
            <a:r>
              <a:rPr lang="fr-FR" sz="1800" dirty="0" smtClean="0"/>
              <a:t> for </a:t>
            </a:r>
            <a:r>
              <a:rPr lang="fr-FR" sz="1800" dirty="0" err="1" smtClean="0">
                <a:solidFill>
                  <a:srgbClr val="FFC000"/>
                </a:solidFill>
              </a:rPr>
              <a:t>hierarchical</a:t>
            </a:r>
            <a:r>
              <a:rPr lang="fr-FR" sz="1800" dirty="0" smtClean="0">
                <a:solidFill>
                  <a:srgbClr val="FFC000"/>
                </a:solidFill>
              </a:rPr>
              <a:t> </a:t>
            </a:r>
            <a:r>
              <a:rPr lang="fr-FR" sz="1800" dirty="0" err="1" smtClean="0">
                <a:solidFill>
                  <a:srgbClr val="FFC000"/>
                </a:solidFill>
              </a:rPr>
              <a:t>stellar</a:t>
            </a:r>
            <a:r>
              <a:rPr lang="fr-FR" sz="1800" dirty="0" smtClean="0">
                <a:solidFill>
                  <a:srgbClr val="FFC000"/>
                </a:solidFill>
              </a:rPr>
              <a:t> </a:t>
            </a:r>
            <a:r>
              <a:rPr lang="fr-FR" sz="1800" dirty="0" err="1" smtClean="0">
                <a:solidFill>
                  <a:srgbClr val="FFC000"/>
                </a:solidFill>
              </a:rPr>
              <a:t>systems</a:t>
            </a:r>
            <a:endParaRPr lang="fr-FR" sz="1800" dirty="0" smtClean="0">
              <a:solidFill>
                <a:srgbClr val="FFC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4103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958138" cy="6477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The </a:t>
            </a:r>
            <a:r>
              <a:rPr lang="fr-FR" sz="3200" i="1" dirty="0" smtClean="0"/>
              <a:t>N</a:t>
            </a:r>
            <a:r>
              <a:rPr lang="fr-FR" sz="3200" dirty="0" smtClean="0"/>
              <a:t> - body </a:t>
            </a:r>
            <a:r>
              <a:rPr lang="fr-FR" sz="3200" dirty="0" err="1" smtClean="0"/>
              <a:t>problem</a:t>
            </a:r>
            <a:r>
              <a:rPr lang="fr-FR" sz="3200" dirty="0" smtClean="0"/>
              <a:t> / </a:t>
            </a:r>
            <a:r>
              <a:rPr lang="fr-FR" sz="3200" dirty="0" err="1" smtClean="0"/>
              <a:t>Kepler’s</a:t>
            </a:r>
            <a:r>
              <a:rPr lang="fr-FR" sz="3200" dirty="0" smtClean="0"/>
              <a:t> </a:t>
            </a:r>
            <a:r>
              <a:rPr lang="fr-FR" sz="3200" dirty="0" err="1" smtClean="0"/>
              <a:t>laws</a:t>
            </a:r>
            <a:endParaRPr lang="fr-FR" sz="3200" dirty="0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00125"/>
            <a:ext cx="7847013" cy="509587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fr-FR" sz="2000" b="1" i="1" dirty="0" smtClean="0">
                <a:solidFill>
                  <a:srgbClr val="66FF33"/>
                </a:solidFill>
              </a:rPr>
              <a:t>=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Finding</a:t>
            </a:r>
            <a:r>
              <a:rPr lang="fr-FR" sz="2000" b="1" i="1" dirty="0" smtClean="0">
                <a:solidFill>
                  <a:srgbClr val="66FF33"/>
                </a:solidFill>
              </a:rPr>
              <a:t> the motion of N points masses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attracting</a:t>
            </a:r>
            <a:r>
              <a:rPr lang="fr-FR" sz="2000" b="1" i="1" dirty="0" smtClean="0">
                <a:solidFill>
                  <a:srgbClr val="66FF33"/>
                </a:solidFill>
              </a:rPr>
              <a:t>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each</a:t>
            </a:r>
            <a:r>
              <a:rPr lang="fr-FR" sz="2000" b="1" i="1" dirty="0" smtClean="0">
                <a:solidFill>
                  <a:srgbClr val="66FF33"/>
                </a:solidFill>
              </a:rPr>
              <a:t>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other</a:t>
            </a:r>
            <a:r>
              <a:rPr lang="fr-FR" sz="2000" b="1" i="1" dirty="0" smtClean="0">
                <a:solidFill>
                  <a:srgbClr val="66FF33"/>
                </a:solidFill>
              </a:rPr>
              <a:t>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following</a:t>
            </a:r>
            <a:r>
              <a:rPr lang="fr-FR" sz="2000" b="1" i="1" dirty="0" smtClean="0">
                <a:solidFill>
                  <a:srgbClr val="66FF33"/>
                </a:solidFill>
              </a:rPr>
              <a:t>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Newton’s</a:t>
            </a:r>
            <a:r>
              <a:rPr lang="fr-FR" sz="2000" b="1" i="1" dirty="0" smtClean="0">
                <a:solidFill>
                  <a:srgbClr val="66FF33"/>
                </a:solidFill>
              </a:rPr>
              <a:t> </a:t>
            </a:r>
            <a:r>
              <a:rPr lang="fr-FR" sz="2000" b="1" i="1" dirty="0" err="1" smtClean="0">
                <a:solidFill>
                  <a:srgbClr val="66FF33"/>
                </a:solidFill>
              </a:rPr>
              <a:t>law</a:t>
            </a:r>
            <a:endParaRPr lang="fr-FR" sz="2000" b="1" i="1" u="sng" dirty="0" smtClean="0">
              <a:solidFill>
                <a:srgbClr val="66FF33"/>
              </a:solidFill>
            </a:endParaRPr>
          </a:p>
          <a:p>
            <a:pPr eaLnBrk="1" hangingPunct="1"/>
            <a:r>
              <a:rPr lang="fr-FR" sz="2000" dirty="0" smtClean="0">
                <a:solidFill>
                  <a:schemeClr val="accent1"/>
                </a:solidFill>
              </a:rPr>
              <a:t>Small N (</a:t>
            </a:r>
            <a:r>
              <a:rPr lang="fr-FR" sz="2000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≲100)</a:t>
            </a:r>
            <a:r>
              <a:rPr lang="fr-FR" sz="2000" dirty="0" smtClean="0">
                <a:solidFill>
                  <a:schemeClr val="accent1"/>
                </a:solidFill>
              </a:rPr>
              <a:t>: </a:t>
            </a:r>
            <a:r>
              <a:rPr lang="fr-FR" sz="2000" dirty="0" err="1" smtClean="0">
                <a:solidFill>
                  <a:srgbClr val="FFFF00"/>
                </a:solidFill>
              </a:rPr>
              <a:t>Celestial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Mechcanics</a:t>
            </a:r>
            <a:r>
              <a:rPr lang="fr-FR" sz="2000" dirty="0" smtClean="0">
                <a:solidFill>
                  <a:srgbClr val="FFFF00"/>
                </a:solidFill>
              </a:rPr>
              <a:t> :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describe</a:t>
            </a:r>
            <a:r>
              <a:rPr lang="fr-FR" sz="2000" dirty="0" smtClean="0"/>
              <a:t> the motion of </a:t>
            </a:r>
            <a:r>
              <a:rPr lang="fr-FR" sz="2000" dirty="0" err="1" smtClean="0">
                <a:solidFill>
                  <a:srgbClr val="66FF33"/>
                </a:solidFill>
              </a:rPr>
              <a:t>each</a:t>
            </a:r>
            <a:r>
              <a:rPr lang="fr-FR" sz="2000" dirty="0" smtClean="0"/>
              <a:t> mass.</a:t>
            </a:r>
            <a:endParaRPr lang="fr-FR" sz="2000" i="1" dirty="0" smtClean="0">
              <a:solidFill>
                <a:srgbClr val="66FF33"/>
              </a:solidFill>
            </a:endParaRPr>
          </a:p>
          <a:p>
            <a:pPr eaLnBrk="1" hangingPunct="1"/>
            <a:r>
              <a:rPr lang="fr-FR" sz="2000" dirty="0" smtClean="0">
                <a:solidFill>
                  <a:schemeClr val="accent1"/>
                </a:solidFill>
              </a:rPr>
              <a:t>Large N: </a:t>
            </a:r>
            <a:r>
              <a:rPr lang="fr-FR" sz="2000" dirty="0" err="1" smtClean="0">
                <a:solidFill>
                  <a:srgbClr val="FFFF00"/>
                </a:solidFill>
              </a:rPr>
              <a:t>Stellar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dynamics</a:t>
            </a:r>
            <a:r>
              <a:rPr lang="fr-FR" sz="2000" dirty="0" smtClean="0">
                <a:solidFill>
                  <a:srgbClr val="FFFF00"/>
                </a:solidFill>
              </a:rPr>
              <a:t>  :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009900"/>
                </a:solidFill>
              </a:rPr>
              <a:t>statistical</a:t>
            </a:r>
            <a:r>
              <a:rPr lang="fr-FR" sz="2000" dirty="0" smtClean="0"/>
              <a:t> </a:t>
            </a:r>
            <a:r>
              <a:rPr lang="fr-FR" sz="2000" dirty="0" err="1" smtClean="0"/>
              <a:t>properties</a:t>
            </a:r>
            <a:r>
              <a:rPr lang="fr-FR" sz="2000" dirty="0" smtClean="0"/>
              <a:t> are </a:t>
            </a:r>
            <a:r>
              <a:rPr lang="fr-FR" sz="2000" dirty="0" err="1" smtClean="0"/>
              <a:t>described</a:t>
            </a:r>
            <a:r>
              <a:rPr lang="fr-FR" sz="2000" dirty="0" smtClean="0"/>
              <a:t> </a:t>
            </a:r>
            <a:endParaRPr lang="fr-FR" sz="2000" i="1" dirty="0" smtClean="0">
              <a:solidFill>
                <a:srgbClr val="66FF33"/>
              </a:solidFill>
            </a:endParaRPr>
          </a:p>
          <a:p>
            <a:pPr eaLnBrk="1" hangingPunct="1"/>
            <a:r>
              <a:rPr lang="fr-FR" sz="2400" dirty="0" smtClean="0">
                <a:solidFill>
                  <a:schemeClr val="accent1"/>
                </a:solidFill>
              </a:rPr>
              <a:t>No exact solution </a:t>
            </a:r>
            <a:r>
              <a:rPr lang="fr-FR" sz="2400" dirty="0" err="1" smtClean="0">
                <a:solidFill>
                  <a:srgbClr val="FFFF00"/>
                </a:solidFill>
              </a:rPr>
              <a:t>unless</a:t>
            </a:r>
            <a:r>
              <a:rPr lang="fr-FR" sz="2400" dirty="0" smtClean="0">
                <a:solidFill>
                  <a:srgbClr val="FFFF00"/>
                </a:solidFill>
              </a:rPr>
              <a:t> for </a:t>
            </a:r>
            <a:r>
              <a:rPr lang="fr-FR" sz="2400" i="1" dirty="0" smtClean="0">
                <a:solidFill>
                  <a:srgbClr val="FFFF00"/>
                </a:solidFill>
              </a:rPr>
              <a:t>N=2</a:t>
            </a:r>
            <a:r>
              <a:rPr lang="fr-FR" sz="2400" dirty="0" smtClean="0">
                <a:solidFill>
                  <a:srgbClr val="FFFF00"/>
                </a:solidFill>
              </a:rPr>
              <a:t>  </a:t>
            </a:r>
            <a:r>
              <a:rPr lang="fr-FR" sz="2400" dirty="0" smtClean="0">
                <a:solidFill>
                  <a:schemeClr val="accent1"/>
                </a:solidFill>
                <a:sym typeface="Symbol"/>
              </a:rPr>
              <a:t>  </a:t>
            </a:r>
            <a:r>
              <a:rPr lang="fr-FR" sz="2400" dirty="0" err="1" smtClean="0">
                <a:solidFill>
                  <a:schemeClr val="accent1"/>
                </a:solidFill>
                <a:sym typeface="Symbol"/>
              </a:rPr>
              <a:t>Kepler’s</a:t>
            </a:r>
            <a:r>
              <a:rPr lang="fr-FR" sz="2400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  <a:sym typeface="Symbol"/>
              </a:rPr>
              <a:t>laws</a:t>
            </a:r>
            <a:endParaRPr lang="fr-FR" sz="2400" dirty="0" smtClean="0">
              <a:solidFill>
                <a:schemeClr val="accent1"/>
              </a:solidFill>
              <a:sym typeface="Symbol"/>
            </a:endParaRPr>
          </a:p>
          <a:p>
            <a:pPr eaLnBrk="1" hangingPunct="1"/>
            <a:r>
              <a:rPr lang="fr-FR" sz="2400" dirty="0" err="1" smtClean="0">
                <a:sym typeface="Symbol"/>
              </a:rPr>
              <a:t>Kepler’s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laws</a:t>
            </a:r>
            <a:r>
              <a:rPr lang="fr-FR" sz="2400" dirty="0" smtClean="0">
                <a:sym typeface="Symbol"/>
              </a:rPr>
              <a:t> : </a:t>
            </a:r>
          </a:p>
          <a:p>
            <a:pPr lvl="1" eaLnBrk="1" hangingPunct="1"/>
            <a:r>
              <a:rPr lang="fr-FR" sz="1800" dirty="0" smtClean="0">
                <a:sym typeface="Symbol"/>
              </a:rPr>
              <a:t>The </a:t>
            </a:r>
            <a:r>
              <a:rPr lang="fr-FR" sz="1800" dirty="0" err="1" smtClean="0">
                <a:sym typeface="Symbol"/>
              </a:rPr>
              <a:t>solar</a:t>
            </a:r>
            <a:r>
              <a:rPr lang="fr-FR" sz="1800" dirty="0" smtClean="0">
                <a:sym typeface="Symbol"/>
              </a:rPr>
              <a:t> system </a:t>
            </a:r>
            <a:r>
              <a:rPr lang="fr-FR" sz="1800" dirty="0" err="1" smtClean="0">
                <a:sym typeface="Symbol"/>
              </a:rPr>
              <a:t>planets</a:t>
            </a:r>
            <a:r>
              <a:rPr lang="fr-FR" sz="1800" dirty="0" smtClean="0">
                <a:sym typeface="Symbol"/>
              </a:rPr>
              <a:t> move on ellipses. The Sun </a:t>
            </a:r>
            <a:r>
              <a:rPr lang="fr-FR" sz="1800" dirty="0" err="1" smtClean="0">
                <a:sym typeface="Symbol"/>
              </a:rPr>
              <a:t>resides</a:t>
            </a:r>
            <a:r>
              <a:rPr lang="fr-FR" sz="1800" dirty="0" smtClean="0">
                <a:sym typeface="Symbol"/>
              </a:rPr>
              <a:t> </a:t>
            </a:r>
            <a:r>
              <a:rPr lang="fr-FR" sz="1800" dirty="0" err="1" smtClean="0">
                <a:sym typeface="Symbol"/>
              </a:rPr>
              <a:t>at</a:t>
            </a:r>
            <a:r>
              <a:rPr lang="fr-FR" sz="1800" dirty="0" smtClean="0">
                <a:sym typeface="Symbol"/>
              </a:rPr>
              <a:t> one focus of the ellipse.</a:t>
            </a:r>
          </a:p>
          <a:p>
            <a:pPr lvl="1" eaLnBrk="1" hangingPunct="1"/>
            <a:r>
              <a:rPr lang="fr-FR" sz="1800" dirty="0" smtClean="0">
                <a:sym typeface="Symbol"/>
              </a:rPr>
              <a:t>The </a:t>
            </a:r>
            <a:r>
              <a:rPr lang="fr-FR" sz="1800" dirty="0" err="1" smtClean="0">
                <a:sym typeface="Symbol"/>
              </a:rPr>
              <a:t>swept</a:t>
            </a:r>
            <a:r>
              <a:rPr lang="fr-FR" sz="1800" dirty="0" smtClean="0">
                <a:sym typeface="Symbol"/>
              </a:rPr>
              <a:t> areas are </a:t>
            </a:r>
            <a:r>
              <a:rPr lang="fr-FR" sz="1800" dirty="0" err="1" smtClean="0">
                <a:sym typeface="Symbol"/>
              </a:rPr>
              <a:t>proportional</a:t>
            </a:r>
            <a:r>
              <a:rPr lang="fr-FR" sz="1800" dirty="0" smtClean="0">
                <a:sym typeface="Symbol"/>
              </a:rPr>
              <a:t> to time.</a:t>
            </a:r>
          </a:p>
          <a:p>
            <a:pPr lvl="1" eaLnBrk="1" hangingPunct="1"/>
            <a:r>
              <a:rPr lang="fr-FR" sz="1800" dirty="0" smtClean="0">
                <a:sym typeface="Symbol"/>
              </a:rPr>
              <a:t>The squares of the orbital </a:t>
            </a:r>
            <a:r>
              <a:rPr lang="fr-FR" sz="1800" dirty="0" err="1" smtClean="0">
                <a:sym typeface="Symbol"/>
              </a:rPr>
              <a:t>periods</a:t>
            </a:r>
            <a:r>
              <a:rPr lang="fr-FR" sz="1800" dirty="0" smtClean="0">
                <a:sym typeface="Symbol"/>
              </a:rPr>
              <a:t> are </a:t>
            </a:r>
            <a:r>
              <a:rPr lang="fr-FR" sz="1800" dirty="0" err="1" smtClean="0">
                <a:sym typeface="Symbol"/>
              </a:rPr>
              <a:t>proportional</a:t>
            </a:r>
            <a:r>
              <a:rPr lang="fr-FR" sz="1800" dirty="0" smtClean="0">
                <a:sym typeface="Symbol"/>
              </a:rPr>
              <a:t> to the cubes of the semi-major axes.</a:t>
            </a:r>
          </a:p>
          <a:p>
            <a:pPr eaLnBrk="1" hangingPunct="1"/>
            <a:r>
              <a:rPr lang="fr-FR" sz="2400" dirty="0" err="1" smtClean="0">
                <a:sym typeface="Symbol"/>
              </a:rPr>
              <a:t>Kepler’s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law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describe</a:t>
            </a:r>
            <a:r>
              <a:rPr lang="fr-FR" sz="2400" dirty="0" smtClean="0">
                <a:sym typeface="Symbol"/>
              </a:rPr>
              <a:t> the motion of </a:t>
            </a:r>
            <a:r>
              <a:rPr lang="fr-FR" sz="2400" dirty="0" err="1" smtClean="0">
                <a:solidFill>
                  <a:srgbClr val="FFFF00"/>
                </a:solidFill>
                <a:sym typeface="Symbol"/>
              </a:rPr>
              <a:t>Solar</a:t>
            </a:r>
            <a:r>
              <a:rPr lang="fr-FR" sz="2400" dirty="0" smtClean="0">
                <a:solidFill>
                  <a:srgbClr val="FFFF00"/>
                </a:solidFill>
                <a:sym typeface="Symbol"/>
              </a:rPr>
              <a:t> System </a:t>
            </a:r>
            <a:r>
              <a:rPr lang="fr-FR" sz="2400" dirty="0" err="1" smtClean="0">
                <a:solidFill>
                  <a:srgbClr val="FFFF00"/>
                </a:solidFill>
                <a:sym typeface="Symbol"/>
              </a:rPr>
              <a:t>planets</a:t>
            </a:r>
            <a:r>
              <a:rPr lang="fr-FR" sz="2400" dirty="0" smtClean="0">
                <a:solidFill>
                  <a:srgbClr val="FFFF00"/>
                </a:solidFill>
                <a:sym typeface="Symbol"/>
              </a:rPr>
              <a:t>, </a:t>
            </a:r>
            <a:r>
              <a:rPr lang="fr-FR" sz="2400" dirty="0" err="1" smtClean="0">
                <a:solidFill>
                  <a:srgbClr val="FFFF00"/>
                </a:solidFill>
                <a:sym typeface="Symbol"/>
              </a:rPr>
              <a:t>extrasolar</a:t>
            </a:r>
            <a:r>
              <a:rPr lang="fr-FR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Symbol"/>
              </a:rPr>
              <a:t>planets</a:t>
            </a:r>
            <a:r>
              <a:rPr lang="fr-FR" sz="2400" dirty="0" smtClean="0">
                <a:solidFill>
                  <a:srgbClr val="FFFF00"/>
                </a:solidFill>
                <a:sym typeface="Symbol"/>
              </a:rPr>
              <a:t>, </a:t>
            </a:r>
            <a:r>
              <a:rPr lang="fr-FR" sz="2400" dirty="0" err="1" smtClean="0">
                <a:solidFill>
                  <a:srgbClr val="FFFF00"/>
                </a:solidFill>
                <a:sym typeface="Symbol"/>
              </a:rPr>
              <a:t>binary</a:t>
            </a:r>
            <a:r>
              <a:rPr lang="fr-FR" sz="2400" dirty="0" smtClean="0">
                <a:solidFill>
                  <a:srgbClr val="FFFF00"/>
                </a:solidFill>
                <a:sym typeface="Symbol"/>
              </a:rPr>
              <a:t> stars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with</a:t>
            </a:r>
            <a:r>
              <a:rPr lang="fr-FR" sz="2400" dirty="0" smtClean="0">
                <a:sym typeface="Symbol"/>
              </a:rPr>
              <a:t> a </a:t>
            </a:r>
            <a:r>
              <a:rPr lang="fr-FR" sz="2400" dirty="0" err="1" smtClean="0">
                <a:sym typeface="Symbol"/>
              </a:rPr>
              <a:t>reasonable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accuracy</a:t>
            </a:r>
            <a:endParaRPr lang="fr-FR" sz="2400" dirty="0" smtClean="0">
              <a:sym typeface="Symbol"/>
            </a:endParaRPr>
          </a:p>
          <a:p>
            <a:pPr lvl="1" eaLnBrk="1" hangingPunct="1"/>
            <a:endParaRPr lang="fr-FR" sz="1800" dirty="0" smtClean="0"/>
          </a:p>
        </p:txBody>
      </p:sp>
      <p:sp>
        <p:nvSpPr>
          <p:cNvPr id="4106" name="ZoneTexte 5"/>
          <p:cNvSpPr txBox="1">
            <a:spLocks noChangeArrowheads="1"/>
          </p:cNvSpPr>
          <p:nvPr/>
        </p:nvSpPr>
        <p:spPr bwMode="auto">
          <a:xfrm>
            <a:off x="-1571625" y="26431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A11B8-9249-4A6C-9DD4-21572E75263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74713"/>
          </a:xfrm>
        </p:spPr>
        <p:txBody>
          <a:bodyPr/>
          <a:lstStyle/>
          <a:p>
            <a:pPr eaLnBrk="1" hangingPunct="1"/>
            <a:r>
              <a:rPr lang="fr-FR" sz="4000" dirty="0" err="1" smtClean="0"/>
              <a:t>When</a:t>
            </a:r>
            <a:r>
              <a:rPr lang="fr-FR" sz="4000" dirty="0" smtClean="0"/>
              <a:t> close </a:t>
            </a:r>
            <a:r>
              <a:rPr lang="fr-FR" sz="4000" dirty="0" err="1" smtClean="0"/>
              <a:t>encounters</a:t>
            </a:r>
            <a:r>
              <a:rPr lang="fr-FR" sz="4000" dirty="0" smtClean="0"/>
              <a:t> </a:t>
            </a:r>
            <a:r>
              <a:rPr lang="fr-FR" sz="4000" dirty="0" err="1" smtClean="0"/>
              <a:t>occur</a:t>
            </a:r>
            <a:r>
              <a:rPr lang="fr-FR" sz="4000" dirty="0" smtClean="0"/>
              <a:t> 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latin typeface="+mj-lt"/>
              </a:rPr>
              <a:t>When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two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planets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get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too</a:t>
            </a:r>
            <a:r>
              <a:rPr lang="fr-FR" sz="2000" dirty="0" smtClean="0">
                <a:latin typeface="+mj-lt"/>
              </a:rPr>
              <a:t> close to </a:t>
            </a:r>
            <a:r>
              <a:rPr lang="fr-FR" sz="2000" dirty="0" err="1" smtClean="0">
                <a:latin typeface="+mj-lt"/>
              </a:rPr>
              <a:t>each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other</a:t>
            </a:r>
            <a:r>
              <a:rPr lang="fr-FR" sz="2000" dirty="0" smtClean="0">
                <a:latin typeface="+mj-lt"/>
              </a:rPr>
              <a:t>, </a:t>
            </a:r>
            <a:r>
              <a:rPr lang="fr-FR" sz="2000" dirty="0" err="1" smtClean="0">
                <a:latin typeface="+mj-lt"/>
              </a:rPr>
              <a:t>we</a:t>
            </a:r>
            <a:r>
              <a:rPr lang="fr-FR" sz="2000" dirty="0" smtClean="0">
                <a:latin typeface="+mj-lt"/>
              </a:rPr>
              <a:t> have </a:t>
            </a:r>
            <a:r>
              <a:rPr lang="fr-FR" sz="2000" dirty="0" smtClean="0">
                <a:solidFill>
                  <a:srgbClr val="66FF33"/>
                </a:solidFill>
                <a:latin typeface="+mj-lt"/>
              </a:rPr>
              <a:t>important et </a:t>
            </a:r>
            <a:r>
              <a:rPr lang="fr-FR" sz="2000" dirty="0" err="1" smtClean="0">
                <a:solidFill>
                  <a:srgbClr val="66FF33"/>
                </a:solidFill>
                <a:latin typeface="+mj-lt"/>
              </a:rPr>
              <a:t>rapid</a:t>
            </a:r>
            <a:r>
              <a:rPr lang="fr-FR" sz="2000" dirty="0" smtClean="0">
                <a:solidFill>
                  <a:srgbClr val="66FF33"/>
                </a:solidFill>
                <a:latin typeface="+mj-lt"/>
              </a:rPr>
              <a:t> perturbations</a:t>
            </a:r>
            <a:r>
              <a:rPr lang="fr-FR" sz="2000" dirty="0" smtClean="0">
                <a:latin typeface="+mj-lt"/>
              </a:rPr>
              <a:t>. The H</a:t>
            </a:r>
            <a:r>
              <a:rPr lang="fr-FR" sz="2000" baseline="-25000" dirty="0" smtClean="0">
                <a:latin typeface="+mj-lt"/>
              </a:rPr>
              <a:t>B</a:t>
            </a:r>
            <a:r>
              <a:rPr lang="fr-FR" sz="2000" dirty="0" smtClean="0">
                <a:latin typeface="+mj-lt"/>
                <a:ea typeface="Cambria Math"/>
              </a:rPr>
              <a:t>≪ H</a:t>
            </a:r>
            <a:r>
              <a:rPr lang="fr-FR" sz="2000" baseline="-25000" dirty="0" smtClean="0">
                <a:latin typeface="+mj-lt"/>
                <a:ea typeface="Cambria Math"/>
              </a:rPr>
              <a:t>A</a:t>
            </a:r>
            <a:r>
              <a:rPr lang="fr-FR" sz="2000" dirty="0" smtClean="0">
                <a:latin typeface="+mj-lt"/>
                <a:ea typeface="Cambria Math"/>
              </a:rPr>
              <a:t> </a:t>
            </a:r>
            <a:r>
              <a:rPr lang="fr-FR" sz="2000" dirty="0" err="1" smtClean="0">
                <a:latin typeface="+mj-lt"/>
                <a:ea typeface="Cambria Math"/>
              </a:rPr>
              <a:t>requirement</a:t>
            </a:r>
            <a:r>
              <a:rPr lang="fr-FR" sz="2000" dirty="0" smtClean="0">
                <a:latin typeface="+mj-lt"/>
                <a:ea typeface="Cambria Math"/>
              </a:rPr>
              <a:t> </a:t>
            </a:r>
            <a:r>
              <a:rPr lang="fr-FR" sz="2000" dirty="0" err="1" smtClean="0">
                <a:latin typeface="+mj-lt"/>
                <a:ea typeface="Cambria Math"/>
              </a:rPr>
              <a:t>is</a:t>
            </a:r>
            <a:r>
              <a:rPr lang="fr-FR" sz="2000" dirty="0" smtClean="0">
                <a:latin typeface="+mj-lt"/>
                <a:ea typeface="Cambria Math"/>
              </a:rPr>
              <a:t> no longer </a:t>
            </a:r>
            <a:r>
              <a:rPr lang="fr-FR" sz="2000" dirty="0" err="1" smtClean="0">
                <a:latin typeface="+mj-lt"/>
                <a:ea typeface="Cambria Math"/>
              </a:rPr>
              <a:t>fulfilled</a:t>
            </a:r>
            <a:r>
              <a:rPr lang="fr-FR" sz="2000" dirty="0" smtClean="0">
                <a:latin typeface="+mj-lt"/>
                <a:ea typeface="Cambria Math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+mj-lt"/>
              </a:rPr>
              <a:t>Natural </a:t>
            </a:r>
            <a:r>
              <a:rPr lang="fr-FR" sz="2000" dirty="0" err="1" smtClean="0">
                <a:latin typeface="+mj-lt"/>
              </a:rPr>
              <a:t>idea</a:t>
            </a:r>
            <a:r>
              <a:rPr lang="fr-FR" sz="2000" dirty="0" smtClean="0">
                <a:latin typeface="+mj-lt"/>
              </a:rPr>
              <a:t> : </a:t>
            </a:r>
            <a:r>
              <a:rPr lang="fr-FR" sz="2000" dirty="0" err="1" smtClean="0">
                <a:solidFill>
                  <a:srgbClr val="FF9933"/>
                </a:solidFill>
                <a:latin typeface="+mj-lt"/>
              </a:rPr>
              <a:t>Reducing</a:t>
            </a:r>
            <a:r>
              <a:rPr lang="fr-FR" sz="2000" dirty="0" smtClean="0">
                <a:solidFill>
                  <a:srgbClr val="FF9933"/>
                </a:solidFill>
                <a:latin typeface="+mj-lt"/>
              </a:rPr>
              <a:t> the </a:t>
            </a:r>
            <a:r>
              <a:rPr lang="fr-FR" sz="2000" dirty="0" err="1" smtClean="0">
                <a:solidFill>
                  <a:srgbClr val="FF9933"/>
                </a:solidFill>
                <a:latin typeface="+mj-lt"/>
              </a:rPr>
              <a:t>timestep</a:t>
            </a:r>
            <a:r>
              <a:rPr lang="fr-FR" sz="2000" dirty="0" smtClean="0">
                <a:solidFill>
                  <a:srgbClr val="FF9933"/>
                </a:solidFill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when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this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occurs</a:t>
            </a:r>
            <a:endParaRPr lang="fr-FR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+mj-lt"/>
              </a:rPr>
              <a:t>BUT : To </a:t>
            </a:r>
            <a:r>
              <a:rPr lang="fr-FR" sz="2000" dirty="0" err="1" smtClean="0">
                <a:latin typeface="+mj-lt"/>
              </a:rPr>
              <a:t>be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really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symplectic</a:t>
            </a:r>
            <a:r>
              <a:rPr lang="fr-FR" sz="2000" dirty="0" smtClean="0">
                <a:latin typeface="+mj-lt"/>
              </a:rPr>
              <a:t>, an </a:t>
            </a:r>
            <a:r>
              <a:rPr lang="fr-FR" sz="2000" dirty="0" err="1" smtClean="0">
                <a:latin typeface="+mj-lt"/>
              </a:rPr>
              <a:t>integration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scheme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needs</a:t>
            </a:r>
            <a:r>
              <a:rPr lang="fr-FR" sz="2000" dirty="0" smtClean="0">
                <a:latin typeface="+mj-lt"/>
              </a:rPr>
              <a:t> the </a:t>
            </a:r>
            <a:r>
              <a:rPr lang="fr-FR" sz="2000" dirty="0" err="1" smtClean="0">
                <a:latin typeface="+mj-lt"/>
              </a:rPr>
              <a:t>timestep</a:t>
            </a:r>
            <a:r>
              <a:rPr lang="fr-FR" sz="2000" dirty="0" smtClean="0">
                <a:latin typeface="+mj-lt"/>
              </a:rPr>
              <a:t> to </a:t>
            </a:r>
            <a:r>
              <a:rPr lang="fr-FR" sz="2000" dirty="0" err="1" smtClean="0">
                <a:latin typeface="+mj-lt"/>
              </a:rPr>
              <a:t>be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solidFill>
                  <a:srgbClr val="66FF33"/>
                </a:solidFill>
                <a:latin typeface="+mj-lt"/>
              </a:rPr>
              <a:t>constant</a:t>
            </a:r>
            <a:r>
              <a:rPr lang="fr-FR" sz="2000" dirty="0" smtClean="0">
                <a:latin typeface="+mj-lt"/>
              </a:rPr>
              <a:t> (</a:t>
            </a:r>
            <a:r>
              <a:rPr lang="fr-FR" sz="2000" i="1" dirty="0" err="1" smtClean="0">
                <a:solidFill>
                  <a:schemeClr val="folHlink"/>
                </a:solidFill>
                <a:latin typeface="+mj-lt"/>
              </a:rPr>
              <a:t>H</a:t>
            </a:r>
            <a:r>
              <a:rPr lang="fr-FR" sz="2000" baseline="-25000" dirty="0" err="1" smtClean="0">
                <a:solidFill>
                  <a:schemeClr val="folHlink"/>
                </a:solidFill>
                <a:latin typeface="+mj-lt"/>
              </a:rPr>
              <a:t>integ</a:t>
            </a:r>
            <a:r>
              <a:rPr lang="fr-FR" sz="2000" i="1" dirty="0" smtClean="0">
                <a:solidFill>
                  <a:schemeClr val="folHlink"/>
                </a:solidFill>
                <a:latin typeface="+mj-lt"/>
              </a:rPr>
              <a:t>=f(</a:t>
            </a:r>
            <a:r>
              <a:rPr lang="el-GR" sz="2000" i="1" dirty="0" smtClean="0">
                <a:solidFill>
                  <a:schemeClr val="folHlink"/>
                </a:solidFill>
                <a:latin typeface="+mj-lt"/>
                <a:cs typeface="Times New Roman" pitchFamily="18" charset="0"/>
              </a:rPr>
              <a:t>τ</a:t>
            </a:r>
            <a:r>
              <a:rPr lang="fr-FR" sz="2000" i="1" dirty="0" smtClean="0">
                <a:solidFill>
                  <a:schemeClr val="folHlink"/>
                </a:solidFill>
                <a:latin typeface="+mj-lt"/>
                <a:cs typeface="Times New Roman" pitchFamily="18" charset="0"/>
              </a:rPr>
              <a:t>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) </a:t>
            </a:r>
            <a:r>
              <a:rPr lang="fr-FR" sz="2000" dirty="0" smtClean="0">
                <a:latin typeface="+mj-lt"/>
                <a:cs typeface="Times New Roman" pitchFamily="18" charset="0"/>
                <a:sym typeface="Symbol" pitchFamily="18" charset="2"/>
              </a:rPr>
              <a:t> </a:t>
            </a:r>
            <a:r>
              <a:rPr lang="fr-FR" sz="2000" dirty="0" err="1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difficulty</a:t>
            </a:r>
            <a:r>
              <a:rPr lang="fr-FR" sz="2000" dirty="0" smtClean="0">
                <a:latin typeface="+mj-lt"/>
                <a:cs typeface="Times New Roman" pitchFamily="18" charset="0"/>
                <a:sym typeface="Symbol" pitchFamily="18" charset="2"/>
              </a:rPr>
              <a:t> ! 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000" dirty="0" smtClean="0">
              <a:latin typeface="+mj-lt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 err="1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We</a:t>
            </a:r>
            <a:r>
              <a:rPr lang="fr-FR" sz="1800" dirty="0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 drop </a:t>
            </a:r>
            <a:r>
              <a:rPr lang="fr-FR" sz="1800" dirty="0" err="1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symplecticy</a:t>
            </a:r>
            <a:r>
              <a:rPr lang="fr-FR" sz="1800" dirty="0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during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the time of the close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encounter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( </a:t>
            </a:r>
            <a:r>
              <a:rPr lang="fr-FR" sz="1800" dirty="0" smtClean="0">
                <a:solidFill>
                  <a:srgbClr val="FFFF00"/>
                </a:solidFill>
                <a:latin typeface="+mj-lt"/>
                <a:cs typeface="Times New Roman" pitchFamily="18" charset="0"/>
                <a:sym typeface="Symbol" pitchFamily="18" charset="2"/>
              </a:rPr>
              <a:t>RMVS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code, </a:t>
            </a:r>
            <a:r>
              <a:rPr lang="fr-FR" sz="1800" i="1" dirty="0" err="1" smtClean="0">
                <a:latin typeface="+mj-lt"/>
                <a:cs typeface="Times New Roman" pitchFamily="18" charset="0"/>
                <a:sym typeface="Symbol" pitchFamily="18" charset="2"/>
              </a:rPr>
              <a:t>Levison</a:t>
            </a:r>
            <a:r>
              <a:rPr lang="fr-FR" sz="1800" i="1" dirty="0" smtClean="0">
                <a:latin typeface="+mj-lt"/>
                <a:cs typeface="Times New Roman" pitchFamily="18" charset="0"/>
                <a:sym typeface="Symbol" pitchFamily="18" charset="2"/>
              </a:rPr>
              <a:t> &amp; Duncan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fr-FR" sz="1800" dirty="0" smtClean="0">
              <a:latin typeface="+mj-lt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 err="1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We</a:t>
            </a:r>
            <a:r>
              <a:rPr lang="fr-FR" sz="1800" dirty="0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modify</a:t>
            </a:r>
            <a:r>
              <a:rPr lang="fr-FR" sz="1800" dirty="0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 the </a:t>
            </a:r>
            <a:r>
              <a:rPr lang="fr-FR" sz="1800" dirty="0" err="1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splitting</a:t>
            </a:r>
            <a:r>
              <a:rPr lang="fr-FR" sz="1800" dirty="0" smtClean="0">
                <a:solidFill>
                  <a:srgbClr val="66FF33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i="1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H</a:t>
            </a:r>
            <a:r>
              <a:rPr lang="fr-FR" sz="1800" i="1" baseline="-25000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A</a:t>
            </a:r>
            <a:r>
              <a:rPr lang="fr-FR" sz="1800" i="1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+H</a:t>
            </a:r>
            <a:r>
              <a:rPr lang="fr-FR" sz="1800" i="1" baseline="-25000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B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smoothly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during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the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encounter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(</a:t>
            </a:r>
            <a:r>
              <a:rPr lang="fr-FR" sz="1800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MERCURY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code, </a:t>
            </a:r>
            <a:r>
              <a:rPr lang="fr-FR" sz="1800" i="1" dirty="0" smtClean="0">
                <a:latin typeface="+mj-lt"/>
                <a:cs typeface="Times New Roman" pitchFamily="18" charset="0"/>
                <a:sym typeface="Symbol" pitchFamily="18" charset="2"/>
              </a:rPr>
              <a:t>Chambers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) 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fr-FR" sz="1800" dirty="0" smtClean="0">
              <a:latin typeface="+mj-lt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We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split all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potentials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in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concentric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nested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circles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, and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we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attribute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a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timestep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to </a:t>
            </a:r>
            <a:r>
              <a:rPr lang="fr-FR" sz="1800" dirty="0" err="1" smtClean="0">
                <a:latin typeface="+mj-lt"/>
                <a:cs typeface="Times New Roman" pitchFamily="18" charset="0"/>
                <a:sym typeface="Symbol" pitchFamily="18" charset="2"/>
              </a:rPr>
              <a:t>each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slice (</a:t>
            </a:r>
            <a:r>
              <a:rPr lang="fr-FR" sz="1800" dirty="0" err="1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SyMBA</a:t>
            </a:r>
            <a:r>
              <a:rPr lang="fr-FR" sz="1800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code,</a:t>
            </a:r>
            <a:r>
              <a:rPr lang="fr-FR" sz="1800" dirty="0" smtClean="0">
                <a:solidFill>
                  <a:schemeClr val="folHlink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800" i="1" dirty="0" smtClean="0">
                <a:latin typeface="+mj-lt"/>
                <a:cs typeface="Times New Roman" pitchFamily="18" charset="0"/>
                <a:sym typeface="Symbol" pitchFamily="18" charset="2"/>
              </a:rPr>
              <a:t>Duncan, Lee &amp; </a:t>
            </a:r>
            <a:r>
              <a:rPr lang="fr-FR" sz="1800" i="1" dirty="0" err="1" smtClean="0">
                <a:latin typeface="+mj-lt"/>
                <a:cs typeface="Times New Roman" pitchFamily="18" charset="0"/>
                <a:sym typeface="Symbol" pitchFamily="18" charset="2"/>
              </a:rPr>
              <a:t>Levison</a:t>
            </a:r>
            <a:r>
              <a:rPr lang="fr-FR" sz="1800" dirty="0" smtClean="0">
                <a:latin typeface="+mj-lt"/>
                <a:cs typeface="Times New Roman" pitchFamily="18" charset="0"/>
                <a:sym typeface="Symbol" pitchFamily="18" charset="2"/>
              </a:rPr>
              <a:t>).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5222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Application 1: « Nice » model</a:t>
            </a:r>
            <a:br>
              <a:rPr lang="fr-FR" sz="3200" dirty="0" smtClean="0"/>
            </a:br>
            <a:r>
              <a:rPr lang="fr-FR" sz="3200" dirty="0" smtClean="0"/>
              <a:t> (</a:t>
            </a:r>
            <a:r>
              <a:rPr lang="fr-FR" sz="3200" dirty="0" err="1" smtClean="0"/>
              <a:t>Early</a:t>
            </a:r>
            <a:r>
              <a:rPr lang="fr-FR" sz="3200" dirty="0" smtClean="0"/>
              <a:t> </a:t>
            </a:r>
            <a:r>
              <a:rPr lang="fr-FR" sz="3200" dirty="0" err="1" smtClean="0"/>
              <a:t>Solar</a:t>
            </a:r>
            <a:r>
              <a:rPr lang="fr-FR" sz="3200" dirty="0" smtClean="0"/>
              <a:t> System </a:t>
            </a:r>
            <a:r>
              <a:rPr lang="fr-FR" sz="3200" dirty="0" err="1" smtClean="0"/>
              <a:t>history</a:t>
            </a:r>
            <a:r>
              <a:rPr lang="fr-FR" sz="3200" dirty="0" smtClean="0"/>
              <a:t>)</a:t>
            </a:r>
            <a:br>
              <a:rPr lang="fr-FR" sz="3200" dirty="0" smtClean="0"/>
            </a:br>
            <a:r>
              <a:rPr lang="fr-FR" sz="1600" dirty="0" smtClean="0"/>
              <a:t>(</a:t>
            </a:r>
            <a:r>
              <a:rPr lang="fr-FR" sz="1600" dirty="0" err="1" smtClean="0"/>
              <a:t>Morbidelli</a:t>
            </a:r>
            <a:r>
              <a:rPr lang="fr-FR" sz="1600" dirty="0" smtClean="0"/>
              <a:t>, </a:t>
            </a:r>
            <a:r>
              <a:rPr lang="fr-FR" sz="1600" dirty="0" err="1" smtClean="0"/>
              <a:t>Levison</a:t>
            </a:r>
            <a:r>
              <a:rPr lang="fr-FR" sz="1600" dirty="0" smtClean="0"/>
              <a:t>, Gomes, </a:t>
            </a:r>
            <a:r>
              <a:rPr lang="fr-FR" sz="1600" dirty="0" err="1" smtClean="0"/>
              <a:t>Tsiganis</a:t>
            </a:r>
            <a:r>
              <a:rPr lang="fr-FR" sz="1600" dirty="0" smtClean="0"/>
              <a:t>, 2006)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 err="1" smtClean="0"/>
              <a:t>Observational</a:t>
            </a:r>
            <a:r>
              <a:rPr lang="fr-FR" sz="2000" dirty="0" smtClean="0"/>
              <a:t> </a:t>
            </a:r>
            <a:r>
              <a:rPr lang="fr-FR" sz="2000" dirty="0" err="1" smtClean="0"/>
              <a:t>fact</a:t>
            </a:r>
            <a:r>
              <a:rPr lang="fr-FR" sz="2000" dirty="0" smtClean="0"/>
              <a:t> : ~800 million </a:t>
            </a:r>
            <a:r>
              <a:rPr lang="fr-FR" sz="2000" dirty="0" err="1" smtClean="0"/>
              <a:t>years</a:t>
            </a:r>
            <a:r>
              <a:rPr lang="fr-FR" sz="2000" dirty="0" smtClean="0"/>
              <a:t> </a:t>
            </a:r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its</a:t>
            </a:r>
            <a:r>
              <a:rPr lang="fr-FR" sz="2000" dirty="0" smtClean="0"/>
              <a:t> </a:t>
            </a:r>
            <a:r>
              <a:rPr lang="fr-FR" sz="2000" dirty="0" err="1" smtClean="0"/>
              <a:t>fomation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was</a:t>
            </a:r>
            <a:r>
              <a:rPr lang="fr-FR" sz="2000" dirty="0" smtClean="0"/>
              <a:t> a </a:t>
            </a:r>
            <a:r>
              <a:rPr lang="fr-FR" sz="2000" dirty="0" err="1" smtClean="0">
                <a:solidFill>
                  <a:srgbClr val="FFFF00"/>
                </a:solidFill>
              </a:rPr>
              <a:t>sudden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increase</a:t>
            </a:r>
            <a:r>
              <a:rPr lang="fr-FR" sz="2000" dirty="0" smtClean="0">
                <a:solidFill>
                  <a:srgbClr val="FFFF00"/>
                </a:solidFill>
              </a:rPr>
              <a:t> of </a:t>
            </a:r>
            <a:r>
              <a:rPr lang="fr-FR" sz="2000" dirty="0" err="1" smtClean="0">
                <a:solidFill>
                  <a:srgbClr val="FFFF00"/>
                </a:solidFill>
              </a:rPr>
              <a:t>cratering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activity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in the </a:t>
            </a:r>
            <a:r>
              <a:rPr lang="fr-FR" sz="2000" dirty="0" err="1" smtClean="0"/>
              <a:t>Solar</a:t>
            </a:r>
            <a:r>
              <a:rPr lang="fr-FR" sz="2000" dirty="0" smtClean="0"/>
              <a:t> System : the </a:t>
            </a:r>
            <a:r>
              <a:rPr lang="fr-FR" sz="2000" dirty="0" err="1" smtClean="0">
                <a:solidFill>
                  <a:srgbClr val="66FF33"/>
                </a:solidFill>
              </a:rPr>
              <a:t>Late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Heavy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Bombardment</a:t>
            </a:r>
            <a:r>
              <a:rPr lang="fr-FR" sz="2000" dirty="0" smtClean="0">
                <a:solidFill>
                  <a:srgbClr val="66FF33"/>
                </a:solidFill>
              </a:rPr>
              <a:t> (LHB)</a:t>
            </a:r>
            <a:r>
              <a:rPr lang="fr-FR" sz="2000" dirty="0" smtClean="0"/>
              <a:t> . </a:t>
            </a:r>
            <a:r>
              <a:rPr lang="fr-FR" sz="2000" dirty="0" err="1" smtClean="0"/>
              <a:t>Remained</a:t>
            </a:r>
            <a:r>
              <a:rPr lang="fr-FR" sz="2000" dirty="0" smtClean="0"/>
              <a:t> a </a:t>
            </a:r>
            <a:r>
              <a:rPr lang="fr-FR" sz="2000" dirty="0" err="1" smtClean="0"/>
              <a:t>mystery</a:t>
            </a:r>
            <a:r>
              <a:rPr lang="fr-FR" sz="2000" dirty="0" smtClean="0"/>
              <a:t> </a:t>
            </a:r>
            <a:r>
              <a:rPr lang="fr-FR" sz="2000" dirty="0" err="1" smtClean="0"/>
              <a:t>until</a:t>
            </a:r>
            <a:r>
              <a:rPr lang="fr-FR" sz="2000" dirty="0" smtClean="0"/>
              <a:t> </a:t>
            </a:r>
            <a:r>
              <a:rPr lang="fr-FR" sz="2000" dirty="0" err="1" smtClean="0"/>
              <a:t>recently</a:t>
            </a: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« Nice » model </a:t>
            </a:r>
            <a:r>
              <a:rPr lang="fr-FR" sz="2000" dirty="0" smtClean="0">
                <a:solidFill>
                  <a:srgbClr val="FFFF00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The </a:t>
            </a:r>
            <a:r>
              <a:rPr lang="fr-FR" sz="1600" dirty="0" err="1" smtClean="0">
                <a:solidFill>
                  <a:srgbClr val="FFFF00"/>
                </a:solidFill>
              </a:rPr>
              <a:t>giant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planets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were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formerly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much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closer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smtClean="0"/>
              <a:t>to the Sun (&lt; 20 AU)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As </a:t>
            </a:r>
            <a:r>
              <a:rPr lang="fr-FR" sz="1600" dirty="0" err="1" smtClean="0"/>
              <a:t>they</a:t>
            </a:r>
            <a:r>
              <a:rPr lang="fr-FR" sz="1600" dirty="0" smtClean="0"/>
              <a:t> </a:t>
            </a:r>
            <a:r>
              <a:rPr lang="fr-FR" sz="1600" dirty="0" err="1" smtClean="0"/>
              <a:t>eject</a:t>
            </a:r>
            <a:r>
              <a:rPr lang="fr-FR" sz="1600" dirty="0" smtClean="0"/>
              <a:t> </a:t>
            </a:r>
            <a:r>
              <a:rPr lang="fr-FR" sz="1600" dirty="0" err="1" smtClean="0"/>
              <a:t>planetesimals</a:t>
            </a:r>
            <a:r>
              <a:rPr lang="fr-FR" sz="1600" dirty="0" smtClean="0"/>
              <a:t>, Jupiter </a:t>
            </a:r>
            <a:r>
              <a:rPr lang="fr-FR" sz="1600" dirty="0" err="1" smtClean="0"/>
              <a:t>slowly</a:t>
            </a:r>
            <a:r>
              <a:rPr lang="fr-FR" sz="1600" dirty="0" smtClean="0"/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migrates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inwards</a:t>
            </a:r>
            <a:r>
              <a:rPr lang="fr-FR" sz="1600" dirty="0" smtClean="0">
                <a:solidFill>
                  <a:srgbClr val="FFFF00"/>
                </a:solidFill>
              </a:rPr>
              <a:t> and the </a:t>
            </a:r>
            <a:r>
              <a:rPr lang="fr-FR" sz="1600" dirty="0" err="1" smtClean="0">
                <a:solidFill>
                  <a:srgbClr val="FFFF00"/>
                </a:solidFill>
              </a:rPr>
              <a:t>other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giants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migrate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outwards</a:t>
            </a:r>
            <a:r>
              <a:rPr lang="fr-FR" sz="16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err="1" smtClean="0"/>
              <a:t>Then</a:t>
            </a:r>
            <a:r>
              <a:rPr lang="fr-FR" sz="1600" dirty="0" smtClean="0"/>
              <a:t> Jupiter and </a:t>
            </a:r>
            <a:r>
              <a:rPr lang="fr-FR" sz="1600" dirty="0" err="1" smtClean="0"/>
              <a:t>Saturn</a:t>
            </a:r>
            <a:r>
              <a:rPr lang="fr-FR" sz="1600" dirty="0" smtClean="0"/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fall</a:t>
            </a:r>
            <a:r>
              <a:rPr lang="fr-FR" sz="1600" dirty="0" smtClean="0">
                <a:solidFill>
                  <a:srgbClr val="FFFF00"/>
                </a:solidFill>
              </a:rPr>
              <a:t> in 2:1 </a:t>
            </a:r>
            <a:r>
              <a:rPr lang="fr-FR" sz="1600" dirty="0" err="1" smtClean="0">
                <a:solidFill>
                  <a:srgbClr val="FFFF00"/>
                </a:solidFill>
              </a:rPr>
              <a:t>resonance</a:t>
            </a:r>
            <a:r>
              <a:rPr lang="fr-FR" sz="1600" dirty="0" smtClean="0"/>
              <a:t>. This excites </a:t>
            </a:r>
            <a:r>
              <a:rPr lang="fr-FR" sz="1600" dirty="0" err="1" smtClean="0"/>
              <a:t>their</a:t>
            </a:r>
            <a:r>
              <a:rPr lang="fr-FR" sz="1600" dirty="0" smtClean="0"/>
              <a:t> </a:t>
            </a:r>
            <a:r>
              <a:rPr lang="fr-FR" sz="1600" dirty="0" err="1" smtClean="0"/>
              <a:t>eccentricities</a:t>
            </a:r>
            <a:endParaRPr lang="fr-F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Uranus and Neptunes </a:t>
            </a:r>
            <a:r>
              <a:rPr lang="fr-FR" sz="1600" dirty="0" err="1" smtClean="0"/>
              <a:t>get</a:t>
            </a:r>
            <a:r>
              <a:rPr lang="fr-FR" sz="1600" dirty="0" smtClean="0"/>
              <a:t> </a:t>
            </a:r>
            <a:r>
              <a:rPr lang="fr-FR" sz="1600" dirty="0" err="1" smtClean="0"/>
              <a:t>strongly</a:t>
            </a:r>
            <a:r>
              <a:rPr lang="fr-FR" sz="1600" dirty="0" smtClean="0"/>
              <a:t> </a:t>
            </a:r>
            <a:r>
              <a:rPr lang="fr-FR" sz="1600" dirty="0" err="1" smtClean="0"/>
              <a:t>perturbed</a:t>
            </a:r>
            <a:r>
              <a:rPr lang="fr-FR" sz="1600" dirty="0" smtClean="0"/>
              <a:t> and </a:t>
            </a:r>
            <a:r>
              <a:rPr lang="fr-FR" sz="1600" dirty="0" err="1" smtClean="0">
                <a:solidFill>
                  <a:srgbClr val="FFFF00"/>
                </a:solidFill>
              </a:rPr>
              <a:t>ejected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at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their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present</a:t>
            </a:r>
            <a:r>
              <a:rPr lang="fr-FR" sz="1600" dirty="0" smtClean="0">
                <a:solidFill>
                  <a:srgbClr val="FFFF00"/>
                </a:solidFill>
              </a:rPr>
              <a:t>-</a:t>
            </a:r>
            <a:r>
              <a:rPr lang="fr-FR" sz="1600" dirty="0" err="1" smtClean="0">
                <a:solidFill>
                  <a:srgbClr val="FFFF00"/>
                </a:solidFill>
              </a:rPr>
              <a:t>day</a:t>
            </a:r>
            <a:r>
              <a:rPr lang="fr-FR" sz="1600" dirty="0" smtClean="0">
                <a:solidFill>
                  <a:srgbClr val="FFFF00"/>
                </a:solidFill>
              </a:rPr>
              <a:t>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err="1" smtClean="0"/>
              <a:t>They</a:t>
            </a:r>
            <a:r>
              <a:rPr lang="fr-FR" sz="1600" dirty="0" smtClean="0"/>
              <a:t> </a:t>
            </a:r>
            <a:r>
              <a:rPr lang="fr-FR" sz="1600" dirty="0" err="1" smtClean="0"/>
              <a:t>appear</a:t>
            </a:r>
            <a:r>
              <a:rPr lang="fr-FR" sz="1600" dirty="0" smtClean="0"/>
              <a:t> in the middle of the </a:t>
            </a:r>
            <a:r>
              <a:rPr lang="fr-FR" sz="1600" dirty="0" err="1" smtClean="0"/>
              <a:t>early</a:t>
            </a:r>
            <a:r>
              <a:rPr lang="fr-FR" sz="1600" dirty="0" smtClean="0"/>
              <a:t> Kuiper </a:t>
            </a:r>
            <a:r>
              <a:rPr lang="fr-FR" sz="1600" dirty="0" err="1" smtClean="0"/>
              <a:t>belt</a:t>
            </a:r>
            <a:r>
              <a:rPr lang="fr-FR" sz="1600" dirty="0" smtClean="0"/>
              <a:t> and </a:t>
            </a:r>
            <a:r>
              <a:rPr lang="fr-FR" sz="1600" dirty="0" err="1" smtClean="0">
                <a:solidFill>
                  <a:srgbClr val="FFFF00"/>
                </a:solidFill>
              </a:rPr>
              <a:t>scatter</a:t>
            </a:r>
            <a:r>
              <a:rPr lang="fr-FR" sz="1600" dirty="0" smtClean="0">
                <a:solidFill>
                  <a:srgbClr val="FFFF00"/>
                </a:solidFill>
              </a:rPr>
              <a:t> a lot of bodies</a:t>
            </a:r>
            <a:r>
              <a:rPr lang="fr-FR" sz="1600" dirty="0" smtClean="0"/>
              <a:t>. </a:t>
            </a:r>
            <a:r>
              <a:rPr lang="fr-FR" sz="1600" dirty="0" err="1" smtClean="0"/>
              <a:t>Some</a:t>
            </a:r>
            <a:r>
              <a:rPr lang="fr-FR" sz="1600" dirty="0" smtClean="0"/>
              <a:t> of </a:t>
            </a:r>
            <a:r>
              <a:rPr lang="fr-FR" sz="1600" dirty="0" err="1" smtClean="0"/>
              <a:t>them</a:t>
            </a:r>
            <a:r>
              <a:rPr lang="fr-FR" sz="1600" dirty="0" smtClean="0"/>
              <a:t> </a:t>
            </a:r>
            <a:r>
              <a:rPr lang="fr-FR" sz="1600" dirty="0" err="1" smtClean="0"/>
              <a:t>get</a:t>
            </a:r>
            <a:r>
              <a:rPr lang="fr-FR" sz="1600" dirty="0" smtClean="0"/>
              <a:t> </a:t>
            </a:r>
            <a:r>
              <a:rPr lang="fr-FR" sz="1600" dirty="0" err="1" smtClean="0"/>
              <a:t>inward</a:t>
            </a:r>
            <a:r>
              <a:rPr lang="fr-FR" sz="1600" dirty="0" smtClean="0"/>
              <a:t> </a:t>
            </a:r>
            <a:r>
              <a:rPr lang="fr-FR" sz="1600" dirty="0" smtClean="0">
                <a:sym typeface="Symbol"/>
              </a:rPr>
              <a:t> </a:t>
            </a:r>
            <a:r>
              <a:rPr lang="fr-FR" sz="1600" dirty="0" smtClean="0">
                <a:solidFill>
                  <a:srgbClr val="FFFF00"/>
                </a:solidFill>
                <a:sym typeface="Symbol"/>
              </a:rPr>
              <a:t>LHB !</a:t>
            </a:r>
            <a:r>
              <a:rPr lang="fr-FR" sz="1600" dirty="0" smtClean="0">
                <a:solidFill>
                  <a:srgbClr val="FFFF00"/>
                </a:solidFill>
              </a:rPr>
              <a:t>  </a:t>
            </a:r>
            <a:endParaRPr lang="fr-FR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000" dirty="0" err="1" smtClean="0">
                <a:solidFill>
                  <a:srgbClr val="66FF33"/>
                </a:solidFill>
              </a:rPr>
              <a:t>Apart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from</a:t>
            </a:r>
            <a:r>
              <a:rPr lang="fr-FR" sz="2000" dirty="0" smtClean="0">
                <a:solidFill>
                  <a:srgbClr val="66FF33"/>
                </a:solidFill>
              </a:rPr>
              <a:t> the LHB </a:t>
            </a:r>
            <a:r>
              <a:rPr lang="fr-FR" sz="2000" dirty="0" err="1" smtClean="0">
                <a:solidFill>
                  <a:srgbClr val="66FF33"/>
                </a:solidFill>
              </a:rPr>
              <a:t>itself</a:t>
            </a:r>
            <a:r>
              <a:rPr lang="fr-FR" sz="2000" dirty="0" smtClean="0">
                <a:solidFill>
                  <a:srgbClr val="66FF33"/>
                </a:solidFill>
              </a:rPr>
              <a:t>, </a:t>
            </a:r>
            <a:r>
              <a:rPr lang="fr-FR" sz="2000" dirty="0" err="1" smtClean="0">
                <a:solidFill>
                  <a:srgbClr val="66FF33"/>
                </a:solidFill>
              </a:rPr>
              <a:t>this</a:t>
            </a:r>
            <a:r>
              <a:rPr lang="fr-FR" sz="2000" dirty="0" smtClean="0">
                <a:solidFill>
                  <a:srgbClr val="66FF33"/>
                </a:solidFill>
              </a:rPr>
              <a:t> scenario </a:t>
            </a:r>
            <a:r>
              <a:rPr lang="fr-FR" sz="2000" dirty="0" err="1" smtClean="0">
                <a:solidFill>
                  <a:srgbClr val="66FF33"/>
                </a:solidFill>
              </a:rPr>
              <a:t>explains</a:t>
            </a:r>
            <a:r>
              <a:rPr lang="fr-FR" sz="2000" dirty="0" smtClean="0">
                <a:solidFill>
                  <a:srgbClr val="66FF33"/>
                </a:solidFill>
              </a:rPr>
              <a:t> the </a:t>
            </a:r>
            <a:r>
              <a:rPr lang="fr-FR" sz="2000" dirty="0" err="1" smtClean="0">
                <a:solidFill>
                  <a:srgbClr val="66FF33"/>
                </a:solidFill>
              </a:rPr>
              <a:t>residual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eccentricity</a:t>
            </a:r>
            <a:r>
              <a:rPr lang="fr-FR" sz="2000" dirty="0" smtClean="0">
                <a:solidFill>
                  <a:srgbClr val="66FF33"/>
                </a:solidFill>
              </a:rPr>
              <a:t> of the </a:t>
            </a:r>
            <a:r>
              <a:rPr lang="fr-FR" sz="2000" dirty="0" err="1" smtClean="0">
                <a:solidFill>
                  <a:srgbClr val="66FF33"/>
                </a:solidFill>
              </a:rPr>
              <a:t>giant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</a:rPr>
              <a:t>planets</a:t>
            </a:r>
            <a:r>
              <a:rPr lang="fr-FR" sz="2000" dirty="0" smtClean="0">
                <a:solidFill>
                  <a:srgbClr val="66FF33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>
                <a:solidFill>
                  <a:srgbClr val="66FF33"/>
                </a:solidFill>
              </a:rPr>
              <a:t>      </a:t>
            </a:r>
            <a:r>
              <a:rPr lang="fr-FR" sz="2000" dirty="0" smtClean="0">
                <a:solidFill>
                  <a:srgbClr val="66FF33"/>
                </a:solidFill>
                <a:hlinkClick r:id="rId2" action="ppaction://hlinkfile"/>
              </a:rPr>
              <a:t>..\</a:t>
            </a:r>
            <a:r>
              <a:rPr lang="fr-FR" sz="1400" dirty="0" smtClean="0">
                <a:solidFill>
                  <a:srgbClr val="66FF33"/>
                </a:solidFill>
                <a:hlinkClick r:id="rId2" action="ppaction://hlinkfile"/>
              </a:rPr>
              <a:t>films\Solar_System_Sim.mov</a:t>
            </a:r>
            <a:r>
              <a:rPr lang="fr-FR" sz="1400" dirty="0" smtClean="0">
                <a:solidFill>
                  <a:srgbClr val="66FF33"/>
                </a:solidFill>
              </a:rPr>
              <a:t>   </a:t>
            </a:r>
            <a:r>
              <a:rPr lang="fr-FR" sz="1400" dirty="0" smtClean="0">
                <a:solidFill>
                  <a:srgbClr val="66FF33"/>
                </a:solidFill>
                <a:hlinkClick r:id="rId3" action="ppaction://hlinkfile"/>
              </a:rPr>
              <a:t>..\films\lhbae2.avi</a:t>
            </a:r>
            <a:endParaRPr lang="fr-FR" sz="200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33795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379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E6C69-6E98-438D-8CA5-FC60E345BA7A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/>
              <a:t>Application 2 : The </a:t>
            </a:r>
            <a:r>
              <a:rPr lang="fr-FR" sz="3200" dirty="0" err="1" smtClean="0"/>
              <a:t>Gliese</a:t>
            </a:r>
            <a:r>
              <a:rPr lang="fr-FR" sz="3200" dirty="0" smtClean="0"/>
              <a:t> 581 system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(4 </a:t>
            </a:r>
            <a:r>
              <a:rPr lang="fr-FR" sz="3200" dirty="0" err="1" smtClean="0"/>
              <a:t>Planets</a:t>
            </a:r>
            <a:r>
              <a:rPr lang="fr-FR" sz="3200" dirty="0" smtClean="0"/>
              <a:t>, </a:t>
            </a:r>
            <a:r>
              <a:rPr lang="fr-FR" sz="3200" dirty="0" smtClean="0"/>
              <a:t>one </a:t>
            </a:r>
            <a:r>
              <a:rPr lang="fr-FR" sz="3200" dirty="0" smtClean="0"/>
              <a:t>« habitable </a:t>
            </a:r>
            <a:r>
              <a:rPr lang="fr-FR" sz="3200" dirty="0" smtClean="0"/>
              <a:t>»)</a:t>
            </a:r>
            <a:endParaRPr lang="fr-FR" sz="3200" dirty="0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708920"/>
            <a:ext cx="4176464" cy="3387080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Excentricity</a:t>
            </a:r>
            <a:r>
              <a:rPr lang="fr-FR" sz="2800" dirty="0" smtClean="0"/>
              <a:t> of </a:t>
            </a:r>
            <a:r>
              <a:rPr lang="fr-FR" sz="2800" dirty="0" err="1" smtClean="0"/>
              <a:t>planet</a:t>
            </a:r>
            <a:r>
              <a:rPr lang="fr-FR" sz="2800" dirty="0" smtClean="0"/>
              <a:t> #3</a:t>
            </a:r>
            <a:endParaRPr lang="fr-FR" sz="2800" dirty="0" smtClean="0"/>
          </a:p>
        </p:txBody>
      </p:sp>
      <p:pic>
        <p:nvPicPr>
          <p:cNvPr id="33799" name="Picture 4" descr="gl581_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516609"/>
            <a:ext cx="3690937" cy="2568575"/>
          </a:xfrm>
          <a:noFill/>
        </p:spPr>
      </p:pic>
      <p:pic>
        <p:nvPicPr>
          <p:cNvPr id="33800" name="Picture 6" descr="gl581_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100" y="3235325"/>
            <a:ext cx="3898900" cy="2714625"/>
          </a:xfrm>
          <a:noFill/>
        </p:spPr>
      </p:pic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5076825" y="4995173"/>
            <a:ext cx="34556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/>
              <a:t>Over 10000 </a:t>
            </a:r>
            <a:r>
              <a:rPr lang="fr-FR" sz="2800" dirty="0" err="1" smtClean="0"/>
              <a:t>years</a:t>
            </a:r>
            <a:r>
              <a:rPr lang="fr-FR" sz="2800" dirty="0" smtClean="0"/>
              <a:t> and over 100 million </a:t>
            </a:r>
            <a:r>
              <a:rPr lang="fr-FR" sz="2800" dirty="0" err="1" smtClean="0"/>
              <a:t>years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18448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FF00"/>
                </a:solidFill>
              </a:rPr>
              <a:t>1.9 M</a:t>
            </a:r>
            <a:r>
              <a:rPr lang="fr-FR" sz="1800" baseline="-25000" dirty="0" smtClean="0">
                <a:solidFill>
                  <a:srgbClr val="FFFF00"/>
                </a:solidFill>
                <a:sym typeface="Symbol"/>
              </a:rPr>
              <a:t></a:t>
            </a:r>
            <a:r>
              <a:rPr lang="fr-FR" sz="1800" dirty="0" smtClean="0">
                <a:solidFill>
                  <a:srgbClr val="FFFF00"/>
                </a:solidFill>
                <a:sym typeface="Symbol"/>
              </a:rPr>
              <a:t>,0.028 AU   /   15.9 M</a:t>
            </a:r>
            <a:r>
              <a:rPr lang="fr-FR" sz="1800" baseline="-25000" dirty="0" smtClean="0">
                <a:solidFill>
                  <a:srgbClr val="FFFF00"/>
                </a:solidFill>
                <a:sym typeface="Symbol"/>
              </a:rPr>
              <a:t></a:t>
            </a:r>
            <a:r>
              <a:rPr lang="fr-FR" sz="1800" dirty="0" smtClean="0">
                <a:solidFill>
                  <a:srgbClr val="FFFF00"/>
                </a:solidFill>
                <a:sym typeface="Symbol"/>
              </a:rPr>
              <a:t>, 0.041 AU   /  5.4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smtClean="0">
                <a:solidFill>
                  <a:srgbClr val="FFFF00"/>
                </a:solidFill>
              </a:rPr>
              <a:t>M</a:t>
            </a:r>
            <a:r>
              <a:rPr lang="fr-FR" sz="1800" baseline="-25000" dirty="0" smtClean="0">
                <a:solidFill>
                  <a:srgbClr val="FFFF00"/>
                </a:solidFill>
                <a:sym typeface="Symbol"/>
              </a:rPr>
              <a:t></a:t>
            </a:r>
            <a:r>
              <a:rPr lang="fr-FR" sz="1800" dirty="0" smtClean="0">
                <a:solidFill>
                  <a:srgbClr val="FFFF00"/>
                </a:solidFill>
                <a:sym typeface="Symbol"/>
              </a:rPr>
              <a:t>,</a:t>
            </a:r>
            <a:r>
              <a:rPr lang="fr-FR" sz="1800" dirty="0" smtClean="0">
                <a:solidFill>
                  <a:srgbClr val="FFFF00"/>
                </a:solidFill>
                <a:sym typeface="Symbol"/>
              </a:rPr>
              <a:t>0073 AU   / </a:t>
            </a:r>
            <a:r>
              <a:rPr lang="fr-FR" sz="1800" dirty="0" smtClean="0">
                <a:solidFill>
                  <a:srgbClr val="FFFF00"/>
                </a:solidFill>
              </a:rPr>
              <a:t> 6.0 </a:t>
            </a:r>
            <a:r>
              <a:rPr lang="fr-FR" sz="1800" dirty="0" smtClean="0">
                <a:solidFill>
                  <a:srgbClr val="FFFF00"/>
                </a:solidFill>
              </a:rPr>
              <a:t>M</a:t>
            </a:r>
            <a:r>
              <a:rPr lang="fr-FR" sz="1800" baseline="-25000" dirty="0" smtClean="0">
                <a:solidFill>
                  <a:srgbClr val="FFFF00"/>
                </a:solidFill>
                <a:sym typeface="Symbol"/>
              </a:rPr>
              <a:t></a:t>
            </a:r>
            <a:r>
              <a:rPr lang="fr-FR" sz="1800" dirty="0" smtClean="0">
                <a:solidFill>
                  <a:srgbClr val="FFFF00"/>
                </a:solidFill>
                <a:sym typeface="Symbol"/>
              </a:rPr>
              <a:t>, 0.205 AU  </a:t>
            </a:r>
            <a:endParaRPr lang="fr-FR" sz="1800" dirty="0">
              <a:solidFill>
                <a:srgbClr val="FFFF00"/>
              </a:solidFill>
            </a:endParaRPr>
          </a:p>
        </p:txBody>
      </p:sp>
      <p:pic>
        <p:nvPicPr>
          <p:cNvPr id="11" name="Image 10" descr="a_in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5120" y="1717353"/>
            <a:ext cx="5540243" cy="372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nete_hd14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12504" y="1196752"/>
            <a:ext cx="6096000" cy="4572000"/>
          </a:xfrm>
          <a:prstGeom prst="rect">
            <a:avLst/>
          </a:prstGeom>
        </p:spPr>
      </p:pic>
      <p:sp>
        <p:nvSpPr>
          <p:cNvPr id="6349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6349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62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Application 3 : Perturbation of </a:t>
            </a:r>
            <a:r>
              <a:rPr lang="fr-FR" sz="3200" dirty="0" err="1" smtClean="0"/>
              <a:t>disks</a:t>
            </a:r>
            <a:r>
              <a:rPr lang="fr-FR" sz="3200" dirty="0" smtClean="0"/>
              <a:t> by </a:t>
            </a:r>
            <a:r>
              <a:rPr lang="fr-FR" sz="3200" dirty="0" err="1" smtClean="0"/>
              <a:t>companions</a:t>
            </a:r>
            <a:endParaRPr lang="fr-FR" sz="3200" dirty="0" smtClean="0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413"/>
            <a:ext cx="2952750" cy="5040312"/>
          </a:xfrm>
        </p:spPr>
        <p:txBody>
          <a:bodyPr/>
          <a:lstStyle/>
          <a:p>
            <a:pPr eaLnBrk="1" hangingPunct="1"/>
            <a:r>
              <a:rPr lang="fr-FR" sz="1800" dirty="0" smtClean="0"/>
              <a:t>HD 141569 : A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disk</a:t>
            </a:r>
            <a:r>
              <a:rPr lang="fr-FR" sz="1800" dirty="0" smtClean="0"/>
              <a:t> </a:t>
            </a:r>
            <a:r>
              <a:rPr lang="fr-FR" sz="1800" dirty="0" err="1" smtClean="0"/>
              <a:t>surrounding</a:t>
            </a:r>
            <a:r>
              <a:rPr lang="fr-FR" sz="1800" dirty="0" smtClean="0"/>
              <a:t> a </a:t>
            </a:r>
            <a:r>
              <a:rPr lang="fr-FR" sz="1800" dirty="0" err="1" smtClean="0"/>
              <a:t>young</a:t>
            </a:r>
            <a:r>
              <a:rPr lang="fr-FR" sz="1800" dirty="0" smtClean="0"/>
              <a:t> massive star,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spirals</a:t>
            </a:r>
            <a:r>
              <a:rPr lang="fr-FR" sz="1800" dirty="0" smtClean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nearby</a:t>
            </a:r>
            <a:r>
              <a:rPr lang="fr-FR" sz="1800" dirty="0" smtClean="0"/>
              <a:t> passing stars </a:t>
            </a:r>
            <a:r>
              <a:rPr lang="fr-FR" sz="1800" dirty="0" smtClean="0">
                <a:solidFill>
                  <a:srgbClr val="FFFF00"/>
                </a:solidFill>
              </a:rPr>
              <a:t>(+ a </a:t>
            </a:r>
            <a:r>
              <a:rPr lang="fr-FR" sz="1800" dirty="0" err="1" smtClean="0">
                <a:solidFill>
                  <a:srgbClr val="FFFF00"/>
                </a:solidFill>
              </a:rPr>
              <a:t>planet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inside</a:t>
            </a:r>
            <a:r>
              <a:rPr lang="fr-FR" sz="1800" dirty="0" smtClean="0">
                <a:solidFill>
                  <a:srgbClr val="FFFF00"/>
                </a:solidFill>
              </a:rPr>
              <a:t>)</a:t>
            </a:r>
            <a:endParaRPr lang="fr-FR" sz="1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r-FR" sz="1800" dirty="0" smtClean="0">
                <a:solidFill>
                  <a:schemeClr val="accent1"/>
                </a:solidFill>
              </a:rPr>
              <a:t>G </a:t>
            </a:r>
            <a:r>
              <a:rPr lang="fr-FR" sz="1800" dirty="0" err="1" smtClean="0">
                <a:solidFill>
                  <a:schemeClr val="accent1"/>
                </a:solidFill>
              </a:rPr>
              <a:t>T</a:t>
            </a:r>
            <a:r>
              <a:rPr lang="fr-FR" sz="1800" dirty="0" err="1" smtClean="0">
                <a:solidFill>
                  <a:schemeClr val="accent1"/>
                </a:solidFill>
              </a:rPr>
              <a:t>auri</a:t>
            </a:r>
            <a:r>
              <a:rPr lang="fr-FR" sz="1800" dirty="0" smtClean="0">
                <a:solidFill>
                  <a:schemeClr val="accent1"/>
                </a:solidFill>
              </a:rPr>
              <a:t> : a quadruple system : confinement of a </a:t>
            </a:r>
            <a:r>
              <a:rPr lang="fr-FR" sz="1800" dirty="0" err="1" smtClean="0">
                <a:solidFill>
                  <a:schemeClr val="accent1"/>
                </a:solidFill>
              </a:rPr>
              <a:t>disk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</a:rPr>
              <a:t>around</a:t>
            </a:r>
            <a:r>
              <a:rPr lang="fr-FR" sz="1800" dirty="0" smtClean="0">
                <a:solidFill>
                  <a:schemeClr val="accent1"/>
                </a:solidFill>
              </a:rPr>
              <a:t> the main </a:t>
            </a:r>
            <a:r>
              <a:rPr lang="fr-FR" sz="1800" dirty="0" err="1" smtClean="0">
                <a:solidFill>
                  <a:schemeClr val="accent1"/>
                </a:solidFill>
              </a:rPr>
              <a:t>binary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endParaRPr lang="fr-FR" sz="1800" dirty="0" smtClean="0">
              <a:solidFill>
                <a:srgbClr val="FFFF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8845030">
            <a:off x="5482270" y="2031111"/>
            <a:ext cx="2686709" cy="275156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6349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62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Application 3 : Perturbation of </a:t>
            </a:r>
            <a:r>
              <a:rPr lang="fr-FR" sz="3200" dirty="0" err="1" smtClean="0"/>
              <a:t>disks</a:t>
            </a:r>
            <a:r>
              <a:rPr lang="fr-FR" sz="3200" dirty="0" smtClean="0"/>
              <a:t> by </a:t>
            </a:r>
            <a:r>
              <a:rPr lang="fr-FR" sz="3200" dirty="0" err="1" smtClean="0"/>
              <a:t>companions</a:t>
            </a:r>
            <a:endParaRPr lang="fr-FR" sz="3200" dirty="0" smtClean="0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413"/>
            <a:ext cx="2952750" cy="5040312"/>
          </a:xfrm>
        </p:spPr>
        <p:txBody>
          <a:bodyPr/>
          <a:lstStyle/>
          <a:p>
            <a:pPr eaLnBrk="1" hangingPunct="1"/>
            <a:r>
              <a:rPr lang="fr-FR" sz="1800" dirty="0" smtClean="0"/>
              <a:t>HD 141569 : A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disk</a:t>
            </a:r>
            <a:r>
              <a:rPr lang="fr-FR" sz="1800" dirty="0" smtClean="0"/>
              <a:t> </a:t>
            </a:r>
            <a:r>
              <a:rPr lang="fr-FR" sz="1800" dirty="0" err="1" smtClean="0"/>
              <a:t>surrounding</a:t>
            </a:r>
            <a:r>
              <a:rPr lang="fr-FR" sz="1800" dirty="0" smtClean="0"/>
              <a:t> a </a:t>
            </a:r>
            <a:r>
              <a:rPr lang="fr-FR" sz="1800" dirty="0" err="1" smtClean="0"/>
              <a:t>young</a:t>
            </a:r>
            <a:r>
              <a:rPr lang="fr-FR" sz="1800" dirty="0" smtClean="0"/>
              <a:t> massive star,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spirals</a:t>
            </a:r>
            <a:r>
              <a:rPr lang="fr-FR" sz="1800" dirty="0" smtClean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nearby</a:t>
            </a:r>
            <a:r>
              <a:rPr lang="fr-FR" sz="1800" dirty="0" smtClean="0"/>
              <a:t> passing stars </a:t>
            </a:r>
            <a:r>
              <a:rPr lang="fr-FR" sz="1800" dirty="0" smtClean="0">
                <a:solidFill>
                  <a:srgbClr val="FFFF00"/>
                </a:solidFill>
              </a:rPr>
              <a:t>(+ a </a:t>
            </a:r>
            <a:r>
              <a:rPr lang="fr-FR" sz="1800" dirty="0" err="1" smtClean="0">
                <a:solidFill>
                  <a:srgbClr val="FFFF00"/>
                </a:solidFill>
              </a:rPr>
              <a:t>planet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inside</a:t>
            </a:r>
            <a:r>
              <a:rPr lang="fr-FR" sz="1800" dirty="0" smtClean="0">
                <a:solidFill>
                  <a:srgbClr val="FFFF00"/>
                </a:solidFill>
              </a:rPr>
              <a:t>)</a:t>
            </a:r>
            <a:endParaRPr lang="fr-FR" sz="1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r-FR" sz="1800" dirty="0" smtClean="0">
                <a:solidFill>
                  <a:schemeClr val="accent1"/>
                </a:solidFill>
              </a:rPr>
              <a:t>G </a:t>
            </a:r>
            <a:r>
              <a:rPr lang="fr-FR" sz="1800" dirty="0" err="1" smtClean="0">
                <a:solidFill>
                  <a:schemeClr val="accent1"/>
                </a:solidFill>
              </a:rPr>
              <a:t>T</a:t>
            </a:r>
            <a:r>
              <a:rPr lang="fr-FR" sz="1800" dirty="0" err="1" smtClean="0">
                <a:solidFill>
                  <a:schemeClr val="accent1"/>
                </a:solidFill>
              </a:rPr>
              <a:t>auri</a:t>
            </a:r>
            <a:r>
              <a:rPr lang="fr-FR" sz="1800" dirty="0" smtClean="0">
                <a:solidFill>
                  <a:schemeClr val="accent1"/>
                </a:solidFill>
              </a:rPr>
              <a:t> : a quadruple system : confinement of a </a:t>
            </a:r>
            <a:r>
              <a:rPr lang="fr-FR" sz="1800" dirty="0" err="1" smtClean="0">
                <a:solidFill>
                  <a:schemeClr val="accent1"/>
                </a:solidFill>
              </a:rPr>
              <a:t>disk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</a:rPr>
              <a:t>around</a:t>
            </a:r>
            <a:r>
              <a:rPr lang="fr-FR" sz="1800" dirty="0" smtClean="0">
                <a:solidFill>
                  <a:schemeClr val="accent1"/>
                </a:solidFill>
              </a:rPr>
              <a:t> the main </a:t>
            </a:r>
            <a:r>
              <a:rPr lang="fr-FR" sz="1800" dirty="0" err="1" smtClean="0">
                <a:solidFill>
                  <a:schemeClr val="accent1"/>
                </a:solidFill>
              </a:rPr>
              <a:t>binary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endParaRPr lang="fr-FR" sz="1800" dirty="0" smtClean="0">
              <a:solidFill>
                <a:srgbClr val="FFFF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13" name="mcz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5826" y="1484784"/>
            <a:ext cx="603067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6349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62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Application 3 : Perturbation of </a:t>
            </a:r>
            <a:r>
              <a:rPr lang="fr-FR" sz="3200" dirty="0" err="1" smtClean="0"/>
              <a:t>disks</a:t>
            </a:r>
            <a:r>
              <a:rPr lang="fr-FR" sz="3200" dirty="0" smtClean="0"/>
              <a:t> by </a:t>
            </a:r>
            <a:r>
              <a:rPr lang="fr-FR" sz="3200" dirty="0" err="1" smtClean="0"/>
              <a:t>companions</a:t>
            </a:r>
            <a:endParaRPr lang="fr-FR" sz="3200" dirty="0" smtClean="0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413"/>
            <a:ext cx="2952750" cy="5040312"/>
          </a:xfrm>
        </p:spPr>
        <p:txBody>
          <a:bodyPr/>
          <a:lstStyle/>
          <a:p>
            <a:pPr eaLnBrk="1" hangingPunct="1"/>
            <a:r>
              <a:rPr lang="fr-FR" sz="1800" dirty="0" smtClean="0"/>
              <a:t>HD 141569 : A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disk</a:t>
            </a:r>
            <a:r>
              <a:rPr lang="fr-FR" sz="1800" dirty="0" smtClean="0"/>
              <a:t> </a:t>
            </a:r>
            <a:r>
              <a:rPr lang="fr-FR" sz="1800" dirty="0" err="1" smtClean="0"/>
              <a:t>surrounding</a:t>
            </a:r>
            <a:r>
              <a:rPr lang="fr-FR" sz="1800" dirty="0" smtClean="0"/>
              <a:t> a </a:t>
            </a:r>
            <a:r>
              <a:rPr lang="fr-FR" sz="1800" dirty="0" err="1" smtClean="0"/>
              <a:t>young</a:t>
            </a:r>
            <a:r>
              <a:rPr lang="fr-FR" sz="1800" dirty="0" smtClean="0"/>
              <a:t> massive star,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spirals</a:t>
            </a:r>
            <a:r>
              <a:rPr lang="fr-FR" sz="1800" dirty="0" smtClean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nearby</a:t>
            </a:r>
            <a:r>
              <a:rPr lang="fr-FR" sz="1800" dirty="0" smtClean="0"/>
              <a:t> passing stars </a:t>
            </a:r>
            <a:r>
              <a:rPr lang="fr-FR" sz="1800" dirty="0" smtClean="0">
                <a:solidFill>
                  <a:srgbClr val="FFFF00"/>
                </a:solidFill>
              </a:rPr>
              <a:t>(+ a </a:t>
            </a:r>
            <a:r>
              <a:rPr lang="fr-FR" sz="1800" dirty="0" err="1" smtClean="0">
                <a:solidFill>
                  <a:srgbClr val="FFFF00"/>
                </a:solidFill>
              </a:rPr>
              <a:t>planet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inside</a:t>
            </a:r>
            <a:r>
              <a:rPr lang="fr-FR" sz="1800" dirty="0" smtClean="0">
                <a:solidFill>
                  <a:srgbClr val="FFFF00"/>
                </a:solidFill>
              </a:rPr>
              <a:t>)</a:t>
            </a:r>
            <a:endParaRPr lang="fr-FR" sz="1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r-FR" sz="1800" dirty="0" smtClean="0">
                <a:solidFill>
                  <a:schemeClr val="accent1"/>
                </a:solidFill>
              </a:rPr>
              <a:t>G </a:t>
            </a:r>
            <a:r>
              <a:rPr lang="fr-FR" sz="1800" dirty="0" err="1" smtClean="0">
                <a:solidFill>
                  <a:schemeClr val="accent1"/>
                </a:solidFill>
              </a:rPr>
              <a:t>T</a:t>
            </a:r>
            <a:r>
              <a:rPr lang="fr-FR" sz="1800" dirty="0" err="1" smtClean="0">
                <a:solidFill>
                  <a:schemeClr val="accent1"/>
                </a:solidFill>
              </a:rPr>
              <a:t>auri</a:t>
            </a:r>
            <a:r>
              <a:rPr lang="fr-FR" sz="1800" dirty="0" smtClean="0">
                <a:solidFill>
                  <a:schemeClr val="accent1"/>
                </a:solidFill>
              </a:rPr>
              <a:t> : a quadruple system : confinement of a </a:t>
            </a:r>
            <a:r>
              <a:rPr lang="fr-FR" sz="1800" dirty="0" err="1" smtClean="0">
                <a:solidFill>
                  <a:schemeClr val="accent1"/>
                </a:solidFill>
              </a:rPr>
              <a:t>disk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</a:rPr>
              <a:t>around</a:t>
            </a:r>
            <a:r>
              <a:rPr lang="fr-FR" sz="1800" dirty="0" smtClean="0">
                <a:solidFill>
                  <a:schemeClr val="accent1"/>
                </a:solidFill>
              </a:rPr>
              <a:t> the main </a:t>
            </a:r>
            <a:r>
              <a:rPr lang="fr-FR" sz="1800" dirty="0" err="1" smtClean="0">
                <a:solidFill>
                  <a:schemeClr val="accent1"/>
                </a:solidFill>
              </a:rPr>
              <a:t>binary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endParaRPr lang="fr-FR" sz="1800" dirty="0" smtClean="0">
              <a:solidFill>
                <a:srgbClr val="FFFF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14" name="Picture 6" descr="C:\Documents and Settings\beust\Mes documents\mc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454" y="1484784"/>
            <a:ext cx="6063026" cy="4680520"/>
          </a:xfrm>
          <a:prstGeom prst="rect">
            <a:avLst/>
          </a:prstGeom>
          <a:noFill/>
        </p:spPr>
      </p:pic>
      <p:pic>
        <p:nvPicPr>
          <p:cNvPr id="10" name="Image 9" descr="ggtau_disque.jpg"/>
          <p:cNvPicPr>
            <a:picLocks noChangeAspect="1"/>
          </p:cNvPicPr>
          <p:nvPr/>
        </p:nvPicPr>
        <p:blipFill>
          <a:blip r:embed="rId3" cstate="print"/>
          <a:srcRect t="14659" b="5099"/>
          <a:stretch>
            <a:fillRect/>
          </a:stretch>
        </p:blipFill>
        <p:spPr>
          <a:xfrm>
            <a:off x="1721296" y="1484784"/>
            <a:ext cx="7315200" cy="453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56320"/>
          </a:xfrm>
        </p:spPr>
        <p:txBody>
          <a:bodyPr/>
          <a:lstStyle/>
          <a:p>
            <a:r>
              <a:rPr lang="fr-FR" sz="2800" dirty="0" err="1" smtClean="0"/>
              <a:t>Hamiltonian</a:t>
            </a:r>
            <a:r>
              <a:rPr lang="fr-FR" sz="2800" dirty="0" smtClean="0"/>
              <a:t> formulation of the </a:t>
            </a:r>
            <a:r>
              <a:rPr lang="fr-FR" sz="2800" dirty="0" err="1" smtClean="0"/>
              <a:t>Keplerian</a:t>
            </a:r>
            <a:r>
              <a:rPr lang="fr-FR" sz="2800" dirty="0" smtClean="0"/>
              <a:t> </a:t>
            </a:r>
            <a:r>
              <a:rPr lang="fr-FR" sz="2800" dirty="0" err="1" smtClean="0"/>
              <a:t>problem</a:t>
            </a:r>
            <a:endParaRPr lang="fr-FR" sz="2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8024"/>
            <a:ext cx="7772400" cy="5043264"/>
          </a:xfrm>
        </p:spPr>
        <p:txBody>
          <a:bodyPr/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Keplerian</a:t>
            </a:r>
            <a:r>
              <a:rPr lang="fr-FR" sz="2000" dirty="0" smtClean="0"/>
              <a:t> </a:t>
            </a:r>
            <a:r>
              <a:rPr lang="fr-FR" sz="2000" dirty="0" err="1" smtClean="0"/>
              <a:t>Hamiltonian</a:t>
            </a:r>
            <a:r>
              <a:rPr lang="fr-FR" sz="2000" dirty="0" smtClean="0"/>
              <a:t> in </a:t>
            </a:r>
            <a:r>
              <a:rPr lang="fr-FR" sz="2000" dirty="0" err="1" smtClean="0"/>
              <a:t>Delaunay’s</a:t>
            </a:r>
            <a:r>
              <a:rPr lang="fr-FR" sz="2000" dirty="0" smtClean="0"/>
              <a:t> </a:t>
            </a:r>
            <a:r>
              <a:rPr lang="fr-FR" sz="2000" dirty="0" err="1" smtClean="0"/>
              <a:t>elements</a:t>
            </a:r>
            <a:r>
              <a:rPr lang="fr-FR" sz="2000" dirty="0" smtClean="0"/>
              <a:t> </a:t>
            </a:r>
            <a:r>
              <a:rPr lang="fr-FR" sz="2000" dirty="0" err="1" smtClean="0"/>
              <a:t>reads</a:t>
            </a:r>
            <a:endParaRPr lang="fr-FR" sz="2000" dirty="0" smtClean="0"/>
          </a:p>
          <a:p>
            <a:endParaRPr lang="fr-FR" sz="2000" dirty="0" smtClean="0">
              <a:solidFill>
                <a:srgbClr val="66FF33"/>
              </a:solidFill>
            </a:endParaRPr>
          </a:p>
          <a:p>
            <a:endParaRPr lang="fr-FR" sz="2000" dirty="0" smtClean="0"/>
          </a:p>
          <a:p>
            <a:r>
              <a:rPr lang="fr-FR" sz="2000" i="1" dirty="0" smtClean="0">
                <a:solidFill>
                  <a:srgbClr val="FFFF00"/>
                </a:solidFill>
              </a:rPr>
              <a:t>H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one single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, </a:t>
            </a:r>
            <a:r>
              <a:rPr lang="fr-FR" sz="2000" i="1" dirty="0" smtClean="0">
                <a:solidFill>
                  <a:srgbClr val="FFFF00"/>
                </a:solidFill>
              </a:rPr>
              <a:t>L</a:t>
            </a:r>
            <a:r>
              <a:rPr lang="fr-FR" sz="2000" dirty="0" smtClean="0"/>
              <a:t> ! The </a:t>
            </a:r>
            <a:r>
              <a:rPr lang="fr-FR" sz="2000" dirty="0" err="1" smtClean="0"/>
              <a:t>the</a:t>
            </a:r>
            <a:r>
              <a:rPr lang="fr-FR" sz="2000" dirty="0" smtClean="0"/>
              <a:t> </a:t>
            </a:r>
            <a:r>
              <a:rPr lang="fr-FR" sz="2000" dirty="0" err="1" smtClean="0"/>
              <a:t>three</a:t>
            </a:r>
            <a:r>
              <a:rPr lang="fr-FR" sz="2000" dirty="0" smtClean="0"/>
              <a:t> </a:t>
            </a:r>
            <a:r>
              <a:rPr lang="fr-FR" sz="2000" dirty="0" err="1" smtClean="0"/>
              <a:t>momenta</a:t>
            </a:r>
            <a:r>
              <a:rPr lang="fr-FR" sz="2000" dirty="0" smtClean="0"/>
              <a:t> </a:t>
            </a:r>
            <a:r>
              <a:rPr lang="fr-FR" sz="2000" i="1" dirty="0" smtClean="0">
                <a:solidFill>
                  <a:srgbClr val="FFFF00"/>
                </a:solidFill>
              </a:rPr>
              <a:t>L</a:t>
            </a:r>
            <a:r>
              <a:rPr lang="fr-FR" sz="2000" dirty="0" smtClean="0"/>
              <a:t>,</a:t>
            </a:r>
            <a:r>
              <a:rPr lang="fr-FR" sz="2000" i="1" dirty="0" smtClean="0">
                <a:solidFill>
                  <a:srgbClr val="FFFF00"/>
                </a:solidFill>
              </a:rPr>
              <a:t>G</a:t>
            </a:r>
            <a:r>
              <a:rPr lang="fr-FR" sz="2000" dirty="0" smtClean="0"/>
              <a:t>,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</a:t>
            </a:r>
            <a:r>
              <a:rPr lang="fr-FR" sz="2000" dirty="0" smtClean="0">
                <a:sym typeface="Symbol"/>
              </a:rPr>
              <a:t>  are  constant, as </a:t>
            </a:r>
            <a:r>
              <a:rPr lang="fr-FR" sz="2000" dirty="0" err="1" smtClean="0">
                <a:sym typeface="Symbol"/>
              </a:rPr>
              <a:t>well</a:t>
            </a:r>
            <a:r>
              <a:rPr lang="fr-FR" sz="2000" dirty="0" smtClean="0">
                <a:sym typeface="Symbol"/>
              </a:rPr>
              <a:t> as the </a:t>
            </a:r>
            <a:r>
              <a:rPr lang="fr-FR" sz="2000" dirty="0" err="1" smtClean="0">
                <a:sym typeface="Symbol"/>
              </a:rPr>
              <a:t>coordinates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</a:t>
            </a:r>
            <a:r>
              <a:rPr lang="fr-FR" sz="2000" dirty="0" smtClean="0">
                <a:sym typeface="Symbol"/>
              </a:rPr>
              <a:t> et 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</a:t>
            </a:r>
            <a:r>
              <a:rPr lang="fr-FR" sz="2000" dirty="0" smtClean="0">
                <a:sym typeface="Symbol"/>
              </a:rPr>
              <a:t>. There </a:t>
            </a:r>
            <a:r>
              <a:rPr lang="fr-FR" sz="2000" dirty="0" err="1" smtClean="0">
                <a:sym typeface="Symbol"/>
              </a:rPr>
              <a:t>is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only</a:t>
            </a:r>
            <a:r>
              <a:rPr lang="fr-FR" sz="2000" dirty="0" smtClean="0">
                <a:sym typeface="Symbol"/>
              </a:rPr>
              <a:t> one </a:t>
            </a:r>
            <a:r>
              <a:rPr lang="fr-FR" sz="2000" dirty="0" err="1" smtClean="0">
                <a:sym typeface="Symbol"/>
              </a:rPr>
              <a:t>equation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left</a:t>
            </a:r>
            <a:endParaRPr lang="fr-FR" sz="2000" dirty="0" smtClean="0">
              <a:sym typeface="Symbol"/>
            </a:endParaRPr>
          </a:p>
          <a:p>
            <a:pPr>
              <a:buNone/>
            </a:pPr>
            <a:endParaRPr lang="fr-FR" sz="2000" i="1" dirty="0" smtClean="0">
              <a:solidFill>
                <a:srgbClr val="FFFF00"/>
              </a:solidFill>
            </a:endParaRPr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d</a:t>
            </a:r>
            <a:r>
              <a:rPr lang="fr-FR" sz="2000" i="1" dirty="0" err="1" smtClean="0">
                <a:solidFill>
                  <a:srgbClr val="FFFF00"/>
                </a:solidFill>
              </a:rPr>
              <a:t>M</a:t>
            </a:r>
            <a:r>
              <a:rPr lang="fr-FR" sz="2000" i="1" dirty="0" smtClean="0">
                <a:solidFill>
                  <a:srgbClr val="FFFF00"/>
                </a:solidFill>
              </a:rPr>
              <a:t>/</a:t>
            </a:r>
            <a:r>
              <a:rPr lang="fr-FR" sz="2000" dirty="0" err="1" smtClean="0">
                <a:solidFill>
                  <a:srgbClr val="FFFF00"/>
                </a:solidFill>
              </a:rPr>
              <a:t>d</a:t>
            </a:r>
            <a:r>
              <a:rPr lang="fr-FR" sz="2000" i="1" dirty="0" err="1" smtClean="0">
                <a:solidFill>
                  <a:srgbClr val="FFFF00"/>
                </a:solidFill>
              </a:rPr>
              <a:t>t</a:t>
            </a:r>
            <a:r>
              <a:rPr lang="fr-FR" sz="2000" i="1" dirty="0" smtClean="0">
                <a:solidFill>
                  <a:srgbClr val="FFFF00"/>
                </a:solidFill>
              </a:rPr>
              <a:t> = n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and </a:t>
            </a:r>
            <a:r>
              <a:rPr lang="fr-FR" sz="2000" i="1" dirty="0" smtClean="0">
                <a:solidFill>
                  <a:srgbClr val="FFFF00"/>
                </a:solidFill>
              </a:rPr>
              <a:t>L = 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(a)</a:t>
            </a:r>
            <a:r>
              <a:rPr lang="fr-FR" sz="2000" i="1" baseline="30000" dirty="0" smtClean="0">
                <a:solidFill>
                  <a:srgbClr val="FFFF00"/>
                </a:solidFill>
                <a:sym typeface="Symbol"/>
              </a:rPr>
              <a:t>1/2</a:t>
            </a:r>
            <a:r>
              <a:rPr lang="fr-FR" sz="2000" dirty="0" smtClean="0">
                <a:sym typeface="Symbol"/>
              </a:rPr>
              <a:t>, </a:t>
            </a:r>
            <a:r>
              <a:rPr lang="fr-FR" sz="2000" dirty="0" err="1" smtClean="0">
                <a:sym typeface="Symbol"/>
              </a:rPr>
              <a:t>we</a:t>
            </a:r>
            <a:r>
              <a:rPr lang="fr-FR" sz="2000" dirty="0" smtClean="0">
                <a:sym typeface="Symbol"/>
              </a:rPr>
              <a:t> are back to </a:t>
            </a:r>
            <a:r>
              <a:rPr lang="fr-FR" sz="2000" dirty="0" err="1" smtClean="0">
                <a:sym typeface="Symbol"/>
              </a:rPr>
              <a:t>Kepler’s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third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law</a:t>
            </a:r>
            <a:r>
              <a:rPr lang="fr-FR" sz="2000" dirty="0" smtClean="0">
                <a:sym typeface="Symbol"/>
              </a:rPr>
              <a:t> </a:t>
            </a:r>
            <a:br>
              <a:rPr lang="fr-FR" sz="2000" dirty="0" smtClean="0">
                <a:sym typeface="Symbol"/>
              </a:rPr>
            </a:b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n</a:t>
            </a:r>
            <a:r>
              <a:rPr lang="fr-FR" sz="2000" i="1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a</a:t>
            </a:r>
            <a:r>
              <a:rPr lang="fr-FR" sz="2000" i="1" baseline="30000" dirty="0" smtClean="0">
                <a:solidFill>
                  <a:srgbClr val="FFFF00"/>
                </a:solidFill>
                <a:sym typeface="Symbol"/>
              </a:rPr>
              <a:t>3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 = </a:t>
            </a:r>
            <a:r>
              <a:rPr lang="fr-FR" sz="2000" dirty="0" smtClean="0">
                <a:sym typeface="Symbol"/>
              </a:rPr>
              <a:t>.</a:t>
            </a:r>
            <a:endParaRPr lang="fr-FR" sz="2000" dirty="0" smtClean="0">
              <a:solidFill>
                <a:srgbClr val="FFC000"/>
              </a:solidFill>
              <a:sym typeface="Symbol"/>
            </a:endParaRPr>
          </a:p>
          <a:p>
            <a:r>
              <a:rPr lang="fr-FR" sz="2000" dirty="0" err="1" smtClean="0">
                <a:sym typeface="Symbol"/>
              </a:rPr>
              <a:t>Whenever</a:t>
            </a:r>
            <a:r>
              <a:rPr lang="fr-FR" sz="2000" dirty="0" smtClean="0">
                <a:sym typeface="Symbol"/>
              </a:rPr>
              <a:t> the inclination and/or the </a:t>
            </a:r>
            <a:r>
              <a:rPr lang="fr-FR" sz="2000" dirty="0" err="1" smtClean="0">
                <a:sym typeface="Symbol"/>
              </a:rPr>
              <a:t>eccentricity</a:t>
            </a:r>
            <a:r>
              <a:rPr lang="fr-FR" sz="2000" dirty="0" smtClean="0">
                <a:sym typeface="Symbol"/>
              </a:rPr>
              <a:t> are </a:t>
            </a:r>
            <a:r>
              <a:rPr lang="fr-FR" sz="2000" dirty="0" err="1" smtClean="0">
                <a:sym typeface="Symbol"/>
              </a:rPr>
              <a:t>small</a:t>
            </a:r>
            <a:r>
              <a:rPr lang="fr-FR" sz="2000" dirty="0" smtClean="0">
                <a:sym typeface="Symbol"/>
              </a:rPr>
              <a:t>, </a:t>
            </a:r>
            <a:r>
              <a:rPr lang="fr-FR" sz="2000" dirty="0" err="1" smtClean="0">
                <a:sym typeface="Symbol"/>
              </a:rPr>
              <a:t>Delaunay’s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elements</a:t>
            </a:r>
            <a:r>
              <a:rPr lang="fr-FR" sz="2000" dirty="0" smtClean="0">
                <a:sym typeface="Symbol"/>
              </a:rPr>
              <a:t> are not </a:t>
            </a:r>
            <a:r>
              <a:rPr lang="fr-FR" sz="2000" dirty="0" err="1" smtClean="0">
                <a:sym typeface="Symbol"/>
              </a:rPr>
              <a:t>regular</a:t>
            </a:r>
            <a:r>
              <a:rPr lang="fr-FR" sz="2000" dirty="0" smtClean="0">
                <a:sym typeface="Symbol"/>
              </a:rPr>
              <a:t>. </a:t>
            </a:r>
            <a:r>
              <a:rPr lang="fr-FR" sz="2000" dirty="0" err="1" smtClean="0">
                <a:sym typeface="Symbol"/>
              </a:rPr>
              <a:t>We</a:t>
            </a:r>
            <a:r>
              <a:rPr lang="fr-FR" sz="2000" smtClean="0">
                <a:sym typeface="Symbol"/>
              </a:rPr>
              <a:t> introduce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  <a:sym typeface="Symbol"/>
              </a:rPr>
              <a:t>Poincaré’s</a:t>
            </a:r>
            <a:r>
              <a:rPr lang="fr-FR" sz="2000" dirty="0" smtClean="0">
                <a:solidFill>
                  <a:srgbClr val="66FF33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  <a:sym typeface="Symbol"/>
              </a:rPr>
              <a:t>elements</a:t>
            </a:r>
            <a:endParaRPr lang="fr-FR" sz="2000" dirty="0" smtClean="0">
              <a:solidFill>
                <a:srgbClr val="66FF33"/>
              </a:solidFill>
            </a:endParaRPr>
          </a:p>
          <a:p>
            <a:pPr>
              <a:buNone/>
            </a:pPr>
            <a:endParaRPr lang="fr-FR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>
              <a:buFontTx/>
              <a:buNone/>
            </a:pPr>
            <a:endParaRPr lang="fr-FR" sz="2000" dirty="0"/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2488605" y="1340768"/>
          <a:ext cx="3811587" cy="714375"/>
        </p:xfrm>
        <a:graphic>
          <a:graphicData uri="http://schemas.openxmlformats.org/presentationml/2006/ole">
            <p:oleObj spid="_x0000_s190466" name="Équation" r:id="rId3" imgW="2234880" imgH="419040" progId="Equation.3">
              <p:embed/>
            </p:oleObj>
          </a:graphicData>
        </a:graphic>
      </p:graphicFrame>
      <p:graphicFrame>
        <p:nvGraphicFramePr>
          <p:cNvPr id="548869" name="Object 5"/>
          <p:cNvGraphicFramePr>
            <a:graphicFrameLocks noChangeAspect="1"/>
          </p:cNvGraphicFramePr>
          <p:nvPr/>
        </p:nvGraphicFramePr>
        <p:xfrm>
          <a:off x="4041948" y="2708920"/>
          <a:ext cx="1754188" cy="714375"/>
        </p:xfrm>
        <a:graphic>
          <a:graphicData uri="http://schemas.openxmlformats.org/presentationml/2006/ole">
            <p:oleObj spid="_x0000_s190467" name="Équation" r:id="rId4" imgW="1028520" imgH="419040" progId="Equation.3">
              <p:embed/>
            </p:oleObj>
          </a:graphicData>
        </a:graphic>
      </p:graphicFrame>
      <p:graphicFrame>
        <p:nvGraphicFramePr>
          <p:cNvPr id="548870" name="Object 6"/>
          <p:cNvGraphicFramePr>
            <a:graphicFrameLocks noChangeAspect="1"/>
          </p:cNvGraphicFramePr>
          <p:nvPr/>
        </p:nvGraphicFramePr>
        <p:xfrm>
          <a:off x="1195090" y="4869160"/>
          <a:ext cx="6545262" cy="1198563"/>
        </p:xfrm>
        <a:graphic>
          <a:graphicData uri="http://schemas.openxmlformats.org/presentationml/2006/ole">
            <p:oleObj spid="_x0000_s190468" name="Équation" r:id="rId5" imgW="3886200" imgH="711000" progId="Equation.3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The HJS method(</a:t>
            </a:r>
            <a:r>
              <a:rPr lang="fr-FR" sz="3200" i="1"/>
              <a:t>Hierarchical Jacobi symplectic, Beust 2003</a:t>
            </a:r>
            <a:r>
              <a:rPr lang="fr-FR" sz="3200"/>
              <a:t>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r>
              <a:rPr lang="fr-FR" sz="2800" dirty="0"/>
              <a:t>The </a:t>
            </a:r>
            <a:r>
              <a:rPr lang="fr-FR" sz="2800" dirty="0" err="1"/>
              <a:t>splitting</a:t>
            </a:r>
            <a:r>
              <a:rPr lang="fr-FR" sz="2800" dirty="0"/>
              <a:t> of  </a:t>
            </a:r>
            <a:r>
              <a:rPr lang="fr-FR" sz="2800" i="1" dirty="0"/>
              <a:t>H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done</a:t>
            </a:r>
            <a:r>
              <a:rPr lang="fr-FR" sz="2800" dirty="0"/>
              <a:t> </a:t>
            </a:r>
            <a:r>
              <a:rPr lang="fr-FR" sz="2800" dirty="0" err="1"/>
              <a:t>according</a:t>
            </a:r>
            <a:r>
              <a:rPr lang="fr-FR" sz="2800" dirty="0"/>
              <a:t> to the </a:t>
            </a:r>
            <a:r>
              <a:rPr lang="fr-FR" sz="2800" dirty="0" err="1">
                <a:solidFill>
                  <a:srgbClr val="FF0000"/>
                </a:solidFill>
              </a:rPr>
              <a:t>hierarchical</a:t>
            </a:r>
            <a:r>
              <a:rPr lang="fr-FR" sz="2800" dirty="0">
                <a:solidFill>
                  <a:srgbClr val="FF0000"/>
                </a:solidFill>
              </a:rPr>
              <a:t> structure </a:t>
            </a:r>
            <a:r>
              <a:rPr lang="fr-FR" sz="2800" dirty="0"/>
              <a:t>of the </a:t>
            </a:r>
            <a:r>
              <a:rPr lang="fr-FR" sz="2800" dirty="0" err="1"/>
              <a:t>stellar</a:t>
            </a:r>
            <a:r>
              <a:rPr lang="fr-FR" sz="2800" dirty="0"/>
              <a:t> system.</a:t>
            </a:r>
          </a:p>
          <a:p>
            <a:r>
              <a:rPr lang="fr-FR" sz="2800" dirty="0"/>
              <a:t>      = </a:t>
            </a:r>
            <a:r>
              <a:rPr lang="fr-FR" sz="2800" dirty="0" err="1"/>
              <a:t>Sum</a:t>
            </a:r>
            <a:r>
              <a:rPr lang="fr-FR" sz="2800" dirty="0"/>
              <a:t> of </a:t>
            </a:r>
            <a:r>
              <a:rPr lang="fr-FR" sz="2800" dirty="0" err="1"/>
              <a:t>Keplerian</a:t>
            </a:r>
            <a:r>
              <a:rPr lang="fr-FR" sz="2800" dirty="0"/>
              <a:t> </a:t>
            </a:r>
            <a:r>
              <a:rPr lang="fr-FR" sz="2800" dirty="0" err="1"/>
              <a:t>Hamiltonians</a:t>
            </a:r>
            <a:r>
              <a:rPr lang="fr-FR" sz="2800" dirty="0"/>
              <a:t> </a:t>
            </a:r>
            <a:r>
              <a:rPr lang="fr-FR" sz="2800" dirty="0" err="1"/>
              <a:t>corresponding</a:t>
            </a:r>
            <a:r>
              <a:rPr lang="fr-FR" sz="2800" dirty="0"/>
              <a:t> to </a:t>
            </a:r>
            <a:r>
              <a:rPr lang="fr-FR" sz="2800" dirty="0" err="1"/>
              <a:t>centers</a:t>
            </a:r>
            <a:r>
              <a:rPr lang="fr-FR" sz="2800" dirty="0"/>
              <a:t> of mass </a:t>
            </a:r>
            <a:r>
              <a:rPr lang="fr-FR" sz="2800" dirty="0" err="1"/>
              <a:t>orbiting</a:t>
            </a:r>
            <a:r>
              <a:rPr lang="fr-FR" sz="2800" dirty="0"/>
              <a:t> </a:t>
            </a:r>
            <a:r>
              <a:rPr lang="fr-FR" sz="2800" dirty="0" err="1"/>
              <a:t>other</a:t>
            </a:r>
            <a:r>
              <a:rPr lang="fr-FR" sz="2800" dirty="0"/>
              <a:t> </a:t>
            </a:r>
            <a:r>
              <a:rPr lang="fr-FR" sz="2800" dirty="0" err="1"/>
              <a:t>centers</a:t>
            </a:r>
            <a:r>
              <a:rPr lang="fr-FR" sz="2800" dirty="0"/>
              <a:t> of mass</a:t>
            </a:r>
          </a:p>
          <a:p>
            <a:r>
              <a:rPr lang="fr-FR" sz="2800" dirty="0"/>
              <a:t>      = </a:t>
            </a:r>
            <a:r>
              <a:rPr lang="fr-FR" sz="2800" dirty="0" err="1"/>
              <a:t>What’s</a:t>
            </a:r>
            <a:r>
              <a:rPr lang="fr-FR" sz="2800" dirty="0"/>
              <a:t> </a:t>
            </a:r>
            <a:r>
              <a:rPr lang="fr-FR" sz="2800" dirty="0" err="1"/>
              <a:t>left</a:t>
            </a:r>
            <a:endParaRPr lang="fr-FR" sz="2800" dirty="0"/>
          </a:p>
          <a:p>
            <a:r>
              <a:rPr lang="fr-FR" sz="2800" dirty="0"/>
              <a:t>The condition               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fulfilled</a:t>
            </a:r>
            <a:r>
              <a:rPr lang="fr-FR" sz="2800" dirty="0"/>
              <a:t> </a:t>
            </a:r>
            <a:r>
              <a:rPr lang="fr-FR" sz="2800" dirty="0" err="1"/>
              <a:t>irrespective</a:t>
            </a:r>
            <a:r>
              <a:rPr lang="fr-FR" sz="2800" dirty="0"/>
              <a:t> of the </a:t>
            </a:r>
            <a:r>
              <a:rPr lang="fr-FR" sz="2800" dirty="0" err="1"/>
              <a:t>various</a:t>
            </a:r>
            <a:r>
              <a:rPr lang="fr-FR" sz="2800" dirty="0"/>
              <a:t> masses, once the </a:t>
            </a:r>
            <a:r>
              <a:rPr lang="fr-FR" sz="2800" dirty="0" err="1"/>
              <a:t>nested</a:t>
            </a:r>
            <a:r>
              <a:rPr lang="fr-FR" sz="2800" dirty="0"/>
              <a:t> </a:t>
            </a:r>
            <a:r>
              <a:rPr lang="fr-FR" sz="2800" dirty="0" err="1"/>
              <a:t>orbits</a:t>
            </a:r>
            <a:r>
              <a:rPr lang="fr-FR" sz="2800" dirty="0"/>
              <a:t> are </a:t>
            </a:r>
            <a:r>
              <a:rPr lang="fr-FR" sz="2800" dirty="0" err="1">
                <a:solidFill>
                  <a:srgbClr val="66FF33"/>
                </a:solidFill>
              </a:rPr>
              <a:t>very</a:t>
            </a:r>
            <a:r>
              <a:rPr lang="fr-FR" sz="2800" dirty="0">
                <a:solidFill>
                  <a:srgbClr val="66FF33"/>
                </a:solidFill>
              </a:rPr>
              <a:t> </a:t>
            </a:r>
            <a:r>
              <a:rPr lang="fr-FR" sz="2800" dirty="0" err="1">
                <a:solidFill>
                  <a:srgbClr val="66FF33"/>
                </a:solidFill>
              </a:rPr>
              <a:t>different</a:t>
            </a:r>
            <a:r>
              <a:rPr lang="fr-FR" sz="2800" dirty="0">
                <a:solidFill>
                  <a:srgbClr val="66FF33"/>
                </a:solidFill>
              </a:rPr>
              <a:t> in size</a:t>
            </a:r>
            <a:r>
              <a:rPr lang="fr-FR" sz="2800" dirty="0"/>
              <a:t>.</a:t>
            </a: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104900" y="2889250"/>
          <a:ext cx="571500" cy="539750"/>
        </p:xfrm>
        <a:graphic>
          <a:graphicData uri="http://schemas.openxmlformats.org/presentationml/2006/ole">
            <p:oleObj spid="_x0000_s191490" name="Equation" r:id="rId3" imgW="228600" imgH="215640" progId="Equation.3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1104900" y="3803650"/>
          <a:ext cx="571500" cy="539750"/>
        </p:xfrm>
        <a:graphic>
          <a:graphicData uri="http://schemas.openxmlformats.org/presentationml/2006/ole">
            <p:oleObj spid="_x0000_s191491" name="Equation" r:id="rId4" imgW="228600" imgH="215640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3205163" y="4365625"/>
          <a:ext cx="1295400" cy="488950"/>
        </p:xfrm>
        <a:graphic>
          <a:graphicData uri="http://schemas.openxmlformats.org/presentationml/2006/ole">
            <p:oleObj spid="_x0000_s191492" name="Equation" r:id="rId5" imgW="571320" imgH="215640" progId="Equation.3">
              <p:embed/>
            </p:oleObj>
          </a:graphicData>
        </a:graphic>
      </p:graphicFrame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019925" y="3789363"/>
            <a:ext cx="19875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fr-FR" sz="9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900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..\films\spiral1.avi</a:t>
            </a:r>
            <a:r>
              <a:rPr lang="fr-FR" sz="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900" dirty="0">
                <a:latin typeface="Times New Roman" pitchFamily="18" charset="0"/>
                <a:cs typeface="Times New Roman" pitchFamily="18" charset="0"/>
              </a:rPr>
            </a:br>
            <a:r>
              <a:rPr lang="fr-FR" sz="900" dirty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..\films\spiral2.avi</a:t>
            </a:r>
            <a:endParaRPr lang="fr-FR" sz="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None/>
            </a:pPr>
            <a:r>
              <a:rPr lang="fr-FR" sz="900" dirty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..\Mes images\hd141569_s1.jpg</a:t>
            </a:r>
            <a:r>
              <a:rPr lang="fr-FR" sz="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900" dirty="0">
                <a:latin typeface="Times New Roman" pitchFamily="18" charset="0"/>
                <a:cs typeface="Times New Roman" pitchFamily="18" charset="0"/>
              </a:rPr>
            </a:br>
            <a:r>
              <a:rPr lang="fr-FR" sz="900" dirty="0"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..\Mes images\hd141569_s2.jpg</a:t>
            </a:r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E6907-5EC1-4469-861A-FBD23A5932D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Théorie CPTGA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warp.jpg"/>
          <p:cNvPicPr>
            <a:picLocks noChangeAspect="1"/>
          </p:cNvPicPr>
          <p:nvPr/>
        </p:nvPicPr>
        <p:blipFill>
          <a:blip r:embed="rId3" cstate="print"/>
          <a:srcRect l="6670" r="7781" b="-1005"/>
          <a:stretch>
            <a:fillRect/>
          </a:stretch>
        </p:blipFill>
        <p:spPr>
          <a:xfrm rot="5400000">
            <a:off x="3573216" y="2502224"/>
            <a:ext cx="2108402" cy="550578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615C-F943-436F-9C2F-97C9FB1A909E}" type="slidenum">
              <a:rPr lang="fr-FR"/>
              <a:pPr/>
              <a:t>28</a:t>
            </a:fld>
            <a:endParaRPr lang="fr-FR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62000"/>
          </a:xfrm>
        </p:spPr>
        <p:txBody>
          <a:bodyPr/>
          <a:lstStyle/>
          <a:p>
            <a:r>
              <a:rPr lang="fr-FR" sz="3200" dirty="0" smtClean="0"/>
              <a:t>Dynamique dans les systèmes multiples</a:t>
            </a:r>
            <a:endParaRPr lang="fr-FR" sz="3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 smtClean="0"/>
              <a:t>Les systèmes multiples ne sont pas plans : ils sont très sujets à la </a:t>
            </a:r>
            <a:r>
              <a:rPr lang="fr-FR" sz="2400" dirty="0" smtClean="0">
                <a:solidFill>
                  <a:srgbClr val="66FF33"/>
                </a:solidFill>
              </a:rPr>
              <a:t>résonance de </a:t>
            </a:r>
            <a:r>
              <a:rPr lang="fr-FR" sz="2400" dirty="0" err="1" smtClean="0">
                <a:solidFill>
                  <a:srgbClr val="66FF33"/>
                </a:solidFill>
              </a:rPr>
              <a:t>Kozai</a:t>
            </a:r>
            <a:r>
              <a:rPr lang="fr-FR" sz="2400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Exemple : excentricité élevée de certaines planètes</a:t>
            </a:r>
          </a:p>
          <a:p>
            <a:pPr>
              <a:lnSpc>
                <a:spcPct val="90000"/>
              </a:lnSpc>
            </a:pPr>
            <a:r>
              <a:rPr lang="fr-FR" sz="2400" dirty="0" smtClean="0"/>
              <a:t>Un disque (ou un système planétaire) autour d’une étoile dans une système binaire est </a:t>
            </a:r>
            <a:r>
              <a:rPr lang="fr-FR" sz="2400" dirty="0" smtClean="0">
                <a:solidFill>
                  <a:srgbClr val="66FF33"/>
                </a:solidFill>
              </a:rPr>
              <a:t>tronqué par interaction avec le compagnon.</a:t>
            </a:r>
            <a:endParaRPr lang="fr-FR" sz="2400" dirty="0" smtClean="0">
              <a:sym typeface="Symbol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sym typeface="Symbol"/>
              </a:rPr>
              <a:t>Ces disques sont aussi déformés par les compagnons stellaires  </a:t>
            </a:r>
            <a:r>
              <a:rPr lang="fr-FR" sz="2400" dirty="0" smtClean="0">
                <a:solidFill>
                  <a:srgbClr val="66FF33"/>
                </a:solidFill>
                <a:sym typeface="Symbol"/>
              </a:rPr>
              <a:t>effets de marée</a:t>
            </a:r>
          </a:p>
        </p:txBody>
      </p:sp>
      <p:pic>
        <p:nvPicPr>
          <p:cNvPr id="7" name="mcz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894318"/>
            <a:ext cx="6597352" cy="527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296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Orbital </a:t>
            </a:r>
            <a:r>
              <a:rPr lang="fr-FR" dirty="0" err="1" smtClean="0"/>
              <a:t>elements</a:t>
            </a:r>
            <a:endParaRPr lang="fr-FR" dirty="0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28194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a</a:t>
            </a:r>
            <a:r>
              <a:rPr lang="fr-FR" sz="2000" dirty="0" smtClean="0"/>
              <a:t> = semi-major axis</a:t>
            </a:r>
          </a:p>
          <a:p>
            <a:pPr eaLnBrk="1" hangingPunct="1">
              <a:buFontTx/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e</a:t>
            </a:r>
            <a:r>
              <a:rPr lang="fr-FR" sz="2000" dirty="0" smtClean="0"/>
              <a:t> = </a:t>
            </a:r>
            <a:r>
              <a:rPr lang="fr-FR" sz="2000" dirty="0" err="1" smtClean="0"/>
              <a:t>eccentricity</a:t>
            </a:r>
            <a:endParaRPr lang="fr-FR" sz="2000" dirty="0" smtClean="0"/>
          </a:p>
          <a:p>
            <a:pPr eaLnBrk="1" hangingPunct="1">
              <a:buFontTx/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i</a:t>
            </a:r>
            <a:r>
              <a:rPr lang="fr-FR" sz="2000" dirty="0" smtClean="0"/>
              <a:t> = inclination</a:t>
            </a:r>
          </a:p>
          <a:p>
            <a:pPr eaLnBrk="1" hangingPunct="1">
              <a:buFont typeface="Symbol" pitchFamily="18" charset="2"/>
              <a:buChar char="W"/>
            </a:pPr>
            <a:r>
              <a:rPr lang="fr-FR" sz="2000" dirty="0" smtClean="0">
                <a:latin typeface="Symbol" pitchFamily="18" charset="2"/>
              </a:rPr>
              <a:t>= </a:t>
            </a:r>
            <a:r>
              <a:rPr lang="fr-FR" sz="2000" dirty="0" smtClean="0"/>
              <a:t>Longitude of </a:t>
            </a:r>
            <a:r>
              <a:rPr lang="fr-FR" sz="2000" dirty="0" err="1" smtClean="0"/>
              <a:t>ascending</a:t>
            </a:r>
            <a:r>
              <a:rPr lang="fr-FR" sz="2000" dirty="0" smtClean="0"/>
              <a:t> </a:t>
            </a:r>
            <a:r>
              <a:rPr lang="fr-FR" sz="2000" dirty="0" err="1" smtClean="0"/>
              <a:t>node</a:t>
            </a:r>
            <a:endParaRPr lang="fr-FR" sz="2000" dirty="0" smtClean="0"/>
          </a:p>
          <a:p>
            <a:pPr eaLnBrk="1" hangingPunct="1">
              <a:buFont typeface="Symbol" pitchFamily="18" charset="2"/>
              <a:buChar char="w"/>
            </a:pPr>
            <a:r>
              <a:rPr lang="fr-FR" sz="2000" dirty="0" smtClean="0">
                <a:latin typeface="Symbol" pitchFamily="18" charset="2"/>
              </a:rPr>
              <a:t>= </a:t>
            </a:r>
            <a:r>
              <a:rPr lang="fr-FR" sz="2000" dirty="0" smtClean="0"/>
              <a:t>Argument of </a:t>
            </a:r>
            <a:r>
              <a:rPr lang="fr-FR" sz="2000" dirty="0" err="1" smtClean="0"/>
              <a:t>periastron</a:t>
            </a:r>
            <a:endParaRPr lang="fr-FR" sz="2000" dirty="0" smtClean="0"/>
          </a:p>
          <a:p>
            <a:pPr eaLnBrk="1" hangingPunct="1">
              <a:buFont typeface="Symbol" pitchFamily="18" charset="2"/>
              <a:buNone/>
            </a:pPr>
            <a:r>
              <a:rPr lang="fr-FR" sz="2000" dirty="0" err="1" smtClean="0"/>
              <a:t>t</a:t>
            </a:r>
            <a:r>
              <a:rPr lang="fr-FR" sz="2000" baseline="-25000" dirty="0" err="1" smtClean="0"/>
              <a:t>p</a:t>
            </a:r>
            <a:r>
              <a:rPr lang="fr-FR" sz="2000" dirty="0" smtClean="0"/>
              <a:t> = Time of </a:t>
            </a:r>
            <a:r>
              <a:rPr lang="fr-FR" sz="2000" dirty="0" err="1" smtClean="0"/>
              <a:t>periastron</a:t>
            </a:r>
            <a:r>
              <a:rPr lang="fr-FR" sz="2000" dirty="0" smtClean="0"/>
              <a:t> passage </a:t>
            </a:r>
          </a:p>
        </p:txBody>
      </p:sp>
      <p:pic>
        <p:nvPicPr>
          <p:cNvPr id="29703" name="Picture 4" descr="elt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3" y="1828800"/>
            <a:ext cx="5081587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307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 dirty="0" err="1" smtClean="0"/>
              <a:t>Eccentricities</a:t>
            </a:r>
            <a:r>
              <a:rPr lang="fr-FR" dirty="0" smtClean="0"/>
              <a:t> and inclinations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705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In the </a:t>
            </a:r>
            <a:r>
              <a:rPr lang="fr-FR" sz="2800" dirty="0" err="1" smtClean="0"/>
              <a:t>Solar</a:t>
            </a:r>
            <a:r>
              <a:rPr lang="fr-FR" sz="2800" dirty="0" smtClean="0"/>
              <a:t> System, </a:t>
            </a:r>
            <a:r>
              <a:rPr lang="fr-FR" sz="2800" dirty="0" err="1" smtClean="0">
                <a:solidFill>
                  <a:srgbClr val="FFFF00"/>
                </a:solidFill>
              </a:rPr>
              <a:t>eccentricities</a:t>
            </a:r>
            <a:r>
              <a:rPr lang="fr-FR" sz="2800" dirty="0" smtClean="0">
                <a:solidFill>
                  <a:srgbClr val="FFFF00"/>
                </a:solidFill>
              </a:rPr>
              <a:t> and inclinations</a:t>
            </a:r>
            <a:r>
              <a:rPr lang="fr-FR" sz="2800" dirty="0" smtClean="0"/>
              <a:t> of </a:t>
            </a:r>
            <a:r>
              <a:rPr lang="fr-FR" sz="2800" dirty="0" err="1" smtClean="0"/>
              <a:t>planets</a:t>
            </a:r>
            <a:r>
              <a:rPr lang="fr-FR" sz="2800" dirty="0" smtClean="0"/>
              <a:t> are </a:t>
            </a:r>
            <a:r>
              <a:rPr lang="fr-FR" sz="2800" dirty="0" err="1" smtClean="0">
                <a:solidFill>
                  <a:srgbClr val="FF0000"/>
                </a:solidFill>
              </a:rPr>
              <a:t>small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: The </a:t>
            </a:r>
            <a:r>
              <a:rPr lang="fr-FR" sz="2800" dirty="0" err="1" smtClean="0"/>
              <a:t>whole</a:t>
            </a:r>
            <a:r>
              <a:rPr lang="fr-FR" sz="2800" dirty="0" smtClean="0"/>
              <a:t> system </a:t>
            </a:r>
            <a:r>
              <a:rPr lang="fr-FR" sz="2800" dirty="0" err="1" smtClean="0"/>
              <a:t>is</a:t>
            </a:r>
            <a:r>
              <a:rPr lang="fr-FR" sz="2800" dirty="0" smtClean="0"/>
              <a:t>  ~ </a:t>
            </a:r>
            <a:r>
              <a:rPr lang="fr-FR" sz="2800" dirty="0" err="1" smtClean="0">
                <a:solidFill>
                  <a:srgbClr val="FF0000"/>
                </a:solidFill>
              </a:rPr>
              <a:t>planar</a:t>
            </a:r>
            <a:r>
              <a:rPr lang="fr-FR" sz="2800" dirty="0" smtClean="0"/>
              <a:t> and moves </a:t>
            </a:r>
            <a:r>
              <a:rPr lang="fr-FR" sz="2800" dirty="0" err="1" smtClean="0"/>
              <a:t>regularly</a:t>
            </a:r>
            <a:r>
              <a:rPr lang="fr-FR" sz="2800" dirty="0" smtClean="0"/>
              <a:t> ! 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solidFill>
                  <a:srgbClr val="FFFF00"/>
                </a:solidFill>
              </a:rPr>
              <a:t>This </a:t>
            </a:r>
            <a:r>
              <a:rPr lang="fr-FR" sz="2800" dirty="0" err="1" smtClean="0">
                <a:solidFill>
                  <a:srgbClr val="FFFF00"/>
                </a:solidFill>
              </a:rPr>
              <a:t>is</a:t>
            </a:r>
            <a:r>
              <a:rPr lang="fr-FR" sz="2800" dirty="0" smtClean="0">
                <a:solidFill>
                  <a:srgbClr val="FFFF00"/>
                </a:solidFill>
              </a:rPr>
              <a:t> not the case for </a:t>
            </a:r>
            <a:r>
              <a:rPr lang="fr-FR" sz="2800" dirty="0" err="1" smtClean="0">
                <a:solidFill>
                  <a:srgbClr val="FFFF00"/>
                </a:solidFill>
              </a:rPr>
              <a:t>extrasolar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systems</a:t>
            </a:r>
            <a:r>
              <a:rPr lang="fr-FR" sz="2800" dirty="0" smtClean="0">
                <a:solidFill>
                  <a:srgbClr val="FFFF00"/>
                </a:solidFill>
              </a:rPr>
              <a:t> !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</p:txBody>
      </p:sp>
      <p:graphicFrame>
        <p:nvGraphicFramePr>
          <p:cNvPr id="211972" name="Group 4"/>
          <p:cNvGraphicFramePr>
            <a:graphicFrameLocks noGrp="1"/>
          </p:cNvGraphicFramePr>
          <p:nvPr/>
        </p:nvGraphicFramePr>
        <p:xfrm>
          <a:off x="381000" y="4552403"/>
          <a:ext cx="8305800" cy="1612901"/>
        </p:xfrm>
        <a:graphic>
          <a:graphicData uri="http://schemas.openxmlformats.org/drawingml/2006/table">
            <a:tbl>
              <a:tblPr/>
              <a:tblGrid>
                <a:gridCol w="1057275"/>
                <a:gridCol w="906463"/>
                <a:gridCol w="754062"/>
                <a:gridCol w="755650"/>
                <a:gridCol w="755650"/>
                <a:gridCol w="755650"/>
                <a:gridCol w="828675"/>
                <a:gridCol w="831850"/>
                <a:gridCol w="904875"/>
                <a:gridCol w="75565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Planet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Mercury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Venus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Earth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Saturn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Uranus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Neptune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Pluto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(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9" name="Image 8" descr="histo-a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950253" cy="446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81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fr-FR" sz="4000" dirty="0" smtClean="0"/>
              <a:t>The </a:t>
            </a:r>
            <a:r>
              <a:rPr lang="fr-FR" sz="4000" dirty="0" err="1" smtClean="0"/>
              <a:t>perturbed</a:t>
            </a:r>
            <a:r>
              <a:rPr lang="fr-FR" sz="4000" dirty="0" smtClean="0"/>
              <a:t> </a:t>
            </a:r>
            <a:r>
              <a:rPr lang="fr-FR" sz="4000" dirty="0" err="1" smtClean="0"/>
              <a:t>Keplerian</a:t>
            </a:r>
            <a:r>
              <a:rPr lang="fr-FR" sz="4000" smtClean="0"/>
              <a:t> motion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648200"/>
          </a:xfrm>
        </p:spPr>
        <p:txBody>
          <a:bodyPr/>
          <a:lstStyle/>
          <a:p>
            <a:r>
              <a:rPr lang="fr-FR" sz="2000" dirty="0" smtClean="0"/>
              <a:t>In </a:t>
            </a:r>
            <a:r>
              <a:rPr lang="fr-FR" sz="2000" dirty="0" err="1" smtClean="0"/>
              <a:t>many</a:t>
            </a:r>
            <a:r>
              <a:rPr lang="fr-FR" sz="2000" dirty="0" smtClean="0"/>
              <a:t> situations, the </a:t>
            </a:r>
            <a:r>
              <a:rPr lang="fr-FR" sz="2000" dirty="0" err="1" smtClean="0"/>
              <a:t>celestial</a:t>
            </a:r>
            <a:r>
              <a:rPr lang="fr-FR" sz="2000" dirty="0" smtClean="0"/>
              <a:t> bodies </a:t>
            </a:r>
            <a:r>
              <a:rPr lang="fr-FR" sz="2000" dirty="0" err="1" smtClean="0"/>
              <a:t>achieve</a:t>
            </a:r>
            <a:r>
              <a:rPr lang="fr-FR" sz="2000" dirty="0" smtClean="0"/>
              <a:t> a motion </a:t>
            </a:r>
            <a:r>
              <a:rPr lang="fr-FR" sz="2000" dirty="0" smtClean="0">
                <a:solidFill>
                  <a:srgbClr val="66FF33"/>
                </a:solidFill>
              </a:rPr>
              <a:t>close to a </a:t>
            </a:r>
            <a:r>
              <a:rPr lang="fr-FR" sz="2000" dirty="0" err="1" smtClean="0">
                <a:solidFill>
                  <a:srgbClr val="66FF33"/>
                </a:solidFill>
              </a:rPr>
              <a:t>Keplerian</a:t>
            </a:r>
            <a:r>
              <a:rPr lang="fr-FR" sz="2000" dirty="0" smtClean="0">
                <a:solidFill>
                  <a:srgbClr val="66FF33"/>
                </a:solidFill>
              </a:rPr>
              <a:t> motion.</a:t>
            </a:r>
          </a:p>
          <a:p>
            <a:r>
              <a:rPr lang="en-US" sz="2000" dirty="0" smtClean="0"/>
              <a:t>For instance, the Solar System planets of the solar system would follow </a:t>
            </a:r>
            <a:r>
              <a:rPr lang="en-US" sz="2000" dirty="0" smtClean="0">
                <a:solidFill>
                  <a:srgbClr val="FFFF00"/>
                </a:solidFill>
              </a:rPr>
              <a:t>pure</a:t>
            </a:r>
            <a:r>
              <a:rPr lang="en-US" sz="2000" dirty="0" smtClean="0"/>
              <a:t> </a:t>
            </a:r>
            <a:r>
              <a:rPr lang="en-US" sz="2000" dirty="0" err="1" smtClean="0"/>
              <a:t>Keplerian</a:t>
            </a:r>
            <a:r>
              <a:rPr lang="en-US" sz="2000" dirty="0" smtClean="0"/>
              <a:t> orbits pure if they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only felt the Sun’s attraction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In fact, they feel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further attraction from all the other planets</a:t>
            </a:r>
            <a:r>
              <a:rPr lang="en-US" sz="2000" dirty="0" smtClean="0"/>
              <a:t>.  But the Solar attraction </a:t>
            </a:r>
            <a:r>
              <a:rPr lang="en-US" sz="2000" dirty="0" smtClean="0">
                <a:solidFill>
                  <a:srgbClr val="FFFF00"/>
                </a:solidFill>
              </a:rPr>
              <a:t>dominates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The motions </a:t>
            </a:r>
            <a:r>
              <a:rPr lang="en-US" sz="2000" dirty="0" smtClean="0"/>
              <a:t>can still be described using </a:t>
            </a:r>
            <a:r>
              <a:rPr lang="en-US" sz="2000" dirty="0" err="1" smtClean="0"/>
              <a:t>Keplerian</a:t>
            </a:r>
            <a:r>
              <a:rPr lang="en-US" sz="2000" dirty="0" smtClean="0"/>
              <a:t> orbits that evolve slowly change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>
                <a:solidFill>
                  <a:srgbClr val="66FF33"/>
                </a:solidFill>
              </a:rPr>
              <a:t>Celestial Mechanics</a:t>
            </a:r>
            <a:endParaRPr lang="fr-FR" sz="2000" dirty="0" smtClean="0">
              <a:solidFill>
                <a:srgbClr val="66FF33"/>
              </a:solidFill>
            </a:endParaRPr>
          </a:p>
          <a:p>
            <a:r>
              <a:rPr lang="fr-FR" sz="2000" dirty="0" smtClean="0"/>
              <a:t>More </a:t>
            </a:r>
            <a:r>
              <a:rPr lang="fr-FR" sz="2000" dirty="0" err="1" smtClean="0"/>
              <a:t>generally</a:t>
            </a:r>
            <a:r>
              <a:rPr lang="fr-FR" sz="2000" dirty="0" smtClean="0"/>
              <a:t>, a </a:t>
            </a:r>
            <a:r>
              <a:rPr lang="fr-FR" sz="2000" dirty="0" err="1" smtClean="0">
                <a:solidFill>
                  <a:srgbClr val="FFFF00"/>
                </a:solidFill>
              </a:rPr>
              <a:t>perturbed</a:t>
            </a:r>
            <a:r>
              <a:rPr lang="fr-FR" sz="2000" dirty="0" smtClean="0"/>
              <a:t> </a:t>
            </a:r>
            <a:r>
              <a:rPr lang="fr-FR" sz="2000" dirty="0" err="1" smtClean="0"/>
              <a:t>Keplerian</a:t>
            </a:r>
            <a:r>
              <a:rPr lang="fr-FR" sz="2000" dirty="0" smtClean="0"/>
              <a:t> motion </a:t>
            </a:r>
            <a:r>
              <a:rPr lang="fr-FR" sz="2000" dirty="0" err="1" smtClean="0"/>
              <a:t>obeys</a:t>
            </a:r>
            <a:r>
              <a:rPr lang="fr-FR" sz="2000" dirty="0" smtClean="0"/>
              <a:t> a </a:t>
            </a:r>
            <a:r>
              <a:rPr lang="fr-FR" sz="2000" dirty="0" err="1" smtClean="0"/>
              <a:t>differential</a:t>
            </a:r>
            <a:r>
              <a:rPr lang="fr-FR" sz="2000" dirty="0" smtClean="0"/>
              <a:t>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</a:t>
            </a:r>
            <a:r>
              <a:rPr lang="fr-FR" sz="2000" dirty="0" err="1" smtClean="0"/>
              <a:t>like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chemeClr val="accent1"/>
                </a:solidFill>
              </a:rPr>
              <a:t>The </a:t>
            </a:r>
            <a:r>
              <a:rPr lang="fr-FR" sz="2000" dirty="0" err="1" smtClean="0">
                <a:solidFill>
                  <a:schemeClr val="accent1"/>
                </a:solidFill>
              </a:rPr>
              <a:t>osculating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Keplerian</a:t>
            </a:r>
            <a:r>
              <a:rPr lang="fr-FR" sz="2000" dirty="0" smtClean="0">
                <a:solidFill>
                  <a:schemeClr val="accent1"/>
                </a:solidFill>
              </a:rPr>
              <a:t> motion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one the body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follow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perturbation </a:t>
            </a:r>
            <a:r>
              <a:rPr lang="fr-FR" sz="2000" dirty="0" err="1" smtClean="0"/>
              <a:t>suddenly</a:t>
            </a:r>
            <a:r>
              <a:rPr lang="fr-FR" sz="2000" dirty="0" smtClean="0"/>
              <a:t> </a:t>
            </a:r>
            <a:r>
              <a:rPr lang="fr-FR" sz="2000" dirty="0" err="1" smtClean="0"/>
              <a:t>vanished</a:t>
            </a:r>
            <a:r>
              <a:rPr lang="fr-FR" sz="2000" dirty="0" smtClean="0"/>
              <a:t>.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254375" y="4365625"/>
          <a:ext cx="3405188" cy="673100"/>
        </p:xfrm>
        <a:graphic>
          <a:graphicData uri="http://schemas.openxmlformats.org/presentationml/2006/ole">
            <p:oleObj spid="_x0000_s8194" name="Équation" r:id="rId3" imgW="1993680" imgH="393480" progId="Equation.3">
              <p:embed/>
            </p:oleObj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56320"/>
          </a:xfrm>
        </p:spPr>
        <p:txBody>
          <a:bodyPr/>
          <a:lstStyle/>
          <a:p>
            <a:r>
              <a:rPr lang="fr-FR" sz="3200" dirty="0" smtClean="0"/>
              <a:t>Fundamentals of </a:t>
            </a:r>
            <a:br>
              <a:rPr lang="fr-FR" sz="3200" dirty="0" smtClean="0"/>
            </a:br>
            <a:r>
              <a:rPr lang="fr-FR" sz="3200" dirty="0" err="1" smtClean="0"/>
              <a:t>classical</a:t>
            </a:r>
            <a:r>
              <a:rPr lang="fr-FR" sz="3200" dirty="0" smtClean="0"/>
              <a:t> </a:t>
            </a:r>
            <a:r>
              <a:rPr lang="fr-FR" sz="3200" dirty="0" err="1" smtClean="0"/>
              <a:t>Hamiltonian</a:t>
            </a:r>
            <a:r>
              <a:rPr lang="fr-FR" sz="3200" dirty="0" smtClean="0"/>
              <a:t> </a:t>
            </a:r>
            <a:r>
              <a:rPr lang="fr-FR" sz="3200" dirty="0" err="1" smtClean="0"/>
              <a:t>mechanics</a:t>
            </a:r>
            <a:endParaRPr lang="fr-FR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r>
              <a:rPr lang="fr-FR" sz="1800" dirty="0" err="1" smtClean="0"/>
              <a:t>Consider</a:t>
            </a:r>
            <a:r>
              <a:rPr lang="fr-FR" sz="1800" dirty="0" smtClean="0"/>
              <a:t> a </a:t>
            </a:r>
            <a:r>
              <a:rPr lang="fr-FR" sz="1800" dirty="0" err="1" smtClean="0"/>
              <a:t>dynamical</a:t>
            </a:r>
            <a:r>
              <a:rPr lang="fr-FR" sz="1800" dirty="0" smtClean="0"/>
              <a:t> system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described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i="1" dirty="0" smtClean="0">
                <a:solidFill>
                  <a:srgbClr val="FFFF00"/>
                </a:solidFill>
              </a:rPr>
              <a:t>n</a:t>
            </a:r>
            <a:r>
              <a:rPr lang="fr-FR" sz="1800" dirty="0" smtClean="0"/>
              <a:t> </a:t>
            </a:r>
            <a:r>
              <a:rPr lang="fr-FR" sz="1800" dirty="0" err="1" smtClean="0">
                <a:solidFill>
                  <a:srgbClr val="66FF33"/>
                </a:solidFill>
              </a:rPr>
              <a:t>generalised</a:t>
            </a:r>
            <a:r>
              <a:rPr lang="fr-FR" sz="1800" dirty="0" smtClean="0">
                <a:solidFill>
                  <a:srgbClr val="66FF33"/>
                </a:solidFill>
              </a:rPr>
              <a:t> </a:t>
            </a:r>
            <a:r>
              <a:rPr lang="fr-FR" sz="1800" dirty="0" err="1" smtClean="0">
                <a:solidFill>
                  <a:srgbClr val="66FF33"/>
                </a:solidFill>
              </a:rPr>
              <a:t>coordinates</a:t>
            </a:r>
            <a:r>
              <a:rPr lang="fr-FR" sz="1800" dirty="0" smtClean="0">
                <a:solidFill>
                  <a:srgbClr val="66FF33"/>
                </a:solidFill>
              </a:rPr>
              <a:t>  </a:t>
            </a:r>
            <a:br>
              <a:rPr lang="fr-FR" sz="1800" dirty="0" smtClean="0">
                <a:solidFill>
                  <a:srgbClr val="66FF33"/>
                </a:solidFill>
              </a:rPr>
            </a:br>
            <a:r>
              <a:rPr lang="fr-FR" sz="1800" i="1" dirty="0" smtClean="0">
                <a:solidFill>
                  <a:srgbClr val="FFFF00"/>
                </a:solidFill>
              </a:rPr>
              <a:t>(q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i="1" dirty="0" smtClean="0">
                <a:solidFill>
                  <a:srgbClr val="FFFF00"/>
                </a:solidFill>
              </a:rPr>
              <a:t>) 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1</a:t>
            </a:r>
            <a:r>
              <a:rPr lang="fr-FR" sz="1800" i="1" baseline="-25000" dirty="0" smtClean="0">
                <a:solidFill>
                  <a:srgbClr val="FFFF00"/>
                </a:solidFill>
                <a:sym typeface="Symbol"/>
              </a:rPr>
              <a:t> 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 </a:t>
            </a:r>
            <a:r>
              <a:rPr lang="fr-FR" sz="1800" i="1" baseline="-25000" dirty="0" smtClean="0">
                <a:solidFill>
                  <a:srgbClr val="FFFF00"/>
                </a:solidFill>
                <a:sym typeface="Symbol"/>
              </a:rPr>
              <a:t>n</a:t>
            </a:r>
            <a:r>
              <a:rPr lang="fr-FR" sz="1800" dirty="0" smtClean="0">
                <a:sym typeface="Symbol"/>
              </a:rPr>
              <a:t> .  </a:t>
            </a:r>
            <a:endParaRPr lang="fr-FR" sz="1800" dirty="0"/>
          </a:p>
          <a:p>
            <a:r>
              <a:rPr lang="fr-FR" sz="1800" i="1" dirty="0" smtClean="0">
                <a:solidFill>
                  <a:srgbClr val="FFFF00"/>
                </a:solidFill>
              </a:rPr>
              <a:t>T</a:t>
            </a:r>
            <a:r>
              <a:rPr lang="fr-FR" sz="1800" dirty="0" smtClean="0"/>
              <a:t> and </a:t>
            </a:r>
            <a:r>
              <a:rPr lang="fr-FR" sz="1800" i="1" dirty="0" smtClean="0">
                <a:solidFill>
                  <a:srgbClr val="FFFF00"/>
                </a:solidFill>
              </a:rPr>
              <a:t>U</a:t>
            </a:r>
            <a:r>
              <a:rPr lang="fr-FR" sz="1800" dirty="0" smtClean="0"/>
              <a:t> are the </a:t>
            </a:r>
            <a:r>
              <a:rPr lang="fr-FR" sz="1800" dirty="0" err="1" smtClean="0"/>
              <a:t>kinetic</a:t>
            </a:r>
            <a:r>
              <a:rPr lang="fr-FR" sz="1800" dirty="0" smtClean="0"/>
              <a:t> and </a:t>
            </a:r>
            <a:r>
              <a:rPr lang="fr-FR" sz="1800" dirty="0" err="1" smtClean="0"/>
              <a:t>potential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r>
              <a:rPr lang="fr-FR" sz="1800" dirty="0" smtClean="0"/>
              <a:t>. The</a:t>
            </a:r>
            <a:r>
              <a:rPr lang="fr-FR" sz="1800" dirty="0" smtClean="0">
                <a:solidFill>
                  <a:srgbClr val="66FF33"/>
                </a:solidFill>
              </a:rPr>
              <a:t> </a:t>
            </a:r>
            <a:r>
              <a:rPr lang="fr-FR" sz="1800" dirty="0" err="1" smtClean="0">
                <a:solidFill>
                  <a:srgbClr val="66FF33"/>
                </a:solidFill>
              </a:rPr>
              <a:t>Lagrangian</a:t>
            </a:r>
            <a:r>
              <a:rPr lang="fr-FR" sz="1800" dirty="0" smtClean="0">
                <a:solidFill>
                  <a:srgbClr val="66FF33"/>
                </a:solidFill>
              </a:rPr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 </a:t>
            </a:r>
            <a:r>
              <a:rPr lang="fr-FR" sz="1800" i="1" dirty="0" smtClean="0">
                <a:solidFill>
                  <a:srgbClr val="FFFF00"/>
                </a:solidFill>
              </a:rPr>
              <a:t>L = T-U</a:t>
            </a:r>
          </a:p>
          <a:p>
            <a:r>
              <a:rPr lang="fr-FR" sz="1800" dirty="0" smtClean="0"/>
              <a:t>To </a:t>
            </a:r>
            <a:r>
              <a:rPr lang="fr-FR" sz="1800" dirty="0" err="1" smtClean="0"/>
              <a:t>each</a:t>
            </a:r>
            <a:r>
              <a:rPr lang="fr-FR" sz="1800" dirty="0" smtClean="0"/>
              <a:t> </a:t>
            </a:r>
            <a:r>
              <a:rPr lang="fr-FR" sz="1800" dirty="0" err="1" smtClean="0"/>
              <a:t>coordinate</a:t>
            </a:r>
            <a:r>
              <a:rPr lang="fr-FR" sz="1800" dirty="0" smtClean="0"/>
              <a:t> </a:t>
            </a:r>
            <a:r>
              <a:rPr lang="fr-FR" sz="1800" i="1" dirty="0" smtClean="0">
                <a:solidFill>
                  <a:srgbClr val="FFFF00"/>
                </a:solidFill>
              </a:rPr>
              <a:t>q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i="1" dirty="0" smtClean="0">
                <a:solidFill>
                  <a:srgbClr val="FFFF00"/>
                </a:solidFill>
              </a:rPr>
              <a:t> </a:t>
            </a:r>
            <a:r>
              <a:rPr lang="fr-FR" sz="1800" dirty="0" smtClean="0"/>
              <a:t>a </a:t>
            </a:r>
            <a:r>
              <a:rPr lang="fr-FR" sz="1800" dirty="0" err="1" smtClean="0"/>
              <a:t>conjugate</a:t>
            </a:r>
            <a:r>
              <a:rPr lang="fr-FR" sz="1800" dirty="0" smtClean="0"/>
              <a:t> </a:t>
            </a:r>
            <a:r>
              <a:rPr lang="fr-FR" sz="1800" dirty="0" err="1" smtClean="0"/>
              <a:t>momentum</a:t>
            </a:r>
            <a:r>
              <a:rPr lang="fr-FR" sz="1800" dirty="0" smtClean="0"/>
              <a:t>  </a:t>
            </a:r>
            <a:r>
              <a:rPr lang="fr-FR" sz="1800" i="1" dirty="0" smtClean="0">
                <a:solidFill>
                  <a:srgbClr val="FFFF00"/>
                </a:solidFill>
              </a:rPr>
              <a:t>p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 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associated</a:t>
            </a:r>
            <a:r>
              <a:rPr lang="fr-FR" sz="1800" dirty="0" smtClean="0"/>
              <a:t> , </a:t>
            </a:r>
            <a:r>
              <a:rPr lang="fr-FR" sz="1800" dirty="0" err="1" smtClean="0"/>
              <a:t>defined</a:t>
            </a:r>
            <a:r>
              <a:rPr lang="fr-FR" sz="1800" dirty="0" smtClean="0"/>
              <a:t> as: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Si </a:t>
            </a:r>
            <a:r>
              <a:rPr lang="fr-FR" sz="1800" i="1" dirty="0" smtClean="0">
                <a:solidFill>
                  <a:srgbClr val="FFFF00"/>
                </a:solidFill>
              </a:rPr>
              <a:t>q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baseline="-250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length</a:t>
            </a:r>
            <a:r>
              <a:rPr lang="fr-FR" sz="1800" dirty="0" smtClean="0"/>
              <a:t>, </a:t>
            </a:r>
            <a:r>
              <a:rPr lang="fr-FR" sz="1800" i="1" dirty="0" smtClean="0">
                <a:solidFill>
                  <a:srgbClr val="FFFF00"/>
                </a:solidFill>
              </a:rPr>
              <a:t>p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impulsion. If </a:t>
            </a:r>
            <a:r>
              <a:rPr lang="fr-FR" sz="1800" i="1" dirty="0" smtClean="0">
                <a:solidFill>
                  <a:srgbClr val="FFFF00"/>
                </a:solidFill>
              </a:rPr>
              <a:t>q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an angle, </a:t>
            </a:r>
            <a:r>
              <a:rPr lang="fr-FR" sz="1800" i="1" dirty="0" smtClean="0">
                <a:solidFill>
                  <a:srgbClr val="FFFF00"/>
                </a:solidFill>
              </a:rPr>
              <a:t>p</a:t>
            </a:r>
            <a:r>
              <a:rPr lang="fr-FR" sz="18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an action = a </a:t>
            </a:r>
            <a:r>
              <a:rPr lang="fr-FR" sz="1800" dirty="0" err="1" smtClean="0"/>
              <a:t>piece</a:t>
            </a:r>
            <a:r>
              <a:rPr lang="fr-FR" sz="1800" dirty="0" smtClean="0"/>
              <a:t> of </a:t>
            </a:r>
            <a:r>
              <a:rPr lang="fr-FR" sz="1800" dirty="0" err="1" smtClean="0"/>
              <a:t>angular</a:t>
            </a:r>
            <a:r>
              <a:rPr lang="fr-FR" sz="1800" dirty="0" smtClean="0"/>
              <a:t> </a:t>
            </a:r>
            <a:r>
              <a:rPr lang="fr-FR" sz="1800" dirty="0" err="1" smtClean="0"/>
              <a:t>momentum</a:t>
            </a:r>
            <a:r>
              <a:rPr lang="fr-FR" sz="1800" dirty="0" smtClean="0"/>
              <a:t> (</a:t>
            </a:r>
            <a:r>
              <a:rPr lang="fr-FR" sz="1800" dirty="0" err="1" smtClean="0"/>
              <a:t>conjugate</a:t>
            </a:r>
            <a:r>
              <a:rPr lang="fr-FR" sz="1800" dirty="0" smtClean="0"/>
              <a:t> action-angle variables). </a:t>
            </a:r>
          </a:p>
          <a:p>
            <a:r>
              <a:rPr lang="fr-FR" sz="1800" dirty="0" smtClean="0"/>
              <a:t>The </a:t>
            </a:r>
            <a:r>
              <a:rPr lang="fr-FR" sz="1800" dirty="0" err="1" smtClean="0">
                <a:solidFill>
                  <a:srgbClr val="66FF33"/>
                </a:solidFill>
              </a:rPr>
              <a:t>Hamiltonian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defined</a:t>
            </a:r>
            <a:r>
              <a:rPr lang="fr-FR" sz="1800" dirty="0" smtClean="0"/>
              <a:t> as</a:t>
            </a:r>
          </a:p>
          <a:p>
            <a:endParaRPr lang="fr-FR" sz="1800" dirty="0" smtClean="0"/>
          </a:p>
          <a:p>
            <a:r>
              <a:rPr lang="fr-FR" sz="1800" dirty="0" err="1" smtClean="0"/>
              <a:t>Then</a:t>
            </a:r>
            <a:r>
              <a:rPr lang="fr-FR" sz="1800" dirty="0" smtClean="0"/>
              <a:t> the </a:t>
            </a:r>
            <a:r>
              <a:rPr lang="fr-FR" sz="1800" dirty="0" err="1" smtClean="0"/>
              <a:t>equations</a:t>
            </a:r>
            <a:r>
              <a:rPr lang="fr-FR" sz="1800" dirty="0" smtClean="0"/>
              <a:t> of motion </a:t>
            </a:r>
            <a:r>
              <a:rPr lang="fr-FR" sz="1800" dirty="0" err="1" smtClean="0"/>
              <a:t>read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have </a:t>
            </a:r>
            <a:r>
              <a:rPr lang="fr-FR" sz="1800" dirty="0" err="1" smtClean="0">
                <a:solidFill>
                  <a:srgbClr val="FFFF00"/>
                </a:solidFill>
              </a:rPr>
              <a:t>d</a:t>
            </a:r>
            <a:r>
              <a:rPr lang="fr-FR" sz="1800" i="1" dirty="0" err="1" smtClean="0">
                <a:solidFill>
                  <a:srgbClr val="FFFF00"/>
                </a:solidFill>
              </a:rPr>
              <a:t>H</a:t>
            </a:r>
            <a:r>
              <a:rPr lang="fr-FR" sz="1800" i="1" dirty="0" smtClean="0">
                <a:solidFill>
                  <a:srgbClr val="FFFF00"/>
                </a:solidFill>
              </a:rPr>
              <a:t>/</a:t>
            </a:r>
            <a:r>
              <a:rPr lang="fr-FR" sz="1800" dirty="0" err="1" smtClean="0">
                <a:solidFill>
                  <a:srgbClr val="FFFF00"/>
                </a:solidFill>
              </a:rPr>
              <a:t>d</a:t>
            </a:r>
            <a:r>
              <a:rPr lang="fr-FR" sz="1800" i="1" dirty="0" err="1" smtClean="0">
                <a:solidFill>
                  <a:srgbClr val="FFFF00"/>
                </a:solidFill>
              </a:rPr>
              <a:t>t</a:t>
            </a:r>
            <a:r>
              <a:rPr lang="fr-FR" sz="1800" i="1" dirty="0" smtClean="0">
                <a:solidFill>
                  <a:srgbClr val="FFFF00"/>
                </a:solidFill>
              </a:rPr>
              <a:t>=</a:t>
            </a:r>
            <a:r>
              <a:rPr lang="fr-FR" sz="1800" i="1" dirty="0" smtClean="0">
                <a:solidFill>
                  <a:srgbClr val="FFFF00"/>
                </a:solidFill>
                <a:sym typeface="Symbol"/>
              </a:rPr>
              <a:t>L</a:t>
            </a:r>
            <a:r>
              <a:rPr lang="fr-FR" sz="1800" i="1" dirty="0" smtClean="0">
                <a:solidFill>
                  <a:srgbClr val="FFFF00"/>
                </a:solidFill>
              </a:rPr>
              <a:t>/</a:t>
            </a:r>
            <a:r>
              <a:rPr lang="fr-FR" sz="1800" i="1" dirty="0" smtClean="0">
                <a:solidFill>
                  <a:srgbClr val="FFFF00"/>
                </a:solidFill>
                <a:sym typeface="Symbol"/>
              </a:rPr>
              <a:t>t</a:t>
            </a:r>
            <a:r>
              <a:rPr lang="fr-FR" sz="1800" dirty="0" smtClean="0">
                <a:sym typeface="Symbol"/>
              </a:rPr>
              <a:t>. </a:t>
            </a:r>
            <a:r>
              <a:rPr lang="fr-FR" sz="1800" i="1" dirty="0" smtClean="0">
                <a:solidFill>
                  <a:srgbClr val="FFFF00"/>
                </a:solidFill>
                <a:sym typeface="Symbol"/>
              </a:rPr>
              <a:t>H </a:t>
            </a:r>
            <a:r>
              <a:rPr lang="fr-FR" sz="1800" dirty="0" err="1" smtClean="0">
                <a:sym typeface="Symbol"/>
              </a:rPr>
              <a:t>is</a:t>
            </a:r>
            <a:r>
              <a:rPr lang="fr-FR" sz="1800" dirty="0" smtClean="0">
                <a:sym typeface="Symbol"/>
              </a:rPr>
              <a:t> constant if </a:t>
            </a:r>
            <a:r>
              <a:rPr lang="fr-FR" sz="1800" dirty="0" err="1" smtClean="0">
                <a:sym typeface="Symbol"/>
              </a:rPr>
              <a:t>it</a:t>
            </a:r>
            <a:r>
              <a:rPr lang="fr-FR" sz="1800" dirty="0" smtClean="0">
                <a:sym typeface="Symbol"/>
              </a:rPr>
              <a:t> </a:t>
            </a:r>
            <a:r>
              <a:rPr lang="fr-FR" sz="1800" dirty="0" err="1" smtClean="0">
                <a:sym typeface="Symbol"/>
              </a:rPr>
              <a:t>does</a:t>
            </a:r>
            <a:r>
              <a:rPr lang="fr-FR" sz="1800" dirty="0" smtClean="0">
                <a:sym typeface="Symbol"/>
              </a:rPr>
              <a:t> not </a:t>
            </a:r>
            <a:r>
              <a:rPr lang="fr-FR" sz="1800" dirty="0" err="1" smtClean="0">
                <a:sym typeface="Symbol"/>
              </a:rPr>
              <a:t>explicitly</a:t>
            </a:r>
            <a:r>
              <a:rPr lang="fr-FR" sz="1800" dirty="0" smtClean="0">
                <a:sym typeface="Symbol"/>
              </a:rPr>
              <a:t> </a:t>
            </a:r>
            <a:r>
              <a:rPr lang="fr-FR" sz="1800" dirty="0" err="1" smtClean="0">
                <a:sym typeface="Symbol"/>
              </a:rPr>
              <a:t>depend</a:t>
            </a:r>
            <a:r>
              <a:rPr lang="fr-FR" sz="1800" dirty="0" smtClean="0">
                <a:sym typeface="Symbol"/>
              </a:rPr>
              <a:t> on the time. It corresponds to the total </a:t>
            </a:r>
            <a:r>
              <a:rPr lang="fr-FR" sz="1800" dirty="0" err="1" smtClean="0">
                <a:sym typeface="Symbol"/>
              </a:rPr>
              <a:t>energy</a:t>
            </a:r>
            <a:r>
              <a:rPr lang="fr-FR" sz="1800" dirty="0" smtClean="0">
                <a:sym typeface="Symbol"/>
              </a:rPr>
              <a:t> </a:t>
            </a:r>
            <a:r>
              <a:rPr lang="fr-FR" sz="1800" i="1" dirty="0" smtClean="0">
                <a:solidFill>
                  <a:srgbClr val="FFFF00"/>
                </a:solidFill>
                <a:sym typeface="Symbol"/>
              </a:rPr>
              <a:t>H=T+U</a:t>
            </a:r>
            <a:endParaRPr lang="fr-FR" sz="1800" i="1" dirty="0" smtClean="0">
              <a:solidFill>
                <a:srgbClr val="FFFF00"/>
              </a:solidFill>
            </a:endParaRPr>
          </a:p>
          <a:p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endParaRPr lang="fr-FR" sz="1800" i="1" baseline="-250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>
              <a:buFontTx/>
              <a:buNone/>
            </a:pPr>
            <a:endParaRPr lang="fr-FR" sz="1800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851920" y="2276872"/>
          <a:ext cx="1020763" cy="790575"/>
        </p:xfrm>
        <a:graphic>
          <a:graphicData uri="http://schemas.openxmlformats.org/presentationml/2006/ole">
            <p:oleObj spid="_x0000_s79876" name="Équation" r:id="rId3" imgW="558720" imgH="431640" progId="Equation.3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2746375" y="3717032"/>
          <a:ext cx="4057650" cy="790575"/>
        </p:xfrm>
        <a:graphic>
          <a:graphicData uri="http://schemas.openxmlformats.org/presentationml/2006/ole">
            <p:oleObj spid="_x0000_s79877" name="Équation" r:id="rId4" imgW="2222280" imgH="431640" progId="Equation.3">
              <p:embed/>
            </p:oleObj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2976563" y="4581128"/>
          <a:ext cx="3943350" cy="790575"/>
        </p:xfrm>
        <a:graphic>
          <a:graphicData uri="http://schemas.openxmlformats.org/presentationml/2006/ole">
            <p:oleObj spid="_x0000_s79878" name="Équation" r:id="rId5" imgW="2158920" imgH="431640" progId="Equation.3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56320"/>
          </a:xfrm>
        </p:spPr>
        <p:txBody>
          <a:bodyPr/>
          <a:lstStyle/>
          <a:p>
            <a:r>
              <a:rPr lang="fr-FR" sz="3600" dirty="0" smtClean="0"/>
              <a:t>Canonical transformations</a:t>
            </a:r>
            <a:endParaRPr lang="fr-FR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712"/>
            <a:ext cx="7772400" cy="5400600"/>
          </a:xfrm>
        </p:spPr>
        <p:txBody>
          <a:bodyPr/>
          <a:lstStyle/>
          <a:p>
            <a:r>
              <a:rPr lang="fr-FR" sz="2000" dirty="0" smtClean="0">
                <a:solidFill>
                  <a:srgbClr val="66FF33"/>
                </a:solidFill>
              </a:rPr>
              <a:t>A canonical transformation </a:t>
            </a:r>
            <a:r>
              <a:rPr lang="fr-FR" sz="2000" dirty="0" smtClean="0"/>
              <a:t>= Change of </a:t>
            </a:r>
            <a:r>
              <a:rPr lang="fr-FR" sz="2000" dirty="0" err="1" smtClean="0"/>
              <a:t>conjugate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coordinate</a:t>
            </a:r>
            <a:r>
              <a:rPr lang="fr-FR" sz="2000" dirty="0" smtClean="0"/>
              <a:t> set </a:t>
            </a:r>
            <a:br>
              <a:rPr lang="fr-FR" sz="2000" dirty="0" smtClean="0"/>
            </a:br>
            <a:r>
              <a:rPr lang="fr-FR" sz="2000" i="1" dirty="0" smtClean="0">
                <a:solidFill>
                  <a:srgbClr val="FFFF00"/>
                </a:solidFill>
              </a:rPr>
              <a:t>(q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2000" i="1" dirty="0" smtClean="0">
                <a:solidFill>
                  <a:srgbClr val="FFFF00"/>
                </a:solidFill>
              </a:rPr>
              <a:t>, p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i</a:t>
            </a:r>
            <a:r>
              <a:rPr lang="fr-FR" sz="2000" i="1" dirty="0" smtClean="0">
                <a:solidFill>
                  <a:srgbClr val="FFFF00"/>
                </a:solidFill>
              </a:rPr>
              <a:t>) 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1</a:t>
            </a:r>
            <a:r>
              <a:rPr lang="fr-FR" sz="2000" i="1" baseline="-25000" dirty="0" smtClean="0">
                <a:solidFill>
                  <a:srgbClr val="FFFF00"/>
                </a:solidFill>
                <a:sym typeface="Symbol"/>
              </a:rPr>
              <a:t> 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i </a:t>
            </a:r>
            <a:r>
              <a:rPr lang="fr-FR" sz="2000" i="1" baseline="-25000" dirty="0" smtClean="0">
                <a:solidFill>
                  <a:srgbClr val="FFFF00"/>
                </a:solidFill>
                <a:sym typeface="Symbol"/>
              </a:rPr>
              <a:t>n</a:t>
            </a:r>
            <a:r>
              <a:rPr lang="fr-FR" sz="2000" dirty="0" smtClean="0">
                <a:sym typeface="Symbol"/>
              </a:rPr>
              <a:t>  to a new one </a:t>
            </a:r>
            <a:r>
              <a:rPr lang="fr-FR" sz="2000" i="1" dirty="0" smtClean="0">
                <a:solidFill>
                  <a:srgbClr val="FFFF00"/>
                </a:solidFill>
              </a:rPr>
              <a:t>(</a:t>
            </a:r>
            <a:r>
              <a:rPr lang="fr-FR" sz="2000" i="1" dirty="0" err="1" smtClean="0">
                <a:solidFill>
                  <a:srgbClr val="FFFF00"/>
                </a:solidFill>
              </a:rPr>
              <a:t>q’</a:t>
            </a:r>
            <a:r>
              <a:rPr lang="fr-FR" sz="2000" i="1" baseline="-25000" dirty="0" err="1" smtClean="0">
                <a:solidFill>
                  <a:srgbClr val="FFFF00"/>
                </a:solidFill>
              </a:rPr>
              <a:t>i</a:t>
            </a:r>
            <a:r>
              <a:rPr lang="fr-FR" sz="2000" i="1" dirty="0" smtClean="0">
                <a:solidFill>
                  <a:srgbClr val="FFFF00"/>
                </a:solidFill>
              </a:rPr>
              <a:t>, </a:t>
            </a:r>
            <a:r>
              <a:rPr lang="fr-FR" sz="2000" i="1" dirty="0" err="1" smtClean="0">
                <a:solidFill>
                  <a:srgbClr val="FFFF00"/>
                </a:solidFill>
              </a:rPr>
              <a:t>p’</a:t>
            </a:r>
            <a:r>
              <a:rPr lang="fr-FR" sz="2000" i="1" baseline="-25000" dirty="0" err="1" smtClean="0">
                <a:solidFill>
                  <a:srgbClr val="FFFF00"/>
                </a:solidFill>
              </a:rPr>
              <a:t>i</a:t>
            </a:r>
            <a:r>
              <a:rPr lang="fr-FR" sz="2000" i="1" dirty="0" smtClean="0">
                <a:solidFill>
                  <a:srgbClr val="FFFF00"/>
                </a:solidFill>
              </a:rPr>
              <a:t>) 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1</a:t>
            </a:r>
            <a:r>
              <a:rPr lang="fr-FR" sz="2000" i="1" baseline="-25000" dirty="0" smtClean="0">
                <a:solidFill>
                  <a:srgbClr val="FFFF00"/>
                </a:solidFill>
                <a:sym typeface="Symbol"/>
              </a:rPr>
              <a:t> 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i </a:t>
            </a:r>
            <a:r>
              <a:rPr lang="fr-FR" sz="2000" i="1" baseline="-25000" dirty="0" smtClean="0">
                <a:solidFill>
                  <a:srgbClr val="FFFF00"/>
                </a:solidFill>
                <a:sym typeface="Symbol"/>
              </a:rPr>
              <a:t>n</a:t>
            </a:r>
            <a:r>
              <a:rPr lang="fr-FR" sz="2000" dirty="0" smtClean="0">
                <a:sym typeface="Symbol"/>
              </a:rPr>
              <a:t> in </a:t>
            </a:r>
            <a:r>
              <a:rPr lang="fr-FR" sz="2000" dirty="0" err="1" smtClean="0">
                <a:sym typeface="Symbol"/>
              </a:rPr>
              <a:t>such</a:t>
            </a:r>
            <a:r>
              <a:rPr lang="fr-FR" sz="2000" dirty="0" smtClean="0">
                <a:sym typeface="Symbol"/>
              </a:rPr>
              <a:t> a </a:t>
            </a:r>
            <a:r>
              <a:rPr lang="fr-FR" sz="2000" dirty="0" err="1" smtClean="0">
                <a:sym typeface="Symbol"/>
              </a:rPr>
              <a:t>way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that</a:t>
            </a:r>
            <a:r>
              <a:rPr lang="fr-FR" sz="2000" dirty="0" smtClean="0">
                <a:sym typeface="Symbol"/>
              </a:rPr>
              <a:t> the </a:t>
            </a:r>
            <a:r>
              <a:rPr lang="fr-FR" sz="2000" dirty="0" err="1" smtClean="0">
                <a:sym typeface="Symbol"/>
              </a:rPr>
              <a:t>equations</a:t>
            </a:r>
            <a:r>
              <a:rPr lang="fr-FR" sz="2000" dirty="0" smtClean="0">
                <a:sym typeface="Symbol"/>
              </a:rPr>
              <a:t> of motion </a:t>
            </a:r>
            <a:r>
              <a:rPr lang="fr-FR" sz="2000" dirty="0" err="1" smtClean="0">
                <a:sym typeface="Symbol"/>
              </a:rPr>
              <a:t>still</a:t>
            </a:r>
            <a:r>
              <a:rPr lang="fr-FR" sz="2000" dirty="0" smtClean="0">
                <a:sym typeface="Symbol"/>
              </a:rPr>
              <a:t> assume a </a:t>
            </a:r>
            <a:r>
              <a:rPr lang="fr-FR" sz="2000" dirty="0" err="1" smtClean="0">
                <a:sym typeface="Symbol"/>
              </a:rPr>
              <a:t>Hamiltonian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form</a:t>
            </a:r>
            <a:r>
              <a:rPr lang="fr-FR" sz="2000" dirty="0" smtClean="0">
                <a:sym typeface="Symbol"/>
              </a:rPr>
              <a:t> in the new set of variables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The </a:t>
            </a:r>
            <a:r>
              <a:rPr lang="fr-FR" sz="2000" dirty="0" err="1" smtClean="0"/>
              <a:t>Hamiltonian</a:t>
            </a:r>
            <a:r>
              <a:rPr lang="fr-FR" sz="2000" dirty="0" smtClean="0"/>
              <a:t>  </a:t>
            </a:r>
            <a:r>
              <a:rPr lang="fr-FR" sz="2000" dirty="0" err="1" smtClean="0"/>
              <a:t>may</a:t>
            </a:r>
            <a:r>
              <a:rPr lang="fr-FR" sz="2000" dirty="0" smtClean="0"/>
              <a:t> change ! A transformation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canonical if 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rgbClr val="66FF33"/>
                </a:solidFill>
              </a:rPr>
              <a:t>Goal</a:t>
            </a:r>
            <a:r>
              <a:rPr lang="fr-FR" sz="2000" dirty="0" smtClean="0"/>
              <a:t> : </a:t>
            </a:r>
            <a:r>
              <a:rPr lang="fr-FR" sz="2000" dirty="0" err="1" smtClean="0"/>
              <a:t>Finding</a:t>
            </a:r>
            <a:r>
              <a:rPr lang="fr-FR" sz="2000" dirty="0" smtClean="0"/>
              <a:t> a canonical transformation </a:t>
            </a:r>
            <a:r>
              <a:rPr lang="fr-FR" sz="2000" dirty="0" err="1" smtClean="0"/>
              <a:t>ensuring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in the new variables, the </a:t>
            </a:r>
            <a:r>
              <a:rPr lang="fr-FR" sz="2000" dirty="0" err="1" smtClean="0"/>
              <a:t>Hamiltonien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part of the variables. For </a:t>
            </a:r>
            <a:r>
              <a:rPr lang="fr-FR" sz="2000" dirty="0" err="1" smtClean="0"/>
              <a:t>example</a:t>
            </a:r>
            <a:r>
              <a:rPr lang="fr-FR" sz="2000" dirty="0" smtClean="0"/>
              <a:t>    </a:t>
            </a:r>
            <a:r>
              <a:rPr lang="fr-FR" sz="2000" i="1" dirty="0" smtClean="0">
                <a:solidFill>
                  <a:srgbClr val="FFFF00"/>
                </a:solidFill>
              </a:rPr>
              <a:t>H(-,-,-,p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1</a:t>
            </a:r>
            <a:r>
              <a:rPr lang="fr-FR" sz="2000" i="1" dirty="0" smtClean="0">
                <a:solidFill>
                  <a:srgbClr val="FFFF00"/>
                </a:solidFill>
              </a:rPr>
              <a:t>,p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2</a:t>
            </a:r>
            <a:r>
              <a:rPr lang="fr-FR" sz="2000" i="1" dirty="0" smtClean="0">
                <a:solidFill>
                  <a:srgbClr val="FFFF00"/>
                </a:solidFill>
              </a:rPr>
              <a:t>,p</a:t>
            </a:r>
            <a:r>
              <a:rPr lang="fr-FR" sz="2000" i="1" baseline="-25000" dirty="0" smtClean="0">
                <a:solidFill>
                  <a:srgbClr val="FFFF00"/>
                </a:solidFill>
              </a:rPr>
              <a:t>3</a:t>
            </a:r>
            <a:r>
              <a:rPr lang="fr-FR" sz="2000" i="1" dirty="0" smtClean="0">
                <a:solidFill>
                  <a:srgbClr val="FFFF00"/>
                </a:solidFill>
              </a:rPr>
              <a:t>)</a:t>
            </a:r>
            <a:r>
              <a:rPr lang="fr-FR" sz="2000" dirty="0" smtClean="0"/>
              <a:t> . In </a:t>
            </a:r>
            <a:r>
              <a:rPr lang="fr-FR" sz="2000" dirty="0" err="1" smtClean="0"/>
              <a:t>that</a:t>
            </a:r>
            <a:r>
              <a:rPr lang="fr-FR" sz="2000" dirty="0" smtClean="0"/>
              <a:t> case </a:t>
            </a:r>
            <a:endParaRPr lang="fr-FR" sz="2000" i="1" dirty="0">
              <a:solidFill>
                <a:srgbClr val="FFFF00"/>
              </a:solidFill>
            </a:endParaRPr>
          </a:p>
          <a:p>
            <a:pPr>
              <a:buNone/>
            </a:pPr>
            <a:endParaRPr lang="fr-FR" sz="2000" dirty="0"/>
          </a:p>
          <a:p>
            <a:pPr>
              <a:buFontTx/>
              <a:buNone/>
            </a:pPr>
            <a:endParaRPr lang="fr-FR" sz="2000" dirty="0"/>
          </a:p>
          <a:p>
            <a:r>
              <a:rPr lang="fr-FR" sz="2000" dirty="0" smtClean="0"/>
              <a:t>That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ideal</a:t>
            </a:r>
            <a:r>
              <a:rPr lang="fr-FR" sz="2000" dirty="0" smtClean="0"/>
              <a:t> case. </a:t>
            </a:r>
            <a:r>
              <a:rPr lang="fr-FR" sz="2000" dirty="0" err="1" smtClean="0"/>
              <a:t>Then</a:t>
            </a:r>
            <a:r>
              <a:rPr lang="fr-FR" sz="2000" dirty="0" smtClean="0"/>
              <a:t> the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solved</a:t>
            </a:r>
            <a:r>
              <a:rPr lang="fr-FR" sz="2000" dirty="0" smtClean="0"/>
              <a:t>. But </a:t>
            </a:r>
            <a:r>
              <a:rPr lang="fr-FR" sz="2000" dirty="0" err="1" smtClean="0"/>
              <a:t>this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</a:t>
            </a:r>
            <a:r>
              <a:rPr lang="fr-FR" sz="2000" dirty="0" err="1" smtClean="0"/>
              <a:t>always</a:t>
            </a:r>
            <a:r>
              <a:rPr lang="fr-FR" sz="2000" dirty="0" smtClean="0"/>
              <a:t> possible…</a:t>
            </a:r>
            <a:endParaRPr lang="fr-FR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>
              <a:buFontTx/>
              <a:buNone/>
            </a:pPr>
            <a:endParaRPr lang="fr-FR" sz="2000" dirty="0"/>
          </a:p>
        </p:txBody>
      </p:sp>
      <p:graphicFrame>
        <p:nvGraphicFramePr>
          <p:cNvPr id="471045" name="Object 5"/>
          <p:cNvGraphicFramePr>
            <a:graphicFrameLocks noChangeAspect="1"/>
          </p:cNvGraphicFramePr>
          <p:nvPr/>
        </p:nvGraphicFramePr>
        <p:xfrm>
          <a:off x="2941613" y="1844824"/>
          <a:ext cx="2926531" cy="765151"/>
        </p:xfrm>
        <a:graphic>
          <a:graphicData uri="http://schemas.openxmlformats.org/presentationml/2006/ole">
            <p:oleObj spid="_x0000_s80898" name="Équation" r:id="rId3" imgW="1650960" imgH="431640" progId="Equation.3">
              <p:embed/>
            </p:oleObj>
          </a:graphicData>
        </a:graphic>
      </p:graphicFrame>
      <p:graphicFrame>
        <p:nvGraphicFramePr>
          <p:cNvPr id="471046" name="Object 6"/>
          <p:cNvGraphicFramePr>
            <a:graphicFrameLocks noChangeAspect="1"/>
          </p:cNvGraphicFramePr>
          <p:nvPr/>
        </p:nvGraphicFramePr>
        <p:xfrm>
          <a:off x="960438" y="5013176"/>
          <a:ext cx="7018337" cy="765175"/>
        </p:xfrm>
        <a:graphic>
          <a:graphicData uri="http://schemas.openxmlformats.org/presentationml/2006/ole">
            <p:oleObj spid="_x0000_s80899" name="Équation" r:id="rId4" imgW="3962160" imgH="431640" progId="Equation.3">
              <p:embed/>
            </p:oleObj>
          </a:graphicData>
        </a:graphic>
      </p:graphicFrame>
      <p:graphicFrame>
        <p:nvGraphicFramePr>
          <p:cNvPr id="471047" name="Object 7"/>
          <p:cNvGraphicFramePr>
            <a:graphicFrameLocks noChangeAspect="1"/>
          </p:cNvGraphicFramePr>
          <p:nvPr/>
        </p:nvGraphicFramePr>
        <p:xfrm>
          <a:off x="1646239" y="2863816"/>
          <a:ext cx="5806081" cy="1213256"/>
        </p:xfrm>
        <a:graphic>
          <a:graphicData uri="http://schemas.openxmlformats.org/presentationml/2006/ole">
            <p:oleObj spid="_x0000_s80900" name="Équation" r:id="rId5" imgW="3276360" imgH="685800" progId="Equation.3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56320"/>
          </a:xfrm>
        </p:spPr>
        <p:txBody>
          <a:bodyPr/>
          <a:lstStyle/>
          <a:p>
            <a:r>
              <a:rPr lang="fr-FR" sz="2800" dirty="0" err="1" smtClean="0"/>
              <a:t>Hamiltonian</a:t>
            </a:r>
            <a:r>
              <a:rPr lang="fr-FR" sz="2800" dirty="0" smtClean="0"/>
              <a:t> formulation of the </a:t>
            </a:r>
            <a:r>
              <a:rPr lang="fr-FR" sz="2800" dirty="0" err="1" smtClean="0"/>
              <a:t>Keplerian</a:t>
            </a:r>
            <a:r>
              <a:rPr lang="fr-FR" sz="2800" dirty="0" smtClean="0"/>
              <a:t> </a:t>
            </a:r>
            <a:r>
              <a:rPr lang="fr-FR" sz="2800" dirty="0" err="1" smtClean="0"/>
              <a:t>problem</a:t>
            </a:r>
            <a:endParaRPr lang="fr-FR" sz="2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r>
              <a:rPr lang="fr-FR" sz="2000" dirty="0" err="1" smtClean="0">
                <a:solidFill>
                  <a:srgbClr val="66FF33"/>
                </a:solidFill>
              </a:rPr>
              <a:t>Problem</a:t>
            </a:r>
            <a:r>
              <a:rPr lang="fr-FR" sz="2000" dirty="0" smtClean="0"/>
              <a:t> : Can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find</a:t>
            </a:r>
            <a:r>
              <a:rPr lang="fr-FR" sz="2000" dirty="0" smtClean="0"/>
              <a:t> a new set of </a:t>
            </a:r>
            <a:r>
              <a:rPr lang="fr-FR" sz="2000" dirty="0" err="1" smtClean="0"/>
              <a:t>canonically</a:t>
            </a:r>
            <a:r>
              <a:rPr lang="fr-FR" sz="2000" dirty="0" smtClean="0"/>
              <a:t> </a:t>
            </a:r>
            <a:r>
              <a:rPr lang="fr-FR" sz="2000" dirty="0" err="1" smtClean="0"/>
              <a:t>conjugate</a:t>
            </a:r>
            <a:r>
              <a:rPr lang="fr-FR" sz="2000" dirty="0" smtClean="0"/>
              <a:t> variables </a:t>
            </a:r>
            <a:r>
              <a:rPr lang="fr-FR" sz="2000" dirty="0" err="1" smtClean="0"/>
              <a:t>where</a:t>
            </a:r>
            <a:r>
              <a:rPr lang="fr-FR" sz="2000" dirty="0" smtClean="0"/>
              <a:t> the formulation of the </a:t>
            </a:r>
            <a:r>
              <a:rPr lang="fr-FR" sz="2000" dirty="0" err="1" smtClean="0"/>
              <a:t>Keplerian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very</a:t>
            </a:r>
            <a:r>
              <a:rPr lang="fr-FR" sz="2000" dirty="0" smtClean="0"/>
              <a:t> simple </a:t>
            </a:r>
            <a:r>
              <a:rPr lang="fr-FR" sz="2000" dirty="0" smtClean="0">
                <a:solidFill>
                  <a:srgbClr val="FFC000"/>
                </a:solidFill>
              </a:rPr>
              <a:t>? </a:t>
            </a:r>
            <a:r>
              <a:rPr lang="fr-FR" sz="2000" dirty="0" err="1" smtClean="0">
                <a:solidFill>
                  <a:srgbClr val="FFC000"/>
                </a:solidFill>
              </a:rPr>
              <a:t>Yes</a:t>
            </a:r>
            <a:r>
              <a:rPr lang="fr-FR" sz="2000" dirty="0" smtClean="0">
                <a:solidFill>
                  <a:srgbClr val="FFC000"/>
                </a:solidFill>
              </a:rPr>
              <a:t>, via a </a:t>
            </a:r>
            <a:r>
              <a:rPr lang="fr-FR" sz="2000" dirty="0" err="1" smtClean="0">
                <a:solidFill>
                  <a:srgbClr val="FFC000"/>
                </a:solidFill>
              </a:rPr>
              <a:t>series</a:t>
            </a:r>
            <a:r>
              <a:rPr lang="fr-FR" sz="2000" dirty="0" smtClean="0">
                <a:solidFill>
                  <a:srgbClr val="FFC000"/>
                </a:solidFill>
              </a:rPr>
              <a:t> of canonical transformations </a:t>
            </a:r>
            <a:r>
              <a:rPr lang="fr-FR" sz="2000" dirty="0" err="1" smtClean="0"/>
              <a:t>starting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standard positions – impulsions </a:t>
            </a:r>
            <a:r>
              <a:rPr lang="fr-FR" sz="2000" dirty="0" err="1" smtClean="0"/>
              <a:t>conjugate</a:t>
            </a:r>
            <a:r>
              <a:rPr lang="fr-FR" sz="2000" dirty="0" smtClean="0"/>
              <a:t> variable.</a:t>
            </a:r>
          </a:p>
          <a:p>
            <a:r>
              <a:rPr lang="fr-FR" sz="2000" dirty="0" smtClean="0">
                <a:solidFill>
                  <a:srgbClr val="66FF33"/>
                </a:solidFill>
              </a:rPr>
              <a:t>Guideline </a:t>
            </a:r>
            <a:r>
              <a:rPr lang="fr-FR" sz="2000" dirty="0" smtClean="0"/>
              <a:t>: The orbital </a:t>
            </a:r>
            <a:r>
              <a:rPr lang="fr-FR" sz="2000" dirty="0" err="1" smtClean="0"/>
              <a:t>elements</a:t>
            </a:r>
            <a:r>
              <a:rPr lang="fr-FR" sz="2000" dirty="0" smtClean="0"/>
              <a:t> </a:t>
            </a:r>
            <a:r>
              <a:rPr lang="fr-FR" sz="2000" i="1" dirty="0" smtClean="0">
                <a:solidFill>
                  <a:srgbClr val="FFFF00"/>
                </a:solidFill>
              </a:rPr>
              <a:t>(</a:t>
            </a:r>
            <a:r>
              <a:rPr lang="fr-FR" sz="2000" i="1" dirty="0" err="1" smtClean="0">
                <a:solidFill>
                  <a:srgbClr val="FFFF00"/>
                </a:solidFill>
              </a:rPr>
              <a:t>a,e,i</a:t>
            </a:r>
            <a:r>
              <a:rPr lang="fr-FR" sz="2000" i="1" dirty="0" smtClean="0">
                <a:solidFill>
                  <a:srgbClr val="FFFF00"/>
                </a:solidFill>
              </a:rPr>
              <a:t>,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, , </a:t>
            </a:r>
            <a:r>
              <a:rPr lang="fr-FR" sz="2000" i="1" dirty="0" err="1" smtClean="0">
                <a:solidFill>
                  <a:srgbClr val="FFFF00"/>
                </a:solidFill>
                <a:sym typeface="Symbol"/>
              </a:rPr>
              <a:t>t</a:t>
            </a:r>
            <a:r>
              <a:rPr lang="fr-FR" sz="2000" i="1" baseline="-25000" dirty="0" err="1" smtClean="0">
                <a:solidFill>
                  <a:srgbClr val="FFFF00"/>
                </a:solidFill>
                <a:sym typeface="Symbol"/>
              </a:rPr>
              <a:t>p</a:t>
            </a:r>
            <a:r>
              <a:rPr lang="fr-FR" sz="2000" i="1" dirty="0" smtClean="0">
                <a:solidFill>
                  <a:srgbClr val="FFFF00"/>
                </a:solidFill>
                <a:sym typeface="Symbol"/>
              </a:rPr>
              <a:t>) </a:t>
            </a:r>
            <a:r>
              <a:rPr lang="fr-FR" sz="2000" dirty="0" err="1" smtClean="0">
                <a:sym typeface="Symbol"/>
              </a:rPr>
              <a:t>may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be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regarded</a:t>
            </a:r>
            <a:r>
              <a:rPr lang="fr-FR" sz="2000" smtClean="0">
                <a:sym typeface="Symbol"/>
              </a:rPr>
              <a:t> as</a:t>
            </a:r>
            <a:r>
              <a:rPr lang="fr-FR" sz="2000" smtClean="0"/>
              <a:t> </a:t>
            </a:r>
            <a:r>
              <a:rPr lang="fr-FR" sz="2000" dirty="0" smtClean="0"/>
              <a:t>« </a:t>
            </a:r>
            <a:r>
              <a:rPr lang="fr-FR" sz="2000" dirty="0" err="1" smtClean="0"/>
              <a:t>coordinates</a:t>
            </a:r>
            <a:r>
              <a:rPr lang="fr-FR" sz="2000" dirty="0" smtClean="0"/>
              <a:t> » in phase </a:t>
            </a:r>
            <a:r>
              <a:rPr lang="fr-FR" sz="2000" dirty="0" err="1" smtClean="0"/>
              <a:t>space</a:t>
            </a:r>
            <a:r>
              <a:rPr lang="fr-FR" sz="2000" dirty="0" smtClean="0"/>
              <a:t> </a:t>
            </a:r>
            <a:r>
              <a:rPr lang="fr-FR" sz="2000" dirty="0" err="1" smtClean="0"/>
              <a:t>like</a:t>
            </a:r>
            <a:r>
              <a:rPr lang="fr-FR" sz="2000" dirty="0" smtClean="0"/>
              <a:t> the  positions – impulsions variables.</a:t>
            </a:r>
          </a:p>
          <a:p>
            <a:r>
              <a:rPr lang="fr-FR" sz="2000" dirty="0" smtClean="0"/>
              <a:t>To </a:t>
            </a:r>
            <a:r>
              <a:rPr lang="fr-FR" sz="2000" dirty="0" err="1" smtClean="0"/>
              <a:t>each</a:t>
            </a:r>
            <a:r>
              <a:rPr lang="fr-FR" sz="2000" dirty="0" smtClean="0"/>
              <a:t> set             corresponds a set of </a:t>
            </a:r>
            <a:r>
              <a:rPr lang="fr-FR" sz="2000" dirty="0" err="1" smtClean="0"/>
              <a:t>elements</a:t>
            </a:r>
            <a:r>
              <a:rPr lang="fr-FR" sz="2000" dirty="0" smtClean="0"/>
              <a:t> </a:t>
            </a:r>
            <a:r>
              <a:rPr lang="fr-FR" sz="2400" i="1" dirty="0" smtClean="0">
                <a:solidFill>
                  <a:srgbClr val="FFFF00"/>
                </a:solidFill>
              </a:rPr>
              <a:t>(</a:t>
            </a:r>
            <a:r>
              <a:rPr lang="fr-FR" sz="2400" i="1" dirty="0" err="1" smtClean="0">
                <a:solidFill>
                  <a:srgbClr val="FFFF00"/>
                </a:solidFill>
              </a:rPr>
              <a:t>a,e,i</a:t>
            </a:r>
            <a:r>
              <a:rPr lang="fr-FR" sz="2400" i="1" dirty="0" smtClean="0">
                <a:solidFill>
                  <a:srgbClr val="FFFF00"/>
                </a:solidFill>
              </a:rPr>
              <a:t>,</a:t>
            </a:r>
            <a:r>
              <a:rPr lang="fr-FR" sz="2400" i="1" dirty="0" smtClean="0">
                <a:solidFill>
                  <a:srgbClr val="FFFF00"/>
                </a:solidFill>
                <a:sym typeface="Symbol"/>
              </a:rPr>
              <a:t>,,</a:t>
            </a:r>
            <a:r>
              <a:rPr lang="fr-FR" sz="2400" i="1" dirty="0" err="1" smtClean="0">
                <a:solidFill>
                  <a:srgbClr val="FFFF00"/>
                </a:solidFill>
                <a:sym typeface="Symbol"/>
              </a:rPr>
              <a:t>t</a:t>
            </a:r>
            <a:r>
              <a:rPr lang="fr-FR" sz="2400" i="1" baseline="-25000" dirty="0" err="1" smtClean="0">
                <a:solidFill>
                  <a:srgbClr val="FFFF00"/>
                </a:solidFill>
                <a:sym typeface="Symbol"/>
              </a:rPr>
              <a:t>p</a:t>
            </a:r>
            <a:r>
              <a:rPr lang="fr-FR" sz="2400" i="1" dirty="0" smtClean="0">
                <a:solidFill>
                  <a:srgbClr val="FFFF00"/>
                </a:solidFill>
                <a:sym typeface="Symbol"/>
              </a:rPr>
              <a:t>)</a:t>
            </a:r>
            <a:r>
              <a:rPr lang="fr-FR" sz="2400" dirty="0" smtClean="0">
                <a:sym typeface="Symbol"/>
              </a:rPr>
              <a:t>, </a:t>
            </a:r>
            <a:r>
              <a:rPr lang="fr-FR" sz="2000" dirty="0" smtClean="0">
                <a:sym typeface="Symbol"/>
              </a:rPr>
              <a:t>constant in the </a:t>
            </a:r>
            <a:r>
              <a:rPr lang="fr-FR" sz="2000" dirty="0" err="1" smtClean="0">
                <a:sym typeface="Symbol"/>
              </a:rPr>
              <a:t>Keplerian</a:t>
            </a:r>
            <a:r>
              <a:rPr lang="fr-FR" sz="2000" dirty="0" smtClean="0">
                <a:sym typeface="Symbol"/>
              </a:rPr>
              <a:t> case, variable </a:t>
            </a:r>
            <a:r>
              <a:rPr lang="fr-FR" sz="2000" dirty="0" err="1" smtClean="0">
                <a:sym typeface="Symbol"/>
              </a:rPr>
              <a:t>otherwise</a:t>
            </a:r>
            <a:r>
              <a:rPr lang="fr-FR" sz="2000" dirty="0" smtClean="0">
                <a:sym typeface="Symbol"/>
              </a:rPr>
              <a:t>. This </a:t>
            </a:r>
            <a:r>
              <a:rPr lang="fr-FR" sz="2000" dirty="0" err="1" smtClean="0">
                <a:sym typeface="Symbol"/>
              </a:rPr>
              <a:t>is</a:t>
            </a:r>
            <a:r>
              <a:rPr lang="fr-FR" sz="2000" dirty="0" smtClean="0">
                <a:sym typeface="Symbol"/>
              </a:rPr>
              <a:t> the  </a:t>
            </a:r>
            <a:r>
              <a:rPr lang="fr-FR" sz="2000" dirty="0" err="1" smtClean="0">
                <a:solidFill>
                  <a:srgbClr val="FFC000"/>
                </a:solidFill>
                <a:sym typeface="Symbol"/>
              </a:rPr>
              <a:t>osculating</a:t>
            </a:r>
            <a:r>
              <a:rPr lang="fr-FR" sz="2000" dirty="0" smtClean="0">
                <a:solidFill>
                  <a:srgbClr val="FFC000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sym typeface="Symbol"/>
              </a:rPr>
              <a:t>orbit</a:t>
            </a:r>
            <a:r>
              <a:rPr lang="fr-FR" sz="2000" dirty="0" smtClean="0">
                <a:solidFill>
                  <a:srgbClr val="FFC000"/>
                </a:solidFill>
                <a:sym typeface="Symbol"/>
              </a:rPr>
              <a:t>.</a:t>
            </a:r>
          </a:p>
          <a:p>
            <a:r>
              <a:rPr lang="fr-FR" sz="2000" dirty="0" err="1" smtClean="0">
                <a:solidFill>
                  <a:srgbClr val="66FF33"/>
                </a:solidFill>
                <a:sym typeface="Symbol"/>
              </a:rPr>
              <a:t>Difficulty</a:t>
            </a:r>
            <a:r>
              <a:rPr lang="fr-FR" sz="2000" dirty="0" smtClean="0">
                <a:sym typeface="Symbol"/>
              </a:rPr>
              <a:t> : The orbital </a:t>
            </a:r>
            <a:r>
              <a:rPr lang="fr-FR" sz="2000" dirty="0" err="1" smtClean="0">
                <a:sym typeface="Symbol"/>
              </a:rPr>
              <a:t>elements</a:t>
            </a:r>
            <a:r>
              <a:rPr lang="fr-FR" sz="2000" dirty="0" smtClean="0">
                <a:sym typeface="Symbol"/>
              </a:rPr>
              <a:t> are not </a:t>
            </a:r>
            <a:r>
              <a:rPr lang="fr-FR" sz="2000" dirty="0" err="1" smtClean="0">
                <a:sym typeface="Symbol"/>
              </a:rPr>
              <a:t>canonically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conjugate</a:t>
            </a:r>
            <a:r>
              <a:rPr lang="fr-FR" sz="2000" dirty="0" smtClean="0">
                <a:sym typeface="Symbol"/>
              </a:rPr>
              <a:t>. But </a:t>
            </a:r>
            <a:r>
              <a:rPr lang="fr-FR" sz="2000" dirty="0" err="1" smtClean="0">
                <a:sym typeface="Symbol"/>
              </a:rPr>
              <a:t>some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combinations</a:t>
            </a:r>
            <a:r>
              <a:rPr lang="fr-FR" sz="2000" dirty="0" smtClean="0">
                <a:sym typeface="Symbol"/>
              </a:rPr>
              <a:t> of </a:t>
            </a:r>
            <a:r>
              <a:rPr lang="fr-FR" sz="2000" dirty="0" err="1" smtClean="0">
                <a:sym typeface="Symbol"/>
              </a:rPr>
              <a:t>them</a:t>
            </a:r>
            <a:r>
              <a:rPr lang="fr-FR" sz="2000" dirty="0" smtClean="0">
                <a:sym typeface="Symbol"/>
              </a:rPr>
              <a:t> are.</a:t>
            </a:r>
            <a:br>
              <a:rPr lang="fr-FR" sz="2000" dirty="0" smtClean="0">
                <a:sym typeface="Symbol"/>
              </a:rPr>
            </a:br>
            <a:r>
              <a:rPr lang="fr-FR" sz="2000" dirty="0" smtClean="0">
                <a:sym typeface="Symbol"/>
              </a:rPr>
              <a:t/>
            </a:r>
            <a:br>
              <a:rPr lang="fr-FR" sz="2000" dirty="0" smtClean="0">
                <a:sym typeface="Symbol"/>
              </a:rPr>
            </a:br>
            <a:r>
              <a:rPr lang="fr-FR" sz="2000" dirty="0" smtClean="0">
                <a:sym typeface="Symbol"/>
              </a:rPr>
              <a:t>   </a:t>
            </a:r>
            <a:r>
              <a:rPr lang="fr-FR" sz="2000" dirty="0" err="1" smtClean="0">
                <a:solidFill>
                  <a:srgbClr val="66FF33"/>
                </a:solidFill>
                <a:sym typeface="Symbol"/>
              </a:rPr>
              <a:t>Delaunay’s</a:t>
            </a:r>
            <a:r>
              <a:rPr lang="fr-FR" sz="2000" dirty="0" smtClean="0">
                <a:solidFill>
                  <a:srgbClr val="66FF33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  <a:sym typeface="Symbol"/>
              </a:rPr>
              <a:t>elements</a:t>
            </a:r>
            <a:endParaRPr lang="fr-FR" sz="2000" dirty="0" smtClean="0">
              <a:solidFill>
                <a:srgbClr val="66FF33"/>
              </a:solidFill>
            </a:endParaRPr>
          </a:p>
          <a:p>
            <a:pPr>
              <a:buNone/>
            </a:pPr>
            <a:endParaRPr lang="fr-FR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>
              <a:buFontTx/>
              <a:buNone/>
            </a:pPr>
            <a:endParaRPr lang="fr-FR" sz="2000" dirty="0"/>
          </a:p>
        </p:txBody>
      </p:sp>
      <p:graphicFrame>
        <p:nvGraphicFramePr>
          <p:cNvPr id="547844" name="Object 4"/>
          <p:cNvGraphicFramePr>
            <a:graphicFrameLocks noChangeAspect="1"/>
          </p:cNvGraphicFramePr>
          <p:nvPr/>
        </p:nvGraphicFramePr>
        <p:xfrm>
          <a:off x="2339752" y="3420740"/>
          <a:ext cx="606425" cy="368300"/>
        </p:xfrm>
        <a:graphic>
          <a:graphicData uri="http://schemas.openxmlformats.org/presentationml/2006/ole">
            <p:oleObj spid="_x0000_s81922" name="Équation" r:id="rId3" imgW="355320" imgH="215640" progId="Equation.3">
              <p:embed/>
            </p:oleObj>
          </a:graphicData>
        </a:graphic>
      </p:graphicFrame>
      <p:graphicFrame>
        <p:nvGraphicFramePr>
          <p:cNvPr id="547845" name="Object 5"/>
          <p:cNvGraphicFramePr>
            <a:graphicFrameLocks noChangeAspect="1"/>
          </p:cNvGraphicFramePr>
          <p:nvPr/>
        </p:nvGraphicFramePr>
        <p:xfrm>
          <a:off x="3923928" y="4939308"/>
          <a:ext cx="4684713" cy="1370012"/>
        </p:xfrm>
        <a:graphic>
          <a:graphicData uri="http://schemas.openxmlformats.org/presentationml/2006/ole">
            <p:oleObj spid="_x0000_s81923" name="Équation" r:id="rId4" imgW="2781000" imgH="812520" progId="Equation.3">
              <p:embed/>
            </p:oleObj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April 7, 2014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Théorie CPTGA</a:t>
            </a:r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28328"/>
          </a:xfrm>
        </p:spPr>
        <p:txBody>
          <a:bodyPr/>
          <a:lstStyle/>
          <a:p>
            <a:r>
              <a:rPr lang="fr-FR" sz="3200" dirty="0" err="1" smtClean="0"/>
              <a:t>Secular</a:t>
            </a:r>
            <a:r>
              <a:rPr lang="fr-FR" sz="3200" dirty="0" smtClean="0"/>
              <a:t> perturbations : </a:t>
            </a:r>
            <a:r>
              <a:rPr lang="fr-FR" sz="3200" dirty="0" err="1" smtClean="0"/>
              <a:t>averaging</a:t>
            </a:r>
            <a:r>
              <a:rPr lang="fr-FR" sz="3200" dirty="0" smtClean="0"/>
              <a:t>, </a:t>
            </a:r>
            <a:r>
              <a:rPr lang="fr-FR" sz="3200" dirty="0" err="1" smtClean="0"/>
              <a:t>expanding</a:t>
            </a:r>
            <a:endParaRPr lang="fr-FR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0727"/>
            <a:ext cx="7772400" cy="5379731"/>
          </a:xfrm>
        </p:spPr>
        <p:txBody>
          <a:bodyPr/>
          <a:lstStyle/>
          <a:p>
            <a:r>
              <a:rPr lang="fr-FR" sz="2000" dirty="0" smtClean="0"/>
              <a:t>The canonical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</a:t>
            </a:r>
            <a:r>
              <a:rPr lang="fr-FR" sz="2000" dirty="0" err="1" smtClean="0"/>
              <a:t>cannot</a:t>
            </a:r>
            <a:r>
              <a:rPr lang="fr-FR" sz="2000" dirty="0" smtClean="0"/>
              <a:t> in </a:t>
            </a:r>
            <a:r>
              <a:rPr lang="fr-FR" sz="2000" dirty="0" err="1" smtClean="0"/>
              <a:t>general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solved</a:t>
            </a:r>
            <a:r>
              <a:rPr lang="fr-FR" sz="2000" dirty="0" smtClean="0"/>
              <a:t> in </a:t>
            </a:r>
            <a:r>
              <a:rPr lang="fr-FR" sz="2000" dirty="0" err="1" smtClean="0"/>
              <a:t>closed</a:t>
            </a:r>
            <a:r>
              <a:rPr lang="fr-FR" sz="2000" dirty="0" smtClean="0"/>
              <a:t> </a:t>
            </a:r>
            <a:r>
              <a:rPr lang="fr-FR" sz="2000" dirty="0" err="1" smtClean="0"/>
              <a:t>form</a:t>
            </a:r>
            <a:r>
              <a:rPr lang="fr-FR" sz="2000" dirty="0" smtClean="0"/>
              <a:t>. </a:t>
            </a:r>
            <a:r>
              <a:rPr lang="fr-FR" sz="2000" dirty="0" smtClean="0">
                <a:solidFill>
                  <a:srgbClr val="66FF33"/>
                </a:solidFill>
              </a:rPr>
              <a:t>Approximations</a:t>
            </a:r>
            <a:r>
              <a:rPr lang="fr-FR" sz="2000" dirty="0" smtClean="0"/>
              <a:t> are </a:t>
            </a:r>
            <a:r>
              <a:rPr lang="fr-FR" sz="2000" dirty="0" err="1" smtClean="0"/>
              <a:t>necessary</a:t>
            </a:r>
            <a:r>
              <a:rPr lang="fr-FR" sz="2000" dirty="0" smtClean="0"/>
              <a:t> to </a:t>
            </a:r>
            <a:r>
              <a:rPr lang="fr-FR" sz="2000" dirty="0" err="1" smtClean="0"/>
              <a:t>investigate</a:t>
            </a:r>
            <a:r>
              <a:rPr lang="fr-FR" sz="2000" dirty="0" smtClean="0"/>
              <a:t> the long-</a:t>
            </a:r>
            <a:r>
              <a:rPr lang="fr-FR" sz="2000" dirty="0" err="1" smtClean="0"/>
              <a:t>term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: </a:t>
            </a:r>
            <a:r>
              <a:rPr lang="fr-FR" sz="2000" dirty="0" err="1" smtClean="0">
                <a:solidFill>
                  <a:srgbClr val="FFFF00"/>
                </a:solidFill>
              </a:rPr>
              <a:t>averaging</a:t>
            </a:r>
            <a:r>
              <a:rPr lang="fr-FR" sz="2000" dirty="0" smtClean="0">
                <a:solidFill>
                  <a:srgbClr val="FFFF00"/>
                </a:solidFill>
              </a:rPr>
              <a:t> and expansion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A </a:t>
            </a:r>
            <a:r>
              <a:rPr lang="fr-FR" sz="2000" dirty="0" err="1" smtClean="0"/>
              <a:t>usual</a:t>
            </a:r>
            <a:r>
              <a:rPr lang="fr-FR" sz="2000" dirty="0" smtClean="0"/>
              <a:t> technique : </a:t>
            </a:r>
            <a:r>
              <a:rPr lang="fr-FR" sz="2000" dirty="0" err="1" smtClean="0">
                <a:solidFill>
                  <a:srgbClr val="FFFF00"/>
                </a:solidFill>
              </a:rPr>
              <a:t>averaging</a:t>
            </a:r>
            <a:r>
              <a:rPr lang="fr-FR" sz="2000" dirty="0" smtClean="0">
                <a:solidFill>
                  <a:srgbClr val="66FF33"/>
                </a:solidFill>
              </a:rPr>
              <a:t> the perturbation over the orbital </a:t>
            </a:r>
            <a:r>
              <a:rPr lang="fr-FR" sz="2000" dirty="0" err="1" smtClean="0">
                <a:solidFill>
                  <a:srgbClr val="66FF33"/>
                </a:solidFill>
              </a:rPr>
              <a:t>period</a:t>
            </a:r>
            <a:r>
              <a:rPr lang="fr-FR" sz="2000" dirty="0" smtClean="0"/>
              <a:t>. This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equivalent</a:t>
            </a:r>
            <a:r>
              <a:rPr lang="fr-FR" sz="2000" dirty="0" smtClean="0"/>
              <a:t> to </a:t>
            </a:r>
            <a:r>
              <a:rPr lang="fr-FR" sz="2000" dirty="0" err="1" smtClean="0"/>
              <a:t>retaining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the first </a:t>
            </a:r>
            <a:r>
              <a:rPr lang="fr-FR" sz="2000" dirty="0" err="1" smtClean="0"/>
              <a:t>term</a:t>
            </a:r>
            <a:r>
              <a:rPr lang="fr-FR" sz="2000" dirty="0" smtClean="0"/>
              <a:t> in a Fourier </a:t>
            </a:r>
            <a:r>
              <a:rPr lang="fr-FR" sz="2000" dirty="0" err="1" smtClean="0"/>
              <a:t>series</a:t>
            </a:r>
            <a:endParaRPr lang="fr-FR" sz="2000" dirty="0"/>
          </a:p>
          <a:p>
            <a:r>
              <a:rPr lang="fr-FR" sz="2000" dirty="0" smtClean="0"/>
              <a:t>This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viewed</a:t>
            </a:r>
            <a:r>
              <a:rPr lang="fr-FR" sz="2000" dirty="0" smtClean="0"/>
              <a:t> as a canonical transformation (Von </a:t>
            </a:r>
            <a:r>
              <a:rPr lang="fr-FR" sz="2000" dirty="0" err="1" smtClean="0"/>
              <a:t>Zeipel</a:t>
            </a:r>
            <a:r>
              <a:rPr lang="fr-FR" sz="2000" dirty="0" smtClean="0"/>
              <a:t>).</a:t>
            </a:r>
            <a:endParaRPr lang="fr-FR" sz="2000" dirty="0" smtClean="0">
              <a:ea typeface="Cambria Math"/>
            </a:endParaRPr>
          </a:p>
          <a:p>
            <a:r>
              <a:rPr lang="fr-FR" sz="2000" dirty="0" smtClean="0">
                <a:ea typeface="Cambria Math"/>
              </a:rPr>
              <a:t>More </a:t>
            </a:r>
            <a:r>
              <a:rPr lang="fr-FR" sz="2000" dirty="0" err="1" smtClean="0">
                <a:ea typeface="Cambria Math"/>
              </a:rPr>
              <a:t>generally</a:t>
            </a:r>
            <a:r>
              <a:rPr lang="fr-FR" sz="2000" dirty="0" smtClean="0">
                <a:ea typeface="Cambria Math"/>
              </a:rPr>
              <a:t>, if </a:t>
            </a:r>
            <a:r>
              <a:rPr lang="fr-FR" sz="2000" dirty="0" err="1" smtClean="0">
                <a:ea typeface="Cambria Math"/>
              </a:rPr>
              <a:t>there</a:t>
            </a:r>
            <a:r>
              <a:rPr lang="fr-FR" sz="2000" dirty="0" smtClean="0">
                <a:ea typeface="Cambria Math"/>
              </a:rPr>
              <a:t> are </a:t>
            </a:r>
            <a:r>
              <a:rPr lang="fr-FR" sz="2000" dirty="0" err="1" smtClean="0">
                <a:ea typeface="Cambria Math"/>
              </a:rPr>
              <a:t>several</a:t>
            </a:r>
            <a:r>
              <a:rPr lang="fr-FR" sz="2000" dirty="0" smtClean="0">
                <a:ea typeface="Cambria Math"/>
              </a:rPr>
              <a:t> </a:t>
            </a:r>
            <a:r>
              <a:rPr lang="fr-FR" sz="2000" b="1" u="sng" dirty="0" err="1" smtClean="0">
                <a:solidFill>
                  <a:srgbClr val="66FF33"/>
                </a:solidFill>
                <a:ea typeface="Cambria Math"/>
              </a:rPr>
              <a:t>independent</a:t>
            </a:r>
            <a:r>
              <a:rPr lang="fr-FR" sz="2000" b="1" u="sng" dirty="0" smtClean="0">
                <a:solidFill>
                  <a:srgbClr val="66FF33"/>
                </a:solidFill>
                <a:ea typeface="Cambria Math"/>
              </a:rPr>
              <a:t> </a:t>
            </a:r>
            <a:r>
              <a:rPr lang="fr-FR" sz="2000" dirty="0" smtClean="0">
                <a:ea typeface="Cambria Math"/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  <a:ea typeface="Cambria Math"/>
              </a:rPr>
              <a:t>rapid</a:t>
            </a:r>
            <a:r>
              <a:rPr lang="fr-FR" sz="2000" dirty="0" smtClean="0">
                <a:solidFill>
                  <a:srgbClr val="66FF33"/>
                </a:solidFill>
                <a:ea typeface="Cambria Math"/>
              </a:rPr>
              <a:t> variables,  </a:t>
            </a:r>
            <a:r>
              <a:rPr lang="fr-FR" sz="2000" dirty="0" err="1" smtClean="0">
                <a:ea typeface="Cambria Math"/>
              </a:rPr>
              <a:t>averaging</a:t>
            </a:r>
            <a:r>
              <a:rPr lang="fr-FR" sz="2000" dirty="0" smtClean="0">
                <a:ea typeface="Cambria Math"/>
              </a:rPr>
              <a:t> </a:t>
            </a:r>
            <a:r>
              <a:rPr lang="fr-FR" sz="2000" dirty="0" err="1" smtClean="0">
                <a:ea typeface="Cambria Math"/>
              </a:rPr>
              <a:t>is</a:t>
            </a:r>
            <a:r>
              <a:rPr lang="fr-FR" sz="2000" dirty="0" smtClean="0">
                <a:ea typeface="Cambria Math"/>
              </a:rPr>
              <a:t> </a:t>
            </a:r>
            <a:r>
              <a:rPr lang="fr-FR" sz="2000" dirty="0" err="1" smtClean="0">
                <a:ea typeface="Cambria Math"/>
              </a:rPr>
              <a:t>taken</a:t>
            </a:r>
            <a:r>
              <a:rPr lang="fr-FR" sz="2000" dirty="0" smtClean="0">
                <a:ea typeface="Cambria Math"/>
              </a:rPr>
              <a:t> over all of </a:t>
            </a:r>
            <a:r>
              <a:rPr lang="fr-FR" sz="2000" dirty="0" err="1" smtClean="0">
                <a:ea typeface="Cambria Math"/>
              </a:rPr>
              <a:t>them</a:t>
            </a:r>
            <a:r>
              <a:rPr lang="fr-FR" sz="2000" dirty="0" smtClean="0">
                <a:ea typeface="Cambria Math"/>
              </a:rPr>
              <a:t>.</a:t>
            </a:r>
          </a:p>
          <a:p>
            <a:r>
              <a:rPr lang="fr-FR" sz="2000" dirty="0" smtClean="0"/>
              <a:t>The </a:t>
            </a:r>
            <a:r>
              <a:rPr lang="fr-FR" sz="2000" dirty="0" err="1" smtClean="0"/>
              <a:t>analytical</a:t>
            </a:r>
            <a:r>
              <a:rPr lang="fr-FR" sz="2000" dirty="0" smtClean="0"/>
              <a:t> </a:t>
            </a:r>
            <a:r>
              <a:rPr lang="fr-FR" sz="2000" dirty="0" err="1" smtClean="0"/>
              <a:t>study</a:t>
            </a:r>
            <a:r>
              <a:rPr lang="fr-FR" sz="2000" dirty="0" smtClean="0"/>
              <a:t> </a:t>
            </a:r>
            <a:r>
              <a:rPr lang="fr-FR" sz="2000" dirty="0" err="1" smtClean="0"/>
              <a:t>often</a:t>
            </a:r>
            <a:r>
              <a:rPr lang="fr-FR" sz="2000" dirty="0" smtClean="0"/>
              <a:t> </a:t>
            </a:r>
            <a:r>
              <a:rPr lang="fr-FR" sz="2000" dirty="0" err="1" smtClean="0"/>
              <a:t>requires</a:t>
            </a:r>
            <a:r>
              <a:rPr lang="fr-FR" sz="2000" dirty="0" smtClean="0"/>
              <a:t> a </a:t>
            </a:r>
            <a:r>
              <a:rPr lang="fr-FR" sz="2000" dirty="0" err="1" smtClean="0">
                <a:solidFill>
                  <a:srgbClr val="FFFF00"/>
                </a:solidFill>
              </a:rPr>
              <a:t>series</a:t>
            </a:r>
            <a:r>
              <a:rPr lang="fr-FR" sz="2000" dirty="0" smtClean="0">
                <a:solidFill>
                  <a:srgbClr val="FFFF00"/>
                </a:solidFill>
              </a:rPr>
              <a:t> expansion </a:t>
            </a:r>
            <a:r>
              <a:rPr lang="fr-FR" sz="2000" dirty="0" smtClean="0">
                <a:solidFill>
                  <a:srgbClr val="66FF33"/>
                </a:solidFill>
              </a:rPr>
              <a:t>and </a:t>
            </a:r>
            <a:r>
              <a:rPr lang="fr-FR" sz="2000" dirty="0" err="1" smtClean="0">
                <a:solidFill>
                  <a:srgbClr val="66FF33"/>
                </a:solidFill>
              </a:rPr>
              <a:t>truncation</a:t>
            </a:r>
            <a:r>
              <a:rPr lang="fr-FR" sz="2000" dirty="0" smtClean="0">
                <a:solidFill>
                  <a:srgbClr val="66FF33"/>
                </a:solidFill>
              </a:rPr>
              <a:t> </a:t>
            </a:r>
            <a:r>
              <a:rPr lang="fr-FR" sz="2000" dirty="0" smtClean="0"/>
              <a:t>of the perturbation </a:t>
            </a:r>
            <a:r>
              <a:rPr lang="fr-FR" sz="2000" dirty="0" err="1" smtClean="0"/>
              <a:t>before</a:t>
            </a:r>
            <a:r>
              <a:rPr lang="fr-FR" sz="2000" dirty="0" smtClean="0"/>
              <a:t> </a:t>
            </a:r>
            <a:r>
              <a:rPr lang="fr-FR" sz="2000" dirty="0" err="1" smtClean="0"/>
              <a:t>averaging</a:t>
            </a:r>
            <a:r>
              <a:rPr lang="fr-FR" sz="2000" dirty="0" smtClean="0"/>
              <a:t>. There are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 :</a:t>
            </a:r>
            <a:endParaRPr lang="fr-FR" sz="2000" dirty="0" smtClean="0">
              <a:solidFill>
                <a:srgbClr val="66FF33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fr-FR" sz="1800" dirty="0" smtClean="0"/>
              <a:t>Expansion </a:t>
            </a:r>
            <a:r>
              <a:rPr lang="fr-FR" sz="1800" dirty="0" err="1" smtClean="0"/>
              <a:t>using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FFFF00"/>
                </a:solidFill>
              </a:rPr>
              <a:t>Legendre polynomial (</a:t>
            </a:r>
            <a:r>
              <a:rPr lang="fr-FR" sz="1800" dirty="0" err="1" smtClean="0">
                <a:solidFill>
                  <a:srgbClr val="FFFF00"/>
                </a:solidFill>
              </a:rPr>
              <a:t>spherical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harmonics</a:t>
            </a:r>
            <a:r>
              <a:rPr lang="fr-FR" sz="1800" dirty="0" smtClean="0">
                <a:solidFill>
                  <a:srgbClr val="FFFF00"/>
                </a:solidFill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/>
              <a:t>when</a:t>
            </a:r>
            <a:r>
              <a:rPr lang="fr-FR" sz="1800" dirty="0" smtClean="0"/>
              <a:t> </a:t>
            </a:r>
            <a:r>
              <a:rPr lang="fr-FR" sz="1800" dirty="0" err="1" smtClean="0"/>
              <a:t>orbits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very</a:t>
            </a:r>
            <a:r>
              <a:rPr lang="fr-FR" sz="1800" dirty="0" smtClean="0"/>
              <a:t>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 </a:t>
            </a:r>
            <a:r>
              <a:rPr lang="fr-FR" sz="1800" dirty="0" err="1" smtClean="0"/>
              <a:t>sizes</a:t>
            </a:r>
            <a:r>
              <a:rPr lang="fr-FR" sz="1800" dirty="0" smtClean="0"/>
              <a:t> are </a:t>
            </a:r>
            <a:r>
              <a:rPr lang="fr-FR" sz="1800" dirty="0" err="1" smtClean="0"/>
              <a:t>involved</a:t>
            </a:r>
            <a:r>
              <a:rPr lang="fr-FR" sz="1800" dirty="0" smtClean="0"/>
              <a:t>: </a:t>
            </a:r>
            <a:r>
              <a:rPr lang="fr-FR" sz="1800" i="1" dirty="0" smtClean="0">
                <a:solidFill>
                  <a:srgbClr val="FFFF00"/>
                </a:solidFill>
              </a:rPr>
              <a:t>r</a:t>
            </a:r>
            <a:r>
              <a:rPr lang="fr-FR" sz="1800" dirty="0" smtClean="0"/>
              <a:t>, </a:t>
            </a:r>
            <a:r>
              <a:rPr lang="fr-FR" sz="1800" i="1" dirty="0" smtClean="0">
                <a:solidFill>
                  <a:srgbClr val="FFFF00"/>
                </a:solidFill>
              </a:rPr>
              <a:t>r’</a:t>
            </a:r>
            <a:r>
              <a:rPr lang="fr-FR" sz="1800" dirty="0" smtClean="0"/>
              <a:t>,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i="1" dirty="0" err="1" smtClean="0">
                <a:solidFill>
                  <a:srgbClr val="FFFF00"/>
                </a:solidFill>
              </a:rPr>
              <a:t>r</a:t>
            </a:r>
            <a:r>
              <a:rPr lang="fr-FR" sz="1800" i="1" dirty="0" err="1" smtClean="0">
                <a:solidFill>
                  <a:srgbClr val="FFFF00"/>
                </a:solidFill>
                <a:latin typeface="Cambria Math"/>
                <a:ea typeface="Cambria Math"/>
              </a:rPr>
              <a:t>≪r</a:t>
            </a:r>
            <a:r>
              <a:rPr lang="fr-FR" sz="1800" i="1" dirty="0" smtClean="0">
                <a:solidFill>
                  <a:srgbClr val="FFFF00"/>
                </a:solidFill>
                <a:latin typeface="Cambria Math"/>
                <a:ea typeface="Cambria Math"/>
              </a:rPr>
              <a:t>’ </a:t>
            </a:r>
            <a:endParaRPr lang="fr-FR" sz="1800" dirty="0" smtClean="0">
              <a:latin typeface="Cambria Math"/>
              <a:ea typeface="Cambria Math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fr-FR" sz="1800" dirty="0" smtClean="0"/>
              <a:t>Expansion </a:t>
            </a:r>
            <a:r>
              <a:rPr lang="fr-FR" sz="1800" dirty="0" err="1" smtClean="0"/>
              <a:t>using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FFFF00"/>
                </a:solidFill>
              </a:rPr>
              <a:t>Laplace coefficients</a:t>
            </a:r>
            <a:r>
              <a:rPr lang="fr-FR" sz="1800" dirty="0" smtClean="0"/>
              <a:t>, </a:t>
            </a:r>
            <a:r>
              <a:rPr lang="fr-FR" sz="1800" dirty="0" err="1" smtClean="0"/>
              <a:t>where</a:t>
            </a:r>
            <a:r>
              <a:rPr lang="fr-FR" sz="1800" dirty="0" smtClean="0"/>
              <a:t> the </a:t>
            </a:r>
            <a:r>
              <a:rPr lang="fr-FR" sz="1800" dirty="0" err="1" smtClean="0"/>
              <a:t>orbits</a:t>
            </a:r>
            <a:r>
              <a:rPr lang="fr-FR" sz="1800" dirty="0" smtClean="0"/>
              <a:t> have comparable </a:t>
            </a:r>
            <a:r>
              <a:rPr lang="fr-FR" sz="1800" dirty="0" err="1" smtClean="0"/>
              <a:t>sizes</a:t>
            </a:r>
            <a:r>
              <a:rPr lang="fr-FR" sz="1800" dirty="0" smtClean="0"/>
              <a:t>, but have </a:t>
            </a:r>
            <a:r>
              <a:rPr lang="fr-FR" sz="1800" dirty="0" err="1" smtClean="0">
                <a:solidFill>
                  <a:srgbClr val="66FF33"/>
                </a:solidFill>
              </a:rPr>
              <a:t>small</a:t>
            </a:r>
            <a:r>
              <a:rPr lang="fr-FR" sz="1800" dirty="0" smtClean="0">
                <a:solidFill>
                  <a:srgbClr val="66FF33"/>
                </a:solidFill>
              </a:rPr>
              <a:t> </a:t>
            </a:r>
            <a:r>
              <a:rPr lang="fr-FR" sz="1800" dirty="0" err="1" smtClean="0">
                <a:solidFill>
                  <a:srgbClr val="66FF33"/>
                </a:solidFill>
              </a:rPr>
              <a:t>eccentricities</a:t>
            </a:r>
            <a:r>
              <a:rPr lang="fr-FR" sz="1800" dirty="0" smtClean="0">
                <a:solidFill>
                  <a:srgbClr val="66FF33"/>
                </a:solidFill>
              </a:rPr>
              <a:t> and inclinations </a:t>
            </a:r>
            <a:r>
              <a:rPr lang="fr-FR" sz="1800" dirty="0" smtClean="0">
                <a:ea typeface="Cambria Math"/>
              </a:rPr>
              <a:t>(First a Fourier expansion, and </a:t>
            </a:r>
            <a:r>
              <a:rPr lang="fr-FR" sz="1800" dirty="0" err="1" smtClean="0">
                <a:ea typeface="Cambria Math"/>
              </a:rPr>
              <a:t>then</a:t>
            </a:r>
            <a:r>
              <a:rPr lang="fr-FR" sz="1800" dirty="0" smtClean="0">
                <a:ea typeface="Cambria Math"/>
              </a:rPr>
              <a:t> an expansion in </a:t>
            </a:r>
            <a:r>
              <a:rPr lang="fr-FR" sz="1800" dirty="0" err="1" smtClean="0">
                <a:ea typeface="Cambria Math"/>
              </a:rPr>
              <a:t>ascending</a:t>
            </a:r>
            <a:r>
              <a:rPr lang="fr-FR" sz="1800" dirty="0" smtClean="0">
                <a:ea typeface="Cambria Math"/>
              </a:rPr>
              <a:t> </a:t>
            </a:r>
            <a:r>
              <a:rPr lang="fr-FR" sz="1800" dirty="0" err="1" smtClean="0">
                <a:ea typeface="Cambria Math"/>
              </a:rPr>
              <a:t>powers</a:t>
            </a:r>
            <a:r>
              <a:rPr lang="fr-FR" sz="1800" dirty="0" smtClean="0">
                <a:ea typeface="Cambria Math"/>
              </a:rPr>
              <a:t> of </a:t>
            </a:r>
            <a:r>
              <a:rPr lang="fr-FR" sz="1800" dirty="0" err="1" smtClean="0">
                <a:ea typeface="Cambria Math"/>
              </a:rPr>
              <a:t>eccentricites</a:t>
            </a:r>
            <a:r>
              <a:rPr lang="fr-FR" sz="1800" dirty="0" smtClean="0">
                <a:ea typeface="Cambria Math"/>
              </a:rPr>
              <a:t> and inclinations)</a:t>
            </a:r>
            <a:endParaRPr lang="fr-FR" sz="1800" i="1" dirty="0" smtClean="0">
              <a:solidFill>
                <a:srgbClr val="FFFF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endParaRPr lang="fr-FR" sz="1600" i="1" dirty="0" smtClean="0">
              <a:solidFill>
                <a:srgbClr val="FFFF00"/>
              </a:solidFill>
            </a:endParaRPr>
          </a:p>
          <a:p>
            <a:endParaRPr lang="fr-FR" sz="2000" dirty="0" smtClean="0">
              <a:ea typeface="Cambria Math"/>
            </a:endParaRPr>
          </a:p>
          <a:p>
            <a:endParaRPr lang="fr-FR" sz="2000" b="1" u="sng" dirty="0" smtClean="0">
              <a:solidFill>
                <a:srgbClr val="66FF33"/>
              </a:solidFill>
            </a:endParaRPr>
          </a:p>
          <a:p>
            <a:endParaRPr lang="fr-FR" sz="2000" dirty="0"/>
          </a:p>
          <a:p>
            <a:pPr>
              <a:buFontTx/>
              <a:buNone/>
            </a:pPr>
            <a:endParaRPr lang="fr-FR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036F-9424-40AB-B326-78DAA3C9FC8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yrinthe">
  <a:themeElements>
    <a:clrScheme name="Labyrinth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Labyrint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byrinth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h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h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h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h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h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Designs\Labyrinthe.pot</Template>
  <TotalTime>4706</TotalTime>
  <Words>2094</Words>
  <Application>Microsoft Office PowerPoint</Application>
  <PresentationFormat>Affichage à l'écran (4:3)</PresentationFormat>
  <Paragraphs>355</Paragraphs>
  <Slides>28</Slides>
  <Notes>1</Notes>
  <HiddenSlides>0</HiddenSlides>
  <MMClips>4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Labyrinthe</vt:lpstr>
      <vt:lpstr>Équation</vt:lpstr>
      <vt:lpstr>Equation</vt:lpstr>
      <vt:lpstr>Hamiltonian dynamics and (exo)planetary system </vt:lpstr>
      <vt:lpstr>The N - body problem / Kepler’s laws</vt:lpstr>
      <vt:lpstr>Orbital elements</vt:lpstr>
      <vt:lpstr>Eccentricities and inclinations</vt:lpstr>
      <vt:lpstr>The perturbed Keplerian motion</vt:lpstr>
      <vt:lpstr>Fundamentals of  classical Hamiltonian mechanics</vt:lpstr>
      <vt:lpstr>Canonical transformations</vt:lpstr>
      <vt:lpstr>Hamiltonian formulation of the Keplerian problem</vt:lpstr>
      <vt:lpstr>Secular perturbations : averaging, expanding</vt:lpstr>
      <vt:lpstr>Planetary theories</vt:lpstr>
      <vt:lpstr>Exemple : evolution of the osculating eccentricity of the Earth’s orbit</vt:lpstr>
      <vt:lpstr>Mean motion resonances</vt:lpstr>
      <vt:lpstr>Mean motion resonances (II)</vt:lpstr>
      <vt:lpstr>Mean-motion resonances (III) </vt:lpstr>
      <vt:lpstr>Mean-motion resonances :  theoretical background</vt:lpstr>
      <vt:lpstr>Examples of phase space portraits</vt:lpstr>
      <vt:lpstr>Destabilising resonance</vt:lpstr>
      <vt:lpstr>Numerical methods for dynamical investigation of planetary systems : Symplectic integration</vt:lpstr>
      <vt:lpstr>Standard symplectic schemes</vt:lpstr>
      <vt:lpstr>When close encounters occur ?</vt:lpstr>
      <vt:lpstr>Application 1: « Nice » model  (Early Solar System history) (Morbidelli, Levison, Gomes, Tsiganis, 2006)</vt:lpstr>
      <vt:lpstr>Application 2 : The Gliese 581 system (4 Planets, one « habitable »)</vt:lpstr>
      <vt:lpstr>Application 3 : Perturbation of disks by companions</vt:lpstr>
      <vt:lpstr>Application 3 : Perturbation of disks by companions</vt:lpstr>
      <vt:lpstr>Application 3 : Perturbation of disks by companions</vt:lpstr>
      <vt:lpstr>Hamiltonian formulation of the Keplerian problem</vt:lpstr>
      <vt:lpstr>The HJS method(Hierarchical Jacobi symplectic, Beust 2003)</vt:lpstr>
      <vt:lpstr>Dynamique dans les systèmes multiples</vt:lpstr>
    </vt:vector>
  </TitlesOfParts>
  <Company>laog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formation du Système Solaire et des systèmes planétaires</dc:title>
  <dc:creator>beust</dc:creator>
  <cp:lastModifiedBy>herve</cp:lastModifiedBy>
  <cp:revision>249</cp:revision>
  <cp:lastPrinted>1601-01-01T00:00:00Z</cp:lastPrinted>
  <dcterms:created xsi:type="dcterms:W3CDTF">2004-02-24T09:13:10Z</dcterms:created>
  <dcterms:modified xsi:type="dcterms:W3CDTF">2014-04-04T12:29:22Z</dcterms:modified>
</cp:coreProperties>
</file>