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6" r:id="rId5"/>
    <p:sldId id="258" r:id="rId6"/>
    <p:sldId id="267" r:id="rId7"/>
    <p:sldId id="259" r:id="rId8"/>
    <p:sldId id="260" r:id="rId9"/>
    <p:sldId id="268" r:id="rId10"/>
    <p:sldId id="261" r:id="rId11"/>
    <p:sldId id="262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C8B9B-47C5-4278-87E0-4EADC4DAAB46}" type="datetimeFigureOut">
              <a:rPr lang="fr-FR" smtClean="0"/>
              <a:t>03/12/2014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5D9CE-2B57-4ED7-9807-843B5C5B38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C8B9B-47C5-4278-87E0-4EADC4DAAB46}" type="datetimeFigureOut">
              <a:rPr lang="fr-FR" smtClean="0"/>
              <a:t>03/12/2014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5D9CE-2B57-4ED7-9807-843B5C5B38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C8B9B-47C5-4278-87E0-4EADC4DAAB46}" type="datetimeFigureOut">
              <a:rPr lang="fr-FR" smtClean="0"/>
              <a:t>03/12/2014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5D9CE-2B57-4ED7-9807-843B5C5B38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C8B9B-47C5-4278-87E0-4EADC4DAAB46}" type="datetimeFigureOut">
              <a:rPr lang="fr-FR" smtClean="0"/>
              <a:t>03/12/2014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5D9CE-2B57-4ED7-9807-843B5C5B38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C8B9B-47C5-4278-87E0-4EADC4DAAB46}" type="datetimeFigureOut">
              <a:rPr lang="fr-FR" smtClean="0"/>
              <a:t>03/12/2014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5D9CE-2B57-4ED7-9807-843B5C5B38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C8B9B-47C5-4278-87E0-4EADC4DAAB46}" type="datetimeFigureOut">
              <a:rPr lang="fr-FR" smtClean="0"/>
              <a:t>03/12/2014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5D9CE-2B57-4ED7-9807-843B5C5B38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C8B9B-47C5-4278-87E0-4EADC4DAAB46}" type="datetimeFigureOut">
              <a:rPr lang="fr-FR" smtClean="0"/>
              <a:t>03/12/2014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5D9CE-2B57-4ED7-9807-843B5C5B38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C8B9B-47C5-4278-87E0-4EADC4DAAB46}" type="datetimeFigureOut">
              <a:rPr lang="fr-FR" smtClean="0"/>
              <a:t>03/12/2014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5D9CE-2B57-4ED7-9807-843B5C5B38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C8B9B-47C5-4278-87E0-4EADC4DAAB46}" type="datetimeFigureOut">
              <a:rPr lang="fr-FR" smtClean="0"/>
              <a:t>03/12/2014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5D9CE-2B57-4ED7-9807-843B5C5B38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C8B9B-47C5-4278-87E0-4EADC4DAAB46}" type="datetimeFigureOut">
              <a:rPr lang="fr-FR" smtClean="0"/>
              <a:t>03/12/2014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5D9CE-2B57-4ED7-9807-843B5C5B38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C8B9B-47C5-4278-87E0-4EADC4DAAB46}" type="datetimeFigureOut">
              <a:rPr lang="fr-FR" smtClean="0"/>
              <a:t>03/12/2014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5D9CE-2B57-4ED7-9807-843B5C5B3832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0C8B9B-47C5-4278-87E0-4EADC4DAAB46}" type="datetimeFigureOut">
              <a:rPr lang="fr-FR" smtClean="0"/>
              <a:t>03/12/2014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8C5D9CE-2B57-4ED7-9807-843B5C5B383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744216"/>
            <a:ext cx="7772400" cy="1828800"/>
          </a:xfrm>
        </p:spPr>
        <p:txBody>
          <a:bodyPr/>
          <a:lstStyle/>
          <a:p>
            <a:r>
              <a:rPr lang="fr-FR" dirty="0" err="1" smtClean="0"/>
              <a:t>Readiness</a:t>
            </a:r>
            <a:r>
              <a:rPr lang="fr-FR" dirty="0" smtClean="0"/>
              <a:t> of the TPC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16216" y="3685032"/>
            <a:ext cx="1978560" cy="536056"/>
          </a:xfrm>
        </p:spPr>
        <p:txBody>
          <a:bodyPr/>
          <a:lstStyle/>
          <a:p>
            <a:r>
              <a:rPr lang="fr-FR" dirty="0" smtClean="0"/>
              <a:t>P. Colas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3789040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left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final design?</a:t>
            </a:r>
          </a:p>
          <a:p>
            <a:r>
              <a:rPr lang="fr-FR" dirty="0"/>
              <a:t>	</a:t>
            </a:r>
            <a:r>
              <a:rPr lang="fr-FR" dirty="0" err="1" smtClean="0"/>
              <a:t>Mechanics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Electronics</a:t>
            </a:r>
          </a:p>
          <a:p>
            <a:r>
              <a:rPr lang="fr-FR" dirty="0"/>
              <a:t>	</a:t>
            </a:r>
            <a:r>
              <a:rPr lang="fr-FR" dirty="0" smtClean="0"/>
              <a:t>optimisation of </a:t>
            </a:r>
            <a:r>
              <a:rPr lang="fr-FR" dirty="0" err="1" smtClean="0"/>
              <a:t>parameters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err="1" smtClean="0"/>
              <a:t>Gating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choice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How and </a:t>
            </a:r>
            <a:r>
              <a:rPr lang="fr-FR" dirty="0" err="1" smtClean="0"/>
              <a:t>when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Construction</a:t>
            </a:r>
            <a:endParaRPr lang="fr-FR" dirty="0"/>
          </a:p>
        </p:txBody>
      </p:sp>
      <p:pic>
        <p:nvPicPr>
          <p:cNvPr id="1026" name="Image 2" descr="Description : \\Dapdc5\edelabro\Desktop\logosbonsweb\logoirfu\coldroite\vecteur eps illustrator\logoirfu02quadri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40693"/>
            <a:ext cx="1333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EA_Saclay_logoty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33" y="708943"/>
            <a:ext cx="6635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0965" y="620167"/>
            <a:ext cx="16414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59381"/>
            <a:ext cx="2601825" cy="233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83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choice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</a:t>
            </a:r>
            <a:r>
              <a:rPr lang="fr-FR" dirty="0" err="1" smtClean="0"/>
              <a:t>early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r>
              <a:rPr lang="fr-FR" dirty="0" smtClean="0"/>
              <a:t> to </a:t>
            </a:r>
            <a:r>
              <a:rPr lang="fr-FR" dirty="0" err="1" smtClean="0"/>
              <a:t>concentrate</a:t>
            </a:r>
            <a:r>
              <a:rPr lang="fr-FR" dirty="0" smtClean="0"/>
              <a:t> efforts</a:t>
            </a:r>
          </a:p>
          <a:p>
            <a:r>
              <a:rPr lang="fr-FR" dirty="0" err="1" smtClean="0"/>
              <a:t>Criteria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r>
              <a:rPr lang="fr-FR" dirty="0" smtClean="0"/>
              <a:t> in the </a:t>
            </a:r>
            <a:r>
              <a:rPr lang="fr-FR" dirty="0" err="1" smtClean="0"/>
              <a:t>next</a:t>
            </a:r>
            <a:r>
              <a:rPr lang="fr-FR" dirty="0" smtClean="0"/>
              <a:t> 2 </a:t>
            </a:r>
            <a:r>
              <a:rPr lang="fr-FR" dirty="0" err="1" smtClean="0"/>
              <a:t>years</a:t>
            </a:r>
            <a:endParaRPr lang="fr-FR" dirty="0" smtClean="0"/>
          </a:p>
          <a:p>
            <a:r>
              <a:rPr lang="fr-FR" dirty="0" smtClean="0"/>
              <a:t>This must </a:t>
            </a:r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err="1" smtClean="0"/>
              <a:t>practical</a:t>
            </a:r>
            <a:r>
              <a:rPr lang="fr-FR" dirty="0" smtClean="0"/>
              <a:t> aspects as </a:t>
            </a:r>
            <a:r>
              <a:rPr lang="fr-FR" dirty="0" err="1" smtClean="0"/>
              <a:t>well</a:t>
            </a:r>
            <a:r>
              <a:rPr lang="fr-FR" dirty="0" smtClean="0"/>
              <a:t> as </a:t>
            </a:r>
            <a:r>
              <a:rPr lang="fr-FR" dirty="0" err="1" smtClean="0"/>
              <a:t>aging</a:t>
            </a:r>
            <a:r>
              <a:rPr lang="fr-FR" dirty="0" smtClean="0"/>
              <a:t> aspects.</a:t>
            </a:r>
          </a:p>
          <a:p>
            <a:r>
              <a:rPr lang="fr-FR" dirty="0" smtClean="0"/>
              <a:t>For instance, </a:t>
            </a:r>
            <a:r>
              <a:rPr lang="fr-FR" dirty="0" err="1" smtClean="0"/>
              <a:t>detailed</a:t>
            </a:r>
            <a:r>
              <a:rPr lang="fr-FR" dirty="0" smtClean="0"/>
              <a:t> simulation of </a:t>
            </a:r>
            <a:r>
              <a:rPr lang="fr-FR" dirty="0" err="1" smtClean="0"/>
              <a:t>Micromegas</a:t>
            </a:r>
            <a:r>
              <a:rPr lang="fr-FR" dirty="0" smtClean="0"/>
              <a:t> </a:t>
            </a:r>
            <a:r>
              <a:rPr lang="fr-FR" dirty="0" err="1" smtClean="0"/>
              <a:t>resistive</a:t>
            </a:r>
            <a:r>
              <a:rPr lang="fr-FR" dirty="0" smtClean="0"/>
              <a:t> foil </a:t>
            </a:r>
            <a:r>
              <a:rPr lang="fr-FR" dirty="0" err="1" smtClean="0"/>
              <a:t>effect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410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Construction</a:t>
            </a:r>
            <a:endParaRPr lang="fr-FR" dirty="0"/>
          </a:p>
        </p:txBody>
      </p:sp>
      <p:pic>
        <p:nvPicPr>
          <p:cNvPr id="4" name="図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9" y="548680"/>
            <a:ext cx="8110039" cy="49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6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Mechanics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25" y="1904747"/>
            <a:ext cx="3803011" cy="341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47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521719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3| </a:t>
            </a:r>
            <a:r>
              <a:rPr lang="fr-FR" dirty="0"/>
              <a:t>Options for the future ILD-TPC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1800" dirty="0" smtClean="0"/>
          </a:p>
          <a:p>
            <a:r>
              <a:rPr lang="fr-FR" dirty="0" err="1" smtClean="0"/>
              <a:t>Changing</a:t>
            </a:r>
            <a:r>
              <a:rPr lang="fr-FR" dirty="0" smtClean="0"/>
              <a:t> the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modules’ dimensions</a:t>
            </a:r>
            <a:r>
              <a:rPr lang="fr-FR" dirty="0" smtClean="0"/>
              <a:t>?</a:t>
            </a:r>
            <a:endParaRPr lang="fr-FR" dirty="0" smtClean="0"/>
          </a:p>
        </p:txBody>
      </p:sp>
      <p:pic>
        <p:nvPicPr>
          <p:cNvPr id="5" name="Picture 2" descr="\\Dapnia\data\users\pmanil_pub\10- ILC-TPC\ILC-TPC_Endplate_8_rou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7797" y="3167464"/>
            <a:ext cx="2146557" cy="24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Dapnia\data\users\pmanil_pub\10- ILC-TPC\ILC-TPC_Endplate_3_rou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072" y="3111255"/>
            <a:ext cx="2007850" cy="24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Dapnia\data\users\pmanil_pub\10- ILC-TPC\ILC-TPC_Endplate_4_rou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8922" y="3056666"/>
            <a:ext cx="211043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\\Dapnia\data\users\pmanil_pub\10- ILC-TPC\ILC-TPC_Endplate_6_rou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78443" y="2996952"/>
            <a:ext cx="2146413" cy="269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95536" y="5517232"/>
            <a:ext cx="829137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1400" dirty="0" smtClean="0">
                <a:solidFill>
                  <a:srgbClr val="CC0099"/>
                </a:solidFill>
                <a:latin typeface="+mj-lt"/>
              </a:rPr>
              <a:t>3 </a:t>
            </a:r>
            <a:r>
              <a:rPr lang="fr-FR" sz="1400" dirty="0" err="1" smtClean="0">
                <a:solidFill>
                  <a:srgbClr val="CC0099"/>
                </a:solidFill>
                <a:latin typeface="+mj-lt"/>
              </a:rPr>
              <a:t>wheels</a:t>
            </a:r>
            <a:r>
              <a:rPr lang="fr-FR" sz="1400" dirty="0" smtClean="0">
                <a:solidFill>
                  <a:srgbClr val="CC0099"/>
                </a:solidFill>
                <a:latin typeface="+mj-lt"/>
              </a:rPr>
              <a:t>		4 </a:t>
            </a:r>
            <a:r>
              <a:rPr lang="fr-FR" sz="1400" dirty="0" err="1" smtClean="0">
                <a:solidFill>
                  <a:srgbClr val="CC0099"/>
                </a:solidFill>
                <a:latin typeface="+mj-lt"/>
              </a:rPr>
              <a:t>wheels</a:t>
            </a:r>
            <a:r>
              <a:rPr lang="fr-FR" sz="1400" dirty="0" smtClean="0">
                <a:solidFill>
                  <a:srgbClr val="CC0099"/>
                </a:solidFill>
                <a:latin typeface="+mj-lt"/>
              </a:rPr>
              <a:t>		6 </a:t>
            </a:r>
            <a:r>
              <a:rPr lang="fr-FR" sz="1400" dirty="0" err="1" smtClean="0">
                <a:solidFill>
                  <a:srgbClr val="CC0099"/>
                </a:solidFill>
                <a:latin typeface="+mj-lt"/>
              </a:rPr>
              <a:t>wheels</a:t>
            </a:r>
            <a:r>
              <a:rPr lang="fr-FR" sz="1400" dirty="0" smtClean="0">
                <a:solidFill>
                  <a:srgbClr val="CC0099"/>
                </a:solidFill>
                <a:latin typeface="+mj-lt"/>
              </a:rPr>
              <a:t>		      8 </a:t>
            </a:r>
            <a:r>
              <a:rPr lang="fr-FR" sz="1400" dirty="0" err="1" smtClean="0">
                <a:solidFill>
                  <a:srgbClr val="CC0099"/>
                </a:solidFill>
                <a:latin typeface="+mj-lt"/>
              </a:rPr>
              <a:t>wheels</a:t>
            </a:r>
            <a:endParaRPr lang="fr-FR" sz="1400" dirty="0" smtClean="0">
              <a:solidFill>
                <a:srgbClr val="CC0099"/>
              </a:solidFill>
              <a:latin typeface="+mj-lt"/>
            </a:endParaRPr>
          </a:p>
          <a:p>
            <a:pPr lvl="1">
              <a:defRPr/>
            </a:pP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42 modules		61 modules	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110 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modules	      171 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modules</a:t>
            </a:r>
            <a:endParaRPr lang="fr-FR" sz="1400" dirty="0" smtClean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456384" cy="24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2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3| </a:t>
            </a:r>
            <a:r>
              <a:rPr lang="fr-FR" dirty="0"/>
              <a:t>Options for the future ILD-TPC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Full TPC </a:t>
            </a:r>
            <a:r>
              <a:rPr lang="fr-FR" dirty="0" err="1" smtClean="0"/>
              <a:t>analysis</a:t>
            </a:r>
            <a:r>
              <a:rPr lang="fr-FR" dirty="0" smtClean="0"/>
              <a:t>: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Self-</a:t>
            </a:r>
            <a:r>
              <a:rPr lang="fr-FR" dirty="0" err="1" smtClean="0">
                <a:solidFill>
                  <a:schemeClr val="accent2"/>
                </a:solidFill>
              </a:rPr>
              <a:t>weight</a:t>
            </a:r>
            <a:r>
              <a:rPr lang="fr-FR" dirty="0" smtClean="0">
                <a:solidFill>
                  <a:schemeClr val="accent2"/>
                </a:solidFill>
              </a:rPr>
              <a:t> and </a:t>
            </a:r>
            <a:r>
              <a:rPr lang="fr-FR" dirty="0" err="1" smtClean="0">
                <a:solidFill>
                  <a:schemeClr val="accent2"/>
                </a:solidFill>
              </a:rPr>
              <a:t>mounting</a:t>
            </a:r>
            <a:r>
              <a:rPr lang="fr-FR" dirty="0" smtClean="0">
                <a:solidFill>
                  <a:schemeClr val="accent2"/>
                </a:solidFill>
              </a:rPr>
              <a:t> (2 tons)</a:t>
            </a: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Overpressure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Δ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P = 3 mbar)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20" y="2636912"/>
            <a:ext cx="6868328" cy="365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300192" y="6511983"/>
            <a:ext cx="28266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1200" dirty="0" smtClean="0">
                <a:latin typeface="+mj-lt"/>
              </a:rPr>
              <a:t>[</a:t>
            </a:r>
            <a:r>
              <a:rPr lang="fr-FR" sz="1200" dirty="0" err="1" smtClean="0">
                <a:latin typeface="+mj-lt"/>
              </a:rPr>
              <a:t>courtesy</a:t>
            </a:r>
            <a:r>
              <a:rPr lang="fr-FR" sz="1200" dirty="0" smtClean="0">
                <a:latin typeface="+mj-lt"/>
              </a:rPr>
              <a:t> of M. </a:t>
            </a:r>
            <a:r>
              <a:rPr lang="fr-FR" sz="1200" dirty="0" err="1" smtClean="0">
                <a:latin typeface="+mj-lt"/>
              </a:rPr>
              <a:t>Carty</a:t>
            </a:r>
            <a:r>
              <a:rPr lang="fr-FR" sz="1200" dirty="0" smtClean="0">
                <a:latin typeface="+mj-lt"/>
              </a:rPr>
              <a:t>]</a:t>
            </a:r>
            <a:endParaRPr lang="fr-FR" sz="1200" dirty="0">
              <a:latin typeface="+mj-lt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268963" y="3377682"/>
            <a:ext cx="589168" cy="411358"/>
          </a:xfrm>
          <a:prstGeom prst="straightConnector1">
            <a:avLst/>
          </a:prstGeom>
          <a:ln w="12700">
            <a:solidFill>
              <a:srgbClr val="CC0099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23528" y="3088705"/>
            <a:ext cx="165576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CC0099"/>
                </a:solidFill>
                <a:latin typeface="+mj-lt"/>
              </a:rPr>
              <a:t>2 x 370 kg (Al)</a:t>
            </a:r>
            <a:endParaRPr lang="fr-FR" sz="1400" baseline="-25000" dirty="0">
              <a:solidFill>
                <a:srgbClr val="CC0099"/>
              </a:solidFill>
              <a:latin typeface="+mj-lt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1664781" y="4005064"/>
            <a:ext cx="589168" cy="495883"/>
          </a:xfrm>
          <a:prstGeom prst="straightConnector1">
            <a:avLst/>
          </a:prstGeom>
          <a:ln w="12700">
            <a:solidFill>
              <a:srgbClr val="CC0099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23528" y="4378125"/>
            <a:ext cx="165576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CC0099"/>
                </a:solidFill>
                <a:latin typeface="+mj-lt"/>
              </a:rPr>
              <a:t>265 kg (NIDA)</a:t>
            </a:r>
            <a:endParaRPr lang="fr-FR" sz="1400" baseline="-25000" dirty="0">
              <a:solidFill>
                <a:srgbClr val="CC0099"/>
              </a:solidFill>
              <a:latin typeface="+mj-lt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1268216" y="3841647"/>
            <a:ext cx="589915" cy="163417"/>
          </a:xfrm>
          <a:prstGeom prst="straightConnector1">
            <a:avLst/>
          </a:prstGeom>
          <a:ln w="12700">
            <a:solidFill>
              <a:srgbClr val="CC0099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1521" y="3552670"/>
            <a:ext cx="1379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CC0099"/>
                </a:solidFill>
                <a:latin typeface="+mj-lt"/>
              </a:rPr>
              <a:t>2 x 530 kg (G11)</a:t>
            </a:r>
            <a:endParaRPr lang="fr-FR" sz="1400" baseline="-25000" dirty="0">
              <a:solidFill>
                <a:srgbClr val="CC0099"/>
              </a:solidFill>
              <a:latin typeface="+mj-lt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1138335" y="5085184"/>
            <a:ext cx="494522" cy="466530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90201" y="5507676"/>
            <a:ext cx="165576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FF0000"/>
                </a:solidFill>
                <a:latin typeface="+mj-lt"/>
              </a:rPr>
              <a:t>~200 </a:t>
            </a:r>
            <a:r>
              <a:rPr lang="el-GR" sz="1400" dirty="0" smtClean="0">
                <a:solidFill>
                  <a:srgbClr val="FF0000"/>
                </a:solidFill>
                <a:latin typeface="+mj-lt"/>
              </a:rPr>
              <a:t>μ</a:t>
            </a:r>
            <a:r>
              <a:rPr lang="fr-FR" sz="1400" dirty="0" smtClean="0">
                <a:solidFill>
                  <a:srgbClr val="FF0000"/>
                </a:solidFill>
                <a:latin typeface="+mj-lt"/>
              </a:rPr>
              <a:t>m</a:t>
            </a:r>
            <a:endParaRPr lang="fr-FR" sz="1400" baseline="-25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9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Electronics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620688"/>
            <a:ext cx="7272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force being gathered. Preliminary conclusions.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dirty="0"/>
              <a:t>.) List: Parameters driven by physics</a:t>
            </a:r>
          </a:p>
          <a:p>
            <a:r>
              <a:rPr lang="fr-FR" b="1" dirty="0" err="1"/>
              <a:t>Preamplifier</a:t>
            </a:r>
            <a:r>
              <a:rPr lang="fr-FR" b="1" dirty="0"/>
              <a:t>: input capacitance (5-20 pF)</a:t>
            </a:r>
          </a:p>
          <a:p>
            <a:r>
              <a:rPr lang="en-US" b="1" dirty="0"/>
              <a:t>shaping peaking time </a:t>
            </a:r>
            <a:r>
              <a:rPr lang="en-US" dirty="0"/>
              <a:t>(60-200 ns) Martin </a:t>
            </a:r>
            <a:r>
              <a:rPr lang="en-US" dirty="0" err="1"/>
              <a:t>Ljunggren</a:t>
            </a:r>
            <a:r>
              <a:rPr lang="en-US" dirty="0"/>
              <a:t> MSc</a:t>
            </a:r>
          </a:p>
          <a:p>
            <a:r>
              <a:rPr lang="fr-FR" dirty="0" err="1"/>
              <a:t>sensitivity</a:t>
            </a:r>
            <a:r>
              <a:rPr lang="fr-FR" dirty="0"/>
              <a:t> (1-10 mV/</a:t>
            </a:r>
            <a:r>
              <a:rPr lang="fr-FR" dirty="0" err="1"/>
              <a:t>fC</a:t>
            </a:r>
            <a:r>
              <a:rPr lang="fr-FR" dirty="0"/>
              <a:t>)</a:t>
            </a:r>
          </a:p>
          <a:p>
            <a:r>
              <a:rPr lang="fr-FR" b="1" dirty="0" err="1"/>
              <a:t>polarity</a:t>
            </a:r>
            <a:r>
              <a:rPr lang="fr-FR" dirty="0"/>
              <a:t> (</a:t>
            </a:r>
            <a:r>
              <a:rPr lang="fr-FR" dirty="0" err="1"/>
              <a:t>negative</a:t>
            </a:r>
            <a:r>
              <a:rPr lang="fr-FR" dirty="0"/>
              <a:t>)</a:t>
            </a:r>
          </a:p>
          <a:p>
            <a:r>
              <a:rPr lang="en-US" b="1" dirty="0"/>
              <a:t>dynamic range</a:t>
            </a:r>
            <a:r>
              <a:rPr lang="en-US" dirty="0"/>
              <a:t> (SALTRO: 150 </a:t>
            </a:r>
            <a:r>
              <a:rPr lang="en-US" dirty="0" err="1"/>
              <a:t>fC</a:t>
            </a:r>
            <a:r>
              <a:rPr lang="en-US" dirty="0"/>
              <a:t>, AFTER: </a:t>
            </a:r>
            <a:r>
              <a:rPr lang="en-US" dirty="0" smtClean="0"/>
              <a:t>120,240,600fC</a:t>
            </a:r>
            <a:r>
              <a:rPr lang="en-US" dirty="0"/>
              <a:t>) </a:t>
            </a:r>
            <a:r>
              <a:rPr lang="en-US" dirty="0" err="1"/>
              <a:t>dE</a:t>
            </a:r>
            <a:r>
              <a:rPr lang="en-US" dirty="0"/>
              <a:t>/dx</a:t>
            </a:r>
          </a:p>
          <a:p>
            <a:r>
              <a:rPr lang="en-US" b="1" dirty="0"/>
              <a:t>linearity error </a:t>
            </a:r>
            <a:r>
              <a:rPr lang="en-US" dirty="0"/>
              <a:t>&lt;1% for full dynamic range </a:t>
            </a:r>
            <a:r>
              <a:rPr lang="en-US" dirty="0" err="1"/>
              <a:t>dE</a:t>
            </a:r>
            <a:r>
              <a:rPr lang="en-US" dirty="0"/>
              <a:t>/dx</a:t>
            </a:r>
          </a:p>
          <a:p>
            <a:r>
              <a:rPr lang="fr-FR" b="1" dirty="0"/>
              <a:t>noise</a:t>
            </a:r>
            <a:r>
              <a:rPr lang="fr-FR" dirty="0"/>
              <a:t> (&lt;600 </a:t>
            </a:r>
            <a:r>
              <a:rPr lang="fr-FR" dirty="0" err="1"/>
              <a:t>electrons</a:t>
            </a:r>
            <a:r>
              <a:rPr lang="fr-FR" dirty="0"/>
              <a:t>)</a:t>
            </a:r>
          </a:p>
          <a:p>
            <a:r>
              <a:rPr lang="en-US" b="1" dirty="0"/>
              <a:t>Shaper: restoring to </a:t>
            </a:r>
            <a:r>
              <a:rPr lang="en-US" b="1" dirty="0" smtClean="0"/>
              <a:t>baseline</a:t>
            </a:r>
            <a:r>
              <a:rPr lang="en-US" b="1" dirty="0"/>
              <a:t> </a:t>
            </a:r>
            <a:r>
              <a:rPr lang="en-US" dirty="0" smtClean="0"/>
              <a:t>at </a:t>
            </a:r>
            <a:r>
              <a:rPr lang="en-US" dirty="0"/>
              <a:t>least 1 </a:t>
            </a:r>
            <a:r>
              <a:rPr lang="en-US" dirty="0" err="1"/>
              <a:t>μs</a:t>
            </a:r>
            <a:r>
              <a:rPr lang="en-US" dirty="0"/>
              <a:t> for </a:t>
            </a:r>
            <a:r>
              <a:rPr lang="en-US" dirty="0" err="1"/>
              <a:t>Micromegas</a:t>
            </a:r>
            <a:r>
              <a:rPr lang="en-US" dirty="0"/>
              <a:t> (not to lose the signal on side pads)</a:t>
            </a:r>
          </a:p>
          <a:p>
            <a:r>
              <a:rPr lang="en-US" b="1" dirty="0"/>
              <a:t>ADC</a:t>
            </a:r>
            <a:r>
              <a:rPr lang="en-US" dirty="0"/>
              <a:t>: </a:t>
            </a:r>
            <a:r>
              <a:rPr lang="en-US" b="1" dirty="0"/>
              <a:t>number </a:t>
            </a:r>
            <a:r>
              <a:rPr lang="en-US" b="1" dirty="0" smtClean="0"/>
              <a:t>of bits </a:t>
            </a:r>
            <a:r>
              <a:rPr lang="en-US" dirty="0"/>
              <a:t>(8-10) </a:t>
            </a:r>
            <a:r>
              <a:rPr lang="en-US" dirty="0" err="1"/>
              <a:t>Wenxin's</a:t>
            </a:r>
            <a:r>
              <a:rPr lang="en-US" dirty="0"/>
              <a:t> thesis (</a:t>
            </a:r>
            <a:r>
              <a:rPr lang="en-US" dirty="0" err="1"/>
              <a:t>Saclay</a:t>
            </a:r>
            <a:r>
              <a:rPr lang="en-US" dirty="0"/>
              <a:t>), </a:t>
            </a:r>
            <a:r>
              <a:rPr lang="en-US" dirty="0" err="1"/>
              <a:t>Liangliang's</a:t>
            </a:r>
            <a:r>
              <a:rPr lang="en-US" dirty="0"/>
              <a:t> thesis (Lund) </a:t>
            </a:r>
            <a:r>
              <a:rPr lang="en-US" dirty="0" smtClean="0"/>
              <a:t>for </a:t>
            </a:r>
            <a:r>
              <a:rPr lang="fr-FR" dirty="0" smtClean="0"/>
              <a:t>spatial </a:t>
            </a:r>
            <a:r>
              <a:rPr lang="fr-FR" dirty="0" err="1"/>
              <a:t>resolution</a:t>
            </a:r>
            <a:endParaRPr lang="fr-FR" dirty="0"/>
          </a:p>
          <a:p>
            <a:r>
              <a:rPr lang="en-US" b="1" dirty="0"/>
              <a:t>sampling frequency </a:t>
            </a:r>
            <a:r>
              <a:rPr lang="en-US" dirty="0"/>
              <a:t>(20 - 40 MHz)</a:t>
            </a:r>
          </a:p>
          <a:p>
            <a:r>
              <a:rPr lang="en-US" b="1" dirty="0"/>
              <a:t>Time of continuous readout</a:t>
            </a:r>
            <a:r>
              <a:rPr lang="en-US" dirty="0"/>
              <a:t>: ~800 </a:t>
            </a:r>
            <a:r>
              <a:rPr lang="en-US" dirty="0" err="1"/>
              <a:t>μs</a:t>
            </a:r>
            <a:r>
              <a:rPr lang="en-US" dirty="0"/>
              <a:t> (full bunch train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0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Electronics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764704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2.) List system driven by other considerations</a:t>
            </a:r>
          </a:p>
          <a:p>
            <a:r>
              <a:rPr lang="en-US" b="1" dirty="0"/>
              <a:t>Input leakage current compensation </a:t>
            </a:r>
            <a:r>
              <a:rPr lang="en-US" dirty="0"/>
              <a:t>(if too high -&gt; noise, but may be </a:t>
            </a:r>
            <a:r>
              <a:rPr lang="en-US" dirty="0" smtClean="0"/>
              <a:t>necessary, </a:t>
            </a:r>
            <a:r>
              <a:rPr lang="fr-FR" dirty="0" err="1" smtClean="0"/>
              <a:t>e.g</a:t>
            </a:r>
            <a:r>
              <a:rPr lang="fr-FR" dirty="0"/>
              <a:t>. for protection diodes)</a:t>
            </a:r>
          </a:p>
          <a:p>
            <a:r>
              <a:rPr lang="en-US" b="1" dirty="0"/>
              <a:t>pad density </a:t>
            </a:r>
            <a:r>
              <a:rPr lang="en-US" dirty="0" smtClean="0"/>
              <a:t>(determined by geometry)</a:t>
            </a:r>
            <a:endParaRPr lang="en-US" dirty="0"/>
          </a:p>
          <a:p>
            <a:r>
              <a:rPr lang="en-US" b="1" dirty="0"/>
              <a:t>Power consumption</a:t>
            </a:r>
            <a:r>
              <a:rPr lang="en-US" dirty="0"/>
              <a:t>: 4 </a:t>
            </a:r>
            <a:r>
              <a:rPr lang="en-US" dirty="0" err="1"/>
              <a:t>mW</a:t>
            </a:r>
            <a:r>
              <a:rPr lang="en-US" dirty="0"/>
              <a:t>/channel (without power pulsing) -&gt; 20 W per </a:t>
            </a:r>
            <a:r>
              <a:rPr lang="en-US" dirty="0" smtClean="0"/>
              <a:t>Module (5000 </a:t>
            </a:r>
            <a:r>
              <a:rPr lang="en-US" dirty="0"/>
              <a:t>channels) -&gt; 1 kW per endcap with power </a:t>
            </a:r>
            <a:r>
              <a:rPr lang="en-US" dirty="0" smtClean="0"/>
              <a:t>pulsing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717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optimization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Module size</a:t>
            </a:r>
          </a:p>
          <a:p>
            <a:pPr lvl="1"/>
            <a:r>
              <a:rPr lang="fr-FR" dirty="0" smtClean="0"/>
              <a:t>Small </a:t>
            </a:r>
            <a:r>
              <a:rPr lang="fr-FR" dirty="0" err="1" smtClean="0"/>
              <a:t>number</a:t>
            </a:r>
            <a:r>
              <a:rPr lang="fr-FR" dirty="0" smtClean="0"/>
              <a:t> of large modules 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align</a:t>
            </a:r>
            <a:r>
              <a:rPr lang="fr-FR" dirty="0" smtClean="0"/>
              <a:t> and to </a:t>
            </a:r>
            <a:r>
              <a:rPr lang="fr-FR" dirty="0" err="1" smtClean="0"/>
              <a:t>build</a:t>
            </a:r>
            <a:r>
              <a:rPr lang="fr-FR" dirty="0" smtClean="0"/>
              <a:t>, but size </a:t>
            </a:r>
            <a:r>
              <a:rPr lang="fr-FR" dirty="0" err="1" smtClean="0"/>
              <a:t>limited</a:t>
            </a:r>
            <a:endParaRPr lang="fr-FR" dirty="0" smtClean="0"/>
          </a:p>
          <a:p>
            <a:r>
              <a:rPr lang="fr-FR" dirty="0" smtClean="0"/>
              <a:t>Pad size</a:t>
            </a:r>
          </a:p>
          <a:p>
            <a:pPr lvl="1"/>
            <a:r>
              <a:rPr lang="fr-FR" dirty="0" smtClean="0"/>
              <a:t>3x7mm good at large </a:t>
            </a:r>
            <a:r>
              <a:rPr lang="fr-FR" dirty="0" err="1" smtClean="0"/>
              <a:t>radii</a:t>
            </a:r>
            <a:r>
              <a:rPr lang="fr-FR" dirty="0" smtClean="0"/>
              <a:t> (for </a:t>
            </a:r>
            <a:r>
              <a:rPr lang="fr-FR" dirty="0" err="1" smtClean="0"/>
              <a:t>Micromegas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Down to 1x4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 at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smtClean="0"/>
              <a:t>radius for 2-track </a:t>
            </a:r>
            <a:r>
              <a:rPr lang="fr-FR" dirty="0" err="1" smtClean="0"/>
              <a:t>separation</a:t>
            </a:r>
            <a:endParaRPr lang="fr-FR" dirty="0" smtClean="0"/>
          </a:p>
          <a:p>
            <a:r>
              <a:rPr lang="fr-FR" dirty="0" smtClean="0"/>
              <a:t>Radius (</a:t>
            </a:r>
            <a:r>
              <a:rPr lang="fr-FR" dirty="0" err="1" smtClean="0"/>
              <a:t>under</a:t>
            </a:r>
            <a:r>
              <a:rPr lang="fr-FR" dirty="0" smtClean="0"/>
              <a:t> discussion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days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750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Gating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178568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 </a:t>
            </a:r>
            <a:r>
              <a:rPr lang="fr-FR" dirty="0" err="1" smtClean="0"/>
              <a:t>showed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gating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 to </a:t>
            </a:r>
            <a:r>
              <a:rPr lang="fr-FR" dirty="0" err="1" smtClean="0"/>
              <a:t>mitigate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 due to </a:t>
            </a:r>
            <a:r>
              <a:rPr lang="fr-FR" dirty="0" err="1" smtClean="0"/>
              <a:t>space</a:t>
            </a:r>
            <a:r>
              <a:rPr lang="fr-FR" dirty="0" smtClean="0"/>
              <a:t> charge, </a:t>
            </a:r>
            <a:r>
              <a:rPr lang="fr-FR" dirty="0" err="1" smtClean="0"/>
              <a:t>even</a:t>
            </a:r>
            <a:r>
              <a:rPr lang="fr-FR" dirty="0" smtClean="0"/>
              <a:t> if </a:t>
            </a:r>
            <a:r>
              <a:rPr lang="fr-FR" dirty="0" err="1" smtClean="0"/>
              <a:t>IBFxGain</a:t>
            </a:r>
            <a:r>
              <a:rPr lang="fr-FR" dirty="0" smtClean="0"/>
              <a:t> ~ 1, </a:t>
            </a:r>
            <a:r>
              <a:rPr lang="fr-FR" dirty="0" err="1" smtClean="0"/>
              <a:t>because</a:t>
            </a:r>
            <a:r>
              <a:rPr lang="fr-FR" dirty="0" smtClean="0"/>
              <a:t> of the high </a:t>
            </a:r>
            <a:r>
              <a:rPr lang="fr-FR" dirty="0" err="1" smtClean="0"/>
              <a:t>density</a:t>
            </a:r>
            <a:r>
              <a:rPr lang="fr-FR" dirty="0" smtClean="0"/>
              <a:t> ion </a:t>
            </a:r>
            <a:r>
              <a:rPr lang="fr-FR" dirty="0" err="1" smtClean="0"/>
              <a:t>sheet</a:t>
            </a:r>
            <a:r>
              <a:rPr lang="fr-FR" dirty="0" smtClean="0"/>
              <a:t> due to </a:t>
            </a:r>
            <a:r>
              <a:rPr lang="fr-FR" dirty="0" err="1" smtClean="0"/>
              <a:t>bunch</a:t>
            </a:r>
            <a:r>
              <a:rPr lang="fr-FR" dirty="0" smtClean="0"/>
              <a:t> trains.</a:t>
            </a:r>
          </a:p>
          <a:p>
            <a:r>
              <a:rPr lang="fr-FR" dirty="0" smtClean="0"/>
              <a:t>Under </a:t>
            </a:r>
            <a:r>
              <a:rPr lang="fr-FR" dirty="0" err="1" smtClean="0"/>
              <a:t>study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75050"/>
            <a:ext cx="5688632" cy="313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36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Mitigation of </a:t>
            </a:r>
            <a:r>
              <a:rPr lang="fr-FR" dirty="0" err="1" smtClean="0"/>
              <a:t>distortions</a:t>
            </a:r>
            <a:r>
              <a:rPr lang="fr-FR" dirty="0" smtClean="0"/>
              <a:t> at the </a:t>
            </a:r>
            <a:r>
              <a:rPr lang="fr-FR" dirty="0" err="1" smtClean="0"/>
              <a:t>boarders</a:t>
            </a:r>
            <a:endParaRPr lang="fr-FR" dirty="0"/>
          </a:p>
        </p:txBody>
      </p:sp>
      <p:pic>
        <p:nvPicPr>
          <p:cNvPr id="1026" name="Picture 2" descr="D:\Paul\ilc\Novosibirsk\frame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74606"/>
            <a:ext cx="3666728" cy="355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974606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/>
              <a:t>For </a:t>
            </a:r>
            <a:r>
              <a:rPr lang="fr-FR" sz="2000" dirty="0" err="1" smtClean="0"/>
              <a:t>Micromegas</a:t>
            </a:r>
            <a:r>
              <a:rPr lang="fr-FR" sz="2000" dirty="0" smtClean="0"/>
              <a:t>: </a:t>
            </a:r>
            <a:r>
              <a:rPr lang="fr-FR" sz="2000" dirty="0" err="1" smtClean="0"/>
              <a:t>reconcile</a:t>
            </a:r>
            <a:r>
              <a:rPr lang="fr-FR" sz="2000" dirty="0" smtClean="0"/>
              <a:t> the </a:t>
            </a:r>
            <a:r>
              <a:rPr lang="fr-FR" sz="2000" dirty="0" err="1" smtClean="0"/>
              <a:t>grounding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resistive</a:t>
            </a:r>
            <a:r>
              <a:rPr lang="fr-FR" sz="2000" dirty="0" smtClean="0"/>
              <a:t> layer </a:t>
            </a:r>
            <a:r>
              <a:rPr lang="fr-FR" sz="2000" dirty="0" err="1" smtClean="0"/>
              <a:t>with</a:t>
            </a:r>
            <a:r>
              <a:rPr lang="fr-FR" sz="2000" dirty="0" smtClean="0"/>
              <a:t>  the </a:t>
            </a:r>
            <a:r>
              <a:rPr lang="fr-FR" sz="2000" dirty="0" err="1" smtClean="0"/>
              <a:t>field</a:t>
            </a:r>
            <a:r>
              <a:rPr lang="fr-FR" sz="2000" dirty="0" smtClean="0"/>
              <a:t> </a:t>
            </a:r>
            <a:r>
              <a:rPr lang="fr-FR" sz="2000" dirty="0" err="1" smtClean="0"/>
              <a:t>homogeneity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8224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</TotalTime>
  <Words>433</Words>
  <Application>Microsoft Office PowerPoint</Application>
  <PresentationFormat>Affichage à l'écran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Aspect</vt:lpstr>
      <vt:lpstr>Readiness of the TPC</vt:lpstr>
      <vt:lpstr>Mechanics</vt:lpstr>
      <vt:lpstr>3| Options for the future ILD-TPC</vt:lpstr>
      <vt:lpstr>3| Options for the future ILD-TPC</vt:lpstr>
      <vt:lpstr>Electronics</vt:lpstr>
      <vt:lpstr>Electronics</vt:lpstr>
      <vt:lpstr>optimization</vt:lpstr>
      <vt:lpstr>Gating</vt:lpstr>
      <vt:lpstr>Mitigation of distortions at the boarders</vt:lpstr>
      <vt:lpstr>Technology choice</vt:lpstr>
      <vt:lpstr>Construction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Readiness of the TPC</dc:title>
  <dc:creator>Colas Paul</dc:creator>
  <cp:lastModifiedBy>Colas Paul</cp:lastModifiedBy>
  <cp:revision>12</cp:revision>
  <dcterms:created xsi:type="dcterms:W3CDTF">2014-11-30T16:02:53Z</dcterms:created>
  <dcterms:modified xsi:type="dcterms:W3CDTF">2014-12-03T07:06:02Z</dcterms:modified>
</cp:coreProperties>
</file>