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3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4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5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6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1" r:id="rId1"/>
    <p:sldMasterId id="2147483754" r:id="rId2"/>
    <p:sldMasterId id="2147483767" r:id="rId3"/>
    <p:sldMasterId id="2147483780" r:id="rId4"/>
    <p:sldMasterId id="2147483968" r:id="rId5"/>
    <p:sldMasterId id="2147483993" r:id="rId6"/>
    <p:sldMasterId id="2147484006" r:id="rId7"/>
    <p:sldMasterId id="2147484019" r:id="rId8"/>
    <p:sldMasterId id="2147484092" r:id="rId9"/>
    <p:sldMasterId id="2147484178" r:id="rId10"/>
    <p:sldMasterId id="2147484190" r:id="rId11"/>
    <p:sldMasterId id="2147484202" r:id="rId12"/>
    <p:sldMasterId id="2147484226" r:id="rId13"/>
    <p:sldMasterId id="2147484250" r:id="rId14"/>
    <p:sldMasterId id="2147484262" r:id="rId15"/>
    <p:sldMasterId id="2147484301" r:id="rId16"/>
    <p:sldMasterId id="2147484313" r:id="rId17"/>
  </p:sldMasterIdLst>
  <p:notesMasterIdLst>
    <p:notesMasterId r:id="rId47"/>
  </p:notesMasterIdLst>
  <p:sldIdLst>
    <p:sldId id="392" r:id="rId18"/>
    <p:sldId id="406" r:id="rId19"/>
    <p:sldId id="464" r:id="rId20"/>
    <p:sldId id="414" r:id="rId21"/>
    <p:sldId id="450" r:id="rId22"/>
    <p:sldId id="402" r:id="rId23"/>
    <p:sldId id="474" r:id="rId24"/>
    <p:sldId id="459" r:id="rId25"/>
    <p:sldId id="470" r:id="rId26"/>
    <p:sldId id="476" r:id="rId27"/>
    <p:sldId id="471" r:id="rId28"/>
    <p:sldId id="451" r:id="rId29"/>
    <p:sldId id="439" r:id="rId30"/>
    <p:sldId id="480" r:id="rId31"/>
    <p:sldId id="440" r:id="rId32"/>
    <p:sldId id="441" r:id="rId33"/>
    <p:sldId id="481" r:id="rId34"/>
    <p:sldId id="452" r:id="rId35"/>
    <p:sldId id="431" r:id="rId36"/>
    <p:sldId id="432" r:id="rId37"/>
    <p:sldId id="482" r:id="rId38"/>
    <p:sldId id="453" r:id="rId39"/>
    <p:sldId id="460" r:id="rId40"/>
    <p:sldId id="384" r:id="rId41"/>
    <p:sldId id="475" r:id="rId42"/>
    <p:sldId id="466" r:id="rId43"/>
    <p:sldId id="344" r:id="rId44"/>
    <p:sldId id="434" r:id="rId45"/>
    <p:sldId id="435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558" autoAdjust="0"/>
    <p:restoredTop sz="94660"/>
  </p:normalViewPr>
  <p:slideViewPr>
    <p:cSldViewPr>
      <p:cViewPr varScale="1">
        <p:scale>
          <a:sx n="107" d="100"/>
          <a:sy n="107" d="100"/>
        </p:scale>
        <p:origin x="-101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31BD99-1701-42E4-889A-372772761E39}" type="datetimeFigureOut">
              <a:rPr lang="en-US" smtClean="0"/>
              <a:t>12/1/2014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583CD-F5DB-4A87-8AF7-D0E7ED018CD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91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 eaLnBrk="1" hangingPunct="1"/>
            <a:fld id="{DCA5F0C5-21E3-4BD1-AB80-237E5C4ED951}" type="slidenum">
              <a:rPr lang="en-US" altLang="en-US">
                <a:solidFill>
                  <a:srgbClr val="000000"/>
                </a:solidFill>
              </a:rPr>
              <a:pPr eaLnBrk="1" hangingPunct="1"/>
              <a:t>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0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Text Box 2"/>
          <p:cNvSpPr txBox="1">
            <a:spLocks noChangeArrowheads="1"/>
          </p:cNvSpPr>
          <p:nvPr/>
        </p:nvSpPr>
        <p:spPr bwMode="auto">
          <a:xfrm>
            <a:off x="685640" y="4343839"/>
            <a:ext cx="5488322" cy="4115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CA" altLang="en-US" smtClean="0">
              <a:solidFill>
                <a:prstClr val="white"/>
              </a:solidFill>
              <a:latin typeface="Arial" charset="0"/>
              <a:ea typeface="ＭＳ Ｐゴシック" pitchFamily="32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32BAD-0796-4E42-8BE2-B52F4B2054FC}" type="slidenum">
              <a:rPr lang="fr-FR" smtClean="0">
                <a:solidFill>
                  <a:prstClr val="black"/>
                </a:solidFill>
              </a:rPr>
              <a:pPr/>
              <a:t>20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687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32BAD-0796-4E42-8BE2-B52F4B2054FC}" type="slidenum">
              <a:rPr lang="fr-FR" smtClean="0">
                <a:solidFill>
                  <a:prstClr val="black"/>
                </a:solidFill>
              </a:rPr>
              <a:pPr/>
              <a:t>21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687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3.jpeg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11.jpeg"/><Relationship Id="rId5" Type="http://schemas.openxmlformats.org/officeDocument/2006/relationships/image" Target="../media/image8.jpeg"/><Relationship Id="rId4" Type="http://schemas.openxmlformats.org/officeDocument/2006/relationships/image" Target="../media/image3.jpeg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 descr="lapp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6075363"/>
            <a:ext cx="107791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8" descr="Courbe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90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6" descr="Logo LAPP + texte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319088"/>
            <a:ext cx="1254125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9" descr="logo-cnrs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6215063"/>
            <a:ext cx="10795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10" descr="ok_in2p3_quadri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6308725"/>
            <a:ext cx="10795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11" descr="logo-universite.jp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6284913"/>
            <a:ext cx="10795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Espace réservé du 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r>
              <a:rPr lang="fr-FR" smtClean="0"/>
              <a:t>Cliquez pour modifier le style du titre</a:t>
            </a:r>
          </a:p>
        </p:txBody>
      </p:sp>
      <p:sp>
        <p:nvSpPr>
          <p:cNvPr id="25604" name="Espace réservé du text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 smtClean="0"/>
            </a:lvl1pPr>
          </a:lstStyle>
          <a:p>
            <a:r>
              <a:rPr lang="fr-FR" smtClean="0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487736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5FBA8-AE71-4F08-B50D-17CAA6D0FA83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0564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EFC6E-9EFD-4E7E-9C6A-94C69F151A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80260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EFC6E-9EFD-4E7E-9C6A-94C69F151A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3826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EFC6E-9EFD-4E7E-9C6A-94C69F151A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2477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EFC6E-9EFD-4E7E-9C6A-94C69F151A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69178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EFC6E-9EFD-4E7E-9C6A-94C69F151A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62606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EFC6E-9EFD-4E7E-9C6A-94C69F151A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62464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EFC6E-9EFD-4E7E-9C6A-94C69F151A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12209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50353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180342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29840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CAE81-EEBD-432D-A0E5-627736B7238D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46408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85875" y="1600200"/>
            <a:ext cx="36242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62538" y="1600200"/>
            <a:ext cx="362426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711611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059892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754094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617633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7784506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14715768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50196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37363" y="274638"/>
            <a:ext cx="1849437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285875" y="274638"/>
            <a:ext cx="5399088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072594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ce réservé du 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64515" name="Espace réservé du text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pic>
        <p:nvPicPr>
          <p:cNvPr id="64516" name="Image 6" descr="lapp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875" y="6075363"/>
            <a:ext cx="1077913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Image 8" descr="Courbe.jpg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1890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Image 6" descr="Logo LAPP + texte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0138" y="319088"/>
            <a:ext cx="1254125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Image 9" descr="logo-cnrs.jpg"/>
          <p:cNvPicPr>
            <a:picLocks noChangeAspect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929188" y="6215063"/>
            <a:ext cx="10795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Image 10" descr="ok_in2p3_quadri.jp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7938" y="6308725"/>
            <a:ext cx="10795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1" name="Image 11" descr="logo-universite.jp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6688" y="6284913"/>
            <a:ext cx="10795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2" name="Picture 10" descr="LOGO_LAVISTA_500"/>
          <p:cNvPicPr>
            <a:picLocks noChangeAspect="1" noChangeArrowheads="1"/>
          </p:cNvPicPr>
          <p:nvPr userDrawn="1"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827088" y="5445125"/>
            <a:ext cx="1524000" cy="1158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45683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3e JCL à Grenoble 1-3 décembre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2E5B1F3-85C6-4E97-8DC3-51AEC7221F70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896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CEC4C-F0E0-4346-B56F-E7904B320575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91424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3e JCL à Grenoble 1-3 décembre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4448FB7-7153-40E1-B103-3C5243318163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37035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85875" y="1600200"/>
            <a:ext cx="36242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62538" y="1600200"/>
            <a:ext cx="362426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3e JCL à Grenoble 1-3 décembre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DF5BCFE-2336-4B3B-A15C-B2B5C622234A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88648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3e JCL à Grenoble 1-3 décembre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F2CB8D-FFB6-4E4A-9E3F-F81E081CFDA6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29372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3e JCL à Grenoble 1-3 décembre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5F69BFE-4272-468A-8A24-79E48C0BD576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74981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3e JCL à Grenoble 1-3 décembre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17B1E5D-AFF6-43DB-BA57-8CB45C1C3B97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98425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3e JCL à Grenoble 1-3 décembre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F58F27-9520-456F-B00B-64077D181ACC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49730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3e JCL à Grenoble 1-3 décembre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2831C97-CC3A-4429-A30C-48CD0CBCAC4A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94089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3e JCL à Grenoble 1-3 décembre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290C42-6873-4A45-8443-02B9634019C8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31211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37363" y="274638"/>
            <a:ext cx="1849437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285875" y="274638"/>
            <a:ext cx="5399088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3e JCL à Grenoble 1-3 décembre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E9B558C-96C7-4087-B5B5-9A0639B5424D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02316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1F90-3FE6-41BF-8477-F016E7A7F1B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306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 descr="lapp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6075363"/>
            <a:ext cx="107791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8" descr="Courbe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90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6" descr="Logo LAPP + texte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319088"/>
            <a:ext cx="1254125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9" descr="logo-cnrs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6215063"/>
            <a:ext cx="10795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10" descr="ok_in2p3_quadri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6308725"/>
            <a:ext cx="10795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11" descr="logo-universite.jp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6284913"/>
            <a:ext cx="10795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Espace réservé du 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r>
              <a:rPr lang="fr-FR" smtClean="0"/>
              <a:t>Cliquez pour modifier le style du titre</a:t>
            </a:r>
          </a:p>
        </p:txBody>
      </p:sp>
      <p:sp>
        <p:nvSpPr>
          <p:cNvPr id="25604" name="Espace réservé du text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 smtClean="0"/>
            </a:lvl1pPr>
          </a:lstStyle>
          <a:p>
            <a:r>
              <a:rPr lang="fr-FR" smtClean="0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3522855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1F90-3FE6-41BF-8477-F016E7A7F1B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49967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1F90-3FE6-41BF-8477-F016E7A7F1B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18669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1F90-3FE6-41BF-8477-F016E7A7F1B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08724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1F90-3FE6-41BF-8477-F016E7A7F1B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61640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1F90-3FE6-41BF-8477-F016E7A7F1B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17498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1F90-3FE6-41BF-8477-F016E7A7F1B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27351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1F90-3FE6-41BF-8477-F016E7A7F1B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03663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1F90-3FE6-41BF-8477-F016E7A7F1B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874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1F90-3FE6-41BF-8477-F016E7A7F1B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28207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1F90-3FE6-41BF-8477-F016E7A7F1B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032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850A9-1867-4F13-A09C-C5A62CF68E35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55593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221C-D6AC-FF41-AA11-7303DF68FD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40933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221C-D6AC-FF41-AA11-7303DF68FD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42587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221C-D6AC-FF41-AA11-7303DF68FD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05734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221C-D6AC-FF41-AA11-7303DF68FD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98282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221C-D6AC-FF41-AA11-7303DF68FD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3474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221C-D6AC-FF41-AA11-7303DF68FD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86712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221C-D6AC-FF41-AA11-7303DF68FD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18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221C-D6AC-FF41-AA11-7303DF68FD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89177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221C-D6AC-FF41-AA11-7303DF68FD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81023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221C-D6AC-FF41-AA11-7303DF68FD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3421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68CFD-F04E-4915-AF76-B26D875C0D49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85597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221C-D6AC-FF41-AA11-7303DF68FD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71180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221C-D6AC-FF41-AA11-7303DF68FD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56310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221C-D6AC-FF41-AA11-7303DF68FD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05570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221C-D6AC-FF41-AA11-7303DF68FD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08751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221C-D6AC-FF41-AA11-7303DF68FD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11012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221C-D6AC-FF41-AA11-7303DF68FD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18504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221C-D6AC-FF41-AA11-7303DF68FD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72755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221C-D6AC-FF41-AA11-7303DF68FD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86156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221C-D6AC-FF41-AA11-7303DF68FD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8946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221C-D6AC-FF41-AA11-7303DF68FD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720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80628-6668-4F1D-8B3F-035F0A47FDF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342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221C-D6AC-FF41-AA11-7303DF68FD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45577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221C-D6AC-FF41-AA11-7303DF68FD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71953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ce réservé du 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64515" name="Espace réservé du text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pic>
        <p:nvPicPr>
          <p:cNvPr id="64516" name="Image 6" descr="lapp2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77875" y="6075363"/>
            <a:ext cx="1077913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Image 8" descr="Courbe.jpg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1890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Image 6" descr="Logo LAPP + texte.jpg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100138" y="319088"/>
            <a:ext cx="1254125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Image 9" descr="logo-cnrs.jpg"/>
          <p:cNvPicPr>
            <a:picLocks noChangeAspect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929188" y="6215063"/>
            <a:ext cx="10795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Image 10" descr="ok_in2p3_quadri.jpg"/>
          <p:cNvPicPr>
            <a:picLocks noChangeAspect="1"/>
          </p:cNvPicPr>
          <p:nvPr userDrawn="1"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357938" y="6308725"/>
            <a:ext cx="10795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1" name="Image 11" descr="logo-universite.jpg"/>
          <p:cNvPicPr>
            <a:picLocks noChangeAspect="1"/>
          </p:cNvPicPr>
          <p:nvPr userDrawn="1"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7786688" y="6284913"/>
            <a:ext cx="10795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2" name="Picture 10" descr="LOGO_LAVISTA_500"/>
          <p:cNvPicPr>
            <a:picLocks noChangeAspect="1" noChangeArrowheads="1"/>
          </p:cNvPicPr>
          <p:nvPr userDrawn="1"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827088" y="5445125"/>
            <a:ext cx="1524000" cy="1158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511681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3e JCL à Grenoble 1-3 décembre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2E5B1F3-85C6-4E97-8DC3-51AEC7221F70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73135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3e JCL à Grenoble 1-3 décembre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4448FB7-7153-40E1-B103-3C5243318163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06502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85875" y="1600200"/>
            <a:ext cx="36242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62538" y="1600200"/>
            <a:ext cx="362426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3e JCL à Grenoble 1-3 décembre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DF5BCFE-2336-4B3B-A15C-B2B5C622234A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36961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3e JCL à Grenoble 1-3 décembre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F2CB8D-FFB6-4E4A-9E3F-F81E081CFDA6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73208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3e JCL à Grenoble 1-3 décembre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5F69BFE-4272-468A-8A24-79E48C0BD576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75760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3e JCL à Grenoble 1-3 décembre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17B1E5D-AFF6-43DB-BA57-8CB45C1C3B97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48479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3e JCL à Grenoble 1-3 décembre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F58F27-9520-456F-B00B-64077D181ACC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213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A950D-1A67-4909-AD06-5068880175D3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51924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3e JCL à Grenoble 1-3 décembre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2831C97-CC3A-4429-A30C-48CD0CBCAC4A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41925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3e JCL à Grenoble 1-3 décembre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290C42-6873-4A45-8443-02B9634019C8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71582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37363" y="274638"/>
            <a:ext cx="1849437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285875" y="274638"/>
            <a:ext cx="5399088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3e JCL à Grenoble 1-3 décembre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E9B558C-96C7-4087-B5B5-9A0639B5424D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53503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221C-D6AC-FF41-AA11-7303DF68FD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18447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221C-D6AC-FF41-AA11-7303DF68FD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83303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221C-D6AC-FF41-AA11-7303DF68FD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5908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221C-D6AC-FF41-AA11-7303DF68FD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58344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221C-D6AC-FF41-AA11-7303DF68FD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87673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221C-D6AC-FF41-AA11-7303DF68FD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69094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221C-D6AC-FF41-AA11-7303DF68FD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296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DA355-2C66-4F19-B72D-72418825434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19505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221C-D6AC-FF41-AA11-7303DF68FD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12357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221C-D6AC-FF41-AA11-7303DF68FD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49054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221C-D6AC-FF41-AA11-7303DF68FD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9406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221C-D6AC-FF41-AA11-7303DF68FD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71527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en-US" smtClean="0"/>
              <a:t>3e JCL à Grenoble 1-3 décembre 2014</a:t>
            </a:r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11D3E-BF3D-47E2-A483-B28562D5297A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08051995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en-US" smtClean="0"/>
              <a:t>3e JCL à Grenoble 1-3 décembre 2014</a:t>
            </a:r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5BA29-5C26-4029-9536-8DD8E3CEE032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41505425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en-US" smtClean="0"/>
              <a:t>3e JCL à Grenoble 1-3 décembre 2014</a:t>
            </a:r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4E15C-5A3F-4891-9B35-32BB841733F7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88056018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en-US" smtClean="0"/>
              <a:t>3e JCL à Grenoble 1-3 décembre 2014</a:t>
            </a:r>
            <a:endParaRPr lang="fr-F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61902-D02E-4082-A873-B712B9527669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64815712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en-US" smtClean="0"/>
              <a:t>3e JCL à Grenoble 1-3 décembre 2014</a:t>
            </a:r>
            <a:endParaRPr lang="fr-FR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8F3FF-8268-4E07-B3A9-776773680EB7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61560628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en-US" smtClean="0"/>
              <a:t>3e JCL à Grenoble 1-3 décembre 2014</a:t>
            </a:r>
            <a:endParaRPr lang="fr-FR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FC11B2-68B1-41CD-B744-2A7B4C9938E3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1930742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364BD-9D1E-44BD-93FB-29210AE0D4E9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59187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en-US" smtClean="0"/>
              <a:t>3e JCL à Grenoble 1-3 décembre 2014</a:t>
            </a:r>
            <a:endParaRPr lang="fr-FR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6829D-8D0A-4A0E-83E6-A218D6D22322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65031271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en-US" smtClean="0"/>
              <a:t>3e JCL à Grenoble 1-3 décembre 2014</a:t>
            </a:r>
            <a:endParaRPr lang="fr-F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279EB-E610-4A03-AE1F-8998D3244B7C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03601690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en-US" smtClean="0"/>
              <a:t>3e JCL à Grenoble 1-3 décembre 2014</a:t>
            </a:r>
            <a:endParaRPr lang="fr-F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20C90-C4C2-4777-85A2-B8DC455AF18D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62578708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en-US" smtClean="0"/>
              <a:t>3e JCL à Grenoble 1-3 décembre 2014</a:t>
            </a:r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8A737-27AC-4AE8-A3EB-4E363BC13A55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56979245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en-US" smtClean="0"/>
              <a:t>3e JCL à Grenoble 1-3 décembre 2014</a:t>
            </a:r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E49E1-3FC4-4CA6-A89E-A6D38A1A5164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970635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850A9-1867-4F13-A09C-C5A62CF68E35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4857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AF9F6-B4A4-4775-B052-C5B550799109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3135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B3B86-A666-4314-9F19-71CB59105919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811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5FBA8-AE71-4F08-B50D-17CAA6D0FA83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388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CAE81-EEBD-432D-A0E5-627736B7238D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4551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CEC4C-F0E0-4346-B56F-E7904B320575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8424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 descr="lapp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6075363"/>
            <a:ext cx="107791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8" descr="Courbe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90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6" descr="Logo LAPP + texte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319088"/>
            <a:ext cx="1254125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9" descr="logo-cnrs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6215063"/>
            <a:ext cx="10795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10" descr="ok_in2p3_quadri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6308725"/>
            <a:ext cx="10795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11" descr="logo-universite.jp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6284913"/>
            <a:ext cx="10795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Espace réservé du 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r>
              <a:rPr lang="fr-FR" smtClean="0"/>
              <a:t>Cliquez pour modifier le style du titre</a:t>
            </a:r>
          </a:p>
        </p:txBody>
      </p:sp>
      <p:sp>
        <p:nvSpPr>
          <p:cNvPr id="25604" name="Espace réservé du text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 smtClean="0"/>
            </a:lvl1pPr>
          </a:lstStyle>
          <a:p>
            <a:r>
              <a:rPr lang="fr-FR" smtClean="0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118302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850A9-1867-4F13-A09C-C5A62CF68E35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8454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68CFD-F04E-4915-AF76-B26D875C0D49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1422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80628-6668-4F1D-8B3F-035F0A47FDF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3300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A950D-1A67-4909-AD06-5068880175D3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155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68CFD-F04E-4915-AF76-B26D875C0D49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8923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DA355-2C66-4F19-B72D-72418825434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8575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364BD-9D1E-44BD-93FB-29210AE0D4E9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9819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AF9F6-B4A4-4775-B052-C5B550799109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0204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B3B86-A666-4314-9F19-71CB59105919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4899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5FBA8-AE71-4F08-B50D-17CAA6D0FA83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5309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CAE81-EEBD-432D-A0E5-627736B7238D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7243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CEC4C-F0E0-4346-B56F-E7904B320575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810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5CB5-7F35-484B-B6BA-E9BA2B14241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1352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5CB5-7F35-484B-B6BA-E9BA2B14241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940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5CB5-7F35-484B-B6BA-E9BA2B14241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964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80628-6668-4F1D-8B3F-035F0A47FDF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6574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5CB5-7F35-484B-B6BA-E9BA2B14241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9164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5CB5-7F35-484B-B6BA-E9BA2B14241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3452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5CB5-7F35-484B-B6BA-E9BA2B14241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1365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5CB5-7F35-484B-B6BA-E9BA2B14241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8102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5CB5-7F35-484B-B6BA-E9BA2B14241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0301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5CB5-7F35-484B-B6BA-E9BA2B14241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2870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5CB5-7F35-484B-B6BA-E9BA2B14241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2970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5CB5-7F35-484B-B6BA-E9BA2B14241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8692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 descr="lapp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6075363"/>
            <a:ext cx="107791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8" descr="Courbe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90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6" descr="Logo LAPP + texte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319088"/>
            <a:ext cx="1254125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9" descr="logo-cnrs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6215063"/>
            <a:ext cx="10795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10" descr="ok_in2p3_quadri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6308725"/>
            <a:ext cx="10795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11" descr="logo-universite.jp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6284913"/>
            <a:ext cx="10795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Espace réservé du 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r>
              <a:rPr lang="fr-FR" smtClean="0"/>
              <a:t>Cliquez pour modifier le style du titre</a:t>
            </a:r>
          </a:p>
        </p:txBody>
      </p:sp>
      <p:sp>
        <p:nvSpPr>
          <p:cNvPr id="25604" name="Espace réservé du text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 smtClean="0"/>
            </a:lvl1pPr>
          </a:lstStyle>
          <a:p>
            <a:r>
              <a:rPr lang="fr-FR" smtClean="0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2691827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769D5-06CD-4214-9A4E-349B5C4B92FE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243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A950D-1A67-4909-AD06-5068880175D3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5368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74598-7AAA-403D-83DC-2D397802FAD7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900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8E56E-44E4-4A3E-B4C8-8EAA59FC782A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0409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52490-6972-479D-81E9-86E661C5355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5159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61039-0A19-42F7-8788-7565D8B95AD8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0796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205B5-E87B-4725-A944-A1240763751B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3963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1DED6-43FA-461A-AB3E-8D04DF3791A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3621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1E1D4-6A9C-4764-81F2-BE793AEFCEEE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9809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AD707-36EF-41C7-8FF6-CAB087762F5E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834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0DFC2-C21D-4638-A666-A1A3D51FB2E3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2479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35A4E-B983-449C-8463-BE5DEC4C0381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541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DA355-2C66-4F19-B72D-72418825434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4667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 descr="lapp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6075363"/>
            <a:ext cx="107791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8" descr="Courbe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90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6" descr="Logo LAPP + texte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319088"/>
            <a:ext cx="1254125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9" descr="logo-cnrs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6215063"/>
            <a:ext cx="10795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10" descr="ok_in2p3_quadri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6308725"/>
            <a:ext cx="10795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11" descr="logo-universite.jp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6284913"/>
            <a:ext cx="10795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Espace réservé du 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r>
              <a:rPr lang="fr-FR" smtClean="0"/>
              <a:t>Cliquez pour modifier le style du titre</a:t>
            </a:r>
          </a:p>
        </p:txBody>
      </p:sp>
      <p:sp>
        <p:nvSpPr>
          <p:cNvPr id="25604" name="Espace réservé du text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 smtClean="0"/>
            </a:lvl1pPr>
          </a:lstStyle>
          <a:p>
            <a:r>
              <a:rPr lang="fr-FR" smtClean="0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322612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769D5-06CD-4214-9A4E-349B5C4B92FE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7906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74598-7AAA-403D-83DC-2D397802FAD7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7786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8E56E-44E4-4A3E-B4C8-8EAA59FC782A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1923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52490-6972-479D-81E9-86E661C5355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1630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61039-0A19-42F7-8788-7565D8B95AD8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096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205B5-E87B-4725-A944-A1240763751B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053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1DED6-43FA-461A-AB3E-8D04DF3791A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3421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1E1D4-6A9C-4764-81F2-BE793AEFCEEE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1010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AD707-36EF-41C7-8FF6-CAB087762F5E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479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364BD-9D1E-44BD-93FB-29210AE0D4E9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3459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0DFC2-C21D-4638-A666-A1A3D51FB2E3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8208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35A4E-B983-449C-8463-BE5DEC4C0381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1712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 descr="lapp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6075363"/>
            <a:ext cx="107791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8" descr="Courbe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90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6" descr="Logo LAPP + texte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319088"/>
            <a:ext cx="1254125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9" descr="logo-cnrs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6215063"/>
            <a:ext cx="10795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10" descr="ok_in2p3_quadri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6308725"/>
            <a:ext cx="10795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11" descr="logo-universite.jp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6284913"/>
            <a:ext cx="10795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Espace réservé du 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r>
              <a:rPr lang="fr-FR" smtClean="0"/>
              <a:t>Cliquez pour modifier le style du titre</a:t>
            </a:r>
          </a:p>
        </p:txBody>
      </p:sp>
      <p:sp>
        <p:nvSpPr>
          <p:cNvPr id="25604" name="Espace réservé du text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 smtClean="0"/>
            </a:lvl1pPr>
          </a:lstStyle>
          <a:p>
            <a:r>
              <a:rPr lang="fr-FR" smtClean="0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1237044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769D5-06CD-4214-9A4E-349B5C4B92FE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5614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74598-7AAA-403D-83DC-2D397802FAD7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8635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8E56E-44E4-4A3E-B4C8-8EAA59FC782A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0199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52490-6972-479D-81E9-86E661C5355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6548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61039-0A19-42F7-8788-7565D8B95AD8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3992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205B5-E87B-4725-A944-A1240763751B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6571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1DED6-43FA-461A-AB3E-8D04DF3791A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379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AF9F6-B4A4-4775-B052-C5B550799109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5904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1E1D4-6A9C-4764-81F2-BE793AEFCEEE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7168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AD707-36EF-41C7-8FF6-CAB087762F5E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5350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0DFC2-C21D-4638-A666-A1A3D51FB2E3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6718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35A4E-B983-449C-8463-BE5DEC4C0381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6792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 descr="lapp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6075363"/>
            <a:ext cx="107791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8" descr="Courbe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90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6" descr="Logo LAPP + texte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319088"/>
            <a:ext cx="1254125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9" descr="logo-cnrs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6215063"/>
            <a:ext cx="10795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10" descr="ok_in2p3_quadri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6308725"/>
            <a:ext cx="10795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11" descr="logo-universite.jp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6284913"/>
            <a:ext cx="10795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Espace réservé du 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r>
              <a:rPr lang="fr-FR" smtClean="0"/>
              <a:t>Cliquez pour modifier le style du titre</a:t>
            </a:r>
          </a:p>
        </p:txBody>
      </p:sp>
      <p:sp>
        <p:nvSpPr>
          <p:cNvPr id="25604" name="Espace réservé du text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 smtClean="0"/>
            </a:lvl1pPr>
          </a:lstStyle>
          <a:p>
            <a:r>
              <a:rPr lang="fr-FR" smtClean="0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1933803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769D5-06CD-4214-9A4E-349B5C4B92FE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7528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74598-7AAA-403D-83DC-2D397802FAD7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6085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8E56E-44E4-4A3E-B4C8-8EAA59FC782A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0117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52490-6972-479D-81E9-86E661C5355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3087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61039-0A19-42F7-8788-7565D8B95AD8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549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B3B86-A666-4314-9F19-71CB59105919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7190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205B5-E87B-4725-A944-A1240763751B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5733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1DED6-43FA-461A-AB3E-8D04DF3791A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3338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1E1D4-6A9C-4764-81F2-BE793AEFCEEE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3142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AD707-36EF-41C7-8FF6-CAB087762F5E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0017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0DFC2-C21D-4638-A666-A1A3D51FB2E3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90670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35A4E-B983-449C-8463-BE5DEC4C0381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9363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EFC6E-9EFD-4E7E-9C6A-94C69F151A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79885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EFC6E-9EFD-4E7E-9C6A-94C69F151A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23625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EFC6E-9EFD-4E7E-9C6A-94C69F151A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57474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EFC6E-9EFD-4E7E-9C6A-94C69F151A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724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17" Type="http://schemas.openxmlformats.org/officeDocument/2006/relationships/image" Target="../media/image7.emf"/><Relationship Id="rId2" Type="http://schemas.openxmlformats.org/officeDocument/2006/relationships/slideLayout" Target="../slideLayouts/slideLayout108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image" Target="../media/image1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image" Target="../media/image2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image" Target="../media/image2.jpe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8" descr="Courb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90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285875" y="274638"/>
            <a:ext cx="7400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285875" y="1600200"/>
            <a:ext cx="74009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pic>
        <p:nvPicPr>
          <p:cNvPr id="1029" name="Image 6" descr="lapp2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6215063"/>
            <a:ext cx="90011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938338" y="6356350"/>
            <a:ext cx="1062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357563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4560A22-C81B-44EE-ADD6-96D30313B74F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080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 6" descr="lapp2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875" y="6075363"/>
            <a:ext cx="1077913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Image 8" descr="Courbe.jpg"/>
          <p:cNvPicPr>
            <a:picLocks noChangeAspect="1"/>
          </p:cNvPicPr>
          <p:nvPr userDrawn="1"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0" y="0"/>
            <a:ext cx="1890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Image 6" descr="Logo LAPP + texte.jpg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0138" y="319088"/>
            <a:ext cx="1254125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Image 11" descr="logo-universite.jpg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6688" y="6284913"/>
            <a:ext cx="10795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Image 12" descr="logo_CNRS_In2p3_simple.eps"/>
          <p:cNvPicPr>
            <a:picLocks noChangeAspect="1"/>
          </p:cNvPicPr>
          <p:nvPr userDrawn="1"/>
        </p:nvPicPr>
        <p:blipFill>
          <a:blip r:embed="rId17" cstate="screen"/>
          <a:srcRect/>
          <a:stretch>
            <a:fillRect/>
          </a:stretch>
        </p:blipFill>
        <p:spPr bwMode="auto">
          <a:xfrm>
            <a:off x="6672263" y="5643563"/>
            <a:ext cx="75565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5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285875" y="274638"/>
            <a:ext cx="74009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7176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285875" y="1600200"/>
            <a:ext cx="74009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60608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18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Image 8" descr="Courbe.jpg"/>
          <p:cNvPicPr>
            <a:picLocks noChangeAspect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0" y="0"/>
            <a:ext cx="1890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285875" y="274638"/>
            <a:ext cx="74009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63492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285875" y="1600200"/>
            <a:ext cx="74009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pic>
        <p:nvPicPr>
          <p:cNvPr id="63493" name="Image 6" descr="lapp2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875" y="6075363"/>
            <a:ext cx="1077913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938338" y="6356350"/>
            <a:ext cx="1062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35756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3e JCL à Grenoble 1-3 décembre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742C110-AF16-4F32-B787-E3818A3054A9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800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1" r:id="rId1"/>
    <p:sldLayoutId id="2147484192" r:id="rId2"/>
    <p:sldLayoutId id="2147484193" r:id="rId3"/>
    <p:sldLayoutId id="2147484194" r:id="rId4"/>
    <p:sldLayoutId id="2147484195" r:id="rId5"/>
    <p:sldLayoutId id="2147484196" r:id="rId6"/>
    <p:sldLayoutId id="2147484197" r:id="rId7"/>
    <p:sldLayoutId id="2147484198" r:id="rId8"/>
    <p:sldLayoutId id="2147484199" r:id="rId9"/>
    <p:sldLayoutId id="2147484200" r:id="rId10"/>
    <p:sldLayoutId id="2147484201" r:id="rId11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81F90-3FE6-41BF-8477-F016E7A7F1B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904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  <p:sldLayoutId id="2147484207" r:id="rId5"/>
    <p:sldLayoutId id="2147484208" r:id="rId6"/>
    <p:sldLayoutId id="2147484209" r:id="rId7"/>
    <p:sldLayoutId id="2147484210" r:id="rId8"/>
    <p:sldLayoutId id="2147484211" r:id="rId9"/>
    <p:sldLayoutId id="2147484212" r:id="rId10"/>
    <p:sldLayoutId id="2147484213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BAF221C-D6AC-FF41-AA11-7303DF68FD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723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7" r:id="rId1"/>
    <p:sldLayoutId id="2147484228" r:id="rId2"/>
    <p:sldLayoutId id="2147484229" r:id="rId3"/>
    <p:sldLayoutId id="2147484230" r:id="rId4"/>
    <p:sldLayoutId id="2147484231" r:id="rId5"/>
    <p:sldLayoutId id="2147484232" r:id="rId6"/>
    <p:sldLayoutId id="2147484233" r:id="rId7"/>
    <p:sldLayoutId id="2147484234" r:id="rId8"/>
    <p:sldLayoutId id="2147484235" r:id="rId9"/>
    <p:sldLayoutId id="2147484236" r:id="rId10"/>
    <p:sldLayoutId id="2147484237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BAF221C-D6AC-FF41-AA11-7303DF68FD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40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1" r:id="rId1"/>
    <p:sldLayoutId id="2147484252" r:id="rId2"/>
    <p:sldLayoutId id="2147484253" r:id="rId3"/>
    <p:sldLayoutId id="2147484254" r:id="rId4"/>
    <p:sldLayoutId id="2147484255" r:id="rId5"/>
    <p:sldLayoutId id="2147484256" r:id="rId6"/>
    <p:sldLayoutId id="2147484257" r:id="rId7"/>
    <p:sldLayoutId id="2147484258" r:id="rId8"/>
    <p:sldLayoutId id="2147484259" r:id="rId9"/>
    <p:sldLayoutId id="2147484260" r:id="rId10"/>
    <p:sldLayoutId id="2147484261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Image 8" descr="Courbe.jpg"/>
          <p:cNvPicPr>
            <a:picLocks noChangeAspect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0" y="0"/>
            <a:ext cx="1890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285875" y="274638"/>
            <a:ext cx="74009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63492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285875" y="1600200"/>
            <a:ext cx="74009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pic>
        <p:nvPicPr>
          <p:cNvPr id="63493" name="Image 6" descr="lapp2.jpg"/>
          <p:cNvPicPr>
            <a:picLocks noChangeAspect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777875" y="6075363"/>
            <a:ext cx="1077913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938338" y="6356350"/>
            <a:ext cx="1062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35756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3e JCL à Grenoble 1-3 décembre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742C110-AF16-4F32-B787-E3818A3054A9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77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3" r:id="rId1"/>
    <p:sldLayoutId id="2147484264" r:id="rId2"/>
    <p:sldLayoutId id="2147484265" r:id="rId3"/>
    <p:sldLayoutId id="2147484266" r:id="rId4"/>
    <p:sldLayoutId id="2147484267" r:id="rId5"/>
    <p:sldLayoutId id="2147484268" r:id="rId6"/>
    <p:sldLayoutId id="2147484269" r:id="rId7"/>
    <p:sldLayoutId id="2147484270" r:id="rId8"/>
    <p:sldLayoutId id="2147484271" r:id="rId9"/>
    <p:sldLayoutId id="2147484272" r:id="rId10"/>
    <p:sldLayoutId id="2147484273" r:id="rId11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BAF221C-D6AC-FF41-AA11-7303DF68FD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804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2" r:id="rId1"/>
    <p:sldLayoutId id="2147484303" r:id="rId2"/>
    <p:sldLayoutId id="2147484304" r:id="rId3"/>
    <p:sldLayoutId id="2147484305" r:id="rId4"/>
    <p:sldLayoutId id="2147484306" r:id="rId5"/>
    <p:sldLayoutId id="2147484307" r:id="rId6"/>
    <p:sldLayoutId id="2147484308" r:id="rId7"/>
    <p:sldLayoutId id="2147484309" r:id="rId8"/>
    <p:sldLayoutId id="2147484310" r:id="rId9"/>
    <p:sldLayoutId id="2147484311" r:id="rId10"/>
    <p:sldLayoutId id="2147484312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CA" altLang="en-US" smtClean="0">
              <a:solidFill>
                <a:srgbClr val="FFFFFF"/>
              </a:solidFill>
            </a:endParaRPr>
          </a:p>
        </p:txBody>
      </p:sp>
      <p:sp>
        <p:nvSpPr>
          <p:cNvPr id="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mtClean="0"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fr-FR" altLang="en-US"/>
              <a:t>3e JCL à Grenoble 1-3 décembre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mtClean="0"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B6A295A4-08DE-4B8C-ABF7-A58B493C24FF}" type="slidenum">
              <a:rPr lang="fr-FR" altLang="en-US"/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688136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4" r:id="rId1"/>
    <p:sldLayoutId id="2147484315" r:id="rId2"/>
    <p:sldLayoutId id="2147484316" r:id="rId3"/>
    <p:sldLayoutId id="2147484317" r:id="rId4"/>
    <p:sldLayoutId id="2147484318" r:id="rId5"/>
    <p:sldLayoutId id="2147484319" r:id="rId6"/>
    <p:sldLayoutId id="2147484320" r:id="rId7"/>
    <p:sldLayoutId id="2147484321" r:id="rId8"/>
    <p:sldLayoutId id="2147484322" r:id="rId9"/>
    <p:sldLayoutId id="2147484323" r:id="rId10"/>
    <p:sldLayoutId id="2147484324" r:id="rId11"/>
  </p:sldLayoutIdLst>
  <p:hf hd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ＭＳ Ｐゴシック" pitchFamily="32" charset="-128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ＭＳ Ｐゴシック" pitchFamily="32" charset="-128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ＭＳ Ｐゴシック" pitchFamily="32" charset="-128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ＭＳ Ｐゴシック" pitchFamily="32" charset="-128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ＭＳ Ｐゴシック" pitchFamily="32" charset="-128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ＭＳ Ｐゴシック" pitchFamily="32" charset="-128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ＭＳ Ｐゴシック" pitchFamily="32" charset="-128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ＭＳ Ｐゴシック" pitchFamily="32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8" descr="Courb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90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285875" y="274638"/>
            <a:ext cx="7400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285875" y="1600200"/>
            <a:ext cx="74009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pic>
        <p:nvPicPr>
          <p:cNvPr id="1029" name="Image 6" descr="lapp2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6215063"/>
            <a:ext cx="90011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938338" y="6356350"/>
            <a:ext cx="1062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357563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4560A22-C81B-44EE-ADD6-96D30313B74F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819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8" descr="Courb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90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285875" y="274638"/>
            <a:ext cx="7400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285875" y="1600200"/>
            <a:ext cx="74009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pic>
        <p:nvPicPr>
          <p:cNvPr id="1029" name="Image 6" descr="lapp2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6215063"/>
            <a:ext cx="90011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938338" y="6356350"/>
            <a:ext cx="1062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357563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4560A22-C81B-44EE-ADD6-96D30313B74F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696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F5CB5-7F35-484B-B6BA-E9BA2B14241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201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8" descr="Courb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90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285875" y="274638"/>
            <a:ext cx="7400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285875" y="1600200"/>
            <a:ext cx="74009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pic>
        <p:nvPicPr>
          <p:cNvPr id="1029" name="Image 6" descr="lapp2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6215063"/>
            <a:ext cx="90011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938338" y="6356350"/>
            <a:ext cx="1062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357563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A5288C9-87D8-4865-8D06-A5F5DD21AE9B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4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8" descr="Courb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90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285875" y="274638"/>
            <a:ext cx="7400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285875" y="1600200"/>
            <a:ext cx="74009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pic>
        <p:nvPicPr>
          <p:cNvPr id="1029" name="Image 6" descr="lapp2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6215063"/>
            <a:ext cx="90011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938338" y="6356350"/>
            <a:ext cx="1062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357563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A5288C9-87D8-4865-8D06-A5F5DD21AE9B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23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  <p:sldLayoutId id="2147484005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8" descr="Courb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90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285875" y="274638"/>
            <a:ext cx="7400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285875" y="1600200"/>
            <a:ext cx="74009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pic>
        <p:nvPicPr>
          <p:cNvPr id="1029" name="Image 6" descr="lapp2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6215063"/>
            <a:ext cx="90011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938338" y="6356350"/>
            <a:ext cx="1062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357563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A5288C9-87D8-4865-8D06-A5F5DD21AE9B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952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  <p:sldLayoutId id="2147484018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8" descr="Courb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90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285875" y="274638"/>
            <a:ext cx="7400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285875" y="1600200"/>
            <a:ext cx="74009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pic>
        <p:nvPicPr>
          <p:cNvPr id="1029" name="Image 6" descr="lapp2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6215063"/>
            <a:ext cx="90011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938338" y="6356350"/>
            <a:ext cx="1062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357563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A5288C9-87D8-4865-8D06-A5F5DD21AE9B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39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  <p:sldLayoutId id="2147484031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EFC6E-9EFD-4E7E-9C6A-94C69F151A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77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45.png"/><Relationship Id="rId11" Type="http://schemas.openxmlformats.org/officeDocument/2006/relationships/image" Target="../media/image50.gif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45.png"/><Relationship Id="rId11" Type="http://schemas.openxmlformats.org/officeDocument/2006/relationships/image" Target="../media/image50.gif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CA" sz="3600" dirty="0" smtClean="0"/>
              <a:t>ATF2: Accelerator Test facility</a:t>
            </a:r>
            <a:endParaRPr lang="en-CA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27584" y="3284984"/>
            <a:ext cx="7776864" cy="1752600"/>
          </a:xfrm>
        </p:spPr>
        <p:txBody>
          <a:bodyPr/>
          <a:lstStyle/>
          <a:p>
            <a:r>
              <a:rPr lang="en-CA" dirty="0" err="1" smtClean="0"/>
              <a:t>A.Jeremie</a:t>
            </a:r>
            <a:r>
              <a:rPr lang="en-CA" dirty="0" smtClean="0"/>
              <a:t> </a:t>
            </a:r>
          </a:p>
          <a:p>
            <a:endParaRPr lang="en-CA" sz="1400" dirty="0" smtClean="0"/>
          </a:p>
          <a:p>
            <a:r>
              <a:rPr lang="en-CA" sz="1800" u="sng" dirty="0" smtClean="0"/>
              <a:t>LAPP: </a:t>
            </a:r>
            <a:r>
              <a:rPr lang="en-CA" sz="1800" dirty="0" err="1" smtClean="0"/>
              <a:t>A.Jeremie</a:t>
            </a:r>
            <a:endParaRPr lang="en-CA" sz="1800" dirty="0" smtClean="0"/>
          </a:p>
          <a:p>
            <a:r>
              <a:rPr lang="en-CA" sz="1800" u="sng" dirty="0" smtClean="0"/>
              <a:t>LAL: </a:t>
            </a:r>
            <a:r>
              <a:rPr lang="en-CA" sz="1800" u="sng" dirty="0" err="1" smtClean="0"/>
              <a:t>P.Bambade</a:t>
            </a:r>
            <a:r>
              <a:rPr lang="en-CA" sz="1800" dirty="0" smtClean="0"/>
              <a:t>, </a:t>
            </a:r>
            <a:r>
              <a:rPr lang="en-US" sz="1800" dirty="0">
                <a:solidFill>
                  <a:prstClr val="black"/>
                </a:solidFill>
              </a:rPr>
              <a:t>Shan Liu </a:t>
            </a:r>
            <a:r>
              <a:rPr lang="en-CA" sz="1800" dirty="0" smtClean="0"/>
              <a:t>, </a:t>
            </a:r>
            <a:r>
              <a:rPr lang="en-CA" sz="1800" dirty="0" err="1" smtClean="0"/>
              <a:t>S.Wallon</a:t>
            </a:r>
            <a:r>
              <a:rPr lang="en-CA" sz="1800" dirty="0" smtClean="0"/>
              <a:t>, </a:t>
            </a:r>
            <a:r>
              <a:rPr lang="en-CA" sz="1800" dirty="0" err="1" smtClean="0"/>
              <a:t>F.Bogard</a:t>
            </a:r>
            <a:r>
              <a:rPr lang="en-CA" sz="1800" dirty="0" smtClean="0"/>
              <a:t>, </a:t>
            </a:r>
            <a:r>
              <a:rPr lang="en-CA" sz="1800" dirty="0" err="1" smtClean="0"/>
              <a:t>O.Blanco</a:t>
            </a:r>
            <a:r>
              <a:rPr lang="en-CA" sz="1800" dirty="0" smtClean="0"/>
              <a:t>, </a:t>
            </a:r>
            <a:r>
              <a:rPr lang="en-CA" sz="1800" dirty="0" err="1" smtClean="0"/>
              <a:t>P.Cornebise</a:t>
            </a:r>
            <a:r>
              <a:rPr lang="en-CA" sz="1800" dirty="0"/>
              <a:t>, </a:t>
            </a:r>
            <a:r>
              <a:rPr lang="en-CA" sz="1800" dirty="0" smtClean="0"/>
              <a:t>I. </a:t>
            </a:r>
            <a:r>
              <a:rPr lang="en-CA" sz="1800" dirty="0" err="1" smtClean="0"/>
              <a:t>Khvastunov</a:t>
            </a:r>
            <a:r>
              <a:rPr lang="en-CA" sz="1800" dirty="0"/>
              <a:t>, V. </a:t>
            </a:r>
            <a:r>
              <a:rPr lang="en-CA" sz="1800" dirty="0" err="1"/>
              <a:t>Kubytskyi</a:t>
            </a:r>
            <a:endParaRPr lang="en-CA" sz="1400" dirty="0" smtClean="0"/>
          </a:p>
          <a:p>
            <a:r>
              <a:rPr lang="en-CA" sz="1800" dirty="0" smtClean="0"/>
              <a:t>And fruitful work with KEK, KNU, </a:t>
            </a:r>
            <a:r>
              <a:rPr lang="en-CA" sz="1800" dirty="0"/>
              <a:t>IFIC, </a:t>
            </a:r>
            <a:r>
              <a:rPr lang="en-CA" sz="1800" dirty="0" smtClean="0"/>
              <a:t>IHEP, UK and CERN colleagues (not listed)</a:t>
            </a:r>
          </a:p>
        </p:txBody>
      </p:sp>
      <p:pic>
        <p:nvPicPr>
          <p:cNvPr id="5" name="Picture 6" descr="LOGO_LAVISTA_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5434"/>
            <a:ext cx="1512888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http://phil.lal.in2p3.fr/plugins/kitcnrs/images/l-coul-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1044" y="530590"/>
            <a:ext cx="1313444" cy="7590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329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ATF2 GM </a:t>
            </a:r>
            <a:r>
              <a:rPr lang="fr-FR" dirty="0" err="1" smtClean="0"/>
              <a:t>feedforward</a:t>
            </a:r>
            <a:r>
              <a:rPr lang="fr-FR" dirty="0" smtClean="0"/>
              <a:t> test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dirty="0" smtClean="0"/>
              <a:t>Goal</a:t>
            </a:r>
          </a:p>
          <a:p>
            <a:pPr lvl="1"/>
            <a:r>
              <a:rPr lang="fr-FR" sz="2000" dirty="0" err="1" smtClean="0"/>
              <a:t>Predict</a:t>
            </a:r>
            <a:r>
              <a:rPr lang="fr-FR" sz="2000" dirty="0" smtClean="0"/>
              <a:t> </a:t>
            </a:r>
            <a:r>
              <a:rPr lang="fr-FR" sz="2000" dirty="0" err="1" smtClean="0"/>
              <a:t>Ground</a:t>
            </a:r>
            <a:r>
              <a:rPr lang="fr-FR" sz="2000" dirty="0" smtClean="0"/>
              <a:t> Motion (GM) </a:t>
            </a:r>
            <a:r>
              <a:rPr lang="fr-FR" sz="2000" dirty="0" err="1" smtClean="0"/>
              <a:t>effect</a:t>
            </a:r>
            <a:r>
              <a:rPr lang="fr-FR" sz="2000" dirty="0" smtClean="0"/>
              <a:t> on </a:t>
            </a:r>
            <a:r>
              <a:rPr lang="fr-FR" sz="2000" dirty="0" err="1" smtClean="0"/>
              <a:t>beam</a:t>
            </a:r>
            <a:r>
              <a:rPr lang="fr-FR" sz="2000" dirty="0" smtClean="0"/>
              <a:t> </a:t>
            </a:r>
            <a:r>
              <a:rPr lang="fr-FR" sz="2000" dirty="0" err="1" smtClean="0"/>
              <a:t>trajectory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GM </a:t>
            </a:r>
            <a:r>
              <a:rPr lang="fr-FR" sz="2000" dirty="0" err="1" smtClean="0"/>
              <a:t>sensors</a:t>
            </a:r>
            <a:endParaRPr lang="fr-FR" sz="2000" dirty="0" smtClean="0"/>
          </a:p>
          <a:p>
            <a:pPr lvl="1"/>
            <a:r>
              <a:rPr lang="fr-FR" sz="2000" dirty="0" smtClean="0"/>
              <a:t>Compare </a:t>
            </a:r>
            <a:r>
              <a:rPr lang="fr-FR" sz="2000" dirty="0" err="1" smtClean="0"/>
              <a:t>with</a:t>
            </a:r>
            <a:r>
              <a:rPr lang="fr-FR" sz="2000" dirty="0" smtClean="0"/>
              <a:t> BPM </a:t>
            </a:r>
            <a:r>
              <a:rPr lang="fr-FR" sz="2000" dirty="0" err="1" smtClean="0"/>
              <a:t>reading</a:t>
            </a:r>
            <a:endParaRPr lang="fr-FR" sz="2000" dirty="0" smtClean="0"/>
          </a:p>
          <a:p>
            <a:r>
              <a:rPr lang="fr-FR" sz="2400" dirty="0" smtClean="0"/>
              <a:t>Motivation</a:t>
            </a:r>
          </a:p>
          <a:p>
            <a:pPr lvl="1"/>
            <a:r>
              <a:rPr lang="fr-FR" sz="2000" dirty="0" err="1" smtClean="0"/>
              <a:t>Probably</a:t>
            </a:r>
            <a:r>
              <a:rPr lang="fr-FR" sz="2000" dirty="0" smtClean="0"/>
              <a:t> the first time GM </a:t>
            </a:r>
            <a:r>
              <a:rPr lang="fr-FR" sz="2000" dirty="0" err="1" smtClean="0"/>
              <a:t>sensors</a:t>
            </a:r>
            <a:r>
              <a:rPr lang="fr-FR" sz="2000" dirty="0" smtClean="0"/>
              <a:t> are </a:t>
            </a:r>
            <a:r>
              <a:rPr lang="fr-FR" sz="2000" dirty="0" err="1" smtClean="0"/>
              <a:t>compared</a:t>
            </a:r>
            <a:r>
              <a:rPr lang="fr-FR" sz="2000" dirty="0" smtClean="0"/>
              <a:t> to </a:t>
            </a:r>
            <a:r>
              <a:rPr lang="fr-FR" sz="2000" dirty="0" err="1" smtClean="0"/>
              <a:t>BPMs</a:t>
            </a:r>
            <a:endParaRPr lang="fr-FR" sz="2000" dirty="0" smtClean="0"/>
          </a:p>
          <a:p>
            <a:pPr lvl="1"/>
            <a:r>
              <a:rPr lang="fr-FR" sz="2000" dirty="0" err="1" smtClean="0"/>
              <a:t>Demonstrate</a:t>
            </a:r>
            <a:r>
              <a:rPr lang="fr-FR" sz="2000" dirty="0" smtClean="0"/>
              <a:t> </a:t>
            </a:r>
            <a:r>
              <a:rPr lang="fr-FR" sz="2000" dirty="0" err="1" smtClean="0"/>
              <a:t>feasibility</a:t>
            </a:r>
            <a:r>
              <a:rPr lang="fr-FR" sz="2000" dirty="0" smtClean="0"/>
              <a:t> of a </a:t>
            </a:r>
            <a:r>
              <a:rPr lang="fr-FR" sz="2000" dirty="0" err="1" smtClean="0"/>
              <a:t>feedforward</a:t>
            </a:r>
            <a:r>
              <a:rPr lang="fr-FR" sz="2000" dirty="0" smtClean="0"/>
              <a:t> </a:t>
            </a:r>
            <a:r>
              <a:rPr lang="fr-FR" sz="2000" dirty="0" err="1" smtClean="0"/>
              <a:t>based</a:t>
            </a:r>
            <a:r>
              <a:rPr lang="fr-FR" sz="2000" dirty="0" smtClean="0"/>
              <a:t> on GM </a:t>
            </a:r>
            <a:r>
              <a:rPr lang="fr-FR" sz="2000" dirty="0" err="1" smtClean="0"/>
              <a:t>sensors</a:t>
            </a:r>
            <a:r>
              <a:rPr lang="fr-FR" sz="2000" dirty="0" smtClean="0"/>
              <a:t> </a:t>
            </a:r>
          </a:p>
          <a:p>
            <a:pPr lvl="1"/>
            <a:r>
              <a:rPr lang="fr-FR" sz="2000" dirty="0" err="1" smtClean="0"/>
              <a:t>Feedforward</a:t>
            </a:r>
            <a:r>
              <a:rPr lang="fr-FR" sz="2000" dirty="0" smtClean="0"/>
              <a:t> </a:t>
            </a:r>
            <a:r>
              <a:rPr lang="fr-FR" sz="2000" dirty="0" err="1" smtClean="0"/>
              <a:t>would</a:t>
            </a:r>
            <a:r>
              <a:rPr lang="fr-FR" sz="2000" dirty="0" smtClean="0"/>
              <a:t> </a:t>
            </a:r>
            <a:r>
              <a:rPr lang="fr-FR" sz="2000" dirty="0" err="1" smtClean="0"/>
              <a:t>allow</a:t>
            </a:r>
            <a:r>
              <a:rPr lang="fr-FR" sz="2000" dirty="0" smtClean="0"/>
              <a:t> </a:t>
            </a:r>
            <a:r>
              <a:rPr lang="fr-FR" sz="2000" dirty="0" err="1" smtClean="0"/>
              <a:t>trajectory</a:t>
            </a:r>
            <a:r>
              <a:rPr lang="fr-FR" sz="2000" dirty="0" smtClean="0"/>
              <a:t> correction </a:t>
            </a:r>
            <a:r>
              <a:rPr lang="fr-FR" sz="2000" dirty="0" err="1" smtClean="0"/>
              <a:t>based</a:t>
            </a:r>
            <a:r>
              <a:rPr lang="fr-FR" sz="2000" dirty="0" smtClean="0"/>
              <a:t> on GM </a:t>
            </a:r>
            <a:r>
              <a:rPr lang="fr-FR" sz="2000" dirty="0" err="1" smtClean="0"/>
              <a:t>sensors</a:t>
            </a:r>
            <a:r>
              <a:rPr lang="fr-FR" sz="2000" dirty="0" smtClean="0"/>
              <a:t> (</a:t>
            </a:r>
            <a:r>
              <a:rPr lang="fr-FR" sz="2000" dirty="0" err="1" smtClean="0"/>
              <a:t>get</a:t>
            </a:r>
            <a:r>
              <a:rPr lang="fr-FR" sz="2000" dirty="0" smtClean="0"/>
              <a:t> </a:t>
            </a:r>
            <a:r>
              <a:rPr lang="fr-FR" sz="2000" dirty="0" err="1" smtClean="0"/>
              <a:t>independant</a:t>
            </a:r>
            <a:r>
              <a:rPr lang="fr-FR" sz="2000" dirty="0" smtClean="0"/>
              <a:t> information </a:t>
            </a:r>
            <a:r>
              <a:rPr lang="fr-FR" sz="2000" dirty="0" err="1" smtClean="0"/>
              <a:t>between</a:t>
            </a:r>
            <a:r>
              <a:rPr lang="fr-FR" sz="2000" dirty="0" smtClean="0"/>
              <a:t> pulses)</a:t>
            </a:r>
          </a:p>
          <a:p>
            <a:pPr lvl="1"/>
            <a:r>
              <a:rPr lang="fr-FR" sz="2000" dirty="0" smtClean="0"/>
              <a:t>Possible </a:t>
            </a:r>
            <a:r>
              <a:rPr lang="fr-FR" sz="2000" dirty="0" err="1" smtClean="0"/>
              <a:t>big</a:t>
            </a:r>
            <a:r>
              <a:rPr lang="fr-FR" sz="2000" dirty="0" smtClean="0"/>
              <a:t> </a:t>
            </a:r>
            <a:r>
              <a:rPr lang="fr-FR" sz="2000" dirty="0" err="1" smtClean="0"/>
              <a:t>savings</a:t>
            </a:r>
            <a:r>
              <a:rPr lang="fr-FR" sz="2000" dirty="0" smtClean="0"/>
              <a:t> by </a:t>
            </a:r>
            <a:r>
              <a:rPr lang="fr-FR" sz="2000" dirty="0" err="1" smtClean="0"/>
              <a:t>relaxing</a:t>
            </a:r>
            <a:r>
              <a:rPr lang="fr-FR" sz="2000" dirty="0" smtClean="0"/>
              <a:t> </a:t>
            </a:r>
            <a:r>
              <a:rPr lang="fr-FR" sz="2000" dirty="0" err="1" smtClean="0"/>
              <a:t>mechanical</a:t>
            </a:r>
            <a:r>
              <a:rPr lang="fr-FR" sz="2000" dirty="0" smtClean="0"/>
              <a:t> </a:t>
            </a:r>
            <a:r>
              <a:rPr lang="fr-FR" sz="2000" dirty="0" err="1" smtClean="0"/>
              <a:t>quadrupole</a:t>
            </a:r>
            <a:r>
              <a:rPr lang="fr-FR" sz="2000" dirty="0" smtClean="0"/>
              <a:t> stabilisation </a:t>
            </a:r>
            <a:r>
              <a:rPr lang="fr-FR" sz="2000" dirty="0" err="1" smtClean="0"/>
              <a:t>specifications</a:t>
            </a:r>
            <a:r>
              <a:rPr lang="fr-FR" sz="2000" dirty="0" smtClean="0"/>
              <a:t> at CLIC</a:t>
            </a:r>
          </a:p>
          <a:p>
            <a:pPr lvl="1"/>
            <a:r>
              <a:rPr lang="fr-FR" sz="2000" dirty="0" smtClean="0"/>
              <a:t>Global </a:t>
            </a:r>
            <a:r>
              <a:rPr lang="fr-FR" sz="2000" dirty="0" err="1" smtClean="0"/>
              <a:t>scheme</a:t>
            </a:r>
            <a:r>
              <a:rPr lang="fr-FR" sz="2000" dirty="0" smtClean="0"/>
              <a:t> </a:t>
            </a:r>
            <a:r>
              <a:rPr lang="fr-FR" sz="2000" dirty="0" err="1" smtClean="0"/>
              <a:t>instead</a:t>
            </a:r>
            <a:r>
              <a:rPr lang="fr-FR" sz="2000" dirty="0" smtClean="0"/>
              <a:t> of local </a:t>
            </a:r>
            <a:r>
              <a:rPr lang="fr-FR" sz="2000" dirty="0" err="1" smtClean="0"/>
              <a:t>mechanical</a:t>
            </a:r>
            <a:r>
              <a:rPr lang="fr-FR" sz="2000" dirty="0" smtClean="0"/>
              <a:t> correctio</a:t>
            </a:r>
            <a:r>
              <a:rPr lang="fr-FR" sz="2000" dirty="0"/>
              <a:t>n</a:t>
            </a:r>
            <a:endParaRPr lang="en-US" sz="20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IRFU LC-days November 27-29 2013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5B1F3-85C6-4E97-8DC3-51AEC7221F70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10</a:t>
            </a:fld>
            <a:endParaRPr lang="fr-FR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1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First results</a:t>
            </a:r>
            <a:endParaRPr lang="en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3e JCL à Grenoble 1-3 décembre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5B1F3-85C6-4E97-8DC3-51AEC7221F70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11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1196753"/>
            <a:ext cx="3384377" cy="282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932040" y="1455394"/>
            <a:ext cx="40642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GM effect small compared to orbit jitter: difficult experiment at ATF2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Incoming jitter can be measured by BPMs and removed from downstream BPM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Low resolution BPMs at beginning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One can expect the GM effect can be detected by BPMs after jitter removal.</a:t>
            </a:r>
            <a:endParaRPr lang="en-CA" dirty="0"/>
          </a:p>
        </p:txBody>
      </p:sp>
      <p:pic>
        <p:nvPicPr>
          <p:cNvPr id="10" name="Picture 3" descr="cor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30" y="4022360"/>
            <a:ext cx="3484261" cy="2522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4411219" y="4077072"/>
            <a:ext cx="45683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Typical “best” BPM  (</a:t>
            </a:r>
            <a:r>
              <a:rPr lang="en-CA" dirty="0" smtClean="0">
                <a:sym typeface="Wingdings" panose="05000000000000000000" pitchFamily="2" charset="2"/>
              </a:rPr>
              <a:t>) </a:t>
            </a:r>
            <a:r>
              <a:rPr lang="en-CA" dirty="0" smtClean="0"/>
              <a:t>in vertical direction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BPM measurement with jitter removal vs BPM position predicted from GM sensor measurement: nice correlation!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Still need to evaluate if by removing strong vibration sources, this correlation remains</a:t>
            </a:r>
            <a:endParaRPr lang="en-CA" dirty="0"/>
          </a:p>
        </p:txBody>
      </p:sp>
      <p:sp>
        <p:nvSpPr>
          <p:cNvPr id="3" name="ZoneTexte 2"/>
          <p:cNvSpPr txBox="1"/>
          <p:nvPr/>
        </p:nvSpPr>
        <p:spPr>
          <a:xfrm>
            <a:off x="4366795" y="5733256"/>
            <a:ext cx="477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rgbClr val="FF0000"/>
                </a:solidFill>
              </a:rPr>
              <a:t>GM sensors powerful detecting vibration sources</a:t>
            </a:r>
          </a:p>
          <a:p>
            <a:r>
              <a:rPr lang="en-CA" dirty="0" smtClean="0">
                <a:solidFill>
                  <a:srgbClr val="FF0000"/>
                </a:solidFill>
              </a:rPr>
              <a:t>Novel GM mitigation technique: promising!</a:t>
            </a:r>
            <a:endParaRPr lang="en-C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46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 err="1" smtClean="0">
                <a:solidFill>
                  <a:schemeClr val="tx2"/>
                </a:solidFill>
              </a:rPr>
              <a:t>What</a:t>
            </a:r>
            <a:r>
              <a:rPr lang="fr-FR" sz="3600" dirty="0" smtClean="0">
                <a:solidFill>
                  <a:schemeClr val="tx2"/>
                </a:solidFill>
              </a:rPr>
              <a:t> </a:t>
            </a:r>
            <a:r>
              <a:rPr lang="fr-FR" sz="3600" dirty="0" err="1" smtClean="0">
                <a:solidFill>
                  <a:schemeClr val="tx2"/>
                </a:solidFill>
              </a:rPr>
              <a:t>was</a:t>
            </a:r>
            <a:r>
              <a:rPr lang="fr-FR" sz="3600" dirty="0" smtClean="0">
                <a:solidFill>
                  <a:schemeClr val="tx2"/>
                </a:solidFill>
              </a:rPr>
              <a:t> </a:t>
            </a:r>
            <a:r>
              <a:rPr lang="fr-FR" sz="3600" dirty="0" err="1" smtClean="0">
                <a:solidFill>
                  <a:schemeClr val="tx2"/>
                </a:solidFill>
              </a:rPr>
              <a:t>done</a:t>
            </a:r>
            <a:r>
              <a:rPr lang="fr-FR" sz="3600" dirty="0" smtClean="0">
                <a:solidFill>
                  <a:schemeClr val="tx2"/>
                </a:solidFill>
              </a:rPr>
              <a:t> by the French teams </a:t>
            </a:r>
            <a:r>
              <a:rPr lang="fr-FR" sz="3600" dirty="0" err="1" smtClean="0">
                <a:solidFill>
                  <a:schemeClr val="tx2"/>
                </a:solidFill>
              </a:rPr>
              <a:t>around</a:t>
            </a:r>
            <a:r>
              <a:rPr lang="fr-FR" sz="3600" dirty="0" smtClean="0">
                <a:solidFill>
                  <a:schemeClr val="tx2"/>
                </a:solidFill>
              </a:rPr>
              <a:t> ATF2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Introduction</a:t>
            </a:r>
          </a:p>
          <a:p>
            <a:r>
              <a:rPr lang="fr-FR" dirty="0" smtClean="0"/>
              <a:t>Vibrations and GM </a:t>
            </a:r>
            <a:r>
              <a:rPr lang="fr-FR" dirty="0" err="1" smtClean="0"/>
              <a:t>feedforward</a:t>
            </a:r>
            <a:r>
              <a:rPr lang="fr-FR" dirty="0" smtClean="0"/>
              <a:t> 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IP-BPM and </a:t>
            </a:r>
            <a:r>
              <a:rPr lang="fr-FR" dirty="0" err="1" smtClean="0">
                <a:solidFill>
                  <a:srgbClr val="FF0000"/>
                </a:solidFill>
              </a:rPr>
              <a:t>chamber</a:t>
            </a:r>
            <a:endParaRPr lang="fr-FR" dirty="0" smtClean="0">
              <a:solidFill>
                <a:srgbClr val="FF0000"/>
              </a:solidFill>
            </a:endParaRPr>
          </a:p>
          <a:p>
            <a:r>
              <a:rPr lang="fr-FR" dirty="0" err="1" smtClean="0"/>
              <a:t>Beam</a:t>
            </a:r>
            <a:r>
              <a:rPr lang="fr-FR" dirty="0" smtClean="0"/>
              <a:t>-halo </a:t>
            </a:r>
            <a:r>
              <a:rPr lang="fr-FR" dirty="0" err="1" smtClean="0"/>
              <a:t>evaluation</a:t>
            </a:r>
            <a:r>
              <a:rPr lang="fr-FR" dirty="0" smtClean="0"/>
              <a:t> : </a:t>
            </a:r>
            <a:r>
              <a:rPr lang="fr-FR" dirty="0" err="1" smtClean="0"/>
              <a:t>diamond</a:t>
            </a:r>
            <a:r>
              <a:rPr lang="fr-FR" dirty="0" smtClean="0"/>
              <a:t> </a:t>
            </a:r>
            <a:r>
              <a:rPr lang="fr-FR" dirty="0" err="1" smtClean="0"/>
              <a:t>sensor</a:t>
            </a:r>
            <a:endParaRPr lang="fr-FR" dirty="0" smtClean="0"/>
          </a:p>
          <a:p>
            <a:r>
              <a:rPr lang="fr-FR" dirty="0" smtClean="0"/>
              <a:t>Conclusion Outlook</a:t>
            </a:r>
          </a:p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3e JCL à Grenoble 1-3 décembre 2014</a:t>
            </a:r>
            <a:endParaRPr lang="fr-FR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5B1F3-85C6-4E97-8DC3-51AEC7221F70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57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New IP-BPMs and chamber</a:t>
            </a:r>
            <a:endParaRPr lang="en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EFC6E-9EFD-4E7E-9C6A-94C69F151A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3" t="41042" r="1"/>
          <a:stretch/>
        </p:blipFill>
        <p:spPr bwMode="auto">
          <a:xfrm>
            <a:off x="-15169" y="2564904"/>
            <a:ext cx="5688632" cy="2278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" y="5160674"/>
            <a:ext cx="914399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A precise mover </a:t>
            </a:r>
            <a:r>
              <a:rPr lang="en-US" sz="2400" dirty="0" smtClean="0">
                <a:solidFill>
                  <a:prstClr val="black"/>
                </a:solidFill>
              </a:rPr>
              <a:t>system (</a:t>
            </a:r>
            <a:r>
              <a:rPr lang="en-US" sz="2400" dirty="0" err="1" smtClean="0">
                <a:solidFill>
                  <a:prstClr val="black"/>
                </a:solidFill>
              </a:rPr>
              <a:t>piezo</a:t>
            </a:r>
            <a:r>
              <a:rPr lang="en-US" sz="2400" dirty="0" smtClean="0">
                <a:solidFill>
                  <a:prstClr val="black"/>
                </a:solidFill>
              </a:rPr>
              <a:t> movers PI and </a:t>
            </a:r>
            <a:r>
              <a:rPr lang="en-US" sz="2400" dirty="0" err="1" smtClean="0">
                <a:solidFill>
                  <a:prstClr val="black"/>
                </a:solidFill>
              </a:rPr>
              <a:t>Cedrat</a:t>
            </a:r>
            <a:r>
              <a:rPr lang="en-US" sz="2400" dirty="0" smtClean="0">
                <a:solidFill>
                  <a:prstClr val="black"/>
                </a:solidFill>
              </a:rPr>
              <a:t>) has </a:t>
            </a:r>
            <a:r>
              <a:rPr lang="en-US" sz="2400" dirty="0">
                <a:solidFill>
                  <a:prstClr val="black"/>
                </a:solidFill>
              </a:rPr>
              <a:t>been </a:t>
            </a:r>
            <a:r>
              <a:rPr lang="en-US" sz="2400" dirty="0" smtClean="0">
                <a:solidFill>
                  <a:prstClr val="black"/>
                </a:solidFill>
              </a:rPr>
              <a:t>designed</a:t>
            </a:r>
            <a:endParaRPr lang="en-US" sz="2400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         </a:t>
            </a:r>
            <a:r>
              <a:rPr lang="en-US" dirty="0">
                <a:solidFill>
                  <a:prstClr val="black"/>
                </a:solidFill>
                <a:sym typeface="Wingdings" panose="05000000000000000000" pitchFamily="2" charset="2"/>
              </a:rPr>
              <a:t> precise remote mechanical alignment of IP-BPMs    </a:t>
            </a:r>
            <a:r>
              <a:rPr lang="en-US" dirty="0" smtClean="0">
                <a:solidFill>
                  <a:prstClr val="black"/>
                </a:solidFill>
                <a:sym typeface="Wingdings" panose="05000000000000000000" pitchFamily="2" charset="2"/>
              </a:rPr>
              <a:t>(since in vacuum chamber)</a:t>
            </a:r>
            <a:endParaRPr lang="en-US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r>
              <a:rPr lang="en-US" dirty="0">
                <a:solidFill>
                  <a:prstClr val="black"/>
                </a:solidFill>
                <a:sym typeface="Wingdings" panose="05000000000000000000" pitchFamily="2" charset="2"/>
              </a:rPr>
              <a:t>          </a:t>
            </a:r>
            <a:r>
              <a:rPr lang="en-US" dirty="0">
                <a:solidFill>
                  <a:prstClr val="black"/>
                </a:solidFill>
              </a:rPr>
              <a:t>mechanical calibrations of IP-BPM scale factors with required </a:t>
            </a:r>
            <a:r>
              <a:rPr lang="en-US" dirty="0" smtClean="0">
                <a:solidFill>
                  <a:prstClr val="black"/>
                </a:solidFill>
              </a:rPr>
              <a:t>precision (instead of moving the beam as before); their calibration, reproducibility and  linearity below 10</a:t>
            </a:r>
            <a:r>
              <a:rPr lang="en-US" baseline="30000" dirty="0" smtClean="0">
                <a:solidFill>
                  <a:prstClr val="black"/>
                </a:solidFill>
              </a:rPr>
              <a:t>-4</a:t>
            </a:r>
            <a:endParaRPr lang="en-US" baseline="30000" dirty="0">
              <a:solidFill>
                <a:prstClr val="black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3" r="22686" b="56221"/>
          <a:stretch/>
        </p:blipFill>
        <p:spPr bwMode="auto">
          <a:xfrm>
            <a:off x="5580112" y="1556792"/>
            <a:ext cx="3405080" cy="184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701824" y="1564864"/>
            <a:ext cx="4067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In addition to the Beam Size monitor (</a:t>
            </a:r>
            <a:r>
              <a:rPr lang="en-CA" dirty="0" err="1" smtClean="0"/>
              <a:t>Shintake</a:t>
            </a:r>
            <a:r>
              <a:rPr lang="en-CA" dirty="0" smtClean="0"/>
              <a:t> Monitor), we also have Beam Position Monitors (BPM) around IP </a:t>
            </a:r>
            <a:endParaRPr lang="en-CA" dirty="0"/>
          </a:p>
        </p:txBody>
      </p:sp>
      <p:cxnSp>
        <p:nvCxnSpPr>
          <p:cNvPr id="14" name="Connecteur droit avec flèche 13"/>
          <p:cNvCxnSpPr>
            <a:stCxn id="3" idx="3"/>
          </p:cNvCxnSpPr>
          <p:nvPr/>
        </p:nvCxnSpPr>
        <p:spPr>
          <a:xfrm>
            <a:off x="4769768" y="2026529"/>
            <a:ext cx="1386408" cy="1783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4355976" y="238023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A</a:t>
            </a:r>
            <a:endParaRPr lang="en-CA" dirty="0"/>
          </a:p>
        </p:txBody>
      </p:sp>
      <p:sp>
        <p:nvSpPr>
          <p:cNvPr id="16" name="ZoneTexte 15"/>
          <p:cNvSpPr txBox="1"/>
          <p:nvPr/>
        </p:nvSpPr>
        <p:spPr>
          <a:xfrm>
            <a:off x="3923928" y="2380238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B</a:t>
            </a:r>
            <a:endParaRPr lang="en-CA" dirty="0"/>
          </a:p>
        </p:txBody>
      </p:sp>
      <p:sp>
        <p:nvSpPr>
          <p:cNvPr id="17" name="ZoneTexte 16"/>
          <p:cNvSpPr txBox="1"/>
          <p:nvPr/>
        </p:nvSpPr>
        <p:spPr>
          <a:xfrm>
            <a:off x="1892016" y="2392065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C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5536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5" t="3566" r="21677" b="4512"/>
          <a:stretch>
            <a:fillRect/>
          </a:stretch>
        </p:blipFill>
        <p:spPr bwMode="auto">
          <a:xfrm>
            <a:off x="4464050" y="3384550"/>
            <a:ext cx="4425950" cy="305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3585" t="3566" r="21677" b="451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250825" y="-244475"/>
            <a:ext cx="86423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 algn="ct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3200" smtClean="0">
                <a:solidFill>
                  <a:srgbClr val="000000"/>
                </a:solidFill>
              </a:rPr>
              <a:t>BPMs displacement system (inside chamber)</a:t>
            </a:r>
          </a:p>
        </p:txBody>
      </p:sp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0FFEBCAF-B0CF-4D69-8DFC-6F2C7B9A5131}" type="slidenum">
              <a:rPr lang="en-US" altLang="en-US" sz="1400" smtClean="0">
                <a:solidFill>
                  <a:srgbClr val="000000"/>
                </a:solidFill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14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pic>
        <p:nvPicPr>
          <p:cNvPr id="205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6" r="20438"/>
          <a:stretch>
            <a:fillRect/>
          </a:stretch>
        </p:blipFill>
        <p:spPr bwMode="auto">
          <a:xfrm>
            <a:off x="-184150" y="496888"/>
            <a:ext cx="349567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216" r="2043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4" name="Text Box 5"/>
          <p:cNvSpPr txBox="1">
            <a:spLocks noChangeArrowheads="1"/>
          </p:cNvSpPr>
          <p:nvPr/>
        </p:nvSpPr>
        <p:spPr bwMode="auto">
          <a:xfrm>
            <a:off x="3095625" y="1655763"/>
            <a:ext cx="3024188" cy="823912"/>
          </a:xfrm>
          <a:prstGeom prst="rect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 algn="ctr"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US" altLang="en-US" sz="1600" b="1" smtClean="0">
                <a:solidFill>
                  <a:srgbClr val="000000"/>
                </a:solidFill>
              </a:rPr>
              <a:t>3 piezo-actuators/block for BPM vertical displacement </a:t>
            </a:r>
            <a:r>
              <a:rPr lang="en-US" altLang="en-US" sz="1400" b="1" smtClean="0">
                <a:solidFill>
                  <a:srgbClr val="000000"/>
                </a:solidFill>
              </a:rPr>
              <a:t>~300um</a:t>
            </a:r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3095625" y="868363"/>
            <a:ext cx="3024188" cy="793750"/>
          </a:xfrm>
          <a:prstGeom prst="rect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 algn="ct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600" b="1" smtClean="0">
                <a:solidFill>
                  <a:srgbClr val="000000"/>
                </a:solidFill>
              </a:rPr>
              <a:t>One piezo-actuators/block for BPM lateral displacement</a:t>
            </a:r>
          </a:p>
          <a:p>
            <a:pPr algn="ct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400" b="1" smtClean="0">
                <a:solidFill>
                  <a:srgbClr val="000000"/>
                </a:solidFill>
              </a:rPr>
              <a:t>~300um</a:t>
            </a:r>
          </a:p>
        </p:txBody>
      </p:sp>
      <p:sp>
        <p:nvSpPr>
          <p:cNvPr id="2056" name="Line 7"/>
          <p:cNvSpPr>
            <a:spLocks noChangeShapeType="1"/>
          </p:cNvSpPr>
          <p:nvPr/>
        </p:nvSpPr>
        <p:spPr bwMode="auto">
          <a:xfrm>
            <a:off x="4679950" y="3168650"/>
            <a:ext cx="4464050" cy="2447925"/>
          </a:xfrm>
          <a:prstGeom prst="line">
            <a:avLst/>
          </a:prstGeom>
          <a:noFill/>
          <a:ln w="76320">
            <a:solidFill>
              <a:srgbClr val="FF950E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CA" smtClean="0">
              <a:solidFill>
                <a:srgbClr val="FFFFFF"/>
              </a:solidFill>
            </a:endParaRPr>
          </a:p>
        </p:txBody>
      </p:sp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7272338" y="4464050"/>
            <a:ext cx="576262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fr-FR" altLang="en-US" sz="3200" b="1" smtClean="0">
                <a:solidFill>
                  <a:srgbClr val="000000"/>
                </a:solidFill>
              </a:rPr>
              <a:t>IP</a:t>
            </a:r>
          </a:p>
        </p:txBody>
      </p:sp>
      <p:sp>
        <p:nvSpPr>
          <p:cNvPr id="2058" name="Text Box 9"/>
          <p:cNvSpPr txBox="1">
            <a:spLocks noChangeArrowheads="1"/>
          </p:cNvSpPr>
          <p:nvPr/>
        </p:nvSpPr>
        <p:spPr bwMode="auto">
          <a:xfrm>
            <a:off x="4751388" y="6048375"/>
            <a:ext cx="3024187" cy="642938"/>
          </a:xfrm>
          <a:prstGeom prst="rect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 algn="ct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b="1" smtClean="0">
                <a:solidFill>
                  <a:srgbClr val="000000"/>
                </a:solidFill>
              </a:rPr>
              <a:t>Measured versus predicted bunch position</a:t>
            </a:r>
          </a:p>
        </p:txBody>
      </p:sp>
      <p:pic>
        <p:nvPicPr>
          <p:cNvPr id="205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1525"/>
            <a:ext cx="4751388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60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647700"/>
            <a:ext cx="2952750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61" name="Text Box 12"/>
          <p:cNvSpPr txBox="1">
            <a:spLocks noChangeArrowheads="1"/>
          </p:cNvSpPr>
          <p:nvPr/>
        </p:nvSpPr>
        <p:spPr bwMode="auto">
          <a:xfrm>
            <a:off x="3348038" y="2451100"/>
            <a:ext cx="2663825" cy="76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fr-FR" altLang="en-US" sz="4400" smtClean="0">
                <a:solidFill>
                  <a:srgbClr val="000000"/>
                </a:solidFill>
              </a:rPr>
              <a:t>res</a:t>
            </a:r>
            <a:r>
              <a:rPr lang="fr-FR" altLang="en-US" sz="4400" smtClean="0">
                <a:solidFill>
                  <a:srgbClr val="000000"/>
                </a:solidFill>
                <a:latin typeface="Symbol" charset="2"/>
              </a:rPr>
              <a:t>»</a:t>
            </a:r>
            <a:r>
              <a:rPr lang="fr-FR" altLang="en-US" sz="4400" smtClean="0">
                <a:solidFill>
                  <a:srgbClr val="000000"/>
                </a:solidFill>
              </a:rPr>
              <a:t>26nm</a:t>
            </a:r>
          </a:p>
        </p:txBody>
      </p:sp>
    </p:spTree>
    <p:extLst>
      <p:ext uri="{BB962C8B-B14F-4D97-AF65-F5344CB8AC3E}">
        <p14:creationId xmlns:p14="http://schemas.microsoft.com/office/powerpoint/2010/main" val="19431396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EFC6E-9EFD-4E7E-9C6A-94C69F151A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2" y="37436"/>
            <a:ext cx="8954325" cy="6697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5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IPBPM alignments after recent re-installation</a:t>
            </a:r>
            <a:endParaRPr lang="en-US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533052" y="1106703"/>
            <a:ext cx="3885724" cy="3379746"/>
            <a:chOff x="358780" y="593647"/>
            <a:chExt cx="9250263" cy="5591324"/>
          </a:xfrm>
        </p:grpSpPr>
        <p:grpSp>
          <p:nvGrpSpPr>
            <p:cNvPr id="5" name="Group 4"/>
            <p:cNvGrpSpPr/>
            <p:nvPr/>
          </p:nvGrpSpPr>
          <p:grpSpPr>
            <a:xfrm rot="21088431">
              <a:off x="566545" y="593647"/>
              <a:ext cx="8213897" cy="5591324"/>
              <a:chOff x="566545" y="593647"/>
              <a:chExt cx="8213897" cy="5591324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3434813" y="593647"/>
                <a:ext cx="2186368" cy="5591324"/>
                <a:chOff x="3434813" y="593647"/>
                <a:chExt cx="2186368" cy="5591324"/>
              </a:xfrm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3434813" y="593647"/>
                  <a:ext cx="2186368" cy="5591324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3606253" y="2967843"/>
                  <a:ext cx="351847" cy="977732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 dirty="0" smtClean="0">
                    <a:solidFill>
                      <a:prstClr val="white"/>
                    </a:solidFill>
                  </a:endParaRPr>
                </a:p>
                <a:p>
                  <a:pPr algn="ctr" defTabSz="457200"/>
                  <a:r>
                    <a:rPr lang="en-US" dirty="0">
                      <a:solidFill>
                        <a:prstClr val="white"/>
                      </a:solidFill>
                    </a:rPr>
                    <a:t>A</a:t>
                  </a: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3987894" y="2964604"/>
                  <a:ext cx="352425" cy="973389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 dirty="0">
                    <a:solidFill>
                      <a:prstClr val="white"/>
                    </a:solidFill>
                  </a:endParaRPr>
                </a:p>
                <a:p>
                  <a:pPr algn="ctr" defTabSz="457200"/>
                  <a:r>
                    <a:rPr lang="en-US" dirty="0" smtClean="0">
                      <a:solidFill>
                        <a:prstClr val="white"/>
                      </a:solidFill>
                    </a:rPr>
                    <a:t>B</a:t>
                  </a: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4861027" y="2943522"/>
                  <a:ext cx="357788" cy="933219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 dirty="0">
                    <a:solidFill>
                      <a:prstClr val="white"/>
                    </a:solidFill>
                  </a:endParaRPr>
                </a:p>
                <a:p>
                  <a:pPr algn="ctr" defTabSz="457200"/>
                  <a:r>
                    <a:rPr lang="en-US" dirty="0" smtClean="0">
                      <a:solidFill>
                        <a:prstClr val="white"/>
                      </a:solidFill>
                    </a:rPr>
                    <a:t>C</a:t>
                  </a: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14" name="Straight Arrow Connector 13"/>
              <p:cNvCxnSpPr/>
              <p:nvPr/>
            </p:nvCxnSpPr>
            <p:spPr>
              <a:xfrm>
                <a:off x="566545" y="3382940"/>
                <a:ext cx="8213897" cy="1380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/>
            <p:cNvGrpSpPr/>
            <p:nvPr/>
          </p:nvGrpSpPr>
          <p:grpSpPr>
            <a:xfrm>
              <a:off x="358780" y="1881751"/>
              <a:ext cx="9250263" cy="3063945"/>
              <a:chOff x="358780" y="1881751"/>
              <a:chExt cx="9250263" cy="3063945"/>
            </a:xfrm>
          </p:grpSpPr>
          <p:cxnSp>
            <p:nvCxnSpPr>
              <p:cNvPr id="7" name="Straight Arrow Connector 6"/>
              <p:cNvCxnSpPr/>
              <p:nvPr/>
            </p:nvCxnSpPr>
            <p:spPr>
              <a:xfrm>
                <a:off x="566000" y="3382406"/>
                <a:ext cx="8213897" cy="1380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" name="Group 7"/>
              <p:cNvGrpSpPr/>
              <p:nvPr/>
            </p:nvGrpSpPr>
            <p:grpSpPr>
              <a:xfrm>
                <a:off x="4969917" y="3209833"/>
                <a:ext cx="193267" cy="234698"/>
                <a:chOff x="7095703" y="1780940"/>
                <a:chExt cx="324415" cy="34514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7095703" y="1780940"/>
                  <a:ext cx="324414" cy="34514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 flipH="1">
                  <a:off x="7102604" y="1780940"/>
                  <a:ext cx="317514" cy="34514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" name="TextBox 8"/>
              <p:cNvSpPr txBox="1"/>
              <p:nvPr/>
            </p:nvSpPr>
            <p:spPr>
              <a:xfrm>
                <a:off x="5883079" y="1881751"/>
                <a:ext cx="3725964" cy="9674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sz="1600" b="1" dirty="0" smtClean="0">
                    <a:solidFill>
                      <a:prstClr val="black"/>
                    </a:solidFill>
                  </a:rPr>
                  <a:t>0.75mrad pitch</a:t>
                </a:r>
              </a:p>
              <a:p>
                <a:pPr defTabSz="457200"/>
                <a:r>
                  <a:rPr lang="en-US" sz="1600" b="1" dirty="0" smtClean="0">
                    <a:solidFill>
                      <a:prstClr val="black"/>
                    </a:solidFill>
                  </a:rPr>
                  <a:t>angle correction</a:t>
                </a:r>
                <a:endParaRPr lang="en-US" sz="1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58780" y="4385605"/>
                <a:ext cx="3524905" cy="5600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sz="1600" b="1" dirty="0" smtClean="0">
                    <a:solidFill>
                      <a:srgbClr val="FF0000"/>
                    </a:solidFill>
                  </a:rPr>
                  <a:t>Beam direction</a:t>
                </a:r>
                <a:endParaRPr lang="en-US" sz="1600" b="1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4888351" y="1052736"/>
            <a:ext cx="3450382" cy="3379746"/>
            <a:chOff x="566545" y="593647"/>
            <a:chExt cx="8213897" cy="5591324"/>
          </a:xfrm>
        </p:grpSpPr>
        <p:grpSp>
          <p:nvGrpSpPr>
            <p:cNvPr id="29" name="Group 28"/>
            <p:cNvGrpSpPr/>
            <p:nvPr/>
          </p:nvGrpSpPr>
          <p:grpSpPr>
            <a:xfrm>
              <a:off x="3434813" y="593647"/>
              <a:ext cx="2186368" cy="5591324"/>
              <a:chOff x="3434813" y="593647"/>
              <a:chExt cx="2186368" cy="5591324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3434813" y="593647"/>
                <a:ext cx="2186368" cy="5591324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3606253" y="2967843"/>
                <a:ext cx="351847" cy="977732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dirty="0" smtClean="0">
                  <a:solidFill>
                    <a:prstClr val="white"/>
                  </a:solidFill>
                </a:endParaRPr>
              </a:p>
              <a:p>
                <a:pPr algn="ctr" defTabSz="457200"/>
                <a:r>
                  <a:rPr lang="en-US" dirty="0">
                    <a:solidFill>
                      <a:prstClr val="white"/>
                    </a:solidFill>
                  </a:rPr>
                  <a:t>A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987894" y="2964604"/>
                <a:ext cx="352425" cy="973389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dirty="0">
                  <a:solidFill>
                    <a:prstClr val="white"/>
                  </a:solidFill>
                </a:endParaRPr>
              </a:p>
              <a:p>
                <a:pPr algn="ctr" defTabSz="457200"/>
                <a:r>
                  <a:rPr lang="en-US" dirty="0" smtClean="0">
                    <a:solidFill>
                      <a:prstClr val="white"/>
                    </a:solidFill>
                  </a:rPr>
                  <a:t>B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4861027" y="2943522"/>
                <a:ext cx="357788" cy="933219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dirty="0">
                  <a:solidFill>
                    <a:prstClr val="white"/>
                  </a:solidFill>
                </a:endParaRPr>
              </a:p>
              <a:p>
                <a:pPr algn="ctr" defTabSz="457200"/>
                <a:r>
                  <a:rPr lang="en-US" dirty="0" smtClean="0">
                    <a:solidFill>
                      <a:prstClr val="white"/>
                    </a:solidFill>
                  </a:rPr>
                  <a:t>C</a:t>
                </a:r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30" name="Straight Arrow Connector 29"/>
            <p:cNvCxnSpPr/>
            <p:nvPr/>
          </p:nvCxnSpPr>
          <p:spPr>
            <a:xfrm>
              <a:off x="566545" y="3382940"/>
              <a:ext cx="8213897" cy="1380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4888122" y="1643187"/>
            <a:ext cx="3684564" cy="944642"/>
            <a:chOff x="566000" y="1881751"/>
            <a:chExt cx="8771386" cy="1562780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566000" y="3382406"/>
              <a:ext cx="8213897" cy="1380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/>
          </p:nvGrpSpPr>
          <p:grpSpPr>
            <a:xfrm>
              <a:off x="4969917" y="3209833"/>
              <a:ext cx="193267" cy="234698"/>
              <a:chOff x="7095703" y="1780940"/>
              <a:chExt cx="324415" cy="345144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>
                <a:off x="7095703" y="1780940"/>
                <a:ext cx="324414" cy="34514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H="1">
                <a:off x="7102604" y="1780940"/>
                <a:ext cx="317514" cy="34514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/>
            <p:cNvSpPr txBox="1"/>
            <p:nvPr/>
          </p:nvSpPr>
          <p:spPr>
            <a:xfrm>
              <a:off x="5883079" y="1881751"/>
              <a:ext cx="3454307" cy="13747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dirty="0" smtClean="0">
                  <a:solidFill>
                    <a:prstClr val="black"/>
                  </a:solidFill>
                </a:rPr>
                <a:t>200um vertical</a:t>
              </a:r>
            </a:p>
            <a:p>
              <a:pPr defTabSz="457200"/>
              <a:r>
                <a:rPr lang="en-US" sz="1600" b="1" dirty="0" smtClean="0">
                  <a:solidFill>
                    <a:prstClr val="black"/>
                  </a:solidFill>
                </a:rPr>
                <a:t>misalignment </a:t>
              </a:r>
            </a:p>
            <a:p>
              <a:pPr defTabSz="457200"/>
              <a:r>
                <a:rPr lang="en-US" sz="1600" b="1" dirty="0" smtClean="0">
                  <a:solidFill>
                    <a:prstClr val="black"/>
                  </a:solidFill>
                </a:rPr>
                <a:t>correction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5" name="Group 46"/>
          <p:cNvGrpSpPr/>
          <p:nvPr/>
        </p:nvGrpSpPr>
        <p:grpSpPr>
          <a:xfrm>
            <a:off x="220815" y="4618647"/>
            <a:ext cx="4423193" cy="2122720"/>
            <a:chOff x="441756" y="773121"/>
            <a:chExt cx="7385605" cy="3824190"/>
          </a:xfrm>
        </p:grpSpPr>
        <p:sp>
          <p:nvSpPr>
            <p:cNvPr id="36" name="Rectangle 35"/>
            <p:cNvSpPr/>
            <p:nvPr/>
          </p:nvSpPr>
          <p:spPr>
            <a:xfrm>
              <a:off x="441756" y="773121"/>
              <a:ext cx="7385605" cy="382419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7" name="Group 48"/>
            <p:cNvGrpSpPr/>
            <p:nvPr/>
          </p:nvGrpSpPr>
          <p:grpSpPr>
            <a:xfrm>
              <a:off x="566000" y="904577"/>
              <a:ext cx="7137117" cy="3571810"/>
              <a:chOff x="566000" y="904577"/>
              <a:chExt cx="7137117" cy="3571810"/>
            </a:xfrm>
          </p:grpSpPr>
          <p:cxnSp>
            <p:nvCxnSpPr>
              <p:cNvPr id="38" name="Straight Arrow Connector 49"/>
              <p:cNvCxnSpPr/>
              <p:nvPr/>
            </p:nvCxnSpPr>
            <p:spPr>
              <a:xfrm>
                <a:off x="566000" y="3382406"/>
                <a:ext cx="7137117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Group 50"/>
              <p:cNvGrpSpPr/>
              <p:nvPr/>
            </p:nvGrpSpPr>
            <p:grpSpPr>
              <a:xfrm>
                <a:off x="4528159" y="3265057"/>
                <a:ext cx="193267" cy="234698"/>
                <a:chOff x="7095703" y="1780940"/>
                <a:chExt cx="324415" cy="345144"/>
              </a:xfrm>
            </p:grpSpPr>
            <p:cxnSp>
              <p:nvCxnSpPr>
                <p:cNvPr id="61" name="Straight Connector 72"/>
                <p:cNvCxnSpPr/>
                <p:nvPr/>
              </p:nvCxnSpPr>
              <p:spPr>
                <a:xfrm>
                  <a:off x="7095703" y="1780940"/>
                  <a:ext cx="324414" cy="345144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73"/>
                <p:cNvCxnSpPr/>
                <p:nvPr/>
              </p:nvCxnSpPr>
              <p:spPr>
                <a:xfrm flipH="1">
                  <a:off x="7102604" y="1780940"/>
                  <a:ext cx="317514" cy="345144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" name="TextBox 51"/>
              <p:cNvSpPr txBox="1"/>
              <p:nvPr/>
            </p:nvSpPr>
            <p:spPr>
              <a:xfrm>
                <a:off x="636274" y="3553057"/>
                <a:ext cx="5730167" cy="923330"/>
              </a:xfrm>
              <a:prstGeom prst="rect">
                <a:avLst/>
              </a:prstGeom>
              <a:noFill/>
            </p:spPr>
            <p:txBody>
              <a:bodyPr wrap="none" rtlCol="0">
                <a:normAutofit fontScale="62500" lnSpcReduction="20000"/>
              </a:bodyPr>
              <a:lstStyle/>
              <a:p>
                <a:r>
                  <a:rPr lang="en-US" b="1" dirty="0" smtClean="0"/>
                  <a:t>We re-calculated the vertical misalignment</a:t>
                </a:r>
              </a:p>
              <a:p>
                <a:r>
                  <a:rPr lang="en-US" b="1" dirty="0"/>
                  <a:t>a</a:t>
                </a:r>
                <a:r>
                  <a:rPr lang="en-US" b="1" dirty="0" smtClean="0"/>
                  <a:t>fter 1.5mrad pitch angle correction with 900um shift up!</a:t>
                </a:r>
              </a:p>
              <a:p>
                <a:r>
                  <a:rPr lang="en-US" b="1" dirty="0" smtClean="0"/>
                  <a:t>The average misalignment was 200um. </a:t>
                </a:r>
                <a:endParaRPr lang="en-US" b="1" dirty="0"/>
              </a:p>
            </p:txBody>
          </p:sp>
          <p:sp>
            <p:nvSpPr>
              <p:cNvPr id="41" name="TextBox 52"/>
              <p:cNvSpPr txBox="1"/>
              <p:nvPr/>
            </p:nvSpPr>
            <p:spPr>
              <a:xfrm>
                <a:off x="6060420" y="3506891"/>
                <a:ext cx="1642697" cy="369332"/>
              </a:xfrm>
              <a:prstGeom prst="rect">
                <a:avLst/>
              </a:prstGeom>
              <a:noFill/>
            </p:spPr>
            <p:txBody>
              <a:bodyPr wrap="none" rtlCol="0">
                <a:normAutofit fontScale="47500" lnSpcReduction="20000"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</a:rPr>
                  <a:t>Beam direction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42" name="Group 53"/>
              <p:cNvGrpSpPr/>
              <p:nvPr/>
            </p:nvGrpSpPr>
            <p:grpSpPr>
              <a:xfrm>
                <a:off x="6102459" y="1898800"/>
                <a:ext cx="193267" cy="234698"/>
                <a:chOff x="7095703" y="1780940"/>
                <a:chExt cx="324415" cy="345144"/>
              </a:xfrm>
            </p:grpSpPr>
            <p:cxnSp>
              <p:nvCxnSpPr>
                <p:cNvPr id="59" name="Straight Connector 70"/>
                <p:cNvCxnSpPr/>
                <p:nvPr/>
              </p:nvCxnSpPr>
              <p:spPr>
                <a:xfrm>
                  <a:off x="7095703" y="1780940"/>
                  <a:ext cx="324414" cy="34514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71"/>
                <p:cNvCxnSpPr/>
                <p:nvPr/>
              </p:nvCxnSpPr>
              <p:spPr>
                <a:xfrm flipH="1">
                  <a:off x="7102604" y="1780940"/>
                  <a:ext cx="317514" cy="34514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up 54"/>
              <p:cNvGrpSpPr/>
              <p:nvPr/>
            </p:nvGrpSpPr>
            <p:grpSpPr>
              <a:xfrm>
                <a:off x="1602618" y="1698086"/>
                <a:ext cx="193267" cy="234698"/>
                <a:chOff x="7095703" y="1780940"/>
                <a:chExt cx="324415" cy="345144"/>
              </a:xfrm>
            </p:grpSpPr>
            <p:cxnSp>
              <p:nvCxnSpPr>
                <p:cNvPr id="57" name="Straight Connector 68"/>
                <p:cNvCxnSpPr/>
                <p:nvPr/>
              </p:nvCxnSpPr>
              <p:spPr>
                <a:xfrm>
                  <a:off x="7095703" y="1780940"/>
                  <a:ext cx="324414" cy="34514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69"/>
                <p:cNvCxnSpPr/>
                <p:nvPr/>
              </p:nvCxnSpPr>
              <p:spPr>
                <a:xfrm flipH="1">
                  <a:off x="7102604" y="1780940"/>
                  <a:ext cx="317514" cy="34514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oup 55"/>
              <p:cNvGrpSpPr/>
              <p:nvPr/>
            </p:nvGrpSpPr>
            <p:grpSpPr>
              <a:xfrm>
                <a:off x="3010718" y="1345821"/>
                <a:ext cx="193267" cy="234698"/>
                <a:chOff x="7095703" y="1780940"/>
                <a:chExt cx="324415" cy="345144"/>
              </a:xfrm>
            </p:grpSpPr>
            <p:cxnSp>
              <p:nvCxnSpPr>
                <p:cNvPr id="55" name="Straight Connector 66"/>
                <p:cNvCxnSpPr/>
                <p:nvPr/>
              </p:nvCxnSpPr>
              <p:spPr>
                <a:xfrm>
                  <a:off x="7095703" y="1780940"/>
                  <a:ext cx="324414" cy="34514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67"/>
                <p:cNvCxnSpPr/>
                <p:nvPr/>
              </p:nvCxnSpPr>
              <p:spPr>
                <a:xfrm flipH="1">
                  <a:off x="7102604" y="1780940"/>
                  <a:ext cx="317514" cy="34514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5" name="TextBox 56"/>
              <p:cNvSpPr txBox="1"/>
              <p:nvPr/>
            </p:nvSpPr>
            <p:spPr>
              <a:xfrm>
                <a:off x="4431364" y="2733536"/>
                <a:ext cx="369061" cy="369332"/>
              </a:xfrm>
              <a:prstGeom prst="rect">
                <a:avLst/>
              </a:prstGeom>
              <a:noFill/>
            </p:spPr>
            <p:txBody>
              <a:bodyPr wrap="none" rtlCol="0">
                <a:normAutofit fontScale="47500" lnSpcReduction="20000"/>
              </a:bodyPr>
              <a:lstStyle/>
              <a:p>
                <a:r>
                  <a:rPr lang="en-US" b="1" dirty="0" smtClean="0"/>
                  <a:t>IP</a:t>
                </a:r>
                <a:endParaRPr lang="en-US" b="1" dirty="0"/>
              </a:p>
            </p:txBody>
          </p:sp>
          <p:sp>
            <p:nvSpPr>
              <p:cNvPr id="46" name="TextBox 57"/>
              <p:cNvSpPr txBox="1"/>
              <p:nvPr/>
            </p:nvSpPr>
            <p:spPr>
              <a:xfrm>
                <a:off x="1311461" y="1262985"/>
                <a:ext cx="820582" cy="369332"/>
              </a:xfrm>
              <a:prstGeom prst="rect">
                <a:avLst/>
              </a:prstGeom>
              <a:noFill/>
            </p:spPr>
            <p:txBody>
              <a:bodyPr wrap="none" rtlCol="0">
                <a:normAutofit fontScale="47500" lnSpcReduction="20000"/>
              </a:bodyPr>
              <a:lstStyle/>
              <a:p>
                <a:r>
                  <a:rPr lang="en-US" b="1" dirty="0" smtClean="0"/>
                  <a:t>IPA-YI’</a:t>
                </a:r>
                <a:endParaRPr lang="en-US" b="1" dirty="0"/>
              </a:p>
            </p:txBody>
          </p:sp>
          <p:sp>
            <p:nvSpPr>
              <p:cNvPr id="47" name="TextBox 58"/>
              <p:cNvSpPr txBox="1"/>
              <p:nvPr/>
            </p:nvSpPr>
            <p:spPr>
              <a:xfrm>
                <a:off x="2731997" y="904577"/>
                <a:ext cx="810100" cy="369332"/>
              </a:xfrm>
              <a:prstGeom prst="rect">
                <a:avLst/>
              </a:prstGeom>
              <a:noFill/>
            </p:spPr>
            <p:txBody>
              <a:bodyPr wrap="none" rtlCol="0">
                <a:normAutofit fontScale="47500" lnSpcReduction="20000"/>
              </a:bodyPr>
              <a:lstStyle/>
              <a:p>
                <a:r>
                  <a:rPr lang="en-US" b="1" dirty="0" smtClean="0"/>
                  <a:t>IPB-YI’</a:t>
                </a:r>
                <a:endParaRPr lang="en-US" b="1" dirty="0"/>
              </a:p>
            </p:txBody>
          </p:sp>
          <p:sp>
            <p:nvSpPr>
              <p:cNvPr id="48" name="TextBox 59"/>
              <p:cNvSpPr txBox="1"/>
              <p:nvPr/>
            </p:nvSpPr>
            <p:spPr>
              <a:xfrm>
                <a:off x="5807058" y="1423465"/>
                <a:ext cx="802887" cy="369332"/>
              </a:xfrm>
              <a:prstGeom prst="rect">
                <a:avLst/>
              </a:prstGeom>
              <a:noFill/>
            </p:spPr>
            <p:txBody>
              <a:bodyPr wrap="none" rtlCol="0">
                <a:normAutofit fontScale="47500" lnSpcReduction="20000"/>
              </a:bodyPr>
              <a:lstStyle/>
              <a:p>
                <a:r>
                  <a:rPr lang="en-US" b="1" dirty="0" smtClean="0"/>
                  <a:t>IPC-YI’</a:t>
                </a:r>
                <a:endParaRPr lang="en-US" b="1" dirty="0"/>
              </a:p>
            </p:txBody>
          </p:sp>
          <p:cxnSp>
            <p:nvCxnSpPr>
              <p:cNvPr id="49" name="Straight Arrow Connector 60"/>
              <p:cNvCxnSpPr/>
              <p:nvPr/>
            </p:nvCxnSpPr>
            <p:spPr>
              <a:xfrm>
                <a:off x="1713054" y="1932784"/>
                <a:ext cx="1" cy="1449622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61"/>
              <p:cNvCxnSpPr/>
              <p:nvPr/>
            </p:nvCxnSpPr>
            <p:spPr>
              <a:xfrm>
                <a:off x="3121153" y="1580519"/>
                <a:ext cx="0" cy="1801887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62"/>
              <p:cNvCxnSpPr/>
              <p:nvPr/>
            </p:nvCxnSpPr>
            <p:spPr>
              <a:xfrm>
                <a:off x="6212895" y="2133498"/>
                <a:ext cx="0" cy="1248908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63"/>
              <p:cNvSpPr txBox="1"/>
              <p:nvPr/>
            </p:nvSpPr>
            <p:spPr>
              <a:xfrm>
                <a:off x="800682" y="2333162"/>
                <a:ext cx="847295" cy="369332"/>
              </a:xfrm>
              <a:prstGeom prst="rect">
                <a:avLst/>
              </a:prstGeom>
              <a:noFill/>
            </p:spPr>
            <p:txBody>
              <a:bodyPr wrap="none" rtlCol="0">
                <a:normAutofit fontScale="47500" lnSpcReduction="20000"/>
              </a:bodyPr>
              <a:lstStyle/>
              <a:p>
                <a:r>
                  <a:rPr lang="en-US" b="1" dirty="0" smtClean="0"/>
                  <a:t>200um</a:t>
                </a:r>
                <a:endParaRPr lang="en-US" b="1" dirty="0"/>
              </a:p>
            </p:txBody>
          </p:sp>
          <p:sp>
            <p:nvSpPr>
              <p:cNvPr id="53" name="TextBox 64"/>
              <p:cNvSpPr txBox="1"/>
              <p:nvPr/>
            </p:nvSpPr>
            <p:spPr>
              <a:xfrm>
                <a:off x="3217013" y="2308980"/>
                <a:ext cx="847295" cy="369332"/>
              </a:xfrm>
              <a:prstGeom prst="rect">
                <a:avLst/>
              </a:prstGeom>
              <a:noFill/>
            </p:spPr>
            <p:txBody>
              <a:bodyPr wrap="none" rtlCol="0">
                <a:normAutofit fontScale="47500" lnSpcReduction="20000"/>
              </a:bodyPr>
              <a:lstStyle/>
              <a:p>
                <a:r>
                  <a:rPr lang="en-US" b="1" dirty="0" smtClean="0"/>
                  <a:t>230um</a:t>
                </a:r>
                <a:endParaRPr lang="en-US" b="1" dirty="0"/>
              </a:p>
            </p:txBody>
          </p:sp>
          <p:sp>
            <p:nvSpPr>
              <p:cNvPr id="54" name="TextBox 65"/>
              <p:cNvSpPr txBox="1"/>
              <p:nvPr/>
            </p:nvSpPr>
            <p:spPr>
              <a:xfrm>
                <a:off x="5288748" y="2577016"/>
                <a:ext cx="847295" cy="369332"/>
              </a:xfrm>
              <a:prstGeom prst="rect">
                <a:avLst/>
              </a:prstGeom>
              <a:noFill/>
            </p:spPr>
            <p:txBody>
              <a:bodyPr wrap="none" rtlCol="0">
                <a:normAutofit fontScale="47500" lnSpcReduction="20000"/>
              </a:bodyPr>
              <a:lstStyle/>
              <a:p>
                <a:r>
                  <a:rPr lang="en-US" b="1" dirty="0" smtClean="0"/>
                  <a:t>167um</a:t>
                </a:r>
                <a:endParaRPr lang="en-US" b="1" dirty="0"/>
              </a:p>
            </p:txBody>
          </p:sp>
        </p:grpSp>
      </p:grpSp>
      <p:grpSp>
        <p:nvGrpSpPr>
          <p:cNvPr id="63" name="Group 31"/>
          <p:cNvGrpSpPr/>
          <p:nvPr/>
        </p:nvGrpSpPr>
        <p:grpSpPr>
          <a:xfrm>
            <a:off x="5148064" y="4564102"/>
            <a:ext cx="3365229" cy="2177266"/>
            <a:chOff x="289901" y="1408196"/>
            <a:chExt cx="7675507" cy="4232150"/>
          </a:xfrm>
        </p:grpSpPr>
        <p:grpSp>
          <p:nvGrpSpPr>
            <p:cNvPr id="64" name="Group 32"/>
            <p:cNvGrpSpPr/>
            <p:nvPr/>
          </p:nvGrpSpPr>
          <p:grpSpPr>
            <a:xfrm>
              <a:off x="339938" y="1470240"/>
              <a:ext cx="7623502" cy="4170106"/>
              <a:chOff x="339938" y="1470240"/>
              <a:chExt cx="7623502" cy="4170106"/>
            </a:xfrm>
          </p:grpSpPr>
          <p:cxnSp>
            <p:nvCxnSpPr>
              <p:cNvPr id="66" name="Straight Arrow Connector 34"/>
              <p:cNvCxnSpPr/>
              <p:nvPr/>
            </p:nvCxnSpPr>
            <p:spPr>
              <a:xfrm>
                <a:off x="566000" y="3382406"/>
                <a:ext cx="7137117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7" name="Group 35"/>
              <p:cNvGrpSpPr/>
              <p:nvPr/>
            </p:nvGrpSpPr>
            <p:grpSpPr>
              <a:xfrm>
                <a:off x="4528159" y="3265057"/>
                <a:ext cx="193267" cy="234698"/>
                <a:chOff x="7095703" y="1780940"/>
                <a:chExt cx="324415" cy="345144"/>
              </a:xfrm>
            </p:grpSpPr>
            <p:cxnSp>
              <p:nvCxnSpPr>
                <p:cNvPr id="89" name="Straight Connector 85"/>
                <p:cNvCxnSpPr/>
                <p:nvPr/>
              </p:nvCxnSpPr>
              <p:spPr>
                <a:xfrm>
                  <a:off x="7095703" y="1780940"/>
                  <a:ext cx="324414" cy="345144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6"/>
                <p:cNvCxnSpPr/>
                <p:nvPr/>
              </p:nvCxnSpPr>
              <p:spPr>
                <a:xfrm flipH="1">
                  <a:off x="7102604" y="1780940"/>
                  <a:ext cx="317514" cy="345144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8" name="TextBox 36"/>
              <p:cNvSpPr txBox="1"/>
              <p:nvPr/>
            </p:nvSpPr>
            <p:spPr>
              <a:xfrm>
                <a:off x="339938" y="1470240"/>
                <a:ext cx="5588489" cy="369332"/>
              </a:xfrm>
              <a:prstGeom prst="rect">
                <a:avLst/>
              </a:prstGeom>
              <a:noFill/>
            </p:spPr>
            <p:txBody>
              <a:bodyPr wrap="none" rtlCol="0">
                <a:normAutofit fontScale="40000" lnSpcReduction="20000"/>
              </a:bodyPr>
              <a:lstStyle/>
              <a:p>
                <a:r>
                  <a:rPr lang="en-US" b="1" dirty="0" smtClean="0"/>
                  <a:t>After</a:t>
                </a:r>
                <a:r>
                  <a:rPr lang="en-US" b="1" dirty="0"/>
                  <a:t> t</a:t>
                </a:r>
                <a:r>
                  <a:rPr lang="en-US" b="1" dirty="0" smtClean="0"/>
                  <a:t>he vertical misalignment correction about 200um. </a:t>
                </a:r>
                <a:endParaRPr lang="en-US" b="1" dirty="0"/>
              </a:p>
            </p:txBody>
          </p:sp>
          <p:sp>
            <p:nvSpPr>
              <p:cNvPr id="69" name="TextBox 37"/>
              <p:cNvSpPr txBox="1"/>
              <p:nvPr/>
            </p:nvSpPr>
            <p:spPr>
              <a:xfrm>
                <a:off x="6320743" y="2978614"/>
                <a:ext cx="1642697" cy="369332"/>
              </a:xfrm>
              <a:prstGeom prst="rect">
                <a:avLst/>
              </a:prstGeom>
              <a:noFill/>
            </p:spPr>
            <p:txBody>
              <a:bodyPr wrap="none" rtlCol="0">
                <a:normAutofit fontScale="40000" lnSpcReduction="20000"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</a:rPr>
                  <a:t>Beam direction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70" name="Group 38"/>
              <p:cNvGrpSpPr/>
              <p:nvPr/>
            </p:nvGrpSpPr>
            <p:grpSpPr>
              <a:xfrm>
                <a:off x="6116261" y="5026869"/>
                <a:ext cx="193267" cy="234698"/>
                <a:chOff x="7095703" y="1780940"/>
                <a:chExt cx="324415" cy="345144"/>
              </a:xfrm>
            </p:grpSpPr>
            <p:cxnSp>
              <p:nvCxnSpPr>
                <p:cNvPr id="87" name="Straight Connector 83"/>
                <p:cNvCxnSpPr/>
                <p:nvPr/>
              </p:nvCxnSpPr>
              <p:spPr>
                <a:xfrm>
                  <a:off x="7095703" y="1780940"/>
                  <a:ext cx="324414" cy="34514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4"/>
                <p:cNvCxnSpPr/>
                <p:nvPr/>
              </p:nvCxnSpPr>
              <p:spPr>
                <a:xfrm flipH="1">
                  <a:off x="7102604" y="1780940"/>
                  <a:ext cx="317514" cy="34514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Group 39"/>
              <p:cNvGrpSpPr/>
              <p:nvPr/>
            </p:nvGrpSpPr>
            <p:grpSpPr>
              <a:xfrm>
                <a:off x="1616421" y="4417836"/>
                <a:ext cx="193267" cy="234698"/>
                <a:chOff x="7095703" y="1780940"/>
                <a:chExt cx="324415" cy="345144"/>
              </a:xfrm>
            </p:grpSpPr>
            <p:cxnSp>
              <p:nvCxnSpPr>
                <p:cNvPr id="85" name="Straight Connector 81"/>
                <p:cNvCxnSpPr/>
                <p:nvPr/>
              </p:nvCxnSpPr>
              <p:spPr>
                <a:xfrm>
                  <a:off x="7095703" y="1780940"/>
                  <a:ext cx="324414" cy="34514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2"/>
                <p:cNvCxnSpPr/>
                <p:nvPr/>
              </p:nvCxnSpPr>
              <p:spPr>
                <a:xfrm flipH="1">
                  <a:off x="7102604" y="1780940"/>
                  <a:ext cx="317514" cy="34514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" name="Group 40"/>
              <p:cNvGrpSpPr/>
              <p:nvPr/>
            </p:nvGrpSpPr>
            <p:grpSpPr>
              <a:xfrm>
                <a:off x="3024522" y="2257231"/>
                <a:ext cx="193267" cy="234698"/>
                <a:chOff x="7095703" y="1780940"/>
                <a:chExt cx="324415" cy="345144"/>
              </a:xfrm>
            </p:grpSpPr>
            <p:cxnSp>
              <p:nvCxnSpPr>
                <p:cNvPr id="83" name="Straight Connector 79"/>
                <p:cNvCxnSpPr/>
                <p:nvPr/>
              </p:nvCxnSpPr>
              <p:spPr>
                <a:xfrm>
                  <a:off x="7095703" y="1780940"/>
                  <a:ext cx="324414" cy="34514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0"/>
                <p:cNvCxnSpPr/>
                <p:nvPr/>
              </p:nvCxnSpPr>
              <p:spPr>
                <a:xfrm flipH="1">
                  <a:off x="7102604" y="1780940"/>
                  <a:ext cx="317514" cy="34514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3" name="TextBox 41"/>
              <p:cNvSpPr txBox="1"/>
              <p:nvPr/>
            </p:nvSpPr>
            <p:spPr>
              <a:xfrm>
                <a:off x="4431364" y="2733536"/>
                <a:ext cx="369061" cy="369332"/>
              </a:xfrm>
              <a:prstGeom prst="rect">
                <a:avLst/>
              </a:prstGeom>
              <a:noFill/>
            </p:spPr>
            <p:txBody>
              <a:bodyPr wrap="none" rtlCol="0">
                <a:normAutofit fontScale="40000" lnSpcReduction="20000"/>
              </a:bodyPr>
              <a:lstStyle/>
              <a:p>
                <a:r>
                  <a:rPr lang="en-US" b="1" dirty="0" smtClean="0"/>
                  <a:t>IP</a:t>
                </a:r>
                <a:endParaRPr lang="en-US" b="1" dirty="0"/>
              </a:p>
            </p:txBody>
          </p:sp>
          <p:sp>
            <p:nvSpPr>
              <p:cNvPr id="74" name="TextBox 42"/>
              <p:cNvSpPr txBox="1"/>
              <p:nvPr/>
            </p:nvSpPr>
            <p:spPr>
              <a:xfrm>
                <a:off x="1297654" y="4717949"/>
                <a:ext cx="820582" cy="369332"/>
              </a:xfrm>
              <a:prstGeom prst="rect">
                <a:avLst/>
              </a:prstGeom>
              <a:noFill/>
            </p:spPr>
            <p:txBody>
              <a:bodyPr wrap="none" rtlCol="0">
                <a:normAutofit fontScale="40000" lnSpcReduction="20000"/>
              </a:bodyPr>
              <a:lstStyle/>
              <a:p>
                <a:r>
                  <a:rPr lang="en-US" b="1" dirty="0" smtClean="0"/>
                  <a:t>IPA-YI’</a:t>
                </a:r>
                <a:endParaRPr lang="en-US" b="1" dirty="0"/>
              </a:p>
            </p:txBody>
          </p:sp>
          <p:sp>
            <p:nvSpPr>
              <p:cNvPr id="75" name="TextBox 43"/>
              <p:cNvSpPr txBox="1"/>
              <p:nvPr/>
            </p:nvSpPr>
            <p:spPr>
              <a:xfrm>
                <a:off x="2729908" y="1839572"/>
                <a:ext cx="810100" cy="369332"/>
              </a:xfrm>
              <a:prstGeom prst="rect">
                <a:avLst/>
              </a:prstGeom>
              <a:noFill/>
            </p:spPr>
            <p:txBody>
              <a:bodyPr wrap="none" rtlCol="0">
                <a:normAutofit fontScale="40000" lnSpcReduction="20000"/>
              </a:bodyPr>
              <a:lstStyle/>
              <a:p>
                <a:r>
                  <a:rPr lang="en-US" b="1" dirty="0" smtClean="0"/>
                  <a:t>IPB-YI’</a:t>
                </a:r>
                <a:endParaRPr lang="en-US" b="1" dirty="0"/>
              </a:p>
            </p:txBody>
          </p:sp>
          <p:sp>
            <p:nvSpPr>
              <p:cNvPr id="76" name="TextBox 44"/>
              <p:cNvSpPr txBox="1"/>
              <p:nvPr/>
            </p:nvSpPr>
            <p:spPr>
              <a:xfrm>
                <a:off x="5811451" y="5271014"/>
                <a:ext cx="802887" cy="369332"/>
              </a:xfrm>
              <a:prstGeom prst="rect">
                <a:avLst/>
              </a:prstGeom>
              <a:noFill/>
            </p:spPr>
            <p:txBody>
              <a:bodyPr wrap="none" rtlCol="0">
                <a:normAutofit fontScale="40000" lnSpcReduction="20000"/>
              </a:bodyPr>
              <a:lstStyle/>
              <a:p>
                <a:r>
                  <a:rPr lang="en-US" b="1" dirty="0" smtClean="0"/>
                  <a:t>IPC-YI’</a:t>
                </a:r>
                <a:endParaRPr lang="en-US" b="1" dirty="0"/>
              </a:p>
            </p:txBody>
          </p:sp>
          <p:cxnSp>
            <p:nvCxnSpPr>
              <p:cNvPr id="77" name="Straight Arrow Connector 45"/>
              <p:cNvCxnSpPr/>
              <p:nvPr/>
            </p:nvCxnSpPr>
            <p:spPr>
              <a:xfrm>
                <a:off x="1713054" y="3347946"/>
                <a:ext cx="1" cy="1049244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4"/>
              <p:cNvCxnSpPr/>
              <p:nvPr/>
            </p:nvCxnSpPr>
            <p:spPr>
              <a:xfrm flipV="1">
                <a:off x="3121153" y="2519602"/>
                <a:ext cx="0" cy="828344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5"/>
              <p:cNvCxnSpPr/>
              <p:nvPr/>
            </p:nvCxnSpPr>
            <p:spPr>
              <a:xfrm>
                <a:off x="6212895" y="3397792"/>
                <a:ext cx="0" cy="1629077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Box 76"/>
              <p:cNvSpPr txBox="1"/>
              <p:nvPr/>
            </p:nvSpPr>
            <p:spPr>
              <a:xfrm>
                <a:off x="677420" y="3734396"/>
                <a:ext cx="1025942" cy="369332"/>
              </a:xfrm>
              <a:prstGeom prst="rect">
                <a:avLst/>
              </a:prstGeom>
              <a:noFill/>
            </p:spPr>
            <p:txBody>
              <a:bodyPr wrap="none" rtlCol="0">
                <a:normAutofit fontScale="40000" lnSpcReduction="20000"/>
              </a:bodyPr>
              <a:lstStyle/>
              <a:p>
                <a:r>
                  <a:rPr lang="en-US" b="1" dirty="0" smtClean="0"/>
                  <a:t>18.75um</a:t>
                </a:r>
                <a:endParaRPr lang="en-US" b="1" dirty="0"/>
              </a:p>
            </p:txBody>
          </p:sp>
          <p:sp>
            <p:nvSpPr>
              <p:cNvPr id="81" name="TextBox 77"/>
              <p:cNvSpPr txBox="1"/>
              <p:nvPr/>
            </p:nvSpPr>
            <p:spPr>
              <a:xfrm>
                <a:off x="3134183" y="2736981"/>
                <a:ext cx="1025942" cy="369332"/>
              </a:xfrm>
              <a:prstGeom prst="rect">
                <a:avLst/>
              </a:prstGeom>
              <a:noFill/>
            </p:spPr>
            <p:txBody>
              <a:bodyPr wrap="none" rtlCol="0">
                <a:normAutofit fontScale="40000" lnSpcReduction="20000"/>
              </a:bodyPr>
              <a:lstStyle/>
              <a:p>
                <a:r>
                  <a:rPr lang="en-US" b="1" dirty="0" smtClean="0"/>
                  <a:t>13.75um</a:t>
                </a:r>
              </a:p>
            </p:txBody>
          </p:sp>
          <p:sp>
            <p:nvSpPr>
              <p:cNvPr id="82" name="TextBox 78"/>
              <p:cNvSpPr txBox="1"/>
              <p:nvPr/>
            </p:nvSpPr>
            <p:spPr>
              <a:xfrm>
                <a:off x="5390071" y="4048504"/>
                <a:ext cx="730301" cy="369332"/>
              </a:xfrm>
              <a:prstGeom prst="rect">
                <a:avLst/>
              </a:prstGeom>
              <a:noFill/>
            </p:spPr>
            <p:txBody>
              <a:bodyPr wrap="none" rtlCol="0">
                <a:normAutofit fontScale="40000" lnSpcReduction="20000"/>
              </a:bodyPr>
              <a:lstStyle/>
              <a:p>
                <a:r>
                  <a:rPr lang="en-US" b="1" dirty="0" smtClean="0"/>
                  <a:t>39um</a:t>
                </a:r>
                <a:endParaRPr lang="en-US" b="1" dirty="0"/>
              </a:p>
            </p:txBody>
          </p:sp>
        </p:grpSp>
        <p:sp>
          <p:nvSpPr>
            <p:cNvPr id="65" name="Rectangle 64"/>
            <p:cNvSpPr/>
            <p:nvPr/>
          </p:nvSpPr>
          <p:spPr>
            <a:xfrm>
              <a:off x="289901" y="1408196"/>
              <a:ext cx="7675507" cy="4232149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Espace réservé du numéro de diapositive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221C-D6AC-FF41-AA11-7303DF68FD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65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IP-BPM calibration </a:t>
            </a:r>
            <a:endParaRPr lang="en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221C-D6AC-FF41-AA11-7303DF68FD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2168"/>
            <a:ext cx="3611893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83936"/>
            <a:ext cx="3420510" cy="2565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tab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4225283"/>
            <a:ext cx="5056564" cy="231244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508104" y="4437112"/>
            <a:ext cx="36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rgbClr val="FF0000"/>
                </a:solidFill>
              </a:rPr>
              <a:t>IP-BPM misalignment corrected so that beam passes through all 3 BPMs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rgbClr val="FF0000"/>
                </a:solidFill>
              </a:rPr>
              <a:t>IP-BPM calibration done</a:t>
            </a:r>
          </a:p>
          <a:p>
            <a:r>
              <a:rPr lang="en-CA" dirty="0" smtClean="0">
                <a:solidFill>
                  <a:srgbClr val="FF0000"/>
                </a:solidFill>
              </a:rPr>
              <a:t>=&gt; New IP-BPMs and improved IP-chamber operational!</a:t>
            </a:r>
            <a:endParaRPr lang="en-C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670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 err="1" smtClean="0">
                <a:solidFill>
                  <a:schemeClr val="tx2"/>
                </a:solidFill>
              </a:rPr>
              <a:t>What</a:t>
            </a:r>
            <a:r>
              <a:rPr lang="fr-FR" sz="3600" dirty="0" smtClean="0">
                <a:solidFill>
                  <a:schemeClr val="tx2"/>
                </a:solidFill>
              </a:rPr>
              <a:t> </a:t>
            </a:r>
            <a:r>
              <a:rPr lang="fr-FR" sz="3600" dirty="0" err="1" smtClean="0">
                <a:solidFill>
                  <a:schemeClr val="tx2"/>
                </a:solidFill>
              </a:rPr>
              <a:t>was</a:t>
            </a:r>
            <a:r>
              <a:rPr lang="fr-FR" sz="3600" dirty="0" smtClean="0">
                <a:solidFill>
                  <a:schemeClr val="tx2"/>
                </a:solidFill>
              </a:rPr>
              <a:t> </a:t>
            </a:r>
            <a:r>
              <a:rPr lang="fr-FR" sz="3600" dirty="0" err="1" smtClean="0">
                <a:solidFill>
                  <a:schemeClr val="tx2"/>
                </a:solidFill>
              </a:rPr>
              <a:t>done</a:t>
            </a:r>
            <a:r>
              <a:rPr lang="fr-FR" sz="3600" dirty="0" smtClean="0">
                <a:solidFill>
                  <a:schemeClr val="tx2"/>
                </a:solidFill>
              </a:rPr>
              <a:t> by the French teams </a:t>
            </a:r>
            <a:r>
              <a:rPr lang="fr-FR" sz="3600" dirty="0" err="1" smtClean="0">
                <a:solidFill>
                  <a:schemeClr val="tx2"/>
                </a:solidFill>
              </a:rPr>
              <a:t>around</a:t>
            </a:r>
            <a:r>
              <a:rPr lang="fr-FR" sz="3600" dirty="0" smtClean="0">
                <a:solidFill>
                  <a:schemeClr val="tx2"/>
                </a:solidFill>
              </a:rPr>
              <a:t> ATF2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Introduction</a:t>
            </a:r>
          </a:p>
          <a:p>
            <a:r>
              <a:rPr lang="fr-FR" dirty="0" smtClean="0"/>
              <a:t>Vibrations and GM </a:t>
            </a:r>
            <a:r>
              <a:rPr lang="fr-FR" dirty="0" err="1" smtClean="0"/>
              <a:t>feedforward</a:t>
            </a:r>
            <a:r>
              <a:rPr lang="fr-FR" dirty="0" smtClean="0"/>
              <a:t> </a:t>
            </a:r>
          </a:p>
          <a:p>
            <a:r>
              <a:rPr lang="fr-FR" dirty="0" smtClean="0"/>
              <a:t>IP-BPM and </a:t>
            </a:r>
            <a:r>
              <a:rPr lang="fr-FR" dirty="0" err="1" smtClean="0"/>
              <a:t>chamber</a:t>
            </a:r>
            <a:endParaRPr lang="fr-FR" dirty="0" smtClean="0"/>
          </a:p>
          <a:p>
            <a:r>
              <a:rPr lang="fr-FR" dirty="0" err="1" smtClean="0">
                <a:solidFill>
                  <a:srgbClr val="FF0000"/>
                </a:solidFill>
              </a:rPr>
              <a:t>Beam</a:t>
            </a:r>
            <a:r>
              <a:rPr lang="fr-FR" dirty="0" smtClean="0">
                <a:solidFill>
                  <a:srgbClr val="FF0000"/>
                </a:solidFill>
              </a:rPr>
              <a:t>-halo </a:t>
            </a:r>
            <a:r>
              <a:rPr lang="fr-FR" dirty="0" err="1" smtClean="0">
                <a:solidFill>
                  <a:srgbClr val="FF0000"/>
                </a:solidFill>
              </a:rPr>
              <a:t>evaluation</a:t>
            </a:r>
            <a:r>
              <a:rPr lang="fr-FR" dirty="0" smtClean="0">
                <a:solidFill>
                  <a:srgbClr val="FF0000"/>
                </a:solidFill>
              </a:rPr>
              <a:t> : </a:t>
            </a:r>
            <a:r>
              <a:rPr lang="fr-FR" dirty="0" err="1" smtClean="0">
                <a:solidFill>
                  <a:srgbClr val="FF0000"/>
                </a:solidFill>
              </a:rPr>
              <a:t>diamond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sensor</a:t>
            </a:r>
            <a:endParaRPr lang="fr-FR" dirty="0" smtClean="0">
              <a:solidFill>
                <a:srgbClr val="FF0000"/>
              </a:solidFill>
            </a:endParaRPr>
          </a:p>
          <a:p>
            <a:r>
              <a:rPr lang="fr-FR" dirty="0" smtClean="0"/>
              <a:t>Conclusion Outlook</a:t>
            </a:r>
          </a:p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3e JCL à Grenoble 1-3 décembre 2014</a:t>
            </a:r>
            <a:endParaRPr lang="fr-FR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5B1F3-85C6-4E97-8DC3-51AEC7221F70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18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57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圆角矩形 23"/>
          <p:cNvSpPr/>
          <p:nvPr/>
        </p:nvSpPr>
        <p:spPr>
          <a:xfrm>
            <a:off x="71292" y="6102349"/>
            <a:ext cx="9000999" cy="5847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3" name="Groupe 92"/>
          <p:cNvGrpSpPr/>
          <p:nvPr/>
        </p:nvGrpSpPr>
        <p:grpSpPr>
          <a:xfrm>
            <a:off x="5558320" y="3573016"/>
            <a:ext cx="3550184" cy="2471356"/>
            <a:chOff x="5244038" y="3803731"/>
            <a:chExt cx="3550184" cy="2471356"/>
          </a:xfrm>
        </p:grpSpPr>
        <p:grpSp>
          <p:nvGrpSpPr>
            <p:cNvPr id="84" name="Groupe 83"/>
            <p:cNvGrpSpPr/>
            <p:nvPr/>
          </p:nvGrpSpPr>
          <p:grpSpPr>
            <a:xfrm>
              <a:off x="5244038" y="3803731"/>
              <a:ext cx="3550184" cy="2471356"/>
              <a:chOff x="0" y="0"/>
              <a:chExt cx="3860800" cy="2641600"/>
            </a:xfrm>
          </p:grpSpPr>
          <p:pic>
            <p:nvPicPr>
              <p:cNvPr id="85" name="图片 16"/>
              <p:cNvPicPr>
                <a:picLocks noChangeAspect="1"/>
              </p:cNvPicPr>
              <p:nvPr/>
            </p:nvPicPr>
            <p:blipFill>
              <a:blip r:embed="rId2" cstate="print">
                <a:alphaModFix/>
                <a:lum/>
              </a:blip>
              <a:srcRect l="22955" t="7899" r="4535" b="13113"/>
              <a:stretch>
                <a:fillRect/>
              </a:stretch>
            </p:blipFill>
            <p:spPr>
              <a:xfrm>
                <a:off x="0" y="0"/>
                <a:ext cx="3860800" cy="26416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6" name="矩形 18"/>
              <p:cNvSpPr/>
              <p:nvPr/>
            </p:nvSpPr>
            <p:spPr>
              <a:xfrm>
                <a:off x="1193800" y="165100"/>
                <a:ext cx="1518440" cy="448071"/>
              </a:xfrm>
              <a:prstGeom prst="rect">
                <a:avLst/>
              </a:prstGeom>
            </p:spPr>
            <p:txBody>
              <a:bodyPr wrap="square" lIns="82945" tIns="41473" rIns="82945" bIns="41473">
                <a:noAutofit/>
              </a:bodyPr>
              <a:lstStyle/>
              <a:p>
                <a:r>
                  <a:rPr lang="en-US" sz="1200" kern="10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ea typeface="SimSun"/>
                    <a:cs typeface="Times New Roman"/>
                  </a:rPr>
                  <a:t>δp/p</a:t>
                </a:r>
                <a:r>
                  <a:rPr lang="en-US" sz="1200" kern="100" baseline="-2500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ea typeface="SimSun"/>
                    <a:cs typeface="Times New Roman"/>
                  </a:rPr>
                  <a:t>0</a:t>
                </a:r>
                <a:r>
                  <a:rPr lang="en-US" sz="1200" kern="10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ea typeface="SimSun"/>
                    <a:cs typeface="Times New Roman"/>
                  </a:rPr>
                  <a:t>=0.0008</a:t>
                </a:r>
                <a:endParaRPr lang="fr-FR" sz="1200">
                  <a:solidFill>
                    <a:prstClr val="black"/>
                  </a:solidFill>
                  <a:latin typeface="Times New Roman"/>
                  <a:ea typeface="SimSun"/>
                </a:endParaRPr>
              </a:p>
            </p:txBody>
          </p:sp>
          <p:sp>
            <p:nvSpPr>
              <p:cNvPr id="87" name="TextBox 19"/>
              <p:cNvSpPr txBox="1"/>
              <p:nvPr/>
            </p:nvSpPr>
            <p:spPr>
              <a:xfrm>
                <a:off x="330200" y="355600"/>
                <a:ext cx="1359690" cy="1006871"/>
              </a:xfrm>
              <a:prstGeom prst="rect">
                <a:avLst/>
              </a:prstGeom>
              <a:noFill/>
            </p:spPr>
            <p:txBody>
              <a:bodyPr wrap="square" lIns="82945" tIns="41473" rIns="82945" bIns="41473" rtlCol="0">
                <a:noAutofit/>
              </a:bodyPr>
              <a:lstStyle/>
              <a:p>
                <a:r>
                  <a:rPr lang="en-US" sz="1100" b="1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ea typeface="SimSun"/>
                    <a:cs typeface="Times New Roman"/>
                  </a:rPr>
                  <a:t>Beam </a:t>
                </a:r>
                <a:endParaRPr lang="fr-FR" sz="1200">
                  <a:solidFill>
                    <a:prstClr val="black"/>
                  </a:solidFill>
                  <a:latin typeface="Times New Roman"/>
                  <a:ea typeface="SimSun"/>
                </a:endParaRPr>
              </a:p>
              <a:p>
                <a:r>
                  <a:rPr lang="en-US" sz="1100" b="1">
                    <a:solidFill>
                      <a:srgbClr val="1F497D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ea typeface="SimSun"/>
                    <a:cs typeface="Times New Roman"/>
                  </a:rPr>
                  <a:t>Halo</a:t>
                </a:r>
                <a:endParaRPr lang="fr-FR" sz="1200">
                  <a:solidFill>
                    <a:prstClr val="black"/>
                  </a:solidFill>
                  <a:latin typeface="Times New Roman"/>
                  <a:ea typeface="SimSun"/>
                </a:endParaRPr>
              </a:p>
              <a:p>
                <a:r>
                  <a:rPr lang="en-US" sz="11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ea typeface="SimSun"/>
                    <a:cs typeface="Times New Roman"/>
                  </a:rPr>
                  <a:t>Compton</a:t>
                </a:r>
                <a:endParaRPr lang="fr-FR" sz="1200">
                  <a:solidFill>
                    <a:prstClr val="black"/>
                  </a:solidFill>
                  <a:latin typeface="Times New Roman"/>
                  <a:ea typeface="SimSun"/>
                </a:endParaRPr>
              </a:p>
            </p:txBody>
          </p:sp>
        </p:grpSp>
        <p:cxnSp>
          <p:nvCxnSpPr>
            <p:cNvPr id="90" name="Connecteur droit avec flèche 89"/>
            <p:cNvCxnSpPr/>
            <p:nvPr/>
          </p:nvCxnSpPr>
          <p:spPr>
            <a:xfrm>
              <a:off x="5652120" y="5655997"/>
              <a:ext cx="836301" cy="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91" name="ZoneTexte 90"/>
            <p:cNvSpPr txBox="1"/>
            <p:nvPr/>
          </p:nvSpPr>
          <p:spPr>
            <a:xfrm>
              <a:off x="5550898" y="5317443"/>
              <a:ext cx="21903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7030A0"/>
                  </a:solidFill>
                  <a:latin typeface="Comic Sans MS" panose="030F0702030302020204" pitchFamily="66" charset="0"/>
                </a:rPr>
                <a:t>DS scan</a:t>
              </a:r>
              <a:endParaRPr lang="fr-FR" sz="1600" dirty="0">
                <a:solidFill>
                  <a:srgbClr val="7030A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83738" y="504796"/>
            <a:ext cx="77403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6600"/>
                </a:solidFill>
              </a:rPr>
              <a:t>low energy (1.3GeV) prototype of the final focus system for </a:t>
            </a:r>
            <a:r>
              <a:rPr lang="en-US" sz="2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ILC</a:t>
            </a:r>
            <a:r>
              <a:rPr lang="en-US" dirty="0" smtClean="0">
                <a:solidFill>
                  <a:srgbClr val="FF6600"/>
                </a:solidFill>
              </a:rPr>
              <a:t>  and </a:t>
            </a:r>
            <a:r>
              <a:rPr lang="en-US" sz="2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</a:t>
            </a:r>
            <a:endParaRPr lang="en-US" sz="2000" b="1" i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512" y="106591"/>
            <a:ext cx="4870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u="sng" dirty="0" smtClean="0">
                <a:solidFill>
                  <a:srgbClr val="04AEDA"/>
                </a:solidFill>
              </a:rPr>
              <a:t>Accelerator Test Facility (ATF) @ KEK </a:t>
            </a:r>
            <a:endParaRPr lang="en-US" altLang="zh-CN" sz="2400" b="1" u="sng" dirty="0">
              <a:solidFill>
                <a:srgbClr val="04AEDA"/>
              </a:solidFill>
            </a:endParaRPr>
          </a:p>
        </p:txBody>
      </p:sp>
      <p:pic>
        <p:nvPicPr>
          <p:cNvPr id="9" name="図 2" descr="Fig01.png"/>
          <p:cNvPicPr>
            <a:picLocks noChangeAspect="1"/>
          </p:cNvPicPr>
          <p:nvPr/>
        </p:nvPicPr>
        <p:blipFill rotWithShape="1">
          <a:blip r:embed="rId3"/>
          <a:srcRect b="3057"/>
          <a:stretch/>
        </p:blipFill>
        <p:spPr>
          <a:xfrm>
            <a:off x="39179" y="836712"/>
            <a:ext cx="5704834" cy="2664296"/>
          </a:xfrm>
          <a:prstGeom prst="rect">
            <a:avLst/>
          </a:prstGeom>
        </p:spPr>
      </p:pic>
      <p:sp>
        <p:nvSpPr>
          <p:cNvPr id="61" name="ZoneTexte 60"/>
          <p:cNvSpPr txBox="1"/>
          <p:nvPr/>
        </p:nvSpPr>
        <p:spPr>
          <a:xfrm>
            <a:off x="748904" y="1933070"/>
            <a:ext cx="140936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</a:rPr>
              <a:t>Diamond </a:t>
            </a:r>
            <a:r>
              <a:rPr lang="en-US" sz="1400" b="1" dirty="0" smtClean="0">
                <a:solidFill>
                  <a:srgbClr val="7030A0"/>
                </a:solidFill>
              </a:rPr>
              <a:t>Sensor</a:t>
            </a:r>
            <a:endParaRPr lang="fr-FR" sz="1400" b="1" dirty="0">
              <a:solidFill>
                <a:srgbClr val="7030A0"/>
              </a:solidFill>
            </a:endParaRPr>
          </a:p>
        </p:txBody>
      </p:sp>
      <p:sp>
        <p:nvSpPr>
          <p:cNvPr id="62" name="Ellipse 61"/>
          <p:cNvSpPr/>
          <p:nvPr/>
        </p:nvSpPr>
        <p:spPr bwMode="auto">
          <a:xfrm>
            <a:off x="694586" y="1916832"/>
            <a:ext cx="1535459" cy="32574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fr-FR" dirty="0" smtClean="0">
              <a:solidFill>
                <a:srgbClr val="7030A0"/>
              </a:solidFill>
              <a:latin typeface="Arial" charset="0"/>
            </a:endParaRPr>
          </a:p>
        </p:txBody>
      </p:sp>
      <p:cxnSp>
        <p:nvCxnSpPr>
          <p:cNvPr id="64" name="Connecteur droit avec flèche 63"/>
          <p:cNvCxnSpPr/>
          <p:nvPr/>
        </p:nvCxnSpPr>
        <p:spPr bwMode="auto">
          <a:xfrm flipH="1" flipV="1">
            <a:off x="628593" y="1553930"/>
            <a:ext cx="326286" cy="37914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0" name="圆角矩形 23"/>
          <p:cNvSpPr/>
          <p:nvPr/>
        </p:nvSpPr>
        <p:spPr>
          <a:xfrm>
            <a:off x="5796136" y="915574"/>
            <a:ext cx="3240360" cy="2441418"/>
          </a:xfrm>
          <a:prstGeom prst="round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1" name="TextBox 22"/>
          <p:cNvSpPr txBox="1"/>
          <p:nvPr/>
        </p:nvSpPr>
        <p:spPr>
          <a:xfrm>
            <a:off x="5897292" y="1340628"/>
            <a:ext cx="28803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i="1" dirty="0" smtClean="0">
                <a:solidFill>
                  <a:srgbClr val="1F497D">
                    <a:lumMod val="75000"/>
                  </a:srgbClr>
                </a:solidFill>
              </a:rPr>
              <a:t>goal 1—achieving the </a:t>
            </a:r>
            <a:r>
              <a:rPr lang="en-US" altLang="zh-CN" sz="2000" u="sng" dirty="0" smtClean="0">
                <a:solidFill>
                  <a:srgbClr val="C00000"/>
                </a:solidFill>
                <a:cs typeface="Andalus" pitchFamily="2" charset="-78"/>
              </a:rPr>
              <a:t>37 nm </a:t>
            </a:r>
            <a:r>
              <a:rPr lang="en-US" altLang="zh-CN" sz="2000" b="1" i="1" dirty="0" smtClean="0">
                <a:solidFill>
                  <a:srgbClr val="1F497D">
                    <a:lumMod val="75000"/>
                  </a:srgbClr>
                </a:solidFill>
              </a:rPr>
              <a:t>design vertical beam size at the IP;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i="1" dirty="0" smtClean="0">
                <a:solidFill>
                  <a:srgbClr val="1F497D">
                    <a:lumMod val="75000"/>
                  </a:srgbClr>
                </a:solidFill>
              </a:rPr>
              <a:t>goal 2—stabilizing the beam at that point at the </a:t>
            </a:r>
            <a:r>
              <a:rPr lang="en-US" altLang="zh-CN" sz="2000" u="sng" dirty="0" smtClean="0">
                <a:solidFill>
                  <a:srgbClr val="C00000"/>
                </a:solidFill>
                <a:cs typeface="Andalus" pitchFamily="2" charset="-78"/>
              </a:rPr>
              <a:t>nanometer</a:t>
            </a:r>
            <a:r>
              <a:rPr lang="en-US" altLang="zh-CN" sz="2000" b="1" i="1" dirty="0" smtClean="0">
                <a:solidFill>
                  <a:srgbClr val="1F497D">
                    <a:lumMod val="75000"/>
                  </a:srgbClr>
                </a:solidFill>
              </a:rPr>
              <a:t> level;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2000" b="1" i="1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6488421" y="969350"/>
            <a:ext cx="16788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i="1" u="sng" dirty="0">
                <a:solidFill>
                  <a:srgbClr val="C00000"/>
                </a:solidFill>
              </a:rPr>
              <a:t>Goals of ATF2 </a:t>
            </a:r>
          </a:p>
        </p:txBody>
      </p:sp>
      <p:sp>
        <p:nvSpPr>
          <p:cNvPr id="95" name="Rectangle 94"/>
          <p:cNvSpPr/>
          <p:nvPr/>
        </p:nvSpPr>
        <p:spPr>
          <a:xfrm>
            <a:off x="107504" y="6093296"/>
            <a:ext cx="9678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1600" dirty="0" smtClean="0">
                <a:solidFill>
                  <a:srgbClr val="002060"/>
                </a:solidFill>
                <a:cs typeface="Andalus" pitchFamily="2" charset="-78"/>
              </a:rPr>
              <a:t> </a:t>
            </a:r>
            <a:r>
              <a:rPr lang="en-US" altLang="zh-CN" sz="1600" b="1" i="1" dirty="0" smtClean="0">
                <a:solidFill>
                  <a:prstClr val="black"/>
                </a:solidFill>
              </a:rPr>
              <a:t>Scan </a:t>
            </a:r>
            <a:r>
              <a:rPr lang="en-US" altLang="zh-CN" sz="1600" b="1" i="1" dirty="0" smtClean="0">
                <a:solidFill>
                  <a:prstClr val="black"/>
                </a:solidFill>
                <a:sym typeface="Symbol"/>
              </a:rPr>
              <a:t>beam </a:t>
            </a:r>
            <a:r>
              <a:rPr lang="en-US" altLang="zh-CN" sz="1600" b="1" i="1" dirty="0" smtClean="0">
                <a:solidFill>
                  <a:srgbClr val="1F497D"/>
                </a:solidFill>
                <a:sym typeface="Symbol"/>
              </a:rPr>
              <a:t>halo</a:t>
            </a:r>
            <a:r>
              <a:rPr lang="en-US" altLang="zh-CN" sz="1600" b="1" i="1" dirty="0" smtClean="0">
                <a:solidFill>
                  <a:prstClr val="black"/>
                </a:solidFill>
                <a:sym typeface="Symbol"/>
              </a:rPr>
              <a:t> transverse distribution → investigate &amp; control ATF2 beam halo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1600" b="1" i="1" dirty="0" smtClean="0">
                <a:solidFill>
                  <a:prstClr val="black"/>
                </a:solidFill>
                <a:sym typeface="Symbol"/>
              </a:rPr>
              <a:t> Probe </a:t>
            </a:r>
            <a:r>
              <a:rPr lang="en-US" altLang="zh-CN" sz="1600" b="1" i="1" dirty="0" smtClean="0">
                <a:solidFill>
                  <a:srgbClr val="FF0000"/>
                </a:solidFill>
                <a:sym typeface="Symbol"/>
              </a:rPr>
              <a:t>Compton</a:t>
            </a:r>
            <a:r>
              <a:rPr lang="en-US" altLang="zh-CN" sz="1600" b="1" i="1" dirty="0" smtClean="0">
                <a:solidFill>
                  <a:prstClr val="black"/>
                </a:solidFill>
                <a:sym typeface="Symbol"/>
              </a:rPr>
              <a:t> recoil electron→ investigate the higher order contributions to the Compton process </a:t>
            </a:r>
            <a:endParaRPr lang="zh-CN" altLang="en-US" sz="1600" b="1" i="1" dirty="0">
              <a:solidFill>
                <a:prstClr val="black"/>
              </a:solidFill>
              <a:sym typeface="Symbol"/>
            </a:endParaRPr>
          </a:p>
        </p:txBody>
      </p:sp>
      <p:grpSp>
        <p:nvGrpSpPr>
          <p:cNvPr id="100" name="Groupe 99"/>
          <p:cNvGrpSpPr/>
          <p:nvPr/>
        </p:nvGrpSpPr>
        <p:grpSpPr>
          <a:xfrm>
            <a:off x="-43294" y="3525829"/>
            <a:ext cx="5911438" cy="2433326"/>
            <a:chOff x="-128840" y="3485217"/>
            <a:chExt cx="5911438" cy="2473938"/>
          </a:xfrm>
        </p:grpSpPr>
        <p:grpSp>
          <p:nvGrpSpPr>
            <p:cNvPr id="65" name="Groupe 64"/>
            <p:cNvGrpSpPr/>
            <p:nvPr/>
          </p:nvGrpSpPr>
          <p:grpSpPr>
            <a:xfrm>
              <a:off x="-128840" y="3577188"/>
              <a:ext cx="5911438" cy="2381967"/>
              <a:chOff x="32147" y="604157"/>
              <a:chExt cx="5513945" cy="1965856"/>
            </a:xfrm>
          </p:grpSpPr>
          <p:sp>
            <p:nvSpPr>
              <p:cNvPr id="66" name="椭圆 11"/>
              <p:cNvSpPr/>
              <p:nvPr/>
            </p:nvSpPr>
            <p:spPr>
              <a:xfrm>
                <a:off x="4860889" y="830530"/>
                <a:ext cx="36079" cy="430308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82945" tIns="41473" rIns="82945" bIns="41473"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pic>
            <p:nvPicPr>
              <p:cNvPr id="67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2715" t="9800" r="-8794"/>
              <a:stretch>
                <a:fillRect/>
              </a:stretch>
            </p:blipFill>
            <p:spPr bwMode="auto">
              <a:xfrm rot="263316">
                <a:off x="261388" y="604157"/>
                <a:ext cx="5284704" cy="1842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8" name="TextBox 12"/>
              <p:cNvSpPr txBox="1"/>
              <p:nvPr/>
            </p:nvSpPr>
            <p:spPr>
              <a:xfrm>
                <a:off x="32147" y="891049"/>
                <a:ext cx="2120275" cy="4318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1400" b="1" dirty="0" smtClean="0">
                    <a:solidFill>
                      <a:srgbClr val="00B050"/>
                    </a:solidFill>
                  </a:rPr>
                  <a:t>Interaction Point </a:t>
                </a:r>
              </a:p>
              <a:p>
                <a:pPr algn="ctr"/>
                <a:r>
                  <a:rPr lang="en-US" altLang="zh-CN" sz="1400" b="1" dirty="0" smtClean="0">
                    <a:solidFill>
                      <a:srgbClr val="00B050"/>
                    </a:solidFill>
                  </a:rPr>
                  <a:t>Beam Size Monitor (IPBSM) </a:t>
                </a:r>
                <a:endParaRPr lang="zh-CN" altLang="en-US" sz="1400" b="1" dirty="0">
                  <a:solidFill>
                    <a:srgbClr val="00B050"/>
                  </a:solidFill>
                </a:endParaRPr>
              </a:p>
            </p:txBody>
          </p:sp>
          <p:grpSp>
            <p:nvGrpSpPr>
              <p:cNvPr id="69" name="Groupe 68"/>
              <p:cNvGrpSpPr/>
              <p:nvPr/>
            </p:nvGrpSpPr>
            <p:grpSpPr>
              <a:xfrm>
                <a:off x="2711435" y="1523272"/>
                <a:ext cx="2736422" cy="1046741"/>
                <a:chOff x="2629676" y="4186188"/>
                <a:chExt cx="2736422" cy="1046741"/>
              </a:xfrm>
            </p:grpSpPr>
            <p:cxnSp>
              <p:nvCxnSpPr>
                <p:cNvPr id="71" name="直接箭头连接符 61"/>
                <p:cNvCxnSpPr/>
                <p:nvPr/>
              </p:nvCxnSpPr>
              <p:spPr>
                <a:xfrm>
                  <a:off x="4163184" y="4437276"/>
                  <a:ext cx="120783" cy="516241"/>
                </a:xfrm>
                <a:prstGeom prst="straightConnector1">
                  <a:avLst/>
                </a:prstGeom>
                <a:ln>
                  <a:solidFill>
                    <a:srgbClr val="7030A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TextBox 13"/>
                <p:cNvSpPr txBox="1"/>
                <p:nvPr/>
              </p:nvSpPr>
              <p:spPr>
                <a:xfrm>
                  <a:off x="2629676" y="4953518"/>
                  <a:ext cx="2736422" cy="27941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US" altLang="zh-CN" sz="1600" b="1" dirty="0" smtClean="0">
                      <a:solidFill>
                        <a:srgbClr val="7030A0"/>
                      </a:solidFill>
                    </a:rPr>
                    <a:t>In Vacuum Diamond Sensor (DS)</a:t>
                  </a:r>
                  <a:endParaRPr lang="zh-CN" altLang="en-US" sz="1600" b="1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73" name="圆角矩形 20"/>
                <p:cNvSpPr/>
                <p:nvPr/>
              </p:nvSpPr>
              <p:spPr>
                <a:xfrm rot="18030919">
                  <a:off x="4034796" y="4324771"/>
                  <a:ext cx="234710" cy="36079"/>
                </a:xfrm>
                <a:prstGeom prst="roundRect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74" name="任意多边形 45"/>
                <p:cNvSpPr/>
                <p:nvPr/>
              </p:nvSpPr>
              <p:spPr>
                <a:xfrm rot="875321">
                  <a:off x="3708921" y="4195920"/>
                  <a:ext cx="420776" cy="123494"/>
                </a:xfrm>
                <a:custGeom>
                  <a:avLst/>
                  <a:gdLst>
                    <a:gd name="connsiteX0" fmla="*/ 0 w 502443"/>
                    <a:gd name="connsiteY0" fmla="*/ 6350 h 237332"/>
                    <a:gd name="connsiteX1" fmla="*/ 71437 w 502443"/>
                    <a:gd name="connsiteY1" fmla="*/ 3969 h 237332"/>
                    <a:gd name="connsiteX2" fmla="*/ 183356 w 502443"/>
                    <a:gd name="connsiteY2" fmla="*/ 30163 h 237332"/>
                    <a:gd name="connsiteX3" fmla="*/ 242887 w 502443"/>
                    <a:gd name="connsiteY3" fmla="*/ 58738 h 237332"/>
                    <a:gd name="connsiteX4" fmla="*/ 502443 w 502443"/>
                    <a:gd name="connsiteY4" fmla="*/ 237332 h 237332"/>
                    <a:gd name="connsiteX5" fmla="*/ 502443 w 502443"/>
                    <a:gd name="connsiteY5" fmla="*/ 237332 h 237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02443" h="237332">
                      <a:moveTo>
                        <a:pt x="0" y="6350"/>
                      </a:moveTo>
                      <a:cubicBezTo>
                        <a:pt x="20439" y="3175"/>
                        <a:pt x="40878" y="0"/>
                        <a:pt x="71437" y="3969"/>
                      </a:cubicBezTo>
                      <a:cubicBezTo>
                        <a:pt x="101996" y="7938"/>
                        <a:pt x="154781" y="21035"/>
                        <a:pt x="183356" y="30163"/>
                      </a:cubicBezTo>
                      <a:cubicBezTo>
                        <a:pt x="211931" y="39291"/>
                        <a:pt x="189706" y="24210"/>
                        <a:pt x="242887" y="58738"/>
                      </a:cubicBezTo>
                      <a:cubicBezTo>
                        <a:pt x="296068" y="93266"/>
                        <a:pt x="502443" y="237332"/>
                        <a:pt x="502443" y="237332"/>
                      </a:cubicBezTo>
                      <a:lnTo>
                        <a:pt x="502443" y="237332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" name="任意多边形 52"/>
                <p:cNvSpPr/>
                <p:nvPr/>
              </p:nvSpPr>
              <p:spPr>
                <a:xfrm rot="875321">
                  <a:off x="3727087" y="4186188"/>
                  <a:ext cx="420776" cy="123494"/>
                </a:xfrm>
                <a:custGeom>
                  <a:avLst/>
                  <a:gdLst>
                    <a:gd name="connsiteX0" fmla="*/ 0 w 502443"/>
                    <a:gd name="connsiteY0" fmla="*/ 6350 h 237332"/>
                    <a:gd name="connsiteX1" fmla="*/ 71437 w 502443"/>
                    <a:gd name="connsiteY1" fmla="*/ 3969 h 237332"/>
                    <a:gd name="connsiteX2" fmla="*/ 183356 w 502443"/>
                    <a:gd name="connsiteY2" fmla="*/ 30163 h 237332"/>
                    <a:gd name="connsiteX3" fmla="*/ 242887 w 502443"/>
                    <a:gd name="connsiteY3" fmla="*/ 58738 h 237332"/>
                    <a:gd name="connsiteX4" fmla="*/ 502443 w 502443"/>
                    <a:gd name="connsiteY4" fmla="*/ 237332 h 237332"/>
                    <a:gd name="connsiteX5" fmla="*/ 502443 w 502443"/>
                    <a:gd name="connsiteY5" fmla="*/ 237332 h 237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02443" h="237332">
                      <a:moveTo>
                        <a:pt x="0" y="6350"/>
                      </a:moveTo>
                      <a:cubicBezTo>
                        <a:pt x="20439" y="3175"/>
                        <a:pt x="40878" y="0"/>
                        <a:pt x="71437" y="3969"/>
                      </a:cubicBezTo>
                      <a:cubicBezTo>
                        <a:pt x="101996" y="7938"/>
                        <a:pt x="154781" y="21035"/>
                        <a:pt x="183356" y="30163"/>
                      </a:cubicBezTo>
                      <a:cubicBezTo>
                        <a:pt x="211931" y="39291"/>
                        <a:pt x="189706" y="24210"/>
                        <a:pt x="242887" y="58738"/>
                      </a:cubicBezTo>
                      <a:cubicBezTo>
                        <a:pt x="296068" y="93266"/>
                        <a:pt x="502443" y="237332"/>
                        <a:pt x="502443" y="237332"/>
                      </a:cubicBezTo>
                      <a:lnTo>
                        <a:pt x="502443" y="237332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" name="任意多边形 55"/>
                <p:cNvSpPr/>
                <p:nvPr/>
              </p:nvSpPr>
              <p:spPr>
                <a:xfrm rot="875321">
                  <a:off x="3720436" y="4193236"/>
                  <a:ext cx="420776" cy="123494"/>
                </a:xfrm>
                <a:custGeom>
                  <a:avLst/>
                  <a:gdLst>
                    <a:gd name="connsiteX0" fmla="*/ 0 w 502443"/>
                    <a:gd name="connsiteY0" fmla="*/ 6350 h 237332"/>
                    <a:gd name="connsiteX1" fmla="*/ 71437 w 502443"/>
                    <a:gd name="connsiteY1" fmla="*/ 3969 h 237332"/>
                    <a:gd name="connsiteX2" fmla="*/ 183356 w 502443"/>
                    <a:gd name="connsiteY2" fmla="*/ 30163 h 237332"/>
                    <a:gd name="connsiteX3" fmla="*/ 242887 w 502443"/>
                    <a:gd name="connsiteY3" fmla="*/ 58738 h 237332"/>
                    <a:gd name="connsiteX4" fmla="*/ 502443 w 502443"/>
                    <a:gd name="connsiteY4" fmla="*/ 237332 h 237332"/>
                    <a:gd name="connsiteX5" fmla="*/ 502443 w 502443"/>
                    <a:gd name="connsiteY5" fmla="*/ 237332 h 237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02443" h="237332">
                      <a:moveTo>
                        <a:pt x="0" y="6350"/>
                      </a:moveTo>
                      <a:cubicBezTo>
                        <a:pt x="20439" y="3175"/>
                        <a:pt x="40878" y="0"/>
                        <a:pt x="71437" y="3969"/>
                      </a:cubicBezTo>
                      <a:cubicBezTo>
                        <a:pt x="101996" y="7938"/>
                        <a:pt x="154781" y="21035"/>
                        <a:pt x="183356" y="30163"/>
                      </a:cubicBezTo>
                      <a:cubicBezTo>
                        <a:pt x="211931" y="39291"/>
                        <a:pt x="189706" y="24210"/>
                        <a:pt x="242887" y="58738"/>
                      </a:cubicBezTo>
                      <a:cubicBezTo>
                        <a:pt x="296068" y="93266"/>
                        <a:pt x="502443" y="237332"/>
                        <a:pt x="502443" y="237332"/>
                      </a:cubicBezTo>
                      <a:lnTo>
                        <a:pt x="502443" y="237332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" name="TextBox 57"/>
                <p:cNvSpPr txBox="1"/>
                <p:nvPr/>
              </p:nvSpPr>
              <p:spPr>
                <a:xfrm>
                  <a:off x="3077692" y="4450633"/>
                  <a:ext cx="787738" cy="259034"/>
                </a:xfrm>
                <a:prstGeom prst="rect">
                  <a:avLst/>
                </a:prstGeom>
                <a:noFill/>
              </p:spPr>
              <p:txBody>
                <a:bodyPr wrap="none" lIns="82945" tIns="41473" rIns="82945" bIns="41473" rtlCol="0">
                  <a:spAutoFit/>
                </a:bodyPr>
                <a:lstStyle/>
                <a:p>
                  <a:r>
                    <a:rPr lang="en-US" altLang="zh-CN" sz="1500" b="1" dirty="0" smtClean="0">
                      <a:solidFill>
                        <a:srgbClr val="4F81BD"/>
                      </a:solidFill>
                    </a:rPr>
                    <a:t>Compton</a:t>
                  </a:r>
                  <a:endParaRPr lang="zh-CN" altLang="en-US" sz="1500" b="1" dirty="0">
                    <a:solidFill>
                      <a:srgbClr val="4F81BD"/>
                    </a:solidFill>
                  </a:endParaRPr>
                </a:p>
              </p:txBody>
            </p:sp>
            <p:cxnSp>
              <p:nvCxnSpPr>
                <p:cNvPr id="78" name="直接箭头连接符 59"/>
                <p:cNvCxnSpPr/>
                <p:nvPr/>
              </p:nvCxnSpPr>
              <p:spPr>
                <a:xfrm flipV="1">
                  <a:off x="3759589" y="4396844"/>
                  <a:ext cx="170474" cy="107577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0" name="直接箭头连接符 63"/>
              <p:cNvCxnSpPr/>
              <p:nvPr/>
            </p:nvCxnSpPr>
            <p:spPr>
              <a:xfrm>
                <a:off x="1501582" y="1347274"/>
                <a:ext cx="397773" cy="215154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8" name="Rectangle 97"/>
            <p:cNvSpPr/>
            <p:nvPr/>
          </p:nvSpPr>
          <p:spPr>
            <a:xfrm>
              <a:off x="3128806" y="3525829"/>
              <a:ext cx="2149735" cy="5319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b="1" i="1" dirty="0">
                  <a:solidFill>
                    <a:srgbClr val="C00000"/>
                  </a:solidFill>
                  <a:sym typeface="Symbol"/>
                </a:rPr>
                <a:t>Beam Halo </a:t>
              </a:r>
              <a:r>
                <a:rPr lang="en-US" altLang="zh-CN" sz="1400" b="1" i="1" dirty="0" smtClean="0">
                  <a:solidFill>
                    <a:srgbClr val="C00000"/>
                  </a:solidFill>
                  <a:sym typeface="Symbol"/>
                </a:rPr>
                <a:t>-&gt; major </a:t>
              </a:r>
              <a:r>
                <a:rPr lang="en-US" altLang="zh-CN" sz="1400" b="1" i="1" dirty="0">
                  <a:solidFill>
                    <a:srgbClr val="C00000"/>
                  </a:solidFill>
                  <a:sym typeface="Symbol"/>
                </a:rPr>
                <a:t>background </a:t>
              </a:r>
              <a:r>
                <a:rPr lang="en-US" altLang="zh-CN" sz="1400" b="1" i="1" dirty="0" smtClean="0">
                  <a:solidFill>
                    <a:srgbClr val="C00000"/>
                  </a:solidFill>
                  <a:sym typeface="Symbol"/>
                </a:rPr>
                <a:t>for IPBSM !!!</a:t>
              </a:r>
              <a:endParaRPr lang="fr-FR" sz="1400" b="1" i="1" dirty="0">
                <a:solidFill>
                  <a:srgbClr val="C00000"/>
                </a:solidFill>
              </a:endParaRPr>
            </a:p>
          </p:txBody>
        </p:sp>
        <p:sp>
          <p:nvSpPr>
            <p:cNvPr id="99" name="圆角矩形 23"/>
            <p:cNvSpPr/>
            <p:nvPr/>
          </p:nvSpPr>
          <p:spPr>
            <a:xfrm>
              <a:off x="3048954" y="3485217"/>
              <a:ext cx="2122236" cy="589617"/>
            </a:xfrm>
            <a:prstGeom prst="roundRect">
              <a:avLst/>
            </a:prstGeom>
            <a:noFill/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5302013" y="66110"/>
            <a:ext cx="38064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i="1" dirty="0" smtClean="0">
                <a:solidFill>
                  <a:srgbClr val="000099"/>
                </a:solidFill>
              </a:rPr>
              <a:t>S. LIU, P. </a:t>
            </a:r>
            <a:r>
              <a:rPr lang="en-US" altLang="zh-CN" sz="1600" b="1" i="1" smtClean="0">
                <a:solidFill>
                  <a:srgbClr val="000099"/>
                </a:solidFill>
              </a:rPr>
              <a:t>BAMBADE et </a:t>
            </a:r>
            <a:r>
              <a:rPr lang="en-US" altLang="zh-CN" sz="1600" b="1" i="1" dirty="0" smtClean="0">
                <a:solidFill>
                  <a:srgbClr val="000099"/>
                </a:solidFill>
              </a:rPr>
              <a:t>al., LAL-CNRS/IN2P3</a:t>
            </a:r>
            <a:endParaRPr lang="en-US" altLang="zh-CN" sz="16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7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 err="1" smtClean="0">
                <a:solidFill>
                  <a:schemeClr val="tx2"/>
                </a:solidFill>
              </a:rPr>
              <a:t>What</a:t>
            </a:r>
            <a:r>
              <a:rPr lang="fr-FR" sz="3600" dirty="0" smtClean="0">
                <a:solidFill>
                  <a:schemeClr val="tx2"/>
                </a:solidFill>
              </a:rPr>
              <a:t> </a:t>
            </a:r>
            <a:r>
              <a:rPr lang="fr-FR" sz="3600" dirty="0" err="1" smtClean="0">
                <a:solidFill>
                  <a:schemeClr val="tx2"/>
                </a:solidFill>
              </a:rPr>
              <a:t>was</a:t>
            </a:r>
            <a:r>
              <a:rPr lang="fr-FR" sz="3600" dirty="0" smtClean="0">
                <a:solidFill>
                  <a:schemeClr val="tx2"/>
                </a:solidFill>
              </a:rPr>
              <a:t> </a:t>
            </a:r>
            <a:r>
              <a:rPr lang="fr-FR" sz="3600" dirty="0" err="1" smtClean="0">
                <a:solidFill>
                  <a:schemeClr val="tx2"/>
                </a:solidFill>
              </a:rPr>
              <a:t>done</a:t>
            </a:r>
            <a:r>
              <a:rPr lang="fr-FR" sz="3600" dirty="0" smtClean="0">
                <a:solidFill>
                  <a:schemeClr val="tx2"/>
                </a:solidFill>
              </a:rPr>
              <a:t> by the French teams </a:t>
            </a:r>
            <a:r>
              <a:rPr lang="fr-FR" sz="3600" dirty="0" err="1" smtClean="0">
                <a:solidFill>
                  <a:schemeClr val="tx2"/>
                </a:solidFill>
              </a:rPr>
              <a:t>around</a:t>
            </a:r>
            <a:r>
              <a:rPr lang="fr-FR" sz="3600" dirty="0" smtClean="0">
                <a:solidFill>
                  <a:schemeClr val="tx2"/>
                </a:solidFill>
              </a:rPr>
              <a:t> ATF2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Introduction</a:t>
            </a:r>
          </a:p>
          <a:p>
            <a:r>
              <a:rPr lang="fr-FR" dirty="0" smtClean="0"/>
              <a:t>Vibrations and GM </a:t>
            </a:r>
            <a:r>
              <a:rPr lang="fr-FR" dirty="0" err="1" smtClean="0"/>
              <a:t>feedforward</a:t>
            </a:r>
            <a:r>
              <a:rPr lang="fr-FR" dirty="0" smtClean="0"/>
              <a:t> </a:t>
            </a:r>
          </a:p>
          <a:p>
            <a:r>
              <a:rPr lang="fr-FR" dirty="0" smtClean="0"/>
              <a:t>IP-BPM and </a:t>
            </a:r>
            <a:r>
              <a:rPr lang="fr-FR" dirty="0" err="1" smtClean="0"/>
              <a:t>chamber</a:t>
            </a:r>
            <a:endParaRPr lang="fr-FR" dirty="0" smtClean="0"/>
          </a:p>
          <a:p>
            <a:r>
              <a:rPr lang="fr-FR" dirty="0" err="1" smtClean="0"/>
              <a:t>Beam</a:t>
            </a:r>
            <a:r>
              <a:rPr lang="fr-FR" dirty="0" smtClean="0"/>
              <a:t>-halo </a:t>
            </a:r>
            <a:r>
              <a:rPr lang="fr-FR" dirty="0" err="1" smtClean="0"/>
              <a:t>evaluation</a:t>
            </a:r>
            <a:r>
              <a:rPr lang="fr-FR" dirty="0" smtClean="0"/>
              <a:t> : </a:t>
            </a:r>
            <a:r>
              <a:rPr lang="fr-FR" dirty="0" err="1" smtClean="0"/>
              <a:t>diamond</a:t>
            </a:r>
            <a:r>
              <a:rPr lang="fr-FR" dirty="0" smtClean="0"/>
              <a:t> </a:t>
            </a:r>
            <a:r>
              <a:rPr lang="fr-FR" dirty="0" err="1" smtClean="0"/>
              <a:t>sensor</a:t>
            </a:r>
            <a:endParaRPr lang="fr-FR" dirty="0" smtClean="0"/>
          </a:p>
          <a:p>
            <a:r>
              <a:rPr lang="fr-FR" dirty="0" smtClean="0"/>
              <a:t>Conclusion Outlook</a:t>
            </a:r>
          </a:p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3e JCL à Grenoble 1-3 décembre 2014</a:t>
            </a:r>
            <a:endParaRPr lang="fr-FR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5B1F3-85C6-4E97-8DC3-51AEC7221F70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</a:t>
            </a:fld>
            <a:endParaRPr lang="fr-FR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24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ATF2_2014\14-11-2014\Scan_Run55_14-11-2014_173437\charge_VS_posti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4"/>
          <a:stretch/>
        </p:blipFill>
        <p:spPr bwMode="auto">
          <a:xfrm>
            <a:off x="6008566" y="3718828"/>
            <a:ext cx="3094794" cy="251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ATF2_2014\14-11-2014\Scan_Run55_14-11-2014_110510\charge_VS_pos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56" y="3643543"/>
            <a:ext cx="3057578" cy="256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D:\ATF2_2014\13-11-2014\Simple_Run1_13-11-2014_191646\Plots\waveform_100_1_position_60500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2" t="71698" r="3562" b="9194"/>
          <a:stretch/>
        </p:blipFill>
        <p:spPr bwMode="auto">
          <a:xfrm>
            <a:off x="8059355" y="5434727"/>
            <a:ext cx="559741" cy="53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6837601" y="3439159"/>
            <a:ext cx="1338563" cy="2894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79646">
                    <a:lumMod val="75000"/>
                  </a:srgbClr>
                </a:solidFill>
              </a:rPr>
              <a:t>Beam Halo </a:t>
            </a:r>
            <a:r>
              <a:rPr lang="en-US" b="1" dirty="0" smtClean="0">
                <a:solidFill>
                  <a:srgbClr val="F79646">
                    <a:lumMod val="75000"/>
                  </a:srgbClr>
                </a:solidFill>
              </a:rPr>
              <a:t>Scan</a:t>
            </a:r>
            <a:endParaRPr lang="fr-FR" b="1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373153" y="5594416"/>
            <a:ext cx="2290893" cy="289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4F81BD">
                    <a:lumMod val="50000"/>
                  </a:srgbClr>
                </a:solidFill>
              </a:rPr>
              <a:t>Preliminary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77610" y="6261096"/>
            <a:ext cx="3563489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 smtClean="0">
                <a:solidFill>
                  <a:srgbClr val="4F81BD"/>
                </a:solidFill>
              </a:rPr>
              <a:t>Total Beam </a:t>
            </a:r>
            <a:r>
              <a:rPr lang="en-US" sz="1400" b="1" dirty="0">
                <a:solidFill>
                  <a:srgbClr val="4F81BD"/>
                </a:solidFill>
              </a:rPr>
              <a:t>intensity: </a:t>
            </a:r>
            <a:r>
              <a:rPr lang="en-US" sz="1400" b="1" dirty="0" smtClean="0">
                <a:solidFill>
                  <a:srgbClr val="4F81BD"/>
                </a:solidFill>
              </a:rPr>
              <a:t>5.2*10</a:t>
            </a:r>
            <a:r>
              <a:rPr lang="en-US" sz="1400" b="1" baseline="30000" dirty="0" smtClean="0">
                <a:solidFill>
                  <a:srgbClr val="4F81BD"/>
                </a:solidFill>
              </a:rPr>
              <a:t>9</a:t>
            </a:r>
            <a:endParaRPr lang="en-US" sz="1400" b="1" baseline="30000" dirty="0">
              <a:solidFill>
                <a:srgbClr val="4F81BD"/>
              </a:solidFill>
            </a:endParaRPr>
          </a:p>
          <a:p>
            <a:r>
              <a:rPr lang="en-US" sz="1400" b="1" dirty="0">
                <a:solidFill>
                  <a:srgbClr val="4F81BD"/>
                </a:solidFill>
              </a:rPr>
              <a:t>Voltage on DS:  </a:t>
            </a:r>
            <a:r>
              <a:rPr lang="en-US" sz="1400" b="1" dirty="0">
                <a:solidFill>
                  <a:srgbClr val="C00000"/>
                </a:solidFill>
              </a:rPr>
              <a:t>-</a:t>
            </a:r>
            <a:r>
              <a:rPr lang="en-US" sz="1400" b="1" dirty="0" smtClean="0">
                <a:solidFill>
                  <a:srgbClr val="C00000"/>
                </a:solidFill>
              </a:rPr>
              <a:t>400V</a:t>
            </a:r>
            <a:endParaRPr lang="en-US" sz="1400" b="1" dirty="0">
              <a:solidFill>
                <a:srgbClr val="C00000"/>
              </a:solidFill>
            </a:endParaRPr>
          </a:p>
        </p:txBody>
      </p:sp>
      <p:grpSp>
        <p:nvGrpSpPr>
          <p:cNvPr id="28" name="Groupe 27"/>
          <p:cNvGrpSpPr/>
          <p:nvPr/>
        </p:nvGrpSpPr>
        <p:grpSpPr>
          <a:xfrm>
            <a:off x="3318390" y="3445632"/>
            <a:ext cx="3873223" cy="3330413"/>
            <a:chOff x="467357" y="3182531"/>
            <a:chExt cx="4903305" cy="4117533"/>
          </a:xfrm>
        </p:grpSpPr>
        <p:grpSp>
          <p:nvGrpSpPr>
            <p:cNvPr id="17" name="Groupe 16"/>
            <p:cNvGrpSpPr/>
            <p:nvPr/>
          </p:nvGrpSpPr>
          <p:grpSpPr>
            <a:xfrm>
              <a:off x="467357" y="3182531"/>
              <a:ext cx="4903305" cy="4117533"/>
              <a:chOff x="4787837" y="3182531"/>
              <a:chExt cx="4903305" cy="4117533"/>
            </a:xfrm>
          </p:grpSpPr>
          <p:grpSp>
            <p:nvGrpSpPr>
              <p:cNvPr id="15" name="Groupe 14"/>
              <p:cNvGrpSpPr/>
              <p:nvPr/>
            </p:nvGrpSpPr>
            <p:grpSpPr>
              <a:xfrm>
                <a:off x="4787837" y="5670908"/>
                <a:ext cx="4903305" cy="1629156"/>
                <a:chOff x="5349317" y="4821001"/>
                <a:chExt cx="4571999" cy="1484813"/>
              </a:xfrm>
            </p:grpSpPr>
            <p:pic>
              <p:nvPicPr>
                <p:cNvPr id="13" name="Picture 3" descr="D:\ATF2_2014\13-11-2014\Simple_Run1_13-11-2014_191646\Plots\waveform_100_1_position_60500.pn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8032" t="71698" r="3562" b="9194"/>
                <a:stretch/>
              </p:blipFill>
              <p:spPr bwMode="auto">
                <a:xfrm>
                  <a:off x="7852119" y="4821001"/>
                  <a:ext cx="669630" cy="6201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" name="Rectangle 13"/>
                <p:cNvSpPr/>
                <p:nvPr/>
              </p:nvSpPr>
              <p:spPr>
                <a:xfrm>
                  <a:off x="5349317" y="5716248"/>
                  <a:ext cx="4571999" cy="589566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r>
                    <a:rPr lang="en-US" sz="1400" b="1" dirty="0" smtClean="0">
                      <a:solidFill>
                        <a:srgbClr val="4F81BD"/>
                      </a:solidFill>
                    </a:rPr>
                    <a:t>Total Beam intensity: 1.2*10</a:t>
                  </a:r>
                  <a:r>
                    <a:rPr lang="en-US" sz="1400" b="1" baseline="30000" dirty="0" smtClean="0">
                      <a:solidFill>
                        <a:srgbClr val="4F81BD"/>
                      </a:solidFill>
                    </a:rPr>
                    <a:t>9</a:t>
                  </a:r>
                </a:p>
                <a:p>
                  <a:r>
                    <a:rPr lang="en-US" sz="1400" b="1" dirty="0" smtClean="0">
                      <a:solidFill>
                        <a:srgbClr val="4F81BD"/>
                      </a:solidFill>
                    </a:rPr>
                    <a:t>Voltage on DS:  </a:t>
                  </a:r>
                  <a:r>
                    <a:rPr lang="en-US" sz="1400" b="1" dirty="0" smtClean="0">
                      <a:solidFill>
                        <a:srgbClr val="C00000"/>
                      </a:solidFill>
                    </a:rPr>
                    <a:t>-40V</a:t>
                  </a:r>
                  <a:endParaRPr lang="en-US" sz="1400" b="1" dirty="0">
                    <a:solidFill>
                      <a:srgbClr val="C00000"/>
                    </a:solidFill>
                  </a:endParaRPr>
                </a:p>
              </p:txBody>
            </p:sp>
          </p:grpSp>
          <p:sp>
            <p:nvSpPr>
              <p:cNvPr id="16" name="Rectangle 15"/>
              <p:cNvSpPr/>
              <p:nvPr/>
            </p:nvSpPr>
            <p:spPr>
              <a:xfrm>
                <a:off x="5547046" y="3182531"/>
                <a:ext cx="1813317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600" b="1" dirty="0">
                    <a:solidFill>
                      <a:srgbClr val="F79646">
                        <a:lumMod val="75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Beam Core Scan</a:t>
                </a:r>
                <a:endParaRPr lang="fr-FR" sz="1600" b="1" dirty="0">
                  <a:solidFill>
                    <a:srgbClr val="F79646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660647" y="5833437"/>
              <a:ext cx="2939244" cy="369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dirty="0" smtClean="0">
                  <a:solidFill>
                    <a:srgbClr val="4F81BD">
                      <a:lumMod val="50000"/>
                    </a:srgbClr>
                  </a:solidFill>
                </a:rPr>
                <a:t>Preliminary</a:t>
              </a:r>
              <a:endParaRPr lang="fr-FR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2087706" y="116632"/>
            <a:ext cx="6588750" cy="3096344"/>
            <a:chOff x="2087706" y="116632"/>
            <a:chExt cx="6588750" cy="3096344"/>
          </a:xfrm>
        </p:grpSpPr>
        <p:pic>
          <p:nvPicPr>
            <p:cNvPr id="1026" name="Picture 2" descr="C:\Users\$atf2\Desktop\KEK_Oct.2014\image_2.jpe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4046" y="518668"/>
              <a:ext cx="3592410" cy="2694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e 3"/>
            <p:cNvGrpSpPr/>
            <p:nvPr/>
          </p:nvGrpSpPr>
          <p:grpSpPr>
            <a:xfrm flipH="1">
              <a:off x="2087706" y="464657"/>
              <a:ext cx="2782002" cy="2716110"/>
              <a:chOff x="4711874" y="34474870"/>
              <a:chExt cx="6675274" cy="6487556"/>
            </a:xfrm>
          </p:grpSpPr>
          <p:sp>
            <p:nvSpPr>
              <p:cNvPr id="6" name="AutoShape 2102"/>
              <p:cNvSpPr>
                <a:spLocks noChangeArrowheads="1"/>
              </p:cNvSpPr>
              <p:nvPr/>
            </p:nvSpPr>
            <p:spPr bwMode="auto">
              <a:xfrm rot="20508647">
                <a:off x="5282152" y="34765845"/>
                <a:ext cx="2070936" cy="1644297"/>
              </a:xfrm>
              <a:prstGeom prst="wedgeEllipseCallout">
                <a:avLst>
                  <a:gd name="adj1" fmla="val -168724"/>
                  <a:gd name="adj2" fmla="val 59940"/>
                </a:avLst>
              </a:prstGeom>
              <a:solidFill>
                <a:srgbClr val="002060"/>
              </a:solidFill>
              <a:ln w="28575">
                <a:solidFill>
                  <a:srgbClr val="002060"/>
                </a:solidFill>
                <a:miter lim="800000"/>
                <a:headEnd/>
                <a:tailEnd/>
              </a:ln>
            </p:spPr>
            <p:txBody>
              <a:bodyPr lIns="108265" tIns="54132" rIns="108265" bIns="54132"/>
              <a:lstStyle>
                <a:lvl1pPr defTabSz="1082675" eaLnBrk="0" hangingPunct="0">
                  <a:defRPr kumimoji="1" sz="75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defTabSz="1082675" eaLnBrk="0" hangingPunct="0">
                  <a:defRPr kumimoji="1" sz="75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defTabSz="1082675" eaLnBrk="0" hangingPunct="0">
                  <a:defRPr kumimoji="1" sz="75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defTabSz="1082675" eaLnBrk="0" hangingPunct="0">
                  <a:defRPr kumimoji="1" sz="75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defTabSz="1082675" eaLnBrk="0" hangingPunct="0">
                  <a:defRPr kumimoji="1" sz="75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defTabSz="108267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75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defTabSz="108267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75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defTabSz="108267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75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defTabSz="108267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75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algn="ctr" eaLnBrk="1" hangingPunct="1"/>
                <a:endParaRPr lang="zh-CN" altLang="zh-CN" sz="21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pic>
            <p:nvPicPr>
              <p:cNvPr id="7" name="Picture 13" descr="C:\Users\sliu\Desktop\PHIL\13-03-14 Photos pour Shan\Nouveau dossier\image_1.jpe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355"/>
              <a:stretch/>
            </p:blipFill>
            <p:spPr bwMode="auto">
              <a:xfrm rot="16200000">
                <a:off x="4827759" y="34358985"/>
                <a:ext cx="2888137" cy="3119908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AutoShape 2102"/>
              <p:cNvSpPr>
                <a:spLocks noChangeArrowheads="1"/>
              </p:cNvSpPr>
              <p:nvPr/>
            </p:nvSpPr>
            <p:spPr bwMode="auto">
              <a:xfrm rot="17208755" flipV="1">
                <a:off x="7914667" y="39270988"/>
                <a:ext cx="2477368" cy="905507"/>
              </a:xfrm>
              <a:prstGeom prst="wedgeEllipseCallout">
                <a:avLst>
                  <a:gd name="adj1" fmla="val 95198"/>
                  <a:gd name="adj2" fmla="val 407095"/>
                </a:avLst>
              </a:prstGeom>
              <a:solidFill>
                <a:srgbClr val="FFC000"/>
              </a:solidFill>
              <a:ln w="19050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 lIns="108265" tIns="54132" rIns="108265" bIns="54132"/>
              <a:lstStyle>
                <a:lvl1pPr defTabSz="1082675" eaLnBrk="0" hangingPunct="0">
                  <a:defRPr kumimoji="1" sz="75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defTabSz="1082675" eaLnBrk="0" hangingPunct="0">
                  <a:defRPr kumimoji="1" sz="75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defTabSz="1082675" eaLnBrk="0" hangingPunct="0">
                  <a:defRPr kumimoji="1" sz="75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defTabSz="1082675" eaLnBrk="0" hangingPunct="0">
                  <a:defRPr kumimoji="1" sz="75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defTabSz="1082675" eaLnBrk="0" hangingPunct="0">
                  <a:defRPr kumimoji="1" sz="75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defTabSz="108267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75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defTabSz="108267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75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defTabSz="108267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75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defTabSz="108267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75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algn="ctr" eaLnBrk="1" hangingPunct="1"/>
                <a:endParaRPr lang="zh-CN" altLang="zh-CN" sz="2100" dirty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ZoneTexte 9"/>
              <p:cNvSpPr txBox="1"/>
              <p:nvPr/>
            </p:nvSpPr>
            <p:spPr>
              <a:xfrm>
                <a:off x="9593991" y="37973628"/>
                <a:ext cx="1793157" cy="6064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i="1" dirty="0" smtClean="0">
                    <a:solidFill>
                      <a:srgbClr val="FFC000"/>
                    </a:solidFill>
                  </a:rPr>
                  <a:t>@CIVIDEC</a:t>
                </a:r>
                <a:endParaRPr lang="fr-FR" sz="1050" b="1" i="1" dirty="0">
                  <a:solidFill>
                    <a:srgbClr val="FFC000"/>
                  </a:solidFill>
                </a:endParaRPr>
              </a:p>
            </p:txBody>
          </p:sp>
        </p:grpSp>
        <p:pic>
          <p:nvPicPr>
            <p:cNvPr id="26" name="Picture 15" descr="C:\Users\sliu\Desktop\THPME092\THPME092\THPME092f5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7706" y="2183379"/>
              <a:ext cx="2461369" cy="957589"/>
            </a:xfrm>
            <a:prstGeom prst="rect">
              <a:avLst/>
            </a:prstGeom>
            <a:ln w="38100" cap="sq">
              <a:solidFill>
                <a:srgbClr val="FFC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/>
            <p:cNvSpPr/>
            <p:nvPr/>
          </p:nvSpPr>
          <p:spPr>
            <a:xfrm>
              <a:off x="5436096" y="116632"/>
              <a:ext cx="301805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fr-FR" sz="1600" b="1" i="1" dirty="0" smtClean="0">
                  <a:solidFill>
                    <a:srgbClr val="F79646">
                      <a:lumMod val="75000"/>
                    </a:srgbClr>
                  </a:solidFill>
                </a:rPr>
                <a:t>Installed at ATF2 in Nov. 2014</a:t>
              </a:r>
              <a:endParaRPr lang="en-US" altLang="fr-FR" sz="1600" b="1" i="1" dirty="0">
                <a:solidFill>
                  <a:srgbClr val="F79646">
                    <a:lumMod val="75000"/>
                  </a:srgbClr>
                </a:solidFill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344924" y="164375"/>
            <a:ext cx="2849463" cy="18097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US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The first Diamond Sensor </a:t>
            </a:r>
            <a:r>
              <a:rPr lang="en-US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is </a:t>
            </a:r>
            <a:r>
              <a:rPr lang="en-US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installed horizontally at </a:t>
            </a:r>
            <a:r>
              <a:rPr lang="en-US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ATF2. </a:t>
            </a:r>
          </a:p>
          <a:p>
            <a:pPr algn="just">
              <a:spcBef>
                <a:spcPct val="20000"/>
              </a:spcBef>
            </a:pPr>
            <a:r>
              <a:rPr lang="en-US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The main purpose is to </a:t>
            </a:r>
            <a:r>
              <a:rPr lang="en-US" b="1" u="sng" dirty="0" smtClean="0">
                <a:solidFill>
                  <a:srgbClr val="FF0000"/>
                </a:solidFill>
                <a:latin typeface="Century Gothic"/>
              </a:rPr>
              <a:t>measure the beam halo distribution</a:t>
            </a:r>
            <a:r>
              <a:rPr lang="en-US" b="1" dirty="0" smtClean="0">
                <a:solidFill>
                  <a:srgbClr val="FF0000"/>
                </a:solidFill>
                <a:latin typeface="Century Gothic"/>
              </a:rPr>
              <a:t>.</a:t>
            </a:r>
            <a:r>
              <a:rPr lang="en-US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 </a:t>
            </a:r>
            <a:endParaRPr lang="fr-FR" dirty="0">
              <a:solidFill>
                <a:prstClr val="black">
                  <a:lumMod val="50000"/>
                  <a:lumOff val="50000"/>
                </a:prstClr>
              </a:solidFill>
              <a:latin typeface="Century Gothic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2" t="3061" r="11513" b="58322"/>
          <a:stretch/>
        </p:blipFill>
        <p:spPr bwMode="auto">
          <a:xfrm>
            <a:off x="185480" y="1888179"/>
            <a:ext cx="1584176" cy="1426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圆角矩形 23"/>
          <p:cNvSpPr/>
          <p:nvPr/>
        </p:nvSpPr>
        <p:spPr>
          <a:xfrm>
            <a:off x="185480" y="78452"/>
            <a:ext cx="8707000" cy="3236558"/>
          </a:xfrm>
          <a:prstGeom prst="round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63085" y="3429000"/>
            <a:ext cx="176561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Waveform</a:t>
            </a:r>
            <a:endParaRPr lang="fr-FR" sz="1600" b="1" dirty="0">
              <a:solidFill>
                <a:srgbClr val="F79646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97709" y="625351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 smtClean="0">
                <a:solidFill>
                  <a:srgbClr val="4F81BD"/>
                </a:solidFill>
              </a:rPr>
              <a:t>Total Beam intensity: 1.2*10</a:t>
            </a:r>
            <a:r>
              <a:rPr lang="en-US" sz="1400" b="1" baseline="30000" dirty="0" smtClean="0">
                <a:solidFill>
                  <a:srgbClr val="4F81BD"/>
                </a:solidFill>
              </a:rPr>
              <a:t>9</a:t>
            </a:r>
          </a:p>
          <a:p>
            <a:r>
              <a:rPr lang="en-US" sz="1400" b="1" dirty="0" smtClean="0">
                <a:solidFill>
                  <a:srgbClr val="4F81BD"/>
                </a:solidFill>
              </a:rPr>
              <a:t>Voltage on DS:  </a:t>
            </a:r>
            <a:r>
              <a:rPr lang="en-US" sz="1400" b="1" dirty="0" smtClean="0">
                <a:solidFill>
                  <a:srgbClr val="C00000"/>
                </a:solidFill>
              </a:rPr>
              <a:t>-40V</a:t>
            </a:r>
            <a:endParaRPr lang="en-US" sz="1400" b="1" dirty="0">
              <a:solidFill>
                <a:srgbClr val="C00000"/>
              </a:solidFill>
            </a:endParaRPr>
          </a:p>
        </p:txBody>
      </p:sp>
      <p:pic>
        <p:nvPicPr>
          <p:cNvPr id="1035" name="Picture 11" descr="C:\Users\$atf2\Desktop\test_1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" y="3684741"/>
            <a:ext cx="3153267" cy="25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1F90-3FE6-41BF-8477-F016E7A7F1B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57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ATF2_2014\14-11-2014\Scan_Run55_14-11-2014_173437\charge_VS_posti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4"/>
          <a:stretch/>
        </p:blipFill>
        <p:spPr bwMode="auto">
          <a:xfrm>
            <a:off x="6008566" y="3718828"/>
            <a:ext cx="3094794" cy="251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ATF2_2014\14-11-2014\Scan_Run55_14-11-2014_110510\charge_VS_pos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56" y="3643543"/>
            <a:ext cx="3057578" cy="256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D:\ATF2_2014\13-11-2014\Simple_Run1_13-11-2014_191646\Plots\waveform_100_1_position_60500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2" t="71698" r="3562" b="9194"/>
          <a:stretch/>
        </p:blipFill>
        <p:spPr bwMode="auto">
          <a:xfrm>
            <a:off x="8059355" y="5434727"/>
            <a:ext cx="559741" cy="53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6837601" y="3439159"/>
            <a:ext cx="1338563" cy="2894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79646">
                    <a:lumMod val="75000"/>
                  </a:srgbClr>
                </a:solidFill>
              </a:rPr>
              <a:t>Beam Halo </a:t>
            </a:r>
            <a:r>
              <a:rPr lang="en-US" b="1" dirty="0" smtClean="0">
                <a:solidFill>
                  <a:srgbClr val="F79646">
                    <a:lumMod val="75000"/>
                  </a:srgbClr>
                </a:solidFill>
              </a:rPr>
              <a:t>Scan</a:t>
            </a:r>
            <a:endParaRPr lang="fr-FR" b="1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373153" y="5594416"/>
            <a:ext cx="2290893" cy="289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4F81BD">
                    <a:lumMod val="50000"/>
                  </a:srgbClr>
                </a:solidFill>
              </a:rPr>
              <a:t>Preliminary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77610" y="6261096"/>
            <a:ext cx="3563489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 smtClean="0">
                <a:solidFill>
                  <a:srgbClr val="4F81BD"/>
                </a:solidFill>
              </a:rPr>
              <a:t>Total Beam </a:t>
            </a:r>
            <a:r>
              <a:rPr lang="en-US" sz="1400" b="1" dirty="0">
                <a:solidFill>
                  <a:srgbClr val="4F81BD"/>
                </a:solidFill>
              </a:rPr>
              <a:t>intensity: </a:t>
            </a:r>
            <a:r>
              <a:rPr lang="en-US" sz="1400" b="1" dirty="0" smtClean="0">
                <a:solidFill>
                  <a:srgbClr val="4F81BD"/>
                </a:solidFill>
              </a:rPr>
              <a:t>5.2*10</a:t>
            </a:r>
            <a:r>
              <a:rPr lang="en-US" sz="1400" b="1" baseline="30000" dirty="0" smtClean="0">
                <a:solidFill>
                  <a:srgbClr val="4F81BD"/>
                </a:solidFill>
              </a:rPr>
              <a:t>9</a:t>
            </a:r>
            <a:endParaRPr lang="en-US" sz="1400" b="1" baseline="30000" dirty="0">
              <a:solidFill>
                <a:srgbClr val="4F81BD"/>
              </a:solidFill>
            </a:endParaRPr>
          </a:p>
          <a:p>
            <a:r>
              <a:rPr lang="en-US" sz="1400" b="1" dirty="0">
                <a:solidFill>
                  <a:srgbClr val="4F81BD"/>
                </a:solidFill>
              </a:rPr>
              <a:t>Voltage on DS:  </a:t>
            </a:r>
            <a:r>
              <a:rPr lang="en-US" sz="1400" b="1" dirty="0">
                <a:solidFill>
                  <a:srgbClr val="C00000"/>
                </a:solidFill>
              </a:rPr>
              <a:t>-</a:t>
            </a:r>
            <a:r>
              <a:rPr lang="en-US" sz="1400" b="1" dirty="0" smtClean="0">
                <a:solidFill>
                  <a:srgbClr val="C00000"/>
                </a:solidFill>
              </a:rPr>
              <a:t>400V</a:t>
            </a:r>
            <a:endParaRPr lang="en-US" sz="1400" b="1" dirty="0">
              <a:solidFill>
                <a:srgbClr val="C00000"/>
              </a:solidFill>
            </a:endParaRPr>
          </a:p>
        </p:txBody>
      </p:sp>
      <p:grpSp>
        <p:nvGrpSpPr>
          <p:cNvPr id="28" name="Groupe 27"/>
          <p:cNvGrpSpPr/>
          <p:nvPr/>
        </p:nvGrpSpPr>
        <p:grpSpPr>
          <a:xfrm>
            <a:off x="3318390" y="3445632"/>
            <a:ext cx="3873223" cy="3330413"/>
            <a:chOff x="467357" y="3182531"/>
            <a:chExt cx="4903305" cy="4117533"/>
          </a:xfrm>
        </p:grpSpPr>
        <p:grpSp>
          <p:nvGrpSpPr>
            <p:cNvPr id="17" name="Groupe 16"/>
            <p:cNvGrpSpPr/>
            <p:nvPr/>
          </p:nvGrpSpPr>
          <p:grpSpPr>
            <a:xfrm>
              <a:off x="467357" y="3182531"/>
              <a:ext cx="4903305" cy="4117533"/>
              <a:chOff x="4787837" y="3182531"/>
              <a:chExt cx="4903305" cy="4117533"/>
            </a:xfrm>
          </p:grpSpPr>
          <p:grpSp>
            <p:nvGrpSpPr>
              <p:cNvPr id="15" name="Groupe 14"/>
              <p:cNvGrpSpPr/>
              <p:nvPr/>
            </p:nvGrpSpPr>
            <p:grpSpPr>
              <a:xfrm>
                <a:off x="4787837" y="5670908"/>
                <a:ext cx="4903305" cy="1629156"/>
                <a:chOff x="5349317" y="4821001"/>
                <a:chExt cx="4571999" cy="1484813"/>
              </a:xfrm>
            </p:grpSpPr>
            <p:pic>
              <p:nvPicPr>
                <p:cNvPr id="13" name="Picture 3" descr="D:\ATF2_2014\13-11-2014\Simple_Run1_13-11-2014_191646\Plots\waveform_100_1_position_60500.pn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8032" t="71698" r="3562" b="9194"/>
                <a:stretch/>
              </p:blipFill>
              <p:spPr bwMode="auto">
                <a:xfrm>
                  <a:off x="7852119" y="4821001"/>
                  <a:ext cx="669630" cy="6201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" name="Rectangle 13"/>
                <p:cNvSpPr/>
                <p:nvPr/>
              </p:nvSpPr>
              <p:spPr>
                <a:xfrm>
                  <a:off x="5349317" y="5716248"/>
                  <a:ext cx="4571999" cy="589566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r>
                    <a:rPr lang="en-US" sz="1400" b="1" dirty="0" smtClean="0">
                      <a:solidFill>
                        <a:srgbClr val="4F81BD"/>
                      </a:solidFill>
                    </a:rPr>
                    <a:t>Total Beam intensity: 1.2*10</a:t>
                  </a:r>
                  <a:r>
                    <a:rPr lang="en-US" sz="1400" b="1" baseline="30000" dirty="0" smtClean="0">
                      <a:solidFill>
                        <a:srgbClr val="4F81BD"/>
                      </a:solidFill>
                    </a:rPr>
                    <a:t>9</a:t>
                  </a:r>
                </a:p>
                <a:p>
                  <a:r>
                    <a:rPr lang="en-US" sz="1400" b="1" dirty="0" smtClean="0">
                      <a:solidFill>
                        <a:srgbClr val="4F81BD"/>
                      </a:solidFill>
                    </a:rPr>
                    <a:t>Voltage on DS:  </a:t>
                  </a:r>
                  <a:r>
                    <a:rPr lang="en-US" sz="1400" b="1" dirty="0" smtClean="0">
                      <a:solidFill>
                        <a:srgbClr val="C00000"/>
                      </a:solidFill>
                    </a:rPr>
                    <a:t>-40V</a:t>
                  </a:r>
                  <a:endParaRPr lang="en-US" sz="1400" b="1" dirty="0">
                    <a:solidFill>
                      <a:srgbClr val="C00000"/>
                    </a:solidFill>
                  </a:endParaRPr>
                </a:p>
              </p:txBody>
            </p:sp>
          </p:grpSp>
          <p:sp>
            <p:nvSpPr>
              <p:cNvPr id="16" name="Rectangle 15"/>
              <p:cNvSpPr/>
              <p:nvPr/>
            </p:nvSpPr>
            <p:spPr>
              <a:xfrm>
                <a:off x="5547046" y="3182531"/>
                <a:ext cx="1813317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600" b="1" dirty="0">
                    <a:solidFill>
                      <a:srgbClr val="F79646">
                        <a:lumMod val="75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Beam Core Scan</a:t>
                </a:r>
                <a:endParaRPr lang="fr-FR" sz="1600" b="1" dirty="0">
                  <a:solidFill>
                    <a:srgbClr val="F79646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660647" y="5833437"/>
              <a:ext cx="2939244" cy="369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dirty="0" smtClean="0">
                  <a:solidFill>
                    <a:srgbClr val="4F81BD">
                      <a:lumMod val="50000"/>
                    </a:srgbClr>
                  </a:solidFill>
                </a:rPr>
                <a:t>Preliminary</a:t>
              </a:r>
              <a:endParaRPr lang="fr-FR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2087706" y="116632"/>
            <a:ext cx="6588750" cy="3096344"/>
            <a:chOff x="2087706" y="116632"/>
            <a:chExt cx="6588750" cy="3096344"/>
          </a:xfrm>
        </p:grpSpPr>
        <p:pic>
          <p:nvPicPr>
            <p:cNvPr id="1026" name="Picture 2" descr="C:\Users\$atf2\Desktop\KEK_Oct.2014\image_2.jpe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4046" y="518668"/>
              <a:ext cx="3592410" cy="2694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e 3"/>
            <p:cNvGrpSpPr/>
            <p:nvPr/>
          </p:nvGrpSpPr>
          <p:grpSpPr>
            <a:xfrm flipH="1">
              <a:off x="2087706" y="464657"/>
              <a:ext cx="2782002" cy="2716110"/>
              <a:chOff x="4711874" y="34474870"/>
              <a:chExt cx="6675274" cy="6487556"/>
            </a:xfrm>
          </p:grpSpPr>
          <p:sp>
            <p:nvSpPr>
              <p:cNvPr id="6" name="AutoShape 2102"/>
              <p:cNvSpPr>
                <a:spLocks noChangeArrowheads="1"/>
              </p:cNvSpPr>
              <p:nvPr/>
            </p:nvSpPr>
            <p:spPr bwMode="auto">
              <a:xfrm rot="20508647">
                <a:off x="5282152" y="34765845"/>
                <a:ext cx="2070936" cy="1644297"/>
              </a:xfrm>
              <a:prstGeom prst="wedgeEllipseCallout">
                <a:avLst>
                  <a:gd name="adj1" fmla="val -168724"/>
                  <a:gd name="adj2" fmla="val 59940"/>
                </a:avLst>
              </a:prstGeom>
              <a:solidFill>
                <a:srgbClr val="002060"/>
              </a:solidFill>
              <a:ln w="28575">
                <a:solidFill>
                  <a:srgbClr val="002060"/>
                </a:solidFill>
                <a:miter lim="800000"/>
                <a:headEnd/>
                <a:tailEnd/>
              </a:ln>
            </p:spPr>
            <p:txBody>
              <a:bodyPr lIns="108265" tIns="54132" rIns="108265" bIns="54132"/>
              <a:lstStyle>
                <a:lvl1pPr defTabSz="1082675" eaLnBrk="0" hangingPunct="0">
                  <a:defRPr kumimoji="1" sz="75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defTabSz="1082675" eaLnBrk="0" hangingPunct="0">
                  <a:defRPr kumimoji="1" sz="75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defTabSz="1082675" eaLnBrk="0" hangingPunct="0">
                  <a:defRPr kumimoji="1" sz="75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defTabSz="1082675" eaLnBrk="0" hangingPunct="0">
                  <a:defRPr kumimoji="1" sz="75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defTabSz="1082675" eaLnBrk="0" hangingPunct="0">
                  <a:defRPr kumimoji="1" sz="75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defTabSz="108267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75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defTabSz="108267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75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defTabSz="108267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75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defTabSz="108267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75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algn="ctr" eaLnBrk="1" hangingPunct="1"/>
                <a:endParaRPr lang="zh-CN" altLang="zh-CN" sz="21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pic>
            <p:nvPicPr>
              <p:cNvPr id="7" name="Picture 13" descr="C:\Users\sliu\Desktop\PHIL\13-03-14 Photos pour Shan\Nouveau dossier\image_1.jpe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355"/>
              <a:stretch/>
            </p:blipFill>
            <p:spPr bwMode="auto">
              <a:xfrm rot="16200000">
                <a:off x="4827759" y="34358985"/>
                <a:ext cx="2888137" cy="3119908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AutoShape 2102"/>
              <p:cNvSpPr>
                <a:spLocks noChangeArrowheads="1"/>
              </p:cNvSpPr>
              <p:nvPr/>
            </p:nvSpPr>
            <p:spPr bwMode="auto">
              <a:xfrm rot="17208755" flipV="1">
                <a:off x="7914667" y="39270988"/>
                <a:ext cx="2477368" cy="905507"/>
              </a:xfrm>
              <a:prstGeom prst="wedgeEllipseCallout">
                <a:avLst>
                  <a:gd name="adj1" fmla="val 95198"/>
                  <a:gd name="adj2" fmla="val 407095"/>
                </a:avLst>
              </a:prstGeom>
              <a:solidFill>
                <a:srgbClr val="FFC000"/>
              </a:solidFill>
              <a:ln w="19050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 lIns="108265" tIns="54132" rIns="108265" bIns="54132"/>
              <a:lstStyle>
                <a:lvl1pPr defTabSz="1082675" eaLnBrk="0" hangingPunct="0">
                  <a:defRPr kumimoji="1" sz="75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defTabSz="1082675" eaLnBrk="0" hangingPunct="0">
                  <a:defRPr kumimoji="1" sz="75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defTabSz="1082675" eaLnBrk="0" hangingPunct="0">
                  <a:defRPr kumimoji="1" sz="75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defTabSz="1082675" eaLnBrk="0" hangingPunct="0">
                  <a:defRPr kumimoji="1" sz="75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defTabSz="1082675" eaLnBrk="0" hangingPunct="0">
                  <a:defRPr kumimoji="1" sz="75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defTabSz="108267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75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defTabSz="108267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75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defTabSz="108267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75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defTabSz="108267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75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algn="ctr" eaLnBrk="1" hangingPunct="1"/>
                <a:endParaRPr lang="zh-CN" altLang="zh-CN" sz="2100" dirty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ZoneTexte 9"/>
              <p:cNvSpPr txBox="1"/>
              <p:nvPr/>
            </p:nvSpPr>
            <p:spPr>
              <a:xfrm>
                <a:off x="9593991" y="37973628"/>
                <a:ext cx="1793157" cy="6064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i="1" dirty="0" smtClean="0">
                    <a:solidFill>
                      <a:srgbClr val="FFC000"/>
                    </a:solidFill>
                  </a:rPr>
                  <a:t>@CIVIDEC</a:t>
                </a:r>
                <a:endParaRPr lang="fr-FR" sz="1050" b="1" i="1" dirty="0">
                  <a:solidFill>
                    <a:srgbClr val="FFC000"/>
                  </a:solidFill>
                </a:endParaRPr>
              </a:p>
            </p:txBody>
          </p:sp>
        </p:grpSp>
        <p:pic>
          <p:nvPicPr>
            <p:cNvPr id="26" name="Picture 15" descr="C:\Users\sliu\Desktop\THPME092\THPME092\THPME092f5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7706" y="2183379"/>
              <a:ext cx="2461369" cy="957589"/>
            </a:xfrm>
            <a:prstGeom prst="rect">
              <a:avLst/>
            </a:prstGeom>
            <a:ln w="38100" cap="sq">
              <a:solidFill>
                <a:srgbClr val="FFC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/>
            <p:cNvSpPr/>
            <p:nvPr/>
          </p:nvSpPr>
          <p:spPr>
            <a:xfrm>
              <a:off x="5436096" y="116632"/>
              <a:ext cx="301805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fr-FR" sz="1600" b="1" i="1" dirty="0" smtClean="0">
                  <a:solidFill>
                    <a:srgbClr val="F79646">
                      <a:lumMod val="75000"/>
                    </a:srgbClr>
                  </a:solidFill>
                </a:rPr>
                <a:t>Installed at ATF2 in Nov. 2014</a:t>
              </a:r>
              <a:endParaRPr lang="en-US" altLang="fr-FR" sz="1600" b="1" i="1" dirty="0">
                <a:solidFill>
                  <a:srgbClr val="F79646">
                    <a:lumMod val="75000"/>
                  </a:srgbClr>
                </a:solidFill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344924" y="164375"/>
            <a:ext cx="2849463" cy="18097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US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The first Diamond Sensor </a:t>
            </a:r>
            <a:r>
              <a:rPr lang="en-US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is </a:t>
            </a:r>
            <a:r>
              <a:rPr lang="en-US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installed horizontally at </a:t>
            </a:r>
            <a:r>
              <a:rPr lang="en-US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ATF2. </a:t>
            </a:r>
          </a:p>
          <a:p>
            <a:pPr algn="just">
              <a:spcBef>
                <a:spcPct val="20000"/>
              </a:spcBef>
            </a:pPr>
            <a:r>
              <a:rPr lang="en-US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The main purpose is to </a:t>
            </a:r>
            <a:r>
              <a:rPr lang="en-US" b="1" u="sng" dirty="0" smtClean="0">
                <a:solidFill>
                  <a:srgbClr val="FF0000"/>
                </a:solidFill>
                <a:latin typeface="Century Gothic"/>
              </a:rPr>
              <a:t>measure the beam halo distribution</a:t>
            </a:r>
            <a:r>
              <a:rPr lang="en-US" b="1" dirty="0" smtClean="0">
                <a:solidFill>
                  <a:srgbClr val="FF0000"/>
                </a:solidFill>
                <a:latin typeface="Century Gothic"/>
              </a:rPr>
              <a:t>.</a:t>
            </a:r>
            <a:r>
              <a:rPr lang="en-US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 </a:t>
            </a:r>
            <a:endParaRPr lang="fr-FR" dirty="0">
              <a:solidFill>
                <a:prstClr val="black">
                  <a:lumMod val="50000"/>
                  <a:lumOff val="50000"/>
                </a:prstClr>
              </a:solidFill>
              <a:latin typeface="Century Gothic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2" t="3061" r="11513" b="58322"/>
          <a:stretch/>
        </p:blipFill>
        <p:spPr bwMode="auto">
          <a:xfrm>
            <a:off x="185480" y="1888179"/>
            <a:ext cx="1584176" cy="1426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圆角矩形 23"/>
          <p:cNvSpPr/>
          <p:nvPr/>
        </p:nvSpPr>
        <p:spPr>
          <a:xfrm>
            <a:off x="185480" y="78452"/>
            <a:ext cx="8707000" cy="3236558"/>
          </a:xfrm>
          <a:prstGeom prst="round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63085" y="3429000"/>
            <a:ext cx="176561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Waveform</a:t>
            </a:r>
            <a:endParaRPr lang="fr-FR" sz="1600" b="1" dirty="0">
              <a:solidFill>
                <a:srgbClr val="F79646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97709" y="625351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 smtClean="0">
                <a:solidFill>
                  <a:srgbClr val="4F81BD"/>
                </a:solidFill>
              </a:rPr>
              <a:t>Total Beam intensity: 1.2*10</a:t>
            </a:r>
            <a:r>
              <a:rPr lang="en-US" sz="1400" b="1" baseline="30000" dirty="0" smtClean="0">
                <a:solidFill>
                  <a:srgbClr val="4F81BD"/>
                </a:solidFill>
              </a:rPr>
              <a:t>9</a:t>
            </a:r>
          </a:p>
          <a:p>
            <a:r>
              <a:rPr lang="en-US" sz="1400" b="1" dirty="0" smtClean="0">
                <a:solidFill>
                  <a:srgbClr val="4F81BD"/>
                </a:solidFill>
              </a:rPr>
              <a:t>Voltage on DS:  </a:t>
            </a:r>
            <a:r>
              <a:rPr lang="en-US" sz="1400" b="1" dirty="0" smtClean="0">
                <a:solidFill>
                  <a:srgbClr val="C00000"/>
                </a:solidFill>
              </a:rPr>
              <a:t>-40V</a:t>
            </a:r>
            <a:endParaRPr lang="en-US" sz="1400" b="1" dirty="0">
              <a:solidFill>
                <a:srgbClr val="C00000"/>
              </a:solidFill>
            </a:endParaRPr>
          </a:p>
        </p:txBody>
      </p:sp>
      <p:pic>
        <p:nvPicPr>
          <p:cNvPr id="1035" name="Picture 11" descr="C:\Users\$atf2\Desktop\test_1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" y="3684741"/>
            <a:ext cx="3153267" cy="25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1F90-3FE6-41BF-8477-F016E7A7F1B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581332" y="4437112"/>
            <a:ext cx="61309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rgbClr val="FF0000"/>
                </a:solidFill>
              </a:rPr>
              <a:t>Diamond Sensor operational and taking data in horizontal scan!</a:t>
            </a:r>
            <a:endParaRPr lang="en-C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33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 err="1" smtClean="0">
                <a:solidFill>
                  <a:schemeClr val="tx2"/>
                </a:solidFill>
              </a:rPr>
              <a:t>What</a:t>
            </a:r>
            <a:r>
              <a:rPr lang="fr-FR" sz="3600" dirty="0" smtClean="0">
                <a:solidFill>
                  <a:schemeClr val="tx2"/>
                </a:solidFill>
              </a:rPr>
              <a:t> </a:t>
            </a:r>
            <a:r>
              <a:rPr lang="fr-FR" sz="3600" dirty="0" err="1" smtClean="0">
                <a:solidFill>
                  <a:schemeClr val="tx2"/>
                </a:solidFill>
              </a:rPr>
              <a:t>was</a:t>
            </a:r>
            <a:r>
              <a:rPr lang="fr-FR" sz="3600" dirty="0" smtClean="0">
                <a:solidFill>
                  <a:schemeClr val="tx2"/>
                </a:solidFill>
              </a:rPr>
              <a:t> </a:t>
            </a:r>
            <a:r>
              <a:rPr lang="fr-FR" sz="3600" dirty="0" err="1" smtClean="0">
                <a:solidFill>
                  <a:schemeClr val="tx2"/>
                </a:solidFill>
              </a:rPr>
              <a:t>done</a:t>
            </a:r>
            <a:r>
              <a:rPr lang="fr-FR" sz="3600" dirty="0" smtClean="0">
                <a:solidFill>
                  <a:schemeClr val="tx2"/>
                </a:solidFill>
              </a:rPr>
              <a:t> by the French teams </a:t>
            </a:r>
            <a:r>
              <a:rPr lang="fr-FR" sz="3600" dirty="0" err="1" smtClean="0">
                <a:solidFill>
                  <a:schemeClr val="tx2"/>
                </a:solidFill>
              </a:rPr>
              <a:t>around</a:t>
            </a:r>
            <a:r>
              <a:rPr lang="fr-FR" sz="3600" dirty="0" smtClean="0">
                <a:solidFill>
                  <a:schemeClr val="tx2"/>
                </a:solidFill>
              </a:rPr>
              <a:t> ATF2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Introduction</a:t>
            </a:r>
          </a:p>
          <a:p>
            <a:r>
              <a:rPr lang="fr-FR" dirty="0" smtClean="0"/>
              <a:t>Vibrations and GM </a:t>
            </a:r>
            <a:r>
              <a:rPr lang="fr-FR" dirty="0" err="1" smtClean="0"/>
              <a:t>feedforward</a:t>
            </a:r>
            <a:r>
              <a:rPr lang="fr-FR" dirty="0" smtClean="0"/>
              <a:t> </a:t>
            </a:r>
          </a:p>
          <a:p>
            <a:r>
              <a:rPr lang="fr-FR" dirty="0" smtClean="0"/>
              <a:t>IP-BPM and </a:t>
            </a:r>
            <a:r>
              <a:rPr lang="fr-FR" dirty="0" err="1" smtClean="0"/>
              <a:t>chamber</a:t>
            </a:r>
            <a:endParaRPr lang="fr-FR" dirty="0" smtClean="0"/>
          </a:p>
          <a:p>
            <a:r>
              <a:rPr lang="fr-FR" dirty="0" err="1" smtClean="0"/>
              <a:t>Beam</a:t>
            </a:r>
            <a:r>
              <a:rPr lang="fr-FR" dirty="0" smtClean="0"/>
              <a:t>-halo </a:t>
            </a:r>
            <a:r>
              <a:rPr lang="fr-FR" dirty="0" err="1" smtClean="0"/>
              <a:t>evaluation</a:t>
            </a:r>
            <a:r>
              <a:rPr lang="fr-FR" dirty="0" smtClean="0"/>
              <a:t> : </a:t>
            </a:r>
            <a:r>
              <a:rPr lang="fr-FR" dirty="0" err="1" smtClean="0"/>
              <a:t>diamond</a:t>
            </a:r>
            <a:r>
              <a:rPr lang="fr-FR" dirty="0" smtClean="0"/>
              <a:t> </a:t>
            </a:r>
            <a:r>
              <a:rPr lang="fr-FR" dirty="0" err="1" smtClean="0"/>
              <a:t>sensor</a:t>
            </a:r>
            <a:endParaRPr lang="fr-FR" dirty="0" smtClean="0"/>
          </a:p>
          <a:p>
            <a:r>
              <a:rPr lang="fr-FR" dirty="0" smtClean="0">
                <a:solidFill>
                  <a:srgbClr val="FF0000"/>
                </a:solidFill>
              </a:rPr>
              <a:t>Conclusion Outlook</a:t>
            </a:r>
          </a:p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3e JCL à Grenoble 1-3 décembre 2014</a:t>
            </a:r>
            <a:endParaRPr lang="fr-FR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5B1F3-85C6-4E97-8DC3-51AEC7221F70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22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57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F68CFD-F04E-4915-AF76-B26D875C0D4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9" t="12918" r="30099" b="16510"/>
          <a:stretch/>
        </p:blipFill>
        <p:spPr bwMode="auto">
          <a:xfrm>
            <a:off x="1835696" y="0"/>
            <a:ext cx="6892897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779912" y="4653136"/>
            <a:ext cx="4824536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/>
          <p:cNvSpPr/>
          <p:nvPr/>
        </p:nvSpPr>
        <p:spPr>
          <a:xfrm>
            <a:off x="3779912" y="6165304"/>
            <a:ext cx="4320480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ZoneTexte 10"/>
          <p:cNvSpPr txBox="1"/>
          <p:nvPr/>
        </p:nvSpPr>
        <p:spPr>
          <a:xfrm>
            <a:off x="827584" y="3861048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French teams involved in ATF2 have signed E-JADE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773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Conclusion Outlook</a:t>
            </a:r>
            <a:endParaRPr lang="en-US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87624" y="1196752"/>
            <a:ext cx="7400925" cy="4525963"/>
          </a:xfrm>
        </p:spPr>
        <p:txBody>
          <a:bodyPr/>
          <a:lstStyle/>
          <a:p>
            <a:r>
              <a:rPr lang="en-CA" sz="2000" dirty="0" smtClean="0"/>
              <a:t>Contribute significantly to ATF2 Goal 2</a:t>
            </a:r>
          </a:p>
          <a:p>
            <a:pPr lvl="1"/>
            <a:r>
              <a:rPr lang="en-CA" sz="1800" dirty="0" smtClean="0"/>
              <a:t>GM measurements and mitigation, aim at GM </a:t>
            </a:r>
            <a:r>
              <a:rPr lang="en-CA" sz="1800" dirty="0" err="1" smtClean="0"/>
              <a:t>feedforward</a:t>
            </a:r>
            <a:r>
              <a:rPr lang="en-CA" sz="1800" dirty="0" smtClean="0"/>
              <a:t> test , Halo measurements, Contribute to ATF2 beam size reduction and stabilisation with IP-BPMs</a:t>
            </a:r>
          </a:p>
          <a:p>
            <a:r>
              <a:rPr lang="en-CA" sz="2000" dirty="0" smtClean="0"/>
              <a:t>Contribute to ILC and CLIC</a:t>
            </a:r>
          </a:p>
          <a:p>
            <a:r>
              <a:rPr lang="en-CA" sz="2000" dirty="0" smtClean="0"/>
              <a:t>Successful in several Collaborations and great opportunity with E-JADE further harvest fruitful exchange with KEK experts</a:t>
            </a:r>
          </a:p>
          <a:p>
            <a:r>
              <a:rPr lang="en-CA" sz="2000" dirty="0" smtClean="0"/>
              <a:t>Publications and conferences</a:t>
            </a:r>
          </a:p>
          <a:p>
            <a:r>
              <a:rPr lang="en-CA" sz="2000" dirty="0" smtClean="0"/>
              <a:t>Training of students on a working accelerator (preparing future)</a:t>
            </a:r>
          </a:p>
          <a:p>
            <a:r>
              <a:rPr lang="en-CA" sz="2800" dirty="0" smtClean="0">
                <a:solidFill>
                  <a:srgbClr val="FF0000"/>
                </a:solidFill>
              </a:rPr>
              <a:t>Getting precious experience to contribute to future machines and experiments!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3e JCL à Grenoble 1-3 décembre 2014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F68CFD-F04E-4915-AF76-B26D875C0D4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55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extras</a:t>
            </a: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3e JCL à Grenoble 1-3 décembre 2014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F68CFD-F04E-4915-AF76-B26D875C0D4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71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3e JCL à Grenoble 1-3 décembre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5B1F3-85C6-4E97-8DC3-51AEC7221F70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26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257300"/>
            <a:ext cx="86296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020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648072"/>
          </a:xfrm>
        </p:spPr>
        <p:txBody>
          <a:bodyPr>
            <a:noAutofit/>
          </a:bodyPr>
          <a:lstStyle/>
          <a:p>
            <a:r>
              <a:rPr lang="en-US" altLang="zh-CN" sz="4000" u="sng" dirty="0" smtClean="0">
                <a:solidFill>
                  <a:schemeClr val="tx1"/>
                </a:solidFill>
              </a:rPr>
              <a:t>Diamond </a:t>
            </a:r>
            <a:r>
              <a:rPr lang="en-US" altLang="zh-CN" sz="4000" u="sng" dirty="0" smtClean="0"/>
              <a:t>D</a:t>
            </a:r>
            <a:r>
              <a:rPr lang="en-US" altLang="zh-CN" sz="4000" u="sng" dirty="0" smtClean="0">
                <a:solidFill>
                  <a:schemeClr val="tx1"/>
                </a:solidFill>
              </a:rPr>
              <a:t>etector </a:t>
            </a:r>
            <a:r>
              <a:rPr lang="en-US" altLang="zh-CN" sz="4000" u="sng" dirty="0" smtClean="0"/>
              <a:t>Feature</a:t>
            </a:r>
            <a:r>
              <a:rPr lang="en-US" altLang="zh-CN" sz="4000" u="sng" dirty="0" smtClean="0">
                <a:solidFill>
                  <a:schemeClr val="tx1"/>
                </a:solidFill>
              </a:rPr>
              <a:t>s</a:t>
            </a:r>
            <a:endParaRPr lang="zh-CN" altLang="en-US" sz="4000" u="sng" dirty="0">
              <a:solidFill>
                <a:schemeClr val="tx1"/>
              </a:solidFill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805731"/>
              </p:ext>
            </p:extLst>
          </p:nvPr>
        </p:nvGraphicFramePr>
        <p:xfrm>
          <a:off x="107504" y="932288"/>
          <a:ext cx="4608512" cy="5881088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3059832"/>
                <a:gridCol w="900608"/>
                <a:gridCol w="648072"/>
              </a:tblGrid>
              <a:tr h="354336">
                <a:tc gridSpan="3">
                  <a:txBody>
                    <a:bodyPr/>
                    <a:lstStyle/>
                    <a:p>
                      <a:r>
                        <a:rPr lang="en-US" altLang="zh-CN" sz="1400" dirty="0" smtClean="0"/>
                        <a:t>Property                                            Diamond    Silicon</a:t>
                      </a:r>
                      <a:endParaRPr lang="zh-CN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737608"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latin typeface="Arial" pitchFamily="34" charset="0"/>
                          <a:cs typeface="Arial" pitchFamily="34" charset="0"/>
                        </a:rPr>
                        <a:t>Density</a:t>
                      </a:r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 (g m</a:t>
                      </a:r>
                      <a:r>
                        <a:rPr lang="en-US" altLang="zh-CN" sz="1400" baseline="30000" dirty="0" smtClean="0">
                          <a:latin typeface="Arial" pitchFamily="34" charset="0"/>
                          <a:cs typeface="Arial" pitchFamily="34" charset="0"/>
                        </a:rPr>
                        <a:t>-3</a:t>
                      </a:r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  <a:p>
                      <a:r>
                        <a:rPr lang="en-US" altLang="zh-CN" sz="1400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Band gap (</a:t>
                      </a:r>
                      <a:r>
                        <a:rPr lang="en-US" altLang="zh-CN" sz="1400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eV</a:t>
                      </a:r>
                      <a:r>
                        <a:rPr lang="en-US" altLang="zh-CN" sz="1400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Resistivity  (</a:t>
                      </a:r>
                      <a:r>
                        <a:rPr lang="el-GR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Ω</a:t>
                      </a:r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 cm)</a:t>
                      </a:r>
                    </a:p>
                    <a:p>
                      <a:r>
                        <a:rPr lang="en-US" altLang="zh-CN" sz="1400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Breakdown  voltage (V cm</a:t>
                      </a:r>
                      <a:r>
                        <a:rPr lang="en-US" altLang="zh-CN" sz="1400" baseline="3000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-1</a:t>
                      </a:r>
                      <a:r>
                        <a:rPr lang="en-US" altLang="zh-CN" sz="1400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  <a:p>
                      <a:r>
                        <a:rPr lang="en-US" altLang="zh-CN" sz="1400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Electron mobility (cm</a:t>
                      </a:r>
                      <a:r>
                        <a:rPr lang="en-US" altLang="zh-CN" sz="1400" baseline="3000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2 </a:t>
                      </a:r>
                      <a:r>
                        <a:rPr lang="en-US" altLang="zh-CN" sz="1400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V</a:t>
                      </a:r>
                      <a:r>
                        <a:rPr lang="en-US" altLang="zh-CN" sz="1400" baseline="3000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-1</a:t>
                      </a:r>
                      <a:r>
                        <a:rPr lang="en-US" altLang="zh-CN" sz="1400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s</a:t>
                      </a:r>
                      <a:r>
                        <a:rPr lang="en-US" altLang="zh-CN" sz="1400" baseline="3000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-1</a:t>
                      </a:r>
                      <a:r>
                        <a:rPr lang="en-US" altLang="zh-CN" sz="1400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  <a:p>
                      <a:r>
                        <a:rPr lang="en-US" altLang="zh-CN" sz="1400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Hole mobility (cm</a:t>
                      </a:r>
                      <a:r>
                        <a:rPr lang="en-US" altLang="zh-CN" sz="1400" baseline="3000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2 </a:t>
                      </a:r>
                      <a:r>
                        <a:rPr lang="en-US" altLang="zh-CN" sz="1400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V</a:t>
                      </a:r>
                      <a:r>
                        <a:rPr lang="en-US" altLang="zh-CN" sz="1400" baseline="3000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-1</a:t>
                      </a:r>
                      <a:r>
                        <a:rPr lang="en-US" altLang="zh-CN" sz="1400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s</a:t>
                      </a:r>
                      <a:r>
                        <a:rPr lang="en-US" altLang="zh-CN" sz="1400" baseline="3000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-1</a:t>
                      </a:r>
                      <a:r>
                        <a:rPr lang="en-US" altLang="zh-CN" sz="1400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Saturation velocity (</a:t>
                      </a:r>
                      <a:r>
                        <a:rPr lang="en-US" altLang="zh-CN" sz="1400" baseline="0" dirty="0" err="1" smtClean="0">
                          <a:latin typeface="Arial" pitchFamily="34" charset="0"/>
                          <a:cs typeface="Arial" pitchFamily="34" charset="0"/>
                        </a:rPr>
                        <a:t>μm</a:t>
                      </a:r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 ns</a:t>
                      </a:r>
                      <a:r>
                        <a:rPr lang="en-US" altLang="zh-CN" sz="1400" baseline="30000" dirty="0" smtClean="0">
                          <a:latin typeface="Arial" pitchFamily="34" charset="0"/>
                          <a:cs typeface="Arial" pitchFamily="34" charset="0"/>
                        </a:rPr>
                        <a:t>-1</a:t>
                      </a:r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  <a:p>
                      <a:endParaRPr lang="en-US" altLang="zh-CN" sz="1400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Dielectric constant 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Neutron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   transmutation cross-section(</a:t>
                      </a:r>
                      <a:r>
                        <a:rPr lang="en-US" altLang="zh-CN" sz="1400" baseline="0" dirty="0" err="1" smtClean="0">
                          <a:latin typeface="Arial" pitchFamily="34" charset="0"/>
                          <a:cs typeface="Arial" pitchFamily="34" charset="0"/>
                        </a:rPr>
                        <a:t>mb</a:t>
                      </a:r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Energy per e-h pair (</a:t>
                      </a:r>
                      <a:r>
                        <a:rPr lang="en-US" altLang="zh-CN" sz="1400" baseline="0" dirty="0" err="1" smtClean="0">
                          <a:latin typeface="Arial" pitchFamily="34" charset="0"/>
                          <a:cs typeface="Arial" pitchFamily="34" charset="0"/>
                        </a:rPr>
                        <a:t>eV</a:t>
                      </a:r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Atomic number</a:t>
                      </a:r>
                    </a:p>
                    <a:p>
                      <a:r>
                        <a:rPr lang="en-US" altLang="zh-CN" sz="1400" baseline="0" dirty="0" err="1" smtClean="0">
                          <a:latin typeface="Arial" pitchFamily="34" charset="0"/>
                          <a:cs typeface="Arial" pitchFamily="34" charset="0"/>
                        </a:rPr>
                        <a:t>Av.min.ionizing</a:t>
                      </a:r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 signal per 100 </a:t>
                      </a:r>
                      <a:r>
                        <a:rPr lang="en-US" altLang="zh-CN" sz="1400" baseline="0" dirty="0" err="1" smtClean="0">
                          <a:latin typeface="Arial" pitchFamily="34" charset="0"/>
                          <a:cs typeface="Arial" pitchFamily="34" charset="0"/>
                        </a:rPr>
                        <a:t>μm</a:t>
                      </a:r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 (e)</a:t>
                      </a:r>
                      <a:endParaRPr lang="zh-CN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3.5</a:t>
                      </a:r>
                    </a:p>
                    <a:p>
                      <a:r>
                        <a:rPr lang="en-US" altLang="zh-CN" sz="1400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5.5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&gt;10</a:t>
                      </a:r>
                      <a:r>
                        <a:rPr lang="en-US" altLang="zh-CN" sz="1400" baseline="30000" dirty="0" smtClean="0"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  <a:p>
                      <a:r>
                        <a:rPr lang="en-US" altLang="zh-CN" sz="1400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lang="en-US" altLang="zh-CN" sz="1400" baseline="3000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  <a:p>
                      <a:r>
                        <a:rPr lang="en-US" altLang="zh-CN" sz="1400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1700</a:t>
                      </a:r>
                    </a:p>
                    <a:p>
                      <a:r>
                        <a:rPr lang="en-US" altLang="zh-CN" sz="1400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2100</a:t>
                      </a:r>
                    </a:p>
                    <a:p>
                      <a:pPr marL="0" marR="0" lvl="0" indent="0" algn="l" defTabSz="4175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Arial" pitchFamily="34" charset="0"/>
                        </a:rPr>
                        <a:t>141 (e</a:t>
                      </a:r>
                      <a:r>
                        <a:rPr kumimoji="0" lang="en-US" altLang="zh-CN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Arial" pitchFamily="34" charset="0"/>
                        </a:rPr>
                        <a:t>-</a:t>
                      </a: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Arial" pitchFamily="34" charset="0"/>
                        </a:rPr>
                        <a:t>) </a:t>
                      </a:r>
                    </a:p>
                    <a:p>
                      <a:pPr marL="0" marR="0" lvl="0" indent="0" algn="l" defTabSz="4175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Arial" pitchFamily="34" charset="0"/>
                        </a:rPr>
                        <a:t>96 (hole)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5.6</a:t>
                      </a:r>
                    </a:p>
                    <a:p>
                      <a:endParaRPr lang="en-US" altLang="zh-CN" sz="1400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3.2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3600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2.32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1.1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lang="en-US" altLang="zh-CN" sz="1400" baseline="30000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  <a:p>
                      <a:r>
                        <a:rPr lang="en-US" altLang="zh-CN" sz="1400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lang="en-US" altLang="zh-CN" sz="1400" baseline="300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altLang="zh-CN" sz="14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en-US" altLang="zh-CN" sz="1400" dirty="0" smtClean="0">
                          <a:latin typeface="Arial" pitchFamily="34" charset="0"/>
                          <a:cs typeface="Arial" pitchFamily="34" charset="0"/>
                        </a:rPr>
                        <a:t>1500</a:t>
                      </a:r>
                    </a:p>
                    <a:p>
                      <a:r>
                        <a:rPr lang="en-US" altLang="zh-CN" sz="1400" dirty="0" smtClean="0">
                          <a:latin typeface="Arial" pitchFamily="34" charset="0"/>
                          <a:cs typeface="Arial" pitchFamily="34" charset="0"/>
                        </a:rPr>
                        <a:t>500</a:t>
                      </a:r>
                    </a:p>
                    <a:p>
                      <a:r>
                        <a:rPr lang="en-US" altLang="zh-CN" sz="1400" dirty="0" smtClean="0"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  <a:p>
                      <a:endParaRPr lang="en-US" altLang="zh-CN" sz="14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en-US" altLang="zh-CN" sz="1400" dirty="0" smtClean="0">
                          <a:latin typeface="Arial" pitchFamily="34" charset="0"/>
                          <a:cs typeface="Arial" pitchFamily="34" charset="0"/>
                        </a:rPr>
                        <a:t>11.7</a:t>
                      </a:r>
                    </a:p>
                    <a:p>
                      <a:endParaRPr lang="en-US" altLang="zh-CN" sz="14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en-US" altLang="zh-CN" sz="1400" dirty="0" smtClean="0"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</a:p>
                    <a:p>
                      <a:r>
                        <a:rPr lang="en-US" altLang="zh-CN" sz="1400" dirty="0" smtClean="0">
                          <a:latin typeface="Arial" pitchFamily="34" charset="0"/>
                          <a:cs typeface="Arial" pitchFamily="34" charset="0"/>
                        </a:rPr>
                        <a:t>3.6</a:t>
                      </a:r>
                    </a:p>
                    <a:p>
                      <a:r>
                        <a:rPr lang="en-US" altLang="zh-CN" sz="1400" dirty="0" smtClean="0"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  <a:p>
                      <a:r>
                        <a:rPr lang="en-US" altLang="zh-CN" sz="1400" dirty="0" smtClean="0">
                          <a:latin typeface="Arial" pitchFamily="34" charset="0"/>
                          <a:cs typeface="Arial" pitchFamily="34" charset="0"/>
                        </a:rPr>
                        <a:t>8000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448272">
                <a:tc>
                  <a:txBody>
                    <a:bodyPr/>
                    <a:lstStyle/>
                    <a:p>
                      <a:endParaRPr lang="zh-CN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altLang="zh-CN" sz="1400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altLang="zh-CN" sz="14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80992"/>
            <a:ext cx="4932548" cy="2397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5042621" y="5733256"/>
            <a:ext cx="4065883" cy="864096"/>
          </a:xfrm>
          <a:prstGeom prst="rect">
            <a:avLst/>
          </a:prstGeom>
          <a:noFill/>
          <a:ln/>
          <a:extLst/>
        </p:spPr>
        <p:txBody>
          <a:bodyPr vert="horz" lIns="90000" tIns="46800" rIns="90000" bIns="4680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80000"/>
              </a:lnSpc>
              <a:spcBef>
                <a:spcPts val="700"/>
              </a:spcBef>
              <a:buClr>
                <a:srgbClr val="006600"/>
              </a:buClr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600" b="1" dirty="0">
                <a:solidFill>
                  <a:srgbClr val="FF6600"/>
                </a:solidFill>
              </a:rPr>
              <a:t>I</a:t>
            </a:r>
            <a:r>
              <a:rPr lang="en-US" sz="1600" b="1" dirty="0" smtClean="0">
                <a:solidFill>
                  <a:srgbClr val="FF6600"/>
                </a:solidFill>
              </a:rPr>
              <a:t>n-vacuum single crystal  CVD diamond sensor profile  scanner </a:t>
            </a:r>
            <a:r>
              <a:rPr lang="en-US" altLang="zh-CN" sz="1600" b="1" dirty="0" smtClean="0">
                <a:solidFill>
                  <a:srgbClr val="FF6600"/>
                </a:solidFill>
              </a:rPr>
              <a:t>-&gt; </a:t>
            </a:r>
            <a:r>
              <a:rPr lang="en-US" sz="1600" b="1" dirty="0" smtClean="0">
                <a:solidFill>
                  <a:srgbClr val="FF6600"/>
                </a:solidFill>
              </a:rPr>
              <a:t>for PHIL and ATF2 diagnostic (“plug compatible” design)</a:t>
            </a:r>
          </a:p>
          <a:p>
            <a:pPr marL="0" indent="0" defTabSz="457200">
              <a:lnSpc>
                <a:spcPct val="80000"/>
              </a:lnSpc>
              <a:spcBef>
                <a:spcPts val="700"/>
              </a:spcBef>
              <a:buClr>
                <a:srgbClr val="006600"/>
              </a:buClr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1000" b="1" dirty="0" smtClean="0">
              <a:solidFill>
                <a:prstClr val="black"/>
              </a:solidFill>
              <a:sym typeface="Symbol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5040052" y="4545124"/>
            <a:ext cx="4103948" cy="1188132"/>
          </a:xfrm>
          <a:prstGeom prst="rect">
            <a:avLst/>
          </a:prstGeom>
          <a:noFill/>
          <a:ln/>
          <a:extLst/>
        </p:spPr>
        <p:txBody>
          <a:bodyPr vert="horz" lIns="90000" tIns="46800" rIns="90000" bIns="4680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80000"/>
              </a:lnSpc>
              <a:spcBef>
                <a:spcPts val="700"/>
              </a:spcBef>
              <a:buClr>
                <a:srgbClr val="006600"/>
              </a:buClr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800" b="1" dirty="0" smtClean="0">
                <a:solidFill>
                  <a:srgbClr val="0033CC"/>
                </a:solidFill>
                <a:sym typeface="Symbol"/>
              </a:rPr>
              <a:t>Test of fast remote readout (fast </a:t>
            </a:r>
            <a:r>
              <a:rPr lang="en-US" sz="1800" b="1" dirty="0" err="1" smtClean="0">
                <a:solidFill>
                  <a:srgbClr val="0033CC"/>
                </a:solidFill>
                <a:sym typeface="Symbol"/>
              </a:rPr>
              <a:t>heliax</a:t>
            </a:r>
            <a:r>
              <a:rPr lang="en-US" sz="1800" b="1" dirty="0" smtClean="0">
                <a:solidFill>
                  <a:srgbClr val="0033CC"/>
                </a:solidFill>
                <a:sym typeface="Symbol"/>
              </a:rPr>
              <a:t> coax cable + high BW scope) with particles at end of beam line, using existing single crystal 4.5x4.5mm CVD diamond pad sensor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39552" y="6381328"/>
            <a:ext cx="301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Diamond</a:t>
            </a:r>
            <a:r>
              <a:rPr lang="fr-FR" dirty="0" smtClean="0"/>
              <a:t> detector test </a:t>
            </a:r>
            <a:r>
              <a:rPr lang="fr-FR" dirty="0" err="1" smtClean="0"/>
              <a:t>at</a:t>
            </a:r>
            <a:r>
              <a:rPr lang="fr-FR" dirty="0" smtClean="0"/>
              <a:t> PHIL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250434" y="6381328"/>
            <a:ext cx="2895600" cy="365125"/>
          </a:xfrm>
        </p:spPr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42856" y="6356350"/>
            <a:ext cx="2133600" cy="365125"/>
          </a:xfrm>
        </p:spPr>
        <p:txBody>
          <a:bodyPr/>
          <a:lstStyle/>
          <a:p>
            <a:fld id="{242F5CB5-7F35-484B-B6BA-E9BA2B14241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矩形 11"/>
          <p:cNvSpPr/>
          <p:nvPr/>
        </p:nvSpPr>
        <p:spPr>
          <a:xfrm>
            <a:off x="4824536" y="1124744"/>
            <a:ext cx="4499992" cy="1754326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en-US" altLang="zh-CN" sz="1400" b="1" i="1" dirty="0" smtClean="0">
                <a:solidFill>
                  <a:schemeClr val="tx2">
                    <a:lumMod val="75000"/>
                  </a:schemeClr>
                </a:solidFill>
                <a:sym typeface="Symbol"/>
              </a:rPr>
              <a:t>•</a:t>
            </a:r>
            <a:r>
              <a:rPr lang="en-US" altLang="zh-CN" sz="1400" b="1" i="1" dirty="0" smtClean="0">
                <a:sym typeface="Symbol"/>
              </a:rPr>
              <a:t> </a:t>
            </a:r>
            <a:r>
              <a:rPr lang="en-US" altLang="zh-CN" b="1" i="1" dirty="0" smtClean="0">
                <a:solidFill>
                  <a:schemeClr val="tx2">
                    <a:lumMod val="75000"/>
                  </a:schemeClr>
                </a:solidFill>
                <a:sym typeface="Symbol"/>
              </a:rPr>
              <a:t>Large band-gap</a:t>
            </a:r>
            <a:r>
              <a:rPr lang="en-US" altLang="zh-CN" b="1" i="1" dirty="0" smtClean="0">
                <a:solidFill>
                  <a:srgbClr val="C00000"/>
                </a:solidFill>
                <a:sym typeface="Symbol"/>
              </a:rPr>
              <a:t>⇒ low leakage current</a:t>
            </a:r>
          </a:p>
          <a:p>
            <a:r>
              <a:rPr lang="en-US" altLang="zh-CN" b="1" i="1" dirty="0" smtClean="0">
                <a:solidFill>
                  <a:schemeClr val="tx2">
                    <a:lumMod val="75000"/>
                  </a:schemeClr>
                </a:solidFill>
                <a:sym typeface="Symbol"/>
              </a:rPr>
              <a:t>• High breakdown field</a:t>
            </a:r>
          </a:p>
          <a:p>
            <a:r>
              <a:rPr lang="en-US" altLang="zh-CN" b="1" i="1" dirty="0" smtClean="0">
                <a:solidFill>
                  <a:schemeClr val="tx2">
                    <a:lumMod val="75000"/>
                  </a:schemeClr>
                </a:solidFill>
                <a:sym typeface="Symbol"/>
              </a:rPr>
              <a:t>• High mobility</a:t>
            </a:r>
            <a:r>
              <a:rPr lang="en-US" altLang="zh-CN" b="1" i="1" dirty="0" smtClean="0">
                <a:solidFill>
                  <a:srgbClr val="C00000"/>
                </a:solidFill>
                <a:sym typeface="Symbol"/>
              </a:rPr>
              <a:t>⇒ fast charge collection</a:t>
            </a:r>
          </a:p>
          <a:p>
            <a:r>
              <a:rPr lang="en-US" altLang="zh-CN" b="1" i="1" dirty="0" smtClean="0">
                <a:solidFill>
                  <a:schemeClr val="tx2">
                    <a:lumMod val="75000"/>
                  </a:schemeClr>
                </a:solidFill>
                <a:sym typeface="Symbol"/>
              </a:rPr>
              <a:t>• Large thermal conductivity</a:t>
            </a:r>
          </a:p>
          <a:p>
            <a:r>
              <a:rPr lang="en-US" altLang="zh-CN" b="1" i="1" dirty="0" smtClean="0">
                <a:solidFill>
                  <a:schemeClr val="tx2">
                    <a:lumMod val="75000"/>
                  </a:schemeClr>
                </a:solidFill>
                <a:sym typeface="Symbol"/>
              </a:rPr>
              <a:t>• High binding energy</a:t>
            </a:r>
            <a:r>
              <a:rPr lang="en-US" altLang="zh-CN" b="1" i="1" dirty="0" smtClean="0">
                <a:solidFill>
                  <a:srgbClr val="C00000"/>
                </a:solidFill>
                <a:sym typeface="Symbol"/>
              </a:rPr>
              <a:t>⇒ Radiation hardness </a:t>
            </a:r>
          </a:p>
          <a:p>
            <a:pPr>
              <a:buSzPct val="50000"/>
              <a:buFont typeface="Wingdings" pitchFamily="2" charset="2"/>
              <a:buChar char="l"/>
            </a:pPr>
            <a:r>
              <a:rPr lang="en-US" altLang="zh-CN" b="1" i="1" dirty="0" smtClean="0">
                <a:solidFill>
                  <a:schemeClr val="tx2">
                    <a:lumMod val="75000"/>
                  </a:schemeClr>
                </a:solidFill>
                <a:sym typeface="Symbol"/>
              </a:rPr>
              <a:t>  Fast pulse </a:t>
            </a:r>
            <a:r>
              <a:rPr lang="en-US" altLang="zh-CN" b="1" i="1" dirty="0" smtClean="0">
                <a:solidFill>
                  <a:srgbClr val="C00000"/>
                </a:solidFill>
                <a:sym typeface="Symbol"/>
              </a:rPr>
              <a:t>⇒ several ns</a:t>
            </a:r>
            <a:endParaRPr lang="zh-CN" altLang="en-US" b="1" i="1" dirty="0" smtClean="0">
              <a:solidFill>
                <a:srgbClr val="C00000"/>
              </a:solidFill>
              <a:sym typeface="Symbol"/>
            </a:endParaRPr>
          </a:p>
        </p:txBody>
      </p:sp>
      <p:sp>
        <p:nvSpPr>
          <p:cNvPr id="20" name="圆角矩形 12"/>
          <p:cNvSpPr/>
          <p:nvPr/>
        </p:nvSpPr>
        <p:spPr>
          <a:xfrm>
            <a:off x="4788024" y="764704"/>
            <a:ext cx="4320480" cy="211436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Rectangle 26"/>
          <p:cNvSpPr/>
          <p:nvPr/>
        </p:nvSpPr>
        <p:spPr>
          <a:xfrm>
            <a:off x="6156176" y="764704"/>
            <a:ext cx="1481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ADVANTAGES</a:t>
            </a:r>
            <a:endParaRPr lang="fr-FR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893138"/>
            <a:ext cx="3672408" cy="168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Connecteur droit avec flèche 3"/>
          <p:cNvCxnSpPr/>
          <p:nvPr/>
        </p:nvCxnSpPr>
        <p:spPr>
          <a:xfrm flipH="1">
            <a:off x="4427984" y="5139190"/>
            <a:ext cx="612068" cy="162018"/>
          </a:xfrm>
          <a:prstGeom prst="straightConnector1">
            <a:avLst/>
          </a:prstGeom>
          <a:ln>
            <a:solidFill>
              <a:srgbClr val="0033CC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avec flèche 25"/>
          <p:cNvCxnSpPr>
            <a:stCxn id="17" idx="1"/>
          </p:cNvCxnSpPr>
          <p:nvPr/>
        </p:nvCxnSpPr>
        <p:spPr>
          <a:xfrm flipH="1" flipV="1">
            <a:off x="4067944" y="5373216"/>
            <a:ext cx="974677" cy="79208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663471"/>
      </p:ext>
    </p:extLst>
  </p:cSld>
  <p:clrMapOvr>
    <a:masterClrMapping/>
  </p:clrMapOvr>
  <p:transition advTm="81125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" y="44958"/>
            <a:ext cx="9136741" cy="680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1F90-3FE6-41BF-8477-F016E7A7F1B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58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871"/>
            <a:ext cx="9144000" cy="676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3e JCL à Grenoble 1-3 décembre 2014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1F90-3FE6-41BF-8477-F016E7A7F1B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64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3e JCL à Grenoble 1-3 décembre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7B1E5D-AFF6-43DB-BA57-8CB45C1C3B97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14338"/>
            <a:ext cx="7877175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228184" y="548680"/>
            <a:ext cx="2895098" cy="26161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8001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2573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7145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1717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628900" indent="-3429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3086100" indent="-3429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543300" indent="-3429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4000500" indent="-3429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fr-FR" altLang="en-US" sz="2000" dirty="0" smtClean="0">
                <a:solidFill>
                  <a:srgbClr val="000000"/>
                </a:solidFill>
              </a:rPr>
              <a:t>Goal 1: 37 nm </a:t>
            </a:r>
            <a:r>
              <a:rPr lang="fr-FR" altLang="en-US" sz="2000" dirty="0" err="1" smtClean="0">
                <a:solidFill>
                  <a:srgbClr val="000000"/>
                </a:solidFill>
              </a:rPr>
              <a:t>beam</a:t>
            </a:r>
            <a:r>
              <a:rPr lang="fr-FR" altLang="en-US" sz="2000" dirty="0" smtClean="0">
                <a:solidFill>
                  <a:srgbClr val="000000"/>
                </a:solidFill>
              </a:rPr>
              <a:t> </a:t>
            </a:r>
            <a:r>
              <a:rPr lang="fr-FR" altLang="en-US" sz="2000" dirty="0" err="1" smtClean="0">
                <a:solidFill>
                  <a:srgbClr val="000000"/>
                </a:solidFill>
              </a:rPr>
              <a:t>at</a:t>
            </a:r>
            <a:r>
              <a:rPr lang="fr-FR" altLang="en-US" sz="2000" dirty="0" smtClean="0">
                <a:solidFill>
                  <a:srgbClr val="000000"/>
                </a:solidFill>
              </a:rPr>
              <a:t> the focal point in a stable and </a:t>
            </a:r>
            <a:r>
              <a:rPr lang="fr-FR" altLang="en-US" sz="2000" dirty="0" err="1" smtClean="0">
                <a:solidFill>
                  <a:srgbClr val="000000"/>
                </a:solidFill>
              </a:rPr>
              <a:t>reproducible</a:t>
            </a:r>
            <a:r>
              <a:rPr lang="fr-FR" altLang="en-US" sz="2000" dirty="0" smtClean="0">
                <a:solidFill>
                  <a:srgbClr val="000000"/>
                </a:solidFill>
              </a:rPr>
              <a:t> </a:t>
            </a:r>
            <a:r>
              <a:rPr lang="fr-FR" altLang="en-US" sz="2000" dirty="0" err="1" smtClean="0">
                <a:solidFill>
                  <a:srgbClr val="000000"/>
                </a:solidFill>
              </a:rPr>
              <a:t>manner</a:t>
            </a:r>
            <a:endParaRPr lang="fr-FR" altLang="en-US" sz="2000" dirty="0" smtClean="0">
              <a:solidFill>
                <a:srgbClr val="000000"/>
              </a:solidFill>
            </a:endParaRPr>
          </a:p>
          <a:p>
            <a:r>
              <a:rPr lang="fr-FR" altLang="en-US" sz="2000" dirty="0" smtClean="0">
                <a:solidFill>
                  <a:srgbClr val="000000"/>
                </a:solidFill>
              </a:rPr>
              <a:t>Goal 2: Stable </a:t>
            </a:r>
            <a:r>
              <a:rPr lang="fr-FR" altLang="en-US" sz="2000" dirty="0" err="1" smtClean="0">
                <a:solidFill>
                  <a:srgbClr val="000000"/>
                </a:solidFill>
              </a:rPr>
              <a:t>trajectory</a:t>
            </a:r>
            <a:r>
              <a:rPr lang="fr-FR" altLang="en-US" sz="2000" dirty="0" smtClean="0">
                <a:solidFill>
                  <a:srgbClr val="000000"/>
                </a:solidFill>
              </a:rPr>
              <a:t> (</a:t>
            </a:r>
            <a:r>
              <a:rPr lang="fr-FR" altLang="en-US" sz="2000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fr-FR" altLang="en-US" sz="2000" dirty="0" smtClean="0">
                <a:solidFill>
                  <a:srgbClr val="000000"/>
                </a:solidFill>
              </a:rPr>
              <a:t>&lt;2nm) and ILC-</a:t>
            </a:r>
            <a:r>
              <a:rPr lang="fr-FR" altLang="en-US" sz="2000" dirty="0" err="1" smtClean="0">
                <a:solidFill>
                  <a:srgbClr val="000000"/>
                </a:solidFill>
              </a:rPr>
              <a:t>like</a:t>
            </a:r>
            <a:r>
              <a:rPr lang="fr-FR" altLang="en-US" sz="2000" dirty="0" smtClean="0">
                <a:solidFill>
                  <a:srgbClr val="000000"/>
                </a:solidFill>
              </a:rPr>
              <a:t> intra-train feedback</a:t>
            </a:r>
            <a:endParaRPr lang="fr-FR" altLang="en-US" sz="2000" dirty="0">
              <a:solidFill>
                <a:srgbClr val="00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5496" y="1157926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 smtClean="0"/>
              <a:t>Shintake</a:t>
            </a:r>
            <a:r>
              <a:rPr lang="en-CA" dirty="0" smtClean="0"/>
              <a:t> monitor</a:t>
            </a:r>
            <a:endParaRPr lang="en-CA" dirty="0"/>
          </a:p>
        </p:txBody>
      </p:sp>
      <p:cxnSp>
        <p:nvCxnSpPr>
          <p:cNvPr id="8" name="Connecteur droit avec flèche 7"/>
          <p:cNvCxnSpPr>
            <a:stCxn id="4" idx="3"/>
          </p:cNvCxnSpPr>
          <p:nvPr/>
        </p:nvCxnSpPr>
        <p:spPr>
          <a:xfrm flipV="1">
            <a:off x="1043608" y="1412777"/>
            <a:ext cx="1008112" cy="683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37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3e JCL à Grenoble 1-3 décembre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7B1E5D-AFF6-43DB-BA57-8CB45C1C3B97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15916"/>
            <a:ext cx="3869303" cy="2069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0" y="4462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“Routinely” produce 45 nm beams at ATF2!</a:t>
            </a:r>
            <a:endParaRPr lang="fr-FR" sz="2800" b="1" dirty="0">
              <a:solidFill>
                <a:srgbClr val="0000FF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908720"/>
            <a:ext cx="3672407" cy="216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1907704" y="2827433"/>
            <a:ext cx="410445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Modulation of photon rate by Compton diffusion on interference fringes</a:t>
            </a:r>
            <a:endParaRPr lang="en-US" sz="1400" i="1" dirty="0" smtClean="0">
              <a:solidFill>
                <a:srgbClr val="0000FF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668344" y="1115452"/>
            <a:ext cx="1540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000000"/>
                </a:solidFill>
              </a:rPr>
              <a:t>Focused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beam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820743" y="2298502"/>
            <a:ext cx="1364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000000"/>
                </a:solidFill>
              </a:rPr>
              <a:t>Less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focused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841244" y="567844"/>
            <a:ext cx="4306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000000"/>
                </a:solidFill>
              </a:rPr>
              <a:t>Shintake</a:t>
            </a:r>
            <a:r>
              <a:rPr lang="fr-FR" dirty="0" smtClean="0">
                <a:solidFill>
                  <a:srgbClr val="000000"/>
                </a:solidFill>
              </a:rPr>
              <a:t> Monitor: essential for </a:t>
            </a:r>
            <a:r>
              <a:rPr lang="fr-FR" dirty="0" err="1" smtClean="0">
                <a:solidFill>
                  <a:srgbClr val="000000"/>
                </a:solidFill>
              </a:rPr>
              <a:t>beam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tuning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6" r="13167" b="43237"/>
          <a:stretch/>
        </p:blipFill>
        <p:spPr bwMode="auto">
          <a:xfrm>
            <a:off x="796380" y="3645024"/>
            <a:ext cx="4207668" cy="248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" t="58622" r="33672"/>
          <a:stretch/>
        </p:blipFill>
        <p:spPr bwMode="auto">
          <a:xfrm>
            <a:off x="4562350" y="3861048"/>
            <a:ext cx="4609931" cy="216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796136" y="6239053"/>
            <a:ext cx="3438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rgbClr val="FF0000"/>
                </a:solidFill>
              </a:rPr>
              <a:t>44nm beam size: Already a record!</a:t>
            </a:r>
          </a:p>
          <a:p>
            <a:r>
              <a:rPr lang="en-CA" dirty="0" smtClean="0">
                <a:solidFill>
                  <a:srgbClr val="FF0000"/>
                </a:solidFill>
              </a:rPr>
              <a:t>Big step towards ILC feasibility!</a:t>
            </a:r>
            <a:endParaRPr lang="en-CA" dirty="0">
              <a:solidFill>
                <a:srgbClr val="FF0000"/>
              </a:solidFill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 flipV="1">
            <a:off x="6372200" y="4221088"/>
            <a:ext cx="1448543" cy="20179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009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 err="1" smtClean="0">
                <a:solidFill>
                  <a:schemeClr val="tx2"/>
                </a:solidFill>
              </a:rPr>
              <a:t>What</a:t>
            </a:r>
            <a:r>
              <a:rPr lang="fr-FR" sz="3600" dirty="0" smtClean="0">
                <a:solidFill>
                  <a:schemeClr val="tx2"/>
                </a:solidFill>
              </a:rPr>
              <a:t> </a:t>
            </a:r>
            <a:r>
              <a:rPr lang="fr-FR" sz="3600" dirty="0" err="1" smtClean="0">
                <a:solidFill>
                  <a:schemeClr val="tx2"/>
                </a:solidFill>
              </a:rPr>
              <a:t>was</a:t>
            </a:r>
            <a:r>
              <a:rPr lang="fr-FR" sz="3600" dirty="0" smtClean="0">
                <a:solidFill>
                  <a:schemeClr val="tx2"/>
                </a:solidFill>
              </a:rPr>
              <a:t> </a:t>
            </a:r>
            <a:r>
              <a:rPr lang="fr-FR" sz="3600" dirty="0" err="1" smtClean="0">
                <a:solidFill>
                  <a:schemeClr val="tx2"/>
                </a:solidFill>
              </a:rPr>
              <a:t>done</a:t>
            </a:r>
            <a:r>
              <a:rPr lang="fr-FR" sz="3600" dirty="0" smtClean="0">
                <a:solidFill>
                  <a:schemeClr val="tx2"/>
                </a:solidFill>
              </a:rPr>
              <a:t> by the French teams </a:t>
            </a:r>
            <a:r>
              <a:rPr lang="fr-FR" sz="3600" dirty="0" err="1" smtClean="0">
                <a:solidFill>
                  <a:schemeClr val="tx2"/>
                </a:solidFill>
              </a:rPr>
              <a:t>around</a:t>
            </a:r>
            <a:r>
              <a:rPr lang="fr-FR" sz="3600" dirty="0" smtClean="0">
                <a:solidFill>
                  <a:schemeClr val="tx2"/>
                </a:solidFill>
              </a:rPr>
              <a:t> ATF2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Introduction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Vibrations and GM </a:t>
            </a:r>
            <a:r>
              <a:rPr lang="fr-FR" dirty="0" err="1" smtClean="0">
                <a:solidFill>
                  <a:srgbClr val="FF0000"/>
                </a:solidFill>
              </a:rPr>
              <a:t>feedforward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</a:p>
          <a:p>
            <a:r>
              <a:rPr lang="fr-FR" dirty="0" smtClean="0"/>
              <a:t>IP-BPM and </a:t>
            </a:r>
            <a:r>
              <a:rPr lang="fr-FR" dirty="0" err="1" smtClean="0"/>
              <a:t>chamber</a:t>
            </a:r>
            <a:endParaRPr lang="fr-FR" dirty="0" smtClean="0"/>
          </a:p>
          <a:p>
            <a:r>
              <a:rPr lang="fr-FR" dirty="0" err="1" smtClean="0"/>
              <a:t>Beam</a:t>
            </a:r>
            <a:r>
              <a:rPr lang="fr-FR" dirty="0" smtClean="0"/>
              <a:t>-halo </a:t>
            </a:r>
            <a:r>
              <a:rPr lang="fr-FR" dirty="0" err="1" smtClean="0"/>
              <a:t>evaluation</a:t>
            </a:r>
            <a:r>
              <a:rPr lang="fr-FR" dirty="0" smtClean="0"/>
              <a:t> : </a:t>
            </a:r>
            <a:r>
              <a:rPr lang="fr-FR" dirty="0" err="1" smtClean="0"/>
              <a:t>diamond</a:t>
            </a:r>
            <a:r>
              <a:rPr lang="fr-FR" dirty="0" smtClean="0"/>
              <a:t> </a:t>
            </a:r>
            <a:r>
              <a:rPr lang="fr-FR" dirty="0" err="1" smtClean="0"/>
              <a:t>sensor</a:t>
            </a:r>
            <a:endParaRPr lang="fr-FR" dirty="0" smtClean="0"/>
          </a:p>
          <a:p>
            <a:r>
              <a:rPr lang="fr-FR" dirty="0" smtClean="0"/>
              <a:t>Conclusion Outlook</a:t>
            </a:r>
          </a:p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3e JCL à Grenoble 1-3 décembre 2014</a:t>
            </a:r>
            <a:endParaRPr lang="fr-FR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5B1F3-85C6-4E97-8DC3-51AEC7221F70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5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57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smtClean="0">
                <a:solidFill>
                  <a:srgbClr val="898989"/>
                </a:solidFill>
              </a:rPr>
              <a:t>3e JCL à Grenoble 1-3 décembre 2014</a:t>
            </a:r>
            <a:endParaRPr lang="en-US" altLang="fr-FR" sz="1200" smtClean="0">
              <a:solidFill>
                <a:srgbClr val="898989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001238-531F-4A5B-8DF0-BD13E8F88835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2" t="15237" r="11270" b="16190"/>
          <a:stretch>
            <a:fillRect/>
          </a:stretch>
        </p:blipFill>
        <p:spPr bwMode="auto">
          <a:xfrm>
            <a:off x="1331913" y="765175"/>
            <a:ext cx="7056437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1475656" y="116632"/>
            <a:ext cx="69126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000FF"/>
              </a:buClr>
              <a:buFont typeface="Wingdings" pitchFamily="2" charset="2"/>
              <a:buNone/>
            </a:pPr>
            <a:r>
              <a:rPr lang="en-CA" altLang="fr-FR" sz="28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en-CA" altLang="fr-FR" sz="28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Guralp</a:t>
            </a:r>
            <a:r>
              <a:rPr lang="en-CA" altLang="fr-FR" sz="28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6T sensors all along ATF2</a:t>
            </a:r>
            <a:endParaRPr lang="fr-FR" altLang="fr-FR" sz="2800" b="1" dirty="0" smtClean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4" name="ZoneTexte 7"/>
          <p:cNvSpPr txBox="1">
            <a:spLocks noChangeArrowheads="1"/>
          </p:cNvSpPr>
          <p:nvPr/>
        </p:nvSpPr>
        <p:spPr bwMode="auto">
          <a:xfrm>
            <a:off x="900113" y="5589588"/>
            <a:ext cx="81359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fontAlgn="base">
              <a:spcAft>
                <a:spcPct val="0"/>
              </a:spcAft>
              <a:buNone/>
            </a:pPr>
            <a:r>
              <a:rPr lang="en-CA" altLang="fr-FR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Guralp</a:t>
            </a:r>
            <a:r>
              <a:rPr lang="en-CA" altLang="fr-FR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6T: 0,5Hz-100Hz, two directions connected (vertical and horizontal can be placed parallel or perpendicular to beam direction), mainly in Extraction line, 2 sensors easily relocated</a:t>
            </a:r>
          </a:p>
        </p:txBody>
      </p:sp>
    </p:spTree>
    <p:extLst>
      <p:ext uri="{BB962C8B-B14F-4D97-AF65-F5344CB8AC3E}">
        <p14:creationId xmlns:p14="http://schemas.microsoft.com/office/powerpoint/2010/main" val="152737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What magnets need studying?</a:t>
            </a:r>
            <a:endParaRPr lang="en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3e JCL à Grenoble 1-3 décembre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5B1F3-85C6-4E97-8DC3-51AEC7221F70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7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4396746" cy="322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66" y="4655650"/>
            <a:ext cx="486194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cteur droit avec flèche 6"/>
          <p:cNvCxnSpPr/>
          <p:nvPr/>
        </p:nvCxnSpPr>
        <p:spPr>
          <a:xfrm>
            <a:off x="4432242" y="2882950"/>
            <a:ext cx="53869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4932964" y="2699628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IP</a:t>
            </a:r>
            <a:endParaRPr lang="en-CA" dirty="0"/>
          </a:p>
        </p:txBody>
      </p:sp>
      <p:sp>
        <p:nvSpPr>
          <p:cNvPr id="10" name="ZoneTexte 9"/>
          <p:cNvSpPr txBox="1"/>
          <p:nvPr/>
        </p:nvSpPr>
        <p:spPr>
          <a:xfrm>
            <a:off x="1115616" y="5373216"/>
            <a:ext cx="7812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The most sensitive magnet is QD0FF, then comes QF1FF (which was recently changed and needs to be studied) then QD10FF pair</a:t>
            </a:r>
            <a:endParaRPr lang="en-CA" dirty="0"/>
          </a:p>
        </p:txBody>
      </p:sp>
      <p:sp>
        <p:nvSpPr>
          <p:cNvPr id="11" name="Ellipse 10"/>
          <p:cNvSpPr/>
          <p:nvPr/>
        </p:nvSpPr>
        <p:spPr>
          <a:xfrm>
            <a:off x="4307915" y="3501008"/>
            <a:ext cx="232817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Ellipse 15"/>
          <p:cNvSpPr/>
          <p:nvPr/>
        </p:nvSpPr>
        <p:spPr>
          <a:xfrm>
            <a:off x="4147106" y="2132856"/>
            <a:ext cx="232817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Ellipse 17"/>
          <p:cNvSpPr/>
          <p:nvPr/>
        </p:nvSpPr>
        <p:spPr>
          <a:xfrm>
            <a:off x="1770842" y="2564904"/>
            <a:ext cx="232817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ZoneTexte 27"/>
          <p:cNvSpPr txBox="1"/>
          <p:nvPr/>
        </p:nvSpPr>
        <p:spPr>
          <a:xfrm>
            <a:off x="3452073" y="3496362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QD0FF</a:t>
            </a:r>
            <a:endParaRPr lang="en-CA" dirty="0"/>
          </a:p>
        </p:txBody>
      </p:sp>
      <p:sp>
        <p:nvSpPr>
          <p:cNvPr id="29" name="ZoneTexte 28"/>
          <p:cNvSpPr txBox="1"/>
          <p:nvPr/>
        </p:nvSpPr>
        <p:spPr>
          <a:xfrm>
            <a:off x="3605352" y="173311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QF1FF</a:t>
            </a:r>
            <a:endParaRPr lang="en-CA" dirty="0"/>
          </a:p>
        </p:txBody>
      </p:sp>
      <p:sp>
        <p:nvSpPr>
          <p:cNvPr id="30" name="ZoneTexte 29"/>
          <p:cNvSpPr txBox="1"/>
          <p:nvPr/>
        </p:nvSpPr>
        <p:spPr>
          <a:xfrm>
            <a:off x="779523" y="3028310"/>
            <a:ext cx="134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QD10FF pair</a:t>
            </a:r>
            <a:endParaRPr lang="en-CA" dirty="0"/>
          </a:p>
        </p:txBody>
      </p:sp>
      <p:pic>
        <p:nvPicPr>
          <p:cNvPr id="17" name="Espace réservé du contenu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248" y="1195263"/>
            <a:ext cx="2690813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9788858"/>
              </p:ext>
            </p:extLst>
          </p:nvPr>
        </p:nvGraphicFramePr>
        <p:xfrm>
          <a:off x="4824537" y="3284984"/>
          <a:ext cx="4283967" cy="1329916"/>
        </p:xfrm>
        <a:graphic>
          <a:graphicData uri="http://schemas.openxmlformats.org/drawingml/2006/table">
            <a:tbl>
              <a:tblPr/>
              <a:tblGrid>
                <a:gridCol w="1286426"/>
                <a:gridCol w="690307"/>
                <a:gridCol w="1173522"/>
                <a:gridCol w="1133712"/>
              </a:tblGrid>
              <a:tr h="8005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Tolerance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(vertical)</a:t>
                      </a:r>
                      <a:endParaRPr kumimoji="1" lang="ja-JP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91443" marR="91443" marT="45681" marB="4568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QD0FF </a:t>
                      </a:r>
                    </a:p>
                  </a:txBody>
                  <a:tcPr marL="91443" marR="91443" marT="45681" marB="4568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QF1FF (old support and magnet)</a:t>
                      </a:r>
                      <a:endParaRPr kumimoji="1" lang="ja-JP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91443" marR="91443" marT="45681" marB="4568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fr-FR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QF1FF (new </a:t>
                      </a:r>
                      <a:r>
                        <a:rPr kumimoji="1" lang="fr-FR" altLang="ja-JP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magnet</a:t>
                      </a:r>
                      <a:r>
                        <a:rPr kumimoji="1" lang="fr-FR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and support)</a:t>
                      </a:r>
                      <a:endParaRPr kumimoji="1" lang="ja-JP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91443" marR="91443" marT="45681" marB="4568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293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7 nm (QD0)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20 nm (QF1)</a:t>
                      </a: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91443" marR="91443" marT="45681" marB="4568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4.8 nm</a:t>
                      </a: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91443" marR="91443" marT="45681" marB="4568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6.3 nm</a:t>
                      </a: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91443" marR="91443" marT="45681" marB="4568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fr-FR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30nm</a:t>
                      </a: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91443" marR="91443" marT="45681" marB="4568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929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Relative displacement at 1Hz</a:t>
            </a:r>
            <a:endParaRPr lang="en-CA" dirty="0"/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5147464"/>
              </p:ext>
            </p:extLst>
          </p:nvPr>
        </p:nvGraphicFramePr>
        <p:xfrm>
          <a:off x="827585" y="1196752"/>
          <a:ext cx="3672407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7"/>
                <a:gridCol w="936104"/>
                <a:gridCol w="1224136"/>
              </a:tblGrid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QD10FF/floor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dirty="0" smtClean="0"/>
                        <a:t>Vertical (nm)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dirty="0" smtClean="0"/>
                        <a:t>Horizontal (nm)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No cooling </a:t>
                      </a:r>
                    </a:p>
                    <a:p>
                      <a:r>
                        <a:rPr lang="en-CA" dirty="0" smtClean="0"/>
                        <a:t>No shims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7,3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98</a:t>
                      </a:r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Cooling</a:t>
                      </a:r>
                    </a:p>
                    <a:p>
                      <a:r>
                        <a:rPr lang="en-CA" dirty="0" smtClean="0"/>
                        <a:t>No shims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18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150</a:t>
                      </a:r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Cooling</a:t>
                      </a:r>
                    </a:p>
                    <a:p>
                      <a:r>
                        <a:rPr lang="en-CA" dirty="0" smtClean="0"/>
                        <a:t>Shims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15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100</a:t>
                      </a:r>
                      <a:endParaRPr lang="en-CA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3e JCL à Grenoble 1-3 décembre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5B1F3-85C6-4E97-8DC3-51AEC7221F70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8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8" name="Espace réservé du contenu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1340768"/>
            <a:ext cx="2448272" cy="1836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Espace réservé du contenu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1068679"/>
              </p:ext>
            </p:extLst>
          </p:nvPr>
        </p:nvGraphicFramePr>
        <p:xfrm>
          <a:off x="827584" y="3941084"/>
          <a:ext cx="3888432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936104"/>
                <a:gridCol w="1224136"/>
              </a:tblGrid>
              <a:tr h="408965">
                <a:tc>
                  <a:txBody>
                    <a:bodyPr/>
                    <a:lstStyle/>
                    <a:p>
                      <a:r>
                        <a:rPr lang="en-CA" dirty="0" smtClean="0"/>
                        <a:t>QF1FF/tabletop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Vertical (nm)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Horizontal (nm)</a:t>
                      </a:r>
                      <a:endParaRPr lang="en-CA" dirty="0"/>
                    </a:p>
                  </a:txBody>
                  <a:tcPr/>
                </a:tc>
              </a:tr>
              <a:tr h="408965">
                <a:tc>
                  <a:txBody>
                    <a:bodyPr/>
                    <a:lstStyle/>
                    <a:p>
                      <a:r>
                        <a:rPr lang="en-CA" dirty="0" smtClean="0"/>
                        <a:t>No</a:t>
                      </a:r>
                      <a:r>
                        <a:rPr lang="en-CA" baseline="0" dirty="0" smtClean="0"/>
                        <a:t> cooling</a:t>
                      </a:r>
                    </a:p>
                    <a:p>
                      <a:r>
                        <a:rPr lang="en-CA" baseline="0" dirty="0" smtClean="0"/>
                        <a:t>No shims</a:t>
                      </a:r>
                      <a:endParaRPr lang="en-CA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20</a:t>
                      </a:r>
                      <a:endParaRPr lang="en-CA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150</a:t>
                      </a:r>
                      <a:endParaRPr lang="en-CA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08965">
                <a:tc>
                  <a:txBody>
                    <a:bodyPr/>
                    <a:lstStyle/>
                    <a:p>
                      <a:r>
                        <a:rPr lang="en-CA" dirty="0" smtClean="0"/>
                        <a:t>No cooling</a:t>
                      </a:r>
                    </a:p>
                    <a:p>
                      <a:r>
                        <a:rPr lang="en-CA" dirty="0" smtClean="0"/>
                        <a:t>Shims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15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95</a:t>
                      </a:r>
                      <a:endParaRPr lang="en-CA" dirty="0"/>
                    </a:p>
                  </a:txBody>
                  <a:tcPr/>
                </a:tc>
              </a:tr>
              <a:tr h="408965">
                <a:tc>
                  <a:txBody>
                    <a:bodyPr/>
                    <a:lstStyle/>
                    <a:p>
                      <a:r>
                        <a:rPr lang="en-CA" dirty="0" smtClean="0"/>
                        <a:t>Cooling</a:t>
                      </a:r>
                    </a:p>
                    <a:p>
                      <a:r>
                        <a:rPr lang="en-CA" dirty="0" smtClean="0"/>
                        <a:t>Shims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16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120</a:t>
                      </a:r>
                      <a:endParaRPr lang="en-CA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7664" cy="116074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3998945"/>
            <a:ext cx="2088232" cy="156617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6876257" y="4294837"/>
            <a:ext cx="22677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More stable support gives better vibration behaviour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Support can benefit from upgrade study</a:t>
            </a:r>
            <a:endParaRPr lang="en-CA" dirty="0"/>
          </a:p>
        </p:txBody>
      </p:sp>
      <p:sp>
        <p:nvSpPr>
          <p:cNvPr id="13" name="ZoneTexte 12"/>
          <p:cNvSpPr txBox="1"/>
          <p:nvPr/>
        </p:nvSpPr>
        <p:spPr>
          <a:xfrm>
            <a:off x="7020272" y="1741105"/>
            <a:ext cx="2123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Shims help but not significantly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Cooling has dramatic effect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3475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 smtClean="0"/>
              <a:t>Another vibration source identified</a:t>
            </a:r>
            <a:endParaRPr lang="en-CA" sz="3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3e JCL à Grenoble 1-3 décembre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5B1F3-85C6-4E97-8DC3-51AEC7221F70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9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3600400" cy="2945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92" y="3573016"/>
            <a:ext cx="4208408" cy="240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115615" y="4437112"/>
            <a:ext cx="3024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This pipe has been placed so as to avoid touching girder</a:t>
            </a:r>
            <a:endParaRPr lang="en-CA" dirty="0"/>
          </a:p>
        </p:txBody>
      </p:sp>
      <p:cxnSp>
        <p:nvCxnSpPr>
          <p:cNvPr id="9" name="Connecteur droit avec flèche 8"/>
          <p:cNvCxnSpPr>
            <a:stCxn id="7" idx="3"/>
          </p:cNvCxnSpPr>
          <p:nvPr/>
        </p:nvCxnSpPr>
        <p:spPr>
          <a:xfrm flipV="1">
            <a:off x="4139952" y="4221088"/>
            <a:ext cx="2664296" cy="5391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1259633" y="5517232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Unfortunately these cannot be changed easily in a quick fix</a:t>
            </a:r>
            <a:endParaRPr lang="en-CA" dirty="0"/>
          </a:p>
        </p:txBody>
      </p:sp>
      <p:cxnSp>
        <p:nvCxnSpPr>
          <p:cNvPr id="12" name="Connecteur droit avec flèche 11"/>
          <p:cNvCxnSpPr>
            <a:stCxn id="10" idx="3"/>
          </p:cNvCxnSpPr>
          <p:nvPr/>
        </p:nvCxnSpPr>
        <p:spPr>
          <a:xfrm flipV="1">
            <a:off x="4427985" y="5517232"/>
            <a:ext cx="2268252" cy="3231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/>
          <p:cNvSpPr/>
          <p:nvPr/>
        </p:nvSpPr>
        <p:spPr>
          <a:xfrm>
            <a:off x="7596336" y="4490683"/>
            <a:ext cx="216024" cy="3784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5" name="Connecteur droit 14"/>
          <p:cNvCxnSpPr>
            <a:endCxn id="13" idx="2"/>
          </p:cNvCxnSpPr>
          <p:nvPr/>
        </p:nvCxnSpPr>
        <p:spPr>
          <a:xfrm>
            <a:off x="4211960" y="3998518"/>
            <a:ext cx="3384376" cy="68140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3222587" y="3999976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Sensor 2</a:t>
            </a:r>
            <a:endParaRPr lang="en-CA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168" y="1052735"/>
            <a:ext cx="3320349" cy="2485823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5028977" y="2526062"/>
            <a:ext cx="1775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After pipe repositioning</a:t>
            </a:r>
            <a:endParaRPr lang="en-CA" dirty="0"/>
          </a:p>
        </p:txBody>
      </p:sp>
      <p:sp>
        <p:nvSpPr>
          <p:cNvPr id="14" name="ZoneTexte 13"/>
          <p:cNvSpPr txBox="1"/>
          <p:nvPr/>
        </p:nvSpPr>
        <p:spPr>
          <a:xfrm>
            <a:off x="7596336" y="1268760"/>
            <a:ext cx="1547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Sensor 1 still noisy, but vibration improvement</a:t>
            </a:r>
            <a:endParaRPr lang="en-CA" dirty="0"/>
          </a:p>
        </p:txBody>
      </p:sp>
      <p:sp>
        <p:nvSpPr>
          <p:cNvPr id="16" name="ZoneTexte 15"/>
          <p:cNvSpPr txBox="1"/>
          <p:nvPr/>
        </p:nvSpPr>
        <p:spPr>
          <a:xfrm>
            <a:off x="4427984" y="6021288"/>
            <a:ext cx="4478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rgbClr val="FF0000"/>
                </a:solidFill>
              </a:rPr>
              <a:t>Step after step: vibration source identification</a:t>
            </a:r>
            <a:endParaRPr lang="en-C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77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Conception personnalisée">
  <a:themeElements>
    <a:clrScheme name="2_Conception personnalisé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Conception personnalisé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nception personnalisé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Conception personnalisée">
  <a:themeElements>
    <a:clrScheme name="5_Conception personnalisé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_Conception personnalisé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Conception personnalisé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9_Conception personnalisée">
  <a:themeElements>
    <a:clrScheme name="5_Conception personnalisé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_Conception personnalisé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Conception personnalisé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2_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3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32" charset="-128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1933</TotalTime>
  <Words>1621</Words>
  <Application>Microsoft Office PowerPoint</Application>
  <PresentationFormat>Affichage à l'écran (4:3)</PresentationFormat>
  <Paragraphs>352</Paragraphs>
  <Slides>29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17</vt:i4>
      </vt:variant>
      <vt:variant>
        <vt:lpstr>Titres des diapositives</vt:lpstr>
      </vt:variant>
      <vt:variant>
        <vt:i4>29</vt:i4>
      </vt:variant>
    </vt:vector>
  </HeadingPairs>
  <TitlesOfParts>
    <vt:vector size="46" baseType="lpstr">
      <vt:lpstr>Conception personnalisée</vt:lpstr>
      <vt:lpstr>1_Conception personnalisée</vt:lpstr>
      <vt:lpstr>2_Conception personnalisée</vt:lpstr>
      <vt:lpstr>1_Thème Office</vt:lpstr>
      <vt:lpstr>3_Conception personnalisée</vt:lpstr>
      <vt:lpstr>4_Conception personnalisée</vt:lpstr>
      <vt:lpstr>5_Conception personnalisée</vt:lpstr>
      <vt:lpstr>6_Conception personnalisée</vt:lpstr>
      <vt:lpstr>5_Thème Office</vt:lpstr>
      <vt:lpstr>7_Conception personnalisée</vt:lpstr>
      <vt:lpstr>8_Conception personnalisée</vt:lpstr>
      <vt:lpstr>Thème Office</vt:lpstr>
      <vt:lpstr>Office Theme</vt:lpstr>
      <vt:lpstr>2_Office Theme</vt:lpstr>
      <vt:lpstr>9_Conception personnalisée</vt:lpstr>
      <vt:lpstr>3_Office Theme</vt:lpstr>
      <vt:lpstr>2_Thème Office</vt:lpstr>
      <vt:lpstr>ATF2: Accelerator Test facility</vt:lpstr>
      <vt:lpstr>What was done by the French teams around ATF2</vt:lpstr>
      <vt:lpstr>Présentation PowerPoint</vt:lpstr>
      <vt:lpstr>Présentation PowerPoint</vt:lpstr>
      <vt:lpstr>What was done by the French teams around ATF2</vt:lpstr>
      <vt:lpstr>Présentation PowerPoint</vt:lpstr>
      <vt:lpstr>What magnets need studying?</vt:lpstr>
      <vt:lpstr>Relative displacement at 1Hz</vt:lpstr>
      <vt:lpstr>Another vibration source identified</vt:lpstr>
      <vt:lpstr>ATF2 GM feedforward test</vt:lpstr>
      <vt:lpstr>First results</vt:lpstr>
      <vt:lpstr>What was done by the French teams around ATF2</vt:lpstr>
      <vt:lpstr>New IP-BPMs and chamber</vt:lpstr>
      <vt:lpstr>Présentation PowerPoint</vt:lpstr>
      <vt:lpstr>Présentation PowerPoint</vt:lpstr>
      <vt:lpstr>IPBPM alignments after recent re-installation</vt:lpstr>
      <vt:lpstr>IP-BPM calibration </vt:lpstr>
      <vt:lpstr>What was done by the French teams around ATF2</vt:lpstr>
      <vt:lpstr>Présentation PowerPoint</vt:lpstr>
      <vt:lpstr>Présentation PowerPoint</vt:lpstr>
      <vt:lpstr>Présentation PowerPoint</vt:lpstr>
      <vt:lpstr>What was done by the French teams around ATF2</vt:lpstr>
      <vt:lpstr>Présentation PowerPoint</vt:lpstr>
      <vt:lpstr>Conclusion Outlook</vt:lpstr>
      <vt:lpstr>extras</vt:lpstr>
      <vt:lpstr>Présentation PowerPoint</vt:lpstr>
      <vt:lpstr>Diamond Detector Features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Andrea Jeremie</dc:creator>
  <cp:lastModifiedBy>Andrea Jeremie</cp:lastModifiedBy>
  <cp:revision>203</cp:revision>
  <dcterms:created xsi:type="dcterms:W3CDTF">2013-11-06T09:00:01Z</dcterms:created>
  <dcterms:modified xsi:type="dcterms:W3CDTF">2014-12-01T16:46:50Z</dcterms:modified>
</cp:coreProperties>
</file>