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avi" ContentType="video/x-msvide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9" r:id="rId4"/>
    <p:sldId id="260" r:id="rId5"/>
    <p:sldId id="279" r:id="rId6"/>
    <p:sldId id="278" r:id="rId7"/>
    <p:sldId id="294" r:id="rId8"/>
    <p:sldId id="295" r:id="rId9"/>
    <p:sldId id="262" r:id="rId10"/>
    <p:sldId id="296" r:id="rId11"/>
    <p:sldId id="297" r:id="rId12"/>
    <p:sldId id="263" r:id="rId13"/>
    <p:sldId id="280" r:id="rId14"/>
    <p:sldId id="277" r:id="rId15"/>
    <p:sldId id="283" r:id="rId16"/>
    <p:sldId id="284" r:id="rId17"/>
    <p:sldId id="302" r:id="rId18"/>
    <p:sldId id="303" r:id="rId19"/>
    <p:sldId id="304" r:id="rId20"/>
    <p:sldId id="299" r:id="rId21"/>
    <p:sldId id="300" r:id="rId22"/>
    <p:sldId id="301" r:id="rId23"/>
    <p:sldId id="305" r:id="rId24"/>
    <p:sldId id="306" r:id="rId25"/>
    <p:sldId id="307" r:id="rId26"/>
    <p:sldId id="308" r:id="rId27"/>
    <p:sldId id="310" r:id="rId28"/>
    <p:sldId id="309" r:id="rId29"/>
    <p:sldId id="265" r:id="rId30"/>
    <p:sldId id="298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066" autoAdjust="0"/>
  </p:normalViewPr>
  <p:slideViewPr>
    <p:cSldViewPr>
      <p:cViewPr varScale="1">
        <p:scale>
          <a:sx n="81" d="100"/>
          <a:sy n="81" d="100"/>
        </p:scale>
        <p:origin x="1013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image" Target="../media/image3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B4E3E1-1E2A-43FE-A70E-23F725BE721E}" type="datetimeFigureOut">
              <a:rPr lang="fr-FR" smtClean="0"/>
              <a:t>01/12/2014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C42025-21A0-487F-BC2E-ADD3B6A3D1D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3608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42025-21A0-487F-BC2E-ADD3B6A3D1DF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7624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6EBA0-87A7-43F4-8A73-21BC4D2F6D0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580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07172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02/12/2014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JCL - Grenoble 1-3 Decembre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02/12/2014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JCL - Grenoble 1-3 Decembre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02/12/2014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JCL - Grenoble 1-3 Decembre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02/12/2014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JCL - Grenoble 1-3 Decembre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02/12/2014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JCL - Grenoble 1-3 Decembre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02/12/2014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JCL - Grenoble 1-3 Decembre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02/12/2014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JCL - Grenoble 1-3 Decembre 2014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02/12/2014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JCL - Grenoble 1-3 Decembre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02/12/2014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JCL - Grenoble 1-3 Decembre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02/12/2014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JCL - Grenoble 1-3 Decembre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02/12/2014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JCL - Grenoble 1-3 Decembre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02/12/2014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JCL - Grenoble 1-3 Decembre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4.jpeg"/><Relationship Id="rId4" Type="http://schemas.openxmlformats.org/officeDocument/2006/relationships/image" Target="../media/image27.png"/><Relationship Id="rId9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4.e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4.jpeg"/><Relationship Id="rId4" Type="http://schemas.openxmlformats.org/officeDocument/2006/relationships/image" Target="../media/image33.emf"/><Relationship Id="rId9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41.png"/><Relationship Id="rId7" Type="http://schemas.openxmlformats.org/officeDocument/2006/relationships/image" Target="../media/image3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.jpe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.jpeg"/><Relationship Id="rId9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microsoft.com/office/2007/relationships/media" Target="../media/media2.avi"/><Relationship Id="rId7" Type="http://schemas.openxmlformats.org/officeDocument/2006/relationships/image" Target="../media/image3.jpe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4.png"/><Relationship Id="rId4" Type="http://schemas.openxmlformats.org/officeDocument/2006/relationships/video" Target="../media/media2.avi"/><Relationship Id="rId9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56.PNG"/><Relationship Id="rId7" Type="http://schemas.openxmlformats.org/officeDocument/2006/relationships/image" Target="../media/image3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60.png"/><Relationship Id="rId7" Type="http://schemas.openxmlformats.org/officeDocument/2006/relationships/image" Target="../media/image4.jpeg"/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61.tiff"/><Relationship Id="rId9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3.jpeg"/><Relationship Id="rId7" Type="http://schemas.openxmlformats.org/officeDocument/2006/relationships/image" Target="../media/image66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tiff"/><Relationship Id="rId5" Type="http://schemas.openxmlformats.org/officeDocument/2006/relationships/image" Target="../media/image64.tiff"/><Relationship Id="rId10" Type="http://schemas.openxmlformats.org/officeDocument/2006/relationships/image" Target="../media/image68.tiff"/><Relationship Id="rId4" Type="http://schemas.openxmlformats.org/officeDocument/2006/relationships/image" Target="../media/image4.jpeg"/><Relationship Id="rId9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70.png"/><Relationship Id="rId7" Type="http://schemas.openxmlformats.org/officeDocument/2006/relationships/image" Target="../media/image74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75.png"/><Relationship Id="rId5" Type="http://schemas.openxmlformats.org/officeDocument/2006/relationships/image" Target="../media/image72.png"/><Relationship Id="rId10" Type="http://schemas.openxmlformats.org/officeDocument/2006/relationships/image" Target="../media/image4.jpeg"/><Relationship Id="rId4" Type="http://schemas.openxmlformats.org/officeDocument/2006/relationships/image" Target="../media/image71.png"/><Relationship Id="rId9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77.png"/><Relationship Id="rId7" Type="http://schemas.openxmlformats.org/officeDocument/2006/relationships/image" Target="../media/image81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11" Type="http://schemas.openxmlformats.org/officeDocument/2006/relationships/image" Target="../media/image82.png"/><Relationship Id="rId5" Type="http://schemas.openxmlformats.org/officeDocument/2006/relationships/image" Target="../media/image79.png"/><Relationship Id="rId10" Type="http://schemas.openxmlformats.org/officeDocument/2006/relationships/image" Target="../media/image4.jpeg"/><Relationship Id="rId4" Type="http://schemas.openxmlformats.org/officeDocument/2006/relationships/image" Target="../media/image78.png"/><Relationship Id="rId9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83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2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10.jpeg"/><Relationship Id="rId7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C00000"/>
                </a:solidFill>
              </a:rPr>
              <a:t>STATUT DE CTF3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Wilfrid Farabolini – CEA/IRFU</a:t>
            </a:r>
            <a:endParaRPr lang="en-GB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 l="14706" t="14706" r="14706" b="14706"/>
          <a:stretch>
            <a:fillRect/>
          </a:stretch>
        </p:blipFill>
        <p:spPr bwMode="auto">
          <a:xfrm>
            <a:off x="4114800" y="4876800"/>
            <a:ext cx="871946" cy="871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76655" y="82992"/>
            <a:ext cx="1142545" cy="539373"/>
            <a:chOff x="1" y="1"/>
            <a:chExt cx="2461143" cy="1161860"/>
          </a:xfrm>
        </p:grpSpPr>
        <p:pic>
          <p:nvPicPr>
            <p:cNvPr id="6" name="Picture 2" descr="G:\Users\w\wfarabol\Documents\Presentations\IPAC 2014\CEA_logotype201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1"/>
              <a:ext cx="1424273" cy="1161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3" descr="G:\Users\w\wfarabol\Documents\Presentations\IPAC 2014\Logo-Irfu-non-explicite-avec-signature_large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400" y="2"/>
              <a:ext cx="1165744" cy="11618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4" descr="G:\Users\w\wfarabol\Documents\Presentations\IPAC 2014\CERN-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796" y="133542"/>
            <a:ext cx="488823" cy="48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2493373" y="6324600"/>
            <a:ext cx="4114800" cy="365125"/>
          </a:xfrm>
        </p:spPr>
        <p:txBody>
          <a:bodyPr/>
          <a:lstStyle/>
          <a:p>
            <a:r>
              <a:rPr lang="fr-FR" smtClean="0"/>
              <a:t>JCL - Grenoble 1-3 Decembre 2014</a:t>
            </a:r>
            <a:endParaRPr lang="fr-FR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02/12/2014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5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727" y="0"/>
            <a:ext cx="8393502" cy="838200"/>
          </a:xfrm>
        </p:spPr>
        <p:txBody>
          <a:bodyPr>
            <a:noAutofit/>
          </a:bodyPr>
          <a:lstStyle/>
          <a:p>
            <a:r>
              <a:rPr lang="fr-FR" sz="2800" dirty="0" smtClean="0">
                <a:solidFill>
                  <a:srgbClr val="C00000"/>
                </a:solidFill>
              </a:rPr>
              <a:t>Validation du gradient d’accélération (100 MV/m)</a:t>
            </a:r>
            <a:endParaRPr lang="fr-FR" sz="2800" dirty="0">
              <a:solidFill>
                <a:srgbClr val="C00000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464422" y="1126442"/>
            <a:ext cx="3874113" cy="3821768"/>
            <a:chOff x="284370" y="2050596"/>
            <a:chExt cx="2820872" cy="2945691"/>
          </a:xfrm>
        </p:grpSpPr>
        <p:sp>
          <p:nvSpPr>
            <p:cNvPr id="10" name="TextBox 9"/>
            <p:cNvSpPr txBox="1"/>
            <p:nvPr/>
          </p:nvSpPr>
          <p:spPr>
            <a:xfrm>
              <a:off x="286113" y="4498117"/>
              <a:ext cx="2819129" cy="498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solidFill>
                    <a:srgbClr val="002060"/>
                  </a:solidFill>
                </a:rPr>
                <a:t>Probe </a:t>
              </a:r>
              <a:r>
                <a:rPr lang="fr-FR" dirty="0" err="1" smtClean="0">
                  <a:solidFill>
                    <a:srgbClr val="002060"/>
                  </a:solidFill>
                </a:rPr>
                <a:t>beam</a:t>
              </a:r>
              <a:r>
                <a:rPr lang="fr-FR" dirty="0" smtClean="0">
                  <a:solidFill>
                    <a:srgbClr val="002060"/>
                  </a:solidFill>
                </a:rPr>
                <a:t> a 2 fois la fréquence de répétition du Drive </a:t>
              </a:r>
              <a:r>
                <a:rPr lang="fr-FR" dirty="0" err="1" smtClean="0">
                  <a:solidFill>
                    <a:srgbClr val="002060"/>
                  </a:solidFill>
                </a:rPr>
                <a:t>beam</a:t>
              </a:r>
              <a:endParaRPr lang="fr-FR" dirty="0" smtClean="0">
                <a:solidFill>
                  <a:srgbClr val="002060"/>
                </a:solidFill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284370" y="2050596"/>
              <a:ext cx="2571750" cy="2419350"/>
              <a:chOff x="284370" y="1334638"/>
              <a:chExt cx="2571750" cy="2419350"/>
            </a:xfrm>
          </p:grpSpPr>
          <p:pic>
            <p:nvPicPr>
              <p:cNvPr id="3074" name="Picture 2" descr="G:\Users\w\wfarabol\Documents\Presentations\IPAC11\MTV830 28MeV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84370" y="1334638"/>
                <a:ext cx="2571750" cy="2419350"/>
              </a:xfrm>
              <a:prstGeom prst="rect">
                <a:avLst/>
              </a:prstGeom>
              <a:noFill/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2183194" y="3188718"/>
                <a:ext cx="471884" cy="22866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400" b="1" dirty="0" smtClean="0"/>
                  <a:t>RF Off </a:t>
                </a:r>
                <a:endParaRPr lang="en-US" sz="1400" b="1" dirty="0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591836" y="2060717"/>
                <a:ext cx="455795" cy="22866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400" b="1" dirty="0" smtClean="0"/>
                  <a:t>RF On </a:t>
                </a:r>
                <a:endParaRPr lang="en-US" sz="1400" b="1" dirty="0"/>
              </a:p>
            </p:txBody>
          </p:sp>
        </p:grpSp>
      </p:grpSp>
      <p:grpSp>
        <p:nvGrpSpPr>
          <p:cNvPr id="25" name="Group 24"/>
          <p:cNvGrpSpPr/>
          <p:nvPr/>
        </p:nvGrpSpPr>
        <p:grpSpPr>
          <a:xfrm>
            <a:off x="4486838" y="982036"/>
            <a:ext cx="3925021" cy="3920008"/>
            <a:chOff x="2896918" y="1971345"/>
            <a:chExt cx="2994926" cy="3154430"/>
          </a:xfrm>
        </p:grpSpPr>
        <p:pic>
          <p:nvPicPr>
            <p:cNvPr id="3076" name="Picture 4" descr="G:\Users\w\wfarabol\Documents\Presentations\CLIC WS 2013\Energy vs RF power 2012_11_30_f.jpg"/>
            <p:cNvPicPr>
              <a:picLocks noChangeAspect="1" noChangeArrowheads="1"/>
            </p:cNvPicPr>
            <p:nvPr/>
          </p:nvPicPr>
          <p:blipFill>
            <a:blip r:embed="rId4" cstate="print"/>
            <a:srcRect l="4049" r="8099"/>
            <a:stretch>
              <a:fillRect/>
            </a:stretch>
          </p:blipFill>
          <p:spPr bwMode="auto">
            <a:xfrm>
              <a:off x="2896918" y="1971345"/>
              <a:ext cx="2994926" cy="2556827"/>
            </a:xfrm>
            <a:prstGeom prst="rect">
              <a:avLst/>
            </a:prstGeom>
            <a:noFill/>
          </p:spPr>
        </p:pic>
        <p:sp>
          <p:nvSpPr>
            <p:cNvPr id="13" name="TextBox 12"/>
            <p:cNvSpPr txBox="1"/>
            <p:nvPr/>
          </p:nvSpPr>
          <p:spPr>
            <a:xfrm>
              <a:off x="3276435" y="4605673"/>
              <a:ext cx="2550565" cy="520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solidFill>
                    <a:srgbClr val="002060"/>
                  </a:solidFill>
                </a:rPr>
                <a:t>Gain en énergie (2 structures) avec scan de phase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4860391" y="2438824"/>
              <a:ext cx="0" cy="1520702"/>
            </a:xfrm>
            <a:prstGeom prst="straightConnector1">
              <a:avLst/>
            </a:prstGeom>
            <a:ln w="28575">
              <a:solidFill>
                <a:srgbClr val="92D05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4860393" y="3085726"/>
              <a:ext cx="696286" cy="523220"/>
            </a:xfrm>
            <a:prstGeom prst="rect">
              <a:avLst/>
            </a:prstGeom>
            <a:solidFill>
              <a:srgbClr val="92D050">
                <a:alpha val="30196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002060"/>
                  </a:solidFill>
                </a:rPr>
                <a:t>Phase scan</a:t>
              </a:r>
              <a:endParaRPr lang="en-US" sz="1400" b="1" dirty="0">
                <a:solidFill>
                  <a:srgbClr val="002060"/>
                </a:solidFill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3226280" y="3199128"/>
              <a:ext cx="1482873" cy="26839"/>
            </a:xfrm>
            <a:prstGeom prst="straightConnector1">
              <a:avLst/>
            </a:prstGeom>
            <a:ln w="28575">
              <a:solidFill>
                <a:srgbClr val="92D05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3390182" y="2950318"/>
              <a:ext cx="1131010" cy="523220"/>
            </a:xfrm>
            <a:prstGeom prst="rect">
              <a:avLst/>
            </a:prstGeom>
            <a:solidFill>
              <a:srgbClr val="92D050">
                <a:alpha val="30196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002060"/>
                  </a:solidFill>
                </a:rPr>
                <a:t>Power fluctuations</a:t>
              </a:r>
              <a:endParaRPr lang="en-US" sz="14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JCL - Grenoble 1-3 Decembre 2014</a:t>
            </a:r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760706" y="5990141"/>
            <a:ext cx="5612859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CC00"/>
                </a:solidFill>
              </a:rPr>
              <a:t>ESSENTIAL PERFORMANCE VALIDATED for CLIC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19216" y="5105400"/>
            <a:ext cx="7989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2060"/>
                </a:solidFill>
              </a:rPr>
              <a:t>Contrôles et mesures précises des timings et phases entre les 2 faisceaux, des phases entre les 2 structures, des puissances RF et du gain en énergie. </a:t>
            </a:r>
          </a:p>
        </p:txBody>
      </p:sp>
      <p:grpSp>
        <p:nvGrpSpPr>
          <p:cNvPr id="27" name="Group 26"/>
          <p:cNvGrpSpPr>
            <a:grpSpLocks noChangeAspect="1"/>
          </p:cNvGrpSpPr>
          <p:nvPr/>
        </p:nvGrpSpPr>
        <p:grpSpPr>
          <a:xfrm>
            <a:off x="76655" y="82992"/>
            <a:ext cx="1142545" cy="539373"/>
            <a:chOff x="1" y="1"/>
            <a:chExt cx="2461143" cy="1161860"/>
          </a:xfrm>
        </p:grpSpPr>
        <p:pic>
          <p:nvPicPr>
            <p:cNvPr id="28" name="Picture 2" descr="G:\Users\w\wfarabol\Documents\Presentations\IPAC 2014\CEA_logotype2012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1"/>
              <a:ext cx="1424273" cy="1161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3" descr="G:\Users\w\wfarabol\Documents\Presentations\IPAC 2014\Logo-Irfu-non-explicite-avec-signature_large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400" y="2"/>
              <a:ext cx="1165744" cy="11618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" name="Picture 4" descr="G:\Users\w\wfarabol\Documents\Presentations\IPAC 2014\CERN-log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796" y="133542"/>
            <a:ext cx="488823" cy="48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02/12/2014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8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7620000" cy="1066800"/>
          </a:xfrm>
        </p:spPr>
        <p:txBody>
          <a:bodyPr>
            <a:noAutofit/>
          </a:bodyPr>
          <a:lstStyle/>
          <a:p>
            <a:r>
              <a:rPr lang="fr-FR" sz="4000" dirty="0" smtClean="0">
                <a:solidFill>
                  <a:srgbClr val="C00000"/>
                </a:solidFill>
              </a:rPr>
              <a:t>Quelques techniques RF</a:t>
            </a:r>
            <a:endParaRPr lang="fr-FR" sz="4000" dirty="0">
              <a:solidFill>
                <a:srgbClr val="C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02/12/2014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JCL - Grenoble 1-3 Decembre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7" name="Picture 2" descr="G:\Users\w\wfarabol\Documents\Presentations\IPAC 2014\Paper WEOCA02\WEOCA02f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73" y="1371600"/>
            <a:ext cx="4175699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76655" y="82992"/>
            <a:ext cx="1142545" cy="539373"/>
            <a:chOff x="1" y="1"/>
            <a:chExt cx="2461143" cy="1161860"/>
          </a:xfrm>
        </p:grpSpPr>
        <p:pic>
          <p:nvPicPr>
            <p:cNvPr id="10" name="Picture 2" descr="G:\Users\w\wfarabol\Documents\Presentations\IPAC 2014\CEA_logotype2012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1"/>
              <a:ext cx="1424273" cy="1161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3" descr="G:\Users\w\wfarabol\Documents\Presentations\IPAC 2014\Logo-Irfu-non-explicite-avec-signature_large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400" y="2"/>
              <a:ext cx="1165744" cy="11618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4" descr="G:\Users\w\wfarabol\Documents\Presentations\IPAC 2014\CERN-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796" y="133542"/>
            <a:ext cx="488823" cy="48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76462" y="4419600"/>
            <a:ext cx="3871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2060"/>
                </a:solidFill>
              </a:rPr>
              <a:t>Augmentation de la puissance RF par recirculation dans le PETS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4202437" y="1524000"/>
            <a:ext cx="4561764" cy="3345086"/>
            <a:chOff x="3858688" y="1304485"/>
            <a:chExt cx="4905513" cy="3612765"/>
          </a:xfrm>
        </p:grpSpPr>
        <p:pic>
          <p:nvPicPr>
            <p:cNvPr id="14" name="Picture 2" descr="G:\Users\w\wfarabol\Documents\Presentations\IPAC 2014\zero crossing acceleration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91" t="11725" r="50801" b="59973"/>
            <a:stretch/>
          </p:blipFill>
          <p:spPr bwMode="auto">
            <a:xfrm>
              <a:off x="3961200" y="1304485"/>
              <a:ext cx="2363400" cy="2330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G:\Users\w\wfarabol\Documents\Presentations\IPAC 2014\crest acceleration.pn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59" t="11416" r="51030" b="60277"/>
            <a:stretch/>
          </p:blipFill>
          <p:spPr bwMode="auto">
            <a:xfrm>
              <a:off x="6400800" y="1304485"/>
              <a:ext cx="2363401" cy="2330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4256099" y="3096002"/>
              <a:ext cx="600079" cy="265924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lIns="36000" tIns="0" rIns="36000" bIns="0" rtlCol="0">
              <a:spAutoFit/>
            </a:bodyPr>
            <a:lstStyle/>
            <a:p>
              <a:r>
                <a:rPr lang="en-GB" sz="1600" dirty="0" smtClean="0"/>
                <a:t>RF off</a:t>
              </a:r>
              <a:endParaRPr lang="en-GB" sz="16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249002" y="2045164"/>
              <a:ext cx="580691" cy="265924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36000" tIns="0" rIns="36000" bIns="0" rtlCol="0">
              <a:spAutoFit/>
            </a:bodyPr>
            <a:lstStyle/>
            <a:p>
              <a:r>
                <a:rPr lang="en-GB" sz="1600" dirty="0" smtClean="0"/>
                <a:t>RF on</a:t>
              </a:r>
              <a:endParaRPr lang="en-GB" sz="1600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858688" y="3620869"/>
              <a:ext cx="4905513" cy="12963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dirty="0" smtClean="0"/>
                <a:t>Recherche du “</a:t>
              </a:r>
              <a:r>
                <a:rPr lang="fr-FR" dirty="0" err="1" smtClean="0"/>
                <a:t>zero</a:t>
              </a:r>
              <a:r>
                <a:rPr lang="fr-FR" dirty="0" smtClean="0"/>
                <a:t> </a:t>
              </a:r>
              <a:r>
                <a:rPr lang="fr-FR" dirty="0" err="1" smtClean="0"/>
                <a:t>crossing</a:t>
              </a:r>
              <a:r>
                <a:rPr lang="fr-FR" dirty="0" smtClean="0"/>
                <a:t>” (accroissement de la dispersion en énergie due a la longueur de paquet), puis déphasage de 180</a:t>
              </a:r>
              <a:r>
                <a:rPr lang="fr-FR" baseline="30000" dirty="0" smtClean="0"/>
                <a:t>o</a:t>
              </a:r>
            </a:p>
            <a:p>
              <a:endParaRPr lang="fr-FR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714359" y="2045164"/>
              <a:ext cx="580691" cy="265924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36000" tIns="0" rIns="36000" bIns="0" rtlCol="0">
              <a:spAutoFit/>
            </a:bodyPr>
            <a:lstStyle/>
            <a:p>
              <a:r>
                <a:rPr lang="en-GB" sz="1600" dirty="0" smtClean="0"/>
                <a:t>RF on</a:t>
              </a:r>
              <a:endParaRPr lang="en-GB" sz="16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946465" y="3096002"/>
              <a:ext cx="600079" cy="265924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lIns="36000" tIns="0" rIns="36000" bIns="0" rtlCol="0">
              <a:spAutoFit/>
            </a:bodyPr>
            <a:lstStyle/>
            <a:p>
              <a:r>
                <a:rPr lang="en-GB" sz="1600" dirty="0" smtClean="0"/>
                <a:t>RF off</a:t>
              </a:r>
              <a:endParaRPr lang="en-GB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48670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8229600" cy="769235"/>
          </a:xfrm>
        </p:spPr>
        <p:txBody>
          <a:bodyPr>
            <a:normAutofit/>
          </a:bodyPr>
          <a:lstStyle/>
          <a:p>
            <a:r>
              <a:rPr lang="fr-FR" sz="3600" dirty="0" smtClean="0">
                <a:solidFill>
                  <a:srgbClr val="C00000"/>
                </a:solidFill>
              </a:rPr>
              <a:t>Vérification de la fréquence d’accord</a:t>
            </a:r>
            <a:endParaRPr lang="fr-FR" sz="3600" dirty="0">
              <a:solidFill>
                <a:srgbClr val="C00000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74392" y="1014414"/>
            <a:ext cx="8696387" cy="1556315"/>
            <a:chOff x="274392" y="1038690"/>
            <a:chExt cx="8696387" cy="1556315"/>
          </a:xfrm>
        </p:grpSpPr>
        <p:pic>
          <p:nvPicPr>
            <p:cNvPr id="5" name="Picture 4" descr="pulse 4 ns LO 119942.png"/>
            <p:cNvPicPr>
              <a:picLocks noChangeAspect="1"/>
            </p:cNvPicPr>
            <p:nvPr/>
          </p:nvPicPr>
          <p:blipFill>
            <a:blip r:embed="rId2" cstate="print"/>
            <a:srcRect l="2141" t="23622" r="30515" b="8858"/>
            <a:stretch>
              <a:fillRect/>
            </a:stretch>
          </p:blipFill>
          <p:spPr>
            <a:xfrm>
              <a:off x="3192943" y="1038690"/>
              <a:ext cx="2853048" cy="1555856"/>
            </a:xfrm>
            <a:prstGeom prst="rect">
              <a:avLst/>
            </a:prstGeom>
          </p:spPr>
        </p:pic>
        <p:pic>
          <p:nvPicPr>
            <p:cNvPr id="6" name="Picture 5" descr="pulse 4 ns LO 119942 +1MHz.png"/>
            <p:cNvPicPr>
              <a:picLocks noChangeAspect="1"/>
            </p:cNvPicPr>
            <p:nvPr/>
          </p:nvPicPr>
          <p:blipFill>
            <a:blip r:embed="rId3" cstate="print"/>
            <a:srcRect l="2141" t="24606" r="30515" b="8858"/>
            <a:stretch>
              <a:fillRect/>
            </a:stretch>
          </p:blipFill>
          <p:spPr>
            <a:xfrm>
              <a:off x="6117731" y="1044156"/>
              <a:ext cx="2853048" cy="153318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474895" y="2220931"/>
              <a:ext cx="1505119" cy="307777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pPr marL="176213" indent="-176213"/>
              <a:r>
                <a:rPr lang="en-US" sz="1400" dirty="0" smtClean="0">
                  <a:solidFill>
                    <a:srgbClr val="0000FF"/>
                  </a:solidFill>
                </a:rPr>
                <a:t>LO = 11994.2 MHz</a:t>
              </a:r>
              <a:endParaRPr lang="en-US" sz="1400" dirty="0">
                <a:solidFill>
                  <a:srgbClr val="0000FF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151651" y="2212839"/>
              <a:ext cx="1765772" cy="307777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pPr marL="176213" indent="-176213"/>
              <a:r>
                <a:rPr lang="en-US" sz="1400" dirty="0" smtClean="0">
                  <a:solidFill>
                    <a:srgbClr val="006600"/>
                  </a:solidFill>
                </a:rPr>
                <a:t>LO = 11994.2 </a:t>
              </a:r>
              <a:r>
                <a:rPr lang="en-US" sz="1400" dirty="0" smtClean="0">
                  <a:solidFill>
                    <a:srgbClr val="FF0000"/>
                  </a:solidFill>
                </a:rPr>
                <a:t>+ 1</a:t>
              </a:r>
              <a:r>
                <a:rPr lang="en-US" sz="1400" dirty="0" smtClean="0">
                  <a:solidFill>
                    <a:srgbClr val="006600"/>
                  </a:solidFill>
                </a:rPr>
                <a:t> MHz</a:t>
              </a:r>
              <a:endParaRPr lang="en-US" sz="1400" dirty="0">
                <a:solidFill>
                  <a:srgbClr val="006600"/>
                </a:solidFill>
              </a:endParaRPr>
            </a:p>
          </p:txBody>
        </p:sp>
        <p:pic>
          <p:nvPicPr>
            <p:cNvPr id="10" name="Picture 9" descr="pulse 4 ns LO 119942 -2MHz.png"/>
            <p:cNvPicPr>
              <a:picLocks noChangeAspect="1"/>
            </p:cNvPicPr>
            <p:nvPr/>
          </p:nvPicPr>
          <p:blipFill>
            <a:blip r:embed="rId4" cstate="print"/>
            <a:srcRect l="2141" t="24606" r="30515" b="8858"/>
            <a:stretch>
              <a:fillRect/>
            </a:stretch>
          </p:blipFill>
          <p:spPr>
            <a:xfrm>
              <a:off x="274392" y="1061824"/>
              <a:ext cx="2853048" cy="153318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301404" y="2220932"/>
              <a:ext cx="1749291" cy="307777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pPr marL="176213" indent="-176213"/>
              <a:r>
                <a:rPr lang="en-US" sz="1400" dirty="0" smtClean="0">
                  <a:solidFill>
                    <a:srgbClr val="006600"/>
                  </a:solidFill>
                </a:rPr>
                <a:t>LO = 11994.2 </a:t>
              </a:r>
              <a:r>
                <a:rPr lang="en-US" sz="1400" dirty="0" smtClean="0">
                  <a:solidFill>
                    <a:srgbClr val="FF0000"/>
                  </a:solidFill>
                </a:rPr>
                <a:t>- 2</a:t>
              </a:r>
              <a:r>
                <a:rPr lang="en-US" sz="1400" dirty="0" smtClean="0">
                  <a:solidFill>
                    <a:srgbClr val="006600"/>
                  </a:solidFill>
                </a:rPr>
                <a:t> MHz</a:t>
              </a:r>
              <a:endParaRPr lang="en-US" sz="1400" dirty="0">
                <a:solidFill>
                  <a:srgbClr val="00660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07252" y="2400438"/>
            <a:ext cx="84339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buFont typeface="Arial" pitchFamily="34" charset="0"/>
              <a:buChar char="•"/>
            </a:pPr>
            <a:endParaRPr lang="en-US" dirty="0" smtClean="0">
              <a:solidFill>
                <a:srgbClr val="002060"/>
              </a:solidFill>
            </a:endParaRPr>
          </a:p>
          <a:p>
            <a:pPr marL="179388" indent="-179388">
              <a:buFont typeface="Arial" pitchFamily="34" charset="0"/>
              <a:buChar char="•"/>
            </a:pPr>
            <a:r>
              <a:rPr lang="fr-FR" dirty="0" smtClean="0">
                <a:solidFill>
                  <a:srgbClr val="002060"/>
                </a:solidFill>
              </a:rPr>
              <a:t>Démodulation de la RF générée en sortie de structure par un pulse court du Probe </a:t>
            </a:r>
            <a:r>
              <a:rPr lang="fr-FR" dirty="0" err="1" smtClean="0">
                <a:solidFill>
                  <a:srgbClr val="002060"/>
                </a:solidFill>
              </a:rPr>
              <a:t>beam</a:t>
            </a:r>
            <a:r>
              <a:rPr lang="fr-FR" dirty="0" smtClean="0">
                <a:solidFill>
                  <a:srgbClr val="002060"/>
                </a:solidFill>
              </a:rPr>
              <a:t> (6 </a:t>
            </a:r>
            <a:r>
              <a:rPr lang="fr-FR" dirty="0" err="1" smtClean="0">
                <a:solidFill>
                  <a:srgbClr val="002060"/>
                </a:solidFill>
              </a:rPr>
              <a:t>bunches</a:t>
            </a:r>
            <a:r>
              <a:rPr lang="fr-FR" dirty="0" smtClean="0">
                <a:solidFill>
                  <a:srgbClr val="002060"/>
                </a:solidFill>
              </a:rPr>
              <a:t>). Accord meilleurs que 1 MHz.</a:t>
            </a:r>
          </a:p>
          <a:p>
            <a:pPr marL="179388" indent="-179388">
              <a:buFont typeface="Arial" pitchFamily="34" charset="0"/>
              <a:buChar char="•"/>
            </a:pPr>
            <a:r>
              <a:rPr lang="fr-FR" dirty="0" smtClean="0">
                <a:solidFill>
                  <a:srgbClr val="002060"/>
                </a:solidFill>
              </a:rPr>
              <a:t>Le pulse RF produit dure 65 ns (temps de remplissage)</a:t>
            </a:r>
          </a:p>
        </p:txBody>
      </p:sp>
      <p:pic>
        <p:nvPicPr>
          <p:cNvPr id="17" name="Picture 16" descr="pulse194 ns LO 119942.png"/>
          <p:cNvPicPr>
            <a:picLocks noChangeAspect="1"/>
          </p:cNvPicPr>
          <p:nvPr/>
        </p:nvPicPr>
        <p:blipFill>
          <a:blip r:embed="rId5" cstate="print"/>
          <a:srcRect l="2141" t="10815" r="29979" b="33014"/>
          <a:stretch>
            <a:fillRect/>
          </a:stretch>
        </p:blipFill>
        <p:spPr>
          <a:xfrm>
            <a:off x="5765397" y="3255471"/>
            <a:ext cx="2921403" cy="227365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37119" y="5521217"/>
            <a:ext cx="84477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/>
            <a:r>
              <a:rPr lang="en-US" dirty="0" smtClean="0">
                <a:solidFill>
                  <a:srgbClr val="0000FF"/>
                </a:solidFill>
              </a:rPr>
              <a:t>RF output frequency is now forced by the probe beam pulse frequency 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RF output rising time = ACS filling time (65 ns)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RF output rising time + sustain time = pulse length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RF output falling time = ACS filling time (65 ns)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8563" y="1186623"/>
            <a:ext cx="1394513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6600"/>
                </a:solidFill>
              </a:rPr>
              <a:t>Short pulse: 4 ns</a:t>
            </a:r>
            <a:endParaRPr lang="en-US" sz="1400" dirty="0">
              <a:solidFill>
                <a:srgbClr val="006600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673840" y="3655539"/>
            <a:ext cx="3146702" cy="1803686"/>
            <a:chOff x="730484" y="3761923"/>
            <a:chExt cx="3146702" cy="1803686"/>
          </a:xfrm>
        </p:grpSpPr>
        <p:pic>
          <p:nvPicPr>
            <p:cNvPr id="16" name="Picture 15" descr="pulse 150 ns LO 118942.png"/>
            <p:cNvPicPr>
              <a:picLocks noChangeAspect="1"/>
            </p:cNvPicPr>
            <p:nvPr/>
          </p:nvPicPr>
          <p:blipFill>
            <a:blip r:embed="rId6" cstate="print"/>
            <a:srcRect r="31406" b="2681"/>
            <a:stretch>
              <a:fillRect/>
            </a:stretch>
          </p:blipFill>
          <p:spPr>
            <a:xfrm>
              <a:off x="730484" y="3761923"/>
              <a:ext cx="3146702" cy="180368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2207791" y="5096424"/>
              <a:ext cx="1579282" cy="307777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006600"/>
                  </a:solidFill>
                </a:rPr>
                <a:t>LO = 11</a:t>
              </a:r>
              <a:r>
                <a:rPr lang="en-US" sz="1400" dirty="0" smtClean="0">
                  <a:solidFill>
                    <a:srgbClr val="FF0000"/>
                  </a:solidFill>
                </a:rPr>
                <a:t>8</a:t>
              </a:r>
              <a:r>
                <a:rPr lang="en-US" sz="1400" dirty="0" smtClean="0">
                  <a:solidFill>
                    <a:srgbClr val="006600"/>
                  </a:solidFill>
                </a:rPr>
                <a:t>94.2 MHz</a:t>
              </a:r>
              <a:endParaRPr lang="en-US" sz="1400" dirty="0">
                <a:solidFill>
                  <a:srgbClr val="006600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253645" y="4074130"/>
              <a:ext cx="1533427" cy="30777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006600"/>
                  </a:solidFill>
                </a:rPr>
                <a:t>Long pulse: 150 ns</a:t>
              </a:r>
              <a:endParaRPr lang="en-US" sz="1400" dirty="0">
                <a:solidFill>
                  <a:srgbClr val="006600"/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7019854" y="3580516"/>
            <a:ext cx="1533427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6600"/>
                </a:solidFill>
              </a:rPr>
              <a:t>Long pulse: 194 ns</a:t>
            </a:r>
            <a:endParaRPr lang="en-US" sz="1400" dirty="0">
              <a:solidFill>
                <a:srgbClr val="0066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959150" y="4489521"/>
            <a:ext cx="1537487" cy="30777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6600"/>
                </a:solidFill>
              </a:rPr>
              <a:t>LO = 11994.2 MHz</a:t>
            </a:r>
            <a:endParaRPr lang="en-US" sz="1400" dirty="0">
              <a:solidFill>
                <a:srgbClr val="0066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290033" y="6023295"/>
            <a:ext cx="1503297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6600"/>
                </a:solidFill>
              </a:rPr>
              <a:t>Alexandra Andersson</a:t>
            </a:r>
            <a:endParaRPr lang="en-US" sz="1200" dirty="0">
              <a:solidFill>
                <a:srgbClr val="006600"/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JCL - Grenoble 1-3 Decembre 2014</a:t>
            </a:r>
            <a:endParaRPr lang="en-US"/>
          </a:p>
        </p:txBody>
      </p:sp>
      <p:pic>
        <p:nvPicPr>
          <p:cNvPr id="25" name="Picture 24" descr="logo_irfu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9035" y="130110"/>
            <a:ext cx="938784" cy="311404"/>
          </a:xfrm>
          <a:prstGeom prst="rect">
            <a:avLst/>
          </a:prstGeom>
        </p:spPr>
      </p:pic>
      <p:grpSp>
        <p:nvGrpSpPr>
          <p:cNvPr id="33" name="Group 32"/>
          <p:cNvGrpSpPr>
            <a:grpSpLocks noChangeAspect="1"/>
          </p:cNvGrpSpPr>
          <p:nvPr/>
        </p:nvGrpSpPr>
        <p:grpSpPr>
          <a:xfrm>
            <a:off x="76655" y="82992"/>
            <a:ext cx="1142545" cy="539373"/>
            <a:chOff x="1" y="1"/>
            <a:chExt cx="2461143" cy="1161860"/>
          </a:xfrm>
        </p:grpSpPr>
        <p:pic>
          <p:nvPicPr>
            <p:cNvPr id="34" name="Picture 2" descr="G:\Users\w\wfarabol\Documents\Presentations\IPAC 2014\CEA_logotype201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1"/>
              <a:ext cx="1424273" cy="1161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3" descr="G:\Users\w\wfarabol\Documents\Presentations\IPAC 2014\Logo-Irfu-non-explicite-avec-signature_large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400" y="2"/>
              <a:ext cx="1165744" cy="11618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6" name="Picture 4" descr="G:\Users\w\wfarabol\Documents\Presentations\IPAC 2014\CERN-logo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796" y="133542"/>
            <a:ext cx="488823" cy="48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02/12/2014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82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271" y="82992"/>
            <a:ext cx="8229600" cy="631053"/>
          </a:xfrm>
        </p:spPr>
        <p:txBody>
          <a:bodyPr>
            <a:noAutofit/>
          </a:bodyPr>
          <a:lstStyle/>
          <a:p>
            <a:r>
              <a:rPr lang="fr-FR" sz="3600" dirty="0" smtClean="0">
                <a:solidFill>
                  <a:srgbClr val="C00000"/>
                </a:solidFill>
              </a:rPr>
              <a:t>Localisation des claquages RF</a:t>
            </a:r>
            <a:endParaRPr lang="fr-FR" sz="3600" dirty="0">
              <a:solidFill>
                <a:srgbClr val="C00000"/>
              </a:solidFill>
            </a:endParaRPr>
          </a:p>
        </p:txBody>
      </p:sp>
      <p:pic>
        <p:nvPicPr>
          <p:cNvPr id="4" name="Picture 2" descr="G:\Users\w\wfarabol\Documents\Presentations\MKX Phase study\phase histogram 333 B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9765" y="2313621"/>
            <a:ext cx="4555516" cy="325966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639167" y="5499252"/>
            <a:ext cx="40532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 smtClean="0">
                <a:solidFill>
                  <a:srgbClr val="002060"/>
                </a:solidFill>
              </a:rPr>
              <a:t>La phase de l’onde réfléchie se répartie en 3 groupes (structure avec une avance de phase de 2</a:t>
            </a:r>
            <a:r>
              <a:rPr lang="fr-FR" dirty="0" smtClean="0">
                <a:solidFill>
                  <a:srgbClr val="002060"/>
                </a:solidFill>
                <a:latin typeface="Symbol" pitchFamily="18" charset="2"/>
              </a:rPr>
              <a:t>p</a:t>
            </a:r>
            <a:r>
              <a:rPr lang="fr-FR" dirty="0" smtClean="0">
                <a:solidFill>
                  <a:srgbClr val="002060"/>
                </a:solidFill>
              </a:rPr>
              <a:t>/3 entre chaque cellule)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/>
        </p:nvSpPr>
        <p:spPr>
          <a:xfrm>
            <a:off x="79359" y="5562600"/>
            <a:ext cx="4559808" cy="3888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C00000"/>
                </a:solidFill>
              </a:rPr>
              <a:t>TD24R05 BD distribution normalized</a:t>
            </a:r>
            <a:endParaRPr lang="en-US" sz="3200" dirty="0"/>
          </a:p>
        </p:txBody>
      </p:sp>
      <p:pic>
        <p:nvPicPr>
          <p:cNvPr id="7" name="Picture 6" descr="surface_display_2_griddata_TD24.jpg"/>
          <p:cNvPicPr>
            <a:picLocks noChangeAspect="1"/>
          </p:cNvPicPr>
          <p:nvPr/>
        </p:nvPicPr>
        <p:blipFill rotWithShape="1">
          <a:blip r:embed="rId3" cstate="print"/>
          <a:srcRect l="8923" r="8582"/>
          <a:stretch/>
        </p:blipFill>
        <p:spPr>
          <a:xfrm>
            <a:off x="122945" y="2432068"/>
            <a:ext cx="4400105" cy="2978132"/>
          </a:xfrm>
          <a:prstGeom prst="rect">
            <a:avLst/>
          </a:prstGeom>
        </p:spPr>
      </p:pic>
      <p:sp>
        <p:nvSpPr>
          <p:cNvPr id="8" name="TextBox 5"/>
          <p:cNvSpPr txBox="1"/>
          <p:nvPr/>
        </p:nvSpPr>
        <p:spPr>
          <a:xfrm rot="1726308">
            <a:off x="91776" y="4750337"/>
            <a:ext cx="1695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 smtClean="0">
                <a:solidFill>
                  <a:srgbClr val="0000FF"/>
                </a:solidFill>
              </a:rPr>
              <a:t>Numéro </a:t>
            </a:r>
            <a:r>
              <a:rPr lang="en-US" b="1" dirty="0" smtClean="0">
                <a:solidFill>
                  <a:srgbClr val="0000FF"/>
                </a:solidFill>
              </a:rPr>
              <a:t>de cell.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9" name="TextBox 6"/>
          <p:cNvSpPr txBox="1"/>
          <p:nvPr/>
        </p:nvSpPr>
        <p:spPr>
          <a:xfrm rot="20280000">
            <a:off x="2479691" y="4810933"/>
            <a:ext cx="15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 smtClean="0">
                <a:solidFill>
                  <a:srgbClr val="0000FF"/>
                </a:solidFill>
              </a:rPr>
              <a:t>Période de 8 h</a:t>
            </a:r>
            <a:endParaRPr lang="fr-FR" b="1" dirty="0">
              <a:solidFill>
                <a:srgbClr val="0000FF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95112" y="994800"/>
            <a:ext cx="2453332" cy="1304222"/>
            <a:chOff x="293615" y="1145184"/>
            <a:chExt cx="2453332" cy="1304222"/>
          </a:xfrm>
        </p:grpSpPr>
        <p:grpSp>
          <p:nvGrpSpPr>
            <p:cNvPr id="133" name="Group 132"/>
            <p:cNvGrpSpPr>
              <a:grpSpLocks noChangeAspect="1"/>
            </p:cNvGrpSpPr>
            <p:nvPr/>
          </p:nvGrpSpPr>
          <p:grpSpPr>
            <a:xfrm>
              <a:off x="293615" y="1145184"/>
              <a:ext cx="2453332" cy="1304222"/>
              <a:chOff x="79237" y="1039902"/>
              <a:chExt cx="4035564" cy="2039879"/>
            </a:xfrm>
          </p:grpSpPr>
          <p:grpSp>
            <p:nvGrpSpPr>
              <p:cNvPr id="134" name="Group 133"/>
              <p:cNvGrpSpPr/>
              <p:nvPr/>
            </p:nvGrpSpPr>
            <p:grpSpPr>
              <a:xfrm>
                <a:off x="1102659" y="1667990"/>
                <a:ext cx="2294965" cy="625057"/>
                <a:chOff x="1400174" y="1838325"/>
                <a:chExt cx="2867023" cy="914400"/>
              </a:xfrm>
            </p:grpSpPr>
            <p:grpSp>
              <p:nvGrpSpPr>
                <p:cNvPr id="142" name="Group 141"/>
                <p:cNvGrpSpPr/>
                <p:nvPr/>
              </p:nvGrpSpPr>
              <p:grpSpPr>
                <a:xfrm>
                  <a:off x="1400174" y="2057400"/>
                  <a:ext cx="2867023" cy="695325"/>
                  <a:chOff x="1543047" y="2362200"/>
                  <a:chExt cx="3667126" cy="1257300"/>
                </a:xfrm>
              </p:grpSpPr>
              <p:sp>
                <p:nvSpPr>
                  <p:cNvPr id="146" name="Rectangle 145"/>
                  <p:cNvSpPr/>
                  <p:nvPr/>
                </p:nvSpPr>
                <p:spPr>
                  <a:xfrm>
                    <a:off x="1571625" y="2781300"/>
                    <a:ext cx="3571875" cy="83820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grpSp>
                <p:nvGrpSpPr>
                  <p:cNvPr id="147" name="Group 146"/>
                  <p:cNvGrpSpPr/>
                  <p:nvPr/>
                </p:nvGrpSpPr>
                <p:grpSpPr>
                  <a:xfrm>
                    <a:off x="1847850" y="2781300"/>
                    <a:ext cx="3067050" cy="352425"/>
                    <a:chOff x="1847850" y="2781300"/>
                    <a:chExt cx="3067050" cy="247650"/>
                  </a:xfrm>
                </p:grpSpPr>
                <p:cxnSp>
                  <p:nvCxnSpPr>
                    <p:cNvPr id="172" name="Straight Connector 171"/>
                    <p:cNvCxnSpPr/>
                    <p:nvPr/>
                  </p:nvCxnSpPr>
                  <p:spPr>
                    <a:xfrm>
                      <a:off x="2039541" y="2781300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3" name="Straight Connector 172"/>
                    <p:cNvCxnSpPr/>
                    <p:nvPr/>
                  </p:nvCxnSpPr>
                  <p:spPr>
                    <a:xfrm>
                      <a:off x="1847850" y="2781300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4" name="Straight Connector 173"/>
                    <p:cNvCxnSpPr/>
                    <p:nvPr/>
                  </p:nvCxnSpPr>
                  <p:spPr>
                    <a:xfrm>
                      <a:off x="2422923" y="2781300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5" name="Straight Connector 174"/>
                    <p:cNvCxnSpPr/>
                    <p:nvPr/>
                  </p:nvCxnSpPr>
                  <p:spPr>
                    <a:xfrm>
                      <a:off x="2231232" y="2781300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6" name="Straight Connector 175"/>
                    <p:cNvCxnSpPr/>
                    <p:nvPr/>
                  </p:nvCxnSpPr>
                  <p:spPr>
                    <a:xfrm>
                      <a:off x="2806305" y="2781300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7" name="Straight Connector 176"/>
                    <p:cNvCxnSpPr/>
                    <p:nvPr/>
                  </p:nvCxnSpPr>
                  <p:spPr>
                    <a:xfrm>
                      <a:off x="2614614" y="2781300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8" name="Straight Connector 177"/>
                    <p:cNvCxnSpPr/>
                    <p:nvPr/>
                  </p:nvCxnSpPr>
                  <p:spPr>
                    <a:xfrm>
                      <a:off x="3189687" y="2781300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9" name="Straight Connector 178"/>
                    <p:cNvCxnSpPr/>
                    <p:nvPr/>
                  </p:nvCxnSpPr>
                  <p:spPr>
                    <a:xfrm>
                      <a:off x="2997996" y="2781300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0" name="Straight Connector 179"/>
                    <p:cNvCxnSpPr/>
                    <p:nvPr/>
                  </p:nvCxnSpPr>
                  <p:spPr>
                    <a:xfrm>
                      <a:off x="3573069" y="2781300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1" name="Straight Connector 180"/>
                    <p:cNvCxnSpPr/>
                    <p:nvPr/>
                  </p:nvCxnSpPr>
                  <p:spPr>
                    <a:xfrm>
                      <a:off x="3381378" y="2781300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2" name="Straight Connector 181"/>
                    <p:cNvCxnSpPr/>
                    <p:nvPr/>
                  </p:nvCxnSpPr>
                  <p:spPr>
                    <a:xfrm>
                      <a:off x="3956451" y="2781300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3" name="Straight Connector 182"/>
                    <p:cNvCxnSpPr/>
                    <p:nvPr/>
                  </p:nvCxnSpPr>
                  <p:spPr>
                    <a:xfrm>
                      <a:off x="3764760" y="2781300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4" name="Straight Connector 183"/>
                    <p:cNvCxnSpPr/>
                    <p:nvPr/>
                  </p:nvCxnSpPr>
                  <p:spPr>
                    <a:xfrm>
                      <a:off x="4339833" y="2781300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5" name="Straight Connector 184"/>
                    <p:cNvCxnSpPr/>
                    <p:nvPr/>
                  </p:nvCxnSpPr>
                  <p:spPr>
                    <a:xfrm>
                      <a:off x="4148142" y="2781300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6" name="Straight Connector 185"/>
                    <p:cNvCxnSpPr/>
                    <p:nvPr/>
                  </p:nvCxnSpPr>
                  <p:spPr>
                    <a:xfrm>
                      <a:off x="4723215" y="2781300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7" name="Straight Connector 186"/>
                    <p:cNvCxnSpPr/>
                    <p:nvPr/>
                  </p:nvCxnSpPr>
                  <p:spPr>
                    <a:xfrm>
                      <a:off x="4531524" y="2781300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8" name="Straight Connector 187"/>
                    <p:cNvCxnSpPr/>
                    <p:nvPr/>
                  </p:nvCxnSpPr>
                  <p:spPr>
                    <a:xfrm>
                      <a:off x="4914900" y="2781300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48" name="Group 147"/>
                  <p:cNvGrpSpPr/>
                  <p:nvPr/>
                </p:nvGrpSpPr>
                <p:grpSpPr>
                  <a:xfrm>
                    <a:off x="1847850" y="3333749"/>
                    <a:ext cx="3067050" cy="276225"/>
                    <a:chOff x="1847850" y="3362325"/>
                    <a:chExt cx="3067050" cy="247650"/>
                  </a:xfrm>
                </p:grpSpPr>
                <p:cxnSp>
                  <p:nvCxnSpPr>
                    <p:cNvPr id="155" name="Straight Connector 154"/>
                    <p:cNvCxnSpPr/>
                    <p:nvPr/>
                  </p:nvCxnSpPr>
                  <p:spPr>
                    <a:xfrm>
                      <a:off x="2039541" y="3362325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6" name="Straight Connector 155"/>
                    <p:cNvCxnSpPr/>
                    <p:nvPr/>
                  </p:nvCxnSpPr>
                  <p:spPr>
                    <a:xfrm>
                      <a:off x="1847850" y="3362325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7" name="Straight Connector 156"/>
                    <p:cNvCxnSpPr/>
                    <p:nvPr/>
                  </p:nvCxnSpPr>
                  <p:spPr>
                    <a:xfrm>
                      <a:off x="2422923" y="3362325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8" name="Straight Connector 157"/>
                    <p:cNvCxnSpPr/>
                    <p:nvPr/>
                  </p:nvCxnSpPr>
                  <p:spPr>
                    <a:xfrm>
                      <a:off x="2231232" y="3362325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9" name="Straight Connector 158"/>
                    <p:cNvCxnSpPr/>
                    <p:nvPr/>
                  </p:nvCxnSpPr>
                  <p:spPr>
                    <a:xfrm>
                      <a:off x="2806305" y="3362325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0" name="Straight Connector 159"/>
                    <p:cNvCxnSpPr/>
                    <p:nvPr/>
                  </p:nvCxnSpPr>
                  <p:spPr>
                    <a:xfrm>
                      <a:off x="2614614" y="3362325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1" name="Straight Connector 160"/>
                    <p:cNvCxnSpPr/>
                    <p:nvPr/>
                  </p:nvCxnSpPr>
                  <p:spPr>
                    <a:xfrm>
                      <a:off x="3189687" y="3362325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2" name="Straight Connector 161"/>
                    <p:cNvCxnSpPr/>
                    <p:nvPr/>
                  </p:nvCxnSpPr>
                  <p:spPr>
                    <a:xfrm>
                      <a:off x="2997996" y="3362325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3" name="Straight Connector 162"/>
                    <p:cNvCxnSpPr/>
                    <p:nvPr/>
                  </p:nvCxnSpPr>
                  <p:spPr>
                    <a:xfrm>
                      <a:off x="3573069" y="3362325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4" name="Straight Connector 163"/>
                    <p:cNvCxnSpPr/>
                    <p:nvPr/>
                  </p:nvCxnSpPr>
                  <p:spPr>
                    <a:xfrm>
                      <a:off x="3381378" y="3362325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5" name="Straight Connector 164"/>
                    <p:cNvCxnSpPr/>
                    <p:nvPr/>
                  </p:nvCxnSpPr>
                  <p:spPr>
                    <a:xfrm>
                      <a:off x="3956451" y="3362325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6" name="Straight Connector 165"/>
                    <p:cNvCxnSpPr/>
                    <p:nvPr/>
                  </p:nvCxnSpPr>
                  <p:spPr>
                    <a:xfrm>
                      <a:off x="3764760" y="3362325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7" name="Straight Connector 166"/>
                    <p:cNvCxnSpPr/>
                    <p:nvPr/>
                  </p:nvCxnSpPr>
                  <p:spPr>
                    <a:xfrm>
                      <a:off x="4339833" y="3362325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8" name="Straight Connector 167"/>
                    <p:cNvCxnSpPr/>
                    <p:nvPr/>
                  </p:nvCxnSpPr>
                  <p:spPr>
                    <a:xfrm>
                      <a:off x="4148142" y="3362325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9" name="Straight Connector 168"/>
                    <p:cNvCxnSpPr/>
                    <p:nvPr/>
                  </p:nvCxnSpPr>
                  <p:spPr>
                    <a:xfrm>
                      <a:off x="4723215" y="3362325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0" name="Straight Connector 169"/>
                    <p:cNvCxnSpPr/>
                    <p:nvPr/>
                  </p:nvCxnSpPr>
                  <p:spPr>
                    <a:xfrm>
                      <a:off x="4531524" y="3362325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1" name="Straight Connector 170"/>
                    <p:cNvCxnSpPr/>
                    <p:nvPr/>
                  </p:nvCxnSpPr>
                  <p:spPr>
                    <a:xfrm>
                      <a:off x="4914900" y="3362325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49" name="Group 148"/>
                  <p:cNvGrpSpPr/>
                  <p:nvPr/>
                </p:nvGrpSpPr>
                <p:grpSpPr>
                  <a:xfrm>
                    <a:off x="1543047" y="2362200"/>
                    <a:ext cx="342901" cy="409574"/>
                    <a:chOff x="1543047" y="2362200"/>
                    <a:chExt cx="342901" cy="409574"/>
                  </a:xfrm>
                </p:grpSpPr>
                <p:sp>
                  <p:nvSpPr>
                    <p:cNvPr id="153" name="Rectangle 152"/>
                    <p:cNvSpPr/>
                    <p:nvPr/>
                  </p:nvSpPr>
                  <p:spPr>
                    <a:xfrm flipH="1">
                      <a:off x="1647824" y="2451741"/>
                      <a:ext cx="123826" cy="32003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4" name="Rectangle 153"/>
                    <p:cNvSpPr/>
                    <p:nvPr/>
                  </p:nvSpPr>
                  <p:spPr>
                    <a:xfrm flipH="1">
                      <a:off x="1543047" y="2362200"/>
                      <a:ext cx="342901" cy="8572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50" name="Group 149"/>
                  <p:cNvGrpSpPr/>
                  <p:nvPr/>
                </p:nvGrpSpPr>
                <p:grpSpPr>
                  <a:xfrm>
                    <a:off x="4867272" y="2362200"/>
                    <a:ext cx="342901" cy="409574"/>
                    <a:chOff x="1543047" y="2362200"/>
                    <a:chExt cx="342901" cy="409574"/>
                  </a:xfrm>
                </p:grpSpPr>
                <p:sp>
                  <p:nvSpPr>
                    <p:cNvPr id="151" name="Rectangle 150"/>
                    <p:cNvSpPr/>
                    <p:nvPr/>
                  </p:nvSpPr>
                  <p:spPr>
                    <a:xfrm flipH="1">
                      <a:off x="1647824" y="2451741"/>
                      <a:ext cx="123826" cy="32003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2" name="Rectangle 151"/>
                    <p:cNvSpPr/>
                    <p:nvPr/>
                  </p:nvSpPr>
                  <p:spPr>
                    <a:xfrm flipH="1">
                      <a:off x="1543047" y="2362200"/>
                      <a:ext cx="342901" cy="8572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/>
                    </a:p>
                  </p:txBody>
                </p:sp>
              </p:grpSp>
            </p:grpSp>
            <p:sp>
              <p:nvSpPr>
                <p:cNvPr id="143" name="5-Point Star 142"/>
                <p:cNvSpPr/>
                <p:nvPr/>
              </p:nvSpPr>
              <p:spPr>
                <a:xfrm>
                  <a:off x="2266950" y="2381250"/>
                  <a:ext cx="180975" cy="180975"/>
                </a:xfrm>
                <a:prstGeom prst="star5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44" name="Freeform 143"/>
                <p:cNvSpPr/>
                <p:nvPr/>
              </p:nvSpPr>
              <p:spPr>
                <a:xfrm>
                  <a:off x="1533525" y="1838325"/>
                  <a:ext cx="704850" cy="676275"/>
                </a:xfrm>
                <a:custGeom>
                  <a:avLst/>
                  <a:gdLst>
                    <a:gd name="connsiteX0" fmla="*/ 704850 w 704850"/>
                    <a:gd name="connsiteY0" fmla="*/ 676275 h 676275"/>
                    <a:gd name="connsiteX1" fmla="*/ 0 w 704850"/>
                    <a:gd name="connsiteY1" fmla="*/ 676275 h 676275"/>
                    <a:gd name="connsiteX2" fmla="*/ 9525 w 704850"/>
                    <a:gd name="connsiteY2" fmla="*/ 0 h 676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04850" h="676275">
                      <a:moveTo>
                        <a:pt x="704850" y="676275"/>
                      </a:moveTo>
                      <a:lnTo>
                        <a:pt x="0" y="676275"/>
                      </a:lnTo>
                      <a:lnTo>
                        <a:pt x="9525" y="0"/>
                      </a:lnTo>
                    </a:path>
                  </a:pathLst>
                </a:custGeom>
                <a:ln w="38100"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45" name="Freeform 144"/>
                <p:cNvSpPr/>
                <p:nvPr/>
              </p:nvSpPr>
              <p:spPr>
                <a:xfrm flipH="1">
                  <a:off x="2466975" y="1838325"/>
                  <a:ext cx="1676400" cy="676275"/>
                </a:xfrm>
                <a:custGeom>
                  <a:avLst/>
                  <a:gdLst>
                    <a:gd name="connsiteX0" fmla="*/ 704850 w 704850"/>
                    <a:gd name="connsiteY0" fmla="*/ 676275 h 676275"/>
                    <a:gd name="connsiteX1" fmla="*/ 0 w 704850"/>
                    <a:gd name="connsiteY1" fmla="*/ 676275 h 676275"/>
                    <a:gd name="connsiteX2" fmla="*/ 9525 w 704850"/>
                    <a:gd name="connsiteY2" fmla="*/ 0 h 676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04850" h="676275">
                      <a:moveTo>
                        <a:pt x="704850" y="676275"/>
                      </a:moveTo>
                      <a:lnTo>
                        <a:pt x="0" y="676275"/>
                      </a:lnTo>
                      <a:lnTo>
                        <a:pt x="9525" y="0"/>
                      </a:lnTo>
                    </a:path>
                  </a:pathLst>
                </a:custGeom>
                <a:ln w="38100"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135" name="Group 134"/>
              <p:cNvGrpSpPr/>
              <p:nvPr/>
            </p:nvGrpSpPr>
            <p:grpSpPr>
              <a:xfrm>
                <a:off x="79237" y="1066793"/>
                <a:ext cx="1731635" cy="722071"/>
                <a:chOff x="546628" y="1200150"/>
                <a:chExt cx="1948922" cy="765891"/>
              </a:xfrm>
            </p:grpSpPr>
            <p:sp>
              <p:nvSpPr>
                <p:cNvPr id="140" name="TextBox 10"/>
                <p:cNvSpPr txBox="1"/>
                <p:nvPr/>
              </p:nvSpPr>
              <p:spPr>
                <a:xfrm>
                  <a:off x="546628" y="1200150"/>
                  <a:ext cx="1682224" cy="7658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200" dirty="0" smtClean="0">
                      <a:solidFill>
                        <a:schemeClr val="accent1">
                          <a:lumMod val="50000"/>
                        </a:schemeClr>
                      </a:solidFill>
                    </a:rPr>
                    <a:t>Reflected rising edge</a:t>
                  </a:r>
                  <a:endParaRPr lang="en-US" sz="1200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141" name="Freeform 140"/>
                <p:cNvSpPr/>
                <p:nvPr/>
              </p:nvSpPr>
              <p:spPr>
                <a:xfrm>
                  <a:off x="2076450" y="1362075"/>
                  <a:ext cx="419100" cy="247650"/>
                </a:xfrm>
                <a:custGeom>
                  <a:avLst/>
                  <a:gdLst>
                    <a:gd name="connsiteX0" fmla="*/ 0 w 419100"/>
                    <a:gd name="connsiteY0" fmla="*/ 247650 h 247650"/>
                    <a:gd name="connsiteX1" fmla="*/ 219075 w 419100"/>
                    <a:gd name="connsiteY1" fmla="*/ 247650 h 247650"/>
                    <a:gd name="connsiteX2" fmla="*/ 257175 w 419100"/>
                    <a:gd name="connsiteY2" fmla="*/ 0 h 247650"/>
                    <a:gd name="connsiteX3" fmla="*/ 419100 w 419100"/>
                    <a:gd name="connsiteY3" fmla="*/ 0 h 247650"/>
                    <a:gd name="connsiteX4" fmla="*/ 419100 w 419100"/>
                    <a:gd name="connsiteY4" fmla="*/ 0 h 247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9100" h="247650">
                      <a:moveTo>
                        <a:pt x="0" y="247650"/>
                      </a:moveTo>
                      <a:lnTo>
                        <a:pt x="219075" y="247650"/>
                      </a:lnTo>
                      <a:lnTo>
                        <a:pt x="257175" y="0"/>
                      </a:lnTo>
                      <a:lnTo>
                        <a:pt x="419100" y="0"/>
                      </a:lnTo>
                      <a:lnTo>
                        <a:pt x="419100" y="0"/>
                      </a:lnTo>
                    </a:path>
                  </a:pathLst>
                </a:cu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136" name="Group 135"/>
              <p:cNvGrpSpPr/>
              <p:nvPr/>
            </p:nvGrpSpPr>
            <p:grpSpPr>
              <a:xfrm>
                <a:off x="2093937" y="1039902"/>
                <a:ext cx="1769853" cy="673932"/>
                <a:chOff x="2801800" y="1209675"/>
                <a:chExt cx="1932125" cy="665281"/>
              </a:xfrm>
            </p:grpSpPr>
            <p:sp>
              <p:nvSpPr>
                <p:cNvPr id="138" name="TextBox 8"/>
                <p:cNvSpPr txBox="1"/>
                <p:nvPr/>
              </p:nvSpPr>
              <p:spPr>
                <a:xfrm>
                  <a:off x="2801800" y="1209675"/>
                  <a:ext cx="1589226" cy="6652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100" dirty="0" smtClean="0">
                      <a:solidFill>
                        <a:schemeClr val="accent1">
                          <a:lumMod val="50000"/>
                        </a:schemeClr>
                      </a:solidFill>
                    </a:rPr>
                    <a:t>Transmitted falling edge</a:t>
                  </a:r>
                  <a:endParaRPr lang="en-US" sz="1100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139" name="Freeform 138"/>
                <p:cNvSpPr/>
                <p:nvPr/>
              </p:nvSpPr>
              <p:spPr>
                <a:xfrm flipV="1">
                  <a:off x="4314825" y="1409700"/>
                  <a:ext cx="419100" cy="247650"/>
                </a:xfrm>
                <a:custGeom>
                  <a:avLst/>
                  <a:gdLst>
                    <a:gd name="connsiteX0" fmla="*/ 0 w 419100"/>
                    <a:gd name="connsiteY0" fmla="*/ 247650 h 247650"/>
                    <a:gd name="connsiteX1" fmla="*/ 219075 w 419100"/>
                    <a:gd name="connsiteY1" fmla="*/ 247650 h 247650"/>
                    <a:gd name="connsiteX2" fmla="*/ 257175 w 419100"/>
                    <a:gd name="connsiteY2" fmla="*/ 0 h 247650"/>
                    <a:gd name="connsiteX3" fmla="*/ 419100 w 419100"/>
                    <a:gd name="connsiteY3" fmla="*/ 0 h 247650"/>
                    <a:gd name="connsiteX4" fmla="*/ 419100 w 419100"/>
                    <a:gd name="connsiteY4" fmla="*/ 0 h 247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9100" h="247650">
                      <a:moveTo>
                        <a:pt x="0" y="247650"/>
                      </a:moveTo>
                      <a:lnTo>
                        <a:pt x="219075" y="247650"/>
                      </a:lnTo>
                      <a:lnTo>
                        <a:pt x="257175" y="0"/>
                      </a:lnTo>
                      <a:lnTo>
                        <a:pt x="419100" y="0"/>
                      </a:lnTo>
                      <a:lnTo>
                        <a:pt x="419100" y="0"/>
                      </a:lnTo>
                    </a:path>
                  </a:pathLst>
                </a:cu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sp>
            <p:nvSpPr>
              <p:cNvPr id="137" name="TextBox 7"/>
              <p:cNvSpPr txBox="1"/>
              <p:nvPr/>
            </p:nvSpPr>
            <p:spPr>
              <a:xfrm>
                <a:off x="300027" y="2357711"/>
                <a:ext cx="3814774" cy="722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200" dirty="0" smtClean="0">
                    <a:solidFill>
                      <a:srgbClr val="006600"/>
                    </a:solidFill>
                  </a:rPr>
                  <a:t>1</a:t>
                </a:r>
                <a:r>
                  <a:rPr lang="en-US" sz="1200" baseline="30000" dirty="0" smtClean="0">
                    <a:solidFill>
                      <a:srgbClr val="006600"/>
                    </a:solidFill>
                  </a:rPr>
                  <a:t>st</a:t>
                </a:r>
                <a:r>
                  <a:rPr lang="en-US" sz="1200" dirty="0" smtClean="0">
                    <a:solidFill>
                      <a:srgbClr val="006600"/>
                    </a:solidFill>
                  </a:rPr>
                  <a:t> method (transmission): looking at BD position when BD strikes</a:t>
                </a:r>
                <a:endParaRPr lang="en-US" sz="1200" dirty="0"/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3071756" y="1009730"/>
            <a:ext cx="2723928" cy="1449478"/>
            <a:chOff x="151002" y="2902902"/>
            <a:chExt cx="2723928" cy="1449478"/>
          </a:xfrm>
        </p:grpSpPr>
        <p:grpSp>
          <p:nvGrpSpPr>
            <p:cNvPr id="69" name="Group 68"/>
            <p:cNvGrpSpPr>
              <a:grpSpLocks noChangeAspect="1"/>
            </p:cNvGrpSpPr>
            <p:nvPr/>
          </p:nvGrpSpPr>
          <p:grpSpPr>
            <a:xfrm>
              <a:off x="151002" y="2902902"/>
              <a:ext cx="2723928" cy="1449478"/>
              <a:chOff x="2831646" y="1157990"/>
              <a:chExt cx="3204621" cy="1705271"/>
            </a:xfrm>
          </p:grpSpPr>
          <p:grpSp>
            <p:nvGrpSpPr>
              <p:cNvPr id="70" name="Group 69"/>
              <p:cNvGrpSpPr/>
              <p:nvPr/>
            </p:nvGrpSpPr>
            <p:grpSpPr>
              <a:xfrm>
                <a:off x="3658770" y="1584070"/>
                <a:ext cx="1641381" cy="470163"/>
                <a:chOff x="1400174" y="1838325"/>
                <a:chExt cx="2867023" cy="914400"/>
              </a:xfrm>
            </p:grpSpPr>
            <p:grpSp>
              <p:nvGrpSpPr>
                <p:cNvPr id="86" name="Group 85"/>
                <p:cNvGrpSpPr/>
                <p:nvPr/>
              </p:nvGrpSpPr>
              <p:grpSpPr>
                <a:xfrm>
                  <a:off x="1400174" y="2057400"/>
                  <a:ext cx="2867023" cy="695325"/>
                  <a:chOff x="1543047" y="2362200"/>
                  <a:chExt cx="3667126" cy="1257300"/>
                </a:xfrm>
              </p:grpSpPr>
              <p:sp>
                <p:nvSpPr>
                  <p:cNvPr id="90" name="Rectangle 89"/>
                  <p:cNvSpPr/>
                  <p:nvPr/>
                </p:nvSpPr>
                <p:spPr>
                  <a:xfrm>
                    <a:off x="1571625" y="2781300"/>
                    <a:ext cx="3571875" cy="83820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grpSp>
                <p:nvGrpSpPr>
                  <p:cNvPr id="91" name="Group 90"/>
                  <p:cNvGrpSpPr/>
                  <p:nvPr/>
                </p:nvGrpSpPr>
                <p:grpSpPr>
                  <a:xfrm>
                    <a:off x="1847850" y="2781300"/>
                    <a:ext cx="3067050" cy="352425"/>
                    <a:chOff x="1847850" y="2781300"/>
                    <a:chExt cx="3067050" cy="247650"/>
                  </a:xfrm>
                </p:grpSpPr>
                <p:cxnSp>
                  <p:nvCxnSpPr>
                    <p:cNvPr id="116" name="Straight Connector 115"/>
                    <p:cNvCxnSpPr/>
                    <p:nvPr/>
                  </p:nvCxnSpPr>
                  <p:spPr>
                    <a:xfrm>
                      <a:off x="2039541" y="2781300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7" name="Straight Connector 116"/>
                    <p:cNvCxnSpPr/>
                    <p:nvPr/>
                  </p:nvCxnSpPr>
                  <p:spPr>
                    <a:xfrm>
                      <a:off x="1847850" y="2781300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8" name="Straight Connector 117"/>
                    <p:cNvCxnSpPr/>
                    <p:nvPr/>
                  </p:nvCxnSpPr>
                  <p:spPr>
                    <a:xfrm>
                      <a:off x="2422923" y="2781300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9" name="Straight Connector 118"/>
                    <p:cNvCxnSpPr/>
                    <p:nvPr/>
                  </p:nvCxnSpPr>
                  <p:spPr>
                    <a:xfrm>
                      <a:off x="2231232" y="2781300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0" name="Straight Connector 119"/>
                    <p:cNvCxnSpPr/>
                    <p:nvPr/>
                  </p:nvCxnSpPr>
                  <p:spPr>
                    <a:xfrm>
                      <a:off x="2806305" y="2781300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1" name="Straight Connector 120"/>
                    <p:cNvCxnSpPr/>
                    <p:nvPr/>
                  </p:nvCxnSpPr>
                  <p:spPr>
                    <a:xfrm>
                      <a:off x="2614614" y="2781300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2" name="Straight Connector 121"/>
                    <p:cNvCxnSpPr/>
                    <p:nvPr/>
                  </p:nvCxnSpPr>
                  <p:spPr>
                    <a:xfrm>
                      <a:off x="3189687" y="2781300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3" name="Straight Connector 122"/>
                    <p:cNvCxnSpPr/>
                    <p:nvPr/>
                  </p:nvCxnSpPr>
                  <p:spPr>
                    <a:xfrm>
                      <a:off x="2997996" y="2781300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4" name="Straight Connector 123"/>
                    <p:cNvCxnSpPr/>
                    <p:nvPr/>
                  </p:nvCxnSpPr>
                  <p:spPr>
                    <a:xfrm>
                      <a:off x="3573069" y="2781300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5" name="Straight Connector 124"/>
                    <p:cNvCxnSpPr/>
                    <p:nvPr/>
                  </p:nvCxnSpPr>
                  <p:spPr>
                    <a:xfrm>
                      <a:off x="3381378" y="2781300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6" name="Straight Connector 125"/>
                    <p:cNvCxnSpPr/>
                    <p:nvPr/>
                  </p:nvCxnSpPr>
                  <p:spPr>
                    <a:xfrm>
                      <a:off x="3956451" y="2781300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7" name="Straight Connector 126"/>
                    <p:cNvCxnSpPr/>
                    <p:nvPr/>
                  </p:nvCxnSpPr>
                  <p:spPr>
                    <a:xfrm>
                      <a:off x="3764760" y="2781300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8" name="Straight Connector 127"/>
                    <p:cNvCxnSpPr/>
                    <p:nvPr/>
                  </p:nvCxnSpPr>
                  <p:spPr>
                    <a:xfrm>
                      <a:off x="4339833" y="2781300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9" name="Straight Connector 128"/>
                    <p:cNvCxnSpPr/>
                    <p:nvPr/>
                  </p:nvCxnSpPr>
                  <p:spPr>
                    <a:xfrm>
                      <a:off x="4148142" y="2781300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0" name="Straight Connector 129"/>
                    <p:cNvCxnSpPr/>
                    <p:nvPr/>
                  </p:nvCxnSpPr>
                  <p:spPr>
                    <a:xfrm>
                      <a:off x="4723215" y="2781300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1" name="Straight Connector 130"/>
                    <p:cNvCxnSpPr/>
                    <p:nvPr/>
                  </p:nvCxnSpPr>
                  <p:spPr>
                    <a:xfrm>
                      <a:off x="4531524" y="2781300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2" name="Straight Connector 131"/>
                    <p:cNvCxnSpPr/>
                    <p:nvPr/>
                  </p:nvCxnSpPr>
                  <p:spPr>
                    <a:xfrm>
                      <a:off x="4914900" y="2781300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92" name="Group 91"/>
                  <p:cNvGrpSpPr/>
                  <p:nvPr/>
                </p:nvGrpSpPr>
                <p:grpSpPr>
                  <a:xfrm>
                    <a:off x="1847850" y="3333749"/>
                    <a:ext cx="3067050" cy="276225"/>
                    <a:chOff x="1847850" y="3362325"/>
                    <a:chExt cx="3067050" cy="247650"/>
                  </a:xfrm>
                </p:grpSpPr>
                <p:cxnSp>
                  <p:nvCxnSpPr>
                    <p:cNvPr id="99" name="Straight Connector 98"/>
                    <p:cNvCxnSpPr/>
                    <p:nvPr/>
                  </p:nvCxnSpPr>
                  <p:spPr>
                    <a:xfrm>
                      <a:off x="2039541" y="3362325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0" name="Straight Connector 99"/>
                    <p:cNvCxnSpPr/>
                    <p:nvPr/>
                  </p:nvCxnSpPr>
                  <p:spPr>
                    <a:xfrm>
                      <a:off x="1847850" y="3362325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1" name="Straight Connector 100"/>
                    <p:cNvCxnSpPr/>
                    <p:nvPr/>
                  </p:nvCxnSpPr>
                  <p:spPr>
                    <a:xfrm>
                      <a:off x="2422923" y="3362325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2" name="Straight Connector 101"/>
                    <p:cNvCxnSpPr/>
                    <p:nvPr/>
                  </p:nvCxnSpPr>
                  <p:spPr>
                    <a:xfrm>
                      <a:off x="2231232" y="3362325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3" name="Straight Connector 102"/>
                    <p:cNvCxnSpPr/>
                    <p:nvPr/>
                  </p:nvCxnSpPr>
                  <p:spPr>
                    <a:xfrm>
                      <a:off x="2806305" y="3362325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4" name="Straight Connector 103"/>
                    <p:cNvCxnSpPr/>
                    <p:nvPr/>
                  </p:nvCxnSpPr>
                  <p:spPr>
                    <a:xfrm>
                      <a:off x="2614614" y="3362325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5" name="Straight Connector 104"/>
                    <p:cNvCxnSpPr/>
                    <p:nvPr/>
                  </p:nvCxnSpPr>
                  <p:spPr>
                    <a:xfrm>
                      <a:off x="3189687" y="3362325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6" name="Straight Connector 105"/>
                    <p:cNvCxnSpPr/>
                    <p:nvPr/>
                  </p:nvCxnSpPr>
                  <p:spPr>
                    <a:xfrm>
                      <a:off x="2997996" y="3362325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7" name="Straight Connector 106"/>
                    <p:cNvCxnSpPr/>
                    <p:nvPr/>
                  </p:nvCxnSpPr>
                  <p:spPr>
                    <a:xfrm>
                      <a:off x="3573069" y="3362325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8" name="Straight Connector 107"/>
                    <p:cNvCxnSpPr/>
                    <p:nvPr/>
                  </p:nvCxnSpPr>
                  <p:spPr>
                    <a:xfrm>
                      <a:off x="3381378" y="3362325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9" name="Straight Connector 108"/>
                    <p:cNvCxnSpPr/>
                    <p:nvPr/>
                  </p:nvCxnSpPr>
                  <p:spPr>
                    <a:xfrm>
                      <a:off x="3956451" y="3362325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0" name="Straight Connector 109"/>
                    <p:cNvCxnSpPr/>
                    <p:nvPr/>
                  </p:nvCxnSpPr>
                  <p:spPr>
                    <a:xfrm>
                      <a:off x="3764760" y="3362325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1" name="Straight Connector 110"/>
                    <p:cNvCxnSpPr/>
                    <p:nvPr/>
                  </p:nvCxnSpPr>
                  <p:spPr>
                    <a:xfrm>
                      <a:off x="4339833" y="3362325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2" name="Straight Connector 111"/>
                    <p:cNvCxnSpPr/>
                    <p:nvPr/>
                  </p:nvCxnSpPr>
                  <p:spPr>
                    <a:xfrm>
                      <a:off x="4148142" y="3362325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3" name="Straight Connector 112"/>
                    <p:cNvCxnSpPr/>
                    <p:nvPr/>
                  </p:nvCxnSpPr>
                  <p:spPr>
                    <a:xfrm>
                      <a:off x="4723215" y="3362325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" name="Straight Connector 113"/>
                    <p:cNvCxnSpPr/>
                    <p:nvPr/>
                  </p:nvCxnSpPr>
                  <p:spPr>
                    <a:xfrm>
                      <a:off x="4531524" y="3362325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5" name="Straight Connector 114"/>
                    <p:cNvCxnSpPr/>
                    <p:nvPr/>
                  </p:nvCxnSpPr>
                  <p:spPr>
                    <a:xfrm>
                      <a:off x="4914900" y="3362325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93" name="Group 92"/>
                  <p:cNvGrpSpPr/>
                  <p:nvPr/>
                </p:nvGrpSpPr>
                <p:grpSpPr>
                  <a:xfrm>
                    <a:off x="1543047" y="2362200"/>
                    <a:ext cx="342901" cy="409574"/>
                    <a:chOff x="1543047" y="2362200"/>
                    <a:chExt cx="342901" cy="409574"/>
                  </a:xfrm>
                </p:grpSpPr>
                <p:sp>
                  <p:nvSpPr>
                    <p:cNvPr id="97" name="Rectangle 96"/>
                    <p:cNvSpPr/>
                    <p:nvPr/>
                  </p:nvSpPr>
                  <p:spPr>
                    <a:xfrm flipH="1">
                      <a:off x="1647824" y="2451741"/>
                      <a:ext cx="123826" cy="32003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8" name="Rectangle 97"/>
                    <p:cNvSpPr/>
                    <p:nvPr/>
                  </p:nvSpPr>
                  <p:spPr>
                    <a:xfrm flipH="1">
                      <a:off x="1543047" y="2362200"/>
                      <a:ext cx="342901" cy="8572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4" name="Group 93"/>
                  <p:cNvGrpSpPr/>
                  <p:nvPr/>
                </p:nvGrpSpPr>
                <p:grpSpPr>
                  <a:xfrm>
                    <a:off x="4867272" y="2362200"/>
                    <a:ext cx="342901" cy="409574"/>
                    <a:chOff x="1543047" y="2362200"/>
                    <a:chExt cx="342901" cy="409574"/>
                  </a:xfrm>
                </p:grpSpPr>
                <p:sp>
                  <p:nvSpPr>
                    <p:cNvPr id="95" name="Rectangle 94"/>
                    <p:cNvSpPr/>
                    <p:nvPr/>
                  </p:nvSpPr>
                  <p:spPr>
                    <a:xfrm flipH="1">
                      <a:off x="1647824" y="2451741"/>
                      <a:ext cx="123826" cy="32003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6" name="Rectangle 95"/>
                    <p:cNvSpPr/>
                    <p:nvPr/>
                  </p:nvSpPr>
                  <p:spPr>
                    <a:xfrm flipH="1">
                      <a:off x="1543047" y="2362200"/>
                      <a:ext cx="342901" cy="8572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/>
                    </a:p>
                  </p:txBody>
                </p:sp>
              </p:grpSp>
            </p:grpSp>
            <p:sp>
              <p:nvSpPr>
                <p:cNvPr id="87" name="5-Point Star 86"/>
                <p:cNvSpPr/>
                <p:nvPr/>
              </p:nvSpPr>
              <p:spPr>
                <a:xfrm>
                  <a:off x="2266950" y="2381250"/>
                  <a:ext cx="180975" cy="180975"/>
                </a:xfrm>
                <a:prstGeom prst="star5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88" name="Freeform 87"/>
                <p:cNvSpPr/>
                <p:nvPr/>
              </p:nvSpPr>
              <p:spPr>
                <a:xfrm>
                  <a:off x="1533525" y="1838325"/>
                  <a:ext cx="704850" cy="676275"/>
                </a:xfrm>
                <a:custGeom>
                  <a:avLst/>
                  <a:gdLst>
                    <a:gd name="connsiteX0" fmla="*/ 704850 w 704850"/>
                    <a:gd name="connsiteY0" fmla="*/ 676275 h 676275"/>
                    <a:gd name="connsiteX1" fmla="*/ 0 w 704850"/>
                    <a:gd name="connsiteY1" fmla="*/ 676275 h 676275"/>
                    <a:gd name="connsiteX2" fmla="*/ 9525 w 704850"/>
                    <a:gd name="connsiteY2" fmla="*/ 0 h 676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04850" h="676275">
                      <a:moveTo>
                        <a:pt x="704850" y="676275"/>
                      </a:moveTo>
                      <a:lnTo>
                        <a:pt x="0" y="676275"/>
                      </a:lnTo>
                      <a:lnTo>
                        <a:pt x="9525" y="0"/>
                      </a:lnTo>
                    </a:path>
                  </a:pathLst>
                </a:custGeom>
                <a:ln w="38100"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89" name="Freeform 88"/>
                <p:cNvSpPr/>
                <p:nvPr/>
              </p:nvSpPr>
              <p:spPr>
                <a:xfrm flipH="1">
                  <a:off x="2466975" y="1838325"/>
                  <a:ext cx="1676400" cy="676275"/>
                </a:xfrm>
                <a:custGeom>
                  <a:avLst/>
                  <a:gdLst>
                    <a:gd name="connsiteX0" fmla="*/ 704850 w 704850"/>
                    <a:gd name="connsiteY0" fmla="*/ 676275 h 676275"/>
                    <a:gd name="connsiteX1" fmla="*/ 0 w 704850"/>
                    <a:gd name="connsiteY1" fmla="*/ 676275 h 676275"/>
                    <a:gd name="connsiteX2" fmla="*/ 9525 w 704850"/>
                    <a:gd name="connsiteY2" fmla="*/ 0 h 676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04850" h="676275">
                      <a:moveTo>
                        <a:pt x="704850" y="676275"/>
                      </a:moveTo>
                      <a:lnTo>
                        <a:pt x="0" y="676275"/>
                      </a:lnTo>
                      <a:lnTo>
                        <a:pt x="9525" y="0"/>
                      </a:lnTo>
                    </a:path>
                  </a:pathLst>
                </a:custGeom>
                <a:ln w="38100"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70"/>
              <p:cNvGrpSpPr/>
              <p:nvPr/>
            </p:nvGrpSpPr>
            <p:grpSpPr>
              <a:xfrm>
                <a:off x="2831646" y="1172980"/>
                <a:ext cx="1122534" cy="760390"/>
                <a:chOff x="729087" y="1200150"/>
                <a:chExt cx="1766463" cy="1072247"/>
              </a:xfrm>
            </p:grpSpPr>
            <p:sp>
              <p:nvSpPr>
                <p:cNvPr id="84" name="TextBox 130"/>
                <p:cNvSpPr txBox="1"/>
                <p:nvPr/>
              </p:nvSpPr>
              <p:spPr>
                <a:xfrm>
                  <a:off x="729087" y="1200150"/>
                  <a:ext cx="1499759" cy="107224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200" dirty="0" smtClean="0">
                      <a:solidFill>
                        <a:schemeClr val="accent1">
                          <a:lumMod val="50000"/>
                        </a:schemeClr>
                      </a:solidFill>
                    </a:rPr>
                    <a:t>Reflected rising edge</a:t>
                  </a:r>
                  <a:endParaRPr lang="en-US" sz="1200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85" name="Freeform 84"/>
                <p:cNvSpPr/>
                <p:nvPr/>
              </p:nvSpPr>
              <p:spPr>
                <a:xfrm>
                  <a:off x="2076450" y="1362075"/>
                  <a:ext cx="419100" cy="247650"/>
                </a:xfrm>
                <a:custGeom>
                  <a:avLst/>
                  <a:gdLst>
                    <a:gd name="connsiteX0" fmla="*/ 0 w 419100"/>
                    <a:gd name="connsiteY0" fmla="*/ 247650 h 247650"/>
                    <a:gd name="connsiteX1" fmla="*/ 219075 w 419100"/>
                    <a:gd name="connsiteY1" fmla="*/ 247650 h 247650"/>
                    <a:gd name="connsiteX2" fmla="*/ 257175 w 419100"/>
                    <a:gd name="connsiteY2" fmla="*/ 0 h 247650"/>
                    <a:gd name="connsiteX3" fmla="*/ 419100 w 419100"/>
                    <a:gd name="connsiteY3" fmla="*/ 0 h 247650"/>
                    <a:gd name="connsiteX4" fmla="*/ 419100 w 419100"/>
                    <a:gd name="connsiteY4" fmla="*/ 0 h 247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9100" h="247650">
                      <a:moveTo>
                        <a:pt x="0" y="247650"/>
                      </a:moveTo>
                      <a:lnTo>
                        <a:pt x="219075" y="247650"/>
                      </a:lnTo>
                      <a:lnTo>
                        <a:pt x="257175" y="0"/>
                      </a:lnTo>
                      <a:lnTo>
                        <a:pt x="419100" y="0"/>
                      </a:lnTo>
                      <a:lnTo>
                        <a:pt x="419100" y="0"/>
                      </a:lnTo>
                    </a:path>
                  </a:pathLst>
                </a:cu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sp>
            <p:nvSpPr>
              <p:cNvPr id="72" name="TextBox 118"/>
              <p:cNvSpPr txBox="1"/>
              <p:nvPr/>
            </p:nvSpPr>
            <p:spPr>
              <a:xfrm>
                <a:off x="3267661" y="2102872"/>
                <a:ext cx="2514935" cy="7603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200" dirty="0" smtClean="0">
                    <a:solidFill>
                      <a:schemeClr val="accent3">
                        <a:lumMod val="50000"/>
                      </a:schemeClr>
                    </a:solidFill>
                  </a:rPr>
                  <a:t>2</a:t>
                </a:r>
                <a:r>
                  <a:rPr lang="en-US" sz="1200" baseline="30000" dirty="0" smtClean="0">
                    <a:solidFill>
                      <a:schemeClr val="accent3">
                        <a:lumMod val="50000"/>
                      </a:schemeClr>
                    </a:solidFill>
                  </a:rPr>
                  <a:t>nd</a:t>
                </a:r>
                <a:r>
                  <a:rPr lang="en-US" sz="1200" dirty="0" smtClean="0">
                    <a:solidFill>
                      <a:schemeClr val="accent3">
                        <a:lumMod val="50000"/>
                      </a:schemeClr>
                    </a:solidFill>
                  </a:rPr>
                  <a:t> and 3rd methods (combining previous signals with FCU</a:t>
                </a:r>
                <a:r>
                  <a:rPr lang="en-US" sz="1200" dirty="0" smtClean="0">
                    <a:solidFill>
                      <a:srgbClr val="006600"/>
                    </a:solidFill>
                  </a:rPr>
                  <a:t>):</a:t>
                </a:r>
                <a:endParaRPr lang="en-US" sz="1200" dirty="0"/>
              </a:p>
            </p:txBody>
          </p:sp>
          <p:sp>
            <p:nvSpPr>
              <p:cNvPr id="73" name="Chevron 72"/>
              <p:cNvSpPr/>
              <p:nvPr/>
            </p:nvSpPr>
            <p:spPr>
              <a:xfrm>
                <a:off x="5883638" y="1783830"/>
                <a:ext cx="151151" cy="287311"/>
              </a:xfrm>
              <a:prstGeom prst="chevron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74" name="Group 73"/>
              <p:cNvGrpSpPr/>
              <p:nvPr/>
            </p:nvGrpSpPr>
            <p:grpSpPr>
              <a:xfrm>
                <a:off x="4252210" y="1851285"/>
                <a:ext cx="1631430" cy="134912"/>
                <a:chOff x="4267200" y="2323475"/>
                <a:chExt cx="1631430" cy="134912"/>
              </a:xfrm>
            </p:grpSpPr>
            <p:cxnSp>
              <p:nvCxnSpPr>
                <p:cNvPr id="81" name="Straight Arrow Connector 80"/>
                <p:cNvCxnSpPr/>
                <p:nvPr/>
              </p:nvCxnSpPr>
              <p:spPr>
                <a:xfrm flipV="1">
                  <a:off x="4273603" y="2323475"/>
                  <a:ext cx="1608787" cy="69972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Arrow Connector 81"/>
                <p:cNvCxnSpPr/>
                <p:nvPr/>
              </p:nvCxnSpPr>
              <p:spPr>
                <a:xfrm>
                  <a:off x="4274696" y="2399675"/>
                  <a:ext cx="1623934" cy="58712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Arrow Connector 82"/>
                <p:cNvCxnSpPr/>
                <p:nvPr/>
              </p:nvCxnSpPr>
              <p:spPr>
                <a:xfrm>
                  <a:off x="4267200" y="2399670"/>
                  <a:ext cx="1608787" cy="0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5" name="Group 74"/>
              <p:cNvGrpSpPr/>
              <p:nvPr/>
            </p:nvGrpSpPr>
            <p:grpSpPr>
              <a:xfrm>
                <a:off x="4006104" y="1157990"/>
                <a:ext cx="1220694" cy="506926"/>
                <a:chOff x="2870674" y="1209675"/>
                <a:chExt cx="1863251" cy="665281"/>
              </a:xfrm>
            </p:grpSpPr>
            <p:sp>
              <p:nvSpPr>
                <p:cNvPr id="79" name="TextBox 125"/>
                <p:cNvSpPr txBox="1"/>
                <p:nvPr/>
              </p:nvSpPr>
              <p:spPr>
                <a:xfrm>
                  <a:off x="2870674" y="1209675"/>
                  <a:ext cx="1626968" cy="6652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100" dirty="0" smtClean="0">
                      <a:solidFill>
                        <a:schemeClr val="accent1">
                          <a:lumMod val="50000"/>
                        </a:schemeClr>
                      </a:solidFill>
                    </a:rPr>
                    <a:t>Transmitted falling edge</a:t>
                  </a:r>
                  <a:endParaRPr lang="en-US" sz="1100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80" name="Freeform 79"/>
                <p:cNvSpPr/>
                <p:nvPr/>
              </p:nvSpPr>
              <p:spPr>
                <a:xfrm flipV="1">
                  <a:off x="4314825" y="1409700"/>
                  <a:ext cx="419100" cy="247650"/>
                </a:xfrm>
                <a:custGeom>
                  <a:avLst/>
                  <a:gdLst>
                    <a:gd name="connsiteX0" fmla="*/ 0 w 419100"/>
                    <a:gd name="connsiteY0" fmla="*/ 247650 h 247650"/>
                    <a:gd name="connsiteX1" fmla="*/ 219075 w 419100"/>
                    <a:gd name="connsiteY1" fmla="*/ 247650 h 247650"/>
                    <a:gd name="connsiteX2" fmla="*/ 257175 w 419100"/>
                    <a:gd name="connsiteY2" fmla="*/ 0 h 247650"/>
                    <a:gd name="connsiteX3" fmla="*/ 419100 w 419100"/>
                    <a:gd name="connsiteY3" fmla="*/ 0 h 247650"/>
                    <a:gd name="connsiteX4" fmla="*/ 419100 w 419100"/>
                    <a:gd name="connsiteY4" fmla="*/ 0 h 247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9100" h="247650">
                      <a:moveTo>
                        <a:pt x="0" y="247650"/>
                      </a:moveTo>
                      <a:lnTo>
                        <a:pt x="219075" y="247650"/>
                      </a:lnTo>
                      <a:lnTo>
                        <a:pt x="257175" y="0"/>
                      </a:lnTo>
                      <a:lnTo>
                        <a:pt x="419100" y="0"/>
                      </a:lnTo>
                      <a:lnTo>
                        <a:pt x="419100" y="0"/>
                      </a:lnTo>
                    </a:path>
                  </a:pathLst>
                </a:cu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75"/>
              <p:cNvGrpSpPr/>
              <p:nvPr/>
            </p:nvGrpSpPr>
            <p:grpSpPr>
              <a:xfrm>
                <a:off x="5010462" y="1172985"/>
                <a:ext cx="1025805" cy="326127"/>
                <a:chOff x="3019425" y="1209675"/>
                <a:chExt cx="1565775" cy="428002"/>
              </a:xfrm>
            </p:grpSpPr>
            <p:sp>
              <p:nvSpPr>
                <p:cNvPr id="77" name="TextBox 123"/>
                <p:cNvSpPr txBox="1"/>
                <p:nvPr/>
              </p:nvSpPr>
              <p:spPr>
                <a:xfrm>
                  <a:off x="3019425" y="1209675"/>
                  <a:ext cx="1371600" cy="3433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100" dirty="0" smtClean="0">
                      <a:solidFill>
                        <a:schemeClr val="accent1">
                          <a:lumMod val="50000"/>
                        </a:schemeClr>
                      </a:solidFill>
                    </a:rPr>
                    <a:t>FCU edge</a:t>
                  </a:r>
                  <a:endParaRPr lang="en-US" sz="1100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78" name="Freeform 77"/>
                <p:cNvSpPr/>
                <p:nvPr/>
              </p:nvSpPr>
              <p:spPr>
                <a:xfrm flipV="1">
                  <a:off x="4166100" y="1390028"/>
                  <a:ext cx="419100" cy="247649"/>
                </a:xfrm>
                <a:custGeom>
                  <a:avLst/>
                  <a:gdLst>
                    <a:gd name="connsiteX0" fmla="*/ 0 w 419100"/>
                    <a:gd name="connsiteY0" fmla="*/ 247650 h 247650"/>
                    <a:gd name="connsiteX1" fmla="*/ 219075 w 419100"/>
                    <a:gd name="connsiteY1" fmla="*/ 247650 h 247650"/>
                    <a:gd name="connsiteX2" fmla="*/ 257175 w 419100"/>
                    <a:gd name="connsiteY2" fmla="*/ 0 h 247650"/>
                    <a:gd name="connsiteX3" fmla="*/ 419100 w 419100"/>
                    <a:gd name="connsiteY3" fmla="*/ 0 h 247650"/>
                    <a:gd name="connsiteX4" fmla="*/ 419100 w 419100"/>
                    <a:gd name="connsiteY4" fmla="*/ 0 h 247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9100" h="247650">
                      <a:moveTo>
                        <a:pt x="0" y="247650"/>
                      </a:moveTo>
                      <a:lnTo>
                        <a:pt x="219075" y="247650"/>
                      </a:lnTo>
                      <a:lnTo>
                        <a:pt x="257175" y="0"/>
                      </a:lnTo>
                      <a:lnTo>
                        <a:pt x="419100" y="0"/>
                      </a:lnTo>
                      <a:lnTo>
                        <a:pt x="419100" y="0"/>
                      </a:lnTo>
                    </a:path>
                  </a:pathLst>
                </a:cu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2" name="Group 11"/>
          <p:cNvGrpSpPr/>
          <p:nvPr/>
        </p:nvGrpSpPr>
        <p:grpSpPr>
          <a:xfrm>
            <a:off x="6272941" y="1026996"/>
            <a:ext cx="2323751" cy="1320400"/>
            <a:chOff x="285226" y="4422402"/>
            <a:chExt cx="2323751" cy="1320400"/>
          </a:xfrm>
        </p:grpSpPr>
        <p:grpSp>
          <p:nvGrpSpPr>
            <p:cNvPr id="13" name="Group 12"/>
            <p:cNvGrpSpPr>
              <a:grpSpLocks noChangeAspect="1"/>
            </p:cNvGrpSpPr>
            <p:nvPr/>
          </p:nvGrpSpPr>
          <p:grpSpPr>
            <a:xfrm>
              <a:off x="285226" y="4422402"/>
              <a:ext cx="2323751" cy="1320400"/>
              <a:chOff x="-77429" y="2852524"/>
              <a:chExt cx="4039935" cy="2285485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1021977" y="3447994"/>
                <a:ext cx="2314571" cy="852844"/>
                <a:chOff x="1428749" y="3686900"/>
                <a:chExt cx="2867023" cy="1161325"/>
              </a:xfrm>
            </p:grpSpPr>
            <p:grpSp>
              <p:nvGrpSpPr>
                <p:cNvPr id="22" name="Group 21"/>
                <p:cNvGrpSpPr/>
                <p:nvPr/>
              </p:nvGrpSpPr>
              <p:grpSpPr>
                <a:xfrm>
                  <a:off x="1428749" y="4152900"/>
                  <a:ext cx="2867023" cy="695325"/>
                  <a:chOff x="1543047" y="2362200"/>
                  <a:chExt cx="3667126" cy="1257300"/>
                </a:xfrm>
              </p:grpSpPr>
              <p:sp>
                <p:nvSpPr>
                  <p:cNvPr id="26" name="Rectangle 25"/>
                  <p:cNvSpPr/>
                  <p:nvPr/>
                </p:nvSpPr>
                <p:spPr>
                  <a:xfrm>
                    <a:off x="1571625" y="2781300"/>
                    <a:ext cx="3571875" cy="838200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grpSp>
                <p:nvGrpSpPr>
                  <p:cNvPr id="27" name="Group 26"/>
                  <p:cNvGrpSpPr/>
                  <p:nvPr/>
                </p:nvGrpSpPr>
                <p:grpSpPr>
                  <a:xfrm>
                    <a:off x="1847850" y="2781300"/>
                    <a:ext cx="3067050" cy="352425"/>
                    <a:chOff x="1847850" y="2781300"/>
                    <a:chExt cx="3067050" cy="247650"/>
                  </a:xfrm>
                </p:grpSpPr>
                <p:cxnSp>
                  <p:nvCxnSpPr>
                    <p:cNvPr id="52" name="Straight Connector 51"/>
                    <p:cNvCxnSpPr/>
                    <p:nvPr/>
                  </p:nvCxnSpPr>
                  <p:spPr>
                    <a:xfrm>
                      <a:off x="2039541" y="2781300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3" name="Straight Connector 52"/>
                    <p:cNvCxnSpPr/>
                    <p:nvPr/>
                  </p:nvCxnSpPr>
                  <p:spPr>
                    <a:xfrm>
                      <a:off x="1847850" y="2781300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" name="Straight Connector 53"/>
                    <p:cNvCxnSpPr/>
                    <p:nvPr/>
                  </p:nvCxnSpPr>
                  <p:spPr>
                    <a:xfrm>
                      <a:off x="2422923" y="2781300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Straight Connector 54"/>
                    <p:cNvCxnSpPr/>
                    <p:nvPr/>
                  </p:nvCxnSpPr>
                  <p:spPr>
                    <a:xfrm>
                      <a:off x="2231232" y="2781300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" name="Straight Connector 55"/>
                    <p:cNvCxnSpPr/>
                    <p:nvPr/>
                  </p:nvCxnSpPr>
                  <p:spPr>
                    <a:xfrm>
                      <a:off x="2806305" y="2781300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Straight Connector 56"/>
                    <p:cNvCxnSpPr/>
                    <p:nvPr/>
                  </p:nvCxnSpPr>
                  <p:spPr>
                    <a:xfrm>
                      <a:off x="2614614" y="2781300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8" name="Straight Connector 57"/>
                    <p:cNvCxnSpPr/>
                    <p:nvPr/>
                  </p:nvCxnSpPr>
                  <p:spPr>
                    <a:xfrm>
                      <a:off x="3189687" y="2781300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9" name="Straight Connector 58"/>
                    <p:cNvCxnSpPr/>
                    <p:nvPr/>
                  </p:nvCxnSpPr>
                  <p:spPr>
                    <a:xfrm>
                      <a:off x="2997996" y="2781300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0" name="Straight Connector 59"/>
                    <p:cNvCxnSpPr/>
                    <p:nvPr/>
                  </p:nvCxnSpPr>
                  <p:spPr>
                    <a:xfrm>
                      <a:off x="3573069" y="2781300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1" name="Straight Connector 60"/>
                    <p:cNvCxnSpPr/>
                    <p:nvPr/>
                  </p:nvCxnSpPr>
                  <p:spPr>
                    <a:xfrm>
                      <a:off x="3381378" y="2781300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2" name="Straight Connector 61"/>
                    <p:cNvCxnSpPr/>
                    <p:nvPr/>
                  </p:nvCxnSpPr>
                  <p:spPr>
                    <a:xfrm>
                      <a:off x="3956451" y="2781300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3" name="Straight Connector 62"/>
                    <p:cNvCxnSpPr/>
                    <p:nvPr/>
                  </p:nvCxnSpPr>
                  <p:spPr>
                    <a:xfrm>
                      <a:off x="3764760" y="2781300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4" name="Straight Connector 63"/>
                    <p:cNvCxnSpPr/>
                    <p:nvPr/>
                  </p:nvCxnSpPr>
                  <p:spPr>
                    <a:xfrm>
                      <a:off x="4339833" y="2781300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5" name="Straight Connector 64"/>
                    <p:cNvCxnSpPr/>
                    <p:nvPr/>
                  </p:nvCxnSpPr>
                  <p:spPr>
                    <a:xfrm>
                      <a:off x="4148142" y="2781300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6" name="Straight Connector 65"/>
                    <p:cNvCxnSpPr/>
                    <p:nvPr/>
                  </p:nvCxnSpPr>
                  <p:spPr>
                    <a:xfrm>
                      <a:off x="4723215" y="2781300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7" name="Straight Connector 66"/>
                    <p:cNvCxnSpPr/>
                    <p:nvPr/>
                  </p:nvCxnSpPr>
                  <p:spPr>
                    <a:xfrm>
                      <a:off x="4531524" y="2781300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8" name="Straight Connector 67"/>
                    <p:cNvCxnSpPr/>
                    <p:nvPr/>
                  </p:nvCxnSpPr>
                  <p:spPr>
                    <a:xfrm>
                      <a:off x="4914900" y="2781300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8" name="Group 27"/>
                  <p:cNvGrpSpPr/>
                  <p:nvPr/>
                </p:nvGrpSpPr>
                <p:grpSpPr>
                  <a:xfrm>
                    <a:off x="1847850" y="3333749"/>
                    <a:ext cx="3067050" cy="276225"/>
                    <a:chOff x="1847850" y="3362325"/>
                    <a:chExt cx="3067050" cy="247650"/>
                  </a:xfrm>
                </p:grpSpPr>
                <p:cxnSp>
                  <p:nvCxnSpPr>
                    <p:cNvPr id="35" name="Straight Connector 34"/>
                    <p:cNvCxnSpPr/>
                    <p:nvPr/>
                  </p:nvCxnSpPr>
                  <p:spPr>
                    <a:xfrm>
                      <a:off x="2039541" y="3362325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" name="Straight Connector 35"/>
                    <p:cNvCxnSpPr/>
                    <p:nvPr/>
                  </p:nvCxnSpPr>
                  <p:spPr>
                    <a:xfrm>
                      <a:off x="1847850" y="3362325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Straight Connector 36"/>
                    <p:cNvCxnSpPr/>
                    <p:nvPr/>
                  </p:nvCxnSpPr>
                  <p:spPr>
                    <a:xfrm>
                      <a:off x="2422923" y="3362325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8" name="Straight Connector 37"/>
                    <p:cNvCxnSpPr/>
                    <p:nvPr/>
                  </p:nvCxnSpPr>
                  <p:spPr>
                    <a:xfrm>
                      <a:off x="2254340" y="3362325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9" name="Straight Connector 38"/>
                    <p:cNvCxnSpPr/>
                    <p:nvPr/>
                  </p:nvCxnSpPr>
                  <p:spPr>
                    <a:xfrm>
                      <a:off x="2806305" y="3362325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" name="Straight Connector 39"/>
                    <p:cNvCxnSpPr/>
                    <p:nvPr/>
                  </p:nvCxnSpPr>
                  <p:spPr>
                    <a:xfrm>
                      <a:off x="2614614" y="3362325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1" name="Straight Connector 40"/>
                    <p:cNvCxnSpPr/>
                    <p:nvPr/>
                  </p:nvCxnSpPr>
                  <p:spPr>
                    <a:xfrm>
                      <a:off x="3189687" y="3362325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2" name="Straight Connector 41"/>
                    <p:cNvCxnSpPr/>
                    <p:nvPr/>
                  </p:nvCxnSpPr>
                  <p:spPr>
                    <a:xfrm>
                      <a:off x="2997996" y="3362325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" name="Straight Connector 42"/>
                    <p:cNvCxnSpPr/>
                    <p:nvPr/>
                  </p:nvCxnSpPr>
                  <p:spPr>
                    <a:xfrm>
                      <a:off x="3573069" y="3362325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4" name="Straight Connector 43"/>
                    <p:cNvCxnSpPr/>
                    <p:nvPr/>
                  </p:nvCxnSpPr>
                  <p:spPr>
                    <a:xfrm>
                      <a:off x="3381378" y="3362325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5" name="Straight Connector 44"/>
                    <p:cNvCxnSpPr/>
                    <p:nvPr/>
                  </p:nvCxnSpPr>
                  <p:spPr>
                    <a:xfrm>
                      <a:off x="3956451" y="3362325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6" name="Straight Connector 45"/>
                    <p:cNvCxnSpPr/>
                    <p:nvPr/>
                  </p:nvCxnSpPr>
                  <p:spPr>
                    <a:xfrm>
                      <a:off x="3764760" y="3362325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7" name="Straight Connector 46"/>
                    <p:cNvCxnSpPr/>
                    <p:nvPr/>
                  </p:nvCxnSpPr>
                  <p:spPr>
                    <a:xfrm>
                      <a:off x="4339833" y="3362325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8" name="Straight Connector 47"/>
                    <p:cNvCxnSpPr/>
                    <p:nvPr/>
                  </p:nvCxnSpPr>
                  <p:spPr>
                    <a:xfrm>
                      <a:off x="4148142" y="3362325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" name="Straight Connector 48"/>
                    <p:cNvCxnSpPr/>
                    <p:nvPr/>
                  </p:nvCxnSpPr>
                  <p:spPr>
                    <a:xfrm>
                      <a:off x="4723215" y="3362325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0" name="Straight Connector 49"/>
                    <p:cNvCxnSpPr/>
                    <p:nvPr/>
                  </p:nvCxnSpPr>
                  <p:spPr>
                    <a:xfrm>
                      <a:off x="4531524" y="3362325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1" name="Straight Connector 50"/>
                    <p:cNvCxnSpPr/>
                    <p:nvPr/>
                  </p:nvCxnSpPr>
                  <p:spPr>
                    <a:xfrm>
                      <a:off x="4914900" y="3362325"/>
                      <a:ext cx="0" cy="247650"/>
                    </a:xfrm>
                    <a:prstGeom prst="line">
                      <a:avLst/>
                    </a:prstGeom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9" name="Group 28"/>
                  <p:cNvGrpSpPr/>
                  <p:nvPr/>
                </p:nvGrpSpPr>
                <p:grpSpPr>
                  <a:xfrm>
                    <a:off x="1543047" y="2362200"/>
                    <a:ext cx="342901" cy="409574"/>
                    <a:chOff x="1543047" y="2362200"/>
                    <a:chExt cx="342901" cy="409574"/>
                  </a:xfrm>
                </p:grpSpPr>
                <p:sp>
                  <p:nvSpPr>
                    <p:cNvPr id="33" name="Rectangle 32"/>
                    <p:cNvSpPr/>
                    <p:nvPr/>
                  </p:nvSpPr>
                  <p:spPr>
                    <a:xfrm flipH="1">
                      <a:off x="1647824" y="2451741"/>
                      <a:ext cx="123826" cy="32003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4" name="Rectangle 33"/>
                    <p:cNvSpPr/>
                    <p:nvPr/>
                  </p:nvSpPr>
                  <p:spPr>
                    <a:xfrm flipH="1">
                      <a:off x="1543047" y="2362200"/>
                      <a:ext cx="342901" cy="8572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0" name="Group 29"/>
                  <p:cNvGrpSpPr/>
                  <p:nvPr/>
                </p:nvGrpSpPr>
                <p:grpSpPr>
                  <a:xfrm>
                    <a:off x="4867272" y="2362200"/>
                    <a:ext cx="342901" cy="409574"/>
                    <a:chOff x="1543047" y="2362200"/>
                    <a:chExt cx="342901" cy="409574"/>
                  </a:xfrm>
                </p:grpSpPr>
                <p:sp>
                  <p:nvSpPr>
                    <p:cNvPr id="31" name="Rectangle 30"/>
                    <p:cNvSpPr/>
                    <p:nvPr/>
                  </p:nvSpPr>
                  <p:spPr>
                    <a:xfrm flipH="1">
                      <a:off x="1647824" y="2451741"/>
                      <a:ext cx="123826" cy="32003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2" name="Rectangle 31"/>
                    <p:cNvSpPr/>
                    <p:nvPr/>
                  </p:nvSpPr>
                  <p:spPr>
                    <a:xfrm flipH="1">
                      <a:off x="1543047" y="2362200"/>
                      <a:ext cx="342901" cy="8572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/>
                    </a:p>
                  </p:txBody>
                </p:sp>
              </p:grpSp>
            </p:grpSp>
            <p:sp>
              <p:nvSpPr>
                <p:cNvPr id="23" name="5-Point Star 22"/>
                <p:cNvSpPr/>
                <p:nvPr/>
              </p:nvSpPr>
              <p:spPr>
                <a:xfrm>
                  <a:off x="2266950" y="4495800"/>
                  <a:ext cx="180975" cy="180975"/>
                </a:xfrm>
                <a:prstGeom prst="star5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4" name="Freeform 23"/>
                <p:cNvSpPr/>
                <p:nvPr/>
              </p:nvSpPr>
              <p:spPr>
                <a:xfrm>
                  <a:off x="1608741" y="3770455"/>
                  <a:ext cx="704850" cy="771524"/>
                </a:xfrm>
                <a:custGeom>
                  <a:avLst/>
                  <a:gdLst>
                    <a:gd name="connsiteX0" fmla="*/ 704850 w 704850"/>
                    <a:gd name="connsiteY0" fmla="*/ 676275 h 676275"/>
                    <a:gd name="connsiteX1" fmla="*/ 0 w 704850"/>
                    <a:gd name="connsiteY1" fmla="*/ 676275 h 676275"/>
                    <a:gd name="connsiteX2" fmla="*/ 9525 w 704850"/>
                    <a:gd name="connsiteY2" fmla="*/ 0 h 676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04850" h="676275">
                      <a:moveTo>
                        <a:pt x="704850" y="676275"/>
                      </a:moveTo>
                      <a:lnTo>
                        <a:pt x="0" y="676275"/>
                      </a:lnTo>
                      <a:lnTo>
                        <a:pt x="9525" y="0"/>
                      </a:lnTo>
                    </a:path>
                  </a:pathLst>
                </a:custGeom>
                <a:ln w="38100"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5" name="Freeform 24"/>
                <p:cNvSpPr/>
                <p:nvPr/>
              </p:nvSpPr>
              <p:spPr>
                <a:xfrm rot="5400000" flipH="1">
                  <a:off x="1360264" y="3791676"/>
                  <a:ext cx="995363" cy="785811"/>
                </a:xfrm>
                <a:custGeom>
                  <a:avLst/>
                  <a:gdLst>
                    <a:gd name="connsiteX0" fmla="*/ 704850 w 704850"/>
                    <a:gd name="connsiteY0" fmla="*/ 676275 h 676275"/>
                    <a:gd name="connsiteX1" fmla="*/ 0 w 704850"/>
                    <a:gd name="connsiteY1" fmla="*/ 676275 h 676275"/>
                    <a:gd name="connsiteX2" fmla="*/ 9525 w 704850"/>
                    <a:gd name="connsiteY2" fmla="*/ 0 h 676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04850" h="676275">
                      <a:moveTo>
                        <a:pt x="704850" y="676275"/>
                      </a:moveTo>
                      <a:lnTo>
                        <a:pt x="0" y="676275"/>
                      </a:lnTo>
                      <a:lnTo>
                        <a:pt x="9525" y="0"/>
                      </a:lnTo>
                    </a:path>
                  </a:pathLst>
                </a:custGeom>
                <a:ln w="38100"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15" name="Group 14"/>
              <p:cNvGrpSpPr/>
              <p:nvPr/>
            </p:nvGrpSpPr>
            <p:grpSpPr>
              <a:xfrm>
                <a:off x="-77429" y="2852524"/>
                <a:ext cx="1690657" cy="745824"/>
                <a:chOff x="-457991" y="3209118"/>
                <a:chExt cx="1953631" cy="1006258"/>
              </a:xfrm>
            </p:grpSpPr>
            <p:sp>
              <p:nvSpPr>
                <p:cNvPr id="20" name="TextBox 66"/>
                <p:cNvSpPr txBox="1"/>
                <p:nvPr/>
              </p:nvSpPr>
              <p:spPr>
                <a:xfrm>
                  <a:off x="-457991" y="3209118"/>
                  <a:ext cx="1877292" cy="10062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100" dirty="0" smtClean="0">
                      <a:solidFill>
                        <a:schemeClr val="accent1">
                          <a:lumMod val="50000"/>
                        </a:schemeClr>
                      </a:solidFill>
                    </a:rPr>
                    <a:t>Input  falling edge</a:t>
                  </a:r>
                  <a:endParaRPr lang="en-US" sz="1100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21" name="Freeform 20"/>
                <p:cNvSpPr/>
                <p:nvPr/>
              </p:nvSpPr>
              <p:spPr>
                <a:xfrm flipV="1">
                  <a:off x="1076540" y="3376109"/>
                  <a:ext cx="419100" cy="247651"/>
                </a:xfrm>
                <a:custGeom>
                  <a:avLst/>
                  <a:gdLst>
                    <a:gd name="connsiteX0" fmla="*/ 0 w 419100"/>
                    <a:gd name="connsiteY0" fmla="*/ 247650 h 247650"/>
                    <a:gd name="connsiteX1" fmla="*/ 219075 w 419100"/>
                    <a:gd name="connsiteY1" fmla="*/ 247650 h 247650"/>
                    <a:gd name="connsiteX2" fmla="*/ 257175 w 419100"/>
                    <a:gd name="connsiteY2" fmla="*/ 0 h 247650"/>
                    <a:gd name="connsiteX3" fmla="*/ 419100 w 419100"/>
                    <a:gd name="connsiteY3" fmla="*/ 0 h 247650"/>
                    <a:gd name="connsiteX4" fmla="*/ 419100 w 419100"/>
                    <a:gd name="connsiteY4" fmla="*/ 0 h 247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9100" h="247650">
                      <a:moveTo>
                        <a:pt x="0" y="247650"/>
                      </a:moveTo>
                      <a:lnTo>
                        <a:pt x="219075" y="247650"/>
                      </a:lnTo>
                      <a:lnTo>
                        <a:pt x="257175" y="0"/>
                      </a:lnTo>
                      <a:lnTo>
                        <a:pt x="419100" y="0"/>
                      </a:lnTo>
                      <a:lnTo>
                        <a:pt x="419100" y="0"/>
                      </a:lnTo>
                    </a:path>
                  </a:pathLst>
                </a:cu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16" name="Group 15"/>
              <p:cNvGrpSpPr/>
              <p:nvPr/>
            </p:nvGrpSpPr>
            <p:grpSpPr>
              <a:xfrm>
                <a:off x="2133642" y="2923863"/>
                <a:ext cx="1828864" cy="833291"/>
                <a:chOff x="2974393" y="3092016"/>
                <a:chExt cx="2072713" cy="861676"/>
              </a:xfrm>
            </p:grpSpPr>
            <p:sp>
              <p:nvSpPr>
                <p:cNvPr id="18" name="TextBox 64"/>
                <p:cNvSpPr txBox="1"/>
                <p:nvPr/>
              </p:nvSpPr>
              <p:spPr>
                <a:xfrm>
                  <a:off x="2974393" y="3092016"/>
                  <a:ext cx="2072713" cy="7712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100" dirty="0" smtClean="0">
                      <a:solidFill>
                        <a:schemeClr val="accent1">
                          <a:lumMod val="50000"/>
                        </a:schemeClr>
                      </a:solidFill>
                    </a:rPr>
                    <a:t>Reflected falling edge</a:t>
                  </a:r>
                  <a:endParaRPr lang="en-US" sz="1100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19" name="Freeform 18"/>
                <p:cNvSpPr/>
                <p:nvPr/>
              </p:nvSpPr>
              <p:spPr>
                <a:xfrm flipV="1">
                  <a:off x="3121128" y="3706042"/>
                  <a:ext cx="419100" cy="247650"/>
                </a:xfrm>
                <a:custGeom>
                  <a:avLst/>
                  <a:gdLst>
                    <a:gd name="connsiteX0" fmla="*/ 0 w 419100"/>
                    <a:gd name="connsiteY0" fmla="*/ 247650 h 247650"/>
                    <a:gd name="connsiteX1" fmla="*/ 219075 w 419100"/>
                    <a:gd name="connsiteY1" fmla="*/ 247650 h 247650"/>
                    <a:gd name="connsiteX2" fmla="*/ 257175 w 419100"/>
                    <a:gd name="connsiteY2" fmla="*/ 0 h 247650"/>
                    <a:gd name="connsiteX3" fmla="*/ 419100 w 419100"/>
                    <a:gd name="connsiteY3" fmla="*/ 0 h 247650"/>
                    <a:gd name="connsiteX4" fmla="*/ 419100 w 419100"/>
                    <a:gd name="connsiteY4" fmla="*/ 0 h 247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9100" h="247650">
                      <a:moveTo>
                        <a:pt x="0" y="247650"/>
                      </a:moveTo>
                      <a:lnTo>
                        <a:pt x="219075" y="247650"/>
                      </a:lnTo>
                      <a:lnTo>
                        <a:pt x="257175" y="0"/>
                      </a:lnTo>
                      <a:lnTo>
                        <a:pt x="419100" y="0"/>
                      </a:lnTo>
                      <a:lnTo>
                        <a:pt x="419100" y="0"/>
                      </a:lnTo>
                    </a:path>
                  </a:pathLst>
                </a:cu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sp>
            <p:nvSpPr>
              <p:cNvPr id="17" name="TextBox 63"/>
              <p:cNvSpPr txBox="1"/>
              <p:nvPr/>
            </p:nvSpPr>
            <p:spPr>
              <a:xfrm>
                <a:off x="-33675" y="4338911"/>
                <a:ext cx="3969181" cy="7990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200" dirty="0" smtClean="0">
                    <a:solidFill>
                      <a:srgbClr val="006600"/>
                    </a:solidFill>
                  </a:rPr>
                  <a:t>4</a:t>
                </a:r>
                <a:r>
                  <a:rPr lang="en-US" sz="1200" baseline="30000" dirty="0" smtClean="0">
                    <a:solidFill>
                      <a:srgbClr val="006600"/>
                    </a:solidFill>
                  </a:rPr>
                  <a:t>th</a:t>
                </a:r>
                <a:r>
                  <a:rPr lang="en-US" sz="1200" dirty="0" smtClean="0">
                    <a:solidFill>
                      <a:srgbClr val="006600"/>
                    </a:solidFill>
                  </a:rPr>
                  <a:t> method (echo): looking at BD position when RF pulse stops</a:t>
                </a:r>
                <a:endParaRPr lang="en-US" sz="1200" dirty="0"/>
              </a:p>
            </p:txBody>
          </p:sp>
        </p:grpSp>
      </p:grpSp>
      <p:grpSp>
        <p:nvGrpSpPr>
          <p:cNvPr id="189" name="Group 188"/>
          <p:cNvGrpSpPr>
            <a:grpSpLocks noChangeAspect="1"/>
          </p:cNvGrpSpPr>
          <p:nvPr/>
        </p:nvGrpSpPr>
        <p:grpSpPr>
          <a:xfrm>
            <a:off x="76655" y="82992"/>
            <a:ext cx="1142545" cy="539373"/>
            <a:chOff x="1" y="1"/>
            <a:chExt cx="2461143" cy="1161860"/>
          </a:xfrm>
        </p:grpSpPr>
        <p:pic>
          <p:nvPicPr>
            <p:cNvPr id="190" name="Picture 2" descr="G:\Users\w\wfarabol\Documents\Presentations\IPAC 2014\CEA_logotype201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1"/>
              <a:ext cx="1424273" cy="1161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1" name="Picture 3" descr="G:\Users\w\wfarabol\Documents\Presentations\IPAC 2014\Logo-Irfu-non-explicite-avec-signature_large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400" y="2"/>
              <a:ext cx="1165744" cy="11618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2" name="Picture 4" descr="G:\Users\w\wfarabol\Documents\Presentations\IPAC 2014\CERN-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796" y="133542"/>
            <a:ext cx="488823" cy="48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JCL - Grenoble 1-3 Decembre 2014</a:t>
            </a:r>
            <a:endParaRPr lang="en-US"/>
          </a:p>
        </p:txBody>
      </p:sp>
      <p:sp>
        <p:nvSpPr>
          <p:cNvPr id="193" name="Date Placeholder 19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02/12/2014</a:t>
            </a:r>
            <a:endParaRPr lang="en-US"/>
          </a:p>
        </p:txBody>
      </p:sp>
      <p:sp>
        <p:nvSpPr>
          <p:cNvPr id="194" name="Slide Number Placeholder 19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95" name="TextBox 194"/>
          <p:cNvSpPr txBox="1"/>
          <p:nvPr/>
        </p:nvSpPr>
        <p:spPr>
          <a:xfrm>
            <a:off x="400551" y="5867400"/>
            <a:ext cx="4053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 smtClean="0">
                <a:solidFill>
                  <a:srgbClr val="002060"/>
                </a:solidFill>
              </a:rPr>
              <a:t>Apparition d’une « cellule chaude » lors du conditionnement.</a:t>
            </a:r>
            <a:endParaRPr lang="fr-F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88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7850" y="82992"/>
            <a:ext cx="8229600" cy="755208"/>
          </a:xfrm>
        </p:spPr>
        <p:txBody>
          <a:bodyPr>
            <a:normAutofit/>
          </a:bodyPr>
          <a:lstStyle/>
          <a:p>
            <a:r>
              <a:rPr lang="fr-FR" sz="3200" dirty="0" smtClean="0">
                <a:solidFill>
                  <a:srgbClr val="C00000"/>
                </a:solidFill>
              </a:rPr>
              <a:t>Distribution des claquages dans le temps</a:t>
            </a:r>
            <a:endParaRPr lang="fr-FR" sz="32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4746811"/>
            <a:ext cx="8229600" cy="1447800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Randomly distributed events should follow the Poisson law.</a:t>
            </a:r>
          </a:p>
          <a:p>
            <a:pPr>
              <a:buNone/>
            </a:pPr>
            <a:endParaRPr lang="en-US" sz="2400" dirty="0" smtClean="0"/>
          </a:p>
          <a:p>
            <a:pPr lvl="8">
              <a:buNone/>
            </a:pPr>
            <a:r>
              <a:rPr lang="en-US" sz="1500" dirty="0" smtClean="0"/>
              <a:t>             </a:t>
            </a:r>
            <a:r>
              <a:rPr lang="en-US" sz="1500" dirty="0" smtClean="0">
                <a:solidFill>
                  <a:srgbClr val="7030A0"/>
                </a:solidFill>
              </a:rPr>
              <a:t>k : number of BDs, </a:t>
            </a:r>
            <a:r>
              <a:rPr lang="en-US" sz="1500" dirty="0" smtClean="0">
                <a:solidFill>
                  <a:srgbClr val="7030A0"/>
                </a:solidFill>
                <a:latin typeface="Symbol" pitchFamily="18" charset="2"/>
              </a:rPr>
              <a:t>l</a:t>
            </a:r>
            <a:r>
              <a:rPr lang="en-US" sz="1500" dirty="0" smtClean="0">
                <a:solidFill>
                  <a:srgbClr val="7030A0"/>
                </a:solidFill>
              </a:rPr>
              <a:t> : BDR x number of pulses</a:t>
            </a:r>
          </a:p>
          <a:p>
            <a:r>
              <a:rPr lang="en-US" sz="2400" dirty="0" smtClean="0"/>
              <a:t>Clusters make the BD probability (BDR) non stationary</a:t>
            </a:r>
          </a:p>
          <a:p>
            <a:endParaRPr lang="en-US" dirty="0"/>
          </a:p>
        </p:txBody>
      </p:sp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283039" y="1257301"/>
          <a:ext cx="4274801" cy="3257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4" name="Acrobat Document" r:id="rId3" imgW="5829300" imgH="7543800" progId="AcroExch.Document.7">
                  <p:embed/>
                </p:oleObj>
              </mc:Choice>
              <mc:Fallback>
                <p:oleObj name="Acrobat Document" r:id="rId3" imgW="5829300" imgH="7543800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7230" t="46767" r="17230" b="14555"/>
                      <a:stretch>
                        <a:fillRect/>
                      </a:stretch>
                    </p:blipFill>
                    <p:spPr bwMode="auto">
                      <a:xfrm>
                        <a:off x="283039" y="1257301"/>
                        <a:ext cx="4274801" cy="3257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4581525" y="1309434"/>
          <a:ext cx="4191000" cy="31958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5" name="Acrobat Document" r:id="rId5" imgW="5829300" imgH="7543800" progId="AcroExch.Document.7">
                  <p:embed/>
                </p:oleObj>
              </mc:Choice>
              <mc:Fallback>
                <p:oleObj name="Acrobat Document" r:id="rId5" imgW="5829300" imgH="7543800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7230" t="46767" r="17230" b="14555"/>
                      <a:stretch>
                        <a:fillRect/>
                      </a:stretch>
                    </p:blipFill>
                    <p:spPr bwMode="auto">
                      <a:xfrm>
                        <a:off x="4581525" y="1309434"/>
                        <a:ext cx="4191000" cy="319589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2023223" y="2612091"/>
            <a:ext cx="1481977" cy="4572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High BDR</a:t>
            </a: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66365" y="5089152"/>
            <a:ext cx="2305050" cy="657225"/>
          </a:xfrm>
          <a:prstGeom prst="rect">
            <a:avLst/>
          </a:prstGeom>
          <a:noFill/>
        </p:spPr>
      </p:pic>
      <p:sp>
        <p:nvSpPr>
          <p:cNvPr id="2059" name="Rectangle 11"/>
          <p:cNvSpPr>
            <a:spLocks noChangeArrowheads="1"/>
          </p:cNvSpPr>
          <p:nvPr/>
        </p:nvSpPr>
        <p:spPr bwMode="auto">
          <a:xfrm>
            <a:off x="0" y="11144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1470218" y="4294093"/>
            <a:ext cx="2026024" cy="30479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[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Pulse number]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5611912" y="4294093"/>
            <a:ext cx="2026024" cy="30479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[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Pulse number]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6891058" y="2513479"/>
            <a:ext cx="1481977" cy="4572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Low BDR</a:t>
            </a: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JCL - Grenoble 1-3 Decembre 2014</a:t>
            </a:r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788894" y="1828800"/>
            <a:ext cx="9060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2011-12-06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89176" y="1891553"/>
            <a:ext cx="9060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2011-12-03</a:t>
            </a:r>
            <a:endParaRPr lang="en-US" sz="1200" b="1" dirty="0">
              <a:solidFill>
                <a:srgbClr val="FF0000"/>
              </a:solidFill>
            </a:endParaRPr>
          </a:p>
        </p:txBody>
      </p:sp>
      <p:grpSp>
        <p:nvGrpSpPr>
          <p:cNvPr id="24" name="Group 23"/>
          <p:cNvGrpSpPr>
            <a:grpSpLocks noChangeAspect="1"/>
          </p:cNvGrpSpPr>
          <p:nvPr/>
        </p:nvGrpSpPr>
        <p:grpSpPr>
          <a:xfrm>
            <a:off x="76655" y="82992"/>
            <a:ext cx="1142545" cy="539373"/>
            <a:chOff x="1" y="1"/>
            <a:chExt cx="2461143" cy="1161860"/>
          </a:xfrm>
        </p:grpSpPr>
        <p:pic>
          <p:nvPicPr>
            <p:cNvPr id="25" name="Picture 2" descr="G:\Users\w\wfarabol\Documents\Presentations\IPAC 2014\CEA_logotype201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1"/>
              <a:ext cx="1424273" cy="1161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3" descr="G:\Users\w\wfarabol\Documents\Presentations\IPAC 2014\Logo-Irfu-non-explicite-avec-signature_large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400" y="2"/>
              <a:ext cx="1165744" cy="11618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Picture 4" descr="G:\Users\w\wfarabol\Documents\Presentations\IPAC 2014\CERN-logo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796" y="133542"/>
            <a:ext cx="488823" cy="48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02/12/2014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79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928" y="115896"/>
            <a:ext cx="8229600" cy="658235"/>
          </a:xfrm>
        </p:spPr>
        <p:txBody>
          <a:bodyPr>
            <a:normAutofit/>
          </a:bodyPr>
          <a:lstStyle/>
          <a:p>
            <a:r>
              <a:rPr lang="fr-FR" sz="3600" dirty="0" smtClean="0">
                <a:solidFill>
                  <a:srgbClr val="C00000"/>
                </a:solidFill>
              </a:rPr>
              <a:t>Déflection du faisceau par un claquage</a:t>
            </a:r>
            <a:endParaRPr lang="fr-FR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155" y="4038600"/>
            <a:ext cx="3957536" cy="1038225"/>
          </a:xfrm>
        </p:spPr>
        <p:txBody>
          <a:bodyPr>
            <a:normAutofit fontScale="92500" lnSpcReduction="10000"/>
          </a:bodyPr>
          <a:lstStyle/>
          <a:p>
            <a:r>
              <a:rPr lang="fr-FR" sz="2400" dirty="0" smtClean="0"/>
              <a:t>Long train d’impulsions du Probe </a:t>
            </a:r>
            <a:r>
              <a:rPr lang="fr-FR" sz="2400" dirty="0" err="1" smtClean="0"/>
              <a:t>Beam</a:t>
            </a:r>
            <a:r>
              <a:rPr lang="fr-FR" sz="2400" dirty="0" smtClean="0"/>
              <a:t> (200 ns, 300 pulses)</a:t>
            </a:r>
            <a:endParaRPr lang="en-GB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JCL - Grenoble 1-3 Decembre 2014</a:t>
            </a:r>
            <a:endParaRPr lang="en-US"/>
          </a:p>
        </p:txBody>
      </p:sp>
      <p:grpSp>
        <p:nvGrpSpPr>
          <p:cNvPr id="1024" name="Group 1023"/>
          <p:cNvGrpSpPr/>
          <p:nvPr/>
        </p:nvGrpSpPr>
        <p:grpSpPr>
          <a:xfrm>
            <a:off x="274694" y="1354241"/>
            <a:ext cx="8487753" cy="1998559"/>
            <a:chOff x="274694" y="1271859"/>
            <a:chExt cx="8487753" cy="1998559"/>
          </a:xfrm>
        </p:grpSpPr>
        <p:grpSp>
          <p:nvGrpSpPr>
            <p:cNvPr id="16" name="Group 15"/>
            <p:cNvGrpSpPr/>
            <p:nvPr/>
          </p:nvGrpSpPr>
          <p:grpSpPr>
            <a:xfrm>
              <a:off x="274694" y="1271859"/>
              <a:ext cx="8487753" cy="1998559"/>
              <a:chOff x="274694" y="1271859"/>
              <a:chExt cx="8487753" cy="1998559"/>
            </a:xfrm>
          </p:grpSpPr>
          <p:pic>
            <p:nvPicPr>
              <p:cNvPr id="1027" name="Picture 3" descr="G:\Users\w\wfarabol\Documents\Presentations\IPAC 2014\beam kick pictures.png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43" t="23999" r="563" b="52606"/>
              <a:stretch/>
            </p:blipFill>
            <p:spPr bwMode="auto">
              <a:xfrm>
                <a:off x="274694" y="1271859"/>
                <a:ext cx="8487753" cy="16284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2503127" y="2893725"/>
                <a:ext cx="729046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/>
                  <a:t>RF off</a:t>
                </a:r>
                <a:endParaRPr lang="en-GB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768928" y="2893725"/>
                <a:ext cx="71205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>
                    <a:solidFill>
                      <a:srgbClr val="FF0000"/>
                    </a:solidFill>
                  </a:rPr>
                  <a:t>RF on</a:t>
                </a:r>
                <a:endParaRPr lang="en-GB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4020139" y="2901086"/>
                <a:ext cx="1090363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>
                    <a:solidFill>
                      <a:srgbClr val="FF0000"/>
                    </a:solidFill>
                  </a:rPr>
                  <a:t>RF on, BD</a:t>
                </a:r>
                <a:endParaRPr lang="en-GB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6029782" y="2893725"/>
                <a:ext cx="729046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/>
                  <a:t>RF off</a:t>
                </a:r>
                <a:endParaRPr lang="en-GB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7790067" y="2893725"/>
                <a:ext cx="71205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>
                    <a:solidFill>
                      <a:srgbClr val="FF0000"/>
                    </a:solidFill>
                  </a:rPr>
                  <a:t>RF on</a:t>
                </a:r>
                <a:endParaRPr lang="en-GB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7" name="Straight Connector 6"/>
              <p:cNvCxnSpPr/>
              <p:nvPr/>
            </p:nvCxnSpPr>
            <p:spPr>
              <a:xfrm>
                <a:off x="960582" y="2141523"/>
                <a:ext cx="3492714" cy="0"/>
              </a:xfrm>
              <a:prstGeom prst="line">
                <a:avLst/>
              </a:prstGeom>
              <a:ln w="12700">
                <a:solidFill>
                  <a:srgbClr val="FF5050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2821470" y="2095343"/>
                <a:ext cx="3320714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4612084" y="2141523"/>
                <a:ext cx="3599043" cy="0"/>
              </a:xfrm>
              <a:prstGeom prst="line">
                <a:avLst/>
              </a:prstGeom>
              <a:ln w="12700">
                <a:solidFill>
                  <a:srgbClr val="FF5050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4682836" y="1929084"/>
                <a:ext cx="578074" cy="0"/>
              </a:xfrm>
              <a:prstGeom prst="line">
                <a:avLst/>
              </a:prstGeom>
              <a:ln w="12700">
                <a:solidFill>
                  <a:srgbClr val="FF5050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TextBox 17"/>
            <p:cNvSpPr txBox="1"/>
            <p:nvPr/>
          </p:nvSpPr>
          <p:spPr>
            <a:xfrm rot="16200000">
              <a:off x="4847175" y="1916829"/>
              <a:ext cx="82747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 smtClean="0">
                  <a:solidFill>
                    <a:srgbClr val="FF0000"/>
                  </a:solidFill>
                </a:rPr>
                <a:t>0.5 mm</a:t>
              </a:r>
              <a:endParaRPr lang="en-GB" sz="16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V="1">
              <a:off x="5110502" y="1873668"/>
              <a:ext cx="0" cy="252000"/>
            </a:xfrm>
            <a:prstGeom prst="straightConnector1">
              <a:avLst/>
            </a:prstGeom>
            <a:ln w="28575">
              <a:solidFill>
                <a:srgbClr val="FF505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tangle 7"/>
          <p:cNvSpPr/>
          <p:nvPr/>
        </p:nvSpPr>
        <p:spPr>
          <a:xfrm>
            <a:off x="6394305" y="953820"/>
            <a:ext cx="2368142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GB" dirty="0" smtClean="0"/>
              <a:t>PhD Thesis of A. Palaia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30" name="Group 29"/>
          <p:cNvGrpSpPr>
            <a:grpSpLocks noChangeAspect="1"/>
          </p:cNvGrpSpPr>
          <p:nvPr/>
        </p:nvGrpSpPr>
        <p:grpSpPr>
          <a:xfrm>
            <a:off x="76655" y="82992"/>
            <a:ext cx="1142545" cy="539373"/>
            <a:chOff x="1" y="1"/>
            <a:chExt cx="2461143" cy="1161860"/>
          </a:xfrm>
        </p:grpSpPr>
        <p:pic>
          <p:nvPicPr>
            <p:cNvPr id="31" name="Picture 2" descr="G:\Users\w\wfarabol\Documents\Presentations\IPAC 2014\CEA_logotype2012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1"/>
              <a:ext cx="1424273" cy="1161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3" descr="G:\Users\w\wfarabol\Documents\Presentations\IPAC 2014\Logo-Irfu-non-explicite-avec-signature_large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400" y="2"/>
              <a:ext cx="1165744" cy="11618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3" name="Picture 4" descr="G:\Users\w\wfarabol\Documents\Presentations\IPAC 2014\CERN-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796" y="133542"/>
            <a:ext cx="488823" cy="48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02/12/2014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71874" y="3507643"/>
            <a:ext cx="3366658" cy="2534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TextBox 34"/>
          <p:cNvSpPr txBox="1"/>
          <p:nvPr/>
        </p:nvSpPr>
        <p:spPr>
          <a:xfrm>
            <a:off x="5008771" y="6022452"/>
            <a:ext cx="3714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Time resolved position on cavity BPM </a:t>
            </a:r>
          </a:p>
        </p:txBody>
      </p:sp>
    </p:spTree>
    <p:extLst>
      <p:ext uri="{BB962C8B-B14F-4D97-AF65-F5344CB8AC3E}">
        <p14:creationId xmlns:p14="http://schemas.microsoft.com/office/powerpoint/2010/main" val="326723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421" y="0"/>
            <a:ext cx="8229600" cy="801687"/>
          </a:xfrm>
        </p:spPr>
        <p:txBody>
          <a:bodyPr/>
          <a:lstStyle/>
          <a:p>
            <a:r>
              <a:rPr lang="fr-FR" dirty="0" smtClean="0">
                <a:solidFill>
                  <a:srgbClr val="C00000"/>
                </a:solidFill>
              </a:rPr>
              <a:t>Analyse statistique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514975"/>
            <a:ext cx="8229600" cy="611188"/>
          </a:xfrm>
        </p:spPr>
        <p:txBody>
          <a:bodyPr>
            <a:normAutofit fontScale="62500" lnSpcReduction="20000"/>
          </a:bodyPr>
          <a:lstStyle/>
          <a:p>
            <a:r>
              <a:rPr lang="en-GB" dirty="0" smtClean="0"/>
              <a:t>Many measures remains to achieve for better understanding of the kick mechanism (change probe beam delay and phase)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JCL - Grenoble 1-3 Decembre 2014</a:t>
            </a:r>
            <a:endParaRPr lang="en-US"/>
          </a:p>
        </p:txBody>
      </p:sp>
      <p:pic>
        <p:nvPicPr>
          <p:cNvPr id="6" name="Picture 4" descr="G:\Users\w\wfarabol\Documents\Presentations\IPAC 2014\Paper WEOCA02\WEOCA02f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855" y="1439863"/>
            <a:ext cx="3509365" cy="232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25" y="1593561"/>
            <a:ext cx="2876897" cy="2397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08169" y="4253840"/>
            <a:ext cx="3845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Mean Kick momentum 25 </a:t>
            </a:r>
            <a:r>
              <a:rPr lang="en-GB" dirty="0" err="1" smtClean="0"/>
              <a:t>keV</a:t>
            </a:r>
            <a:r>
              <a:rPr lang="en-GB" dirty="0" smtClean="0"/>
              <a:t>/c in accordance with model [V. </a:t>
            </a:r>
            <a:r>
              <a:rPr lang="en-GB" dirty="0" err="1" smtClean="0"/>
              <a:t>Dolgashev</a:t>
            </a:r>
            <a:r>
              <a:rPr lang="en-GB" dirty="0" smtClean="0"/>
              <a:t>]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6394305" y="1176578"/>
            <a:ext cx="2368142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GB" dirty="0" smtClean="0"/>
              <a:t>PhD Thesis of A. Palaia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03944" y="4253840"/>
            <a:ext cx="3449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Still not enough statistics to conclude on possible anisotropy</a:t>
            </a:r>
            <a:endParaRPr lang="en-GB" dirty="0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76655" y="82992"/>
            <a:ext cx="1142545" cy="539373"/>
            <a:chOff x="1" y="1"/>
            <a:chExt cx="2461143" cy="1161860"/>
          </a:xfrm>
        </p:grpSpPr>
        <p:pic>
          <p:nvPicPr>
            <p:cNvPr id="16" name="Picture 2" descr="G:\Users\w\wfarabol\Documents\Presentations\IPAC 2014\CEA_logotype201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1"/>
              <a:ext cx="1424273" cy="1161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3" descr="G:\Users\w\wfarabol\Documents\Presentations\IPAC 2014\Logo-Irfu-non-explicite-avec-signature_large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400" y="2"/>
              <a:ext cx="1165744" cy="11618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Picture 4" descr="G:\Users\w\wfarabol\Documents\Presentations\IPAC 2014\CERN-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796" y="133542"/>
            <a:ext cx="488823" cy="48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02/12/2014</a:t>
            </a:r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47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239" y="100638"/>
            <a:ext cx="8229600" cy="707856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Etude des Wakefield Monitors</a:t>
            </a:r>
            <a:endParaRPr lang="en-US" dirty="0">
              <a:solidFill>
                <a:srgbClr val="C00000"/>
              </a:solidFill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3282873" y="1025443"/>
            <a:ext cx="3010924" cy="3035377"/>
            <a:chOff x="717827" y="1220073"/>
            <a:chExt cx="3549353" cy="3614896"/>
          </a:xfrm>
        </p:grpSpPr>
        <p:pic>
          <p:nvPicPr>
            <p:cNvPr id="5" name="Picture 4" descr="WFM 2.png"/>
            <p:cNvPicPr>
              <a:picLocks noChangeAspect="1"/>
            </p:cNvPicPr>
            <p:nvPr/>
          </p:nvPicPr>
          <p:blipFill>
            <a:blip r:embed="rId2" cstate="print"/>
            <a:srcRect l="5286" t="8763" r="4625" b="33528"/>
            <a:stretch>
              <a:fillRect/>
            </a:stretch>
          </p:blipFill>
          <p:spPr>
            <a:xfrm>
              <a:off x="717827" y="1220073"/>
              <a:ext cx="3254098" cy="3614896"/>
            </a:xfrm>
            <a:prstGeom prst="rect">
              <a:avLst/>
            </a:prstGeom>
          </p:spPr>
        </p:pic>
        <p:cxnSp>
          <p:nvCxnSpPr>
            <p:cNvPr id="6" name="Straight Arrow Connector 5"/>
            <p:cNvCxnSpPr/>
            <p:nvPr/>
          </p:nvCxnSpPr>
          <p:spPr>
            <a:xfrm>
              <a:off x="3079630" y="3140016"/>
              <a:ext cx="215661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3079630" y="2691442"/>
              <a:ext cx="0" cy="48307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303917" y="2691442"/>
              <a:ext cx="0" cy="49170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3252159" y="2924355"/>
              <a:ext cx="10150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0.12 mm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331964" y="1026358"/>
            <a:ext cx="2546094" cy="3558518"/>
            <a:chOff x="3683035" y="1805087"/>
            <a:chExt cx="2488971" cy="3343045"/>
          </a:xfrm>
        </p:grpSpPr>
        <p:pic>
          <p:nvPicPr>
            <p:cNvPr id="10" name="Picture 9" descr="WFM raw signals without DB.png"/>
            <p:cNvPicPr>
              <a:picLocks noChangeAspect="1"/>
            </p:cNvPicPr>
            <p:nvPr/>
          </p:nvPicPr>
          <p:blipFill>
            <a:blip r:embed="rId3" cstate="print"/>
            <a:srcRect l="1606" t="53831" r="29979" b="6800"/>
            <a:stretch>
              <a:fillRect/>
            </a:stretch>
          </p:blipFill>
          <p:spPr>
            <a:xfrm>
              <a:off x="3683035" y="1805087"/>
              <a:ext cx="2438356" cy="1325597"/>
            </a:xfrm>
            <a:prstGeom prst="rect">
              <a:avLst/>
            </a:prstGeom>
          </p:spPr>
        </p:pic>
        <p:pic>
          <p:nvPicPr>
            <p:cNvPr id="11" name="Picture 10" descr="WFM raw signals with DB.png"/>
            <p:cNvPicPr>
              <a:picLocks noChangeAspect="1"/>
            </p:cNvPicPr>
            <p:nvPr/>
          </p:nvPicPr>
          <p:blipFill>
            <a:blip r:embed="rId4" cstate="print"/>
            <a:srcRect l="1071" t="53265" r="29979" b="6800"/>
            <a:stretch>
              <a:fillRect/>
            </a:stretch>
          </p:blipFill>
          <p:spPr>
            <a:xfrm>
              <a:off x="3714584" y="3463305"/>
              <a:ext cx="2457422" cy="1344566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924711" y="3124383"/>
              <a:ext cx="1977958" cy="346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2060"/>
                  </a:solidFill>
                </a:rPr>
                <a:t>Without RF power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098728" y="4801164"/>
              <a:ext cx="1717529" cy="346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2060"/>
                  </a:solidFill>
                </a:rPr>
                <a:t>With RF power</a:t>
              </a: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1025443"/>
            <a:ext cx="2875941" cy="209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3124200" y="6346622"/>
            <a:ext cx="2895600" cy="365125"/>
          </a:xfrm>
        </p:spPr>
        <p:txBody>
          <a:bodyPr/>
          <a:lstStyle/>
          <a:p>
            <a:r>
              <a:rPr lang="en-US" smtClean="0"/>
              <a:t>JCL - Grenoble 1-3 Decembre 2014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590863" y="4790397"/>
            <a:ext cx="1381328" cy="369332"/>
          </a:xfrm>
          <a:prstGeom prst="rect">
            <a:avLst/>
          </a:prstGeom>
          <a:solidFill>
            <a:srgbClr val="92D050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F. Peauger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16256" y="3201398"/>
            <a:ext cx="1717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ACS with WFM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922103" y="4261711"/>
            <a:ext cx="1717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Position scan with corrector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H="1" flipV="1">
            <a:off x="2071991" y="3015574"/>
            <a:ext cx="19457" cy="285903"/>
          </a:xfrm>
          <a:prstGeom prst="straightConnector1">
            <a:avLst/>
          </a:prstGeom>
          <a:ln w="28575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2130357" y="2976664"/>
            <a:ext cx="155644" cy="311285"/>
          </a:xfrm>
          <a:prstGeom prst="straightConnector1">
            <a:avLst/>
          </a:prstGeom>
          <a:ln w="28575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07252" y="5354264"/>
            <a:ext cx="85623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dirty="0" smtClean="0">
                <a:solidFill>
                  <a:srgbClr val="002060"/>
                </a:solidFill>
              </a:rPr>
              <a:t> </a:t>
            </a:r>
            <a:r>
              <a:rPr lang="fr-FR" sz="1600" dirty="0" smtClean="0">
                <a:solidFill>
                  <a:srgbClr val="002060"/>
                </a:solidFill>
              </a:rPr>
              <a:t>Des premiers résultats encourageants  (désalignements entre les 2 structures mesuré et corrigé).</a:t>
            </a:r>
          </a:p>
          <a:p>
            <a:pPr>
              <a:buFont typeface="Arial" pitchFamily="34" charset="0"/>
              <a:buChar char="•"/>
            </a:pPr>
            <a:r>
              <a:rPr lang="fr-FR" sz="1600" dirty="0" smtClean="0">
                <a:solidFill>
                  <a:srgbClr val="002060"/>
                </a:solidFill>
              </a:rPr>
              <a:t> Rack électronique 18 GHz et 24 </a:t>
            </a:r>
            <a:r>
              <a:rPr lang="fr-FR" sz="1600" dirty="0">
                <a:solidFill>
                  <a:srgbClr val="002060"/>
                </a:solidFill>
              </a:rPr>
              <a:t>GHz </a:t>
            </a:r>
            <a:r>
              <a:rPr lang="fr-FR" sz="1600" dirty="0" smtClean="0">
                <a:solidFill>
                  <a:srgbClr val="002060"/>
                </a:solidFill>
              </a:rPr>
              <a:t>basé sur des détecteurs logarithmiques (50 dB de dynamique).</a:t>
            </a:r>
          </a:p>
          <a:p>
            <a:pPr>
              <a:buFont typeface="Arial" pitchFamily="34" charset="0"/>
              <a:buChar char="•"/>
            </a:pPr>
            <a:r>
              <a:rPr lang="en-GB" sz="1600" dirty="0" smtClean="0">
                <a:solidFill>
                  <a:srgbClr val="002060"/>
                </a:solidFill>
              </a:rPr>
              <a:t> </a:t>
            </a:r>
            <a:r>
              <a:rPr lang="fr-FR" sz="1600" dirty="0" smtClean="0">
                <a:solidFill>
                  <a:srgbClr val="002060"/>
                </a:solidFill>
              </a:rPr>
              <a:t>Résolution en mode 18 GHz: 120 </a:t>
            </a:r>
            <a:r>
              <a:rPr lang="fr-FR" sz="1600" dirty="0" smtClean="0">
                <a:solidFill>
                  <a:srgbClr val="002060"/>
                </a:solidFill>
                <a:latin typeface="Symbol" panose="05050102010706020507" pitchFamily="18" charset="2"/>
              </a:rPr>
              <a:t>m</a:t>
            </a:r>
            <a:r>
              <a:rPr lang="fr-FR" sz="1600" dirty="0" smtClean="0">
                <a:solidFill>
                  <a:srgbClr val="002060"/>
                </a:solidFill>
              </a:rPr>
              <a:t>m, en mode 24 GHz </a:t>
            </a:r>
            <a:r>
              <a:rPr lang="en-GB" sz="1600" dirty="0" smtClean="0">
                <a:solidFill>
                  <a:srgbClr val="002060"/>
                </a:solidFill>
              </a:rPr>
              <a:t>25 </a:t>
            </a:r>
            <a:r>
              <a:rPr lang="en-GB" sz="1600" dirty="0">
                <a:solidFill>
                  <a:srgbClr val="002060"/>
                </a:solidFill>
                <a:latin typeface="Symbol" panose="05050102010706020507" pitchFamily="18" charset="2"/>
              </a:rPr>
              <a:t>m</a:t>
            </a:r>
            <a:r>
              <a:rPr lang="en-GB" sz="1600" dirty="0">
                <a:solidFill>
                  <a:srgbClr val="002060"/>
                </a:solidFill>
              </a:rPr>
              <a:t>m.</a:t>
            </a:r>
            <a:endParaRPr lang="fr-FR" sz="1600" dirty="0">
              <a:solidFill>
                <a:srgbClr val="00206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fr-FR" sz="1600" dirty="0" smtClean="0">
                <a:solidFill>
                  <a:srgbClr val="002060"/>
                </a:solidFill>
              </a:rPr>
              <a:t> Performance avec puissance RF 12 GHz encore a améliorer (2 post-doc).</a:t>
            </a:r>
          </a:p>
        </p:txBody>
      </p:sp>
      <p:grpSp>
        <p:nvGrpSpPr>
          <p:cNvPr id="25" name="Group 24"/>
          <p:cNvGrpSpPr>
            <a:grpSpLocks noChangeAspect="1"/>
          </p:cNvGrpSpPr>
          <p:nvPr/>
        </p:nvGrpSpPr>
        <p:grpSpPr>
          <a:xfrm>
            <a:off x="76655" y="82992"/>
            <a:ext cx="1142545" cy="539373"/>
            <a:chOff x="1" y="1"/>
            <a:chExt cx="2461143" cy="1161860"/>
          </a:xfrm>
        </p:grpSpPr>
        <p:pic>
          <p:nvPicPr>
            <p:cNvPr id="26" name="Picture 2" descr="G:\Users\w\wfarabol\Documents\Presentations\IPAC 2014\CEA_logotype2012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1"/>
              <a:ext cx="1424273" cy="1161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3" descr="G:\Users\w\wfarabol\Documents\Presentations\IPAC 2014\Logo-Irfu-non-explicite-avec-signature_large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400" y="2"/>
              <a:ext cx="1165744" cy="11618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9" name="Picture 4" descr="G:\Users\w\wfarabol\Documents\Presentations\IPAC 2014\CERN-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796" y="133542"/>
            <a:ext cx="488823" cy="48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02/12/2014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31" name="Picture 2" descr="G:\Users\w\wfarabol\Documents\Presentations\IPAC 2014\Paper WEOCA02\WEOCA02f9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r="50888"/>
          <a:stretch/>
        </p:blipFill>
        <p:spPr bwMode="auto">
          <a:xfrm>
            <a:off x="765012" y="3615725"/>
            <a:ext cx="2020016" cy="154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195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607" y="0"/>
            <a:ext cx="8229600" cy="795405"/>
          </a:xfrm>
        </p:spPr>
        <p:txBody>
          <a:bodyPr>
            <a:normAutofit/>
          </a:bodyPr>
          <a:lstStyle/>
          <a:p>
            <a:r>
              <a:rPr lang="fr-FR" sz="3600" dirty="0" smtClean="0">
                <a:solidFill>
                  <a:srgbClr val="C00000"/>
                </a:solidFill>
              </a:rPr>
              <a:t>Etude de la composante </a:t>
            </a:r>
            <a:r>
              <a:rPr lang="fr-FR" sz="3600" dirty="0" err="1" smtClean="0">
                <a:solidFill>
                  <a:srgbClr val="C00000"/>
                </a:solidFill>
              </a:rPr>
              <a:t>octupolaire</a:t>
            </a:r>
            <a:endParaRPr lang="fr-FR" sz="3600" dirty="0">
              <a:solidFill>
                <a:srgbClr val="C00000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JCL - Grenoble 1-3 Decembre 2014</a:t>
            </a:r>
            <a:endParaRPr lang="en-US"/>
          </a:p>
        </p:txBody>
      </p:sp>
      <p:grpSp>
        <p:nvGrpSpPr>
          <p:cNvPr id="20" name="Group 19"/>
          <p:cNvGrpSpPr>
            <a:grpSpLocks noChangeAspect="1"/>
          </p:cNvGrpSpPr>
          <p:nvPr/>
        </p:nvGrpSpPr>
        <p:grpSpPr>
          <a:xfrm>
            <a:off x="76655" y="108266"/>
            <a:ext cx="1142545" cy="539373"/>
            <a:chOff x="1" y="1"/>
            <a:chExt cx="2461143" cy="1161860"/>
          </a:xfrm>
        </p:grpSpPr>
        <p:pic>
          <p:nvPicPr>
            <p:cNvPr id="21" name="Picture 2" descr="G:\Users\w\wfarabol\Documents\Presentations\IPAC 2014\CEA_logotype2012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1"/>
              <a:ext cx="1424273" cy="1161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3" descr="G:\Users\w\wfarabol\Documents\Presentations\IPAC 2014\Logo-Irfu-non-explicite-avec-signature_large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400" y="2"/>
              <a:ext cx="1165744" cy="11618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" name="Picture 4" descr="G:\Users\w\wfarabol\Documents\Presentations\IPAC 2014\CERN-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796" y="133542"/>
            <a:ext cx="488823" cy="48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28107" y="6333405"/>
            <a:ext cx="2133600" cy="365125"/>
          </a:xfrm>
        </p:spPr>
        <p:txBody>
          <a:bodyPr/>
          <a:lstStyle/>
          <a:p>
            <a:r>
              <a:rPr lang="fr-FR" smtClean="0"/>
              <a:t>02/12/2014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4451414" y="3837480"/>
            <a:ext cx="3661451" cy="2286000"/>
            <a:chOff x="290226" y="1572317"/>
            <a:chExt cx="4130089" cy="2583953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226" y="1572317"/>
              <a:ext cx="4130089" cy="2583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Rectangle 25"/>
            <p:cNvSpPr/>
            <p:nvPr/>
          </p:nvSpPr>
          <p:spPr>
            <a:xfrm>
              <a:off x="766619" y="1581492"/>
              <a:ext cx="1695163" cy="44862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GB" dirty="0" smtClean="0"/>
                <a:t>A. Grudiev</a:t>
              </a:r>
              <a:endParaRPr lang="en-GB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pic>
        <p:nvPicPr>
          <p:cNvPr id="27" name="Picture 2" descr="G:\Users\w\wfarabol\Documents\Presentations\IPAC 2014\Paper WEOCA02\WEOCA02f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86" y="766776"/>
            <a:ext cx="3293589" cy="1487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547873" y="2356170"/>
            <a:ext cx="2713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2060"/>
                </a:solidFill>
              </a:rPr>
              <a:t>Faisceau de la taille de l’iris (diam 4.7mm)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648419" y="6146636"/>
            <a:ext cx="1831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rgbClr val="002060"/>
                </a:solidFill>
              </a:rPr>
              <a:t>Modele</a:t>
            </a:r>
            <a:r>
              <a:rPr lang="fr-FR" dirty="0" smtClean="0">
                <a:solidFill>
                  <a:srgbClr val="002060"/>
                </a:solidFill>
              </a:rPr>
              <a:t> HFSS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3810000" y="762000"/>
            <a:ext cx="4769444" cy="3075480"/>
            <a:chOff x="4107888" y="1167255"/>
            <a:chExt cx="4769444" cy="3075480"/>
          </a:xfrm>
        </p:grpSpPr>
        <p:grpSp>
          <p:nvGrpSpPr>
            <p:cNvPr id="33" name="Group 32"/>
            <p:cNvGrpSpPr/>
            <p:nvPr/>
          </p:nvGrpSpPr>
          <p:grpSpPr>
            <a:xfrm>
              <a:off x="4107888" y="1167255"/>
              <a:ext cx="4769444" cy="2123715"/>
              <a:chOff x="4107888" y="1160953"/>
              <a:chExt cx="4769444" cy="2123715"/>
            </a:xfrm>
          </p:grpSpPr>
          <p:pic>
            <p:nvPicPr>
              <p:cNvPr id="35" name="Picture 5" descr="G:\Users\w\wfarabol\Documents\Presentations\IPAC 2014\octu_80_fitted.png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70" t="7046" r="7366" b="2140"/>
              <a:stretch/>
            </p:blipFill>
            <p:spPr bwMode="auto">
              <a:xfrm>
                <a:off x="4107888" y="1160953"/>
                <a:ext cx="2393738" cy="2106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7" descr="G:\Users\w\wfarabol\Documents\Presentations\IPAC 2014\octu_35_fitted.png"/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142" t="6258" r="8122" b="2165"/>
              <a:stretch/>
            </p:blipFill>
            <p:spPr bwMode="auto">
              <a:xfrm>
                <a:off x="6501626" y="1160953"/>
                <a:ext cx="2375706" cy="21237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4" name="Rectangle 33"/>
            <p:cNvSpPr/>
            <p:nvPr/>
          </p:nvSpPr>
          <p:spPr>
            <a:xfrm>
              <a:off x="4338799" y="3873403"/>
              <a:ext cx="415865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 smtClean="0">
                  <a:solidFill>
                    <a:srgbClr val="FF0000"/>
                  </a:solidFill>
                </a:rPr>
                <a:t>Fit with octupolar field beamlet simulation</a:t>
              </a:r>
              <a:endParaRPr lang="en-GB" dirty="0">
                <a:solidFill>
                  <a:srgbClr val="FF0000"/>
                </a:solidFill>
              </a:endParaRPr>
            </a:p>
          </p:txBody>
        </p:sp>
      </p:grpSp>
      <p:sp>
        <p:nvSpPr>
          <p:cNvPr id="37" name="Rectangle 36"/>
          <p:cNvSpPr/>
          <p:nvPr/>
        </p:nvSpPr>
        <p:spPr>
          <a:xfrm>
            <a:off x="5562600" y="2868000"/>
            <a:ext cx="15808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Beam shape at zero crossing 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8" name="Picture 10" descr="G:\Users\w\wfarabol\Documents\Presentations\IPAC 2014\sin_zero_down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9" t="2217" r="4300" b="10044"/>
          <a:stretch/>
        </p:blipFill>
        <p:spPr bwMode="auto">
          <a:xfrm>
            <a:off x="7189058" y="2959631"/>
            <a:ext cx="1044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G:\Users\w\wfarabol\Documents\Presentations\IPAC 2014\untitled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8" t="4356" r="6640" b="8057"/>
          <a:stretch/>
        </p:blipFill>
        <p:spPr bwMode="auto">
          <a:xfrm>
            <a:off x="4442400" y="2895600"/>
            <a:ext cx="10440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1" descr="G:\Users\w\wfarabol\Documents\Presentations\IPAC 2014\sin_crest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3" t="6018" r="8110" b="9410"/>
          <a:stretch/>
        </p:blipFill>
        <p:spPr bwMode="auto">
          <a:xfrm>
            <a:off x="506821" y="5421724"/>
            <a:ext cx="1144963" cy="581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/>
          <p:cNvGrpSpPr/>
          <p:nvPr/>
        </p:nvGrpSpPr>
        <p:grpSpPr>
          <a:xfrm>
            <a:off x="806452" y="3241655"/>
            <a:ext cx="2745123" cy="2794020"/>
            <a:chOff x="6568689" y="4269603"/>
            <a:chExt cx="2745123" cy="2794020"/>
          </a:xfrm>
        </p:grpSpPr>
        <p:pic>
          <p:nvPicPr>
            <p:cNvPr id="45" name="Picture 14" descr="G:\Users\w\wfarabol\Documents\Presentations\IPAC 2014\octu_2.png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39" t="9406" r="5433" b="6436"/>
            <a:stretch/>
          </p:blipFill>
          <p:spPr bwMode="auto">
            <a:xfrm>
              <a:off x="6568689" y="4269603"/>
              <a:ext cx="2340000" cy="19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Rectangle 45"/>
            <p:cNvSpPr/>
            <p:nvPr/>
          </p:nvSpPr>
          <p:spPr>
            <a:xfrm>
              <a:off x="7395537" y="6417292"/>
              <a:ext cx="191827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 smtClean="0"/>
                <a:t>A mix depending on bunch length</a:t>
              </a:r>
              <a:endParaRPr lang="en-GB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012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4438"/>
            <a:ext cx="8229600" cy="852638"/>
          </a:xfrm>
        </p:spPr>
        <p:txBody>
          <a:bodyPr>
            <a:normAutofit/>
          </a:bodyPr>
          <a:lstStyle/>
          <a:p>
            <a:r>
              <a:rPr lang="fr-FR" sz="4000" dirty="0" smtClean="0">
                <a:solidFill>
                  <a:srgbClr val="C00000"/>
                </a:solidFill>
              </a:rPr>
              <a:t>Quelques films</a:t>
            </a:r>
            <a:endParaRPr lang="fr-FR" sz="4000" dirty="0">
              <a:solidFill>
                <a:srgbClr val="C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02/12/2014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JCL - Grenoble 1-3 Decembre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76655" y="108266"/>
            <a:ext cx="1142545" cy="539373"/>
            <a:chOff x="1" y="1"/>
            <a:chExt cx="2461143" cy="1161860"/>
          </a:xfrm>
        </p:grpSpPr>
        <p:pic>
          <p:nvPicPr>
            <p:cNvPr id="8" name="Picture 2" descr="G:\Users\w\wfarabol\Documents\Presentations\IPAC 2014\CEA_logotype2012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1"/>
              <a:ext cx="1424273" cy="1161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3" descr="G:\Users\w\wfarabol\Documents\Presentations\IPAC 2014\Logo-Irfu-non-explicite-avec-signature_large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400" y="2"/>
              <a:ext cx="1165744" cy="11618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4" descr="G:\Users\w\wfarabol\Documents\Presentations\IPAC 2014\CERN-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796" y="133542"/>
            <a:ext cx="488823" cy="48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film_octu_0_crossing_power_scan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9600" y="1523999"/>
            <a:ext cx="3733800" cy="3514809"/>
          </a:xfrm>
          <a:prstGeom prst="rect">
            <a:avLst/>
          </a:prstGeom>
        </p:spPr>
      </p:pic>
      <p:pic>
        <p:nvPicPr>
          <p:cNvPr id="12" name="film_octu_short_bunch_phase_scan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800600" y="1524000"/>
            <a:ext cx="3733711" cy="351472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43000" y="5334000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2060"/>
                </a:solidFill>
              </a:rPr>
              <a:t>Scan en puissance RF a phase « </a:t>
            </a:r>
            <a:r>
              <a:rPr lang="fr-FR" dirty="0" err="1" smtClean="0">
                <a:solidFill>
                  <a:srgbClr val="002060"/>
                </a:solidFill>
              </a:rPr>
              <a:t>zero</a:t>
            </a:r>
            <a:r>
              <a:rPr lang="fr-FR" dirty="0" smtClean="0">
                <a:solidFill>
                  <a:srgbClr val="002060"/>
                </a:solidFill>
              </a:rPr>
              <a:t> </a:t>
            </a:r>
            <a:r>
              <a:rPr lang="fr-FR" dirty="0" err="1" smtClean="0">
                <a:solidFill>
                  <a:srgbClr val="002060"/>
                </a:solidFill>
              </a:rPr>
              <a:t>crossing</a:t>
            </a:r>
            <a:r>
              <a:rPr lang="fr-FR" dirty="0" smtClean="0">
                <a:solidFill>
                  <a:srgbClr val="002060"/>
                </a:solidFill>
              </a:rPr>
              <a:t> »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33955" y="5334000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2060"/>
                </a:solidFill>
              </a:rPr>
              <a:t>Scan en phase a puissance constante</a:t>
            </a:r>
          </a:p>
        </p:txBody>
      </p:sp>
    </p:spTree>
    <p:extLst>
      <p:ext uri="{BB962C8B-B14F-4D97-AF65-F5344CB8AC3E}">
        <p14:creationId xmlns:p14="http://schemas.microsoft.com/office/powerpoint/2010/main" val="42931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Sommaire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Le CLIC (Compact </a:t>
            </a:r>
            <a:r>
              <a:rPr lang="fr-FR" dirty="0" err="1" smtClean="0"/>
              <a:t>Linear</a:t>
            </a:r>
            <a:r>
              <a:rPr lang="fr-FR" dirty="0" smtClean="0"/>
              <a:t> </a:t>
            </a:r>
            <a:r>
              <a:rPr lang="fr-FR" dirty="0" err="1" smtClean="0"/>
              <a:t>Collider</a:t>
            </a:r>
            <a:r>
              <a:rPr lang="fr-FR" dirty="0" smtClean="0"/>
              <a:t>) et quelques uns de ses défis</a:t>
            </a:r>
          </a:p>
          <a:p>
            <a:r>
              <a:rPr lang="fr-FR" dirty="0" smtClean="0"/>
              <a:t>L’installation CTF3 (CLIC Test Facility 3eme phase)</a:t>
            </a:r>
          </a:p>
          <a:p>
            <a:r>
              <a:rPr lang="fr-FR" dirty="0" smtClean="0"/>
              <a:t>Quelques résultats obtenus jusqu’à </a:t>
            </a:r>
            <a:r>
              <a:rPr lang="fr-FR" dirty="0" smtClean="0"/>
              <a:t>présent</a:t>
            </a:r>
          </a:p>
          <a:p>
            <a:r>
              <a:rPr lang="fr-FR" dirty="0"/>
              <a:t>Equipement de test des </a:t>
            </a:r>
            <a:r>
              <a:rPr lang="fr-FR" dirty="0" smtClean="0"/>
              <a:t>diagnostics</a:t>
            </a:r>
            <a:endParaRPr lang="fr-FR" dirty="0" smtClean="0"/>
          </a:p>
          <a:p>
            <a:r>
              <a:rPr lang="fr-FR" dirty="0" smtClean="0"/>
              <a:t>L’installation du Module CLIC</a:t>
            </a:r>
          </a:p>
          <a:p>
            <a:endParaRPr lang="fr-FR" dirty="0" smtClean="0"/>
          </a:p>
          <a:p>
            <a:pPr lvl="1"/>
            <a:endParaRPr lang="fr-FR" dirty="0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76655" y="82992"/>
            <a:ext cx="1142545" cy="539373"/>
            <a:chOff x="1" y="1"/>
            <a:chExt cx="2461143" cy="1161860"/>
          </a:xfrm>
        </p:grpSpPr>
        <p:pic>
          <p:nvPicPr>
            <p:cNvPr id="5" name="Picture 2" descr="G:\Users\w\wfarabol\Documents\Presentations\IPAC 2014\CEA_logotype2012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1"/>
              <a:ext cx="1424273" cy="1161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3" descr="G:\Users\w\wfarabol\Documents\Presentations\IPAC 2014\Logo-Irfu-non-explicite-avec-signature_large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400" y="2"/>
              <a:ext cx="1165744" cy="11618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4" descr="G:\Users\w\wfarabol\Documents\Presentations\IPAC 2014\CERN-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796" y="133542"/>
            <a:ext cx="488823" cy="48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JCL - Grenoble 1-3 Decembre 2014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02/12/2014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72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352" y="0"/>
            <a:ext cx="8229600" cy="762000"/>
          </a:xfrm>
        </p:spPr>
        <p:txBody>
          <a:bodyPr/>
          <a:lstStyle/>
          <a:p>
            <a:r>
              <a:rPr lang="fr-FR" dirty="0" smtClean="0">
                <a:solidFill>
                  <a:srgbClr val="C00000"/>
                </a:solidFill>
              </a:rPr>
              <a:t>Autopsie après tests RF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734175" y="6209301"/>
            <a:ext cx="21480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Anité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Pérez </a:t>
            </a:r>
            <a:r>
              <a:rPr lang="en-US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Fontenla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endParaRPr lang="fr-F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1812" y="1143000"/>
            <a:ext cx="3783883" cy="21181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8" t="13732" r="35678" b="13732"/>
          <a:stretch/>
        </p:blipFill>
        <p:spPr>
          <a:xfrm>
            <a:off x="426302" y="1143000"/>
            <a:ext cx="2953011" cy="21181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50204" t="17980"/>
          <a:stretch/>
        </p:blipFill>
        <p:spPr>
          <a:xfrm>
            <a:off x="472579" y="3905250"/>
            <a:ext cx="3193630" cy="1981200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453" y="3810000"/>
            <a:ext cx="3276600" cy="2057400"/>
          </a:xfrm>
          <a:prstGeom prst="rect">
            <a:avLst/>
          </a:prstGeom>
        </p:spPr>
      </p:pic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76655" y="82992"/>
            <a:ext cx="1142545" cy="539373"/>
            <a:chOff x="1" y="1"/>
            <a:chExt cx="2461143" cy="1161860"/>
          </a:xfrm>
        </p:grpSpPr>
        <p:pic>
          <p:nvPicPr>
            <p:cNvPr id="13" name="Picture 2" descr="G:\Users\w\wfarabol\Documents\Presentations\IPAC 2014\CEA_logotype2012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1"/>
              <a:ext cx="1424273" cy="1161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3" descr="G:\Users\w\wfarabol\Documents\Presentations\IPAC 2014\Logo-Irfu-non-explicite-avec-signature_large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400" y="2"/>
              <a:ext cx="1165744" cy="11618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4" descr="G:\Users\w\wfarabol\Documents\Presentations\IPAC 2014\CERN-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796" y="133542"/>
            <a:ext cx="488823" cy="48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72579" y="3364468"/>
            <a:ext cx="2860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Coupe d’une structure TD24</a:t>
            </a:r>
            <a:endParaRPr lang="fr-FR" dirty="0"/>
          </a:p>
        </p:txBody>
      </p:sp>
      <p:sp>
        <p:nvSpPr>
          <p:cNvPr id="17" name="TextBox 16"/>
          <p:cNvSpPr txBox="1"/>
          <p:nvPr/>
        </p:nvSpPr>
        <p:spPr>
          <a:xfrm>
            <a:off x="4800600" y="3364468"/>
            <a:ext cx="2860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Découpe par électroérosion</a:t>
            </a:r>
            <a:endParaRPr lang="fr-FR" dirty="0"/>
          </a:p>
        </p:txBody>
      </p:sp>
      <p:sp>
        <p:nvSpPr>
          <p:cNvPr id="18" name="TextBox 17"/>
          <p:cNvSpPr txBox="1"/>
          <p:nvPr/>
        </p:nvSpPr>
        <p:spPr>
          <a:xfrm>
            <a:off x="1902807" y="6004239"/>
            <a:ext cx="4632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Analyse métrologique des déformations des iris </a:t>
            </a:r>
            <a:endParaRPr lang="fr-FR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JCL - Grenoble 1-3 Decembre 2014</a:t>
            </a:r>
            <a:endParaRPr lang="en-US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02/12/2014</a:t>
            </a:r>
            <a:endParaRPr lang="en-US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99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196" y="0"/>
            <a:ext cx="8229600" cy="838200"/>
          </a:xfrm>
        </p:spPr>
        <p:txBody>
          <a:bodyPr/>
          <a:lstStyle/>
          <a:p>
            <a:r>
              <a:rPr lang="en-GB" dirty="0" smtClean="0">
                <a:solidFill>
                  <a:srgbClr val="C00000"/>
                </a:solidFill>
              </a:rPr>
              <a:t>Analyse par SEM</a:t>
            </a:r>
            <a:endParaRPr lang="fr-FR" sz="2800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006" y="3314700"/>
            <a:ext cx="3759200" cy="2819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02" y="3288902"/>
            <a:ext cx="3844397" cy="28832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576" y="989902"/>
            <a:ext cx="2464731" cy="1848548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97691" y="130495"/>
            <a:ext cx="1142545" cy="539373"/>
            <a:chOff x="1" y="1"/>
            <a:chExt cx="2461143" cy="1161860"/>
          </a:xfrm>
        </p:grpSpPr>
        <p:pic>
          <p:nvPicPr>
            <p:cNvPr id="11" name="Picture 2" descr="G:\Users\w\wfarabol\Documents\Presentations\IPAC 2014\CEA_logotype2012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1"/>
              <a:ext cx="1424273" cy="1161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3" descr="G:\Users\w\wfarabol\Documents\Presentations\IPAC 2014\Logo-Irfu-non-explicite-avec-signature_large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400" y="2"/>
              <a:ext cx="1165744" cy="11618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4" descr="G:\Users\w\wfarabol\Documents\Presentations\IPAC 2014\CERN-log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796" y="133542"/>
            <a:ext cx="488823" cy="48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3" t="20438" r="28854" b="18089"/>
          <a:stretch/>
        </p:blipFill>
        <p:spPr>
          <a:xfrm>
            <a:off x="727603" y="970852"/>
            <a:ext cx="1942862" cy="1848548"/>
          </a:xfrm>
          <a:prstGeom prst="rect">
            <a:avLst/>
          </a:prstGeom>
        </p:spPr>
      </p:pic>
      <p:pic>
        <p:nvPicPr>
          <p:cNvPr id="16" name="Picture 7" descr="\\cern.ch\dfs\Departments\EN\Groups\MME\MM\Metallurgy\MEB-Sigma\MAichele\EDMS--1096980--TD18_post-mortem_SEM_observation\TD18 KEK-SLAC SliceB\TD18-SliceB-US-52.t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075" y="970852"/>
            <a:ext cx="2490131" cy="1867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240236" y="2831068"/>
            <a:ext cx="4398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Inspection de l’iris (</a:t>
            </a:r>
            <a:r>
              <a:rPr lang="fr-FR" dirty="0" err="1" smtClean="0"/>
              <a:t>E</a:t>
            </a:r>
            <a:r>
              <a:rPr lang="fr-FR" baseline="-25000" dirty="0" err="1" smtClean="0"/>
              <a:t>surf</a:t>
            </a:r>
            <a:r>
              <a:rPr lang="fr-FR" dirty="0" smtClean="0"/>
              <a:t> = 200 MV/m)</a:t>
            </a:r>
            <a:endParaRPr lang="fr-FR" dirty="0"/>
          </a:p>
        </p:txBody>
      </p:sp>
      <p:sp>
        <p:nvSpPr>
          <p:cNvPr id="19" name="TextBox 18"/>
          <p:cNvSpPr txBox="1"/>
          <p:nvPr/>
        </p:nvSpPr>
        <p:spPr>
          <a:xfrm>
            <a:off x="6553200" y="2831068"/>
            <a:ext cx="170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</a:t>
            </a:r>
            <a:r>
              <a:rPr lang="fr-FR" dirty="0" smtClean="0"/>
              <a:t>es cratères…</a:t>
            </a:r>
            <a:endParaRPr lang="fr-FR" dirty="0"/>
          </a:p>
        </p:txBody>
      </p:sp>
      <p:sp>
        <p:nvSpPr>
          <p:cNvPr id="20" name="TextBox 19"/>
          <p:cNvSpPr txBox="1"/>
          <p:nvPr/>
        </p:nvSpPr>
        <p:spPr>
          <a:xfrm>
            <a:off x="2743200" y="6174938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mais aussi des structures.</a:t>
            </a:r>
            <a:endParaRPr lang="fr-FR" dirty="0"/>
          </a:p>
        </p:txBody>
      </p:sp>
      <p:sp>
        <p:nvSpPr>
          <p:cNvPr id="21" name="Rectangle 20"/>
          <p:cNvSpPr/>
          <p:nvPr/>
        </p:nvSpPr>
        <p:spPr>
          <a:xfrm>
            <a:off x="6781800" y="6281856"/>
            <a:ext cx="21480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Anité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Pérez </a:t>
            </a:r>
            <a:r>
              <a:rPr lang="en-US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Fontenla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endParaRPr lang="fr-FR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JCL - Grenoble 1-3 Decembre 2014</a:t>
            </a:r>
            <a:endParaRPr lang="en-US"/>
          </a:p>
        </p:txBody>
      </p:sp>
      <p:sp>
        <p:nvSpPr>
          <p:cNvPr id="23" name="Date Placeholder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02/12/2014</a:t>
            </a:r>
            <a:endParaRPr lang="en-US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693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05027" y="142365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Analyse par SEM (suite)</a:t>
            </a:r>
            <a:endParaRPr lang="fr-FR" dirty="0">
              <a:solidFill>
                <a:srgbClr val="C00000"/>
              </a:solidFill>
            </a:endParaRPr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97691" y="130495"/>
            <a:ext cx="1142545" cy="539373"/>
            <a:chOff x="1" y="1"/>
            <a:chExt cx="2461143" cy="1161860"/>
          </a:xfrm>
        </p:grpSpPr>
        <p:pic>
          <p:nvPicPr>
            <p:cNvPr id="6" name="Picture 2" descr="G:\Users\w\wfarabol\Documents\Presentations\IPAC 2014\CEA_logotype2012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1"/>
              <a:ext cx="1424273" cy="1161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3" descr="G:\Users\w\wfarabol\Documents\Presentations\IPAC 2014\Logo-Irfu-non-explicite-avec-signature_large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400" y="2"/>
              <a:ext cx="1165744" cy="11618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4" descr="G:\Users\w\wfarabol\Documents\Presentations\IPAC 2014\CERN-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796" y="133542"/>
            <a:ext cx="488823" cy="48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6781800" y="6281856"/>
            <a:ext cx="21480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Anité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Pérez </a:t>
            </a:r>
            <a:r>
              <a:rPr lang="en-US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Fontenla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endParaRPr lang="fr-FR" dirty="0"/>
          </a:p>
        </p:txBody>
      </p:sp>
      <p:grpSp>
        <p:nvGrpSpPr>
          <p:cNvPr id="20" name="Group 19"/>
          <p:cNvGrpSpPr/>
          <p:nvPr/>
        </p:nvGrpSpPr>
        <p:grpSpPr>
          <a:xfrm>
            <a:off x="304800" y="1103755"/>
            <a:ext cx="8520651" cy="2020445"/>
            <a:chOff x="54015" y="1179955"/>
            <a:chExt cx="8894924" cy="216553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8939" y="1179955"/>
              <a:ext cx="2880000" cy="2160000"/>
            </a:xfrm>
            <a:prstGeom prst="rect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3846" y="1185486"/>
              <a:ext cx="2880000" cy="21600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15" y="1179955"/>
              <a:ext cx="2880000" cy="2160000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1460557" y="2229298"/>
              <a:ext cx="457200" cy="381000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1907632" y="2418675"/>
              <a:ext cx="1152608" cy="1125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4122652" y="1902070"/>
              <a:ext cx="457200" cy="381000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4569727" y="2091447"/>
              <a:ext cx="1512000" cy="1125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1060364" y="3124200"/>
            <a:ext cx="6992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Inspection des zones d’assemblage entre disques (arcs dus au champ B)</a:t>
            </a:r>
            <a:endParaRPr lang="fr-FR" dirty="0"/>
          </a:p>
        </p:txBody>
      </p:sp>
      <p:pic>
        <p:nvPicPr>
          <p:cNvPr id="19" name="Picture 2" descr="\\cern.ch\dfs\Departments\EN\Groups\MME\MM\Metallurgy\MEB-Sigma\Ana\2014\Post mortem analysis\TD24 R05\Disc #4\front side\iris region disc #4_003.t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32" y="3581400"/>
            <a:ext cx="3229312" cy="242198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344" y="3600450"/>
            <a:ext cx="3203912" cy="240293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060364" y="6020291"/>
            <a:ext cx="6581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Inspection des joints de grains et de l’état de surface</a:t>
            </a:r>
            <a:endParaRPr lang="fr-FR" dirty="0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JCL - Grenoble 1-3 Decembre 2014</a:t>
            </a:r>
            <a:endParaRPr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02/12/2014</a:t>
            </a:r>
            <a:endParaRPr lang="en-US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13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513" y="-5615"/>
            <a:ext cx="8229600" cy="767615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Stand de test des diagnostics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JCL - Grenoble 1-3 Decembre 2014</a:t>
            </a:r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3" y="953253"/>
            <a:ext cx="2814637" cy="204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459" y="953253"/>
            <a:ext cx="2729039" cy="204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527" y="2391528"/>
            <a:ext cx="2081747" cy="1128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527" y="856113"/>
            <a:ext cx="2081746" cy="1402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452329" y="3593068"/>
            <a:ext cx="2368142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GB" dirty="0" smtClean="0"/>
              <a:t>PhD Thesis of R. Pan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3810000"/>
            <a:ext cx="2447925" cy="1898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Foto.JP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929972" y="3657600"/>
            <a:ext cx="2424526" cy="2066146"/>
          </a:xfrm>
          <a:prstGeom prst="rect">
            <a:avLst/>
          </a:prstGeom>
        </p:spPr>
      </p:pic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76655" y="82992"/>
            <a:ext cx="1142545" cy="539373"/>
            <a:chOff x="1" y="1"/>
            <a:chExt cx="2461143" cy="1161860"/>
          </a:xfrm>
        </p:grpSpPr>
        <p:pic>
          <p:nvPicPr>
            <p:cNvPr id="22" name="Picture 2" descr="G:\Users\w\wfarabol\Documents\Presentations\IPAC 2014\CEA_logotype201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1"/>
              <a:ext cx="1424273" cy="1161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3" descr="G:\Users\w\wfarabol\Documents\Presentations\IPAC 2014\Logo-Irfu-non-explicite-avec-signature_large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400" y="2"/>
              <a:ext cx="1165744" cy="11618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Picture 4" descr="G:\Users\w\wfarabol\Documents\Presentations\IPAC 2014\CERN-logo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796" y="133542"/>
            <a:ext cx="488823" cy="48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Screen Shot 2013-12-17 at 11.52.1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612343" y="4170122"/>
            <a:ext cx="1949453" cy="1553625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02/12/2014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27" name="Text Box 32"/>
          <p:cNvSpPr txBox="1">
            <a:spLocks noChangeArrowheads="1"/>
          </p:cNvSpPr>
          <p:nvPr/>
        </p:nvSpPr>
        <p:spPr bwMode="auto">
          <a:xfrm>
            <a:off x="6464361" y="5878227"/>
            <a:ext cx="2001567" cy="584775"/>
          </a:xfrm>
          <a:prstGeom prst="rect">
            <a:avLst/>
          </a:prstGeom>
          <a:solidFill>
            <a:srgbClr val="92D050">
              <a:alpha val="69804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i="1" dirty="0" smtClean="0">
                <a:latin typeface="Calibri" pitchFamily="34" charset="0"/>
              </a:rPr>
              <a:t>F. </a:t>
            </a:r>
            <a:r>
              <a:rPr lang="en-US" sz="1600" i="1" dirty="0" err="1" smtClean="0">
                <a:latin typeface="Calibri" pitchFamily="34" charset="0"/>
              </a:rPr>
              <a:t>Burkart</a:t>
            </a:r>
            <a:r>
              <a:rPr lang="en-US" sz="1600" i="1" dirty="0" smtClean="0">
                <a:latin typeface="Calibri" pitchFamily="34" charset="0"/>
              </a:rPr>
              <a:t>, O. Stein,</a:t>
            </a:r>
          </a:p>
          <a:p>
            <a:r>
              <a:rPr lang="en-US" sz="1600" i="1" dirty="0" smtClean="0">
                <a:latin typeface="Calibri" pitchFamily="34" charset="0"/>
              </a:rPr>
              <a:t>E. Nebot Del Busto</a:t>
            </a:r>
          </a:p>
        </p:txBody>
      </p:sp>
      <p:sp>
        <p:nvSpPr>
          <p:cNvPr id="28" name="Rectangle 43"/>
          <p:cNvSpPr>
            <a:spLocks noChangeArrowheads="1"/>
          </p:cNvSpPr>
          <p:nvPr/>
        </p:nvSpPr>
        <p:spPr bwMode="auto">
          <a:xfrm>
            <a:off x="4096747" y="5755775"/>
            <a:ext cx="2325102" cy="75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r>
              <a:rPr lang="en-US" sz="2000" dirty="0" smtClean="0">
                <a:solidFill>
                  <a:srgbClr val="00187E"/>
                </a:solidFill>
                <a:latin typeface="Century Gothic"/>
                <a:cs typeface="Century Gothic"/>
              </a:rPr>
              <a:t>Diamond beam loss detectors</a:t>
            </a:r>
            <a:endParaRPr lang="en-US" sz="2000" dirty="0">
              <a:solidFill>
                <a:srgbClr val="00187E"/>
              </a:solidFill>
              <a:latin typeface="Century Gothic"/>
              <a:cs typeface="Century Gothic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37850" y="3162940"/>
            <a:ext cx="6581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Mesure électro-optique (EOS) de la longueur de paquet</a:t>
            </a:r>
            <a:endParaRPr lang="fr-FR" dirty="0"/>
          </a:p>
        </p:txBody>
      </p:sp>
      <p:sp>
        <p:nvSpPr>
          <p:cNvPr id="26" name="TextBox 25"/>
          <p:cNvSpPr txBox="1"/>
          <p:nvPr/>
        </p:nvSpPr>
        <p:spPr>
          <a:xfrm>
            <a:off x="658273" y="5833531"/>
            <a:ext cx="2827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BPM cavité haute résolution </a:t>
            </a:r>
            <a:r>
              <a:rPr lang="en-GB" dirty="0" smtClean="0"/>
              <a:t>(&lt;1 </a:t>
            </a:r>
            <a:r>
              <a:rPr lang="en-GB" dirty="0" smtClean="0">
                <a:latin typeface="Symbol" panose="05050102010706020507" pitchFamily="18" charset="2"/>
              </a:rPr>
              <a:t>m</a:t>
            </a:r>
            <a:r>
              <a:rPr lang="en-GB" dirty="0" smtClean="0"/>
              <a:t>m)</a:t>
            </a:r>
            <a:endParaRPr lang="fr-FR" dirty="0"/>
          </a:p>
        </p:txBody>
      </p:sp>
      <p:sp>
        <p:nvSpPr>
          <p:cNvPr id="29" name="Text Box 32"/>
          <p:cNvSpPr txBox="1">
            <a:spLocks noChangeArrowheads="1"/>
          </p:cNvSpPr>
          <p:nvPr/>
        </p:nvSpPr>
        <p:spPr bwMode="auto">
          <a:xfrm>
            <a:off x="2072211" y="6151463"/>
            <a:ext cx="1204389" cy="584775"/>
          </a:xfrm>
          <a:prstGeom prst="rect">
            <a:avLst/>
          </a:prstGeom>
          <a:solidFill>
            <a:srgbClr val="92D050">
              <a:alpha val="69804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i="1" dirty="0" smtClean="0">
                <a:latin typeface="Calibri" pitchFamily="34" charset="0"/>
              </a:rPr>
              <a:t>F. </a:t>
            </a:r>
            <a:r>
              <a:rPr lang="en-US" sz="1600" i="1" dirty="0" err="1" smtClean="0">
                <a:latin typeface="Calibri" pitchFamily="34" charset="0"/>
              </a:rPr>
              <a:t>Cullingam</a:t>
            </a:r>
            <a:r>
              <a:rPr lang="en-US" sz="1600" i="1" dirty="0" smtClean="0">
                <a:latin typeface="Calibri" pitchFamily="34" charset="0"/>
              </a:rPr>
              <a:t> J. Towler</a:t>
            </a:r>
          </a:p>
        </p:txBody>
      </p:sp>
    </p:spTree>
    <p:extLst>
      <p:ext uri="{BB962C8B-B14F-4D97-AF65-F5344CB8AC3E}">
        <p14:creationId xmlns:p14="http://schemas.microsoft.com/office/powerpoint/2010/main" val="72177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055" y="76200"/>
            <a:ext cx="8610145" cy="707856"/>
          </a:xfrm>
        </p:spPr>
        <p:txBody>
          <a:bodyPr>
            <a:normAutofit/>
          </a:bodyPr>
          <a:lstStyle/>
          <a:p>
            <a:r>
              <a:rPr lang="fr-FR" sz="3200" dirty="0" smtClean="0">
                <a:solidFill>
                  <a:srgbClr val="C00000"/>
                </a:solidFill>
              </a:rPr>
              <a:t>CALIFES: un faisceau de test </a:t>
            </a:r>
            <a:r>
              <a:rPr lang="fr-FR" sz="3200" dirty="0" err="1" smtClean="0">
                <a:solidFill>
                  <a:srgbClr val="C00000"/>
                </a:solidFill>
              </a:rPr>
              <a:t>multi-usages</a:t>
            </a:r>
            <a:endParaRPr lang="fr-FR" sz="3200" dirty="0">
              <a:solidFill>
                <a:srgbClr val="C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95017" y="6336895"/>
            <a:ext cx="2895600" cy="365125"/>
          </a:xfrm>
        </p:spPr>
        <p:txBody>
          <a:bodyPr/>
          <a:lstStyle/>
          <a:p>
            <a:r>
              <a:rPr lang="en-US" dirty="0" smtClean="0"/>
              <a:t>JCL - Grenoble 1-3 </a:t>
            </a:r>
            <a:r>
              <a:rPr lang="en-US" dirty="0" err="1" smtClean="0"/>
              <a:t>Decembre</a:t>
            </a:r>
            <a:r>
              <a:rPr lang="en-US" dirty="0" smtClean="0"/>
              <a:t> 2014</a:t>
            </a:r>
            <a:endParaRPr lang="en-US" dirty="0"/>
          </a:p>
        </p:txBody>
      </p:sp>
      <p:pic>
        <p:nvPicPr>
          <p:cNvPr id="6" name="Picture 2" descr="G:\Users\w\wfarabol\Documents\Breakdowns Analysis\Accelerated_beam_shape\1 bunch on MTV790.png"/>
          <p:cNvPicPr>
            <a:picLocks noChangeAspect="1" noChangeArrowheads="1"/>
          </p:cNvPicPr>
          <p:nvPr/>
        </p:nvPicPr>
        <p:blipFill>
          <a:blip r:embed="rId2" cstate="print"/>
          <a:srcRect l="5497" t="6326" r="1374"/>
          <a:stretch>
            <a:fillRect/>
          </a:stretch>
        </p:blipFill>
        <p:spPr bwMode="auto">
          <a:xfrm>
            <a:off x="2879698" y="1121721"/>
            <a:ext cx="1957379" cy="1711098"/>
          </a:xfrm>
          <a:prstGeom prst="rect">
            <a:avLst/>
          </a:prstGeom>
          <a:noFill/>
        </p:spPr>
      </p:pic>
      <p:pic>
        <p:nvPicPr>
          <p:cNvPr id="7" name="Picture 3" descr="G:\Users\w\wfarabol\Documents\Breakdowns Analysis\Accelerated_beam_shape\2 bunches on MTV790.png"/>
          <p:cNvPicPr>
            <a:picLocks noChangeAspect="1" noChangeArrowheads="1"/>
          </p:cNvPicPr>
          <p:nvPr/>
        </p:nvPicPr>
        <p:blipFill>
          <a:blip r:embed="rId3" cstate="print"/>
          <a:srcRect l="8590" t="3258" r="9817"/>
          <a:stretch>
            <a:fillRect/>
          </a:stretch>
        </p:blipFill>
        <p:spPr bwMode="auto">
          <a:xfrm>
            <a:off x="4920401" y="1111884"/>
            <a:ext cx="1920694" cy="1715380"/>
          </a:xfrm>
          <a:prstGeom prst="rect">
            <a:avLst/>
          </a:prstGeom>
          <a:noFill/>
        </p:spPr>
      </p:pic>
      <p:pic>
        <p:nvPicPr>
          <p:cNvPr id="8" name="Picture 4" descr="G:\Users\w\wfarabol\Documents\Breakdowns Analysis\Accelerated_beam_shape\3 bunches on MTV790.png"/>
          <p:cNvPicPr>
            <a:picLocks noChangeAspect="1" noChangeArrowheads="1"/>
          </p:cNvPicPr>
          <p:nvPr/>
        </p:nvPicPr>
        <p:blipFill>
          <a:blip r:embed="rId4" cstate="print"/>
          <a:srcRect l="5249" t="4825" r="3937" b="1608"/>
          <a:stretch>
            <a:fillRect/>
          </a:stretch>
        </p:blipFill>
        <p:spPr bwMode="auto">
          <a:xfrm>
            <a:off x="6909256" y="1138134"/>
            <a:ext cx="2001749" cy="1682886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10128" y="2925685"/>
            <a:ext cx="56906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/>
            <a:r>
              <a:rPr lang="en-US" dirty="0" smtClean="0">
                <a:solidFill>
                  <a:srgbClr val="002060"/>
                </a:solidFill>
              </a:rPr>
              <a:t>1, 2, 3… bunches with transverse space separation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4100" name="Picture 4" descr="http://elogbook/eLogbook/attach_reader?attach_id=1341954"/>
          <p:cNvPicPr>
            <a:picLocks noChangeAspect="1" noChangeArrowheads="1"/>
          </p:cNvPicPr>
          <p:nvPr/>
        </p:nvPicPr>
        <p:blipFill>
          <a:blip r:embed="rId5" cstate="print"/>
          <a:srcRect l="6417" t="6038" r="3850" b="1208"/>
          <a:stretch>
            <a:fillRect/>
          </a:stretch>
        </p:blipFill>
        <p:spPr bwMode="auto">
          <a:xfrm>
            <a:off x="4419600" y="3455217"/>
            <a:ext cx="4320782" cy="2373515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5527986" y="5830336"/>
            <a:ext cx="32782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/>
            <a:r>
              <a:rPr lang="fr-FR" dirty="0" smtClean="0">
                <a:solidFill>
                  <a:srgbClr val="002060"/>
                </a:solidFill>
              </a:rPr>
              <a:t>Taille faisceau 37 x 33 </a:t>
            </a:r>
            <a:r>
              <a:rPr lang="fr-FR" dirty="0" smtClean="0">
                <a:solidFill>
                  <a:srgbClr val="002060"/>
                </a:solidFill>
                <a:latin typeface="Symbol" pitchFamily="18" charset="2"/>
              </a:rPr>
              <a:t>m</a:t>
            </a:r>
            <a:r>
              <a:rPr lang="fr-FR" dirty="0" smtClean="0">
                <a:solidFill>
                  <a:srgbClr val="002060"/>
                </a:solidFill>
              </a:rPr>
              <a:t>m </a:t>
            </a:r>
            <a:endParaRPr lang="fr-FR" dirty="0">
              <a:solidFill>
                <a:srgbClr val="002060"/>
              </a:solidFill>
            </a:endParaRPr>
          </a:p>
        </p:txBody>
      </p:sp>
      <p:pic>
        <p:nvPicPr>
          <p:cNvPr id="2051" name="Picture 3" descr="G:\Users\w\wfarabol\Documents\Presentations\LINAC10\fish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9651" y="4724400"/>
            <a:ext cx="1436043" cy="830160"/>
          </a:xfrm>
          <a:prstGeom prst="rect">
            <a:avLst/>
          </a:prstGeom>
          <a:noFill/>
        </p:spPr>
      </p:pic>
      <p:pic>
        <p:nvPicPr>
          <p:cNvPr id="16" name="Picture 15" descr="Swiss FEL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13624" y="4734231"/>
            <a:ext cx="1631703" cy="80729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06892" y="5526211"/>
            <a:ext cx="8008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/>
            <a:r>
              <a:rPr lang="en-US" dirty="0" err="1" smtClean="0">
                <a:solidFill>
                  <a:srgbClr val="002060"/>
                </a:solidFill>
              </a:rPr>
              <a:t>Califes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741251" y="5545667"/>
            <a:ext cx="25259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/>
            <a:r>
              <a:rPr lang="en-US" dirty="0" smtClean="0">
                <a:solidFill>
                  <a:srgbClr val="002060"/>
                </a:solidFill>
              </a:rPr>
              <a:t>Swiss FEL from S. Bettoni</a:t>
            </a:r>
            <a:endParaRPr lang="en-US" dirty="0">
              <a:solidFill>
                <a:srgbClr val="002060"/>
              </a:solidFill>
            </a:endParaRPr>
          </a:p>
        </p:txBody>
      </p:sp>
      <p:grpSp>
        <p:nvGrpSpPr>
          <p:cNvPr id="20" name="Group 19"/>
          <p:cNvGrpSpPr>
            <a:grpSpLocks noChangeAspect="1"/>
          </p:cNvGrpSpPr>
          <p:nvPr/>
        </p:nvGrpSpPr>
        <p:grpSpPr>
          <a:xfrm>
            <a:off x="76655" y="82992"/>
            <a:ext cx="1142545" cy="539373"/>
            <a:chOff x="1" y="1"/>
            <a:chExt cx="2461143" cy="1161860"/>
          </a:xfrm>
        </p:grpSpPr>
        <p:pic>
          <p:nvPicPr>
            <p:cNvPr id="21" name="Picture 2" descr="G:\Users\w\wfarabol\Documents\Presentations\IPAC 2014\CEA_logotype201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1"/>
              <a:ext cx="1424273" cy="1161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3" descr="G:\Users\w\wfarabol\Documents\Presentations\IPAC 2014\Logo-Irfu-non-explicite-avec-signature_large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400" y="2"/>
              <a:ext cx="1165744" cy="11618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" name="Picture 4" descr="G:\Users\w\wfarabol\Documents\Presentations\IPAC 2014\CERN-logo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796" y="133542"/>
            <a:ext cx="488823" cy="48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02/12/2014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09658" y="3360588"/>
            <a:ext cx="2222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3 </a:t>
            </a:r>
            <a:r>
              <a:rPr lang="fr-FR" dirty="0" err="1" smtClean="0"/>
              <a:t>bunches</a:t>
            </a:r>
            <a:r>
              <a:rPr lang="fr-FR" dirty="0" smtClean="0"/>
              <a:t> de charges différentes </a:t>
            </a:r>
            <a:endParaRPr lang="fr-FR" dirty="0"/>
          </a:p>
        </p:txBody>
      </p:sp>
      <p:pic>
        <p:nvPicPr>
          <p:cNvPr id="25" name="Picture 2" descr="http://elogbook/eLogbook/attach_reader?attach_id=135262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3" r="5295"/>
          <a:stretch/>
        </p:blipFill>
        <p:spPr bwMode="auto">
          <a:xfrm>
            <a:off x="533400" y="1066660"/>
            <a:ext cx="1774913" cy="2228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32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8"/>
          <p:cNvSpPr txBox="1">
            <a:spLocks noChangeArrowheads="1"/>
          </p:cNvSpPr>
          <p:nvPr/>
        </p:nvSpPr>
        <p:spPr bwMode="auto">
          <a:xfrm>
            <a:off x="1243138" y="145657"/>
            <a:ext cx="620962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C00000"/>
                </a:solidFill>
              </a:rPr>
              <a:t>Compression de pulse vue par la camera a balayage de fente</a:t>
            </a:r>
            <a:endParaRPr lang="fr-FR" sz="3200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http://elogbook/eLogbook/attach_reader?attach_id=135309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" t="6053" r="16092" b="4307"/>
          <a:stretch/>
        </p:blipFill>
        <p:spPr bwMode="auto">
          <a:xfrm>
            <a:off x="242744" y="1489438"/>
            <a:ext cx="2664000" cy="3525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elogbook/eLogbook/attach_reader?attach_id=135310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5" t="6893" r="15552" b="4802"/>
          <a:stretch/>
        </p:blipFill>
        <p:spPr bwMode="auto">
          <a:xfrm>
            <a:off x="3006658" y="1475999"/>
            <a:ext cx="2710291" cy="353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elogbook/eLogbook/attach_reader?attach_id=135310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8" t="6689" r="16360" b="4339"/>
          <a:stretch/>
        </p:blipFill>
        <p:spPr bwMode="auto">
          <a:xfrm>
            <a:off x="5876065" y="1475999"/>
            <a:ext cx="2682323" cy="356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930" y="5172892"/>
            <a:ext cx="2107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336600"/>
                </a:solidFill>
              </a:rPr>
              <a:t>Sans compression: durée </a:t>
            </a:r>
            <a:r>
              <a:rPr lang="fr-FR" dirty="0" smtClean="0">
                <a:solidFill>
                  <a:srgbClr val="336600"/>
                </a:solidFill>
                <a:latin typeface="Symbol" panose="05050102010706020507" pitchFamily="18" charset="2"/>
              </a:rPr>
              <a:t>s</a:t>
            </a:r>
            <a:r>
              <a:rPr lang="fr-FR" dirty="0" smtClean="0">
                <a:solidFill>
                  <a:srgbClr val="336600"/>
                </a:solidFill>
              </a:rPr>
              <a:t> = 6.3 </a:t>
            </a:r>
            <a:r>
              <a:rPr lang="fr-FR" dirty="0" err="1" smtClean="0">
                <a:solidFill>
                  <a:srgbClr val="336600"/>
                </a:solidFill>
              </a:rPr>
              <a:t>ps</a:t>
            </a:r>
            <a:endParaRPr lang="fr-FR" dirty="0">
              <a:solidFill>
                <a:srgbClr val="3366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96046" y="5172892"/>
            <a:ext cx="2429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336600"/>
                </a:solidFill>
              </a:rPr>
              <a:t>Compression modérée: durée </a:t>
            </a:r>
            <a:r>
              <a:rPr lang="fr-FR" dirty="0" smtClean="0">
                <a:solidFill>
                  <a:srgbClr val="336600"/>
                </a:solidFill>
                <a:latin typeface="Symbol" panose="05050102010706020507" pitchFamily="18" charset="2"/>
              </a:rPr>
              <a:t>s</a:t>
            </a:r>
            <a:r>
              <a:rPr lang="fr-FR" dirty="0" smtClean="0">
                <a:solidFill>
                  <a:srgbClr val="336600"/>
                </a:solidFill>
              </a:rPr>
              <a:t> = 3.4 </a:t>
            </a:r>
            <a:r>
              <a:rPr lang="fr-FR" dirty="0" err="1" smtClean="0">
                <a:solidFill>
                  <a:srgbClr val="336600"/>
                </a:solidFill>
              </a:rPr>
              <a:t>ps</a:t>
            </a:r>
            <a:endParaRPr lang="fr-FR" dirty="0">
              <a:solidFill>
                <a:srgbClr val="3366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02380" y="5172892"/>
            <a:ext cx="2429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336600"/>
                </a:solidFill>
              </a:rPr>
              <a:t>Compression forte: durée </a:t>
            </a:r>
            <a:r>
              <a:rPr lang="fr-FR" dirty="0" smtClean="0">
                <a:solidFill>
                  <a:srgbClr val="336600"/>
                </a:solidFill>
                <a:latin typeface="Symbol" panose="05050102010706020507" pitchFamily="18" charset="2"/>
              </a:rPr>
              <a:t>s</a:t>
            </a:r>
            <a:r>
              <a:rPr lang="fr-FR" dirty="0" smtClean="0">
                <a:solidFill>
                  <a:srgbClr val="336600"/>
                </a:solidFill>
              </a:rPr>
              <a:t> = 0.5 </a:t>
            </a:r>
            <a:r>
              <a:rPr lang="fr-FR" dirty="0" err="1" smtClean="0">
                <a:solidFill>
                  <a:srgbClr val="336600"/>
                </a:solidFill>
              </a:rPr>
              <a:t>ps</a:t>
            </a:r>
            <a:endParaRPr lang="fr-FR" dirty="0">
              <a:solidFill>
                <a:srgbClr val="3366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06658" y="5819223"/>
            <a:ext cx="3805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3333FF"/>
                </a:solidFill>
              </a:rPr>
              <a:t>Noter les flans raides du pulse obtenus en réglant la phase RF du canon</a:t>
            </a:r>
            <a:endParaRPr lang="fr-FR" dirty="0">
              <a:solidFill>
                <a:srgbClr val="3333FF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76655" y="82992"/>
            <a:ext cx="1142545" cy="539373"/>
            <a:chOff x="1" y="1"/>
            <a:chExt cx="2461143" cy="1161860"/>
          </a:xfrm>
        </p:grpSpPr>
        <p:pic>
          <p:nvPicPr>
            <p:cNvPr id="16" name="Picture 2" descr="G:\Users\w\wfarabol\Documents\Presentations\IPAC 2014\CEA_logotype2012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1"/>
              <a:ext cx="1424273" cy="1161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3" descr="G:\Users\w\wfarabol\Documents\Presentations\IPAC 2014\Logo-Irfu-non-explicite-avec-signature_large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400" y="2"/>
              <a:ext cx="1165744" cy="11618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Picture 4" descr="G:\Users\w\wfarabol\Documents\Presentations\IPAC 2014\CERN-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796" y="133542"/>
            <a:ext cx="488823" cy="48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JCL - Grenoble 1-3 Decembre 2014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02/12/2014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22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596" y="82992"/>
            <a:ext cx="8229600" cy="792162"/>
          </a:xfrm>
        </p:spPr>
        <p:txBody>
          <a:bodyPr/>
          <a:lstStyle/>
          <a:p>
            <a:r>
              <a:rPr lang="en-GB" dirty="0" smtClean="0">
                <a:solidFill>
                  <a:srgbClr val="C00000"/>
                </a:solidFill>
              </a:rPr>
              <a:t>Le Module CLIC</a:t>
            </a:r>
            <a:endParaRPr lang="en-GB" dirty="0">
              <a:solidFill>
                <a:srgbClr val="C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0" y="1468993"/>
            <a:ext cx="5638795" cy="451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7210425" y="5638014"/>
            <a:ext cx="1399622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GB" dirty="0" smtClean="0"/>
              <a:t>D. Gudkov 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4886325" y="1733550"/>
            <a:ext cx="419100" cy="20955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5305425" y="2076450"/>
            <a:ext cx="419100" cy="20955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305425" y="1468993"/>
            <a:ext cx="452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DB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24525" y="1811893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70C0"/>
                </a:solidFill>
              </a:rPr>
              <a:t>PB</a:t>
            </a:r>
            <a:endParaRPr lang="en-GB" dirty="0">
              <a:solidFill>
                <a:srgbClr val="0070C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3590928" y="4019551"/>
            <a:ext cx="409572" cy="971549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000500" y="4810125"/>
            <a:ext cx="1161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SiC</a:t>
            </a: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girders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2590803" y="4505325"/>
            <a:ext cx="571498" cy="1132689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3019430" y="4240090"/>
            <a:ext cx="142871" cy="1397924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214817" y="5451205"/>
            <a:ext cx="2542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Sensors and actuators for active alignment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115050" y="2076450"/>
            <a:ext cx="17187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Drive beam:</a:t>
            </a:r>
          </a:p>
          <a:p>
            <a:r>
              <a:rPr lang="en-GB" dirty="0" smtClean="0"/>
              <a:t>2 PETS</a:t>
            </a:r>
          </a:p>
          <a:p>
            <a:r>
              <a:rPr lang="en-GB" dirty="0"/>
              <a:t>2</a:t>
            </a:r>
            <a:r>
              <a:rPr lang="en-GB" dirty="0" smtClean="0"/>
              <a:t> Quads</a:t>
            </a:r>
          </a:p>
          <a:p>
            <a:r>
              <a:rPr lang="en-GB" dirty="0" smtClean="0"/>
              <a:t>2 </a:t>
            </a:r>
            <a:r>
              <a:rPr lang="en-GB" dirty="0" err="1" smtClean="0"/>
              <a:t>Stripline</a:t>
            </a:r>
            <a:r>
              <a:rPr lang="en-GB" dirty="0" smtClean="0"/>
              <a:t> BPMs</a:t>
            </a:r>
            <a:endParaRPr lang="en-GB" dirty="0"/>
          </a:p>
        </p:txBody>
      </p:sp>
      <p:sp>
        <p:nvSpPr>
          <p:cNvPr id="25" name="TextBox 24"/>
          <p:cNvSpPr txBox="1"/>
          <p:nvPr/>
        </p:nvSpPr>
        <p:spPr>
          <a:xfrm>
            <a:off x="6115050" y="3609796"/>
            <a:ext cx="26388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Probe beam:</a:t>
            </a:r>
          </a:p>
          <a:p>
            <a:r>
              <a:rPr lang="en-GB" dirty="0" smtClean="0"/>
              <a:t>2 superstructures (4 ACSs)</a:t>
            </a:r>
          </a:p>
          <a:p>
            <a:r>
              <a:rPr lang="en-GB" dirty="0"/>
              <a:t>2</a:t>
            </a:r>
            <a:r>
              <a:rPr lang="en-GB" dirty="0" smtClean="0"/>
              <a:t> WFMs</a:t>
            </a:r>
          </a:p>
        </p:txBody>
      </p:sp>
      <p:grpSp>
        <p:nvGrpSpPr>
          <p:cNvPr id="22" name="Group 21"/>
          <p:cNvGrpSpPr>
            <a:grpSpLocks noChangeAspect="1"/>
          </p:cNvGrpSpPr>
          <p:nvPr/>
        </p:nvGrpSpPr>
        <p:grpSpPr>
          <a:xfrm>
            <a:off x="76655" y="82992"/>
            <a:ext cx="1142545" cy="539373"/>
            <a:chOff x="1" y="1"/>
            <a:chExt cx="2461143" cy="1161860"/>
          </a:xfrm>
        </p:grpSpPr>
        <p:pic>
          <p:nvPicPr>
            <p:cNvPr id="30" name="Picture 2" descr="G:\Users\w\wfarabol\Documents\Presentations\IPAC 2014\CEA_logotype2012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1"/>
              <a:ext cx="1424273" cy="1161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3" descr="G:\Users\w\wfarabol\Documents\Presentations\IPAC 2014\Logo-Irfu-non-explicite-avec-signature_large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400" y="2"/>
              <a:ext cx="1165744" cy="11618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2" name="Picture 4" descr="G:\Users\w\wfarabol\Documents\Presentations\IPAC 2014\CERN-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796" y="133542"/>
            <a:ext cx="488823" cy="48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553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803" y="0"/>
            <a:ext cx="8229600" cy="1008434"/>
          </a:xfrm>
        </p:spPr>
        <p:txBody>
          <a:bodyPr>
            <a:normAutofit/>
          </a:bodyPr>
          <a:lstStyle/>
          <a:p>
            <a:r>
              <a:rPr lang="fr-FR" dirty="0" smtClean="0">
                <a:solidFill>
                  <a:srgbClr val="C00000"/>
                </a:solidFill>
              </a:rPr>
              <a:t>Schéma de fonctionnement</a:t>
            </a:r>
            <a:endParaRPr lang="fr-FR" dirty="0">
              <a:solidFill>
                <a:srgbClr val="C0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4" r="-194"/>
          <a:stretch/>
        </p:blipFill>
        <p:spPr bwMode="auto">
          <a:xfrm>
            <a:off x="990600" y="1143000"/>
            <a:ext cx="7668000" cy="5228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JCL - Grenoble 1-3 Decembre 2014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02/12/2014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76655" y="82992"/>
            <a:ext cx="1142545" cy="539373"/>
            <a:chOff x="1" y="1"/>
            <a:chExt cx="2461143" cy="1161860"/>
          </a:xfrm>
        </p:grpSpPr>
        <p:pic>
          <p:nvPicPr>
            <p:cNvPr id="8" name="Picture 2" descr="G:\Users\w\wfarabol\Documents\Presentations\IPAC 2014\CEA_logotype2012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1"/>
              <a:ext cx="1424273" cy="1161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3" descr="G:\Users\w\wfarabol\Documents\Presentations\IPAC 2014\Logo-Irfu-non-explicite-avec-signature_large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400" y="2"/>
              <a:ext cx="1165744" cy="11618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4" descr="G:\Users\w\wfarabol\Documents\Presentations\IPAC 2014\CERN-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796" y="133542"/>
            <a:ext cx="488823" cy="48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800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275" y="0"/>
            <a:ext cx="8229600" cy="914400"/>
          </a:xfrm>
        </p:spPr>
        <p:txBody>
          <a:bodyPr/>
          <a:lstStyle/>
          <a:p>
            <a:r>
              <a:rPr lang="en-GB" dirty="0" smtClean="0">
                <a:solidFill>
                  <a:srgbClr val="C00000"/>
                </a:solidFill>
              </a:rPr>
              <a:t>La reconstruction du TBTS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02/12/2014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JCL - Grenoble 1-3 Decembre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4098" name="Picture 2" descr="G:\Users\w\wfarabol\Documents\CLIC Test Module\Photo demontage\P71088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05000"/>
            <a:ext cx="4064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" descr="image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490" y="1869281"/>
            <a:ext cx="4116183" cy="308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6655" y="82992"/>
            <a:ext cx="1142545" cy="539373"/>
            <a:chOff x="1" y="1"/>
            <a:chExt cx="2461143" cy="1161860"/>
          </a:xfrm>
        </p:grpSpPr>
        <p:pic>
          <p:nvPicPr>
            <p:cNvPr id="11" name="Picture 2" descr="G:\Users\w\wfarabol\Documents\Presentations\IPAC 2014\CEA_logotype201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1"/>
              <a:ext cx="1424273" cy="1161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3" descr="G:\Users\w\wfarabol\Documents\Presentations\IPAC 2014\Logo-Irfu-non-explicite-avec-signature_large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400" y="2"/>
              <a:ext cx="1165744" cy="11618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4" descr="G:\Users\w\wfarabol\Documents\Presentations\IPAC 2014\CERN-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796" y="133542"/>
            <a:ext cx="488823" cy="48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33400" y="5108084"/>
            <a:ext cx="33832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Juillet 2014: </a:t>
            </a:r>
          </a:p>
          <a:p>
            <a:pPr algn="ctr"/>
            <a:r>
              <a:rPr lang="fr-FR" dirty="0" smtClean="0"/>
              <a:t>zone TBTS entièrement démontée</a:t>
            </a:r>
            <a:endParaRPr lang="fr-FR" dirty="0"/>
          </a:p>
        </p:txBody>
      </p:sp>
      <p:sp>
        <p:nvSpPr>
          <p:cNvPr id="15" name="TextBox 14"/>
          <p:cNvSpPr txBox="1"/>
          <p:nvPr/>
        </p:nvSpPr>
        <p:spPr>
          <a:xfrm>
            <a:off x="4979934" y="5108084"/>
            <a:ext cx="33832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Octobre 2014: </a:t>
            </a:r>
          </a:p>
          <a:p>
            <a:pPr algn="ctr"/>
            <a:r>
              <a:rPr lang="fr-FR" dirty="0" smtClean="0"/>
              <a:t>Module CLIC en place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7698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023" y="0"/>
            <a:ext cx="8229600" cy="914400"/>
          </a:xfrm>
        </p:spPr>
        <p:txBody>
          <a:bodyPr>
            <a:normAutofit/>
          </a:bodyPr>
          <a:lstStyle/>
          <a:p>
            <a:r>
              <a:rPr lang="fr-FR" sz="3600" dirty="0" smtClean="0">
                <a:solidFill>
                  <a:srgbClr val="C00000"/>
                </a:solidFill>
              </a:rPr>
              <a:t>Les nouvelles superstructures TD26CC</a:t>
            </a:r>
            <a:endParaRPr lang="fr-FR" sz="3600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611" y="3827833"/>
            <a:ext cx="2860871" cy="2147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76655" y="82992"/>
            <a:ext cx="1142545" cy="539373"/>
            <a:chOff x="1" y="1"/>
            <a:chExt cx="2461143" cy="1161860"/>
          </a:xfrm>
        </p:grpSpPr>
        <p:pic>
          <p:nvPicPr>
            <p:cNvPr id="10" name="Picture 2" descr="G:\Users\w\wfarabol\Documents\Presentations\IPAC 2014\CEA_logotype2012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1"/>
              <a:ext cx="1424273" cy="1161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3" descr="G:\Users\w\wfarabol\Documents\Presentations\IPAC 2014\Logo-Irfu-non-explicite-avec-signature_large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400" y="2"/>
              <a:ext cx="1165744" cy="11618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4" descr="G:\Users\w\wfarabol\Documents\Presentations\IPAC 2014\CERN-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796" y="133542"/>
            <a:ext cx="488823" cy="48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JCL - Grenoble 1-3 Decembre 2014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02/12/2014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15" name="Picture 2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798603"/>
            <a:ext cx="5943600" cy="2886807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28600" y="5975435"/>
            <a:ext cx="4088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Brasage par «diffusion </a:t>
            </a:r>
            <a:r>
              <a:rPr lang="fr-FR" dirty="0" err="1" smtClean="0"/>
              <a:t>bonding</a:t>
            </a:r>
            <a:r>
              <a:rPr lang="fr-FR" dirty="0" smtClean="0"/>
              <a:t> » sous H</a:t>
            </a:r>
            <a:r>
              <a:rPr lang="fr-FR" baseline="-25000" dirty="0" smtClean="0"/>
              <a:t>2</a:t>
            </a:r>
            <a:endParaRPr lang="fr-FR" baseline="-25000" dirty="0"/>
          </a:p>
        </p:txBody>
      </p:sp>
      <p:pic>
        <p:nvPicPr>
          <p:cNvPr id="17" name="Picture 4" descr="C:\Documents and Settings\wfarabol\Photo CLEX CLIC Module\IMG_215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4" r="11547"/>
          <a:stretch/>
        </p:blipFill>
        <p:spPr bwMode="auto">
          <a:xfrm>
            <a:off x="4724400" y="3827834"/>
            <a:ext cx="3039284" cy="225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26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876800" y="803971"/>
            <a:ext cx="4031982" cy="5913271"/>
          </a:xfrm>
          <a:prstGeom prst="rect">
            <a:avLst/>
          </a:prstGeom>
          <a:solidFill>
            <a:srgbClr val="4F81BD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867" y="69744"/>
            <a:ext cx="8229600" cy="616418"/>
          </a:xfrm>
        </p:spPr>
        <p:txBody>
          <a:bodyPr>
            <a:normAutofit/>
          </a:bodyPr>
          <a:lstStyle/>
          <a:p>
            <a:r>
              <a:rPr lang="fr-FR" sz="2800" dirty="0" smtClean="0">
                <a:solidFill>
                  <a:srgbClr val="C00000"/>
                </a:solidFill>
              </a:rPr>
              <a:t>Schéma de principe du Collisionneur CLIC</a:t>
            </a:r>
            <a:endParaRPr lang="fr-FR" sz="2800" dirty="0">
              <a:solidFill>
                <a:srgbClr val="C00000"/>
              </a:soli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7128333" y="5764484"/>
            <a:ext cx="1206163" cy="794276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wrap="square" lIns="100794" tIns="50397" rIns="100794" bIns="50397">
            <a:spAutoFit/>
          </a:bodyPr>
          <a:lstStyle/>
          <a:p>
            <a:pPr defTabSz="1008063" ea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1500" dirty="0">
                <a:solidFill>
                  <a:srgbClr val="FF0000"/>
                </a:solidFill>
                <a:latin typeface="Arial" charset="0"/>
              </a:rPr>
              <a:t>Main Beam Generation Complex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416785" y="803971"/>
            <a:ext cx="8380272" cy="5913271"/>
            <a:chOff x="416785" y="803971"/>
            <a:chExt cx="8380272" cy="5913271"/>
          </a:xfrm>
        </p:grpSpPr>
        <p:pic>
          <p:nvPicPr>
            <p:cNvPr id="4" name="Picture 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16785" y="803971"/>
              <a:ext cx="8380272" cy="5913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1188673" y="4306981"/>
              <a:ext cx="210640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sz="2000" b="1" dirty="0">
                  <a:solidFill>
                    <a:srgbClr val="00B050"/>
                  </a:solidFill>
                  <a:latin typeface="Comic Sans MS" pitchFamily="66" charset="0"/>
                </a:rPr>
                <a:t>Main beam</a:t>
              </a:r>
              <a:endParaRPr lang="en-US" sz="2000" dirty="0">
                <a:solidFill>
                  <a:srgbClr val="00B050"/>
                </a:solidFill>
                <a:latin typeface="Comic Sans MS" pitchFamily="66" charset="0"/>
              </a:endParaRPr>
            </a:p>
          </p:txBody>
        </p:sp>
      </p:grp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601055" y="803971"/>
            <a:ext cx="1206163" cy="794276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wrap="square" lIns="100794" tIns="50397" rIns="100794" bIns="50397">
            <a:spAutoFit/>
          </a:bodyPr>
          <a:lstStyle/>
          <a:p>
            <a:pPr defTabSz="1008063" ea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1500" dirty="0" smtClean="0">
                <a:solidFill>
                  <a:srgbClr val="FF0000"/>
                </a:solidFill>
                <a:latin typeface="Arial" charset="0"/>
              </a:rPr>
              <a:t>Drive </a:t>
            </a:r>
            <a:r>
              <a:rPr lang="en-US" sz="1500" dirty="0">
                <a:solidFill>
                  <a:srgbClr val="FF0000"/>
                </a:solidFill>
                <a:latin typeface="Arial" charset="0"/>
              </a:rPr>
              <a:t>Beam Generation Complex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09600" y="803971"/>
            <a:ext cx="4197618" cy="2548829"/>
            <a:chOff x="609600" y="803971"/>
            <a:chExt cx="4197618" cy="2548829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1188673" y="2413295"/>
              <a:ext cx="1859327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sz="2000" b="1" dirty="0">
                  <a:solidFill>
                    <a:srgbClr val="FF0000"/>
                  </a:solidFill>
                  <a:latin typeface="Comic Sans MS" pitchFamily="66" charset="0"/>
                </a:rPr>
                <a:t>Drive beam</a:t>
              </a:r>
              <a:endParaRPr lang="en-US" sz="2000" dirty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09600" y="803971"/>
              <a:ext cx="4197618" cy="254882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0" name="Rectangle 9"/>
          <p:cNvSpPr/>
          <p:nvPr/>
        </p:nvSpPr>
        <p:spPr>
          <a:xfrm>
            <a:off x="381000" y="3446945"/>
            <a:ext cx="4225921" cy="327029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76655" y="82992"/>
            <a:ext cx="1142545" cy="539373"/>
            <a:chOff x="1" y="1"/>
            <a:chExt cx="2461143" cy="1161860"/>
          </a:xfrm>
        </p:grpSpPr>
        <p:pic>
          <p:nvPicPr>
            <p:cNvPr id="16" name="Picture 2" descr="G:\Users\w\wfarabol\Documents\Presentations\IPAC 2014\CEA_logotype2012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1"/>
              <a:ext cx="1424273" cy="1161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3" descr="G:\Users\w\wfarabol\Documents\Presentations\IPAC 2014\Logo-Irfu-non-explicite-avec-signature_large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400" y="2"/>
              <a:ext cx="1165744" cy="11618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Picture 4" descr="G:\Users\w\wfarabol\Documents\Presentations\IPAC 2014\CERN-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796" y="133542"/>
            <a:ext cx="488823" cy="48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JCL - Grenoble 1-3 Decembre 2014</a:t>
            </a:r>
            <a:endParaRPr lang="en-US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02/12/2014</a:t>
            </a:r>
            <a:endParaRPr lang="en-US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64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288" y="82992"/>
            <a:ext cx="8229600" cy="831408"/>
          </a:xfrm>
        </p:spPr>
        <p:txBody>
          <a:bodyPr/>
          <a:lstStyle/>
          <a:p>
            <a:r>
              <a:rPr lang="en-GB" dirty="0" smtClean="0">
                <a:solidFill>
                  <a:srgbClr val="C00000"/>
                </a:solidFill>
              </a:rPr>
              <a:t>Conclusions</a:t>
            </a:r>
            <a:endParaRPr lang="fr-FR" dirty="0">
              <a:solidFill>
                <a:srgbClr val="C00000"/>
              </a:solidFill>
            </a:endParaRPr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76655" y="82992"/>
            <a:ext cx="1142545" cy="539373"/>
            <a:chOff x="1" y="1"/>
            <a:chExt cx="2461143" cy="1161860"/>
          </a:xfrm>
        </p:grpSpPr>
        <p:pic>
          <p:nvPicPr>
            <p:cNvPr id="6" name="Picture 2" descr="G:\Users\w\wfarabol\Documents\Presentations\IPAC 2014\CEA_logotype2012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1"/>
              <a:ext cx="1424273" cy="1161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3" descr="G:\Users\w\wfarabol\Documents\Presentations\IPAC 2014\Logo-Irfu-non-explicite-avec-signature_large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400" y="2"/>
              <a:ext cx="1165744" cy="11618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4" descr="G:\Users\w\wfarabol\Documents\Presentations\IPAC 2014\CERN-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796" y="133542"/>
            <a:ext cx="488823" cy="48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JCL - Grenoble 1-3 Decembre 2014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02/12/2014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82338" y="1041023"/>
            <a:ext cx="7943688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The CTF3 facility is essential to validate and develop the technology aimed at fulfilling the challenging performances of the CLIC (RF power management, accelerating gradient, BD rate, alignment…)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In addition the facility is largely used to test beam diagnostics, not only related to CLIC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We are starting a final phase of validation of the CLIC module (up to end 2016)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The CTF3 facility is also complemented by the ‘Stand Alone Test Stands’ based on X band klystrons delivering 45 MW RF power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There are many plans to continue to use the CTF3 after 2016 as test stand for X-band structures, diagnostics or even plasma acceleration.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854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3305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C00000"/>
                </a:solidFill>
              </a:rPr>
              <a:t>Quelques défis du CLIC </a:t>
            </a:r>
            <a:endParaRPr lang="fr-FR" dirty="0">
              <a:solidFill>
                <a:srgbClr val="C00000"/>
              </a:solidFill>
            </a:endParaRPr>
          </a:p>
        </p:txBody>
      </p:sp>
      <p:graphicFrame>
        <p:nvGraphicFramePr>
          <p:cNvPr id="5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1091431"/>
              </p:ext>
            </p:extLst>
          </p:nvPr>
        </p:nvGraphicFramePr>
        <p:xfrm>
          <a:off x="966651" y="1060360"/>
          <a:ext cx="6959601" cy="5516564"/>
        </p:xfrm>
        <a:graphic>
          <a:graphicData uri="http://schemas.openxmlformats.org/drawingml/2006/table">
            <a:tbl>
              <a:tblPr/>
              <a:tblGrid>
                <a:gridCol w="4562405"/>
                <a:gridCol w="2397196"/>
              </a:tblGrid>
              <a:tr h="393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Batang" pitchFamily="18" charset="-127"/>
                        </a:rPr>
                        <a:t>Center</a:t>
                      </a: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Batang" pitchFamily="18" charset="-127"/>
                        </a:rPr>
                        <a:t>-of-mass energy</a:t>
                      </a:r>
                    </a:p>
                  </a:txBody>
                  <a:tcPr marL="100794" marR="100794" marT="50397" marB="5039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Batang" pitchFamily="18" charset="-127"/>
                        </a:rPr>
                        <a:t>3 TeV</a:t>
                      </a:r>
                    </a:p>
                  </a:txBody>
                  <a:tcPr marL="100794" marR="100794" marT="50397" marB="5039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50000"/>
                      </a:srgbClr>
                    </a:solidFill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Batang" pitchFamily="18" charset="-127"/>
                        </a:rPr>
                        <a:t>Peak Luminosity</a:t>
                      </a:r>
                    </a:p>
                  </a:txBody>
                  <a:tcPr marL="100794" marR="100794" marT="50397" marB="5039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Batang" pitchFamily="18" charset="-127"/>
                          <a:cs typeface="Arial" charset="0"/>
                        </a:rPr>
                        <a:t>6·</a:t>
                      </a: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Batang" pitchFamily="18" charset="-127"/>
                        </a:rPr>
                        <a:t>10</a:t>
                      </a:r>
                      <a:r>
                        <a:rPr kumimoji="0" lang="en-GB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Batang" pitchFamily="18" charset="-127"/>
                        </a:rPr>
                        <a:t>34</a:t>
                      </a: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Batang" pitchFamily="18" charset="-127"/>
                        </a:rPr>
                        <a:t> cm</a:t>
                      </a:r>
                      <a:r>
                        <a:rPr kumimoji="0" lang="en-GB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Batang" pitchFamily="18" charset="-127"/>
                        </a:rPr>
                        <a:t>-2</a:t>
                      </a: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Batang" pitchFamily="18" charset="-127"/>
                        </a:rPr>
                        <a:t> s</a:t>
                      </a:r>
                      <a:r>
                        <a:rPr kumimoji="0" lang="en-GB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Batang" pitchFamily="18" charset="-127"/>
                        </a:rPr>
                        <a:t>-1</a:t>
                      </a:r>
                    </a:p>
                  </a:txBody>
                  <a:tcPr marL="100794" marR="100794" marT="50397" marB="5039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50000"/>
                      </a:srgbClr>
                    </a:solidFill>
                  </a:tcPr>
                </a:tc>
              </a:tr>
              <a:tr h="395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Batang" pitchFamily="18" charset="-127"/>
                        </a:rPr>
                        <a:t>Peak luminosity (in 1% of energy)</a:t>
                      </a:r>
                    </a:p>
                  </a:txBody>
                  <a:tcPr marL="100794" marR="100794" marT="50397" marB="5039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Batang" pitchFamily="18" charset="-127"/>
                        </a:rPr>
                        <a:t>2</a:t>
                      </a: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Batang" pitchFamily="18" charset="-127"/>
                          <a:cs typeface="Arial" charset="0"/>
                        </a:rPr>
                        <a:t>·</a:t>
                      </a: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Batang" pitchFamily="18" charset="-127"/>
                        </a:rPr>
                        <a:t>10</a:t>
                      </a:r>
                      <a:r>
                        <a:rPr kumimoji="0" lang="en-GB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Batang" pitchFamily="18" charset="-127"/>
                        </a:rPr>
                        <a:t>34</a:t>
                      </a: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Batang" pitchFamily="18" charset="-127"/>
                        </a:rPr>
                        <a:t> cm</a:t>
                      </a:r>
                      <a:r>
                        <a:rPr kumimoji="0" lang="en-GB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Batang" pitchFamily="18" charset="-127"/>
                        </a:rPr>
                        <a:t>-2</a:t>
                      </a: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Batang" pitchFamily="18" charset="-127"/>
                        </a:rPr>
                        <a:t> s</a:t>
                      </a:r>
                      <a:r>
                        <a:rPr kumimoji="0" lang="en-GB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Batang" pitchFamily="18" charset="-127"/>
                        </a:rPr>
                        <a:t>-1</a:t>
                      </a:r>
                    </a:p>
                  </a:txBody>
                  <a:tcPr marL="100794" marR="100794" marT="50397" marB="5039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50000"/>
                      </a:srgbClr>
                    </a:solidFill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Batang" pitchFamily="18" charset="-127"/>
                        </a:rPr>
                        <a:t>Repetition rate</a:t>
                      </a:r>
                    </a:p>
                  </a:txBody>
                  <a:tcPr marL="100794" marR="100794" marT="50397" marB="5039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Batang" pitchFamily="18" charset="-127"/>
                        </a:rPr>
                        <a:t>50 Hz</a:t>
                      </a:r>
                    </a:p>
                  </a:txBody>
                  <a:tcPr marL="100794" marR="100794" marT="50397" marB="5039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50000"/>
                      </a:srgbClr>
                    </a:solidFill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Batang" pitchFamily="18" charset="-127"/>
                        </a:rPr>
                        <a:t>Loaded accelerating gradient</a:t>
                      </a:r>
                    </a:p>
                  </a:txBody>
                  <a:tcPr marL="100794" marR="100794" marT="50397" marB="5039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Batang" pitchFamily="18" charset="-127"/>
                        </a:rPr>
                        <a:t>100 MV/m</a:t>
                      </a:r>
                    </a:p>
                  </a:txBody>
                  <a:tcPr marL="100794" marR="100794" marT="50397" marB="5039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50000"/>
                      </a:srgbClr>
                    </a:solidFill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Batang" pitchFamily="18" charset="-127"/>
                        </a:rPr>
                        <a:t>Max. Breakdown rate</a:t>
                      </a:r>
                    </a:p>
                  </a:txBody>
                  <a:tcPr marL="100794" marR="100794" marT="50397" marB="5039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Batang" pitchFamily="18" charset="-127"/>
                        </a:rPr>
                        <a:t>4 10</a:t>
                      </a:r>
                      <a:r>
                        <a:rPr kumimoji="0" lang="en-GB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Batang" pitchFamily="18" charset="-127"/>
                        </a:rPr>
                        <a:t>-7</a:t>
                      </a: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Batang" pitchFamily="18" charset="-127"/>
                        </a:rPr>
                        <a:t> /m/pulse</a:t>
                      </a:r>
                    </a:p>
                  </a:txBody>
                  <a:tcPr marL="100794" marR="100794" marT="50397" marB="5039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50000"/>
                      </a:srgbClr>
                    </a:solidFill>
                  </a:tcPr>
                </a:tc>
              </a:tr>
              <a:tr h="395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  <a:defRPr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Batang" pitchFamily="18" charset="-127"/>
                        </a:rPr>
                        <a:t>Main </a:t>
                      </a:r>
                      <a:r>
                        <a:rPr kumimoji="0" lang="en-GB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Batang" pitchFamily="18" charset="-127"/>
                        </a:rPr>
                        <a:t>linac</a:t>
                      </a: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Batang" pitchFamily="18" charset="-127"/>
                        </a:rPr>
                        <a:t> RF frequency</a:t>
                      </a:r>
                    </a:p>
                  </a:txBody>
                  <a:tcPr marL="100794" marR="100794" marT="50397" marB="5039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  <a:defRPr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Batang" pitchFamily="18" charset="-127"/>
                        </a:rPr>
                        <a:t>12 GHz</a:t>
                      </a:r>
                    </a:p>
                  </a:txBody>
                  <a:tcPr marL="100794" marR="100794" marT="50397" marB="5039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50000"/>
                      </a:srgbClr>
                    </a:solidFill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Batang" pitchFamily="18" charset="-127"/>
                        </a:rPr>
                        <a:t>Bunch charge</a:t>
                      </a:r>
                    </a:p>
                  </a:txBody>
                  <a:tcPr marL="100794" marR="100794" marT="50397" marB="5039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Batang" pitchFamily="18" charset="-127"/>
                          <a:cs typeface="Arial" charset="0"/>
                        </a:rPr>
                        <a:t>3.7·</a:t>
                      </a: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Batang" pitchFamily="18" charset="-127"/>
                        </a:rPr>
                        <a:t>10</a:t>
                      </a:r>
                      <a:r>
                        <a:rPr kumimoji="0" lang="en-GB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Batang" pitchFamily="18" charset="-127"/>
                        </a:rPr>
                        <a:t>9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Batang" pitchFamily="18" charset="-127"/>
                      </a:endParaRPr>
                    </a:p>
                  </a:txBody>
                  <a:tcPr marL="100794" marR="100794" marT="50397" marB="5039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50000"/>
                      </a:srgbClr>
                    </a:solidFill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Batang" pitchFamily="18" charset="-127"/>
                        </a:rPr>
                        <a:t>Beam pulse length</a:t>
                      </a:r>
                    </a:p>
                  </a:txBody>
                  <a:tcPr marL="100794" marR="100794" marT="50397" marB="5039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Batang" pitchFamily="18" charset="-127"/>
                        </a:rPr>
                        <a:t>156 ns</a:t>
                      </a:r>
                    </a:p>
                  </a:txBody>
                  <a:tcPr marL="100794" marR="100794" marT="50397" marB="5039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50000"/>
                      </a:srgbClr>
                    </a:solidFill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Batang" pitchFamily="18" charset="-127"/>
                        </a:rPr>
                        <a:t>Average current in pulse</a:t>
                      </a:r>
                    </a:p>
                  </a:txBody>
                  <a:tcPr marL="100794" marR="100794" marT="50397" marB="5039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Batang" pitchFamily="18" charset="-127"/>
                        </a:rPr>
                        <a:t>1 A</a:t>
                      </a:r>
                    </a:p>
                  </a:txBody>
                  <a:tcPr marL="100794" marR="100794" marT="50397" marB="5039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50000"/>
                      </a:srgbClr>
                    </a:solidFill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Batang" pitchFamily="18" charset="-127"/>
                        </a:rPr>
                        <a:t>Hor./vert. normalized emittance</a:t>
                      </a:r>
                    </a:p>
                  </a:txBody>
                  <a:tcPr marL="100794" marR="100794" marT="50397" marB="5039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Batang" pitchFamily="18" charset="-127"/>
                        </a:rPr>
                        <a:t>660 / 20 nm </a:t>
                      </a:r>
                      <a:r>
                        <a:rPr kumimoji="0" lang="en-GB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Batang" pitchFamily="18" charset="-127"/>
                        </a:rPr>
                        <a:t>rad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Batang" pitchFamily="18" charset="-127"/>
                      </a:endParaRPr>
                    </a:p>
                  </a:txBody>
                  <a:tcPr marL="100794" marR="100794" marT="50397" marB="5039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50000"/>
                      </a:srgbClr>
                    </a:solidFill>
                  </a:tcPr>
                </a:tc>
              </a:tr>
              <a:tr h="395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Batang" pitchFamily="18" charset="-127"/>
                        </a:rPr>
                        <a:t>Hor./vert. IP beam size before pinch</a:t>
                      </a:r>
                    </a:p>
                  </a:txBody>
                  <a:tcPr marL="100794" marR="100794" marT="50397" marB="5039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Batang" pitchFamily="18" charset="-127"/>
                        </a:rPr>
                        <a:t>53 / ~1 nm</a:t>
                      </a:r>
                    </a:p>
                  </a:txBody>
                  <a:tcPr marL="100794" marR="100794" marT="50397" marB="5039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50000"/>
                      </a:srgbClr>
                    </a:solidFill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Batang" pitchFamily="18" charset="-127"/>
                        </a:rPr>
                        <a:t>Total site length</a:t>
                      </a:r>
                    </a:p>
                  </a:txBody>
                  <a:tcPr marL="100794" marR="100794" marT="50397" marB="5039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Batang" pitchFamily="18" charset="-127"/>
                        </a:rPr>
                        <a:t>48.25 km</a:t>
                      </a:r>
                    </a:p>
                  </a:txBody>
                  <a:tcPr marL="100794" marR="100794" marT="50397" marB="5039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50000"/>
                      </a:srgbClr>
                    </a:solidFill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Batang" pitchFamily="18" charset="-127"/>
                        </a:rPr>
                        <a:t>Total power consumption</a:t>
                      </a:r>
                    </a:p>
                  </a:txBody>
                  <a:tcPr marL="100794" marR="100794" marT="50397" marB="5039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Batang" pitchFamily="18" charset="-127"/>
                        </a:rPr>
                        <a:t>390 MW</a:t>
                      </a:r>
                    </a:p>
                  </a:txBody>
                  <a:tcPr marL="100794" marR="100794" marT="50397" marB="5039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50000"/>
                      </a:srgbClr>
                    </a:solidFill>
                  </a:tcPr>
                </a:tc>
              </a:tr>
            </a:tbl>
          </a:graphicData>
        </a:graphic>
      </p:graphicFrame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76655" y="82992"/>
            <a:ext cx="1142545" cy="539373"/>
            <a:chOff x="1" y="1"/>
            <a:chExt cx="2461143" cy="1161860"/>
          </a:xfrm>
        </p:grpSpPr>
        <p:pic>
          <p:nvPicPr>
            <p:cNvPr id="10" name="Picture 2" descr="G:\Users\w\wfarabol\Documents\Presentations\IPAC 2014\CEA_logotype2012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1"/>
              <a:ext cx="1424273" cy="1161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3" descr="G:\Users\w\wfarabol\Documents\Presentations\IPAC 2014\Logo-Irfu-non-explicite-avec-signature_large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400" y="2"/>
              <a:ext cx="1165744" cy="11618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4" descr="G:\Users\w\wfarabol\Documents\Presentations\IPAC 2014\CERN-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796" y="133542"/>
            <a:ext cx="488823" cy="48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JCL - Grenoble 1-3 Decembre 2014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02/12/2014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04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184" y="114291"/>
            <a:ext cx="8229600" cy="831408"/>
          </a:xfrm>
        </p:spPr>
        <p:txBody>
          <a:bodyPr>
            <a:normAutofit/>
          </a:bodyPr>
          <a:lstStyle/>
          <a:p>
            <a:r>
              <a:rPr lang="fr-FR" dirty="0" smtClean="0">
                <a:solidFill>
                  <a:srgbClr val="C00000"/>
                </a:solidFill>
              </a:rPr>
              <a:t>L’installation CTF3 et le TBTS</a:t>
            </a:r>
            <a:endParaRPr lang="fr-FR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8" r="1452"/>
          <a:stretch/>
        </p:blipFill>
        <p:spPr bwMode="auto">
          <a:xfrm>
            <a:off x="228600" y="1669374"/>
            <a:ext cx="5046000" cy="4083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9" descr="1006091_07-A4-at-144-dp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3999" y="962136"/>
            <a:ext cx="3472207" cy="2310447"/>
          </a:xfrm>
          <a:prstGeom prst="rect">
            <a:avLst/>
          </a:prstGeom>
          <a:noFill/>
        </p:spPr>
      </p:pic>
      <p:pic>
        <p:nvPicPr>
          <p:cNvPr id="2052" name="Picture 4" descr="http://ctf3-tbts.web.cern.ch/ctf3-tbts/photos/20120910/RR201209100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604192"/>
            <a:ext cx="3472206" cy="260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288000" y="1752600"/>
            <a:ext cx="3657600" cy="2826424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19274299">
            <a:off x="2895600" y="1877700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140 m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05000" y="2667000"/>
            <a:ext cx="603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chemeClr val="accent6">
                    <a:lumMod val="75000"/>
                  </a:schemeClr>
                </a:solidFill>
              </a:rPr>
              <a:t>42 m</a:t>
            </a:r>
            <a:endParaRPr lang="en-GB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95800" y="3604192"/>
            <a:ext cx="603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chemeClr val="accent6">
                    <a:lumMod val="75000"/>
                  </a:schemeClr>
                </a:solidFill>
              </a:rPr>
              <a:t>84 m</a:t>
            </a:r>
            <a:endParaRPr lang="en-GB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24600" y="3212068"/>
            <a:ext cx="1694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CLEX hall </a:t>
            </a:r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(40 m)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42012" y="6242566"/>
            <a:ext cx="2719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Two Beam Test Stand </a:t>
            </a:r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(2 m)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18" name="Group 17"/>
          <p:cNvGrpSpPr>
            <a:grpSpLocks noChangeAspect="1"/>
          </p:cNvGrpSpPr>
          <p:nvPr/>
        </p:nvGrpSpPr>
        <p:grpSpPr>
          <a:xfrm>
            <a:off x="76655" y="82992"/>
            <a:ext cx="1142545" cy="539373"/>
            <a:chOff x="1" y="1"/>
            <a:chExt cx="2461143" cy="1161860"/>
          </a:xfrm>
        </p:grpSpPr>
        <p:pic>
          <p:nvPicPr>
            <p:cNvPr id="19" name="Picture 2" descr="G:\Users\w\wfarabol\Documents\Presentations\IPAC 2014\CEA_logotype2012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1"/>
              <a:ext cx="1424273" cy="1161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3" descr="G:\Users\w\wfarabol\Documents\Presentations\IPAC 2014\Logo-Irfu-non-explicite-avec-signature_large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400" y="2"/>
              <a:ext cx="1165744" cy="11618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4" descr="G:\Users\w\wfarabol\Documents\Presentations\IPAC 2014\CERN-log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796" y="133542"/>
            <a:ext cx="488823" cy="48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Left Brace 2"/>
          <p:cNvSpPr/>
          <p:nvPr/>
        </p:nvSpPr>
        <p:spPr>
          <a:xfrm rot="13797454">
            <a:off x="1752600" y="4998480"/>
            <a:ext cx="304800" cy="756166"/>
          </a:xfrm>
          <a:prstGeom prst="leftBrace">
            <a:avLst>
              <a:gd name="adj1" fmla="val 28422"/>
              <a:gd name="adj2" fmla="val 53819"/>
            </a:avLst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extBox 7"/>
          <p:cNvSpPr txBox="1"/>
          <p:nvPr/>
        </p:nvSpPr>
        <p:spPr>
          <a:xfrm>
            <a:off x="1495620" y="5568363"/>
            <a:ext cx="3000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CTF2 - Station klystron 12 GHz</a:t>
            </a:r>
            <a:endParaRPr lang="fr-FR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JCL - Grenoble 1-3 Decembre 2014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02/12/2014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39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769" y="11763"/>
            <a:ext cx="8229600" cy="962491"/>
          </a:xfrm>
        </p:spPr>
        <p:txBody>
          <a:bodyPr>
            <a:normAutofit/>
          </a:bodyPr>
          <a:lstStyle/>
          <a:p>
            <a:r>
              <a:rPr lang="fr-FR" sz="2800" dirty="0" smtClean="0">
                <a:solidFill>
                  <a:srgbClr val="C00000"/>
                </a:solidFill>
              </a:rPr>
              <a:t>Le Drive </a:t>
            </a:r>
            <a:r>
              <a:rPr lang="fr-FR" sz="2800" dirty="0" err="1" smtClean="0">
                <a:solidFill>
                  <a:srgbClr val="C00000"/>
                </a:solidFill>
              </a:rPr>
              <a:t>Beam</a:t>
            </a:r>
            <a:r>
              <a:rPr lang="fr-FR" sz="2800" dirty="0" smtClean="0">
                <a:solidFill>
                  <a:srgbClr val="C00000"/>
                </a:solidFill>
              </a:rPr>
              <a:t> et la recombinaison des paquets</a:t>
            </a:r>
            <a:endParaRPr lang="fr-FR" sz="2800" dirty="0">
              <a:solidFill>
                <a:srgbClr val="C00000"/>
              </a:solidFill>
            </a:endParaRPr>
          </a:p>
        </p:txBody>
      </p:sp>
      <p:pic>
        <p:nvPicPr>
          <p:cNvPr id="5" name="Picture 7" descr="DSC_015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931" y="974254"/>
            <a:ext cx="1393398" cy="159746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631329" y="1037776"/>
            <a:ext cx="51348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CC"/>
                </a:solidFill>
              </a:rPr>
              <a:t> </a:t>
            </a:r>
            <a:r>
              <a:rPr lang="fr-FR" sz="1600" dirty="0" smtClean="0">
                <a:solidFill>
                  <a:srgbClr val="0000CC"/>
                </a:solidFill>
              </a:rPr>
              <a:t>Canon Thermo-ionique </a:t>
            </a:r>
          </a:p>
          <a:p>
            <a:pPr>
              <a:buFont typeface="Arial" pitchFamily="34" charset="0"/>
              <a:buChar char="•"/>
            </a:pPr>
            <a:r>
              <a:rPr lang="fr-FR" sz="1600" dirty="0" smtClean="0">
                <a:solidFill>
                  <a:srgbClr val="0000CC"/>
                </a:solidFill>
              </a:rPr>
              <a:t> </a:t>
            </a:r>
            <a:r>
              <a:rPr lang="fr-FR" sz="1600" dirty="0" err="1" smtClean="0">
                <a:solidFill>
                  <a:srgbClr val="0000CC"/>
                </a:solidFill>
              </a:rPr>
              <a:t>Sub</a:t>
            </a:r>
            <a:r>
              <a:rPr lang="fr-FR" sz="1600" dirty="0" smtClean="0">
                <a:solidFill>
                  <a:srgbClr val="0000CC"/>
                </a:solidFill>
              </a:rPr>
              <a:t> </a:t>
            </a:r>
            <a:r>
              <a:rPr lang="fr-FR" sz="1600" dirty="0" err="1" smtClean="0">
                <a:solidFill>
                  <a:srgbClr val="0000CC"/>
                </a:solidFill>
              </a:rPr>
              <a:t>harmonic</a:t>
            </a:r>
            <a:r>
              <a:rPr lang="fr-FR" sz="1600" dirty="0" smtClean="0">
                <a:solidFill>
                  <a:srgbClr val="0000CC"/>
                </a:solidFill>
              </a:rPr>
              <a:t> </a:t>
            </a:r>
            <a:r>
              <a:rPr lang="fr-FR" sz="1600" dirty="0" err="1" smtClean="0">
                <a:solidFill>
                  <a:srgbClr val="0000CC"/>
                </a:solidFill>
              </a:rPr>
              <a:t>bunchers</a:t>
            </a:r>
            <a:r>
              <a:rPr lang="fr-FR" sz="1600" dirty="0" smtClean="0">
                <a:solidFill>
                  <a:srgbClr val="0000CC"/>
                </a:solidFill>
              </a:rPr>
              <a:t> at 1.5 GHz avec codage de phase </a:t>
            </a:r>
          </a:p>
          <a:p>
            <a:pPr>
              <a:buFont typeface="Arial" pitchFamily="34" charset="0"/>
              <a:buChar char="•"/>
            </a:pPr>
            <a:r>
              <a:rPr lang="fr-FR" sz="1600" dirty="0" smtClean="0">
                <a:solidFill>
                  <a:srgbClr val="0000CC"/>
                </a:solidFill>
              </a:rPr>
              <a:t> 8 klystrons a 3 GHz avec compresseurs d’impulsion RF</a:t>
            </a:r>
          </a:p>
          <a:p>
            <a:pPr>
              <a:buFont typeface="Arial" pitchFamily="34" charset="0"/>
              <a:buChar char="•"/>
            </a:pPr>
            <a:r>
              <a:rPr lang="fr-FR" sz="1600" dirty="0" smtClean="0">
                <a:solidFill>
                  <a:srgbClr val="0000CC"/>
                </a:solidFill>
              </a:rPr>
              <a:t> 16 structures accélératrices “</a:t>
            </a:r>
            <a:r>
              <a:rPr lang="fr-FR" sz="1600" dirty="0" err="1" smtClean="0">
                <a:solidFill>
                  <a:srgbClr val="0000CC"/>
                </a:solidFill>
              </a:rPr>
              <a:t>fully</a:t>
            </a:r>
            <a:r>
              <a:rPr lang="fr-FR" sz="1600" dirty="0" smtClean="0">
                <a:solidFill>
                  <a:srgbClr val="0000CC"/>
                </a:solidFill>
              </a:rPr>
              <a:t> </a:t>
            </a:r>
            <a:r>
              <a:rPr lang="fr-FR" sz="1600" dirty="0" err="1" smtClean="0">
                <a:solidFill>
                  <a:srgbClr val="0000CC"/>
                </a:solidFill>
              </a:rPr>
              <a:t>loaded</a:t>
            </a:r>
            <a:r>
              <a:rPr lang="fr-FR" sz="1600" dirty="0" smtClean="0">
                <a:solidFill>
                  <a:srgbClr val="0000CC"/>
                </a:solidFill>
              </a:rPr>
              <a:t>” (120 MeV – 4 A)</a:t>
            </a:r>
          </a:p>
          <a:p>
            <a:pPr>
              <a:buFont typeface="Arial" pitchFamily="34" charset="0"/>
              <a:buChar char="•"/>
            </a:pPr>
            <a:r>
              <a:rPr lang="fr-FR" sz="1600" dirty="0" smtClean="0">
                <a:solidFill>
                  <a:srgbClr val="0000CC"/>
                </a:solidFill>
              </a:rPr>
              <a:t> 2 chicanes</a:t>
            </a:r>
            <a:endParaRPr lang="fr-FR" dirty="0"/>
          </a:p>
        </p:txBody>
      </p:sp>
      <p:sp>
        <p:nvSpPr>
          <p:cNvPr id="8" name="Rectangle 152"/>
          <p:cNvSpPr>
            <a:spLocks noChangeArrowheads="1"/>
          </p:cNvSpPr>
          <p:nvPr/>
        </p:nvSpPr>
        <p:spPr bwMode="auto">
          <a:xfrm>
            <a:off x="6789084" y="2307292"/>
            <a:ext cx="2003655" cy="338554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336600"/>
                </a:solidFill>
              </a:rPr>
              <a:t>Phase </a:t>
            </a:r>
            <a:r>
              <a:rPr lang="en-US" sz="1600" b="1" dirty="0" smtClean="0">
                <a:solidFill>
                  <a:srgbClr val="336600"/>
                </a:solidFill>
              </a:rPr>
              <a:t>coded beam</a:t>
            </a:r>
            <a:endParaRPr lang="en-US" sz="1600" b="1" dirty="0">
              <a:solidFill>
                <a:srgbClr val="336600"/>
              </a:solidFill>
            </a:endParaRPr>
          </a:p>
        </p:txBody>
      </p:sp>
      <p:grpSp>
        <p:nvGrpSpPr>
          <p:cNvPr id="3" name="Group 8"/>
          <p:cNvGrpSpPr/>
          <p:nvPr/>
        </p:nvGrpSpPr>
        <p:grpSpPr>
          <a:xfrm>
            <a:off x="6800096" y="1036545"/>
            <a:ext cx="2267704" cy="1371600"/>
            <a:chOff x="6619298" y="1463062"/>
            <a:chExt cx="2276083" cy="1804013"/>
          </a:xfrm>
        </p:grpSpPr>
        <p:sp>
          <p:nvSpPr>
            <p:cNvPr id="10" name="Rectangle 183"/>
            <p:cNvSpPr>
              <a:spLocks noChangeArrowheads="1"/>
            </p:cNvSpPr>
            <p:nvPr/>
          </p:nvSpPr>
          <p:spPr bwMode="auto">
            <a:xfrm>
              <a:off x="8075991" y="2129244"/>
              <a:ext cx="819390" cy="222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r>
                <a:rPr lang="en-US" sz="1200">
                  <a:solidFill>
                    <a:srgbClr val="000000"/>
                  </a:solidFill>
                </a:rPr>
                <a:t>180</a:t>
              </a:r>
              <a:r>
                <a:rPr lang="en-US" sz="1200">
                  <a:solidFill>
                    <a:srgbClr val="000000"/>
                  </a:solidFill>
                  <a:sym typeface="Symbol" pitchFamily="18" charset="2"/>
                </a:rPr>
                <a:t></a:t>
              </a:r>
              <a:r>
                <a:rPr lang="en-US" sz="1200">
                  <a:solidFill>
                    <a:srgbClr val="000000"/>
                  </a:solidFill>
                </a:rPr>
                <a:t> phase switch</a:t>
              </a:r>
              <a:endParaRPr lang="en-US">
                <a:latin typeface="Calibri" pitchFamily="34" charset="0"/>
              </a:endParaRPr>
            </a:p>
          </p:txBody>
        </p:sp>
        <p:sp>
          <p:nvSpPr>
            <p:cNvPr id="11" name="Line 154"/>
            <p:cNvSpPr>
              <a:spLocks noChangeShapeType="1"/>
            </p:cNvSpPr>
            <p:nvPr/>
          </p:nvSpPr>
          <p:spPr bwMode="auto">
            <a:xfrm>
              <a:off x="7839045" y="1749366"/>
              <a:ext cx="0" cy="1517709"/>
            </a:xfrm>
            <a:prstGeom prst="line">
              <a:avLst/>
            </a:prstGeom>
            <a:noFill/>
            <a:ln w="3175">
              <a:solidFill>
                <a:srgbClr val="808080"/>
              </a:solidFill>
              <a:round/>
              <a:headEnd type="none" w="sm" len="sm"/>
              <a:tailEnd type="none" w="sm" len="sm"/>
            </a:ln>
          </p:spPr>
          <p:txBody>
            <a:bodyPr anchor="ctr"/>
            <a:lstStyle/>
            <a:p>
              <a:endParaRPr lang="en-US"/>
            </a:p>
          </p:txBody>
        </p:sp>
        <p:grpSp>
          <p:nvGrpSpPr>
            <p:cNvPr id="4" name="Group 156"/>
            <p:cNvGrpSpPr>
              <a:grpSpLocks/>
            </p:cNvGrpSpPr>
            <p:nvPr/>
          </p:nvGrpSpPr>
          <p:grpSpPr bwMode="auto">
            <a:xfrm>
              <a:off x="6675422" y="2857643"/>
              <a:ext cx="817227" cy="224052"/>
              <a:chOff x="1248" y="1681"/>
              <a:chExt cx="1715" cy="270"/>
            </a:xfrm>
          </p:grpSpPr>
          <p:sp>
            <p:nvSpPr>
              <p:cNvPr id="35" name="Freeform 157"/>
              <p:cNvSpPr>
                <a:spLocks/>
              </p:cNvSpPr>
              <p:nvPr/>
            </p:nvSpPr>
            <p:spPr bwMode="auto">
              <a:xfrm>
                <a:off x="1248" y="1681"/>
                <a:ext cx="1222" cy="270"/>
              </a:xfrm>
              <a:custGeom>
                <a:avLst/>
                <a:gdLst>
                  <a:gd name="T0" fmla="*/ 12 w 1222"/>
                  <a:gd name="T1" fmla="*/ 267 h 270"/>
                  <a:gd name="T2" fmla="*/ 38 w 1222"/>
                  <a:gd name="T3" fmla="*/ 254 h 270"/>
                  <a:gd name="T4" fmla="*/ 62 w 1222"/>
                  <a:gd name="T5" fmla="*/ 229 h 270"/>
                  <a:gd name="T6" fmla="*/ 88 w 1222"/>
                  <a:gd name="T7" fmla="*/ 196 h 270"/>
                  <a:gd name="T8" fmla="*/ 110 w 1222"/>
                  <a:gd name="T9" fmla="*/ 156 h 270"/>
                  <a:gd name="T10" fmla="*/ 134 w 1222"/>
                  <a:gd name="T11" fmla="*/ 113 h 270"/>
                  <a:gd name="T12" fmla="*/ 159 w 1222"/>
                  <a:gd name="T13" fmla="*/ 73 h 270"/>
                  <a:gd name="T14" fmla="*/ 184 w 1222"/>
                  <a:gd name="T15" fmla="*/ 39 h 270"/>
                  <a:gd name="T16" fmla="*/ 209 w 1222"/>
                  <a:gd name="T17" fmla="*/ 15 h 270"/>
                  <a:gd name="T18" fmla="*/ 234 w 1222"/>
                  <a:gd name="T19" fmla="*/ 2 h 270"/>
                  <a:gd name="T20" fmla="*/ 255 w 1222"/>
                  <a:gd name="T21" fmla="*/ 2 h 270"/>
                  <a:gd name="T22" fmla="*/ 281 w 1222"/>
                  <a:gd name="T23" fmla="*/ 15 h 270"/>
                  <a:gd name="T24" fmla="*/ 306 w 1222"/>
                  <a:gd name="T25" fmla="*/ 39 h 270"/>
                  <a:gd name="T26" fmla="*/ 330 w 1222"/>
                  <a:gd name="T27" fmla="*/ 73 h 270"/>
                  <a:gd name="T28" fmla="*/ 355 w 1222"/>
                  <a:gd name="T29" fmla="*/ 113 h 270"/>
                  <a:gd name="T30" fmla="*/ 380 w 1222"/>
                  <a:gd name="T31" fmla="*/ 156 h 270"/>
                  <a:gd name="T32" fmla="*/ 401 w 1222"/>
                  <a:gd name="T33" fmla="*/ 196 h 270"/>
                  <a:gd name="T34" fmla="*/ 427 w 1222"/>
                  <a:gd name="T35" fmla="*/ 229 h 270"/>
                  <a:gd name="T36" fmla="*/ 452 w 1222"/>
                  <a:gd name="T37" fmla="*/ 254 h 270"/>
                  <a:gd name="T38" fmla="*/ 477 w 1222"/>
                  <a:gd name="T39" fmla="*/ 267 h 270"/>
                  <a:gd name="T40" fmla="*/ 502 w 1222"/>
                  <a:gd name="T41" fmla="*/ 267 h 270"/>
                  <a:gd name="T42" fmla="*/ 526 w 1222"/>
                  <a:gd name="T43" fmla="*/ 254 h 270"/>
                  <a:gd name="T44" fmla="*/ 548 w 1222"/>
                  <a:gd name="T45" fmla="*/ 229 h 270"/>
                  <a:gd name="T46" fmla="*/ 573 w 1222"/>
                  <a:gd name="T47" fmla="*/ 196 h 270"/>
                  <a:gd name="T48" fmla="*/ 598 w 1222"/>
                  <a:gd name="T49" fmla="*/ 156 h 270"/>
                  <a:gd name="T50" fmla="*/ 623 w 1222"/>
                  <a:gd name="T51" fmla="*/ 113 h 270"/>
                  <a:gd name="T52" fmla="*/ 648 w 1222"/>
                  <a:gd name="T53" fmla="*/ 73 h 270"/>
                  <a:gd name="T54" fmla="*/ 673 w 1222"/>
                  <a:gd name="T55" fmla="*/ 39 h 270"/>
                  <a:gd name="T56" fmla="*/ 695 w 1222"/>
                  <a:gd name="T57" fmla="*/ 15 h 270"/>
                  <a:gd name="T58" fmla="*/ 719 w 1222"/>
                  <a:gd name="T59" fmla="*/ 2 h 270"/>
                  <a:gd name="T60" fmla="*/ 744 w 1222"/>
                  <a:gd name="T61" fmla="*/ 2 h 270"/>
                  <a:gd name="T62" fmla="*/ 770 w 1222"/>
                  <a:gd name="T63" fmla="*/ 15 h 270"/>
                  <a:gd name="T64" fmla="*/ 794 w 1222"/>
                  <a:gd name="T65" fmla="*/ 39 h 270"/>
                  <a:gd name="T66" fmla="*/ 820 w 1222"/>
                  <a:gd name="T67" fmla="*/ 73 h 270"/>
                  <a:gd name="T68" fmla="*/ 842 w 1222"/>
                  <a:gd name="T69" fmla="*/ 113 h 270"/>
                  <a:gd name="T70" fmla="*/ 866 w 1222"/>
                  <a:gd name="T71" fmla="*/ 156 h 270"/>
                  <a:gd name="T72" fmla="*/ 891 w 1222"/>
                  <a:gd name="T73" fmla="*/ 196 h 270"/>
                  <a:gd name="T74" fmla="*/ 915 w 1222"/>
                  <a:gd name="T75" fmla="*/ 229 h 270"/>
                  <a:gd name="T76" fmla="*/ 941 w 1222"/>
                  <a:gd name="T77" fmla="*/ 254 h 270"/>
                  <a:gd name="T78" fmla="*/ 966 w 1222"/>
                  <a:gd name="T79" fmla="*/ 267 h 270"/>
                  <a:gd name="T80" fmla="*/ 987 w 1222"/>
                  <a:gd name="T81" fmla="*/ 267 h 270"/>
                  <a:gd name="T82" fmla="*/ 1013 w 1222"/>
                  <a:gd name="T83" fmla="*/ 254 h 270"/>
                  <a:gd name="T84" fmla="*/ 1038 w 1222"/>
                  <a:gd name="T85" fmla="*/ 229 h 270"/>
                  <a:gd name="T86" fmla="*/ 1062 w 1222"/>
                  <a:gd name="T87" fmla="*/ 196 h 270"/>
                  <a:gd name="T88" fmla="*/ 1087 w 1222"/>
                  <a:gd name="T89" fmla="*/ 156 h 270"/>
                  <a:gd name="T90" fmla="*/ 1112 w 1222"/>
                  <a:gd name="T91" fmla="*/ 113 h 270"/>
                  <a:gd name="T92" fmla="*/ 1134 w 1222"/>
                  <a:gd name="T93" fmla="*/ 73 h 270"/>
                  <a:gd name="T94" fmla="*/ 1159 w 1222"/>
                  <a:gd name="T95" fmla="*/ 39 h 270"/>
                  <a:gd name="T96" fmla="*/ 1184 w 1222"/>
                  <a:gd name="T97" fmla="*/ 15 h 270"/>
                  <a:gd name="T98" fmla="*/ 1209 w 1222"/>
                  <a:gd name="T99" fmla="*/ 2 h 270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222"/>
                  <a:gd name="T151" fmla="*/ 0 h 270"/>
                  <a:gd name="T152" fmla="*/ 1222 w 1222"/>
                  <a:gd name="T153" fmla="*/ 270 h 270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222" h="270">
                    <a:moveTo>
                      <a:pt x="0" y="269"/>
                    </a:moveTo>
                    <a:lnTo>
                      <a:pt x="12" y="267"/>
                    </a:lnTo>
                    <a:lnTo>
                      <a:pt x="25" y="262"/>
                    </a:lnTo>
                    <a:lnTo>
                      <a:pt x="38" y="254"/>
                    </a:lnTo>
                    <a:lnTo>
                      <a:pt x="50" y="243"/>
                    </a:lnTo>
                    <a:lnTo>
                      <a:pt x="62" y="229"/>
                    </a:lnTo>
                    <a:lnTo>
                      <a:pt x="75" y="214"/>
                    </a:lnTo>
                    <a:lnTo>
                      <a:pt x="88" y="196"/>
                    </a:lnTo>
                    <a:lnTo>
                      <a:pt x="100" y="176"/>
                    </a:lnTo>
                    <a:lnTo>
                      <a:pt x="110" y="156"/>
                    </a:lnTo>
                    <a:lnTo>
                      <a:pt x="121" y="134"/>
                    </a:lnTo>
                    <a:lnTo>
                      <a:pt x="134" y="113"/>
                    </a:lnTo>
                    <a:lnTo>
                      <a:pt x="147" y="93"/>
                    </a:lnTo>
                    <a:lnTo>
                      <a:pt x="159" y="73"/>
                    </a:lnTo>
                    <a:lnTo>
                      <a:pt x="171" y="55"/>
                    </a:lnTo>
                    <a:lnTo>
                      <a:pt x="184" y="39"/>
                    </a:lnTo>
                    <a:lnTo>
                      <a:pt x="197" y="26"/>
                    </a:lnTo>
                    <a:lnTo>
                      <a:pt x="209" y="15"/>
                    </a:lnTo>
                    <a:lnTo>
                      <a:pt x="221" y="6"/>
                    </a:lnTo>
                    <a:lnTo>
                      <a:pt x="234" y="2"/>
                    </a:lnTo>
                    <a:lnTo>
                      <a:pt x="246" y="0"/>
                    </a:lnTo>
                    <a:lnTo>
                      <a:pt x="255" y="2"/>
                    </a:lnTo>
                    <a:lnTo>
                      <a:pt x="268" y="6"/>
                    </a:lnTo>
                    <a:lnTo>
                      <a:pt x="281" y="15"/>
                    </a:lnTo>
                    <a:lnTo>
                      <a:pt x="292" y="26"/>
                    </a:lnTo>
                    <a:lnTo>
                      <a:pt x="306" y="39"/>
                    </a:lnTo>
                    <a:lnTo>
                      <a:pt x="318" y="55"/>
                    </a:lnTo>
                    <a:lnTo>
                      <a:pt x="330" y="73"/>
                    </a:lnTo>
                    <a:lnTo>
                      <a:pt x="343" y="93"/>
                    </a:lnTo>
                    <a:lnTo>
                      <a:pt x="355" y="113"/>
                    </a:lnTo>
                    <a:lnTo>
                      <a:pt x="368" y="134"/>
                    </a:lnTo>
                    <a:lnTo>
                      <a:pt x="380" y="156"/>
                    </a:lnTo>
                    <a:lnTo>
                      <a:pt x="393" y="176"/>
                    </a:lnTo>
                    <a:lnTo>
                      <a:pt x="401" y="196"/>
                    </a:lnTo>
                    <a:lnTo>
                      <a:pt x="415" y="214"/>
                    </a:lnTo>
                    <a:lnTo>
                      <a:pt x="427" y="229"/>
                    </a:lnTo>
                    <a:lnTo>
                      <a:pt x="439" y="243"/>
                    </a:lnTo>
                    <a:lnTo>
                      <a:pt x="452" y="254"/>
                    </a:lnTo>
                    <a:lnTo>
                      <a:pt x="464" y="262"/>
                    </a:lnTo>
                    <a:lnTo>
                      <a:pt x="477" y="267"/>
                    </a:lnTo>
                    <a:lnTo>
                      <a:pt x="489" y="269"/>
                    </a:lnTo>
                    <a:lnTo>
                      <a:pt x="502" y="267"/>
                    </a:lnTo>
                    <a:lnTo>
                      <a:pt x="514" y="262"/>
                    </a:lnTo>
                    <a:lnTo>
                      <a:pt x="526" y="254"/>
                    </a:lnTo>
                    <a:lnTo>
                      <a:pt x="539" y="243"/>
                    </a:lnTo>
                    <a:lnTo>
                      <a:pt x="548" y="229"/>
                    </a:lnTo>
                    <a:lnTo>
                      <a:pt x="561" y="214"/>
                    </a:lnTo>
                    <a:lnTo>
                      <a:pt x="573" y="196"/>
                    </a:lnTo>
                    <a:lnTo>
                      <a:pt x="586" y="176"/>
                    </a:lnTo>
                    <a:lnTo>
                      <a:pt x="598" y="156"/>
                    </a:lnTo>
                    <a:lnTo>
                      <a:pt x="611" y="134"/>
                    </a:lnTo>
                    <a:lnTo>
                      <a:pt x="623" y="113"/>
                    </a:lnTo>
                    <a:lnTo>
                      <a:pt x="635" y="93"/>
                    </a:lnTo>
                    <a:lnTo>
                      <a:pt x="648" y="73"/>
                    </a:lnTo>
                    <a:lnTo>
                      <a:pt x="661" y="55"/>
                    </a:lnTo>
                    <a:lnTo>
                      <a:pt x="673" y="39"/>
                    </a:lnTo>
                    <a:lnTo>
                      <a:pt x="685" y="26"/>
                    </a:lnTo>
                    <a:lnTo>
                      <a:pt x="695" y="15"/>
                    </a:lnTo>
                    <a:lnTo>
                      <a:pt x="707" y="6"/>
                    </a:lnTo>
                    <a:lnTo>
                      <a:pt x="719" y="2"/>
                    </a:lnTo>
                    <a:lnTo>
                      <a:pt x="733" y="0"/>
                    </a:lnTo>
                    <a:lnTo>
                      <a:pt x="744" y="2"/>
                    </a:lnTo>
                    <a:lnTo>
                      <a:pt x="757" y="6"/>
                    </a:lnTo>
                    <a:lnTo>
                      <a:pt x="770" y="15"/>
                    </a:lnTo>
                    <a:lnTo>
                      <a:pt x="782" y="26"/>
                    </a:lnTo>
                    <a:lnTo>
                      <a:pt x="794" y="39"/>
                    </a:lnTo>
                    <a:lnTo>
                      <a:pt x="807" y="55"/>
                    </a:lnTo>
                    <a:lnTo>
                      <a:pt x="820" y="73"/>
                    </a:lnTo>
                    <a:lnTo>
                      <a:pt x="832" y="93"/>
                    </a:lnTo>
                    <a:lnTo>
                      <a:pt x="842" y="113"/>
                    </a:lnTo>
                    <a:lnTo>
                      <a:pt x="854" y="134"/>
                    </a:lnTo>
                    <a:lnTo>
                      <a:pt x="866" y="156"/>
                    </a:lnTo>
                    <a:lnTo>
                      <a:pt x="879" y="176"/>
                    </a:lnTo>
                    <a:lnTo>
                      <a:pt x="891" y="196"/>
                    </a:lnTo>
                    <a:lnTo>
                      <a:pt x="904" y="214"/>
                    </a:lnTo>
                    <a:lnTo>
                      <a:pt x="915" y="229"/>
                    </a:lnTo>
                    <a:lnTo>
                      <a:pt x="929" y="243"/>
                    </a:lnTo>
                    <a:lnTo>
                      <a:pt x="941" y="254"/>
                    </a:lnTo>
                    <a:lnTo>
                      <a:pt x="953" y="262"/>
                    </a:lnTo>
                    <a:lnTo>
                      <a:pt x="966" y="267"/>
                    </a:lnTo>
                    <a:lnTo>
                      <a:pt x="978" y="269"/>
                    </a:lnTo>
                    <a:lnTo>
                      <a:pt x="987" y="267"/>
                    </a:lnTo>
                    <a:lnTo>
                      <a:pt x="1000" y="262"/>
                    </a:lnTo>
                    <a:lnTo>
                      <a:pt x="1013" y="254"/>
                    </a:lnTo>
                    <a:lnTo>
                      <a:pt x="1024" y="243"/>
                    </a:lnTo>
                    <a:lnTo>
                      <a:pt x="1038" y="229"/>
                    </a:lnTo>
                    <a:lnTo>
                      <a:pt x="1050" y="214"/>
                    </a:lnTo>
                    <a:lnTo>
                      <a:pt x="1062" y="196"/>
                    </a:lnTo>
                    <a:lnTo>
                      <a:pt x="1075" y="176"/>
                    </a:lnTo>
                    <a:lnTo>
                      <a:pt x="1087" y="156"/>
                    </a:lnTo>
                    <a:lnTo>
                      <a:pt x="1100" y="134"/>
                    </a:lnTo>
                    <a:lnTo>
                      <a:pt x="1112" y="113"/>
                    </a:lnTo>
                    <a:lnTo>
                      <a:pt x="1125" y="93"/>
                    </a:lnTo>
                    <a:lnTo>
                      <a:pt x="1134" y="73"/>
                    </a:lnTo>
                    <a:lnTo>
                      <a:pt x="1146" y="55"/>
                    </a:lnTo>
                    <a:lnTo>
                      <a:pt x="1159" y="39"/>
                    </a:lnTo>
                    <a:lnTo>
                      <a:pt x="1171" y="26"/>
                    </a:lnTo>
                    <a:lnTo>
                      <a:pt x="1184" y="15"/>
                    </a:lnTo>
                    <a:lnTo>
                      <a:pt x="1196" y="6"/>
                    </a:lnTo>
                    <a:lnTo>
                      <a:pt x="1209" y="2"/>
                    </a:lnTo>
                    <a:lnTo>
                      <a:pt x="1221" y="0"/>
                    </a:lnTo>
                  </a:path>
                </a:pathLst>
              </a:custGeom>
              <a:noFill/>
              <a:ln w="12700" cap="rnd">
                <a:solidFill>
                  <a:srgbClr val="0000FF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36" name="Freeform 158"/>
              <p:cNvSpPr>
                <a:spLocks/>
              </p:cNvSpPr>
              <p:nvPr/>
            </p:nvSpPr>
            <p:spPr bwMode="auto">
              <a:xfrm>
                <a:off x="2470" y="1681"/>
                <a:ext cx="493" cy="270"/>
              </a:xfrm>
              <a:custGeom>
                <a:avLst/>
                <a:gdLst>
                  <a:gd name="T0" fmla="*/ 0 w 493"/>
                  <a:gd name="T1" fmla="*/ 0 h 270"/>
                  <a:gd name="T2" fmla="*/ 12 w 493"/>
                  <a:gd name="T3" fmla="*/ 2 h 270"/>
                  <a:gd name="T4" fmla="*/ 24 w 493"/>
                  <a:gd name="T5" fmla="*/ 6 h 270"/>
                  <a:gd name="T6" fmla="*/ 38 w 493"/>
                  <a:gd name="T7" fmla="*/ 15 h 270"/>
                  <a:gd name="T8" fmla="*/ 50 w 493"/>
                  <a:gd name="T9" fmla="*/ 26 h 270"/>
                  <a:gd name="T10" fmla="*/ 62 w 493"/>
                  <a:gd name="T11" fmla="*/ 39 h 270"/>
                  <a:gd name="T12" fmla="*/ 75 w 493"/>
                  <a:gd name="T13" fmla="*/ 55 h 270"/>
                  <a:gd name="T14" fmla="*/ 88 w 493"/>
                  <a:gd name="T15" fmla="*/ 73 h 270"/>
                  <a:gd name="T16" fmla="*/ 100 w 493"/>
                  <a:gd name="T17" fmla="*/ 93 h 270"/>
                  <a:gd name="T18" fmla="*/ 110 w 493"/>
                  <a:gd name="T19" fmla="*/ 113 h 270"/>
                  <a:gd name="T20" fmla="*/ 122 w 493"/>
                  <a:gd name="T21" fmla="*/ 134 h 270"/>
                  <a:gd name="T22" fmla="*/ 134 w 493"/>
                  <a:gd name="T23" fmla="*/ 156 h 270"/>
                  <a:gd name="T24" fmla="*/ 147 w 493"/>
                  <a:gd name="T25" fmla="*/ 176 h 270"/>
                  <a:gd name="T26" fmla="*/ 160 w 493"/>
                  <a:gd name="T27" fmla="*/ 196 h 270"/>
                  <a:gd name="T28" fmla="*/ 172 w 493"/>
                  <a:gd name="T29" fmla="*/ 214 h 270"/>
                  <a:gd name="T30" fmla="*/ 184 w 493"/>
                  <a:gd name="T31" fmla="*/ 229 h 270"/>
                  <a:gd name="T32" fmla="*/ 197 w 493"/>
                  <a:gd name="T33" fmla="*/ 243 h 270"/>
                  <a:gd name="T34" fmla="*/ 210 w 493"/>
                  <a:gd name="T35" fmla="*/ 254 h 270"/>
                  <a:gd name="T36" fmla="*/ 222 w 493"/>
                  <a:gd name="T37" fmla="*/ 262 h 270"/>
                  <a:gd name="T38" fmla="*/ 235 w 493"/>
                  <a:gd name="T39" fmla="*/ 267 h 270"/>
                  <a:gd name="T40" fmla="*/ 247 w 493"/>
                  <a:gd name="T41" fmla="*/ 269 h 270"/>
                  <a:gd name="T42" fmla="*/ 256 w 493"/>
                  <a:gd name="T43" fmla="*/ 267 h 270"/>
                  <a:gd name="T44" fmla="*/ 270 w 493"/>
                  <a:gd name="T45" fmla="*/ 262 h 270"/>
                  <a:gd name="T46" fmla="*/ 282 w 493"/>
                  <a:gd name="T47" fmla="*/ 254 h 270"/>
                  <a:gd name="T48" fmla="*/ 294 w 493"/>
                  <a:gd name="T49" fmla="*/ 243 h 270"/>
                  <a:gd name="T50" fmla="*/ 307 w 493"/>
                  <a:gd name="T51" fmla="*/ 229 h 270"/>
                  <a:gd name="T52" fmla="*/ 320 w 493"/>
                  <a:gd name="T53" fmla="*/ 214 h 270"/>
                  <a:gd name="T54" fmla="*/ 332 w 493"/>
                  <a:gd name="T55" fmla="*/ 196 h 270"/>
                  <a:gd name="T56" fmla="*/ 345 w 493"/>
                  <a:gd name="T57" fmla="*/ 176 h 270"/>
                  <a:gd name="T58" fmla="*/ 357 w 493"/>
                  <a:gd name="T59" fmla="*/ 156 h 270"/>
                  <a:gd name="T60" fmla="*/ 370 w 493"/>
                  <a:gd name="T61" fmla="*/ 134 h 270"/>
                  <a:gd name="T62" fmla="*/ 382 w 493"/>
                  <a:gd name="T63" fmla="*/ 113 h 270"/>
                  <a:gd name="T64" fmla="*/ 395 w 493"/>
                  <a:gd name="T65" fmla="*/ 93 h 270"/>
                  <a:gd name="T66" fmla="*/ 404 w 493"/>
                  <a:gd name="T67" fmla="*/ 73 h 270"/>
                  <a:gd name="T68" fmla="*/ 417 w 493"/>
                  <a:gd name="T69" fmla="*/ 55 h 270"/>
                  <a:gd name="T70" fmla="*/ 429 w 493"/>
                  <a:gd name="T71" fmla="*/ 39 h 270"/>
                  <a:gd name="T72" fmla="*/ 442 w 493"/>
                  <a:gd name="T73" fmla="*/ 26 h 270"/>
                  <a:gd name="T74" fmla="*/ 454 w 493"/>
                  <a:gd name="T75" fmla="*/ 15 h 270"/>
                  <a:gd name="T76" fmla="*/ 467 w 493"/>
                  <a:gd name="T77" fmla="*/ 6 h 270"/>
                  <a:gd name="T78" fmla="*/ 479 w 493"/>
                  <a:gd name="T79" fmla="*/ 2 h 270"/>
                  <a:gd name="T80" fmla="*/ 492 w 493"/>
                  <a:gd name="T81" fmla="*/ 0 h 27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493"/>
                  <a:gd name="T124" fmla="*/ 0 h 270"/>
                  <a:gd name="T125" fmla="*/ 493 w 493"/>
                  <a:gd name="T126" fmla="*/ 270 h 27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493" h="270">
                    <a:moveTo>
                      <a:pt x="0" y="0"/>
                    </a:moveTo>
                    <a:lnTo>
                      <a:pt x="12" y="2"/>
                    </a:lnTo>
                    <a:lnTo>
                      <a:pt x="24" y="6"/>
                    </a:lnTo>
                    <a:lnTo>
                      <a:pt x="38" y="15"/>
                    </a:lnTo>
                    <a:lnTo>
                      <a:pt x="50" y="26"/>
                    </a:lnTo>
                    <a:lnTo>
                      <a:pt x="62" y="39"/>
                    </a:lnTo>
                    <a:lnTo>
                      <a:pt x="75" y="55"/>
                    </a:lnTo>
                    <a:lnTo>
                      <a:pt x="88" y="73"/>
                    </a:lnTo>
                    <a:lnTo>
                      <a:pt x="100" y="93"/>
                    </a:lnTo>
                    <a:lnTo>
                      <a:pt x="110" y="113"/>
                    </a:lnTo>
                    <a:lnTo>
                      <a:pt x="122" y="134"/>
                    </a:lnTo>
                    <a:lnTo>
                      <a:pt x="134" y="156"/>
                    </a:lnTo>
                    <a:lnTo>
                      <a:pt x="147" y="176"/>
                    </a:lnTo>
                    <a:lnTo>
                      <a:pt x="160" y="196"/>
                    </a:lnTo>
                    <a:lnTo>
                      <a:pt x="172" y="214"/>
                    </a:lnTo>
                    <a:lnTo>
                      <a:pt x="184" y="229"/>
                    </a:lnTo>
                    <a:lnTo>
                      <a:pt x="197" y="243"/>
                    </a:lnTo>
                    <a:lnTo>
                      <a:pt x="210" y="254"/>
                    </a:lnTo>
                    <a:lnTo>
                      <a:pt x="222" y="262"/>
                    </a:lnTo>
                    <a:lnTo>
                      <a:pt x="235" y="267"/>
                    </a:lnTo>
                    <a:lnTo>
                      <a:pt x="247" y="269"/>
                    </a:lnTo>
                    <a:lnTo>
                      <a:pt x="256" y="267"/>
                    </a:lnTo>
                    <a:lnTo>
                      <a:pt x="270" y="262"/>
                    </a:lnTo>
                    <a:lnTo>
                      <a:pt x="282" y="254"/>
                    </a:lnTo>
                    <a:lnTo>
                      <a:pt x="294" y="243"/>
                    </a:lnTo>
                    <a:lnTo>
                      <a:pt x="307" y="229"/>
                    </a:lnTo>
                    <a:lnTo>
                      <a:pt x="320" y="214"/>
                    </a:lnTo>
                    <a:lnTo>
                      <a:pt x="332" y="196"/>
                    </a:lnTo>
                    <a:lnTo>
                      <a:pt x="345" y="176"/>
                    </a:lnTo>
                    <a:lnTo>
                      <a:pt x="357" y="156"/>
                    </a:lnTo>
                    <a:lnTo>
                      <a:pt x="370" y="134"/>
                    </a:lnTo>
                    <a:lnTo>
                      <a:pt x="382" y="113"/>
                    </a:lnTo>
                    <a:lnTo>
                      <a:pt x="395" y="93"/>
                    </a:lnTo>
                    <a:lnTo>
                      <a:pt x="404" y="73"/>
                    </a:lnTo>
                    <a:lnTo>
                      <a:pt x="417" y="55"/>
                    </a:lnTo>
                    <a:lnTo>
                      <a:pt x="429" y="39"/>
                    </a:lnTo>
                    <a:lnTo>
                      <a:pt x="442" y="26"/>
                    </a:lnTo>
                    <a:lnTo>
                      <a:pt x="454" y="15"/>
                    </a:lnTo>
                    <a:lnTo>
                      <a:pt x="467" y="6"/>
                    </a:lnTo>
                    <a:lnTo>
                      <a:pt x="479" y="2"/>
                    </a:lnTo>
                    <a:lnTo>
                      <a:pt x="492" y="0"/>
                    </a:lnTo>
                  </a:path>
                </a:pathLst>
              </a:custGeom>
              <a:noFill/>
              <a:ln w="12700" cap="rnd">
                <a:solidFill>
                  <a:srgbClr val="0000FF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</a:endParaRPr>
              </a:p>
            </p:txBody>
          </p:sp>
        </p:grpSp>
        <p:sp>
          <p:nvSpPr>
            <p:cNvPr id="13" name="Line 159"/>
            <p:cNvSpPr>
              <a:spLocks noChangeShapeType="1"/>
            </p:cNvSpPr>
            <p:nvPr/>
          </p:nvSpPr>
          <p:spPr bwMode="auto">
            <a:xfrm flipV="1">
              <a:off x="6662484" y="2968839"/>
              <a:ext cx="1935255" cy="166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anchor="ctr"/>
            <a:lstStyle/>
            <a:p>
              <a:endParaRPr lang="en-US"/>
            </a:p>
          </p:txBody>
        </p:sp>
        <p:grpSp>
          <p:nvGrpSpPr>
            <p:cNvPr id="6" name="Group 160"/>
            <p:cNvGrpSpPr>
              <a:grpSpLocks/>
            </p:cNvGrpSpPr>
            <p:nvPr/>
          </p:nvGrpSpPr>
          <p:grpSpPr bwMode="auto">
            <a:xfrm flipV="1">
              <a:off x="7493728" y="2857643"/>
              <a:ext cx="817227" cy="224052"/>
              <a:chOff x="1248" y="1681"/>
              <a:chExt cx="1715" cy="270"/>
            </a:xfrm>
          </p:grpSpPr>
          <p:sp>
            <p:nvSpPr>
              <p:cNvPr id="33" name="Freeform 32"/>
              <p:cNvSpPr>
                <a:spLocks/>
              </p:cNvSpPr>
              <p:nvPr/>
            </p:nvSpPr>
            <p:spPr bwMode="auto">
              <a:xfrm>
                <a:off x="1248" y="1681"/>
                <a:ext cx="1222" cy="270"/>
              </a:xfrm>
              <a:custGeom>
                <a:avLst/>
                <a:gdLst>
                  <a:gd name="T0" fmla="*/ 12 w 1222"/>
                  <a:gd name="T1" fmla="*/ 267 h 270"/>
                  <a:gd name="T2" fmla="*/ 38 w 1222"/>
                  <a:gd name="T3" fmla="*/ 254 h 270"/>
                  <a:gd name="T4" fmla="*/ 62 w 1222"/>
                  <a:gd name="T5" fmla="*/ 229 h 270"/>
                  <a:gd name="T6" fmla="*/ 88 w 1222"/>
                  <a:gd name="T7" fmla="*/ 196 h 270"/>
                  <a:gd name="T8" fmla="*/ 110 w 1222"/>
                  <a:gd name="T9" fmla="*/ 156 h 270"/>
                  <a:gd name="T10" fmla="*/ 134 w 1222"/>
                  <a:gd name="T11" fmla="*/ 113 h 270"/>
                  <a:gd name="T12" fmla="*/ 159 w 1222"/>
                  <a:gd name="T13" fmla="*/ 73 h 270"/>
                  <a:gd name="T14" fmla="*/ 184 w 1222"/>
                  <a:gd name="T15" fmla="*/ 39 h 270"/>
                  <a:gd name="T16" fmla="*/ 209 w 1222"/>
                  <a:gd name="T17" fmla="*/ 15 h 270"/>
                  <a:gd name="T18" fmla="*/ 234 w 1222"/>
                  <a:gd name="T19" fmla="*/ 2 h 270"/>
                  <a:gd name="T20" fmla="*/ 255 w 1222"/>
                  <a:gd name="T21" fmla="*/ 2 h 270"/>
                  <a:gd name="T22" fmla="*/ 281 w 1222"/>
                  <a:gd name="T23" fmla="*/ 15 h 270"/>
                  <a:gd name="T24" fmla="*/ 306 w 1222"/>
                  <a:gd name="T25" fmla="*/ 39 h 270"/>
                  <a:gd name="T26" fmla="*/ 330 w 1222"/>
                  <a:gd name="T27" fmla="*/ 73 h 270"/>
                  <a:gd name="T28" fmla="*/ 355 w 1222"/>
                  <a:gd name="T29" fmla="*/ 113 h 270"/>
                  <a:gd name="T30" fmla="*/ 380 w 1222"/>
                  <a:gd name="T31" fmla="*/ 156 h 270"/>
                  <a:gd name="T32" fmla="*/ 401 w 1222"/>
                  <a:gd name="T33" fmla="*/ 196 h 270"/>
                  <a:gd name="T34" fmla="*/ 427 w 1222"/>
                  <a:gd name="T35" fmla="*/ 229 h 270"/>
                  <a:gd name="T36" fmla="*/ 452 w 1222"/>
                  <a:gd name="T37" fmla="*/ 254 h 270"/>
                  <a:gd name="T38" fmla="*/ 477 w 1222"/>
                  <a:gd name="T39" fmla="*/ 267 h 270"/>
                  <a:gd name="T40" fmla="*/ 502 w 1222"/>
                  <a:gd name="T41" fmla="*/ 267 h 270"/>
                  <a:gd name="T42" fmla="*/ 526 w 1222"/>
                  <a:gd name="T43" fmla="*/ 254 h 270"/>
                  <a:gd name="T44" fmla="*/ 548 w 1222"/>
                  <a:gd name="T45" fmla="*/ 229 h 270"/>
                  <a:gd name="T46" fmla="*/ 573 w 1222"/>
                  <a:gd name="T47" fmla="*/ 196 h 270"/>
                  <a:gd name="T48" fmla="*/ 598 w 1222"/>
                  <a:gd name="T49" fmla="*/ 156 h 270"/>
                  <a:gd name="T50" fmla="*/ 623 w 1222"/>
                  <a:gd name="T51" fmla="*/ 113 h 270"/>
                  <a:gd name="T52" fmla="*/ 648 w 1222"/>
                  <a:gd name="T53" fmla="*/ 73 h 270"/>
                  <a:gd name="T54" fmla="*/ 673 w 1222"/>
                  <a:gd name="T55" fmla="*/ 39 h 270"/>
                  <a:gd name="T56" fmla="*/ 695 w 1222"/>
                  <a:gd name="T57" fmla="*/ 15 h 270"/>
                  <a:gd name="T58" fmla="*/ 719 w 1222"/>
                  <a:gd name="T59" fmla="*/ 2 h 270"/>
                  <a:gd name="T60" fmla="*/ 744 w 1222"/>
                  <a:gd name="T61" fmla="*/ 2 h 270"/>
                  <a:gd name="T62" fmla="*/ 770 w 1222"/>
                  <a:gd name="T63" fmla="*/ 15 h 270"/>
                  <a:gd name="T64" fmla="*/ 794 w 1222"/>
                  <a:gd name="T65" fmla="*/ 39 h 270"/>
                  <a:gd name="T66" fmla="*/ 820 w 1222"/>
                  <a:gd name="T67" fmla="*/ 73 h 270"/>
                  <a:gd name="T68" fmla="*/ 842 w 1222"/>
                  <a:gd name="T69" fmla="*/ 113 h 270"/>
                  <a:gd name="T70" fmla="*/ 866 w 1222"/>
                  <a:gd name="T71" fmla="*/ 156 h 270"/>
                  <a:gd name="T72" fmla="*/ 891 w 1222"/>
                  <a:gd name="T73" fmla="*/ 196 h 270"/>
                  <a:gd name="T74" fmla="*/ 915 w 1222"/>
                  <a:gd name="T75" fmla="*/ 229 h 270"/>
                  <a:gd name="T76" fmla="*/ 941 w 1222"/>
                  <a:gd name="T77" fmla="*/ 254 h 270"/>
                  <a:gd name="T78" fmla="*/ 966 w 1222"/>
                  <a:gd name="T79" fmla="*/ 267 h 270"/>
                  <a:gd name="T80" fmla="*/ 987 w 1222"/>
                  <a:gd name="T81" fmla="*/ 267 h 270"/>
                  <a:gd name="T82" fmla="*/ 1013 w 1222"/>
                  <a:gd name="T83" fmla="*/ 254 h 270"/>
                  <a:gd name="T84" fmla="*/ 1038 w 1222"/>
                  <a:gd name="T85" fmla="*/ 229 h 270"/>
                  <a:gd name="T86" fmla="*/ 1062 w 1222"/>
                  <a:gd name="T87" fmla="*/ 196 h 270"/>
                  <a:gd name="T88" fmla="*/ 1087 w 1222"/>
                  <a:gd name="T89" fmla="*/ 156 h 270"/>
                  <a:gd name="T90" fmla="*/ 1112 w 1222"/>
                  <a:gd name="T91" fmla="*/ 113 h 270"/>
                  <a:gd name="T92" fmla="*/ 1134 w 1222"/>
                  <a:gd name="T93" fmla="*/ 73 h 270"/>
                  <a:gd name="T94" fmla="*/ 1159 w 1222"/>
                  <a:gd name="T95" fmla="*/ 39 h 270"/>
                  <a:gd name="T96" fmla="*/ 1184 w 1222"/>
                  <a:gd name="T97" fmla="*/ 15 h 270"/>
                  <a:gd name="T98" fmla="*/ 1209 w 1222"/>
                  <a:gd name="T99" fmla="*/ 2 h 270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222"/>
                  <a:gd name="T151" fmla="*/ 0 h 270"/>
                  <a:gd name="T152" fmla="*/ 1222 w 1222"/>
                  <a:gd name="T153" fmla="*/ 270 h 270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222" h="270">
                    <a:moveTo>
                      <a:pt x="0" y="269"/>
                    </a:moveTo>
                    <a:lnTo>
                      <a:pt x="12" y="267"/>
                    </a:lnTo>
                    <a:lnTo>
                      <a:pt x="25" y="262"/>
                    </a:lnTo>
                    <a:lnTo>
                      <a:pt x="38" y="254"/>
                    </a:lnTo>
                    <a:lnTo>
                      <a:pt x="50" y="243"/>
                    </a:lnTo>
                    <a:lnTo>
                      <a:pt x="62" y="229"/>
                    </a:lnTo>
                    <a:lnTo>
                      <a:pt x="75" y="214"/>
                    </a:lnTo>
                    <a:lnTo>
                      <a:pt x="88" y="196"/>
                    </a:lnTo>
                    <a:lnTo>
                      <a:pt x="100" y="176"/>
                    </a:lnTo>
                    <a:lnTo>
                      <a:pt x="110" y="156"/>
                    </a:lnTo>
                    <a:lnTo>
                      <a:pt x="121" y="134"/>
                    </a:lnTo>
                    <a:lnTo>
                      <a:pt x="134" y="113"/>
                    </a:lnTo>
                    <a:lnTo>
                      <a:pt x="147" y="93"/>
                    </a:lnTo>
                    <a:lnTo>
                      <a:pt x="159" y="73"/>
                    </a:lnTo>
                    <a:lnTo>
                      <a:pt x="171" y="55"/>
                    </a:lnTo>
                    <a:lnTo>
                      <a:pt x="184" y="39"/>
                    </a:lnTo>
                    <a:lnTo>
                      <a:pt x="197" y="26"/>
                    </a:lnTo>
                    <a:lnTo>
                      <a:pt x="209" y="15"/>
                    </a:lnTo>
                    <a:lnTo>
                      <a:pt x="221" y="6"/>
                    </a:lnTo>
                    <a:lnTo>
                      <a:pt x="234" y="2"/>
                    </a:lnTo>
                    <a:lnTo>
                      <a:pt x="246" y="0"/>
                    </a:lnTo>
                    <a:lnTo>
                      <a:pt x="255" y="2"/>
                    </a:lnTo>
                    <a:lnTo>
                      <a:pt x="268" y="6"/>
                    </a:lnTo>
                    <a:lnTo>
                      <a:pt x="281" y="15"/>
                    </a:lnTo>
                    <a:lnTo>
                      <a:pt x="292" y="26"/>
                    </a:lnTo>
                    <a:lnTo>
                      <a:pt x="306" y="39"/>
                    </a:lnTo>
                    <a:lnTo>
                      <a:pt x="318" y="55"/>
                    </a:lnTo>
                    <a:lnTo>
                      <a:pt x="330" y="73"/>
                    </a:lnTo>
                    <a:lnTo>
                      <a:pt x="343" y="93"/>
                    </a:lnTo>
                    <a:lnTo>
                      <a:pt x="355" y="113"/>
                    </a:lnTo>
                    <a:lnTo>
                      <a:pt x="368" y="134"/>
                    </a:lnTo>
                    <a:lnTo>
                      <a:pt x="380" y="156"/>
                    </a:lnTo>
                    <a:lnTo>
                      <a:pt x="393" y="176"/>
                    </a:lnTo>
                    <a:lnTo>
                      <a:pt x="401" y="196"/>
                    </a:lnTo>
                    <a:lnTo>
                      <a:pt x="415" y="214"/>
                    </a:lnTo>
                    <a:lnTo>
                      <a:pt x="427" y="229"/>
                    </a:lnTo>
                    <a:lnTo>
                      <a:pt x="439" y="243"/>
                    </a:lnTo>
                    <a:lnTo>
                      <a:pt x="452" y="254"/>
                    </a:lnTo>
                    <a:lnTo>
                      <a:pt x="464" y="262"/>
                    </a:lnTo>
                    <a:lnTo>
                      <a:pt x="477" y="267"/>
                    </a:lnTo>
                    <a:lnTo>
                      <a:pt x="489" y="269"/>
                    </a:lnTo>
                    <a:lnTo>
                      <a:pt x="502" y="267"/>
                    </a:lnTo>
                    <a:lnTo>
                      <a:pt x="514" y="262"/>
                    </a:lnTo>
                    <a:lnTo>
                      <a:pt x="526" y="254"/>
                    </a:lnTo>
                    <a:lnTo>
                      <a:pt x="539" y="243"/>
                    </a:lnTo>
                    <a:lnTo>
                      <a:pt x="548" y="229"/>
                    </a:lnTo>
                    <a:lnTo>
                      <a:pt x="561" y="214"/>
                    </a:lnTo>
                    <a:lnTo>
                      <a:pt x="573" y="196"/>
                    </a:lnTo>
                    <a:lnTo>
                      <a:pt x="586" y="176"/>
                    </a:lnTo>
                    <a:lnTo>
                      <a:pt x="598" y="156"/>
                    </a:lnTo>
                    <a:lnTo>
                      <a:pt x="611" y="134"/>
                    </a:lnTo>
                    <a:lnTo>
                      <a:pt x="623" y="113"/>
                    </a:lnTo>
                    <a:lnTo>
                      <a:pt x="635" y="93"/>
                    </a:lnTo>
                    <a:lnTo>
                      <a:pt x="648" y="73"/>
                    </a:lnTo>
                    <a:lnTo>
                      <a:pt x="661" y="55"/>
                    </a:lnTo>
                    <a:lnTo>
                      <a:pt x="673" y="39"/>
                    </a:lnTo>
                    <a:lnTo>
                      <a:pt x="685" y="26"/>
                    </a:lnTo>
                    <a:lnTo>
                      <a:pt x="695" y="15"/>
                    </a:lnTo>
                    <a:lnTo>
                      <a:pt x="707" y="6"/>
                    </a:lnTo>
                    <a:lnTo>
                      <a:pt x="719" y="2"/>
                    </a:lnTo>
                    <a:lnTo>
                      <a:pt x="733" y="0"/>
                    </a:lnTo>
                    <a:lnTo>
                      <a:pt x="744" y="2"/>
                    </a:lnTo>
                    <a:lnTo>
                      <a:pt x="757" y="6"/>
                    </a:lnTo>
                    <a:lnTo>
                      <a:pt x="770" y="15"/>
                    </a:lnTo>
                    <a:lnTo>
                      <a:pt x="782" y="26"/>
                    </a:lnTo>
                    <a:lnTo>
                      <a:pt x="794" y="39"/>
                    </a:lnTo>
                    <a:lnTo>
                      <a:pt x="807" y="55"/>
                    </a:lnTo>
                    <a:lnTo>
                      <a:pt x="820" y="73"/>
                    </a:lnTo>
                    <a:lnTo>
                      <a:pt x="832" y="93"/>
                    </a:lnTo>
                    <a:lnTo>
                      <a:pt x="842" y="113"/>
                    </a:lnTo>
                    <a:lnTo>
                      <a:pt x="854" y="134"/>
                    </a:lnTo>
                    <a:lnTo>
                      <a:pt x="866" y="156"/>
                    </a:lnTo>
                    <a:lnTo>
                      <a:pt x="879" y="176"/>
                    </a:lnTo>
                    <a:lnTo>
                      <a:pt x="891" y="196"/>
                    </a:lnTo>
                    <a:lnTo>
                      <a:pt x="904" y="214"/>
                    </a:lnTo>
                    <a:lnTo>
                      <a:pt x="915" y="229"/>
                    </a:lnTo>
                    <a:lnTo>
                      <a:pt x="929" y="243"/>
                    </a:lnTo>
                    <a:lnTo>
                      <a:pt x="941" y="254"/>
                    </a:lnTo>
                    <a:lnTo>
                      <a:pt x="953" y="262"/>
                    </a:lnTo>
                    <a:lnTo>
                      <a:pt x="966" y="267"/>
                    </a:lnTo>
                    <a:lnTo>
                      <a:pt x="978" y="269"/>
                    </a:lnTo>
                    <a:lnTo>
                      <a:pt x="987" y="267"/>
                    </a:lnTo>
                    <a:lnTo>
                      <a:pt x="1000" y="262"/>
                    </a:lnTo>
                    <a:lnTo>
                      <a:pt x="1013" y="254"/>
                    </a:lnTo>
                    <a:lnTo>
                      <a:pt x="1024" y="243"/>
                    </a:lnTo>
                    <a:lnTo>
                      <a:pt x="1038" y="229"/>
                    </a:lnTo>
                    <a:lnTo>
                      <a:pt x="1050" y="214"/>
                    </a:lnTo>
                    <a:lnTo>
                      <a:pt x="1062" y="196"/>
                    </a:lnTo>
                    <a:lnTo>
                      <a:pt x="1075" y="176"/>
                    </a:lnTo>
                    <a:lnTo>
                      <a:pt x="1087" y="156"/>
                    </a:lnTo>
                    <a:lnTo>
                      <a:pt x="1100" y="134"/>
                    </a:lnTo>
                    <a:lnTo>
                      <a:pt x="1112" y="113"/>
                    </a:lnTo>
                    <a:lnTo>
                      <a:pt x="1125" y="93"/>
                    </a:lnTo>
                    <a:lnTo>
                      <a:pt x="1134" y="73"/>
                    </a:lnTo>
                    <a:lnTo>
                      <a:pt x="1146" y="55"/>
                    </a:lnTo>
                    <a:lnTo>
                      <a:pt x="1159" y="39"/>
                    </a:lnTo>
                    <a:lnTo>
                      <a:pt x="1171" y="26"/>
                    </a:lnTo>
                    <a:lnTo>
                      <a:pt x="1184" y="15"/>
                    </a:lnTo>
                    <a:lnTo>
                      <a:pt x="1196" y="6"/>
                    </a:lnTo>
                    <a:lnTo>
                      <a:pt x="1209" y="2"/>
                    </a:lnTo>
                    <a:lnTo>
                      <a:pt x="1221" y="0"/>
                    </a:lnTo>
                  </a:path>
                </a:pathLst>
              </a:custGeom>
              <a:noFill/>
              <a:ln w="12700" cap="rnd">
                <a:solidFill>
                  <a:srgbClr val="0000FF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34" name="Freeform 33"/>
              <p:cNvSpPr>
                <a:spLocks/>
              </p:cNvSpPr>
              <p:nvPr/>
            </p:nvSpPr>
            <p:spPr bwMode="auto">
              <a:xfrm>
                <a:off x="2470" y="1681"/>
                <a:ext cx="493" cy="270"/>
              </a:xfrm>
              <a:custGeom>
                <a:avLst/>
                <a:gdLst>
                  <a:gd name="T0" fmla="*/ 0 w 493"/>
                  <a:gd name="T1" fmla="*/ 0 h 270"/>
                  <a:gd name="T2" fmla="*/ 12 w 493"/>
                  <a:gd name="T3" fmla="*/ 2 h 270"/>
                  <a:gd name="T4" fmla="*/ 24 w 493"/>
                  <a:gd name="T5" fmla="*/ 6 h 270"/>
                  <a:gd name="T6" fmla="*/ 38 w 493"/>
                  <a:gd name="T7" fmla="*/ 15 h 270"/>
                  <a:gd name="T8" fmla="*/ 50 w 493"/>
                  <a:gd name="T9" fmla="*/ 26 h 270"/>
                  <a:gd name="T10" fmla="*/ 62 w 493"/>
                  <a:gd name="T11" fmla="*/ 39 h 270"/>
                  <a:gd name="T12" fmla="*/ 75 w 493"/>
                  <a:gd name="T13" fmla="*/ 55 h 270"/>
                  <a:gd name="T14" fmla="*/ 88 w 493"/>
                  <a:gd name="T15" fmla="*/ 73 h 270"/>
                  <a:gd name="T16" fmla="*/ 100 w 493"/>
                  <a:gd name="T17" fmla="*/ 93 h 270"/>
                  <a:gd name="T18" fmla="*/ 110 w 493"/>
                  <a:gd name="T19" fmla="*/ 113 h 270"/>
                  <a:gd name="T20" fmla="*/ 122 w 493"/>
                  <a:gd name="T21" fmla="*/ 134 h 270"/>
                  <a:gd name="T22" fmla="*/ 134 w 493"/>
                  <a:gd name="T23" fmla="*/ 156 h 270"/>
                  <a:gd name="T24" fmla="*/ 147 w 493"/>
                  <a:gd name="T25" fmla="*/ 176 h 270"/>
                  <a:gd name="T26" fmla="*/ 160 w 493"/>
                  <a:gd name="T27" fmla="*/ 196 h 270"/>
                  <a:gd name="T28" fmla="*/ 172 w 493"/>
                  <a:gd name="T29" fmla="*/ 214 h 270"/>
                  <a:gd name="T30" fmla="*/ 184 w 493"/>
                  <a:gd name="T31" fmla="*/ 229 h 270"/>
                  <a:gd name="T32" fmla="*/ 197 w 493"/>
                  <a:gd name="T33" fmla="*/ 243 h 270"/>
                  <a:gd name="T34" fmla="*/ 210 w 493"/>
                  <a:gd name="T35" fmla="*/ 254 h 270"/>
                  <a:gd name="T36" fmla="*/ 222 w 493"/>
                  <a:gd name="T37" fmla="*/ 262 h 270"/>
                  <a:gd name="T38" fmla="*/ 235 w 493"/>
                  <a:gd name="T39" fmla="*/ 267 h 270"/>
                  <a:gd name="T40" fmla="*/ 247 w 493"/>
                  <a:gd name="T41" fmla="*/ 269 h 270"/>
                  <a:gd name="T42" fmla="*/ 256 w 493"/>
                  <a:gd name="T43" fmla="*/ 267 h 270"/>
                  <a:gd name="T44" fmla="*/ 270 w 493"/>
                  <a:gd name="T45" fmla="*/ 262 h 270"/>
                  <a:gd name="T46" fmla="*/ 282 w 493"/>
                  <a:gd name="T47" fmla="*/ 254 h 270"/>
                  <a:gd name="T48" fmla="*/ 294 w 493"/>
                  <a:gd name="T49" fmla="*/ 243 h 270"/>
                  <a:gd name="T50" fmla="*/ 307 w 493"/>
                  <a:gd name="T51" fmla="*/ 229 h 270"/>
                  <a:gd name="T52" fmla="*/ 320 w 493"/>
                  <a:gd name="T53" fmla="*/ 214 h 270"/>
                  <a:gd name="T54" fmla="*/ 332 w 493"/>
                  <a:gd name="T55" fmla="*/ 196 h 270"/>
                  <a:gd name="T56" fmla="*/ 345 w 493"/>
                  <a:gd name="T57" fmla="*/ 176 h 270"/>
                  <a:gd name="T58" fmla="*/ 357 w 493"/>
                  <a:gd name="T59" fmla="*/ 156 h 270"/>
                  <a:gd name="T60" fmla="*/ 370 w 493"/>
                  <a:gd name="T61" fmla="*/ 134 h 270"/>
                  <a:gd name="T62" fmla="*/ 382 w 493"/>
                  <a:gd name="T63" fmla="*/ 113 h 270"/>
                  <a:gd name="T64" fmla="*/ 395 w 493"/>
                  <a:gd name="T65" fmla="*/ 93 h 270"/>
                  <a:gd name="T66" fmla="*/ 404 w 493"/>
                  <a:gd name="T67" fmla="*/ 73 h 270"/>
                  <a:gd name="T68" fmla="*/ 417 w 493"/>
                  <a:gd name="T69" fmla="*/ 55 h 270"/>
                  <a:gd name="T70" fmla="*/ 429 w 493"/>
                  <a:gd name="T71" fmla="*/ 39 h 270"/>
                  <a:gd name="T72" fmla="*/ 442 w 493"/>
                  <a:gd name="T73" fmla="*/ 26 h 270"/>
                  <a:gd name="T74" fmla="*/ 454 w 493"/>
                  <a:gd name="T75" fmla="*/ 15 h 270"/>
                  <a:gd name="T76" fmla="*/ 467 w 493"/>
                  <a:gd name="T77" fmla="*/ 6 h 270"/>
                  <a:gd name="T78" fmla="*/ 479 w 493"/>
                  <a:gd name="T79" fmla="*/ 2 h 270"/>
                  <a:gd name="T80" fmla="*/ 492 w 493"/>
                  <a:gd name="T81" fmla="*/ 0 h 27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493"/>
                  <a:gd name="T124" fmla="*/ 0 h 270"/>
                  <a:gd name="T125" fmla="*/ 493 w 493"/>
                  <a:gd name="T126" fmla="*/ 270 h 27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493" h="270">
                    <a:moveTo>
                      <a:pt x="0" y="0"/>
                    </a:moveTo>
                    <a:lnTo>
                      <a:pt x="12" y="2"/>
                    </a:lnTo>
                    <a:lnTo>
                      <a:pt x="24" y="6"/>
                    </a:lnTo>
                    <a:lnTo>
                      <a:pt x="38" y="15"/>
                    </a:lnTo>
                    <a:lnTo>
                      <a:pt x="50" y="26"/>
                    </a:lnTo>
                    <a:lnTo>
                      <a:pt x="62" y="39"/>
                    </a:lnTo>
                    <a:lnTo>
                      <a:pt x="75" y="55"/>
                    </a:lnTo>
                    <a:lnTo>
                      <a:pt x="88" y="73"/>
                    </a:lnTo>
                    <a:lnTo>
                      <a:pt x="100" y="93"/>
                    </a:lnTo>
                    <a:lnTo>
                      <a:pt x="110" y="113"/>
                    </a:lnTo>
                    <a:lnTo>
                      <a:pt x="122" y="134"/>
                    </a:lnTo>
                    <a:lnTo>
                      <a:pt x="134" y="156"/>
                    </a:lnTo>
                    <a:lnTo>
                      <a:pt x="147" y="176"/>
                    </a:lnTo>
                    <a:lnTo>
                      <a:pt x="160" y="196"/>
                    </a:lnTo>
                    <a:lnTo>
                      <a:pt x="172" y="214"/>
                    </a:lnTo>
                    <a:lnTo>
                      <a:pt x="184" y="229"/>
                    </a:lnTo>
                    <a:lnTo>
                      <a:pt x="197" y="243"/>
                    </a:lnTo>
                    <a:lnTo>
                      <a:pt x="210" y="254"/>
                    </a:lnTo>
                    <a:lnTo>
                      <a:pt x="222" y="262"/>
                    </a:lnTo>
                    <a:lnTo>
                      <a:pt x="235" y="267"/>
                    </a:lnTo>
                    <a:lnTo>
                      <a:pt x="247" y="269"/>
                    </a:lnTo>
                    <a:lnTo>
                      <a:pt x="256" y="267"/>
                    </a:lnTo>
                    <a:lnTo>
                      <a:pt x="270" y="262"/>
                    </a:lnTo>
                    <a:lnTo>
                      <a:pt x="282" y="254"/>
                    </a:lnTo>
                    <a:lnTo>
                      <a:pt x="294" y="243"/>
                    </a:lnTo>
                    <a:lnTo>
                      <a:pt x="307" y="229"/>
                    </a:lnTo>
                    <a:lnTo>
                      <a:pt x="320" y="214"/>
                    </a:lnTo>
                    <a:lnTo>
                      <a:pt x="332" y="196"/>
                    </a:lnTo>
                    <a:lnTo>
                      <a:pt x="345" y="176"/>
                    </a:lnTo>
                    <a:lnTo>
                      <a:pt x="357" y="156"/>
                    </a:lnTo>
                    <a:lnTo>
                      <a:pt x="370" y="134"/>
                    </a:lnTo>
                    <a:lnTo>
                      <a:pt x="382" y="113"/>
                    </a:lnTo>
                    <a:lnTo>
                      <a:pt x="395" y="93"/>
                    </a:lnTo>
                    <a:lnTo>
                      <a:pt x="404" y="73"/>
                    </a:lnTo>
                    <a:lnTo>
                      <a:pt x="417" y="55"/>
                    </a:lnTo>
                    <a:lnTo>
                      <a:pt x="429" y="39"/>
                    </a:lnTo>
                    <a:lnTo>
                      <a:pt x="442" y="26"/>
                    </a:lnTo>
                    <a:lnTo>
                      <a:pt x="454" y="15"/>
                    </a:lnTo>
                    <a:lnTo>
                      <a:pt x="467" y="6"/>
                    </a:lnTo>
                    <a:lnTo>
                      <a:pt x="479" y="2"/>
                    </a:lnTo>
                    <a:lnTo>
                      <a:pt x="492" y="0"/>
                    </a:lnTo>
                  </a:path>
                </a:pathLst>
              </a:custGeom>
              <a:noFill/>
              <a:ln w="12700" cap="rnd">
                <a:solidFill>
                  <a:srgbClr val="0000FF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</a:endParaRPr>
              </a:p>
            </p:txBody>
          </p:sp>
        </p:grpSp>
        <p:sp>
          <p:nvSpPr>
            <p:cNvPr id="15" name="Freeform 163"/>
            <p:cNvSpPr>
              <a:spLocks/>
            </p:cNvSpPr>
            <p:nvPr/>
          </p:nvSpPr>
          <p:spPr bwMode="auto">
            <a:xfrm flipV="1">
              <a:off x="8315268" y="2858473"/>
              <a:ext cx="235033" cy="224052"/>
            </a:xfrm>
            <a:custGeom>
              <a:avLst/>
              <a:gdLst>
                <a:gd name="T0" fmla="*/ 0 w 493"/>
                <a:gd name="T1" fmla="*/ 0 h 270"/>
                <a:gd name="T2" fmla="*/ 0 w 493"/>
                <a:gd name="T3" fmla="*/ 2 h 270"/>
                <a:gd name="T4" fmla="*/ 0 w 493"/>
                <a:gd name="T5" fmla="*/ 6 h 270"/>
                <a:gd name="T6" fmla="*/ 0 w 493"/>
                <a:gd name="T7" fmla="*/ 15 h 270"/>
                <a:gd name="T8" fmla="*/ 0 w 493"/>
                <a:gd name="T9" fmla="*/ 26 h 270"/>
                <a:gd name="T10" fmla="*/ 0 w 493"/>
                <a:gd name="T11" fmla="*/ 39 h 270"/>
                <a:gd name="T12" fmla="*/ 0 w 493"/>
                <a:gd name="T13" fmla="*/ 55 h 270"/>
                <a:gd name="T14" fmla="*/ 0 w 493"/>
                <a:gd name="T15" fmla="*/ 73 h 270"/>
                <a:gd name="T16" fmla="*/ 0 w 493"/>
                <a:gd name="T17" fmla="*/ 93 h 270"/>
                <a:gd name="T18" fmla="*/ 0 w 493"/>
                <a:gd name="T19" fmla="*/ 113 h 270"/>
                <a:gd name="T20" fmla="*/ 0 w 493"/>
                <a:gd name="T21" fmla="*/ 134 h 270"/>
                <a:gd name="T22" fmla="*/ 0 w 493"/>
                <a:gd name="T23" fmla="*/ 156 h 270"/>
                <a:gd name="T24" fmla="*/ 0 w 493"/>
                <a:gd name="T25" fmla="*/ 176 h 270"/>
                <a:gd name="T26" fmla="*/ 0 w 493"/>
                <a:gd name="T27" fmla="*/ 196 h 270"/>
                <a:gd name="T28" fmla="*/ 0 w 493"/>
                <a:gd name="T29" fmla="*/ 214 h 270"/>
                <a:gd name="T30" fmla="*/ 0 w 493"/>
                <a:gd name="T31" fmla="*/ 229 h 270"/>
                <a:gd name="T32" fmla="*/ 1 w 493"/>
                <a:gd name="T33" fmla="*/ 243 h 270"/>
                <a:gd name="T34" fmla="*/ 1 w 493"/>
                <a:gd name="T35" fmla="*/ 254 h 270"/>
                <a:gd name="T36" fmla="*/ 1 w 493"/>
                <a:gd name="T37" fmla="*/ 262 h 270"/>
                <a:gd name="T38" fmla="*/ 1 w 493"/>
                <a:gd name="T39" fmla="*/ 267 h 270"/>
                <a:gd name="T40" fmla="*/ 1 w 493"/>
                <a:gd name="T41" fmla="*/ 269 h 270"/>
                <a:gd name="T42" fmla="*/ 1 w 493"/>
                <a:gd name="T43" fmla="*/ 267 h 270"/>
                <a:gd name="T44" fmla="*/ 1 w 493"/>
                <a:gd name="T45" fmla="*/ 262 h 270"/>
                <a:gd name="T46" fmla="*/ 1 w 493"/>
                <a:gd name="T47" fmla="*/ 254 h 270"/>
                <a:gd name="T48" fmla="*/ 1 w 493"/>
                <a:gd name="T49" fmla="*/ 243 h 270"/>
                <a:gd name="T50" fmla="*/ 1 w 493"/>
                <a:gd name="T51" fmla="*/ 229 h 270"/>
                <a:gd name="T52" fmla="*/ 1 w 493"/>
                <a:gd name="T53" fmla="*/ 214 h 270"/>
                <a:gd name="T54" fmla="*/ 1 w 493"/>
                <a:gd name="T55" fmla="*/ 196 h 270"/>
                <a:gd name="T56" fmla="*/ 1 w 493"/>
                <a:gd name="T57" fmla="*/ 176 h 270"/>
                <a:gd name="T58" fmla="*/ 1 w 493"/>
                <a:gd name="T59" fmla="*/ 156 h 270"/>
                <a:gd name="T60" fmla="*/ 1 w 493"/>
                <a:gd name="T61" fmla="*/ 134 h 270"/>
                <a:gd name="T62" fmla="*/ 1 w 493"/>
                <a:gd name="T63" fmla="*/ 113 h 270"/>
                <a:gd name="T64" fmla="*/ 1 w 493"/>
                <a:gd name="T65" fmla="*/ 93 h 270"/>
                <a:gd name="T66" fmla="*/ 1 w 493"/>
                <a:gd name="T67" fmla="*/ 73 h 270"/>
                <a:gd name="T68" fmla="*/ 1 w 493"/>
                <a:gd name="T69" fmla="*/ 55 h 270"/>
                <a:gd name="T70" fmla="*/ 1 w 493"/>
                <a:gd name="T71" fmla="*/ 39 h 270"/>
                <a:gd name="T72" fmla="*/ 2 w 493"/>
                <a:gd name="T73" fmla="*/ 26 h 270"/>
                <a:gd name="T74" fmla="*/ 2 w 493"/>
                <a:gd name="T75" fmla="*/ 15 h 270"/>
                <a:gd name="T76" fmla="*/ 2 w 493"/>
                <a:gd name="T77" fmla="*/ 6 h 270"/>
                <a:gd name="T78" fmla="*/ 2 w 493"/>
                <a:gd name="T79" fmla="*/ 2 h 270"/>
                <a:gd name="T80" fmla="*/ 2 w 493"/>
                <a:gd name="T81" fmla="*/ 0 h 27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93"/>
                <a:gd name="T124" fmla="*/ 0 h 270"/>
                <a:gd name="T125" fmla="*/ 493 w 493"/>
                <a:gd name="T126" fmla="*/ 270 h 27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93" h="270">
                  <a:moveTo>
                    <a:pt x="0" y="0"/>
                  </a:moveTo>
                  <a:lnTo>
                    <a:pt x="12" y="2"/>
                  </a:lnTo>
                  <a:lnTo>
                    <a:pt x="24" y="6"/>
                  </a:lnTo>
                  <a:lnTo>
                    <a:pt x="38" y="15"/>
                  </a:lnTo>
                  <a:lnTo>
                    <a:pt x="50" y="26"/>
                  </a:lnTo>
                  <a:lnTo>
                    <a:pt x="62" y="39"/>
                  </a:lnTo>
                  <a:lnTo>
                    <a:pt x="75" y="55"/>
                  </a:lnTo>
                  <a:lnTo>
                    <a:pt x="88" y="73"/>
                  </a:lnTo>
                  <a:lnTo>
                    <a:pt x="100" y="93"/>
                  </a:lnTo>
                  <a:lnTo>
                    <a:pt x="110" y="113"/>
                  </a:lnTo>
                  <a:lnTo>
                    <a:pt x="122" y="134"/>
                  </a:lnTo>
                  <a:lnTo>
                    <a:pt x="134" y="156"/>
                  </a:lnTo>
                  <a:lnTo>
                    <a:pt x="147" y="176"/>
                  </a:lnTo>
                  <a:lnTo>
                    <a:pt x="160" y="196"/>
                  </a:lnTo>
                  <a:lnTo>
                    <a:pt x="172" y="214"/>
                  </a:lnTo>
                  <a:lnTo>
                    <a:pt x="184" y="229"/>
                  </a:lnTo>
                  <a:lnTo>
                    <a:pt x="197" y="243"/>
                  </a:lnTo>
                  <a:lnTo>
                    <a:pt x="210" y="254"/>
                  </a:lnTo>
                  <a:lnTo>
                    <a:pt x="222" y="262"/>
                  </a:lnTo>
                  <a:lnTo>
                    <a:pt x="235" y="267"/>
                  </a:lnTo>
                  <a:lnTo>
                    <a:pt x="247" y="269"/>
                  </a:lnTo>
                  <a:lnTo>
                    <a:pt x="256" y="267"/>
                  </a:lnTo>
                  <a:lnTo>
                    <a:pt x="270" y="262"/>
                  </a:lnTo>
                  <a:lnTo>
                    <a:pt x="282" y="254"/>
                  </a:lnTo>
                  <a:lnTo>
                    <a:pt x="294" y="243"/>
                  </a:lnTo>
                  <a:lnTo>
                    <a:pt x="307" y="229"/>
                  </a:lnTo>
                  <a:lnTo>
                    <a:pt x="320" y="214"/>
                  </a:lnTo>
                  <a:lnTo>
                    <a:pt x="332" y="196"/>
                  </a:lnTo>
                  <a:lnTo>
                    <a:pt x="345" y="176"/>
                  </a:lnTo>
                  <a:lnTo>
                    <a:pt x="357" y="156"/>
                  </a:lnTo>
                  <a:lnTo>
                    <a:pt x="370" y="134"/>
                  </a:lnTo>
                  <a:lnTo>
                    <a:pt x="382" y="113"/>
                  </a:lnTo>
                  <a:lnTo>
                    <a:pt x="395" y="93"/>
                  </a:lnTo>
                  <a:lnTo>
                    <a:pt x="404" y="73"/>
                  </a:lnTo>
                  <a:lnTo>
                    <a:pt x="417" y="55"/>
                  </a:lnTo>
                  <a:lnTo>
                    <a:pt x="429" y="39"/>
                  </a:lnTo>
                  <a:lnTo>
                    <a:pt x="442" y="26"/>
                  </a:lnTo>
                  <a:lnTo>
                    <a:pt x="454" y="15"/>
                  </a:lnTo>
                  <a:lnTo>
                    <a:pt x="467" y="6"/>
                  </a:lnTo>
                  <a:lnTo>
                    <a:pt x="479" y="2"/>
                  </a:lnTo>
                  <a:lnTo>
                    <a:pt x="492" y="0"/>
                  </a:lnTo>
                </a:path>
              </a:pathLst>
            </a:custGeom>
            <a:noFill/>
            <a:ln w="12700" cap="rnd">
              <a:solidFill>
                <a:srgbClr val="0000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6" name="Oval 164"/>
            <p:cNvSpPr>
              <a:spLocks noChangeArrowheads="1"/>
            </p:cNvSpPr>
            <p:nvPr/>
          </p:nvSpPr>
          <p:spPr bwMode="auto">
            <a:xfrm>
              <a:off x="7696644" y="2836141"/>
              <a:ext cx="68867" cy="53756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7600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7" name="Oval 165"/>
            <p:cNvSpPr>
              <a:spLocks noChangeArrowheads="1"/>
            </p:cNvSpPr>
            <p:nvPr/>
          </p:nvSpPr>
          <p:spPr bwMode="auto">
            <a:xfrm>
              <a:off x="6759364" y="2836141"/>
              <a:ext cx="72368" cy="53756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7600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8" name="Oval 166"/>
            <p:cNvSpPr>
              <a:spLocks noChangeArrowheads="1"/>
            </p:cNvSpPr>
            <p:nvPr/>
          </p:nvSpPr>
          <p:spPr bwMode="auto">
            <a:xfrm>
              <a:off x="7218083" y="2836141"/>
              <a:ext cx="70033" cy="53756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7600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9" name="Oval 167"/>
            <p:cNvSpPr>
              <a:spLocks noChangeArrowheads="1"/>
            </p:cNvSpPr>
            <p:nvPr/>
          </p:nvSpPr>
          <p:spPr bwMode="auto">
            <a:xfrm>
              <a:off x="8398144" y="2837036"/>
              <a:ext cx="71201" cy="51965"/>
            </a:xfrm>
            <a:prstGeom prst="ellipse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0000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0" name="Oval 168"/>
            <p:cNvSpPr>
              <a:spLocks noChangeArrowheads="1"/>
            </p:cNvSpPr>
            <p:nvPr/>
          </p:nvSpPr>
          <p:spPr bwMode="auto">
            <a:xfrm>
              <a:off x="7930088" y="2837036"/>
              <a:ext cx="68867" cy="51965"/>
            </a:xfrm>
            <a:prstGeom prst="ellipse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0000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1" name="Rectangle 180"/>
            <p:cNvSpPr>
              <a:spLocks noChangeArrowheads="1"/>
            </p:cNvSpPr>
            <p:nvPr/>
          </p:nvSpPr>
          <p:spPr bwMode="auto">
            <a:xfrm>
              <a:off x="6619298" y="2431673"/>
              <a:ext cx="1238424" cy="279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Acceleration </a:t>
              </a:r>
              <a:r>
                <a:rPr lang="en-US" sz="1400" dirty="0">
                  <a:solidFill>
                    <a:srgbClr val="000000"/>
                  </a:solidFill>
                  <a:latin typeface="Symbol" pitchFamily="18" charset="2"/>
                </a:rPr>
                <a:t>n</a:t>
              </a:r>
              <a:r>
                <a:rPr lang="en-US" sz="1400" baseline="-25000" dirty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22" name="Line 182"/>
            <p:cNvSpPr>
              <a:spLocks noChangeShapeType="1"/>
            </p:cNvSpPr>
            <p:nvPr/>
          </p:nvSpPr>
          <p:spPr bwMode="auto">
            <a:xfrm flipH="1" flipV="1">
              <a:off x="7834376" y="2312912"/>
              <a:ext cx="247451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 type="none" w="sm" len="sm"/>
              <a:tailEnd type="stealth" w="lg" len="lg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3" name="Freeform 184"/>
            <p:cNvSpPr>
              <a:spLocks/>
            </p:cNvSpPr>
            <p:nvPr/>
          </p:nvSpPr>
          <p:spPr bwMode="auto">
            <a:xfrm flipH="1" flipV="1">
              <a:off x="7839045" y="1886445"/>
              <a:ext cx="354836" cy="222193"/>
            </a:xfrm>
            <a:custGeom>
              <a:avLst/>
              <a:gdLst>
                <a:gd name="T0" fmla="*/ 0 w 329"/>
                <a:gd name="T1" fmla="*/ 76 h 269"/>
                <a:gd name="T2" fmla="*/ 6 w 329"/>
                <a:gd name="T3" fmla="*/ 89 h 269"/>
                <a:gd name="T4" fmla="*/ 13 w 329"/>
                <a:gd name="T5" fmla="*/ 99 h 269"/>
                <a:gd name="T6" fmla="*/ 18 w 329"/>
                <a:gd name="T7" fmla="*/ 112 h 269"/>
                <a:gd name="T8" fmla="*/ 26 w 329"/>
                <a:gd name="T9" fmla="*/ 122 h 269"/>
                <a:gd name="T10" fmla="*/ 31 w 329"/>
                <a:gd name="T11" fmla="*/ 130 h 269"/>
                <a:gd name="T12" fmla="*/ 38 w 329"/>
                <a:gd name="T13" fmla="*/ 137 h 269"/>
                <a:gd name="T14" fmla="*/ 45 w 329"/>
                <a:gd name="T15" fmla="*/ 144 h 269"/>
                <a:gd name="T16" fmla="*/ 51 w 329"/>
                <a:gd name="T17" fmla="*/ 148 h 269"/>
                <a:gd name="T18" fmla="*/ 57 w 329"/>
                <a:gd name="T19" fmla="*/ 151 h 269"/>
                <a:gd name="T20" fmla="*/ 64 w 329"/>
                <a:gd name="T21" fmla="*/ 153 h 269"/>
                <a:gd name="T22" fmla="*/ 68 w 329"/>
                <a:gd name="T23" fmla="*/ 151 h 269"/>
                <a:gd name="T24" fmla="*/ 75 w 329"/>
                <a:gd name="T25" fmla="*/ 148 h 269"/>
                <a:gd name="T26" fmla="*/ 81 w 329"/>
                <a:gd name="T27" fmla="*/ 144 h 269"/>
                <a:gd name="T28" fmla="*/ 88 w 329"/>
                <a:gd name="T29" fmla="*/ 137 h 269"/>
                <a:gd name="T30" fmla="*/ 94 w 329"/>
                <a:gd name="T31" fmla="*/ 130 h 269"/>
                <a:gd name="T32" fmla="*/ 102 w 329"/>
                <a:gd name="T33" fmla="*/ 122 h 269"/>
                <a:gd name="T34" fmla="*/ 108 w 329"/>
                <a:gd name="T35" fmla="*/ 112 h 269"/>
                <a:gd name="T36" fmla="*/ 114 w 329"/>
                <a:gd name="T37" fmla="*/ 99 h 269"/>
                <a:gd name="T38" fmla="*/ 119 w 329"/>
                <a:gd name="T39" fmla="*/ 89 h 269"/>
                <a:gd name="T40" fmla="*/ 128 w 329"/>
                <a:gd name="T41" fmla="*/ 76 h 269"/>
                <a:gd name="T42" fmla="*/ 132 w 329"/>
                <a:gd name="T43" fmla="*/ 65 h 269"/>
                <a:gd name="T44" fmla="*/ 140 w 329"/>
                <a:gd name="T45" fmla="*/ 53 h 269"/>
                <a:gd name="T46" fmla="*/ 144 w 329"/>
                <a:gd name="T47" fmla="*/ 41 h 269"/>
                <a:gd name="T48" fmla="*/ 151 w 329"/>
                <a:gd name="T49" fmla="*/ 31 h 269"/>
                <a:gd name="T50" fmla="*/ 157 w 329"/>
                <a:gd name="T51" fmla="*/ 22 h 269"/>
                <a:gd name="T52" fmla="*/ 164 w 329"/>
                <a:gd name="T53" fmla="*/ 15 h 269"/>
                <a:gd name="T54" fmla="*/ 170 w 329"/>
                <a:gd name="T55" fmla="*/ 8 h 269"/>
                <a:gd name="T56" fmla="*/ 176 w 329"/>
                <a:gd name="T57" fmla="*/ 6 h 269"/>
                <a:gd name="T58" fmla="*/ 183 w 329"/>
                <a:gd name="T59" fmla="*/ 2 h 269"/>
                <a:gd name="T60" fmla="*/ 189 w 329"/>
                <a:gd name="T61" fmla="*/ 0 h 269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29"/>
                <a:gd name="T94" fmla="*/ 0 h 269"/>
                <a:gd name="T95" fmla="*/ 329 w 329"/>
                <a:gd name="T96" fmla="*/ 269 h 269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29" h="269">
                  <a:moveTo>
                    <a:pt x="0" y="134"/>
                  </a:moveTo>
                  <a:lnTo>
                    <a:pt x="10" y="156"/>
                  </a:lnTo>
                  <a:lnTo>
                    <a:pt x="22" y="176"/>
                  </a:lnTo>
                  <a:lnTo>
                    <a:pt x="33" y="196"/>
                  </a:lnTo>
                  <a:lnTo>
                    <a:pt x="44" y="214"/>
                  </a:lnTo>
                  <a:lnTo>
                    <a:pt x="55" y="229"/>
                  </a:lnTo>
                  <a:lnTo>
                    <a:pt x="66" y="243"/>
                  </a:lnTo>
                  <a:lnTo>
                    <a:pt x="78" y="254"/>
                  </a:lnTo>
                  <a:lnTo>
                    <a:pt x="89" y="262"/>
                  </a:lnTo>
                  <a:lnTo>
                    <a:pt x="100" y="267"/>
                  </a:lnTo>
                  <a:lnTo>
                    <a:pt x="111" y="269"/>
                  </a:lnTo>
                  <a:lnTo>
                    <a:pt x="119" y="267"/>
                  </a:lnTo>
                  <a:lnTo>
                    <a:pt x="131" y="262"/>
                  </a:lnTo>
                  <a:lnTo>
                    <a:pt x="142" y="254"/>
                  </a:lnTo>
                  <a:lnTo>
                    <a:pt x="153" y="243"/>
                  </a:lnTo>
                  <a:lnTo>
                    <a:pt x="164" y="229"/>
                  </a:lnTo>
                  <a:lnTo>
                    <a:pt x="176" y="214"/>
                  </a:lnTo>
                  <a:lnTo>
                    <a:pt x="187" y="196"/>
                  </a:lnTo>
                  <a:lnTo>
                    <a:pt x="198" y="176"/>
                  </a:lnTo>
                  <a:lnTo>
                    <a:pt x="209" y="156"/>
                  </a:lnTo>
                  <a:lnTo>
                    <a:pt x="220" y="134"/>
                  </a:lnTo>
                  <a:lnTo>
                    <a:pt x="231" y="113"/>
                  </a:lnTo>
                  <a:lnTo>
                    <a:pt x="243" y="93"/>
                  </a:lnTo>
                  <a:lnTo>
                    <a:pt x="251" y="73"/>
                  </a:lnTo>
                  <a:lnTo>
                    <a:pt x="262" y="55"/>
                  </a:lnTo>
                  <a:lnTo>
                    <a:pt x="273" y="39"/>
                  </a:lnTo>
                  <a:lnTo>
                    <a:pt x="285" y="26"/>
                  </a:lnTo>
                  <a:lnTo>
                    <a:pt x="295" y="15"/>
                  </a:lnTo>
                  <a:lnTo>
                    <a:pt x="307" y="6"/>
                  </a:lnTo>
                  <a:lnTo>
                    <a:pt x="318" y="2"/>
                  </a:lnTo>
                  <a:lnTo>
                    <a:pt x="329" y="0"/>
                  </a:lnTo>
                </a:path>
              </a:pathLst>
            </a:custGeom>
            <a:noFill/>
            <a:ln w="12700" cap="rnd">
              <a:solidFill>
                <a:srgbClr val="0000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4" name="Freeform 185"/>
            <p:cNvSpPr>
              <a:spLocks/>
            </p:cNvSpPr>
            <p:nvPr/>
          </p:nvSpPr>
          <p:spPr bwMode="auto">
            <a:xfrm>
              <a:off x="6661317" y="1887340"/>
              <a:ext cx="1171892" cy="223985"/>
            </a:xfrm>
            <a:custGeom>
              <a:avLst/>
              <a:gdLst>
                <a:gd name="T0" fmla="*/ 3 w 1222"/>
                <a:gd name="T1" fmla="*/ 156 h 270"/>
                <a:gd name="T2" fmla="*/ 10 w 1222"/>
                <a:gd name="T3" fmla="*/ 148 h 270"/>
                <a:gd name="T4" fmla="*/ 16 w 1222"/>
                <a:gd name="T5" fmla="*/ 133 h 270"/>
                <a:gd name="T6" fmla="*/ 21 w 1222"/>
                <a:gd name="T7" fmla="*/ 114 h 270"/>
                <a:gd name="T8" fmla="*/ 28 w 1222"/>
                <a:gd name="T9" fmla="*/ 91 h 270"/>
                <a:gd name="T10" fmla="*/ 34 w 1222"/>
                <a:gd name="T11" fmla="*/ 66 h 270"/>
                <a:gd name="T12" fmla="*/ 40 w 1222"/>
                <a:gd name="T13" fmla="*/ 43 h 270"/>
                <a:gd name="T14" fmla="*/ 47 w 1222"/>
                <a:gd name="T15" fmla="*/ 23 h 270"/>
                <a:gd name="T16" fmla="*/ 53 w 1222"/>
                <a:gd name="T17" fmla="*/ 8 h 270"/>
                <a:gd name="T18" fmla="*/ 59 w 1222"/>
                <a:gd name="T19" fmla="*/ 2 h 270"/>
                <a:gd name="T20" fmla="*/ 65 w 1222"/>
                <a:gd name="T21" fmla="*/ 2 h 270"/>
                <a:gd name="T22" fmla="*/ 71 w 1222"/>
                <a:gd name="T23" fmla="*/ 8 h 270"/>
                <a:gd name="T24" fmla="*/ 77 w 1222"/>
                <a:gd name="T25" fmla="*/ 23 h 270"/>
                <a:gd name="T26" fmla="*/ 83 w 1222"/>
                <a:gd name="T27" fmla="*/ 43 h 270"/>
                <a:gd name="T28" fmla="*/ 90 w 1222"/>
                <a:gd name="T29" fmla="*/ 66 h 270"/>
                <a:gd name="T30" fmla="*/ 96 w 1222"/>
                <a:gd name="T31" fmla="*/ 91 h 270"/>
                <a:gd name="T32" fmla="*/ 101 w 1222"/>
                <a:gd name="T33" fmla="*/ 114 h 270"/>
                <a:gd name="T34" fmla="*/ 108 w 1222"/>
                <a:gd name="T35" fmla="*/ 133 h 270"/>
                <a:gd name="T36" fmla="*/ 114 w 1222"/>
                <a:gd name="T37" fmla="*/ 148 h 270"/>
                <a:gd name="T38" fmla="*/ 121 w 1222"/>
                <a:gd name="T39" fmla="*/ 156 h 270"/>
                <a:gd name="T40" fmla="*/ 127 w 1222"/>
                <a:gd name="T41" fmla="*/ 156 h 270"/>
                <a:gd name="T42" fmla="*/ 133 w 1222"/>
                <a:gd name="T43" fmla="*/ 148 h 270"/>
                <a:gd name="T44" fmla="*/ 138 w 1222"/>
                <a:gd name="T45" fmla="*/ 133 h 270"/>
                <a:gd name="T46" fmla="*/ 145 w 1222"/>
                <a:gd name="T47" fmla="*/ 114 h 270"/>
                <a:gd name="T48" fmla="*/ 150 w 1222"/>
                <a:gd name="T49" fmla="*/ 91 h 270"/>
                <a:gd name="T50" fmla="*/ 157 w 1222"/>
                <a:gd name="T51" fmla="*/ 66 h 270"/>
                <a:gd name="T52" fmla="*/ 163 w 1222"/>
                <a:gd name="T53" fmla="*/ 43 h 270"/>
                <a:gd name="T54" fmla="*/ 169 w 1222"/>
                <a:gd name="T55" fmla="*/ 23 h 270"/>
                <a:gd name="T56" fmla="*/ 176 w 1222"/>
                <a:gd name="T57" fmla="*/ 8 h 270"/>
                <a:gd name="T58" fmla="*/ 182 w 1222"/>
                <a:gd name="T59" fmla="*/ 2 h 270"/>
                <a:gd name="T60" fmla="*/ 188 w 1222"/>
                <a:gd name="T61" fmla="*/ 2 h 270"/>
                <a:gd name="T62" fmla="*/ 195 w 1222"/>
                <a:gd name="T63" fmla="*/ 8 h 270"/>
                <a:gd name="T64" fmla="*/ 200 w 1222"/>
                <a:gd name="T65" fmla="*/ 23 h 270"/>
                <a:gd name="T66" fmla="*/ 207 w 1222"/>
                <a:gd name="T67" fmla="*/ 43 h 270"/>
                <a:gd name="T68" fmla="*/ 213 w 1222"/>
                <a:gd name="T69" fmla="*/ 66 h 270"/>
                <a:gd name="T70" fmla="*/ 219 w 1222"/>
                <a:gd name="T71" fmla="*/ 91 h 270"/>
                <a:gd name="T72" fmla="*/ 225 w 1222"/>
                <a:gd name="T73" fmla="*/ 114 h 270"/>
                <a:gd name="T74" fmla="*/ 232 w 1222"/>
                <a:gd name="T75" fmla="*/ 133 h 270"/>
                <a:gd name="T76" fmla="*/ 237 w 1222"/>
                <a:gd name="T77" fmla="*/ 148 h 270"/>
                <a:gd name="T78" fmla="*/ 244 w 1222"/>
                <a:gd name="T79" fmla="*/ 156 h 270"/>
                <a:gd name="T80" fmla="*/ 249 w 1222"/>
                <a:gd name="T81" fmla="*/ 156 h 270"/>
                <a:gd name="T82" fmla="*/ 256 w 1222"/>
                <a:gd name="T83" fmla="*/ 148 h 270"/>
                <a:gd name="T84" fmla="*/ 263 w 1222"/>
                <a:gd name="T85" fmla="*/ 133 h 270"/>
                <a:gd name="T86" fmla="*/ 269 w 1222"/>
                <a:gd name="T87" fmla="*/ 114 h 270"/>
                <a:gd name="T88" fmla="*/ 274 w 1222"/>
                <a:gd name="T89" fmla="*/ 91 h 270"/>
                <a:gd name="T90" fmla="*/ 282 w 1222"/>
                <a:gd name="T91" fmla="*/ 66 h 270"/>
                <a:gd name="T92" fmla="*/ 287 w 1222"/>
                <a:gd name="T93" fmla="*/ 43 h 270"/>
                <a:gd name="T94" fmla="*/ 292 w 1222"/>
                <a:gd name="T95" fmla="*/ 23 h 270"/>
                <a:gd name="T96" fmla="*/ 299 w 1222"/>
                <a:gd name="T97" fmla="*/ 8 h 270"/>
                <a:gd name="T98" fmla="*/ 305 w 1222"/>
                <a:gd name="T99" fmla="*/ 2 h 27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222"/>
                <a:gd name="T151" fmla="*/ 0 h 270"/>
                <a:gd name="T152" fmla="*/ 1222 w 1222"/>
                <a:gd name="T153" fmla="*/ 270 h 27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222" h="270">
                  <a:moveTo>
                    <a:pt x="0" y="269"/>
                  </a:moveTo>
                  <a:lnTo>
                    <a:pt x="12" y="267"/>
                  </a:lnTo>
                  <a:lnTo>
                    <a:pt x="25" y="262"/>
                  </a:lnTo>
                  <a:lnTo>
                    <a:pt x="38" y="254"/>
                  </a:lnTo>
                  <a:lnTo>
                    <a:pt x="50" y="243"/>
                  </a:lnTo>
                  <a:lnTo>
                    <a:pt x="62" y="229"/>
                  </a:lnTo>
                  <a:lnTo>
                    <a:pt x="75" y="214"/>
                  </a:lnTo>
                  <a:lnTo>
                    <a:pt x="88" y="196"/>
                  </a:lnTo>
                  <a:lnTo>
                    <a:pt x="100" y="176"/>
                  </a:lnTo>
                  <a:lnTo>
                    <a:pt x="110" y="156"/>
                  </a:lnTo>
                  <a:lnTo>
                    <a:pt x="121" y="134"/>
                  </a:lnTo>
                  <a:lnTo>
                    <a:pt x="134" y="113"/>
                  </a:lnTo>
                  <a:lnTo>
                    <a:pt x="147" y="93"/>
                  </a:lnTo>
                  <a:lnTo>
                    <a:pt x="159" y="73"/>
                  </a:lnTo>
                  <a:lnTo>
                    <a:pt x="171" y="55"/>
                  </a:lnTo>
                  <a:lnTo>
                    <a:pt x="184" y="39"/>
                  </a:lnTo>
                  <a:lnTo>
                    <a:pt x="197" y="26"/>
                  </a:lnTo>
                  <a:lnTo>
                    <a:pt x="209" y="15"/>
                  </a:lnTo>
                  <a:lnTo>
                    <a:pt x="221" y="6"/>
                  </a:lnTo>
                  <a:lnTo>
                    <a:pt x="234" y="2"/>
                  </a:lnTo>
                  <a:lnTo>
                    <a:pt x="246" y="0"/>
                  </a:lnTo>
                  <a:lnTo>
                    <a:pt x="255" y="2"/>
                  </a:lnTo>
                  <a:lnTo>
                    <a:pt x="268" y="6"/>
                  </a:lnTo>
                  <a:lnTo>
                    <a:pt x="281" y="15"/>
                  </a:lnTo>
                  <a:lnTo>
                    <a:pt x="292" y="26"/>
                  </a:lnTo>
                  <a:lnTo>
                    <a:pt x="306" y="39"/>
                  </a:lnTo>
                  <a:lnTo>
                    <a:pt x="318" y="55"/>
                  </a:lnTo>
                  <a:lnTo>
                    <a:pt x="330" y="73"/>
                  </a:lnTo>
                  <a:lnTo>
                    <a:pt x="343" y="93"/>
                  </a:lnTo>
                  <a:lnTo>
                    <a:pt x="355" y="113"/>
                  </a:lnTo>
                  <a:lnTo>
                    <a:pt x="368" y="134"/>
                  </a:lnTo>
                  <a:lnTo>
                    <a:pt x="380" y="156"/>
                  </a:lnTo>
                  <a:lnTo>
                    <a:pt x="393" y="176"/>
                  </a:lnTo>
                  <a:lnTo>
                    <a:pt x="401" y="196"/>
                  </a:lnTo>
                  <a:lnTo>
                    <a:pt x="415" y="214"/>
                  </a:lnTo>
                  <a:lnTo>
                    <a:pt x="427" y="229"/>
                  </a:lnTo>
                  <a:lnTo>
                    <a:pt x="439" y="243"/>
                  </a:lnTo>
                  <a:lnTo>
                    <a:pt x="452" y="254"/>
                  </a:lnTo>
                  <a:lnTo>
                    <a:pt x="464" y="262"/>
                  </a:lnTo>
                  <a:lnTo>
                    <a:pt x="477" y="267"/>
                  </a:lnTo>
                  <a:lnTo>
                    <a:pt x="489" y="269"/>
                  </a:lnTo>
                  <a:lnTo>
                    <a:pt x="502" y="267"/>
                  </a:lnTo>
                  <a:lnTo>
                    <a:pt x="514" y="262"/>
                  </a:lnTo>
                  <a:lnTo>
                    <a:pt x="526" y="254"/>
                  </a:lnTo>
                  <a:lnTo>
                    <a:pt x="539" y="243"/>
                  </a:lnTo>
                  <a:lnTo>
                    <a:pt x="548" y="229"/>
                  </a:lnTo>
                  <a:lnTo>
                    <a:pt x="561" y="214"/>
                  </a:lnTo>
                  <a:lnTo>
                    <a:pt x="573" y="196"/>
                  </a:lnTo>
                  <a:lnTo>
                    <a:pt x="586" y="176"/>
                  </a:lnTo>
                  <a:lnTo>
                    <a:pt x="598" y="156"/>
                  </a:lnTo>
                  <a:lnTo>
                    <a:pt x="611" y="134"/>
                  </a:lnTo>
                  <a:lnTo>
                    <a:pt x="623" y="113"/>
                  </a:lnTo>
                  <a:lnTo>
                    <a:pt x="635" y="93"/>
                  </a:lnTo>
                  <a:lnTo>
                    <a:pt x="648" y="73"/>
                  </a:lnTo>
                  <a:lnTo>
                    <a:pt x="661" y="55"/>
                  </a:lnTo>
                  <a:lnTo>
                    <a:pt x="673" y="39"/>
                  </a:lnTo>
                  <a:lnTo>
                    <a:pt x="685" y="26"/>
                  </a:lnTo>
                  <a:lnTo>
                    <a:pt x="695" y="15"/>
                  </a:lnTo>
                  <a:lnTo>
                    <a:pt x="707" y="6"/>
                  </a:lnTo>
                  <a:lnTo>
                    <a:pt x="719" y="2"/>
                  </a:lnTo>
                  <a:lnTo>
                    <a:pt x="733" y="0"/>
                  </a:lnTo>
                  <a:lnTo>
                    <a:pt x="744" y="2"/>
                  </a:lnTo>
                  <a:lnTo>
                    <a:pt x="757" y="6"/>
                  </a:lnTo>
                  <a:lnTo>
                    <a:pt x="770" y="15"/>
                  </a:lnTo>
                  <a:lnTo>
                    <a:pt x="782" y="26"/>
                  </a:lnTo>
                  <a:lnTo>
                    <a:pt x="794" y="39"/>
                  </a:lnTo>
                  <a:lnTo>
                    <a:pt x="807" y="55"/>
                  </a:lnTo>
                  <a:lnTo>
                    <a:pt x="820" y="73"/>
                  </a:lnTo>
                  <a:lnTo>
                    <a:pt x="832" y="93"/>
                  </a:lnTo>
                  <a:lnTo>
                    <a:pt x="842" y="113"/>
                  </a:lnTo>
                  <a:lnTo>
                    <a:pt x="854" y="134"/>
                  </a:lnTo>
                  <a:lnTo>
                    <a:pt x="866" y="156"/>
                  </a:lnTo>
                  <a:lnTo>
                    <a:pt x="879" y="176"/>
                  </a:lnTo>
                  <a:lnTo>
                    <a:pt x="891" y="196"/>
                  </a:lnTo>
                  <a:lnTo>
                    <a:pt x="904" y="214"/>
                  </a:lnTo>
                  <a:lnTo>
                    <a:pt x="915" y="229"/>
                  </a:lnTo>
                  <a:lnTo>
                    <a:pt x="929" y="243"/>
                  </a:lnTo>
                  <a:lnTo>
                    <a:pt x="941" y="254"/>
                  </a:lnTo>
                  <a:lnTo>
                    <a:pt x="953" y="262"/>
                  </a:lnTo>
                  <a:lnTo>
                    <a:pt x="966" y="267"/>
                  </a:lnTo>
                  <a:lnTo>
                    <a:pt x="978" y="269"/>
                  </a:lnTo>
                  <a:lnTo>
                    <a:pt x="987" y="267"/>
                  </a:lnTo>
                  <a:lnTo>
                    <a:pt x="1000" y="262"/>
                  </a:lnTo>
                  <a:lnTo>
                    <a:pt x="1013" y="254"/>
                  </a:lnTo>
                  <a:lnTo>
                    <a:pt x="1024" y="243"/>
                  </a:lnTo>
                  <a:lnTo>
                    <a:pt x="1038" y="229"/>
                  </a:lnTo>
                  <a:lnTo>
                    <a:pt x="1050" y="214"/>
                  </a:lnTo>
                  <a:lnTo>
                    <a:pt x="1062" y="196"/>
                  </a:lnTo>
                  <a:lnTo>
                    <a:pt x="1075" y="176"/>
                  </a:lnTo>
                  <a:lnTo>
                    <a:pt x="1087" y="156"/>
                  </a:lnTo>
                  <a:lnTo>
                    <a:pt x="1100" y="134"/>
                  </a:lnTo>
                  <a:lnTo>
                    <a:pt x="1112" y="113"/>
                  </a:lnTo>
                  <a:lnTo>
                    <a:pt x="1125" y="93"/>
                  </a:lnTo>
                  <a:lnTo>
                    <a:pt x="1134" y="73"/>
                  </a:lnTo>
                  <a:lnTo>
                    <a:pt x="1146" y="55"/>
                  </a:lnTo>
                  <a:lnTo>
                    <a:pt x="1159" y="39"/>
                  </a:lnTo>
                  <a:lnTo>
                    <a:pt x="1171" y="26"/>
                  </a:lnTo>
                  <a:lnTo>
                    <a:pt x="1184" y="15"/>
                  </a:lnTo>
                  <a:lnTo>
                    <a:pt x="1196" y="6"/>
                  </a:lnTo>
                  <a:lnTo>
                    <a:pt x="1209" y="2"/>
                  </a:lnTo>
                  <a:lnTo>
                    <a:pt x="1221" y="0"/>
                  </a:lnTo>
                </a:path>
              </a:pathLst>
            </a:custGeom>
            <a:noFill/>
            <a:ln w="12700" cap="rnd">
              <a:solidFill>
                <a:srgbClr val="0000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5" name="Line 186"/>
            <p:cNvSpPr>
              <a:spLocks noChangeShapeType="1"/>
            </p:cNvSpPr>
            <p:nvPr/>
          </p:nvSpPr>
          <p:spPr bwMode="auto">
            <a:xfrm>
              <a:off x="6675324" y="2002917"/>
              <a:ext cx="1953931" cy="8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6" name="Oval 187"/>
            <p:cNvSpPr>
              <a:spLocks noChangeArrowheads="1"/>
            </p:cNvSpPr>
            <p:nvPr/>
          </p:nvSpPr>
          <p:spPr bwMode="auto">
            <a:xfrm>
              <a:off x="8053003" y="1737096"/>
              <a:ext cx="68867" cy="53756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7600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7" name="Oval 188"/>
            <p:cNvSpPr>
              <a:spLocks noChangeArrowheads="1"/>
            </p:cNvSpPr>
            <p:nvPr/>
          </p:nvSpPr>
          <p:spPr bwMode="auto">
            <a:xfrm>
              <a:off x="6748859" y="1976039"/>
              <a:ext cx="72368" cy="53756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7600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8" name="Oval 189"/>
            <p:cNvSpPr>
              <a:spLocks noChangeArrowheads="1"/>
            </p:cNvSpPr>
            <p:nvPr/>
          </p:nvSpPr>
          <p:spPr bwMode="auto">
            <a:xfrm>
              <a:off x="7207577" y="1976039"/>
              <a:ext cx="70033" cy="53756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7600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" name="Oval 190"/>
            <p:cNvSpPr>
              <a:spLocks noChangeArrowheads="1"/>
            </p:cNvSpPr>
            <p:nvPr/>
          </p:nvSpPr>
          <p:spPr bwMode="auto">
            <a:xfrm>
              <a:off x="8398144" y="1976039"/>
              <a:ext cx="72368" cy="51965"/>
            </a:xfrm>
            <a:prstGeom prst="ellipse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0000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0" name="Oval 191"/>
            <p:cNvSpPr>
              <a:spLocks noChangeArrowheads="1"/>
            </p:cNvSpPr>
            <p:nvPr/>
          </p:nvSpPr>
          <p:spPr bwMode="auto">
            <a:xfrm>
              <a:off x="7920751" y="1976039"/>
              <a:ext cx="70033" cy="51965"/>
            </a:xfrm>
            <a:prstGeom prst="ellipse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0000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1" name="Freeform 192"/>
            <p:cNvSpPr>
              <a:spLocks/>
            </p:cNvSpPr>
            <p:nvPr/>
          </p:nvSpPr>
          <p:spPr bwMode="auto">
            <a:xfrm>
              <a:off x="8193881" y="1891820"/>
              <a:ext cx="354836" cy="222193"/>
            </a:xfrm>
            <a:custGeom>
              <a:avLst/>
              <a:gdLst>
                <a:gd name="T0" fmla="*/ 0 w 329"/>
                <a:gd name="T1" fmla="*/ 76 h 269"/>
                <a:gd name="T2" fmla="*/ 6 w 329"/>
                <a:gd name="T3" fmla="*/ 89 h 269"/>
                <a:gd name="T4" fmla="*/ 13 w 329"/>
                <a:gd name="T5" fmla="*/ 99 h 269"/>
                <a:gd name="T6" fmla="*/ 18 w 329"/>
                <a:gd name="T7" fmla="*/ 112 h 269"/>
                <a:gd name="T8" fmla="*/ 26 w 329"/>
                <a:gd name="T9" fmla="*/ 122 h 269"/>
                <a:gd name="T10" fmla="*/ 31 w 329"/>
                <a:gd name="T11" fmla="*/ 130 h 269"/>
                <a:gd name="T12" fmla="*/ 38 w 329"/>
                <a:gd name="T13" fmla="*/ 137 h 269"/>
                <a:gd name="T14" fmla="*/ 45 w 329"/>
                <a:gd name="T15" fmla="*/ 144 h 269"/>
                <a:gd name="T16" fmla="*/ 51 w 329"/>
                <a:gd name="T17" fmla="*/ 148 h 269"/>
                <a:gd name="T18" fmla="*/ 57 w 329"/>
                <a:gd name="T19" fmla="*/ 151 h 269"/>
                <a:gd name="T20" fmla="*/ 64 w 329"/>
                <a:gd name="T21" fmla="*/ 153 h 269"/>
                <a:gd name="T22" fmla="*/ 68 w 329"/>
                <a:gd name="T23" fmla="*/ 151 h 269"/>
                <a:gd name="T24" fmla="*/ 75 w 329"/>
                <a:gd name="T25" fmla="*/ 148 h 269"/>
                <a:gd name="T26" fmla="*/ 81 w 329"/>
                <a:gd name="T27" fmla="*/ 144 h 269"/>
                <a:gd name="T28" fmla="*/ 88 w 329"/>
                <a:gd name="T29" fmla="*/ 137 h 269"/>
                <a:gd name="T30" fmla="*/ 94 w 329"/>
                <a:gd name="T31" fmla="*/ 130 h 269"/>
                <a:gd name="T32" fmla="*/ 102 w 329"/>
                <a:gd name="T33" fmla="*/ 122 h 269"/>
                <a:gd name="T34" fmla="*/ 108 w 329"/>
                <a:gd name="T35" fmla="*/ 112 h 269"/>
                <a:gd name="T36" fmla="*/ 114 w 329"/>
                <a:gd name="T37" fmla="*/ 99 h 269"/>
                <a:gd name="T38" fmla="*/ 119 w 329"/>
                <a:gd name="T39" fmla="*/ 89 h 269"/>
                <a:gd name="T40" fmla="*/ 128 w 329"/>
                <a:gd name="T41" fmla="*/ 76 h 269"/>
                <a:gd name="T42" fmla="*/ 132 w 329"/>
                <a:gd name="T43" fmla="*/ 65 h 269"/>
                <a:gd name="T44" fmla="*/ 140 w 329"/>
                <a:gd name="T45" fmla="*/ 53 h 269"/>
                <a:gd name="T46" fmla="*/ 144 w 329"/>
                <a:gd name="T47" fmla="*/ 41 h 269"/>
                <a:gd name="T48" fmla="*/ 151 w 329"/>
                <a:gd name="T49" fmla="*/ 31 h 269"/>
                <a:gd name="T50" fmla="*/ 157 w 329"/>
                <a:gd name="T51" fmla="*/ 22 h 269"/>
                <a:gd name="T52" fmla="*/ 164 w 329"/>
                <a:gd name="T53" fmla="*/ 15 h 269"/>
                <a:gd name="T54" fmla="*/ 170 w 329"/>
                <a:gd name="T55" fmla="*/ 8 h 269"/>
                <a:gd name="T56" fmla="*/ 176 w 329"/>
                <a:gd name="T57" fmla="*/ 6 h 269"/>
                <a:gd name="T58" fmla="*/ 183 w 329"/>
                <a:gd name="T59" fmla="*/ 2 h 269"/>
                <a:gd name="T60" fmla="*/ 189 w 329"/>
                <a:gd name="T61" fmla="*/ 0 h 269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29"/>
                <a:gd name="T94" fmla="*/ 0 h 269"/>
                <a:gd name="T95" fmla="*/ 329 w 329"/>
                <a:gd name="T96" fmla="*/ 269 h 269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29" h="269">
                  <a:moveTo>
                    <a:pt x="0" y="134"/>
                  </a:moveTo>
                  <a:lnTo>
                    <a:pt x="10" y="156"/>
                  </a:lnTo>
                  <a:lnTo>
                    <a:pt x="22" y="176"/>
                  </a:lnTo>
                  <a:lnTo>
                    <a:pt x="33" y="196"/>
                  </a:lnTo>
                  <a:lnTo>
                    <a:pt x="44" y="214"/>
                  </a:lnTo>
                  <a:lnTo>
                    <a:pt x="55" y="229"/>
                  </a:lnTo>
                  <a:lnTo>
                    <a:pt x="66" y="243"/>
                  </a:lnTo>
                  <a:lnTo>
                    <a:pt x="78" y="254"/>
                  </a:lnTo>
                  <a:lnTo>
                    <a:pt x="89" y="262"/>
                  </a:lnTo>
                  <a:lnTo>
                    <a:pt x="100" y="267"/>
                  </a:lnTo>
                  <a:lnTo>
                    <a:pt x="111" y="269"/>
                  </a:lnTo>
                  <a:lnTo>
                    <a:pt x="119" y="267"/>
                  </a:lnTo>
                  <a:lnTo>
                    <a:pt x="131" y="262"/>
                  </a:lnTo>
                  <a:lnTo>
                    <a:pt x="142" y="254"/>
                  </a:lnTo>
                  <a:lnTo>
                    <a:pt x="153" y="243"/>
                  </a:lnTo>
                  <a:lnTo>
                    <a:pt x="164" y="229"/>
                  </a:lnTo>
                  <a:lnTo>
                    <a:pt x="176" y="214"/>
                  </a:lnTo>
                  <a:lnTo>
                    <a:pt x="187" y="196"/>
                  </a:lnTo>
                  <a:lnTo>
                    <a:pt x="198" y="176"/>
                  </a:lnTo>
                  <a:lnTo>
                    <a:pt x="209" y="156"/>
                  </a:lnTo>
                  <a:lnTo>
                    <a:pt x="220" y="134"/>
                  </a:lnTo>
                  <a:lnTo>
                    <a:pt x="231" y="113"/>
                  </a:lnTo>
                  <a:lnTo>
                    <a:pt x="243" y="93"/>
                  </a:lnTo>
                  <a:lnTo>
                    <a:pt x="251" y="73"/>
                  </a:lnTo>
                  <a:lnTo>
                    <a:pt x="262" y="55"/>
                  </a:lnTo>
                  <a:lnTo>
                    <a:pt x="273" y="39"/>
                  </a:lnTo>
                  <a:lnTo>
                    <a:pt x="285" y="26"/>
                  </a:lnTo>
                  <a:lnTo>
                    <a:pt x="295" y="15"/>
                  </a:lnTo>
                  <a:lnTo>
                    <a:pt x="307" y="6"/>
                  </a:lnTo>
                  <a:lnTo>
                    <a:pt x="318" y="2"/>
                  </a:lnTo>
                  <a:lnTo>
                    <a:pt x="329" y="0"/>
                  </a:lnTo>
                </a:path>
              </a:pathLst>
            </a:custGeom>
            <a:noFill/>
            <a:ln w="12700" cap="rnd">
              <a:solidFill>
                <a:srgbClr val="0000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2" name="Rectangle 193"/>
            <p:cNvSpPr>
              <a:spLocks noChangeArrowheads="1"/>
            </p:cNvSpPr>
            <p:nvPr/>
          </p:nvSpPr>
          <p:spPr bwMode="auto">
            <a:xfrm>
              <a:off x="6679077" y="1463062"/>
              <a:ext cx="2031957" cy="2060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r>
                <a:rPr lang="en-US" sz="1200" dirty="0" smtClean="0">
                  <a:solidFill>
                    <a:srgbClr val="000000"/>
                  </a:solidFill>
                </a:rPr>
                <a:t>Sub-harmonic bunching </a:t>
              </a:r>
              <a:r>
                <a:rPr lang="en-US" sz="1400" dirty="0" smtClean="0">
                  <a:solidFill>
                    <a:srgbClr val="000000"/>
                  </a:solidFill>
                  <a:latin typeface="Symbol" pitchFamily="18" charset="2"/>
                </a:rPr>
                <a:t>n</a:t>
              </a:r>
              <a:r>
                <a:rPr lang="en-US" sz="1400" baseline="-25000" dirty="0" smtClean="0">
                  <a:solidFill>
                    <a:srgbClr val="000000"/>
                  </a:solidFill>
                </a:rPr>
                <a:t>0 </a:t>
              </a:r>
              <a:r>
                <a:rPr lang="en-US" sz="1200" dirty="0" smtClean="0">
                  <a:solidFill>
                    <a:srgbClr val="000000"/>
                  </a:solidFill>
                </a:rPr>
                <a:t>/ 2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9" name="Group 298"/>
          <p:cNvGrpSpPr/>
          <p:nvPr/>
        </p:nvGrpSpPr>
        <p:grpSpPr>
          <a:xfrm>
            <a:off x="197223" y="2586132"/>
            <a:ext cx="8225958" cy="1660145"/>
            <a:chOff x="197223" y="2586132"/>
            <a:chExt cx="8225958" cy="1660145"/>
          </a:xfrm>
        </p:grpSpPr>
        <p:pic>
          <p:nvPicPr>
            <p:cNvPr id="37" name="Picture 36" descr="Delay loop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7223" y="2586132"/>
              <a:ext cx="2465295" cy="1487761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1708875" y="2592067"/>
              <a:ext cx="4304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en-US" sz="1600" dirty="0" smtClean="0">
                  <a:solidFill>
                    <a:srgbClr val="0000CC"/>
                  </a:solidFill>
                </a:rPr>
                <a:t> </a:t>
              </a:r>
              <a:r>
                <a:rPr lang="fr-FR" sz="1600" dirty="0">
                  <a:solidFill>
                    <a:srgbClr val="0000CC"/>
                  </a:solidFill>
                </a:rPr>
                <a:t>L</a:t>
              </a:r>
              <a:r>
                <a:rPr lang="fr-FR" sz="1600" dirty="0" smtClean="0">
                  <a:solidFill>
                    <a:srgbClr val="0000CC"/>
                  </a:solidFill>
                </a:rPr>
                <a:t>ongueur </a:t>
              </a:r>
              <a:r>
                <a:rPr lang="fr-FR" sz="1600" dirty="0">
                  <a:solidFill>
                    <a:srgbClr val="0000CC"/>
                  </a:solidFill>
                </a:rPr>
                <a:t>42 m </a:t>
              </a:r>
              <a:r>
                <a:rPr lang="fr-FR" sz="1600" dirty="0" smtClean="0">
                  <a:solidFill>
                    <a:srgbClr val="0000CC"/>
                  </a:solidFill>
                </a:rPr>
                <a:t>(140 ns), </a:t>
              </a:r>
              <a:r>
                <a:rPr lang="fr-FR" sz="1600" dirty="0">
                  <a:solidFill>
                    <a:srgbClr val="0000CC"/>
                  </a:solidFill>
                </a:rPr>
                <a:t>ajustable par </a:t>
              </a:r>
              <a:r>
                <a:rPr lang="fr-FR" sz="1600" dirty="0" err="1" smtClean="0">
                  <a:solidFill>
                    <a:srgbClr val="0000CC"/>
                  </a:solidFill>
                </a:rPr>
                <a:t>wriggler</a:t>
              </a:r>
              <a:endParaRPr lang="fr-FR" sz="1600" dirty="0" smtClean="0">
                <a:solidFill>
                  <a:srgbClr val="0000CC"/>
                </a:solidFill>
              </a:endParaRPr>
            </a:p>
            <a:p>
              <a:pPr>
                <a:buFont typeface="Arial" pitchFamily="34" charset="0"/>
                <a:buChar char="•"/>
              </a:pPr>
              <a:r>
                <a:rPr lang="fr-FR" sz="1600" dirty="0" smtClean="0">
                  <a:solidFill>
                    <a:srgbClr val="0000CC"/>
                  </a:solidFill>
                </a:rPr>
                <a:t> Une unique cavité déflectrice a 1.5 GHz</a:t>
              </a:r>
              <a:endParaRPr lang="fr-FR" sz="1600" dirty="0"/>
            </a:p>
          </p:txBody>
        </p:sp>
        <p:pic>
          <p:nvPicPr>
            <p:cNvPr id="40" name="Picture 39" descr="Pulse overlaping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57529" y="3452799"/>
              <a:ext cx="5565652" cy="563376"/>
            </a:xfrm>
            <a:prstGeom prst="rect">
              <a:avLst/>
            </a:prstGeom>
          </p:spPr>
        </p:pic>
        <p:sp>
          <p:nvSpPr>
            <p:cNvPr id="198" name="TextBox 197"/>
            <p:cNvSpPr txBox="1"/>
            <p:nvPr/>
          </p:nvSpPr>
          <p:spPr>
            <a:xfrm>
              <a:off x="2384205" y="3938500"/>
              <a:ext cx="36290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accent2">
                      <a:lumMod val="75000"/>
                    </a:schemeClr>
                  </a:solidFill>
                </a:rPr>
                <a:t>8 pulses – 4 A – </a:t>
              </a:r>
              <a:r>
                <a:rPr lang="en-US" sz="1400" b="1" dirty="0">
                  <a:solidFill>
                    <a:schemeClr val="accent2">
                      <a:lumMod val="75000"/>
                    </a:schemeClr>
                  </a:solidFill>
                </a:rPr>
                <a:t>1.5 GHz </a:t>
              </a:r>
              <a:r>
                <a:rPr lang="en-US" sz="1400" b="1" dirty="0" smtClean="0">
                  <a:solidFill>
                    <a:schemeClr val="accent2">
                      <a:lumMod val="75000"/>
                    </a:schemeClr>
                  </a:solidFill>
                </a:rPr>
                <a:t>(20 cm entre bunches)</a:t>
              </a:r>
              <a:endParaRPr lang="en-US" sz="14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grpSp>
        <p:nvGrpSpPr>
          <p:cNvPr id="12" name="Group 299"/>
          <p:cNvGrpSpPr/>
          <p:nvPr/>
        </p:nvGrpSpPr>
        <p:grpSpPr>
          <a:xfrm>
            <a:off x="221930" y="4092389"/>
            <a:ext cx="8822721" cy="2389094"/>
            <a:chOff x="221930" y="4092389"/>
            <a:chExt cx="8822721" cy="2389094"/>
          </a:xfrm>
        </p:grpSpPr>
        <p:sp>
          <p:nvSpPr>
            <p:cNvPr id="199" name="TextBox 198"/>
            <p:cNvSpPr txBox="1"/>
            <p:nvPr/>
          </p:nvSpPr>
          <p:spPr>
            <a:xfrm>
              <a:off x="5020216" y="4858871"/>
              <a:ext cx="40244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accent2">
                      <a:lumMod val="75000"/>
                    </a:schemeClr>
                  </a:solidFill>
                </a:rPr>
                <a:t>1 pulse  – 32 A – 12 GHz (2.5 </a:t>
              </a:r>
              <a:r>
                <a:rPr lang="en-US" sz="1400" b="1" dirty="0">
                  <a:solidFill>
                    <a:schemeClr val="accent2">
                      <a:lumMod val="75000"/>
                    </a:schemeClr>
                  </a:solidFill>
                </a:rPr>
                <a:t>cm between </a:t>
              </a:r>
              <a:r>
                <a:rPr lang="en-US" sz="1400" b="1" dirty="0" smtClean="0">
                  <a:solidFill>
                    <a:schemeClr val="accent2">
                      <a:lumMod val="75000"/>
                    </a:schemeClr>
                  </a:solidFill>
                </a:rPr>
                <a:t>bunches)  </a:t>
              </a:r>
              <a:endParaRPr lang="en-US" sz="14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pic>
          <p:nvPicPr>
            <p:cNvPr id="195" name="Picture 194" descr="Combiner ring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1930" y="4401671"/>
              <a:ext cx="3355622" cy="2079812"/>
            </a:xfrm>
            <a:prstGeom prst="rect">
              <a:avLst/>
            </a:prstGeom>
          </p:spPr>
        </p:pic>
        <p:pic>
          <p:nvPicPr>
            <p:cNvPr id="196" name="Picture 195" descr="final bunching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11905" y="4317066"/>
              <a:ext cx="3248023" cy="511110"/>
            </a:xfrm>
            <a:prstGeom prst="rect">
              <a:avLst/>
            </a:prstGeom>
          </p:spPr>
        </p:pic>
        <p:sp>
          <p:nvSpPr>
            <p:cNvPr id="197" name="Right Arrow 196"/>
            <p:cNvSpPr/>
            <p:nvPr/>
          </p:nvSpPr>
          <p:spPr>
            <a:xfrm rot="5400000">
              <a:off x="7117977" y="4123766"/>
              <a:ext cx="233083" cy="170330"/>
            </a:xfrm>
            <a:prstGeom prst="rightArrow">
              <a:avLst/>
            </a:prstGeom>
            <a:solidFill>
              <a:srgbClr val="0000CC"/>
            </a:solidFill>
            <a:ln w="3175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4" name="TextBox 293"/>
            <p:cNvSpPr txBox="1"/>
            <p:nvPr/>
          </p:nvSpPr>
          <p:spPr>
            <a:xfrm>
              <a:off x="3690095" y="5353197"/>
              <a:ext cx="42712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en-US" sz="1600" dirty="0" smtClean="0">
                  <a:solidFill>
                    <a:srgbClr val="0000CC"/>
                  </a:solidFill>
                </a:rPr>
                <a:t> </a:t>
              </a:r>
              <a:r>
                <a:rPr lang="en-US" sz="1600" dirty="0" err="1" smtClean="0">
                  <a:solidFill>
                    <a:srgbClr val="0000CC"/>
                  </a:solidFill>
                </a:rPr>
                <a:t>Longueur</a:t>
              </a:r>
              <a:r>
                <a:rPr lang="en-US" sz="1600" dirty="0" smtClean="0">
                  <a:solidFill>
                    <a:srgbClr val="0000CC"/>
                  </a:solidFill>
                </a:rPr>
                <a:t> 84 m (280 ns), adjustable par wriggler</a:t>
              </a:r>
            </a:p>
            <a:p>
              <a:pPr>
                <a:buFont typeface="Arial" pitchFamily="34" charset="0"/>
                <a:buChar char="•"/>
              </a:pPr>
              <a:r>
                <a:rPr lang="en-US" sz="1600" dirty="0" smtClean="0">
                  <a:solidFill>
                    <a:srgbClr val="0000CC"/>
                  </a:solidFill>
                </a:rPr>
                <a:t> 2 </a:t>
              </a:r>
              <a:r>
                <a:rPr lang="fr-FR" sz="1600" dirty="0" smtClean="0">
                  <a:solidFill>
                    <a:srgbClr val="0000CC"/>
                  </a:solidFill>
                </a:rPr>
                <a:t>cavités déflectrices </a:t>
              </a:r>
              <a:r>
                <a:rPr lang="en-US" sz="1600" dirty="0" smtClean="0">
                  <a:solidFill>
                    <a:srgbClr val="0000CC"/>
                  </a:solidFill>
                </a:rPr>
                <a:t>at 3 GHz</a:t>
              </a:r>
            </a:p>
            <a:p>
              <a:pPr>
                <a:buFont typeface="Arial" pitchFamily="34" charset="0"/>
                <a:buChar char="•"/>
              </a:pPr>
              <a:r>
                <a:rPr lang="en-US" sz="1600" dirty="0" smtClean="0">
                  <a:solidFill>
                    <a:srgbClr val="0000CC"/>
                  </a:solidFill>
                </a:rPr>
                <a:t> Un kicker </a:t>
              </a:r>
              <a:r>
                <a:rPr lang="en-US" sz="1600" dirty="0" err="1" smtClean="0">
                  <a:solidFill>
                    <a:srgbClr val="0000CC"/>
                  </a:solidFill>
                </a:rPr>
                <a:t>d’extraction</a:t>
              </a:r>
              <a:r>
                <a:rPr lang="en-US" sz="1600" dirty="0" smtClean="0">
                  <a:solidFill>
                    <a:srgbClr val="0000CC"/>
                  </a:solidFill>
                </a:rPr>
                <a:t> </a:t>
              </a:r>
              <a:endParaRPr lang="en-US" sz="1600" dirty="0"/>
            </a:p>
          </p:txBody>
        </p:sp>
      </p:grpSp>
      <p:grpSp>
        <p:nvGrpSpPr>
          <p:cNvPr id="58" name="Group 57"/>
          <p:cNvGrpSpPr>
            <a:grpSpLocks noChangeAspect="1"/>
          </p:cNvGrpSpPr>
          <p:nvPr/>
        </p:nvGrpSpPr>
        <p:grpSpPr>
          <a:xfrm>
            <a:off x="76655" y="82992"/>
            <a:ext cx="1142545" cy="539373"/>
            <a:chOff x="1" y="1"/>
            <a:chExt cx="2461143" cy="1161860"/>
          </a:xfrm>
        </p:grpSpPr>
        <p:pic>
          <p:nvPicPr>
            <p:cNvPr id="59" name="Picture 2" descr="G:\Users\w\wfarabol\Documents\Presentations\IPAC 2014\CEA_logotype2012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1"/>
              <a:ext cx="1424273" cy="1161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3" descr="G:\Users\w\wfarabol\Documents\Presentations\IPAC 2014\Logo-Irfu-non-explicite-avec-signature_large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400" y="2"/>
              <a:ext cx="1165744" cy="11618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1" name="Picture 4" descr="G:\Users\w\wfarabol\Documents\Presentations\IPAC 2014\CERN-logo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796" y="133542"/>
            <a:ext cx="488823" cy="48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Footer Placeholder 4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JCL - Grenoble 1-3 Decembre 2014</a:t>
            </a:r>
            <a:endParaRPr lang="en-US"/>
          </a:p>
        </p:txBody>
      </p:sp>
      <p:sp>
        <p:nvSpPr>
          <p:cNvPr id="42" name="Date Placeholder 4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02/12/2014</a:t>
            </a:r>
            <a:endParaRPr lang="en-US"/>
          </a:p>
        </p:txBody>
      </p:sp>
      <p:sp>
        <p:nvSpPr>
          <p:cNvPr id="43" name="Slide Number Placeholder 4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64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929" y="0"/>
            <a:ext cx="8229600" cy="9445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Le Probe Beam CALIFES</a:t>
            </a:r>
            <a:endParaRPr lang="en-US" dirty="0">
              <a:solidFill>
                <a:srgbClr val="C00000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28600" y="1003693"/>
            <a:ext cx="8629821" cy="2142530"/>
            <a:chOff x="304800" y="2590800"/>
            <a:chExt cx="8629821" cy="2142530"/>
          </a:xfrm>
        </p:grpSpPr>
        <p:pic>
          <p:nvPicPr>
            <p:cNvPr id="6" name="Picture 2361" descr="Ligne CALIFES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7200" y="2590800"/>
              <a:ext cx="8031733" cy="1175416"/>
            </a:xfrm>
            <a:prstGeom prst="rect">
              <a:avLst/>
            </a:prstGeom>
            <a:noFill/>
          </p:spPr>
        </p:pic>
        <p:sp>
          <p:nvSpPr>
            <p:cNvPr id="7" name="Text Box 2363"/>
            <p:cNvSpPr txBox="1">
              <a:spLocks noChangeArrowheads="1"/>
            </p:cNvSpPr>
            <p:nvPr/>
          </p:nvSpPr>
          <p:spPr bwMode="auto">
            <a:xfrm>
              <a:off x="304800" y="3810000"/>
              <a:ext cx="990600" cy="73866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algn="ctr" defTabSz="4398963"/>
              <a:r>
                <a:rPr lang="fr-FR" sz="1200" b="1" dirty="0" smtClean="0">
                  <a:solidFill>
                    <a:schemeClr val="accent2"/>
                  </a:solidFill>
                </a:rPr>
                <a:t>Chambre de préparation de la  </a:t>
              </a:r>
            </a:p>
            <a:p>
              <a:pPr algn="ctr" defTabSz="4398963"/>
              <a:r>
                <a:rPr lang="fr-FR" sz="1200" b="1" dirty="0" smtClean="0">
                  <a:solidFill>
                    <a:schemeClr val="accent2"/>
                  </a:solidFill>
                </a:rPr>
                <a:t>Photocathode</a:t>
              </a:r>
              <a:endParaRPr lang="fr-FR" sz="1200" b="1" dirty="0">
                <a:solidFill>
                  <a:schemeClr val="accent2"/>
                </a:solidFill>
              </a:endParaRPr>
            </a:p>
          </p:txBody>
        </p:sp>
        <p:sp>
          <p:nvSpPr>
            <p:cNvPr id="8" name="Text Box 2364"/>
            <p:cNvSpPr txBox="1">
              <a:spLocks noChangeArrowheads="1"/>
            </p:cNvSpPr>
            <p:nvPr/>
          </p:nvSpPr>
          <p:spPr bwMode="auto">
            <a:xfrm>
              <a:off x="1288181" y="3842178"/>
              <a:ext cx="705021" cy="3693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ctr" defTabSz="4398963"/>
              <a:r>
                <a:rPr lang="en-US" sz="1200" b="1" dirty="0">
                  <a:solidFill>
                    <a:schemeClr val="accent2"/>
                  </a:solidFill>
                </a:rPr>
                <a:t>Photo-injector</a:t>
              </a:r>
              <a:endParaRPr lang="fr-FR" sz="1200" b="1" dirty="0">
                <a:solidFill>
                  <a:schemeClr val="accent2"/>
                </a:solidFill>
              </a:endParaRPr>
            </a:p>
          </p:txBody>
        </p:sp>
        <p:sp>
          <p:nvSpPr>
            <p:cNvPr id="10" name="Text Box 2366"/>
            <p:cNvSpPr txBox="1">
              <a:spLocks noChangeArrowheads="1"/>
            </p:cNvSpPr>
            <p:nvPr/>
          </p:nvSpPr>
          <p:spPr bwMode="auto">
            <a:xfrm>
              <a:off x="2133600" y="3810000"/>
              <a:ext cx="1143000" cy="92333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algn="ctr" defTabSz="4398963"/>
              <a:r>
                <a:rPr lang="fr-FR" sz="1200" b="1" dirty="0" smtClean="0">
                  <a:solidFill>
                    <a:schemeClr val="accent2"/>
                  </a:solidFill>
                </a:rPr>
                <a:t>Structure LIL a 3 GHz utilisable pour la compression de paquet</a:t>
              </a:r>
              <a:endParaRPr lang="fr-FR" sz="1200" b="1" dirty="0">
                <a:solidFill>
                  <a:schemeClr val="accent2"/>
                </a:solidFill>
              </a:endParaRPr>
            </a:p>
          </p:txBody>
        </p:sp>
        <p:sp>
          <p:nvSpPr>
            <p:cNvPr id="11" name="Text Box 2367"/>
            <p:cNvSpPr txBox="1">
              <a:spLocks noChangeArrowheads="1"/>
            </p:cNvSpPr>
            <p:nvPr/>
          </p:nvSpPr>
          <p:spPr bwMode="auto">
            <a:xfrm>
              <a:off x="4250356" y="3814429"/>
              <a:ext cx="1845644" cy="3693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algn="ctr" defTabSz="4398963"/>
              <a:r>
                <a:rPr lang="fr-FR" sz="1200" b="1" dirty="0" smtClean="0">
                  <a:solidFill>
                    <a:schemeClr val="accent2"/>
                  </a:solidFill>
                </a:rPr>
                <a:t>2 Structures </a:t>
              </a:r>
              <a:r>
                <a:rPr lang="fr-FR" sz="1200" b="1" dirty="0">
                  <a:solidFill>
                    <a:schemeClr val="accent2"/>
                  </a:solidFill>
                </a:rPr>
                <a:t>LIL a 3 GHz </a:t>
              </a:r>
              <a:r>
                <a:rPr lang="fr-FR" sz="1200" b="1" dirty="0" smtClean="0">
                  <a:solidFill>
                    <a:schemeClr val="accent2"/>
                  </a:solidFill>
                </a:rPr>
                <a:t>utilisées </a:t>
              </a:r>
              <a:r>
                <a:rPr lang="fr-FR" sz="1200" b="1" dirty="0">
                  <a:solidFill>
                    <a:schemeClr val="accent2"/>
                  </a:solidFill>
                </a:rPr>
                <a:t>pour </a:t>
              </a:r>
              <a:r>
                <a:rPr lang="fr-FR" sz="1200" b="1" dirty="0" smtClean="0">
                  <a:solidFill>
                    <a:schemeClr val="accent2"/>
                  </a:solidFill>
                </a:rPr>
                <a:t>l’accélération</a:t>
              </a:r>
              <a:endParaRPr lang="fr-FR" sz="1200" b="1" dirty="0">
                <a:solidFill>
                  <a:schemeClr val="accent2"/>
                </a:solidFill>
              </a:endParaRPr>
            </a:p>
          </p:txBody>
        </p:sp>
        <p:sp>
          <p:nvSpPr>
            <p:cNvPr id="12" name="Text Box 2368"/>
            <p:cNvSpPr txBox="1">
              <a:spLocks noChangeArrowheads="1"/>
            </p:cNvSpPr>
            <p:nvPr/>
          </p:nvSpPr>
          <p:spPr bwMode="auto">
            <a:xfrm>
              <a:off x="6900664" y="3810000"/>
              <a:ext cx="814757" cy="3693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algn="ctr" defTabSz="4398963"/>
              <a:r>
                <a:rPr lang="en-US" sz="1200" b="1" dirty="0">
                  <a:solidFill>
                    <a:schemeClr val="accent2"/>
                  </a:solidFill>
                </a:rPr>
                <a:t>Diagnostics section</a:t>
              </a:r>
              <a:endParaRPr lang="fr-FR" sz="1200" b="1" dirty="0">
                <a:solidFill>
                  <a:schemeClr val="accent2"/>
                </a:solidFill>
              </a:endParaRPr>
            </a:p>
          </p:txBody>
        </p:sp>
        <p:sp>
          <p:nvSpPr>
            <p:cNvPr id="13" name="Text Box 2369"/>
            <p:cNvSpPr txBox="1">
              <a:spLocks noChangeArrowheads="1"/>
            </p:cNvSpPr>
            <p:nvPr/>
          </p:nvSpPr>
          <p:spPr bwMode="auto">
            <a:xfrm>
              <a:off x="8229600" y="3581400"/>
              <a:ext cx="705021" cy="55399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ctr" defTabSz="4398963"/>
              <a:r>
                <a:rPr lang="en-US" sz="1200" b="1" dirty="0" smtClean="0">
                  <a:solidFill>
                    <a:schemeClr val="accent2"/>
                  </a:solidFill>
                </a:rPr>
                <a:t>To </a:t>
              </a:r>
              <a:r>
                <a:rPr lang="en-US" sz="1200" b="1" dirty="0">
                  <a:solidFill>
                    <a:schemeClr val="accent2"/>
                  </a:solidFill>
                </a:rPr>
                <a:t>Two Beams Test Stand</a:t>
              </a:r>
              <a:endParaRPr lang="fr-FR" sz="1200" b="1" dirty="0">
                <a:solidFill>
                  <a:schemeClr val="accent2"/>
                </a:solidFill>
              </a:endParaRPr>
            </a:p>
          </p:txBody>
        </p:sp>
        <p:sp>
          <p:nvSpPr>
            <p:cNvPr id="18" name="AutoShape 2398"/>
            <p:cNvSpPr>
              <a:spLocks/>
            </p:cNvSpPr>
            <p:nvPr/>
          </p:nvSpPr>
          <p:spPr bwMode="auto">
            <a:xfrm rot="16200000" flipV="1">
              <a:off x="7312984" y="2956492"/>
              <a:ext cx="80629" cy="1600200"/>
            </a:xfrm>
            <a:prstGeom prst="leftBrace">
              <a:avLst>
                <a:gd name="adj1" fmla="val 123437"/>
                <a:gd name="adj2" fmla="val 50000"/>
              </a:avLst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AutoShape 2400"/>
            <p:cNvSpPr>
              <a:spLocks/>
            </p:cNvSpPr>
            <p:nvPr/>
          </p:nvSpPr>
          <p:spPr bwMode="auto">
            <a:xfrm rot="16200000" flipV="1">
              <a:off x="4953101" y="2285898"/>
              <a:ext cx="80629" cy="2976432"/>
            </a:xfrm>
            <a:prstGeom prst="leftBrace">
              <a:avLst>
                <a:gd name="adj1" fmla="val 267708"/>
                <a:gd name="adj2" fmla="val 50000"/>
              </a:avLst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35" name="Picture 49" descr="1006091_07-A4-at-144-dp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3586" y="2872674"/>
            <a:ext cx="4061757" cy="2702740"/>
          </a:xfrm>
          <a:prstGeom prst="rect">
            <a:avLst/>
          </a:prstGeom>
          <a:noFill/>
        </p:spPr>
      </p:pic>
      <p:sp>
        <p:nvSpPr>
          <p:cNvPr id="36" name="Text Box 773"/>
          <p:cNvSpPr txBox="1">
            <a:spLocks noChangeArrowheads="1"/>
          </p:cNvSpPr>
          <p:nvPr/>
        </p:nvSpPr>
        <p:spPr bwMode="auto">
          <a:xfrm>
            <a:off x="6172200" y="5715000"/>
            <a:ext cx="146702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000" rIns="18000">
            <a:spAutoFit/>
          </a:bodyPr>
          <a:lstStyle/>
          <a:p>
            <a:r>
              <a:rPr lang="fr-FR" sz="1200" b="1" dirty="0" smtClean="0">
                <a:solidFill>
                  <a:srgbClr val="006600"/>
                </a:solidFill>
              </a:rPr>
              <a:t>CALIFES dans le CLEX</a:t>
            </a:r>
            <a:endParaRPr lang="fr-FR" sz="1200" b="1" dirty="0">
              <a:solidFill>
                <a:srgbClr val="006600"/>
              </a:solidFill>
            </a:endParaRPr>
          </a:p>
        </p:txBody>
      </p:sp>
      <p:graphicFrame>
        <p:nvGraphicFramePr>
          <p:cNvPr id="37" name="Group 1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3062450"/>
              </p:ext>
            </p:extLst>
          </p:nvPr>
        </p:nvGraphicFramePr>
        <p:xfrm>
          <a:off x="228600" y="3352800"/>
          <a:ext cx="4391953" cy="1828797"/>
        </p:xfrm>
        <a:graphic>
          <a:graphicData uri="http://schemas.openxmlformats.org/drawingml/2006/table">
            <a:tbl>
              <a:tblPr/>
              <a:tblGrid>
                <a:gridCol w="1603939"/>
                <a:gridCol w="1439270"/>
                <a:gridCol w="1348744"/>
              </a:tblGrid>
              <a:tr h="22725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Parameters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</a:endParaRPr>
                    </a:p>
                  </a:txBody>
                  <a:tcPr marL="54000" marR="54000" marT="18000" marB="18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Specified</a:t>
                      </a: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</a:endParaRPr>
                    </a:p>
                  </a:txBody>
                  <a:tcPr marL="54000" marR="54000" marT="18000" marB="18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Tested</a:t>
                      </a: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</a:endParaRPr>
                    </a:p>
                  </a:txBody>
                  <a:tcPr marL="54000" marR="54000" marT="18000" marB="18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803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Energy</a:t>
                      </a: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</a:endParaRPr>
                    </a:p>
                  </a:txBody>
                  <a:tcPr marL="54000" marR="54000" marT="18000" marB="18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 </a:t>
                      </a:r>
                      <a:r>
                        <a:rPr kumimoji="0" lang="en-GB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MeV</a:t>
                      </a: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</a:endParaRPr>
                    </a:p>
                  </a:txBody>
                  <a:tcPr marL="54000" marR="54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205 </a:t>
                      </a:r>
                      <a:r>
                        <a:rPr kumimoji="0" lang="en-GB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MeV</a:t>
                      </a: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</a:endParaRPr>
                    </a:p>
                  </a:txBody>
                  <a:tcPr marL="54000" marR="54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25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Norm. </a:t>
                      </a:r>
                      <a:r>
                        <a:rPr kumimoji="0" lang="en-GB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rms</a:t>
                      </a: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GB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emittance</a:t>
                      </a: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</a:endParaRPr>
                    </a:p>
                  </a:txBody>
                  <a:tcPr marL="54000" marR="54000" marT="18000" marB="18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&lt; 20 </a:t>
                      </a: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ymbol" pitchFamily="18" charset="2"/>
                          <a:cs typeface="Times New Roman" pitchFamily="18" charset="0"/>
                        </a:rPr>
                        <a:t>p</a:t>
                      </a: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GB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mm.mrad</a:t>
                      </a: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</a:endParaRPr>
                    </a:p>
                  </a:txBody>
                  <a:tcPr marL="54000" marR="54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</a:t>
                      </a: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ymbol" pitchFamily="18" charset="2"/>
                          <a:cs typeface="Times New Roman" pitchFamily="18" charset="0"/>
                        </a:rPr>
                        <a:t>p</a:t>
                      </a: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GB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mm.mrad</a:t>
                      </a: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</a:endParaRPr>
                    </a:p>
                  </a:txBody>
                  <a:tcPr marL="54000" marR="54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25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Energy spread</a:t>
                      </a: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</a:endParaRPr>
                    </a:p>
                  </a:txBody>
                  <a:tcPr marL="54000" marR="54000" marT="18000" marB="18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&lt; ± 2 %</a:t>
                      </a: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</a:endParaRPr>
                    </a:p>
                  </a:txBody>
                  <a:tcPr marL="54000" marR="54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± 0.5 %</a:t>
                      </a: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</a:endParaRPr>
                    </a:p>
                  </a:txBody>
                  <a:tcPr marL="54000" marR="54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25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Bunch charge</a:t>
                      </a: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</a:endParaRPr>
                    </a:p>
                  </a:txBody>
                  <a:tcPr marL="54000" marR="54000" marT="18000" marB="18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0.6 </a:t>
                      </a:r>
                      <a:r>
                        <a:rPr kumimoji="0" lang="en-GB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nC</a:t>
                      </a: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</a:endParaRPr>
                    </a:p>
                  </a:txBody>
                  <a:tcPr marL="54000" marR="54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0.65 </a:t>
                      </a:r>
                      <a:r>
                        <a:rPr kumimoji="0" lang="en-GB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nC</a:t>
                      </a: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</a:endParaRPr>
                    </a:p>
                  </a:txBody>
                  <a:tcPr marL="54000" marR="54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25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Bunch spacing</a:t>
                      </a: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</a:endParaRPr>
                    </a:p>
                  </a:txBody>
                  <a:tcPr marL="54000" marR="54000" marT="18000" marB="18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0.667 ns</a:t>
                      </a: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</a:endParaRPr>
                    </a:p>
                  </a:txBody>
                  <a:tcPr marL="54000" marR="54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0.667 ns</a:t>
                      </a: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</a:endParaRPr>
                    </a:p>
                  </a:txBody>
                  <a:tcPr marL="54000" marR="54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25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Number of bunches</a:t>
                      </a: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</a:endParaRPr>
                    </a:p>
                  </a:txBody>
                  <a:tcPr marL="54000" marR="54000" marT="18000" marB="18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1-32-226</a:t>
                      </a: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</a:endParaRPr>
                    </a:p>
                  </a:txBody>
                  <a:tcPr marL="54000" marR="54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from 1 to 300</a:t>
                      </a: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</a:endParaRPr>
                    </a:p>
                  </a:txBody>
                  <a:tcPr marL="54000" marR="54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25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rms. bunch length </a:t>
                      </a: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</a:endParaRPr>
                    </a:p>
                  </a:txBody>
                  <a:tcPr marL="54000" marR="54000" marT="18000" marB="18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&lt; 0.75 </a:t>
                      </a:r>
                      <a:r>
                        <a:rPr kumimoji="0" lang="en-GB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ps</a:t>
                      </a: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</a:endParaRPr>
                    </a:p>
                  </a:txBody>
                  <a:tcPr marL="54000" marR="54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1.5 </a:t>
                      </a:r>
                      <a:r>
                        <a:rPr kumimoji="0" lang="en-GB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ps</a:t>
                      </a: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</a:endParaRPr>
                    </a:p>
                  </a:txBody>
                  <a:tcPr marL="54000" marR="54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8" name="Text Box 773"/>
          <p:cNvSpPr txBox="1">
            <a:spLocks noChangeArrowheads="1"/>
          </p:cNvSpPr>
          <p:nvPr/>
        </p:nvSpPr>
        <p:spPr bwMode="auto">
          <a:xfrm>
            <a:off x="678023" y="5410200"/>
            <a:ext cx="313161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000" rIns="18000">
            <a:spAutoFit/>
          </a:bodyPr>
          <a:lstStyle/>
          <a:p>
            <a:pPr algn="ctr"/>
            <a:r>
              <a:rPr lang="fr-FR" sz="1200" b="1" dirty="0" smtClean="0">
                <a:solidFill>
                  <a:srgbClr val="006600"/>
                </a:solidFill>
              </a:rPr>
              <a:t>Caractéristiques du faisceau</a:t>
            </a:r>
            <a:endParaRPr lang="fr-FR" sz="1200" b="1" dirty="0">
              <a:solidFill>
                <a:srgbClr val="006600"/>
              </a:solidFill>
            </a:endParaRPr>
          </a:p>
        </p:txBody>
      </p:sp>
      <p:grpSp>
        <p:nvGrpSpPr>
          <p:cNvPr id="17" name="Group 16"/>
          <p:cNvGrpSpPr>
            <a:grpSpLocks noChangeAspect="1"/>
          </p:cNvGrpSpPr>
          <p:nvPr/>
        </p:nvGrpSpPr>
        <p:grpSpPr>
          <a:xfrm>
            <a:off x="76655" y="82992"/>
            <a:ext cx="1142545" cy="539373"/>
            <a:chOff x="1" y="1"/>
            <a:chExt cx="2461143" cy="1161860"/>
          </a:xfrm>
        </p:grpSpPr>
        <p:pic>
          <p:nvPicPr>
            <p:cNvPr id="20" name="Picture 2" descr="G:\Users\w\wfarabol\Documents\Presentations\IPAC 2014\CEA_logotype201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1"/>
              <a:ext cx="1424273" cy="1161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3" descr="G:\Users\w\wfarabol\Documents\Presentations\IPAC 2014\Logo-Irfu-non-explicite-avec-signature_large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400" y="2"/>
              <a:ext cx="1165744" cy="11618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" name="Picture 4" descr="G:\Users\w\wfarabol\Documents\Presentations\IPAC 2014\CERN-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796" y="133542"/>
            <a:ext cx="488823" cy="48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JCL - Grenoble 1-3 Decembre 2014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02/12/2014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12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023" y="-802"/>
            <a:ext cx="8229600" cy="1005038"/>
          </a:xfrm>
        </p:spPr>
        <p:txBody>
          <a:bodyPr>
            <a:normAutofit/>
          </a:bodyPr>
          <a:lstStyle/>
          <a:p>
            <a:r>
              <a:rPr lang="fr-FR" sz="3600" dirty="0" smtClean="0">
                <a:solidFill>
                  <a:srgbClr val="C00000"/>
                </a:solidFill>
              </a:rPr>
              <a:t>Le banc de test a 2 faisceaux (TBTS)</a:t>
            </a:r>
            <a:endParaRPr lang="fr-FR" sz="3600" dirty="0">
              <a:solidFill>
                <a:srgbClr val="C00000"/>
              </a:solidFill>
            </a:endParaRPr>
          </a:p>
        </p:txBody>
      </p:sp>
      <p:pic>
        <p:nvPicPr>
          <p:cNvPr id="9220" name="Picture 4" descr="https://mediastream.cern.ch/MediaArchive/Photo/Public/2010/1006091/1006091_05/1006091_05-A4-at-144-dp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71" y="1600200"/>
            <a:ext cx="4239601" cy="281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mediastream.cern.ch/MediaArchive/Photo/Public/2010/1006091/1006091_06/1006091_06-A4-at-144-dp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600200"/>
            <a:ext cx="4235656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JCL - Grenoble 1-3 Decembre 2014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02/12/2014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6655" y="82992"/>
            <a:ext cx="1142545" cy="539373"/>
            <a:chOff x="1" y="1"/>
            <a:chExt cx="2461143" cy="1161860"/>
          </a:xfrm>
        </p:grpSpPr>
        <p:pic>
          <p:nvPicPr>
            <p:cNvPr id="11" name="Picture 2" descr="G:\Users\w\wfarabol\Documents\Presentations\IPAC 2014\CEA_logotype201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1"/>
              <a:ext cx="1424273" cy="1161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3" descr="G:\Users\w\wfarabol\Documents\Presentations\IPAC 2014\Logo-Irfu-non-explicite-avec-signature_large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400" y="2"/>
              <a:ext cx="1165744" cy="11618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4" descr="G:\Users\w\wfarabol\Documents\Presentations\IPAC 2014\CERN-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796" y="133542"/>
            <a:ext cx="488823" cy="48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50523" y="4546696"/>
            <a:ext cx="4230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Les lignes Drive et Probe vues coté dumps</a:t>
            </a:r>
            <a:endParaRPr lang="fr-FR" dirty="0"/>
          </a:p>
        </p:txBody>
      </p:sp>
      <p:sp>
        <p:nvSpPr>
          <p:cNvPr id="15" name="TextBox 14"/>
          <p:cNvSpPr txBox="1"/>
          <p:nvPr/>
        </p:nvSpPr>
        <p:spPr>
          <a:xfrm>
            <a:off x="5486400" y="4546696"/>
            <a:ext cx="2392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Le TBTS avant juin 2014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0809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607" y="50865"/>
            <a:ext cx="8229600" cy="634935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Les structures TD24 </a:t>
            </a:r>
            <a:endParaRPr lang="en-US" sz="3600" dirty="0">
              <a:solidFill>
                <a:srgbClr val="C0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15975" t="10660" r="12344" b="12598"/>
          <a:stretch>
            <a:fillRect/>
          </a:stretch>
        </p:blipFill>
        <p:spPr bwMode="auto">
          <a:xfrm>
            <a:off x="407252" y="812116"/>
            <a:ext cx="3056245" cy="245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928313" y="2986782"/>
            <a:ext cx="1535184" cy="276999"/>
          </a:xfrm>
          <a:prstGeom prst="rect">
            <a:avLst/>
          </a:prstGeom>
          <a:solidFill>
            <a:srgbClr val="FFFF00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6600"/>
                </a:solidFill>
              </a:rPr>
              <a:t>Franck Peauger - IRFU</a:t>
            </a:r>
            <a:endParaRPr lang="en-US" sz="1200" dirty="0">
              <a:solidFill>
                <a:srgbClr val="0066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5726" y="3564255"/>
            <a:ext cx="3073813" cy="2303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4172411" y="4531161"/>
            <a:ext cx="435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2060"/>
                </a:solidFill>
              </a:rPr>
              <a:t>Schéma du banc de test de Septembre 2012 a Juin 2014</a:t>
            </a:r>
            <a:endParaRPr lang="fr-FR" dirty="0">
              <a:solidFill>
                <a:srgbClr val="002060"/>
              </a:solidFill>
            </a:endParaRPr>
          </a:p>
        </p:txBody>
      </p:sp>
      <p:grpSp>
        <p:nvGrpSpPr>
          <p:cNvPr id="19" name="Group 18"/>
          <p:cNvGrpSpPr>
            <a:grpSpLocks noChangeAspect="1"/>
          </p:cNvGrpSpPr>
          <p:nvPr/>
        </p:nvGrpSpPr>
        <p:grpSpPr>
          <a:xfrm>
            <a:off x="76655" y="82992"/>
            <a:ext cx="1142545" cy="539373"/>
            <a:chOff x="1" y="1"/>
            <a:chExt cx="2461143" cy="1161860"/>
          </a:xfrm>
        </p:grpSpPr>
        <p:pic>
          <p:nvPicPr>
            <p:cNvPr id="20" name="Picture 2" descr="G:\Users\w\wfarabol\Documents\Presentations\IPAC 2014\CEA_logotype201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1"/>
              <a:ext cx="1424273" cy="1161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3" descr="G:\Users\w\wfarabol\Documents\Presentations\IPAC 2014\Logo-Irfu-non-explicite-avec-signature_large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400" y="2"/>
              <a:ext cx="1165744" cy="11618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" name="Picture 4" descr="G:\Users\w\wfarabol\Documents\Presentations\IPAC 2014\CERN-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796" y="133542"/>
            <a:ext cx="488823" cy="48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JCL - Grenoble 1-3 Decembre 2014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02/12/2014</a:t>
            </a: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304800" y="3200400"/>
            <a:ext cx="3538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Structure avec Wake Field Monitors</a:t>
            </a:r>
            <a:endParaRPr lang="fr-FR" dirty="0"/>
          </a:p>
        </p:txBody>
      </p:sp>
      <p:sp>
        <p:nvSpPr>
          <p:cNvPr id="27" name="TextBox 26"/>
          <p:cNvSpPr txBox="1"/>
          <p:nvPr/>
        </p:nvSpPr>
        <p:spPr>
          <a:xfrm>
            <a:off x="407252" y="5879933"/>
            <a:ext cx="3174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Installation dans un tank a vide</a:t>
            </a:r>
            <a:endParaRPr lang="fr-FR" dirty="0"/>
          </a:p>
        </p:txBody>
      </p:sp>
      <p:pic>
        <p:nvPicPr>
          <p:cNvPr id="29" name="Picture 28" descr="G:\Users\w\wfarabol\Documents\Presentations\IPAC 2014\WEOCA02f2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110" y="812116"/>
            <a:ext cx="5029200" cy="29698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1602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5837</TotalTime>
  <Words>1735</Words>
  <Application>Microsoft Office PowerPoint</Application>
  <PresentationFormat>On-screen Show (4:3)</PresentationFormat>
  <Paragraphs>353</Paragraphs>
  <Slides>30</Slides>
  <Notes>3</Notes>
  <HiddenSlides>0</HiddenSlides>
  <MMClips>2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Batang</vt:lpstr>
      <vt:lpstr>Arial</vt:lpstr>
      <vt:lpstr>Calibri</vt:lpstr>
      <vt:lpstr>Century Gothic</vt:lpstr>
      <vt:lpstr>Comic Sans MS</vt:lpstr>
      <vt:lpstr>StarSymbol</vt:lpstr>
      <vt:lpstr>Symbol</vt:lpstr>
      <vt:lpstr>Times New Roman</vt:lpstr>
      <vt:lpstr>Office Theme</vt:lpstr>
      <vt:lpstr>Acrobat Document</vt:lpstr>
      <vt:lpstr>STATUT DE CTF3</vt:lpstr>
      <vt:lpstr>Sommaire</vt:lpstr>
      <vt:lpstr>Schéma de principe du Collisionneur CLIC</vt:lpstr>
      <vt:lpstr>Quelques défis du CLIC </vt:lpstr>
      <vt:lpstr>L’installation CTF3 et le TBTS</vt:lpstr>
      <vt:lpstr>Le Drive Beam et la recombinaison des paquets</vt:lpstr>
      <vt:lpstr>Le Probe Beam CALIFES</vt:lpstr>
      <vt:lpstr>Le banc de test a 2 faisceaux (TBTS)</vt:lpstr>
      <vt:lpstr>Les structures TD24 </vt:lpstr>
      <vt:lpstr>Validation du gradient d’accélération (100 MV/m)</vt:lpstr>
      <vt:lpstr>Quelques techniques RF</vt:lpstr>
      <vt:lpstr>Vérification de la fréquence d’accord</vt:lpstr>
      <vt:lpstr>Localisation des claquages RF</vt:lpstr>
      <vt:lpstr>Distribution des claquages dans le temps</vt:lpstr>
      <vt:lpstr>Déflection du faisceau par un claquage</vt:lpstr>
      <vt:lpstr>Analyse statistique</vt:lpstr>
      <vt:lpstr>Etude des Wakefield Monitors</vt:lpstr>
      <vt:lpstr>Etude de la composante octupolaire</vt:lpstr>
      <vt:lpstr>Quelques films</vt:lpstr>
      <vt:lpstr>Autopsie après tests RF</vt:lpstr>
      <vt:lpstr>Analyse par SEM</vt:lpstr>
      <vt:lpstr>Analyse par SEM (suite)</vt:lpstr>
      <vt:lpstr>Stand de test des diagnostics</vt:lpstr>
      <vt:lpstr>CALIFES: un faisceau de test multi-usages</vt:lpstr>
      <vt:lpstr>PowerPoint Presentation</vt:lpstr>
      <vt:lpstr>Le Module CLIC</vt:lpstr>
      <vt:lpstr>Schéma de fonctionnement</vt:lpstr>
      <vt:lpstr>La reconstruction du TBTS</vt:lpstr>
      <vt:lpstr>Les nouvelles superstructures TD26CC</vt:lpstr>
      <vt:lpstr>Conclusions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Wilfrid Farabolini</dc:creator>
  <cp:lastModifiedBy>Wilfrid Farabolini</cp:lastModifiedBy>
  <cp:revision>84</cp:revision>
  <dcterms:created xsi:type="dcterms:W3CDTF">2006-08-16T00:00:00Z</dcterms:created>
  <dcterms:modified xsi:type="dcterms:W3CDTF">2014-12-01T18:36:47Z</dcterms:modified>
</cp:coreProperties>
</file>