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61" r:id="rId2"/>
    <p:sldId id="493" r:id="rId3"/>
    <p:sldId id="487" r:id="rId4"/>
    <p:sldId id="481" r:id="rId5"/>
    <p:sldId id="479" r:id="rId6"/>
    <p:sldId id="483" r:id="rId7"/>
    <p:sldId id="418" r:id="rId8"/>
    <p:sldId id="474" r:id="rId9"/>
    <p:sldId id="448" r:id="rId10"/>
    <p:sldId id="461" r:id="rId11"/>
    <p:sldId id="434" r:id="rId12"/>
    <p:sldId id="435" r:id="rId13"/>
    <p:sldId id="419" r:id="rId14"/>
    <p:sldId id="480" r:id="rId15"/>
    <p:sldId id="484" r:id="rId16"/>
    <p:sldId id="438" r:id="rId17"/>
    <p:sldId id="495" r:id="rId18"/>
    <p:sldId id="494" r:id="rId19"/>
    <p:sldId id="485" r:id="rId20"/>
    <p:sldId id="482" r:id="rId21"/>
    <p:sldId id="488" r:id="rId22"/>
    <p:sldId id="489" r:id="rId23"/>
    <p:sldId id="491" r:id="rId24"/>
    <p:sldId id="492" r:id="rId25"/>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1E0E"/>
    <a:srgbClr val="666666"/>
    <a:srgbClr val="FF0000"/>
    <a:srgbClr val="808080"/>
    <a:srgbClr val="FFFFFF"/>
    <a:srgbClr val="B2B2B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9645" autoAdjust="0"/>
  </p:normalViewPr>
  <p:slideViewPr>
    <p:cSldViewPr snapToGrid="0">
      <p:cViewPr>
        <p:scale>
          <a:sx n="70" d="100"/>
          <a:sy n="70" d="100"/>
        </p:scale>
        <p:origin x="-828" y="-174"/>
      </p:cViewPr>
      <p:guideLst>
        <p:guide orient="horz" pos="2160"/>
        <p:guide pos="2880"/>
      </p:guideLst>
    </p:cSldViewPr>
  </p:slideViewPr>
  <p:notesTextViewPr>
    <p:cViewPr>
      <p:scale>
        <a:sx n="100" d="100"/>
        <a:sy n="100" d="100"/>
      </p:scale>
      <p:origin x="0" y="0"/>
    </p:cViewPr>
  </p:notesTextViewPr>
  <p:sorterViewPr>
    <p:cViewPr>
      <p:scale>
        <a:sx n="57" d="100"/>
        <a:sy n="57" d="100"/>
      </p:scale>
      <p:origin x="0" y="0"/>
    </p:cViewPr>
  </p:sorterViewPr>
  <p:notesViewPr>
    <p:cSldViewPr snapToGrid="0">
      <p:cViewPr>
        <p:scale>
          <a:sx n="100" d="100"/>
          <a:sy n="100" d="100"/>
        </p:scale>
        <p:origin x="-1896" y="100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51956" cy="497126"/>
          </a:xfrm>
          <a:prstGeom prst="rect">
            <a:avLst/>
          </a:prstGeom>
        </p:spPr>
        <p:txBody>
          <a:bodyPr vert="horz" lIns="91659" tIns="45830" rIns="91659" bIns="45830" rtlCol="0"/>
          <a:lstStyle>
            <a:lvl1pPr algn="l">
              <a:defRPr sz="1200"/>
            </a:lvl1pPr>
          </a:lstStyle>
          <a:p>
            <a:endParaRPr lang="fr-FR"/>
          </a:p>
        </p:txBody>
      </p:sp>
      <p:sp>
        <p:nvSpPr>
          <p:cNvPr id="3" name="Espace réservé de la date 2"/>
          <p:cNvSpPr>
            <a:spLocks noGrp="1"/>
          </p:cNvSpPr>
          <p:nvPr>
            <p:ph type="dt" sz="quarter" idx="1"/>
          </p:nvPr>
        </p:nvSpPr>
        <p:spPr>
          <a:xfrm>
            <a:off x="3858439" y="1"/>
            <a:ext cx="2951956" cy="497126"/>
          </a:xfrm>
          <a:prstGeom prst="rect">
            <a:avLst/>
          </a:prstGeom>
        </p:spPr>
        <p:txBody>
          <a:bodyPr vert="horz" lIns="91659" tIns="45830" rIns="91659" bIns="45830" rtlCol="0"/>
          <a:lstStyle>
            <a:lvl1pPr algn="r">
              <a:defRPr sz="1200"/>
            </a:lvl1pPr>
          </a:lstStyle>
          <a:p>
            <a:fld id="{416B20E2-405A-7949-9D81-A41F19F3E752}" type="datetime1">
              <a:rPr lang="fr-FR" smtClean="0"/>
              <a:t>01/12/2014</a:t>
            </a:fld>
            <a:endParaRPr lang="fr-FR"/>
          </a:p>
        </p:txBody>
      </p:sp>
      <p:sp>
        <p:nvSpPr>
          <p:cNvPr id="4" name="Espace réservé du pied de page 3"/>
          <p:cNvSpPr>
            <a:spLocks noGrp="1"/>
          </p:cNvSpPr>
          <p:nvPr>
            <p:ph type="ftr" sz="quarter" idx="2"/>
          </p:nvPr>
        </p:nvSpPr>
        <p:spPr>
          <a:xfrm>
            <a:off x="3" y="9443795"/>
            <a:ext cx="2951956" cy="497126"/>
          </a:xfrm>
          <a:prstGeom prst="rect">
            <a:avLst/>
          </a:prstGeom>
        </p:spPr>
        <p:txBody>
          <a:bodyPr vert="horz" lIns="91659" tIns="45830" rIns="91659" bIns="45830" rtlCol="0" anchor="b"/>
          <a:lstStyle>
            <a:lvl1pPr algn="l">
              <a:defRPr sz="1200"/>
            </a:lvl1pPr>
          </a:lstStyle>
          <a:p>
            <a:r>
              <a:rPr lang="fr-FR" smtClean="0"/>
              <a:t>2013, May 29</a:t>
            </a:r>
            <a:endParaRPr lang="fr-FR"/>
          </a:p>
        </p:txBody>
      </p:sp>
      <p:sp>
        <p:nvSpPr>
          <p:cNvPr id="5" name="Espace réservé du numéro de diapositive 4"/>
          <p:cNvSpPr>
            <a:spLocks noGrp="1"/>
          </p:cNvSpPr>
          <p:nvPr>
            <p:ph type="sldNum" sz="quarter" idx="3"/>
          </p:nvPr>
        </p:nvSpPr>
        <p:spPr>
          <a:xfrm>
            <a:off x="3858439" y="9443795"/>
            <a:ext cx="2951956" cy="497126"/>
          </a:xfrm>
          <a:prstGeom prst="rect">
            <a:avLst/>
          </a:prstGeom>
        </p:spPr>
        <p:txBody>
          <a:bodyPr vert="horz" lIns="91659" tIns="45830" rIns="91659" bIns="45830" rtlCol="0" anchor="b"/>
          <a:lstStyle>
            <a:lvl1pPr algn="r">
              <a:defRPr sz="1200"/>
            </a:lvl1pPr>
          </a:lstStyle>
          <a:p>
            <a:fld id="{92FFD398-DDAD-41E7-93E0-B74084D01185}" type="slidenum">
              <a:rPr lang="fr-FR" smtClean="0"/>
              <a:t>‹N°›</a:t>
            </a:fld>
            <a:endParaRPr lang="fr-FR"/>
          </a:p>
        </p:txBody>
      </p:sp>
    </p:spTree>
    <p:extLst>
      <p:ext uri="{BB962C8B-B14F-4D97-AF65-F5344CB8AC3E}">
        <p14:creationId xmlns:p14="http://schemas.microsoft.com/office/powerpoint/2010/main" val="871670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51851" cy="497126"/>
          </a:xfrm>
          <a:prstGeom prst="rect">
            <a:avLst/>
          </a:prstGeom>
        </p:spPr>
        <p:txBody>
          <a:bodyPr vert="horz" lIns="96169" tIns="48084" rIns="96169" bIns="48084" rtlCol="0"/>
          <a:lstStyle>
            <a:lvl1pPr algn="l">
              <a:defRPr sz="1300"/>
            </a:lvl1pPr>
          </a:lstStyle>
          <a:p>
            <a:endParaRPr lang="fr-FR"/>
          </a:p>
        </p:txBody>
      </p:sp>
      <p:sp>
        <p:nvSpPr>
          <p:cNvPr id="3" name="Espace réservé de la date 2"/>
          <p:cNvSpPr>
            <a:spLocks noGrp="1"/>
          </p:cNvSpPr>
          <p:nvPr>
            <p:ph type="dt" idx="1"/>
          </p:nvPr>
        </p:nvSpPr>
        <p:spPr>
          <a:xfrm>
            <a:off x="3858537" y="1"/>
            <a:ext cx="2951851" cy="497126"/>
          </a:xfrm>
          <a:prstGeom prst="rect">
            <a:avLst/>
          </a:prstGeom>
        </p:spPr>
        <p:txBody>
          <a:bodyPr vert="horz" lIns="96169" tIns="48084" rIns="96169" bIns="48084" rtlCol="0"/>
          <a:lstStyle>
            <a:lvl1pPr algn="r">
              <a:defRPr sz="1300"/>
            </a:lvl1pPr>
          </a:lstStyle>
          <a:p>
            <a:fld id="{655437F1-4FFB-F74B-BD29-E80E6AFDDD60}" type="datetime1">
              <a:rPr lang="fr-FR" smtClean="0"/>
              <a:t>01/12/2014</a:t>
            </a:fld>
            <a:endParaRPr lang="fr-FR"/>
          </a:p>
        </p:txBody>
      </p:sp>
      <p:sp>
        <p:nvSpPr>
          <p:cNvPr id="4" name="Espace réservé de l'image des diapositives 3"/>
          <p:cNvSpPr>
            <a:spLocks noGrp="1" noRot="1" noChangeAspect="1"/>
          </p:cNvSpPr>
          <p:nvPr>
            <p:ph type="sldImg" idx="2"/>
          </p:nvPr>
        </p:nvSpPr>
        <p:spPr>
          <a:xfrm>
            <a:off x="919163" y="746125"/>
            <a:ext cx="4973637" cy="3729038"/>
          </a:xfrm>
          <a:prstGeom prst="rect">
            <a:avLst/>
          </a:prstGeom>
          <a:noFill/>
          <a:ln w="12700">
            <a:solidFill>
              <a:prstClr val="black"/>
            </a:solidFill>
          </a:ln>
        </p:spPr>
        <p:txBody>
          <a:bodyPr vert="horz" lIns="96169" tIns="48084" rIns="96169" bIns="48084" rtlCol="0" anchor="ctr"/>
          <a:lstStyle/>
          <a:p>
            <a:endParaRPr lang="fr-FR"/>
          </a:p>
        </p:txBody>
      </p:sp>
      <p:sp>
        <p:nvSpPr>
          <p:cNvPr id="5" name="Espace réservé des commentaires 4"/>
          <p:cNvSpPr>
            <a:spLocks noGrp="1"/>
          </p:cNvSpPr>
          <p:nvPr>
            <p:ph type="body" sz="quarter" idx="3"/>
          </p:nvPr>
        </p:nvSpPr>
        <p:spPr>
          <a:xfrm>
            <a:off x="681197" y="4722695"/>
            <a:ext cx="5449570" cy="4474131"/>
          </a:xfrm>
          <a:prstGeom prst="rect">
            <a:avLst/>
          </a:prstGeom>
        </p:spPr>
        <p:txBody>
          <a:bodyPr vert="horz" lIns="96169" tIns="48084" rIns="96169" bIns="4808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43664"/>
            <a:ext cx="2951851" cy="497126"/>
          </a:xfrm>
          <a:prstGeom prst="rect">
            <a:avLst/>
          </a:prstGeom>
        </p:spPr>
        <p:txBody>
          <a:bodyPr vert="horz" lIns="96169" tIns="48084" rIns="96169" bIns="48084" rtlCol="0" anchor="b"/>
          <a:lstStyle>
            <a:lvl1pPr algn="l">
              <a:defRPr sz="1300"/>
            </a:lvl1pPr>
          </a:lstStyle>
          <a:p>
            <a:r>
              <a:rPr lang="fr-FR" smtClean="0"/>
              <a:t>2013, May 29</a:t>
            </a:r>
            <a:endParaRPr lang="fr-FR"/>
          </a:p>
        </p:txBody>
      </p:sp>
      <p:sp>
        <p:nvSpPr>
          <p:cNvPr id="7" name="Espace réservé du numéro de diapositive 6"/>
          <p:cNvSpPr>
            <a:spLocks noGrp="1"/>
          </p:cNvSpPr>
          <p:nvPr>
            <p:ph type="sldNum" sz="quarter" idx="5"/>
          </p:nvPr>
        </p:nvSpPr>
        <p:spPr>
          <a:xfrm>
            <a:off x="3858537" y="9443664"/>
            <a:ext cx="2951851" cy="497126"/>
          </a:xfrm>
          <a:prstGeom prst="rect">
            <a:avLst/>
          </a:prstGeom>
        </p:spPr>
        <p:txBody>
          <a:bodyPr vert="horz" lIns="96169" tIns="48084" rIns="96169" bIns="48084" rtlCol="0" anchor="b"/>
          <a:lstStyle>
            <a:lvl1pPr algn="r">
              <a:defRPr sz="13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93332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Thanks</a:t>
            </a:r>
            <a:r>
              <a:rPr lang="fr-FR" dirty="0" smtClean="0"/>
              <a:t> Igor for invitation</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a:t>
            </a:fld>
            <a:endParaRPr lang="fr-FR"/>
          </a:p>
        </p:txBody>
      </p:sp>
    </p:spTree>
    <p:extLst>
      <p:ext uri="{BB962C8B-B14F-4D97-AF65-F5344CB8AC3E}">
        <p14:creationId xmlns:p14="http://schemas.microsoft.com/office/powerpoint/2010/main" val="227247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a:t>
            </a:fld>
            <a:endParaRPr lang="fr-FR"/>
          </a:p>
        </p:txBody>
      </p:sp>
    </p:spTree>
    <p:extLst>
      <p:ext uri="{BB962C8B-B14F-4D97-AF65-F5344CB8AC3E}">
        <p14:creationId xmlns:p14="http://schemas.microsoft.com/office/powerpoint/2010/main" val="83327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se propose de démarrer une activité de R&amp;D technologique dans le domaine de la RF de puissance qui est un </a:t>
            </a:r>
            <a:r>
              <a:rPr lang="fr-FR" dirty="0" err="1" smtClean="0"/>
              <a:t>element</a:t>
            </a:r>
            <a:r>
              <a:rPr lang="fr-FR" dirty="0" smtClean="0"/>
              <a:t> clef dans un </a:t>
            </a:r>
            <a:r>
              <a:rPr lang="fr-FR" dirty="0" err="1" smtClean="0"/>
              <a:t>accelerateur</a:t>
            </a:r>
            <a:r>
              <a:rPr lang="fr-FR" dirty="0" smtClean="0"/>
              <a:t> et qui consomme </a:t>
            </a:r>
            <a:r>
              <a:rPr lang="fr-FR" dirty="0" err="1" smtClean="0"/>
              <a:t>enormement</a:t>
            </a:r>
            <a:r>
              <a:rPr lang="fr-FR" dirty="0" smtClean="0"/>
              <a:t> d’</a:t>
            </a:r>
            <a:r>
              <a:rPr lang="fr-FR" dirty="0" err="1" smtClean="0"/>
              <a:t>energie</a:t>
            </a:r>
            <a:r>
              <a:rPr lang="fr-FR" dirty="0" smtClean="0"/>
              <a:t>. </a:t>
            </a:r>
          </a:p>
          <a:p>
            <a:r>
              <a:rPr lang="fr-FR" dirty="0" smtClean="0"/>
              <a:t>L’idée et donc de réduire la consommation </a:t>
            </a:r>
            <a:r>
              <a:rPr lang="fr-FR" dirty="0" err="1" smtClean="0"/>
              <a:t>electrique</a:t>
            </a:r>
            <a:r>
              <a:rPr lang="fr-FR" dirty="0" smtClean="0"/>
              <a:t> de ces </a:t>
            </a:r>
            <a:r>
              <a:rPr lang="fr-FR" dirty="0" err="1" smtClean="0"/>
              <a:t>systemes</a:t>
            </a:r>
            <a:r>
              <a:rPr lang="fr-FR" dirty="0" smtClean="0"/>
              <a:t> et en </a:t>
            </a:r>
            <a:r>
              <a:rPr lang="fr-FR" dirty="0" err="1" smtClean="0"/>
              <a:t>meme</a:t>
            </a:r>
            <a:r>
              <a:rPr lang="fr-FR" dirty="0" smtClean="0"/>
              <a:t> temps de limiter l’impact sur l’environnement. </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a:t>
            </a:fld>
            <a:endParaRPr lang="fr-FR"/>
          </a:p>
        </p:txBody>
      </p:sp>
    </p:spTree>
    <p:extLst>
      <p:ext uri="{BB962C8B-B14F-4D97-AF65-F5344CB8AC3E}">
        <p14:creationId xmlns:p14="http://schemas.microsoft.com/office/powerpoint/2010/main" val="187851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a:t>
            </a:fld>
            <a:endParaRPr lang="fr-FR"/>
          </a:p>
        </p:txBody>
      </p:sp>
    </p:spTree>
    <p:extLst>
      <p:ext uri="{BB962C8B-B14F-4D97-AF65-F5344CB8AC3E}">
        <p14:creationId xmlns:p14="http://schemas.microsoft.com/office/powerpoint/2010/main" val="33073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a:t>
            </a:fld>
            <a:endParaRPr lang="fr-FR"/>
          </a:p>
        </p:txBody>
      </p:sp>
    </p:spTree>
    <p:extLst>
      <p:ext uri="{BB962C8B-B14F-4D97-AF65-F5344CB8AC3E}">
        <p14:creationId xmlns:p14="http://schemas.microsoft.com/office/powerpoint/2010/main" val="317349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13</a:t>
            </a:fld>
            <a:endParaRPr lang="fr-FR"/>
          </a:p>
        </p:txBody>
      </p:sp>
    </p:spTree>
    <p:extLst>
      <p:ext uri="{BB962C8B-B14F-4D97-AF65-F5344CB8AC3E}">
        <p14:creationId xmlns:p14="http://schemas.microsoft.com/office/powerpoint/2010/main" val="83327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14</a:t>
            </a:fld>
            <a:endParaRPr lang="fr-FR"/>
          </a:p>
        </p:txBody>
      </p:sp>
    </p:spTree>
    <p:extLst>
      <p:ext uri="{BB962C8B-B14F-4D97-AF65-F5344CB8AC3E}">
        <p14:creationId xmlns:p14="http://schemas.microsoft.com/office/powerpoint/2010/main" val="833277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a:prstGeom prst="rect">
            <a:avLst/>
          </a:prstGeo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a:prstGeom prst="rect">
            <a:avLst/>
          </a:prstGeo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r>
              <a:rPr lang="fr-FR" smtClean="0"/>
              <a:t>Eucard2 WP12 - Saclay April 16 2014</a:t>
            </a:r>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fr-FR" smtClean="0"/>
              <a:t>Claude Marchand - SACM Department</a:t>
            </a:r>
            <a:endParaRPr lang="fr-FR" dirty="0"/>
          </a:p>
        </p:txBody>
      </p:sp>
      <p:sp>
        <p:nvSpPr>
          <p:cNvPr id="14" name="ZoneTexte 13"/>
          <p:cNvSpPr txBox="1"/>
          <p:nvPr userDrawn="1"/>
        </p:nvSpPr>
        <p:spPr>
          <a:xfrm>
            <a:off x="1259632" y="60932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nvGrpSpPr>
          <p:cNvPr id="19" name="Groupe 18"/>
          <p:cNvGrpSpPr/>
          <p:nvPr userDrawn="1"/>
        </p:nvGrpSpPr>
        <p:grpSpPr>
          <a:xfrm>
            <a:off x="1" y="-12700"/>
            <a:ext cx="3347864" cy="6870700"/>
            <a:chOff x="1" y="-12700"/>
            <a:chExt cx="3347864" cy="6870700"/>
          </a:xfrm>
        </p:grpSpPr>
        <p:grpSp>
          <p:nvGrpSpPr>
            <p:cNvPr id="17"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AD_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2286000"/>
            <a:ext cx="5364496" cy="4383359"/>
          </a:xfrm>
        </p:spPr>
        <p:txBody>
          <a:bodyPr tIns="360000" anchor="t"/>
          <a:lstStyle>
            <a:lvl1pPr algn="ctr">
              <a:lnSpc>
                <a:spcPts val="2800"/>
              </a:lnSpc>
              <a:defRPr sz="28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672000" y="260648"/>
            <a:ext cx="5292488" cy="1911051"/>
          </a:xfrm>
          <a:prstGeom prst="rect">
            <a:avLst/>
          </a:prstGeom>
        </p:spPr>
        <p:txBody>
          <a:bodyPr tIns="432000" anchor="t" anchorCtr="0"/>
          <a:lstStyle>
            <a:lvl1pPr marL="0" indent="0" algn="ctr">
              <a:lnSpc>
                <a:spcPts val="4000"/>
              </a:lnSpc>
              <a:spcAft>
                <a:spcPts val="0"/>
              </a:spcAft>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7" name="Espace réservé de la date 6"/>
          <p:cNvSpPr>
            <a:spLocks noGrp="1"/>
          </p:cNvSpPr>
          <p:nvPr>
            <p:ph type="dt" sz="half" idx="10"/>
          </p:nvPr>
        </p:nvSpPr>
        <p:spPr/>
        <p:txBody>
          <a:bodyPr/>
          <a:lstStyle/>
          <a:p>
            <a:r>
              <a:rPr lang="fr-FR" smtClean="0"/>
              <a:t>Eucard2 WP12 - Saclay April 16 2014</a:t>
            </a:r>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smtClean="0"/>
              <a:t>Claude Marchand - SACM Department</a:t>
            </a:r>
            <a:endParaRPr lang="fr-FR" dirty="0"/>
          </a:p>
        </p:txBody>
      </p:sp>
    </p:spTree>
    <p:extLst>
      <p:ext uri="{BB962C8B-B14F-4D97-AF65-F5344CB8AC3E}">
        <p14:creationId xmlns:p14="http://schemas.microsoft.com/office/powerpoint/2010/main" val="3834947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D texte / 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Eucard2 WP12 - Saclay April 16 2014</a:t>
            </a:r>
            <a:endParaRPr lang="en-US" dirty="0"/>
          </a:p>
        </p:txBody>
      </p:sp>
      <p:sp>
        <p:nvSpPr>
          <p:cNvPr id="4" name="Espace réservé du pied de page 3"/>
          <p:cNvSpPr>
            <a:spLocks noGrp="1"/>
          </p:cNvSpPr>
          <p:nvPr>
            <p:ph type="ftr" sz="quarter" idx="11"/>
          </p:nvPr>
        </p:nvSpPr>
        <p:spPr/>
        <p:txBody>
          <a:bodyPr/>
          <a:lstStyle/>
          <a:p>
            <a:r>
              <a:rPr lang="fr-FR" smtClean="0"/>
              <a:t>Claude Marchand - SACM Department</a:t>
            </a:r>
            <a:endParaRPr lang="fr-FR" dirty="0" smtClean="0"/>
          </a:p>
        </p:txBody>
      </p:sp>
      <p:sp>
        <p:nvSpPr>
          <p:cNvPr id="5" name="Espace réservé du numéro de diapositive 4"/>
          <p:cNvSpPr>
            <a:spLocks noGrp="1"/>
          </p:cNvSpPr>
          <p:nvPr>
            <p:ph type="sldNum" sz="quarter" idx="12"/>
          </p:nvPr>
        </p:nvSpPr>
        <p:spPr/>
        <p:txBody>
          <a:bodyPr/>
          <a:lstStyle/>
          <a:p>
            <a:fld id="{AEFB9B6D-867A-40B8-ACB0-35CC9F272C9C}" type="slidenum">
              <a:rPr lang="fr-FR" smtClean="0"/>
              <a:pPr/>
              <a:t>‹N°›</a:t>
            </a:fld>
            <a:endParaRPr lang="fr-FR" dirty="0"/>
          </a:p>
        </p:txBody>
      </p:sp>
      <p:sp>
        <p:nvSpPr>
          <p:cNvPr id="6" name="Espace réservé du contenu 2"/>
          <p:cNvSpPr>
            <a:spLocks noGrp="1"/>
          </p:cNvSpPr>
          <p:nvPr>
            <p:ph idx="1"/>
          </p:nvPr>
        </p:nvSpPr>
        <p:spPr>
          <a:xfrm>
            <a:off x="576000" y="3707506"/>
            <a:ext cx="8172464" cy="2529805"/>
          </a:xfrm>
          <a:prstGeom prst="rect">
            <a:avLst/>
          </a:prstGeom>
        </p:spPr>
        <p:txBody>
          <a:bodyPr/>
          <a:lstStyle>
            <a:lvl1pPr marL="0" algn="l">
              <a:defRPr sz="2000">
                <a:solidFill>
                  <a:schemeClr val="tx1">
                    <a:lumMod val="65000"/>
                    <a:lumOff val="35000"/>
                  </a:schemeClr>
                </a:solidFill>
              </a:defRPr>
            </a:lvl1pPr>
            <a:lvl2pPr marL="432000">
              <a:spcAft>
                <a:spcPts val="600"/>
              </a:spcAft>
              <a:buSzPct val="75000"/>
              <a:defRPr sz="1800"/>
            </a:lvl2pPr>
            <a:lvl3pPr marL="647700" indent="-285750">
              <a:spcAft>
                <a:spcPts val="300"/>
              </a:spcAft>
              <a:buClr>
                <a:schemeClr val="bg2">
                  <a:lumMod val="75000"/>
                </a:schemeClr>
              </a:buClr>
              <a:buSzPct val="100000"/>
              <a:buFont typeface="Wingdings" panose="05000000000000000000" pitchFamily="2" charset="2"/>
              <a:buChar char="ü"/>
              <a:defRPr/>
            </a:lvl3pPr>
            <a:lvl4pPr>
              <a:spcAft>
                <a:spcPts val="300"/>
              </a:spcAft>
              <a:defRPr/>
            </a:lvl4pPr>
            <a:lvl5pPr marL="129600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contenu 20"/>
          <p:cNvSpPr>
            <a:spLocks noGrp="1"/>
          </p:cNvSpPr>
          <p:nvPr>
            <p:ph sz="quarter" idx="21" hasCustomPrompt="1"/>
          </p:nvPr>
        </p:nvSpPr>
        <p:spPr>
          <a:xfrm>
            <a:off x="576000" y="1458000"/>
            <a:ext cx="8064000" cy="1908000"/>
          </a:xfrm>
          <a:prstGeom prst="rect">
            <a:avLst/>
          </a:prstGeo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3453043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D texte">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576000" y="1270000"/>
            <a:ext cx="8172464" cy="4967311"/>
          </a:xfrm>
          <a:prstGeom prst="rect">
            <a:avLst/>
          </a:prstGeom>
        </p:spPr>
        <p:txBody>
          <a:bodyPr/>
          <a:lstStyle>
            <a:lvl1pPr marL="0" algn="l">
              <a:defRPr sz="2000">
                <a:solidFill>
                  <a:schemeClr val="tx1">
                    <a:lumMod val="65000"/>
                    <a:lumOff val="35000"/>
                  </a:schemeClr>
                </a:solidFill>
              </a:defRPr>
            </a:lvl1pPr>
            <a:lvl2pPr marL="432000">
              <a:spcAft>
                <a:spcPts val="600"/>
              </a:spcAft>
              <a:buSzPct val="75000"/>
              <a:defRPr sz="1800"/>
            </a:lvl2pPr>
            <a:lvl3pPr marL="647700" indent="-285750">
              <a:spcAft>
                <a:spcPts val="300"/>
              </a:spcAft>
              <a:buClr>
                <a:schemeClr val="bg2">
                  <a:lumMod val="75000"/>
                </a:schemeClr>
              </a:buClr>
              <a:buSzPct val="100000"/>
              <a:buFont typeface="Wingdings" panose="05000000000000000000" pitchFamily="2" charset="2"/>
              <a:buChar char="ü"/>
              <a:defRPr/>
            </a:lvl3pPr>
            <a:lvl4pPr>
              <a:spcAft>
                <a:spcPts val="300"/>
              </a:spcAft>
              <a:defRPr/>
            </a:lvl4pPr>
            <a:lvl5pPr marL="129600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Eucard2 WP12 - Saclay April 16 2014</a:t>
            </a:r>
            <a:endParaRPr lang="en-US" dirty="0"/>
          </a:p>
        </p:txBody>
      </p:sp>
      <p:sp>
        <p:nvSpPr>
          <p:cNvPr id="4" name="Espace réservé du pied de page 3"/>
          <p:cNvSpPr>
            <a:spLocks noGrp="1"/>
          </p:cNvSpPr>
          <p:nvPr>
            <p:ph type="ftr" sz="quarter" idx="11"/>
          </p:nvPr>
        </p:nvSpPr>
        <p:spPr/>
        <p:txBody>
          <a:bodyPr/>
          <a:lstStyle/>
          <a:p>
            <a:r>
              <a:rPr lang="fr-FR" smtClean="0"/>
              <a:t>Claude Marchand - SACM Department</a:t>
            </a:r>
            <a:endParaRPr lang="fr-FR" dirty="0" smtClean="0"/>
          </a:p>
        </p:txBody>
      </p:sp>
      <p:sp>
        <p:nvSpPr>
          <p:cNvPr id="5" name="Espace réservé du numéro de diapositive 4"/>
          <p:cNvSpPr>
            <a:spLocks noGrp="1"/>
          </p:cNvSpPr>
          <p:nvPr>
            <p:ph type="sldNum" sz="quarter" idx="12"/>
          </p:nvPr>
        </p:nvSpPr>
        <p:spPr/>
        <p:txBody>
          <a:bodyPr/>
          <a:lstStyle/>
          <a:p>
            <a:fld id="{AEFB9B6D-867A-40B8-ACB0-35CC9F272C9C}" type="slidenum">
              <a:rPr lang="fr-FR" smtClean="0"/>
              <a:pPr/>
              <a:t>‹N°›</a:t>
            </a:fld>
            <a:endParaRPr lang="fr-FR" dirty="0"/>
          </a:p>
        </p:txBody>
      </p:sp>
    </p:spTree>
    <p:extLst>
      <p:ext uri="{BB962C8B-B14F-4D97-AF65-F5344CB8AC3E}">
        <p14:creationId xmlns:p14="http://schemas.microsoft.com/office/powerpoint/2010/main" val="3442718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D-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101663" y="1320800"/>
            <a:ext cx="9009646" cy="4597399"/>
          </a:xfrm>
          <a:prstGeom prst="rect">
            <a:avLst/>
          </a:prstGeom>
        </p:spPr>
      </p:pic>
      <p:sp>
        <p:nvSpPr>
          <p:cNvPr id="6" name="Espace réservé de la date 5"/>
          <p:cNvSpPr>
            <a:spLocks noGrp="1"/>
          </p:cNvSpPr>
          <p:nvPr>
            <p:ph type="dt" sz="half" idx="10"/>
          </p:nvPr>
        </p:nvSpPr>
        <p:spPr/>
        <p:txBody>
          <a:bodyPr/>
          <a:lstStyle/>
          <a:p>
            <a:r>
              <a:rPr lang="fr-FR" smtClean="0"/>
              <a:t>Eucard2 WP12 - Saclay April 16 2014</a:t>
            </a:r>
            <a:endParaRPr lang="fr-FR" dirty="0"/>
          </a:p>
        </p:txBody>
      </p:sp>
      <p:sp>
        <p:nvSpPr>
          <p:cNvPr id="7" name="Espace réservé du numéro de diapositive 6"/>
          <p:cNvSpPr>
            <a:spLocks noGrp="1"/>
          </p:cNvSpPr>
          <p:nvPr>
            <p:ph type="sldNum" sz="quarter" idx="11"/>
          </p:nvPr>
        </p:nvSpPr>
        <p:spPr/>
        <p:txBody>
          <a:bodyPr/>
          <a:lstStyle/>
          <a:p>
            <a:r>
              <a:rPr lang="fr-FR" dirty="0" smtClean="0"/>
              <a:t>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Claude Marchand - SACM Department</a:t>
            </a:r>
            <a:endParaRPr lang="fr-FR" dirty="0"/>
          </a:p>
        </p:txBody>
      </p:sp>
      <p:pic>
        <p:nvPicPr>
          <p:cNvPr id="12" name="Picture 2" descr="S:\CHARTE - LOGOS 2012\Fond dégradé Logo CEA 2012.jpg"/>
          <p:cNvPicPr preferRelativeResize="0">
            <a:picLocks noChangeArrowheads="1"/>
          </p:cNvPicPr>
          <p:nvPr userDrawn="1"/>
        </p:nvPicPr>
        <p:blipFill>
          <a:blip r:embed="rId3" cstate="print"/>
          <a:srcRect/>
          <a:stretch>
            <a:fillRect/>
          </a:stretch>
        </p:blipFill>
        <p:spPr bwMode="auto">
          <a:xfrm>
            <a:off x="-18000" y="0"/>
            <a:ext cx="9180000" cy="792000"/>
          </a:xfrm>
          <a:prstGeom prst="rect">
            <a:avLst/>
          </a:prstGeom>
          <a:noFill/>
          <a:ln>
            <a:noFill/>
          </a:ln>
        </p:spPr>
      </p:pic>
      <p:pic>
        <p:nvPicPr>
          <p:cNvPr id="13" name="Picture 3" descr="S:\CHARTE - LOGOS 2012\Logo\Logo anglais\CEA_GB_logotype_4c_defonce.png"/>
          <p:cNvPicPr>
            <a:picLocks noChangeAspect="1" noChangeArrowheads="1"/>
          </p:cNvPicPr>
          <p:nvPr userDrawn="1"/>
        </p:nvPicPr>
        <p:blipFill>
          <a:blip r:embed="rId4" cstate="print"/>
          <a:srcRect/>
          <a:stretch>
            <a:fillRect/>
          </a:stretch>
        </p:blipFill>
        <p:spPr bwMode="auto">
          <a:xfrm>
            <a:off x="71309" y="-22138"/>
            <a:ext cx="1045006" cy="850672"/>
          </a:xfrm>
          <a:prstGeom prst="rect">
            <a:avLst/>
          </a:prstGeom>
          <a:noFill/>
        </p:spPr>
      </p:pic>
      <p:pic>
        <p:nvPicPr>
          <p:cNvPr id="14" name="Picture 2" descr="C:\Users\eb137366\Downloads\irfu_signature.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60000" y="108000"/>
            <a:ext cx="577016" cy="576000"/>
          </a:xfrm>
          <a:prstGeom prst="rect">
            <a:avLst/>
          </a:prstGeom>
          <a:noFill/>
          <a:extLst>
            <a:ext uri="{909E8E84-426E-40DD-AFC4-6F175D3DCCD1}">
              <a14:hiddenFill xmlns:a14="http://schemas.microsoft.com/office/drawing/2010/main">
                <a:solidFill>
                  <a:srgbClr val="FFFFFF"/>
                </a:solidFill>
              </a14:hiddenFill>
            </a:ext>
          </a:extLst>
        </p:spPr>
      </p:pic>
      <p:sp>
        <p:nvSpPr>
          <p:cNvPr id="15" name="Titre 1"/>
          <p:cNvSpPr>
            <a:spLocks noGrp="1"/>
          </p:cNvSpPr>
          <p:nvPr>
            <p:ph type="title"/>
          </p:nvPr>
        </p:nvSpPr>
        <p:spPr>
          <a:xfrm>
            <a:off x="1116315" y="44624"/>
            <a:ext cx="7132335" cy="639376"/>
          </a:xfrm>
        </p:spPr>
        <p:txBody>
          <a:bodyPr/>
          <a:lstStyle/>
          <a:p>
            <a:r>
              <a:rPr lang="fr-FR" smtClean="0"/>
              <a:t>Modifiez le style du titre</a:t>
            </a:r>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Eucard2 WP12 - Saclay April 16 2014</a:t>
            </a:r>
            <a:endParaRPr lang="fr-FR"/>
          </a:p>
        </p:txBody>
      </p:sp>
      <p:sp>
        <p:nvSpPr>
          <p:cNvPr id="5" name="Espace réservé du pied de page 4"/>
          <p:cNvSpPr>
            <a:spLocks noGrp="1"/>
          </p:cNvSpPr>
          <p:nvPr>
            <p:ph type="ftr" sz="quarter" idx="11"/>
          </p:nvPr>
        </p:nvSpPr>
        <p:spPr/>
        <p:txBody>
          <a:bodyPr/>
          <a:lstStyle/>
          <a:p>
            <a:r>
              <a:rPr lang="fr-FR" smtClean="0"/>
              <a:t>Claude Marchand - SACM Department</a:t>
            </a:r>
            <a:endParaRPr lang="fr-FR"/>
          </a:p>
        </p:txBody>
      </p:sp>
      <p:sp>
        <p:nvSpPr>
          <p:cNvPr id="6" name="Espace réservé du numéro de diapositive 5"/>
          <p:cNvSpPr>
            <a:spLocks noGrp="1"/>
          </p:cNvSpPr>
          <p:nvPr>
            <p:ph type="sldNum" sz="quarter" idx="12"/>
          </p:nvPr>
        </p:nvSpPr>
        <p:spPr/>
        <p:txBody>
          <a:bodyPr/>
          <a:lstStyle/>
          <a:p>
            <a:fld id="{322F7EB3-7648-4A85-A19E-858E54FEFBF1}" type="slidenum">
              <a:rPr lang="fr-FR" smtClean="0"/>
              <a:t>‹N°›</a:t>
            </a:fld>
            <a:endParaRPr lang="fr-FR"/>
          </a:p>
        </p:txBody>
      </p:sp>
    </p:spTree>
    <p:extLst>
      <p:ext uri="{BB962C8B-B14F-4D97-AF65-F5344CB8AC3E}">
        <p14:creationId xmlns:p14="http://schemas.microsoft.com/office/powerpoint/2010/main" val="13588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8172464" cy="496855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87D4D878-6476-4A2C-A33A-36CD67BE76EE}" type="datetimeFigureOut">
              <a:rPr lang="en-US" smtClean="0"/>
              <a:t>12/1/2014</a:t>
            </a:fld>
            <a:endParaRPr lang="en-US"/>
          </a:p>
        </p:txBody>
      </p:sp>
      <p:sp>
        <p:nvSpPr>
          <p:cNvPr id="11" name="Espace réservé du numéro de diapositive 10"/>
          <p:cNvSpPr>
            <a:spLocks noGrp="1"/>
          </p:cNvSpPr>
          <p:nvPr>
            <p:ph type="sldNum" sz="quarter" idx="11"/>
          </p:nvPr>
        </p:nvSpPr>
        <p:spPr/>
        <p:txBody>
          <a:bodyPr/>
          <a:lstStyle/>
          <a:p>
            <a:fld id="{B6614A82-F12D-4C78-BD05-52D6561A8D8E}" type="slidenum">
              <a:rPr lang="en-US" smtClean="0"/>
              <a:t>‹N°›</a:t>
            </a:fld>
            <a:endParaRPr lang="en-US"/>
          </a:p>
        </p:txBody>
      </p:sp>
      <p:sp>
        <p:nvSpPr>
          <p:cNvPr id="12" name="Espace réservé du pied de page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7687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04050" y="6643688"/>
            <a:ext cx="2133600" cy="260350"/>
          </a:xfrm>
        </p:spPr>
        <p:txBody>
          <a:bodyPr/>
          <a:lstStyle>
            <a:lvl1pPr>
              <a:defRPr smtClean="0">
                <a:latin typeface="Trebuchet MS" pitchFamily="34" charset="0"/>
              </a:defRPr>
            </a:lvl1pPr>
          </a:lstStyle>
          <a:p>
            <a:pPr>
              <a:defRPr/>
            </a:pPr>
            <a:fld id="{08F35868-880A-4F12-9503-3056C7E96240}" type="slidenum">
              <a:rPr lang="en-US"/>
              <a:pPr>
                <a:defRPr/>
              </a:pPr>
              <a:t>‹N°›</a:t>
            </a:fld>
            <a:endParaRPr lang="en-US" dirty="0"/>
          </a:p>
        </p:txBody>
      </p:sp>
    </p:spTree>
    <p:extLst>
      <p:ext uri="{BB962C8B-B14F-4D97-AF65-F5344CB8AC3E}">
        <p14:creationId xmlns:p14="http://schemas.microsoft.com/office/powerpoint/2010/main" val="247956588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16315" y="44624"/>
            <a:ext cx="7132335" cy="639376"/>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4" name="Espace réservé de la date 3"/>
          <p:cNvSpPr>
            <a:spLocks noGrp="1"/>
          </p:cNvSpPr>
          <p:nvPr>
            <p:ph type="dt" sz="half" idx="2"/>
          </p:nvPr>
        </p:nvSpPr>
        <p:spPr>
          <a:xfrm>
            <a:off x="575999" y="6305192"/>
            <a:ext cx="2426507" cy="365125"/>
          </a:xfrm>
          <a:prstGeom prst="rect">
            <a:avLst/>
          </a:prstGeom>
        </p:spPr>
        <p:txBody>
          <a:bodyPr vert="horz" lIns="0" tIns="0" rIns="0" bIns="0" rtlCol="0" anchor="ctr"/>
          <a:lstStyle>
            <a:lvl1pPr algn="l">
              <a:defRPr lang="fr-FR" sz="1000" smtClean="0">
                <a:solidFill>
                  <a:srgbClr val="666666"/>
                </a:solidFill>
              </a:defRPr>
            </a:lvl1pPr>
          </a:lstStyle>
          <a:p>
            <a:r>
              <a:rPr lang="fr-FR" smtClean="0"/>
              <a:t>Eucard2 WP12 - Saclay April 16 2014</a:t>
            </a:r>
            <a:endParaRPr lang="en-US" dirty="0"/>
          </a:p>
        </p:txBody>
      </p:sp>
      <p:sp>
        <p:nvSpPr>
          <p:cNvPr id="5" name="Espace réservé du pied de page 4"/>
          <p:cNvSpPr>
            <a:spLocks noGrp="1"/>
          </p:cNvSpPr>
          <p:nvPr>
            <p:ph type="ftr" sz="quarter" idx="3"/>
          </p:nvPr>
        </p:nvSpPr>
        <p:spPr>
          <a:xfrm>
            <a:off x="1828800" y="6305192"/>
            <a:ext cx="6162744" cy="365125"/>
          </a:xfrm>
          <a:prstGeom prst="rect">
            <a:avLst/>
          </a:prstGeom>
        </p:spPr>
        <p:txBody>
          <a:bodyPr vert="horz" lIns="0" tIns="0" rIns="0" bIns="0" rtlCol="0" anchor="ctr"/>
          <a:lstStyle>
            <a:lvl1pPr algn="r">
              <a:defRPr sz="1000">
                <a:solidFill>
                  <a:srgbClr val="666666"/>
                </a:solidFill>
              </a:defRPr>
            </a:lvl1pPr>
          </a:lstStyle>
          <a:p>
            <a:r>
              <a:rPr lang="fr-FR" smtClean="0"/>
              <a:t>Claude Marchand - SACM Department</a:t>
            </a:r>
            <a:endParaRPr lang="fr-FR" dirty="0" smtClean="0"/>
          </a:p>
        </p:txBody>
      </p:sp>
      <p:sp>
        <p:nvSpPr>
          <p:cNvPr id="6" name="Espace réservé du numéro de diapositive 5"/>
          <p:cNvSpPr>
            <a:spLocks noGrp="1"/>
          </p:cNvSpPr>
          <p:nvPr>
            <p:ph type="sldNum" sz="quarter" idx="4"/>
          </p:nvPr>
        </p:nvSpPr>
        <p:spPr>
          <a:xfrm>
            <a:off x="8025304" y="6303598"/>
            <a:ext cx="750206" cy="365125"/>
          </a:xfrm>
          <a:prstGeom prst="rect">
            <a:avLst/>
          </a:prstGeom>
        </p:spPr>
        <p:txBody>
          <a:bodyPr vert="horz" lIns="0" tIns="0" rIns="0" bIns="0" rtlCol="0" anchor="ctr"/>
          <a:lstStyle>
            <a:lvl1pPr algn="r">
              <a:defRPr sz="1000">
                <a:solidFill>
                  <a:srgbClr val="666666"/>
                </a:solidFill>
              </a:defRPr>
            </a:lvl1pPr>
          </a:lstStyle>
          <a:p>
            <a:fld id="{AEFB9B6D-867A-40B8-ACB0-35CC9F272C9C}" type="slidenum">
              <a:rPr lang="fr-FR" smtClean="0"/>
              <a:pPr/>
              <a:t>‹N°›</a:t>
            </a:fld>
            <a:endParaRPr lang="fr-FR" dirty="0"/>
          </a:p>
        </p:txBody>
      </p:sp>
      <p:pic>
        <p:nvPicPr>
          <p:cNvPr id="2050" name="Picture 2" descr="S:\CHARTE - LOGOS 2012\Fond dégradé Logo CEA 2012.jpg"/>
          <p:cNvPicPr preferRelativeResize="0">
            <a:picLocks noChangeArrowheads="1"/>
          </p:cNvPicPr>
          <p:nvPr userDrawn="1"/>
        </p:nvPicPr>
        <p:blipFill>
          <a:blip r:embed="rId10" cstate="print"/>
          <a:srcRect/>
          <a:stretch>
            <a:fillRect/>
          </a:stretch>
        </p:blipFill>
        <p:spPr bwMode="auto">
          <a:xfrm>
            <a:off x="-18000" y="0"/>
            <a:ext cx="9180000" cy="792000"/>
          </a:xfrm>
          <a:prstGeom prst="rect">
            <a:avLst/>
          </a:prstGeom>
          <a:noFill/>
          <a:ln>
            <a:noFill/>
          </a:ln>
        </p:spPr>
      </p:pic>
      <p:pic>
        <p:nvPicPr>
          <p:cNvPr id="14" name="Picture 3" descr="S:\CHARTE - LOGOS 2012\Logo\Logo anglais\CEA_GB_logotype_4c_defonce.png"/>
          <p:cNvPicPr>
            <a:picLocks noChangeAspect="1" noChangeArrowheads="1"/>
          </p:cNvPicPr>
          <p:nvPr userDrawn="1"/>
        </p:nvPicPr>
        <p:blipFill>
          <a:blip r:embed="rId11" cstate="print"/>
          <a:srcRect/>
          <a:stretch>
            <a:fillRect/>
          </a:stretch>
        </p:blipFill>
        <p:spPr bwMode="auto">
          <a:xfrm>
            <a:off x="71309" y="-22138"/>
            <a:ext cx="1045006" cy="850672"/>
          </a:xfrm>
          <a:prstGeom prst="rect">
            <a:avLst/>
          </a:prstGeom>
          <a:noFill/>
        </p:spPr>
      </p:pic>
      <p:pic>
        <p:nvPicPr>
          <p:cNvPr id="9" name="Picture 2" descr="C:\Users\eb137366\Downloads\irfu_signature.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460000" y="108000"/>
            <a:ext cx="577016" cy="576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98" r:id="rId2"/>
    <p:sldLayoutId id="2147483697" r:id="rId3"/>
    <p:sldLayoutId id="2147483696" r:id="rId4"/>
    <p:sldLayoutId id="2147483654" r:id="rId5"/>
    <p:sldLayoutId id="2147483702" r:id="rId6"/>
    <p:sldLayoutId id="2147483704" r:id="rId7"/>
    <p:sldLayoutId id="2147483705" r:id="rId8"/>
  </p:sldLayoutIdLst>
  <p:timing>
    <p:tnLst>
      <p:par>
        <p:cTn id="1" dur="indefinite" restart="never" nodeType="tmRoot"/>
      </p:par>
    </p:tnLst>
  </p:timing>
  <p:hf hdr="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3"/>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4"/>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864141" y="4754169"/>
            <a:ext cx="4788464" cy="1332732"/>
          </a:xfrm>
        </p:spPr>
        <p:txBody>
          <a:bodyPr/>
          <a:lstStyle/>
          <a:p>
            <a:pPr algn="ctr"/>
            <a:endParaRPr lang="en-US" sz="1600" dirty="0" smtClean="0">
              <a:latin typeface="+mj-lt"/>
            </a:endParaRPr>
          </a:p>
          <a:p>
            <a:pPr algn="ctr"/>
            <a:endParaRPr lang="fr-FR" sz="1600" dirty="0" smtClean="0">
              <a:latin typeface="+mj-lt"/>
            </a:endParaRPr>
          </a:p>
          <a:p>
            <a:pPr algn="ctr"/>
            <a:endParaRPr lang="fr-FR" sz="1600" dirty="0">
              <a:latin typeface="+mj-lt"/>
            </a:endParaRPr>
          </a:p>
          <a:p>
            <a:pPr algn="ctr"/>
            <a:endParaRPr lang="fr-FR" sz="1600" dirty="0" smtClean="0">
              <a:latin typeface="+mj-lt"/>
            </a:endParaRPr>
          </a:p>
          <a:p>
            <a:pPr algn="ctr"/>
            <a:endParaRPr lang="fr-FR" sz="1600" dirty="0">
              <a:latin typeface="+mj-lt"/>
            </a:endParaRPr>
          </a:p>
          <a:p>
            <a:pPr algn="ctr"/>
            <a:endParaRPr lang="fr-FR" sz="1600" dirty="0" smtClean="0">
              <a:latin typeface="+mj-lt"/>
            </a:endParaRPr>
          </a:p>
          <a:p>
            <a:pPr algn="ctr"/>
            <a:endParaRPr lang="fr-FR" sz="1600" dirty="0">
              <a:latin typeface="+mj-lt"/>
            </a:endParaRPr>
          </a:p>
          <a:p>
            <a:pPr algn="ctr"/>
            <a:endParaRPr lang="en-US" sz="1600" dirty="0">
              <a:latin typeface="+mj-lt"/>
            </a:endParaRPr>
          </a:p>
          <a:p>
            <a:pPr algn="ctr"/>
            <a:r>
              <a:rPr lang="en-US" sz="1600" dirty="0">
                <a:latin typeface="+mj-lt"/>
              </a:rPr>
              <a:t>2</a:t>
            </a:r>
            <a:r>
              <a:rPr lang="en-US" sz="1600" dirty="0" smtClean="0">
                <a:latin typeface="+mj-lt"/>
              </a:rPr>
              <a:t> </a:t>
            </a:r>
            <a:r>
              <a:rPr lang="en-US" sz="1600" dirty="0" err="1" smtClean="0">
                <a:latin typeface="+mj-lt"/>
              </a:rPr>
              <a:t>Décembre</a:t>
            </a:r>
            <a:r>
              <a:rPr lang="en-US" sz="1600" dirty="0" smtClean="0">
                <a:latin typeface="+mj-lt"/>
              </a:rPr>
              <a:t> </a:t>
            </a:r>
            <a:r>
              <a:rPr lang="en-US" sz="1600" dirty="0" smtClean="0">
                <a:latin typeface="+mj-lt"/>
              </a:rPr>
              <a:t>2014</a:t>
            </a:r>
          </a:p>
        </p:txBody>
      </p:sp>
      <p:sp>
        <p:nvSpPr>
          <p:cNvPr id="14" name="Sous-titre 9"/>
          <p:cNvSpPr txBox="1">
            <a:spLocks/>
          </p:cNvSpPr>
          <p:nvPr/>
        </p:nvSpPr>
        <p:spPr>
          <a:xfrm>
            <a:off x="3864141" y="4771651"/>
            <a:ext cx="4788464" cy="504056"/>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400"/>
              </a:spcAft>
              <a:buFont typeface="Arial" pitchFamily="34" charset="0"/>
              <a:buNone/>
              <a:defRPr sz="1550" kern="1200" cap="all" baseline="0">
                <a:solidFill>
                  <a:srgbClr val="666666"/>
                </a:solidFill>
                <a:latin typeface="+mn-lt"/>
                <a:ea typeface="+mn-ea"/>
                <a:cs typeface="+mn-cs"/>
              </a:defRPr>
            </a:lvl1pPr>
            <a:lvl2pPr marL="457200" indent="0" algn="ctr" defTabSz="914400" rtl="0" eaLnBrk="1" latinLnBrk="0" hangingPunct="1">
              <a:lnSpc>
                <a:spcPts val="2000"/>
              </a:lnSpc>
              <a:spcBef>
                <a:spcPts val="0"/>
              </a:spcBef>
              <a:buSzPct val="90000"/>
              <a:buFontTx/>
              <a:buNone/>
              <a:defRPr sz="1600" kern="1200">
                <a:solidFill>
                  <a:schemeClr val="tx1">
                    <a:tint val="75000"/>
                  </a:schemeClr>
                </a:solidFill>
                <a:latin typeface="+mn-lt"/>
                <a:ea typeface="+mn-ea"/>
                <a:cs typeface="+mn-cs"/>
              </a:defRPr>
            </a:lvl2pPr>
            <a:lvl3pPr marL="914400" indent="0" algn="ctr" defTabSz="914400" rtl="0" eaLnBrk="1" latinLnBrk="0" hangingPunct="1">
              <a:lnSpc>
                <a:spcPts val="2000"/>
              </a:lnSpc>
              <a:spcBef>
                <a:spcPts val="0"/>
              </a:spcBef>
              <a:buSzPct val="36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ts val="2000"/>
              </a:lnSpc>
              <a:spcBef>
                <a:spcPts val="0"/>
              </a:spcBef>
              <a:buClr>
                <a:srgbClr val="666666"/>
              </a:buClr>
              <a:buSzPct val="36000"/>
              <a:buFontTx/>
              <a:buNone/>
              <a:defRPr sz="1600" kern="1200">
                <a:solidFill>
                  <a:schemeClr val="tx1">
                    <a:tint val="75000"/>
                  </a:schemeClr>
                </a:solidFill>
                <a:latin typeface="+mn-lt"/>
                <a:ea typeface="+mn-ea"/>
                <a:cs typeface="+mn-cs"/>
              </a:defRPr>
            </a:lvl4pPr>
            <a:lvl5pPr marL="1828800" indent="0" algn="ctr" defTabSz="914400" rtl="0" eaLnBrk="1" latinLnBrk="0" hangingPunct="1">
              <a:lnSpc>
                <a:spcPts val="2000"/>
              </a:lnSpc>
              <a:spcBef>
                <a:spcPts val="0"/>
              </a:spcBef>
              <a:buClr>
                <a:srgbClr val="666666"/>
              </a:buClr>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600" b="1" u="sng" cap="none" dirty="0" smtClean="0"/>
              <a:t>F. Peauger</a:t>
            </a:r>
            <a:r>
              <a:rPr lang="en-US" sz="1600" b="1" cap="none" dirty="0" smtClean="0"/>
              <a:t>, J. </a:t>
            </a:r>
            <a:r>
              <a:rPr lang="en-US" sz="1600" b="1" cap="none" dirty="0" err="1" smtClean="0"/>
              <a:t>Plouin</a:t>
            </a:r>
            <a:r>
              <a:rPr lang="en-US" sz="1600" b="1" cap="none" dirty="0" smtClean="0"/>
              <a:t>, B. </a:t>
            </a:r>
            <a:r>
              <a:rPr lang="en-US" sz="1600" b="1" cap="none" dirty="0" err="1" smtClean="0"/>
              <a:t>Dalena</a:t>
            </a:r>
            <a:r>
              <a:rPr lang="en-US" sz="1600" b="1" cap="none" dirty="0" smtClean="0"/>
              <a:t>, A. </a:t>
            </a:r>
            <a:r>
              <a:rPr lang="en-US" sz="1600" b="1" cap="none" dirty="0" err="1" smtClean="0"/>
              <a:t>Mollard</a:t>
            </a:r>
            <a:r>
              <a:rPr lang="en-US" sz="1600" b="1" cap="none" dirty="0" smtClean="0"/>
              <a:t>, </a:t>
            </a:r>
          </a:p>
          <a:p>
            <a:pPr marL="342900" indent="-342900" algn="ctr">
              <a:buAutoNum type="alphaUcPeriod"/>
            </a:pPr>
            <a:r>
              <a:rPr lang="en-US" sz="1600" b="1" cap="none" dirty="0" err="1" smtClean="0"/>
              <a:t>Chancé</a:t>
            </a:r>
            <a:r>
              <a:rPr lang="en-US" sz="1600" b="1" cap="none" dirty="0" smtClean="0"/>
              <a:t>, L. </a:t>
            </a:r>
            <a:r>
              <a:rPr lang="en-US" sz="1600" b="1" cap="none" dirty="0" err="1" smtClean="0"/>
              <a:t>Boudjaoui</a:t>
            </a:r>
            <a:endParaRPr lang="en-US" sz="1600" b="1" cap="none" dirty="0" smtClean="0"/>
          </a:p>
          <a:p>
            <a:pPr algn="ctr"/>
            <a:endParaRPr lang="en-US" sz="1600" b="1" cap="none" dirty="0"/>
          </a:p>
          <a:p>
            <a:pPr algn="ctr"/>
            <a:r>
              <a:rPr lang="en-US" sz="1600" b="1" cap="none" dirty="0" smtClean="0"/>
              <a:t>CEA/IRFU/SACM</a:t>
            </a:r>
            <a:endParaRPr lang="en-US" sz="1600" b="1" cap="none" dirty="0" smtClean="0"/>
          </a:p>
        </p:txBody>
      </p:sp>
      <p:pic>
        <p:nvPicPr>
          <p:cNvPr id="6" name="Picture 2" descr="C:\Users\eb137366\Downloads\irfu_signa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925" y="4132165"/>
            <a:ext cx="1217402" cy="121525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8876726" y="38874"/>
            <a:ext cx="184666" cy="369332"/>
          </a:xfrm>
          <a:prstGeom prst="rect">
            <a:avLst/>
          </a:prstGeom>
          <a:noFill/>
        </p:spPr>
        <p:txBody>
          <a:bodyPr wrap="none" rtlCol="0">
            <a:spAutoFit/>
          </a:bodyPr>
          <a:lstStyle/>
          <a:p>
            <a:endParaRPr lang="fr-FR" dirty="0"/>
          </a:p>
        </p:txBody>
      </p:sp>
      <p:sp>
        <p:nvSpPr>
          <p:cNvPr id="5" name="ZoneTexte 4"/>
          <p:cNvSpPr txBox="1"/>
          <p:nvPr/>
        </p:nvSpPr>
        <p:spPr>
          <a:xfrm>
            <a:off x="3694463" y="309829"/>
            <a:ext cx="5169876" cy="3785652"/>
          </a:xfrm>
          <a:prstGeom prst="rect">
            <a:avLst/>
          </a:prstGeom>
          <a:noFill/>
        </p:spPr>
        <p:txBody>
          <a:bodyPr wrap="square" rtlCol="0">
            <a:spAutoFit/>
          </a:bodyPr>
          <a:lstStyle/>
          <a:p>
            <a:pPr algn="ctr"/>
            <a:r>
              <a:rPr lang="fr-FR" sz="3600" b="1" dirty="0">
                <a:solidFill>
                  <a:schemeClr val="tx1">
                    <a:lumMod val="65000"/>
                    <a:lumOff val="35000"/>
                  </a:schemeClr>
                </a:solidFill>
              </a:rPr>
              <a:t>Nouveau concept de source de puissance 12 GHz pour </a:t>
            </a:r>
            <a:r>
              <a:rPr lang="fr-FR" sz="3600" b="1" dirty="0" smtClean="0">
                <a:solidFill>
                  <a:schemeClr val="tx1">
                    <a:lumMod val="65000"/>
                    <a:lumOff val="35000"/>
                  </a:schemeClr>
                </a:solidFill>
              </a:rPr>
              <a:t>CLIC</a:t>
            </a:r>
          </a:p>
          <a:p>
            <a:pPr algn="ctr"/>
            <a:r>
              <a:rPr lang="fr-FR" sz="2800" b="1" dirty="0" smtClean="0">
                <a:solidFill>
                  <a:schemeClr val="tx1">
                    <a:lumMod val="65000"/>
                    <a:lumOff val="35000"/>
                  </a:schemeClr>
                </a:solidFill>
              </a:rPr>
              <a:t>-</a:t>
            </a:r>
          </a:p>
          <a:p>
            <a:pPr algn="ctr"/>
            <a:r>
              <a:rPr lang="fr-FR" sz="2800" b="1" dirty="0" err="1" smtClean="0">
                <a:solidFill>
                  <a:schemeClr val="tx1">
                    <a:lumMod val="65000"/>
                    <a:lumOff val="35000"/>
                  </a:schemeClr>
                </a:solidFill>
              </a:rPr>
              <a:t>Third</a:t>
            </a:r>
            <a:r>
              <a:rPr lang="fr-FR" sz="2800" b="1" dirty="0" smtClean="0">
                <a:solidFill>
                  <a:schemeClr val="tx1">
                    <a:lumMod val="65000"/>
                    <a:lumOff val="35000"/>
                  </a:schemeClr>
                </a:solidFill>
              </a:rPr>
              <a:t> </a:t>
            </a:r>
            <a:r>
              <a:rPr lang="fr-FR" sz="2800" b="1" dirty="0">
                <a:solidFill>
                  <a:schemeClr val="tx1">
                    <a:lumMod val="65000"/>
                    <a:lumOff val="35000"/>
                  </a:schemeClr>
                </a:solidFill>
              </a:rPr>
              <a:t>JCL (Journées Collisionneur Linéaire</a:t>
            </a:r>
            <a:r>
              <a:rPr lang="fr-FR" sz="2800" b="1" dirty="0" smtClean="0">
                <a:solidFill>
                  <a:schemeClr val="tx1">
                    <a:lumMod val="65000"/>
                    <a:lumOff val="35000"/>
                  </a:schemeClr>
                </a:solidFill>
              </a:rPr>
              <a:t>)</a:t>
            </a:r>
          </a:p>
          <a:p>
            <a:pPr algn="ctr"/>
            <a:r>
              <a:rPr lang="fr-FR" sz="2400" b="1" dirty="0" smtClean="0">
                <a:solidFill>
                  <a:schemeClr val="tx1">
                    <a:lumMod val="65000"/>
                    <a:lumOff val="35000"/>
                  </a:schemeClr>
                </a:solidFill>
              </a:rPr>
              <a:t>LPSC – Grenoble</a:t>
            </a:r>
          </a:p>
          <a:p>
            <a:pPr algn="ctr"/>
            <a:r>
              <a:rPr lang="fr-FR" sz="2400" b="1" dirty="0">
                <a:solidFill>
                  <a:schemeClr val="tx1">
                    <a:lumMod val="65000"/>
                    <a:lumOff val="35000"/>
                  </a:schemeClr>
                </a:solidFill>
              </a:rPr>
              <a:t>-</a:t>
            </a:r>
            <a:endParaRPr lang="fr-FR" sz="24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Phase </a:t>
            </a:r>
            <a:r>
              <a:rPr lang="fr-FR" dirty="0" err="1" smtClean="0"/>
              <a:t>space</a:t>
            </a:r>
            <a:r>
              <a:rPr lang="fr-FR" dirty="0" smtClean="0"/>
              <a:t> distribution in an RFQ</a:t>
            </a:r>
            <a:endParaRPr lang="fr-FR" dirty="0"/>
          </a:p>
        </p:txBody>
      </p:sp>
      <p:sp>
        <p:nvSpPr>
          <p:cNvPr id="5" name="Espace réservé du numéro de diapositive 4"/>
          <p:cNvSpPr>
            <a:spLocks noGrp="1"/>
          </p:cNvSpPr>
          <p:nvPr>
            <p:ph type="sldNum" sz="quarter" idx="11"/>
          </p:nvPr>
        </p:nvSpPr>
        <p:spPr>
          <a:xfrm>
            <a:off x="8025304" y="6467374"/>
            <a:ext cx="750206" cy="365125"/>
          </a:xfrm>
        </p:spPr>
        <p:txBody>
          <a:bodyPr/>
          <a:lstStyle/>
          <a:p>
            <a:fld id="{B6614A82-F12D-4C78-BD05-52D6561A8D8E}" type="slidenum">
              <a:rPr lang="en-US" smtClean="0"/>
              <a:t>10</a:t>
            </a:fld>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 y="3623855"/>
            <a:ext cx="4890407" cy="223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31819" y="1499448"/>
            <a:ext cx="8625578" cy="1323439"/>
          </a:xfrm>
          <a:prstGeom prst="rect">
            <a:avLst/>
          </a:prstGeom>
        </p:spPr>
        <p:txBody>
          <a:bodyPr wrap="square">
            <a:spAutoFit/>
          </a:bodyPr>
          <a:lstStyle/>
          <a:p>
            <a:r>
              <a:rPr lang="fr-FR" sz="2000" dirty="0" smtClean="0"/>
              <a:t>The </a:t>
            </a:r>
            <a:r>
              <a:rPr lang="fr-FR" sz="2000" dirty="0" err="1" smtClean="0"/>
              <a:t>bunching</a:t>
            </a:r>
            <a:r>
              <a:rPr lang="fr-FR" sz="2000" dirty="0" smtClean="0"/>
              <a:t> </a:t>
            </a:r>
            <a:r>
              <a:rPr lang="fr-FR" sz="2000" dirty="0" err="1" smtClean="0"/>
              <a:t>process</a:t>
            </a:r>
            <a:r>
              <a:rPr lang="fr-FR" sz="2000" dirty="0" smtClean="0"/>
              <a:t> in an RFQ </a:t>
            </a:r>
            <a:r>
              <a:rPr lang="fr-FR" sz="2000" dirty="0" err="1" smtClean="0"/>
              <a:t>is</a:t>
            </a:r>
            <a:r>
              <a:rPr lang="fr-FR" sz="2000" dirty="0" smtClean="0"/>
              <a:t> </a:t>
            </a:r>
            <a:r>
              <a:rPr lang="fr-FR" sz="2000" dirty="0" err="1" smtClean="0"/>
              <a:t>adiabatic</a:t>
            </a:r>
            <a:r>
              <a:rPr lang="fr-FR" sz="2000" dirty="0" smtClean="0"/>
              <a:t> (« </a:t>
            </a:r>
            <a:r>
              <a:rPr lang="fr-FR" sz="2000" dirty="0" err="1" smtClean="0"/>
              <a:t>gentle</a:t>
            </a:r>
            <a:r>
              <a:rPr lang="fr-FR" sz="2000" dirty="0" smtClean="0"/>
              <a:t> » </a:t>
            </a:r>
            <a:r>
              <a:rPr lang="fr-FR" sz="2000" dirty="0" err="1" smtClean="0"/>
              <a:t>buncher</a:t>
            </a:r>
            <a:r>
              <a:rPr lang="fr-FR" sz="2000" dirty="0" smtClean="0"/>
              <a:t>)</a:t>
            </a:r>
            <a:endParaRPr lang="fr-FR" sz="2000" dirty="0"/>
          </a:p>
          <a:p>
            <a:endParaRPr lang="fr-FR" sz="2000" dirty="0"/>
          </a:p>
          <a:p>
            <a:r>
              <a:rPr lang="en-US" sz="2000" dirty="0" smtClean="0"/>
              <a:t>The RFQ preserve the beam </a:t>
            </a:r>
            <a:r>
              <a:rPr lang="en-US" sz="2000" dirty="0"/>
              <a:t>quality, </a:t>
            </a:r>
            <a:r>
              <a:rPr lang="en-US" sz="2000" dirty="0" smtClean="0"/>
              <a:t>has a high capture (~</a:t>
            </a:r>
            <a:r>
              <a:rPr lang="en-US" sz="2000" dirty="0"/>
              <a:t>90%) </a:t>
            </a:r>
            <a:r>
              <a:rPr lang="en-US" sz="2000" dirty="0" smtClean="0"/>
              <a:t>compare to a discrete bunching model (50%)</a:t>
            </a:r>
            <a:endParaRPr lang="en-US" sz="2000" dirty="0"/>
          </a:p>
        </p:txBody>
      </p:sp>
      <p:pic>
        <p:nvPicPr>
          <p:cNvPr id="12" name="Image 11"/>
          <p:cNvPicPr/>
          <p:nvPr/>
        </p:nvPicPr>
        <p:blipFill rotWithShape="1">
          <a:blip r:embed="rId3"/>
          <a:srcRect t="52553" r="51990"/>
          <a:stretch/>
        </p:blipFill>
        <p:spPr>
          <a:xfrm>
            <a:off x="5876655" y="3640385"/>
            <a:ext cx="2875460" cy="2034903"/>
          </a:xfrm>
          <a:prstGeom prst="rect">
            <a:avLst/>
          </a:prstGeom>
        </p:spPr>
      </p:pic>
      <p:sp>
        <p:nvSpPr>
          <p:cNvPr id="10" name="ZoneTexte 9"/>
          <p:cNvSpPr txBox="1"/>
          <p:nvPr/>
        </p:nvSpPr>
        <p:spPr>
          <a:xfrm>
            <a:off x="6915149" y="5650160"/>
            <a:ext cx="1518557" cy="276999"/>
          </a:xfrm>
          <a:prstGeom prst="rect">
            <a:avLst/>
          </a:prstGeom>
          <a:noFill/>
        </p:spPr>
        <p:txBody>
          <a:bodyPr wrap="square" rtlCol="0">
            <a:spAutoFit/>
          </a:bodyPr>
          <a:lstStyle/>
          <a:p>
            <a:r>
              <a:rPr lang="fr-FR" sz="1200" dirty="0" smtClean="0"/>
              <a:t>Phase (</a:t>
            </a:r>
            <a:r>
              <a:rPr lang="fr-FR" sz="1200" dirty="0" err="1" smtClean="0"/>
              <a:t>deg</a:t>
            </a:r>
            <a:r>
              <a:rPr lang="fr-FR" sz="1200" dirty="0" smtClean="0"/>
              <a:t>)</a:t>
            </a:r>
            <a:endParaRPr lang="fr-FR" sz="1200" dirty="0"/>
          </a:p>
        </p:txBody>
      </p:sp>
      <p:sp>
        <p:nvSpPr>
          <p:cNvPr id="14" name="ZoneTexte 13"/>
          <p:cNvSpPr txBox="1"/>
          <p:nvPr/>
        </p:nvSpPr>
        <p:spPr>
          <a:xfrm rot="16200000">
            <a:off x="4634226" y="4510010"/>
            <a:ext cx="2318657" cy="276999"/>
          </a:xfrm>
          <a:prstGeom prst="rect">
            <a:avLst/>
          </a:prstGeom>
          <a:noFill/>
        </p:spPr>
        <p:txBody>
          <a:bodyPr wrap="square" rtlCol="0">
            <a:spAutoFit/>
          </a:bodyPr>
          <a:lstStyle/>
          <a:p>
            <a:pPr algn="ctr"/>
            <a:r>
              <a:rPr lang="fr-FR" sz="1200" dirty="0" err="1" smtClean="0"/>
              <a:t>Energy</a:t>
            </a:r>
            <a:r>
              <a:rPr lang="fr-FR" sz="1200" dirty="0" smtClean="0"/>
              <a:t> dispersion </a:t>
            </a:r>
            <a:r>
              <a:rPr lang="fr-FR" sz="1200" dirty="0" err="1" smtClean="0"/>
              <a:t>dW</a:t>
            </a:r>
            <a:r>
              <a:rPr lang="fr-FR" sz="1200" dirty="0" smtClean="0"/>
              <a:t> (MeV)</a:t>
            </a:r>
            <a:endParaRPr lang="fr-FR" sz="1200" dirty="0"/>
          </a:p>
        </p:txBody>
      </p:sp>
      <p:sp>
        <p:nvSpPr>
          <p:cNvPr id="11" name="ZoneTexte 10"/>
          <p:cNvSpPr txBox="1"/>
          <p:nvPr/>
        </p:nvSpPr>
        <p:spPr>
          <a:xfrm>
            <a:off x="6098721" y="3421310"/>
            <a:ext cx="1959428" cy="369332"/>
          </a:xfrm>
          <a:prstGeom prst="rect">
            <a:avLst/>
          </a:prstGeom>
          <a:noFill/>
        </p:spPr>
        <p:txBody>
          <a:bodyPr wrap="square" rtlCol="0">
            <a:spAutoFit/>
          </a:bodyPr>
          <a:lstStyle/>
          <a:p>
            <a:r>
              <a:rPr lang="fr-FR" b="1" dirty="0" smtClean="0">
                <a:solidFill>
                  <a:srgbClr val="00B050"/>
                </a:solidFill>
              </a:rPr>
              <a:t>At the RFQ exit:</a:t>
            </a:r>
            <a:endParaRPr lang="fr-FR" b="1" dirty="0">
              <a:solidFill>
                <a:srgbClr val="00B050"/>
              </a:solidFill>
            </a:endParaRPr>
          </a:p>
        </p:txBody>
      </p:sp>
      <p:sp>
        <p:nvSpPr>
          <p:cNvPr id="16" name="ZoneTexte 15"/>
          <p:cNvSpPr txBox="1"/>
          <p:nvPr/>
        </p:nvSpPr>
        <p:spPr>
          <a:xfrm>
            <a:off x="625927" y="3238975"/>
            <a:ext cx="2337708" cy="369332"/>
          </a:xfrm>
          <a:prstGeom prst="rect">
            <a:avLst/>
          </a:prstGeom>
          <a:noFill/>
        </p:spPr>
        <p:txBody>
          <a:bodyPr wrap="square" rtlCol="0">
            <a:spAutoFit/>
          </a:bodyPr>
          <a:lstStyle/>
          <a:p>
            <a:r>
              <a:rPr lang="fr-FR" b="1" dirty="0" smtClean="0">
                <a:solidFill>
                  <a:srgbClr val="00B050"/>
                </a:solidFill>
              </a:rPr>
              <a:t>Along the 6m RFQ:</a:t>
            </a:r>
            <a:endParaRPr lang="fr-FR" b="1" dirty="0">
              <a:solidFill>
                <a:srgbClr val="00B050"/>
              </a:solidFill>
            </a:endParaRPr>
          </a:p>
        </p:txBody>
      </p:sp>
    </p:spTree>
    <p:extLst>
      <p:ext uri="{BB962C8B-B14F-4D97-AF65-F5344CB8AC3E}">
        <p14:creationId xmlns:p14="http://schemas.microsoft.com/office/powerpoint/2010/main" val="201185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9165" y="0"/>
            <a:ext cx="7132335" cy="639376"/>
          </a:xfrm>
        </p:spPr>
        <p:txBody>
          <a:bodyPr/>
          <a:lstStyle/>
          <a:p>
            <a:pPr algn="ctr"/>
            <a:r>
              <a:rPr lang="en-US" dirty="0" smtClean="0"/>
              <a:t>Increasing the number of cavities in a klystron</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29" t="15542" r="35733" b="27899"/>
          <a:stretch/>
        </p:blipFill>
        <p:spPr bwMode="auto">
          <a:xfrm>
            <a:off x="4894647" y="1176801"/>
            <a:ext cx="3816424" cy="372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92" t="11966" r="54275" b="47515"/>
          <a:stretch/>
        </p:blipFill>
        <p:spPr bwMode="auto">
          <a:xfrm>
            <a:off x="205921" y="1202912"/>
            <a:ext cx="3714265" cy="377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827016" y="4938731"/>
            <a:ext cx="2078109"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smtClean="0"/>
              <a:t>10 cavities </a:t>
            </a:r>
          </a:p>
          <a:p>
            <a:r>
              <a:rPr lang="en-US" b="1" dirty="0" smtClean="0">
                <a:solidFill>
                  <a:srgbClr val="FF0000"/>
                </a:solidFill>
              </a:rPr>
              <a:t>Efficiency 67.2 %</a:t>
            </a:r>
          </a:p>
          <a:p>
            <a:r>
              <a:rPr lang="en-US" dirty="0" smtClean="0"/>
              <a:t>Length 197 mm</a:t>
            </a:r>
            <a:endParaRPr lang="en-US" dirty="0"/>
          </a:p>
        </p:txBody>
      </p:sp>
      <p:sp>
        <p:nvSpPr>
          <p:cNvPr id="11" name="ZoneTexte 10"/>
          <p:cNvSpPr txBox="1"/>
          <p:nvPr/>
        </p:nvSpPr>
        <p:spPr>
          <a:xfrm>
            <a:off x="5873056" y="4936793"/>
            <a:ext cx="1889819"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t>20 </a:t>
            </a:r>
            <a:r>
              <a:rPr lang="en-US" b="1" dirty="0" smtClean="0"/>
              <a:t>cavities </a:t>
            </a:r>
            <a:r>
              <a:rPr lang="en-US" b="1" dirty="0" smtClean="0">
                <a:solidFill>
                  <a:srgbClr val="FF0000"/>
                </a:solidFill>
              </a:rPr>
              <a:t>Efficiency 78 %</a:t>
            </a:r>
          </a:p>
          <a:p>
            <a:r>
              <a:rPr lang="en-US" dirty="0" smtClean="0"/>
              <a:t>Length 285 mm</a:t>
            </a:r>
            <a:endParaRPr lang="en-US" dirty="0"/>
          </a:p>
        </p:txBody>
      </p:sp>
      <p:sp>
        <p:nvSpPr>
          <p:cNvPr id="9" name="Espace réservé du numéro de diapositive 4"/>
          <p:cNvSpPr>
            <a:spLocks noGrp="1"/>
          </p:cNvSpPr>
          <p:nvPr>
            <p:ph type="sldNum" sz="quarter" idx="11"/>
          </p:nvPr>
        </p:nvSpPr>
        <p:spPr>
          <a:xfrm>
            <a:off x="8025304" y="6303598"/>
            <a:ext cx="750206" cy="365125"/>
          </a:xfrm>
        </p:spPr>
        <p:txBody>
          <a:bodyPr/>
          <a:lstStyle/>
          <a:p>
            <a:fld id="{B6614A82-F12D-4C78-BD05-52D6561A8D8E}" type="slidenum">
              <a:rPr lang="en-US" smtClean="0"/>
              <a:t>11</a:t>
            </a:fld>
            <a:endParaRPr lang="en-US" dirty="0"/>
          </a:p>
        </p:txBody>
      </p:sp>
      <p:sp>
        <p:nvSpPr>
          <p:cNvPr id="4" name="ZoneTexte 3"/>
          <p:cNvSpPr txBox="1"/>
          <p:nvPr/>
        </p:nvSpPr>
        <p:spPr>
          <a:xfrm>
            <a:off x="933450" y="6153150"/>
            <a:ext cx="7591425" cy="523220"/>
          </a:xfrm>
          <a:prstGeom prst="rect">
            <a:avLst/>
          </a:prstGeom>
          <a:noFill/>
        </p:spPr>
        <p:txBody>
          <a:bodyPr wrap="square" rtlCol="0">
            <a:spAutoFit/>
          </a:bodyPr>
          <a:lstStyle/>
          <a:p>
            <a:r>
              <a:rPr lang="fr-FR" sz="2800" dirty="0" smtClean="0">
                <a:solidFill>
                  <a:srgbClr val="7030A0"/>
                </a:solidFill>
                <a:latin typeface="Times New Roman"/>
                <a:cs typeface="Times New Roman"/>
              </a:rPr>
              <a:t>→ </a:t>
            </a:r>
            <a:r>
              <a:rPr lang="fr-FR" sz="2800" dirty="0" err="1" smtClean="0">
                <a:solidFill>
                  <a:srgbClr val="7030A0"/>
                </a:solidFill>
              </a:rPr>
              <a:t>Reduction</a:t>
            </a:r>
            <a:r>
              <a:rPr lang="fr-FR" sz="2800" dirty="0" smtClean="0">
                <a:solidFill>
                  <a:srgbClr val="7030A0"/>
                </a:solidFill>
              </a:rPr>
              <a:t> of </a:t>
            </a:r>
            <a:r>
              <a:rPr lang="fr-FR" sz="2800" dirty="0" err="1" smtClean="0">
                <a:solidFill>
                  <a:srgbClr val="7030A0"/>
                </a:solidFill>
              </a:rPr>
              <a:t>velocity</a:t>
            </a:r>
            <a:r>
              <a:rPr lang="fr-FR" sz="2800" dirty="0" smtClean="0">
                <a:solidFill>
                  <a:srgbClr val="7030A0"/>
                </a:solidFill>
              </a:rPr>
              <a:t> </a:t>
            </a:r>
            <a:r>
              <a:rPr lang="fr-FR" sz="2800" dirty="0" err="1" smtClean="0">
                <a:solidFill>
                  <a:srgbClr val="7030A0"/>
                </a:solidFill>
              </a:rPr>
              <a:t>spread</a:t>
            </a:r>
            <a:r>
              <a:rPr lang="fr-FR" sz="2800" dirty="0" smtClean="0">
                <a:solidFill>
                  <a:srgbClr val="7030A0"/>
                </a:solidFill>
              </a:rPr>
              <a:t> of the </a:t>
            </a:r>
            <a:r>
              <a:rPr lang="fr-FR" sz="2800" dirty="0" err="1" smtClean="0">
                <a:solidFill>
                  <a:srgbClr val="7030A0"/>
                </a:solidFill>
              </a:rPr>
              <a:t>beam</a:t>
            </a:r>
            <a:r>
              <a:rPr lang="fr-FR" sz="2800" dirty="0" smtClean="0">
                <a:solidFill>
                  <a:srgbClr val="7030A0"/>
                </a:solidFill>
              </a:rPr>
              <a:t> </a:t>
            </a:r>
            <a:endParaRPr lang="en-US" sz="2800" dirty="0">
              <a:solidFill>
                <a:srgbClr val="7030A0"/>
              </a:solidFill>
            </a:endParaRPr>
          </a:p>
        </p:txBody>
      </p:sp>
    </p:spTree>
    <p:extLst>
      <p:ext uri="{BB962C8B-B14F-4D97-AF65-F5344CB8AC3E}">
        <p14:creationId xmlns:p14="http://schemas.microsoft.com/office/powerpoint/2010/main" val="42644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4594" y="89807"/>
            <a:ext cx="7903028" cy="639376"/>
          </a:xfrm>
        </p:spPr>
        <p:txBody>
          <a:bodyPr/>
          <a:lstStyle/>
          <a:p>
            <a:pPr algn="ctr"/>
            <a:r>
              <a:rPr lang="en-US" dirty="0" smtClean="0"/>
              <a:t>Expected performances with 4 different designs</a:t>
            </a:r>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1825711170"/>
              </p:ext>
            </p:extLst>
          </p:nvPr>
        </p:nvGraphicFramePr>
        <p:xfrm>
          <a:off x="171199" y="1305616"/>
          <a:ext cx="5029200" cy="1691640"/>
        </p:xfrm>
        <a:graphic>
          <a:graphicData uri="http://schemas.openxmlformats.org/drawingml/2006/table">
            <a:tbl>
              <a:tblPr firstRow="1" bandRow="1">
                <a:tableStyleId>{ED083AE6-46FA-4A59-8FB0-9F97EB10719F}</a:tableStyleId>
              </a:tblPr>
              <a:tblGrid>
                <a:gridCol w="838200"/>
                <a:gridCol w="892629"/>
                <a:gridCol w="783771"/>
                <a:gridCol w="677636"/>
                <a:gridCol w="1045028"/>
                <a:gridCol w="791936"/>
              </a:tblGrid>
              <a:tr h="573705">
                <a:tc>
                  <a:txBody>
                    <a:bodyPr/>
                    <a:lstStyle/>
                    <a:p>
                      <a:r>
                        <a:rPr lang="en-US" sz="1100" dirty="0" smtClean="0"/>
                        <a:t>Name</a:t>
                      </a:r>
                      <a:endParaRPr lang="en-US" sz="1100" dirty="0"/>
                    </a:p>
                  </a:txBody>
                  <a:tcPr/>
                </a:tc>
                <a:tc>
                  <a:txBody>
                    <a:bodyPr/>
                    <a:lstStyle/>
                    <a:p>
                      <a:r>
                        <a:rPr lang="en-US" sz="1100" dirty="0" smtClean="0"/>
                        <a:t>Numbers</a:t>
                      </a:r>
                      <a:r>
                        <a:rPr lang="en-US" sz="1100" baseline="0" dirty="0" smtClean="0"/>
                        <a:t> of cavities</a:t>
                      </a:r>
                      <a:endParaRPr lang="en-US" sz="1100" dirty="0"/>
                    </a:p>
                  </a:txBody>
                  <a:tcPr/>
                </a:tc>
                <a:tc>
                  <a:txBody>
                    <a:bodyPr/>
                    <a:lstStyle/>
                    <a:p>
                      <a:r>
                        <a:rPr lang="en-US" sz="1100" dirty="0" smtClean="0"/>
                        <a:t>R/Q </a:t>
                      </a:r>
                    </a:p>
                    <a:p>
                      <a:r>
                        <a:rPr lang="en-US" sz="1100" dirty="0" smtClean="0"/>
                        <a:t>[Ohm]</a:t>
                      </a:r>
                      <a:endParaRPr lang="en-US" sz="1100" dirty="0"/>
                    </a:p>
                  </a:txBody>
                  <a:tcPr/>
                </a:tc>
                <a:tc>
                  <a:txBody>
                    <a:bodyPr/>
                    <a:lstStyle/>
                    <a:p>
                      <a:r>
                        <a:rPr lang="en-US" sz="1100" dirty="0" smtClean="0"/>
                        <a:t>TTF</a:t>
                      </a:r>
                      <a:endParaRPr lang="en-US" sz="1100" dirty="0"/>
                    </a:p>
                  </a:txBody>
                  <a:tcPr/>
                </a:tc>
                <a:tc>
                  <a:txBody>
                    <a:bodyPr/>
                    <a:lstStyle/>
                    <a:p>
                      <a:r>
                        <a:rPr lang="en-US" sz="1200" b="1" dirty="0" smtClean="0"/>
                        <a:t>Efficiency</a:t>
                      </a:r>
                      <a:endParaRPr lang="en-US" sz="1200" b="1" dirty="0"/>
                    </a:p>
                  </a:txBody>
                  <a:tcPr/>
                </a:tc>
                <a:tc>
                  <a:txBody>
                    <a:bodyPr/>
                    <a:lstStyle/>
                    <a:p>
                      <a:r>
                        <a:rPr lang="en-US" sz="1100" dirty="0" smtClean="0"/>
                        <a:t>Overall length</a:t>
                      </a:r>
                    </a:p>
                    <a:p>
                      <a:r>
                        <a:rPr lang="en-US" sz="1100" dirty="0" smtClean="0"/>
                        <a:t>[mm]</a:t>
                      </a:r>
                      <a:endParaRPr lang="en-US" sz="1100" dirty="0"/>
                    </a:p>
                  </a:txBody>
                  <a:tcPr/>
                </a:tc>
              </a:tr>
              <a:tr h="264787">
                <a:tc>
                  <a:txBody>
                    <a:bodyPr/>
                    <a:lstStyle/>
                    <a:p>
                      <a:r>
                        <a:rPr lang="fr-FR" sz="1100" dirty="0" smtClean="0"/>
                        <a:t>AK10-2</a:t>
                      </a:r>
                      <a:endParaRPr lang="en-US" sz="1100" dirty="0"/>
                    </a:p>
                  </a:txBody>
                  <a:tcPr/>
                </a:tc>
                <a:tc>
                  <a:txBody>
                    <a:bodyPr/>
                    <a:lstStyle/>
                    <a:p>
                      <a:r>
                        <a:rPr lang="en-US" sz="1100" dirty="0" smtClean="0"/>
                        <a:t>10</a:t>
                      </a:r>
                      <a:endParaRPr lang="en-US" sz="1100" dirty="0"/>
                    </a:p>
                  </a:txBody>
                  <a:tcPr/>
                </a:tc>
                <a:tc>
                  <a:txBody>
                    <a:bodyPr/>
                    <a:lstStyle/>
                    <a:p>
                      <a:r>
                        <a:rPr lang="fr-FR" sz="1100" dirty="0" smtClean="0"/>
                        <a:t>20 to 50 </a:t>
                      </a:r>
                      <a:endParaRPr lang="en-US" sz="1100" dirty="0"/>
                    </a:p>
                  </a:txBody>
                  <a:tcPr/>
                </a:tc>
                <a:tc>
                  <a:txBody>
                    <a:bodyPr/>
                    <a:lstStyle/>
                    <a:p>
                      <a:r>
                        <a:rPr lang="fr-FR" sz="1100" dirty="0" smtClean="0"/>
                        <a:t>0.683</a:t>
                      </a:r>
                      <a:endParaRPr lang="en-US" sz="1100" dirty="0"/>
                    </a:p>
                  </a:txBody>
                  <a:tcPr/>
                </a:tc>
                <a:tc>
                  <a:txBody>
                    <a:bodyPr/>
                    <a:lstStyle/>
                    <a:p>
                      <a:r>
                        <a:rPr lang="fr-FR" sz="1200" b="1" dirty="0" smtClean="0"/>
                        <a:t>67.2 %</a:t>
                      </a:r>
                      <a:endParaRPr 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smtClean="0"/>
                        <a:t>197</a:t>
                      </a:r>
                      <a:endParaRPr lang="en-US" sz="1100" dirty="0"/>
                    </a:p>
                  </a:txBody>
                  <a:tcPr/>
                </a:tc>
              </a:tr>
              <a:tr h="264787">
                <a:tc>
                  <a:txBody>
                    <a:bodyPr/>
                    <a:lstStyle/>
                    <a:p>
                      <a:r>
                        <a:rPr lang="fr-FR" sz="1100" dirty="0" smtClean="0"/>
                        <a:t>AK14-1</a:t>
                      </a:r>
                      <a:endParaRPr lang="en-US" sz="1100" dirty="0"/>
                    </a:p>
                  </a:txBody>
                  <a:tcPr/>
                </a:tc>
                <a:tc>
                  <a:txBody>
                    <a:bodyPr/>
                    <a:lstStyle/>
                    <a:p>
                      <a:r>
                        <a:rPr lang="fr-FR" sz="1100" dirty="0" smtClean="0"/>
                        <a:t>14</a:t>
                      </a:r>
                      <a:endParaRPr lang="en-US" sz="1100" dirty="0"/>
                    </a:p>
                  </a:txBody>
                  <a:tcPr/>
                </a:tc>
                <a:tc>
                  <a:txBody>
                    <a:bodyPr/>
                    <a:lstStyle/>
                    <a:p>
                      <a:r>
                        <a:rPr lang="fr-FR" sz="1100" dirty="0" smtClean="0"/>
                        <a:t>20</a:t>
                      </a:r>
                      <a:endParaRPr lang="en-US" sz="1100" dirty="0"/>
                    </a:p>
                  </a:txBody>
                  <a:tcPr/>
                </a:tc>
                <a:tc>
                  <a:txBody>
                    <a:bodyPr/>
                    <a:lstStyle/>
                    <a:p>
                      <a:r>
                        <a:rPr lang="fr-FR" sz="1100" dirty="0" smtClean="0"/>
                        <a:t>0.683</a:t>
                      </a:r>
                      <a:endParaRPr lang="en-US" sz="1100" dirty="0"/>
                    </a:p>
                  </a:txBody>
                  <a:tcPr/>
                </a:tc>
                <a:tc>
                  <a:txBody>
                    <a:bodyPr/>
                    <a:lstStyle/>
                    <a:p>
                      <a:r>
                        <a:rPr lang="fr-FR" sz="1200" b="1" dirty="0" smtClean="0"/>
                        <a:t>68.5 %</a:t>
                      </a:r>
                      <a:endParaRPr 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221</a:t>
                      </a:r>
                      <a:endParaRPr lang="en-US" sz="1100" dirty="0"/>
                    </a:p>
                  </a:txBody>
                  <a:tcPr/>
                </a:tc>
              </a:tr>
              <a:tr h="264787">
                <a:tc>
                  <a:txBody>
                    <a:bodyPr/>
                    <a:lstStyle/>
                    <a:p>
                      <a:r>
                        <a:rPr lang="fr-FR" sz="1100" dirty="0" smtClean="0"/>
                        <a:t>AK20-3</a:t>
                      </a:r>
                      <a:endParaRPr lang="en-US" sz="1100" dirty="0"/>
                    </a:p>
                  </a:txBody>
                  <a:tcPr/>
                </a:tc>
                <a:tc>
                  <a:txBody>
                    <a:bodyPr/>
                    <a:lstStyle/>
                    <a:p>
                      <a:r>
                        <a:rPr lang="en-US" sz="1100" dirty="0" smtClean="0"/>
                        <a:t>20</a:t>
                      </a:r>
                      <a:endParaRPr lang="en-US" sz="1100" dirty="0"/>
                    </a:p>
                  </a:txBody>
                  <a:tcPr/>
                </a:tc>
                <a:tc>
                  <a:txBody>
                    <a:bodyPr/>
                    <a:lstStyle/>
                    <a:p>
                      <a:r>
                        <a:rPr lang="en-US" sz="1100" dirty="0" smtClean="0"/>
                        <a:t>27.4</a:t>
                      </a:r>
                      <a:endParaRPr lang="en-US" sz="1100" dirty="0"/>
                    </a:p>
                  </a:txBody>
                  <a:tcPr/>
                </a:tc>
                <a:tc>
                  <a:txBody>
                    <a:bodyPr/>
                    <a:lstStyle/>
                    <a:p>
                      <a:r>
                        <a:rPr lang="en-US" sz="1100" dirty="0" smtClean="0"/>
                        <a:t>0.688</a:t>
                      </a:r>
                      <a:endParaRPr lang="en-US" sz="1100" dirty="0"/>
                    </a:p>
                  </a:txBody>
                  <a:tcPr/>
                </a:tc>
                <a:tc>
                  <a:txBody>
                    <a:bodyPr/>
                    <a:lstStyle/>
                    <a:p>
                      <a:r>
                        <a:rPr lang="fr-FR" sz="1200" b="1" dirty="0" smtClean="0"/>
                        <a:t>74 %</a:t>
                      </a:r>
                      <a:endParaRPr lang="en-US" sz="1200" b="1" dirty="0"/>
                    </a:p>
                  </a:txBody>
                  <a:tcPr/>
                </a:tc>
                <a:tc>
                  <a:txBody>
                    <a:bodyPr/>
                    <a:lstStyle/>
                    <a:p>
                      <a:r>
                        <a:rPr lang="fr-FR" sz="1100" dirty="0" smtClean="0"/>
                        <a:t>285 </a:t>
                      </a:r>
                      <a:endParaRPr lang="en-US" sz="1100" dirty="0"/>
                    </a:p>
                  </a:txBody>
                  <a:tcPr/>
                </a:tc>
              </a:tr>
              <a:tr h="264787">
                <a:tc>
                  <a:txBody>
                    <a:bodyPr/>
                    <a:lstStyle/>
                    <a:p>
                      <a:r>
                        <a:rPr lang="fr-FR" sz="1100" dirty="0" smtClean="0"/>
                        <a:t>AK20</a:t>
                      </a:r>
                      <a:endParaRPr lang="en-US" sz="1100" dirty="0"/>
                    </a:p>
                  </a:txBody>
                  <a:tcPr/>
                </a:tc>
                <a:tc>
                  <a:txBody>
                    <a:bodyPr/>
                    <a:lstStyle/>
                    <a:p>
                      <a:r>
                        <a:rPr lang="fr-FR" sz="1100" dirty="0" smtClean="0"/>
                        <a:t>20 </a:t>
                      </a:r>
                      <a:endParaRPr lang="en-US" sz="1100" dirty="0"/>
                    </a:p>
                  </a:txBody>
                  <a:tcPr/>
                </a:tc>
                <a:tc>
                  <a:txBody>
                    <a:bodyPr/>
                    <a:lstStyle/>
                    <a:p>
                      <a:r>
                        <a:rPr lang="fr-FR" sz="1100" dirty="0" smtClean="0"/>
                        <a:t>12</a:t>
                      </a:r>
                      <a:endParaRPr lang="en-US" sz="1100" dirty="0"/>
                    </a:p>
                  </a:txBody>
                  <a:tcPr/>
                </a:tc>
                <a:tc>
                  <a:txBody>
                    <a:bodyPr/>
                    <a:lstStyle/>
                    <a:p>
                      <a:r>
                        <a:rPr lang="fr-FR" sz="1100" dirty="0" smtClean="0"/>
                        <a:t>0.72</a:t>
                      </a:r>
                      <a:endParaRPr lang="en-US" sz="1100" dirty="0"/>
                    </a:p>
                  </a:txBody>
                  <a:tcPr/>
                </a:tc>
                <a:tc>
                  <a:txBody>
                    <a:bodyPr/>
                    <a:lstStyle/>
                    <a:p>
                      <a:r>
                        <a:rPr lang="fr-FR" sz="1200" b="1" dirty="0" smtClean="0"/>
                        <a:t>78 %</a:t>
                      </a:r>
                      <a:endParaRPr lang="en-US" sz="1200" b="1" dirty="0"/>
                    </a:p>
                  </a:txBody>
                  <a:tcPr/>
                </a:tc>
                <a:tc>
                  <a:txBody>
                    <a:bodyPr/>
                    <a:lstStyle/>
                    <a:p>
                      <a:r>
                        <a:rPr lang="fr-FR" sz="1100" dirty="0" smtClean="0"/>
                        <a:t>285 </a:t>
                      </a:r>
                      <a:endParaRPr lang="en-US" sz="1100" dirty="0"/>
                    </a:p>
                  </a:txBody>
                  <a:tcPr/>
                </a:tc>
              </a:tr>
            </a:tbl>
          </a:graphicData>
        </a:graphic>
      </p:graphicFrame>
      <p:sp>
        <p:nvSpPr>
          <p:cNvPr id="14" name="Espace réservé du numéro de diapositive 4"/>
          <p:cNvSpPr>
            <a:spLocks noGrp="1"/>
          </p:cNvSpPr>
          <p:nvPr>
            <p:ph type="sldNum" sz="quarter" idx="11"/>
          </p:nvPr>
        </p:nvSpPr>
        <p:spPr>
          <a:xfrm>
            <a:off x="8025304" y="6303598"/>
            <a:ext cx="750206" cy="365125"/>
          </a:xfrm>
        </p:spPr>
        <p:txBody>
          <a:bodyPr/>
          <a:lstStyle/>
          <a:p>
            <a:fld id="{B6614A82-F12D-4C78-BD05-52D6561A8D8E}" type="slidenum">
              <a:rPr lang="en-US" smtClean="0"/>
              <a:t>12</a:t>
            </a:fld>
            <a:endParaRPr lang="en-US" dirty="0"/>
          </a:p>
        </p:txBody>
      </p:sp>
      <p:sp>
        <p:nvSpPr>
          <p:cNvPr id="15" name="ZoneTexte 14"/>
          <p:cNvSpPr txBox="1"/>
          <p:nvPr/>
        </p:nvSpPr>
        <p:spPr>
          <a:xfrm>
            <a:off x="0" y="5585205"/>
            <a:ext cx="8839200" cy="954107"/>
          </a:xfrm>
          <a:prstGeom prst="rect">
            <a:avLst/>
          </a:prstGeom>
          <a:noFill/>
        </p:spPr>
        <p:txBody>
          <a:bodyPr wrap="square" rtlCol="0">
            <a:spAutoFit/>
          </a:bodyPr>
          <a:lstStyle/>
          <a:p>
            <a:pPr algn="ctr"/>
            <a:r>
              <a:rPr lang="fr-FR" sz="2800" b="1" dirty="0" smtClean="0">
                <a:solidFill>
                  <a:srgbClr val="FF0000"/>
                </a:solidFill>
                <a:latin typeface="Times New Roman"/>
                <a:cs typeface="Times New Roman"/>
              </a:rPr>
              <a:t>A new tube </a:t>
            </a:r>
            <a:r>
              <a:rPr lang="fr-FR" sz="2800" b="1" dirty="0" err="1" smtClean="0">
                <a:solidFill>
                  <a:srgbClr val="FF0000"/>
                </a:solidFill>
                <a:latin typeface="Times New Roman"/>
                <a:cs typeface="Times New Roman"/>
              </a:rPr>
              <a:t>is</a:t>
            </a:r>
            <a:r>
              <a:rPr lang="fr-FR" sz="2800" b="1" dirty="0" smtClean="0">
                <a:solidFill>
                  <a:srgbClr val="FF0000"/>
                </a:solidFill>
                <a:latin typeface="Times New Roman"/>
                <a:cs typeface="Times New Roman"/>
              </a:rPr>
              <a:t> </a:t>
            </a:r>
            <a:r>
              <a:rPr lang="fr-FR" sz="2800" b="1" dirty="0" err="1" smtClean="0">
                <a:solidFill>
                  <a:srgbClr val="FF0000"/>
                </a:solidFill>
                <a:latin typeface="Times New Roman"/>
                <a:cs typeface="Times New Roman"/>
              </a:rPr>
              <a:t>born</a:t>
            </a:r>
            <a:r>
              <a:rPr lang="fr-FR" sz="2800" b="1" dirty="0" smtClean="0">
                <a:solidFill>
                  <a:srgbClr val="FF0000"/>
                </a:solidFill>
                <a:latin typeface="Times New Roman"/>
                <a:cs typeface="Times New Roman"/>
              </a:rPr>
              <a:t> ! </a:t>
            </a:r>
          </a:p>
          <a:p>
            <a:pPr marL="457200" indent="-457200" algn="ctr">
              <a:buFont typeface="Wingdings" pitchFamily="2" charset="2"/>
              <a:buChar char="F"/>
            </a:pPr>
            <a:r>
              <a:rPr lang="fr-FR" sz="2800" b="1" dirty="0" smtClean="0">
                <a:solidFill>
                  <a:srgbClr val="FF0000"/>
                </a:solidFill>
                <a:latin typeface="Times New Roman"/>
                <a:cs typeface="Times New Roman"/>
              </a:rPr>
              <a:t>the Kl-</a:t>
            </a:r>
            <a:r>
              <a:rPr lang="fr-FR" sz="2800" b="1" dirty="0" err="1" smtClean="0">
                <a:solidFill>
                  <a:srgbClr val="FF0000"/>
                </a:solidFill>
                <a:latin typeface="Times New Roman"/>
                <a:cs typeface="Times New Roman"/>
              </a:rPr>
              <a:t>adi</a:t>
            </a:r>
            <a:r>
              <a:rPr lang="fr-FR" sz="2800" b="1" dirty="0" smtClean="0">
                <a:solidFill>
                  <a:srgbClr val="FF0000"/>
                </a:solidFill>
                <a:latin typeface="Times New Roman"/>
                <a:cs typeface="Times New Roman"/>
              </a:rPr>
              <a:t>(</a:t>
            </a:r>
            <a:r>
              <a:rPr lang="fr-FR" sz="2800" b="1" dirty="0" err="1" smtClean="0">
                <a:solidFill>
                  <a:srgbClr val="FF0000"/>
                </a:solidFill>
                <a:latin typeface="Times New Roman"/>
                <a:cs typeface="Times New Roman"/>
              </a:rPr>
              <a:t>adiabatic</a:t>
            </a:r>
            <a:r>
              <a:rPr lang="fr-FR" sz="2800" b="1" dirty="0">
                <a:solidFill>
                  <a:srgbClr val="FF0000"/>
                </a:solidFill>
                <a:latin typeface="Times New Roman"/>
                <a:cs typeface="Times New Roman"/>
              </a:rPr>
              <a:t>)-</a:t>
            </a:r>
            <a:r>
              <a:rPr lang="fr-FR" sz="2800" b="1" dirty="0" err="1">
                <a:solidFill>
                  <a:srgbClr val="FF0000"/>
                </a:solidFill>
                <a:latin typeface="Times New Roman"/>
                <a:cs typeface="Times New Roman"/>
              </a:rPr>
              <a:t>stron</a:t>
            </a:r>
            <a:r>
              <a:rPr lang="fr-FR" sz="2800" b="1" dirty="0">
                <a:solidFill>
                  <a:srgbClr val="FF0000"/>
                </a:solidFill>
                <a:latin typeface="Times New Roman"/>
                <a:cs typeface="Times New Roman"/>
              </a:rPr>
              <a:t> </a:t>
            </a:r>
            <a:r>
              <a:rPr lang="fr-FR" sz="2800" b="1" dirty="0" smtClean="0">
                <a:solidFill>
                  <a:srgbClr val="FF0000"/>
                </a:solidFill>
                <a:latin typeface="Times New Roman"/>
                <a:cs typeface="Times New Roman"/>
              </a:rPr>
              <a:t>=«</a:t>
            </a:r>
            <a:r>
              <a:rPr lang="fr-FR" sz="2800" b="1" dirty="0">
                <a:solidFill>
                  <a:srgbClr val="FF0000"/>
                </a:solidFill>
                <a:latin typeface="Times New Roman"/>
                <a:cs typeface="Times New Roman"/>
              </a:rPr>
              <a:t> KLADISTRON </a:t>
            </a:r>
            <a:r>
              <a:rPr lang="fr-FR" sz="2800" b="1" dirty="0" smtClean="0">
                <a:solidFill>
                  <a:srgbClr val="FF0000"/>
                </a:solidFill>
                <a:latin typeface="Times New Roman"/>
                <a:cs typeface="Times New Roman"/>
              </a:rPr>
              <a:t>»</a:t>
            </a:r>
            <a:endParaRPr lang="en-US" sz="2800" b="1" dirty="0">
              <a:solidFill>
                <a:srgbClr val="FF0000"/>
              </a:solidFill>
            </a:endParaRPr>
          </a:p>
        </p:txBody>
      </p:sp>
      <p:sp>
        <p:nvSpPr>
          <p:cNvPr id="12" name="ZoneTexte 11"/>
          <p:cNvSpPr txBox="1"/>
          <p:nvPr/>
        </p:nvSpPr>
        <p:spPr>
          <a:xfrm>
            <a:off x="368491" y="3640219"/>
            <a:ext cx="8939282" cy="1754326"/>
          </a:xfrm>
          <a:prstGeom prst="rect">
            <a:avLst/>
          </a:prstGeom>
          <a:noFill/>
        </p:spPr>
        <p:txBody>
          <a:bodyPr wrap="square" rtlCol="0">
            <a:spAutoFit/>
          </a:bodyPr>
          <a:lstStyle/>
          <a:p>
            <a:pPr>
              <a:lnSpc>
                <a:spcPct val="150000"/>
              </a:lnSpc>
            </a:pPr>
            <a:r>
              <a:rPr lang="en-US" dirty="0" smtClean="0">
                <a:latin typeface="Times New Roman"/>
                <a:cs typeface="Times New Roman"/>
              </a:rPr>
              <a:t>→ </a:t>
            </a:r>
            <a:r>
              <a:rPr lang="en-US" dirty="0" smtClean="0"/>
              <a:t>bunch the beam with a large number of small kicks instead of a small number of larger kicks </a:t>
            </a:r>
          </a:p>
          <a:p>
            <a:pPr>
              <a:lnSpc>
                <a:spcPct val="150000"/>
              </a:lnSpc>
            </a:pPr>
            <a:r>
              <a:rPr lang="fr-FR" b="1" dirty="0" smtClean="0">
                <a:latin typeface="Times New Roman"/>
                <a:cs typeface="Times New Roman"/>
              </a:rPr>
              <a:t>→ </a:t>
            </a:r>
            <a:r>
              <a:rPr lang="fr-FR" b="1" dirty="0" smtClean="0">
                <a:latin typeface="+mj-lt"/>
                <a:cs typeface="Times New Roman"/>
              </a:rPr>
              <a:t>succession of quasi-</a:t>
            </a:r>
            <a:r>
              <a:rPr lang="fr-FR" b="1" dirty="0" err="1" smtClean="0">
                <a:latin typeface="+mj-lt"/>
                <a:cs typeface="Times New Roman"/>
              </a:rPr>
              <a:t>equilibrium</a:t>
            </a:r>
            <a:r>
              <a:rPr lang="fr-FR" b="1" dirty="0" smtClean="0">
                <a:latin typeface="+mj-lt"/>
                <a:cs typeface="Times New Roman"/>
              </a:rPr>
              <a:t> states</a:t>
            </a:r>
          </a:p>
          <a:p>
            <a:pPr>
              <a:lnSpc>
                <a:spcPct val="150000"/>
              </a:lnSpc>
            </a:pPr>
            <a:r>
              <a:rPr lang="fr-FR" b="1" dirty="0" smtClean="0">
                <a:solidFill>
                  <a:srgbClr val="FF0000"/>
                </a:solidFill>
                <a:latin typeface="+mj-lt"/>
                <a:cs typeface="Times New Roman"/>
              </a:rPr>
              <a:t>→ quasi-</a:t>
            </a:r>
            <a:r>
              <a:rPr lang="fr-FR" b="1" dirty="0" err="1" smtClean="0">
                <a:solidFill>
                  <a:srgbClr val="FF0000"/>
                </a:solidFill>
                <a:latin typeface="+mj-lt"/>
                <a:cs typeface="Times New Roman"/>
              </a:rPr>
              <a:t>adiabatic</a:t>
            </a:r>
            <a:r>
              <a:rPr lang="fr-FR" b="1" dirty="0" smtClean="0">
                <a:solidFill>
                  <a:srgbClr val="FF0000"/>
                </a:solidFill>
                <a:latin typeface="+mj-lt"/>
                <a:cs typeface="Times New Roman"/>
              </a:rPr>
              <a:t> </a:t>
            </a:r>
            <a:r>
              <a:rPr lang="fr-FR" b="1" dirty="0" err="1" smtClean="0">
                <a:solidFill>
                  <a:srgbClr val="FF0000"/>
                </a:solidFill>
                <a:latin typeface="+mj-lt"/>
                <a:cs typeface="Times New Roman"/>
              </a:rPr>
              <a:t>bunching</a:t>
            </a:r>
            <a:endParaRPr lang="en-US" b="1" dirty="0">
              <a:solidFill>
                <a:srgbClr val="FF0000"/>
              </a:solidFill>
              <a:latin typeface="+mj-lt"/>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855" y="924249"/>
            <a:ext cx="4001373" cy="258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lèche droite 15"/>
          <p:cNvSpPr/>
          <p:nvPr/>
        </p:nvSpPr>
        <p:spPr>
          <a:xfrm rot="10800000">
            <a:off x="7486399" y="1338019"/>
            <a:ext cx="220435" cy="12246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7755819" y="1207390"/>
            <a:ext cx="767443" cy="400110"/>
          </a:xfrm>
          <a:prstGeom prst="rect">
            <a:avLst/>
          </a:prstGeom>
          <a:noFill/>
        </p:spPr>
        <p:txBody>
          <a:bodyPr wrap="square" rtlCol="0">
            <a:spAutoFit/>
          </a:bodyPr>
          <a:lstStyle/>
          <a:p>
            <a:r>
              <a:rPr lang="fr-FR" sz="1000" b="1" dirty="0" smtClean="0">
                <a:solidFill>
                  <a:srgbClr val="FF0000"/>
                </a:solidFill>
              </a:rPr>
              <a:t>70% </a:t>
            </a:r>
            <a:r>
              <a:rPr lang="fr-FR" sz="1000" b="1" dirty="0" err="1" smtClean="0">
                <a:solidFill>
                  <a:srgbClr val="FF0000"/>
                </a:solidFill>
              </a:rPr>
              <a:t>efficiency</a:t>
            </a:r>
            <a:endParaRPr lang="fr-FR" sz="1000" b="1" dirty="0">
              <a:solidFill>
                <a:srgbClr val="FF0000"/>
              </a:solidFill>
            </a:endParaRPr>
          </a:p>
        </p:txBody>
      </p:sp>
    </p:spTree>
    <p:extLst>
      <p:ext uri="{BB962C8B-B14F-4D97-AF65-F5344CB8AC3E}">
        <p14:creationId xmlns:p14="http://schemas.microsoft.com/office/powerpoint/2010/main" val="14447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AEFB9B6D-867A-40B8-ACB0-35CC9F272C9C}" type="slidenum">
              <a:rPr lang="fr-FR" smtClean="0"/>
              <a:pPr/>
              <a:t>13</a:t>
            </a:fld>
            <a:endParaRPr lang="fr-FR" dirty="0"/>
          </a:p>
        </p:txBody>
      </p:sp>
      <p:sp>
        <p:nvSpPr>
          <p:cNvPr id="8" name="Titre 17"/>
          <p:cNvSpPr>
            <a:spLocks noGrp="1"/>
          </p:cNvSpPr>
          <p:nvPr>
            <p:ph type="title"/>
          </p:nvPr>
        </p:nvSpPr>
        <p:spPr>
          <a:xfrm>
            <a:off x="1470223" y="0"/>
            <a:ext cx="6588392" cy="908720"/>
          </a:xfrm>
        </p:spPr>
        <p:txBody>
          <a:bodyPr/>
          <a:lstStyle/>
          <a:p>
            <a:pPr algn="ctr"/>
            <a:r>
              <a:rPr lang="en-US" dirty="0" smtClean="0"/>
              <a:t>Our sponsors</a:t>
            </a:r>
            <a:endParaRPr lang="en-US" dirty="0"/>
          </a:p>
        </p:txBody>
      </p:sp>
      <p:sp>
        <p:nvSpPr>
          <p:cNvPr id="7" name="Sous-titre 2"/>
          <p:cNvSpPr txBox="1">
            <a:spLocks/>
          </p:cNvSpPr>
          <p:nvPr/>
        </p:nvSpPr>
        <p:spPr>
          <a:xfrm>
            <a:off x="144343" y="4156443"/>
            <a:ext cx="8999657" cy="929907"/>
          </a:xfrm>
          <a:prstGeom prst="rect">
            <a:avLst/>
          </a:prstGeom>
        </p:spPr>
        <p:txBody>
          <a:bodyPr/>
          <a:lstStyle>
            <a:lvl1pPr marL="0" indent="0" algn="l" defTabSz="914400" rtl="0" eaLnBrk="1" latinLnBrk="0" hangingPunct="1">
              <a:lnSpc>
                <a:spcPct val="100000"/>
              </a:lnSpc>
              <a:spcBef>
                <a:spcPts val="0"/>
              </a:spcBef>
              <a:spcAft>
                <a:spcPts val="400"/>
              </a:spcAft>
              <a:buFont typeface="Arial" pitchFamily="34" charset="0"/>
              <a:buNone/>
              <a:defRPr sz="2000" kern="1200">
                <a:solidFill>
                  <a:schemeClr val="tx1">
                    <a:lumMod val="65000"/>
                    <a:lumOff val="35000"/>
                  </a:schemeClr>
                </a:solidFill>
                <a:latin typeface="+mn-lt"/>
                <a:ea typeface="+mn-ea"/>
                <a:cs typeface="+mn-cs"/>
              </a:defRPr>
            </a:lvl1pPr>
            <a:lvl2pPr marL="432000" indent="-360363" algn="l" defTabSz="914400" rtl="0" eaLnBrk="1" latinLnBrk="0" hangingPunct="1">
              <a:lnSpc>
                <a:spcPts val="2000"/>
              </a:lnSpc>
              <a:spcBef>
                <a:spcPts val="0"/>
              </a:spcBef>
              <a:spcAft>
                <a:spcPts val="600"/>
              </a:spcAft>
              <a:buSzPct val="75000"/>
              <a:buFontTx/>
              <a:buBlip>
                <a:blip r:embed="rId3"/>
              </a:buBlip>
              <a:defRPr sz="1800" kern="1200">
                <a:solidFill>
                  <a:srgbClr val="666666"/>
                </a:solidFill>
                <a:latin typeface="+mn-lt"/>
                <a:ea typeface="+mn-ea"/>
                <a:cs typeface="+mn-cs"/>
              </a:defRPr>
            </a:lvl2pPr>
            <a:lvl3pPr marL="647700" indent="-285750" algn="l" defTabSz="914400" rtl="0" eaLnBrk="1" latinLnBrk="0" hangingPunct="1">
              <a:lnSpc>
                <a:spcPts val="2000"/>
              </a:lnSpc>
              <a:spcBef>
                <a:spcPts val="0"/>
              </a:spcBef>
              <a:spcAft>
                <a:spcPts val="300"/>
              </a:spcAft>
              <a:buClr>
                <a:schemeClr val="bg2">
                  <a:lumMod val="75000"/>
                </a:schemeClr>
              </a:buClr>
              <a:buSzPct val="100000"/>
              <a:buFont typeface="Wingdings" panose="05000000000000000000" pitchFamily="2" charset="2"/>
              <a:buChar char="ü"/>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spcAft>
                <a:spcPts val="300"/>
              </a:spcAft>
              <a:buClr>
                <a:srgbClr val="666666"/>
              </a:buClr>
              <a:buSzPct val="36000"/>
              <a:buFontTx/>
              <a:buBlip>
                <a:blip r:embed="rId4"/>
              </a:buBlip>
              <a:defRPr sz="1600" kern="1200">
                <a:solidFill>
                  <a:srgbClr val="666666"/>
                </a:solidFill>
                <a:latin typeface="+mn-lt"/>
                <a:ea typeface="+mn-ea"/>
                <a:cs typeface="+mn-cs"/>
              </a:defRPr>
            </a:lvl4pPr>
            <a:lvl5pPr marL="1296000"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smtClean="0">
                <a:solidFill>
                  <a:schemeClr val="tx1"/>
                </a:solidFill>
              </a:rPr>
              <a:t>« In this sub-task, CEA will develop and search for innovative concepts of X band RF power sources and components. The objective is to propose </a:t>
            </a:r>
            <a:r>
              <a:rPr lang="en-US" sz="1200" b="1" i="1" dirty="0" smtClean="0">
                <a:solidFill>
                  <a:schemeClr val="tx2"/>
                </a:solidFill>
              </a:rPr>
              <a:t>affordable and reliable </a:t>
            </a:r>
            <a:r>
              <a:rPr lang="en-US" sz="1200" i="1" dirty="0" smtClean="0">
                <a:solidFill>
                  <a:schemeClr val="tx1"/>
                </a:solidFill>
              </a:rPr>
              <a:t>solutions for future testing capabilities for the CLIC accelerating structures. The task includes the design and the fabrication of prototype RF devices to demonstrate the feasibility of the new concepts proposed. »</a:t>
            </a:r>
            <a:endParaRPr lang="en-US" sz="1200" b="1" i="1" dirty="0">
              <a:solidFill>
                <a:schemeClr val="tx1"/>
              </a:solidFill>
            </a:endParaRPr>
          </a:p>
        </p:txBody>
      </p:sp>
      <p:pic>
        <p:nvPicPr>
          <p:cNvPr id="10" name="Picture 2" descr="\\cern.ch\dfs\Users\a\ASZEBERE\Documents\DG-EU\EuCARD2\EuCARD2-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283" y="2768827"/>
            <a:ext cx="2142392" cy="151392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3036277" y="2751991"/>
            <a:ext cx="5638800" cy="1875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rgbClr val="0070C0">
                    <a:lumMod val="75000"/>
                  </a:srgbClr>
                </a:solidFill>
                <a:effectLst/>
                <a:uLnTx/>
                <a:uFillTx/>
                <a:latin typeface="Calibri"/>
              </a:rPr>
              <a:t>WP12: Innovative RF Technologies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0070C0">
                    <a:lumMod val="75000"/>
                  </a:srgbClr>
                </a:solidFill>
                <a:latin typeface="Calibri"/>
              </a:rPr>
              <a:t>2013 - 2017</a:t>
            </a:r>
            <a:endParaRPr kumimoji="0" lang="en-GB" sz="2800" b="0" i="0" u="none" strike="noStrike" kern="1200" cap="none" spc="0" normalizeH="0" baseline="0" noProof="0" dirty="0">
              <a:ln>
                <a:noFill/>
              </a:ln>
              <a:solidFill>
                <a:srgbClr val="0070C0">
                  <a:lumMod val="75000"/>
                </a:srgbClr>
              </a:solidFill>
              <a:effectLst/>
              <a:uLnTx/>
              <a:uFillTx/>
              <a:latin typeface="Calibri"/>
            </a:endParaRPr>
          </a:p>
        </p:txBody>
      </p:sp>
      <p:sp>
        <p:nvSpPr>
          <p:cNvPr id="11" name="Sous-titre 2"/>
          <p:cNvSpPr txBox="1">
            <a:spLocks/>
          </p:cNvSpPr>
          <p:nvPr/>
        </p:nvSpPr>
        <p:spPr>
          <a:xfrm>
            <a:off x="219075" y="1708518"/>
            <a:ext cx="8675806" cy="1063257"/>
          </a:xfrm>
          <a:prstGeom prst="rect">
            <a:avLst/>
          </a:prstGeom>
        </p:spPr>
        <p:txBody>
          <a:bodyPr/>
          <a:lstStyle>
            <a:lvl1pPr marL="0" indent="0" algn="l" defTabSz="914400" rtl="0" eaLnBrk="1" latinLnBrk="0" hangingPunct="1">
              <a:lnSpc>
                <a:spcPct val="100000"/>
              </a:lnSpc>
              <a:spcBef>
                <a:spcPts val="0"/>
              </a:spcBef>
              <a:spcAft>
                <a:spcPts val="400"/>
              </a:spcAft>
              <a:buFont typeface="Arial" pitchFamily="34" charset="0"/>
              <a:buNone/>
              <a:defRPr sz="2000" kern="1200">
                <a:solidFill>
                  <a:schemeClr val="tx1">
                    <a:lumMod val="65000"/>
                    <a:lumOff val="35000"/>
                  </a:schemeClr>
                </a:solidFill>
                <a:latin typeface="+mn-lt"/>
                <a:ea typeface="+mn-ea"/>
                <a:cs typeface="+mn-cs"/>
              </a:defRPr>
            </a:lvl1pPr>
            <a:lvl2pPr marL="432000" indent="-360363" algn="l" defTabSz="914400" rtl="0" eaLnBrk="1" latinLnBrk="0" hangingPunct="1">
              <a:lnSpc>
                <a:spcPts val="2000"/>
              </a:lnSpc>
              <a:spcBef>
                <a:spcPts val="0"/>
              </a:spcBef>
              <a:spcAft>
                <a:spcPts val="600"/>
              </a:spcAft>
              <a:buSzPct val="75000"/>
              <a:buFontTx/>
              <a:buBlip>
                <a:blip r:embed="rId3"/>
              </a:buBlip>
              <a:defRPr sz="1800" kern="1200">
                <a:solidFill>
                  <a:srgbClr val="666666"/>
                </a:solidFill>
                <a:latin typeface="+mn-lt"/>
                <a:ea typeface="+mn-ea"/>
                <a:cs typeface="+mn-cs"/>
              </a:defRPr>
            </a:lvl2pPr>
            <a:lvl3pPr marL="647700" indent="-285750" algn="l" defTabSz="914400" rtl="0" eaLnBrk="1" latinLnBrk="0" hangingPunct="1">
              <a:lnSpc>
                <a:spcPts val="2000"/>
              </a:lnSpc>
              <a:spcBef>
                <a:spcPts val="0"/>
              </a:spcBef>
              <a:spcAft>
                <a:spcPts val="300"/>
              </a:spcAft>
              <a:buClr>
                <a:schemeClr val="bg2">
                  <a:lumMod val="75000"/>
                </a:schemeClr>
              </a:buClr>
              <a:buSzPct val="100000"/>
              <a:buFont typeface="Wingdings" panose="05000000000000000000" pitchFamily="2" charset="2"/>
              <a:buChar char="ü"/>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spcAft>
                <a:spcPts val="300"/>
              </a:spcAft>
              <a:buClr>
                <a:srgbClr val="666666"/>
              </a:buClr>
              <a:buSzPct val="36000"/>
              <a:buFontTx/>
              <a:buBlip>
                <a:blip r:embed="rId4"/>
              </a:buBlip>
              <a:defRPr sz="1600" kern="1200">
                <a:solidFill>
                  <a:srgbClr val="666666"/>
                </a:solidFill>
                <a:latin typeface="+mn-lt"/>
                <a:ea typeface="+mn-ea"/>
                <a:cs typeface="+mn-cs"/>
              </a:defRPr>
            </a:lvl4pPr>
            <a:lvl5pPr marL="1296000"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Tx/>
              <a:buChar char="-"/>
            </a:pPr>
            <a:r>
              <a:rPr lang="fr-FR" sz="1200" i="1" dirty="0" smtClean="0">
                <a:solidFill>
                  <a:schemeClr val="tx1"/>
                </a:solidFill>
              </a:rPr>
              <a:t>Achat du code de simulation PIC 2D / 3D (MAGIC)</a:t>
            </a:r>
          </a:p>
          <a:p>
            <a:pPr marL="285750" indent="-285750">
              <a:buFontTx/>
              <a:buChar char="-"/>
            </a:pPr>
            <a:r>
              <a:rPr lang="fr-FR" sz="1200" i="1" dirty="0" smtClean="0">
                <a:solidFill>
                  <a:schemeClr val="tx1"/>
                </a:solidFill>
              </a:rPr>
              <a:t>Achat de sous ensembles (canon collecteur) d’un klystron existant à 4,9 GHz chez Thales</a:t>
            </a:r>
            <a:endParaRPr lang="en-US" sz="1200" i="1" dirty="0">
              <a:solidFill>
                <a:schemeClr val="tx1"/>
              </a:solidFill>
            </a:endParaRPr>
          </a:p>
        </p:txBody>
      </p:sp>
      <p:sp>
        <p:nvSpPr>
          <p:cNvPr id="15" name="Title 1"/>
          <p:cNvSpPr txBox="1">
            <a:spLocks/>
          </p:cNvSpPr>
          <p:nvPr/>
        </p:nvSpPr>
        <p:spPr>
          <a:xfrm>
            <a:off x="72533" y="551716"/>
            <a:ext cx="8985742" cy="14199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dirty="0" smtClean="0">
                <a:ln>
                  <a:noFill/>
                </a:ln>
                <a:solidFill>
                  <a:srgbClr val="0070C0">
                    <a:lumMod val="75000"/>
                  </a:srgbClr>
                </a:solidFill>
                <a:effectLst/>
                <a:uLnTx/>
                <a:uFillTx/>
                <a:latin typeface="Calibri"/>
              </a:rPr>
              <a:t>Contribution</a:t>
            </a:r>
            <a:r>
              <a:rPr kumimoji="0" lang="fr-FR" sz="2400" b="0" i="0" u="none" strike="noStrike" kern="1200" cap="none" spc="0" normalizeH="0" dirty="0" smtClean="0">
                <a:ln>
                  <a:noFill/>
                </a:ln>
                <a:solidFill>
                  <a:srgbClr val="0070C0">
                    <a:lumMod val="75000"/>
                  </a:srgbClr>
                </a:solidFill>
                <a:effectLst/>
                <a:uLnTx/>
                <a:uFillTx/>
                <a:latin typeface="Calibri"/>
              </a:rPr>
              <a:t> exceptionnelle de la France au CERN</a:t>
            </a:r>
          </a:p>
          <a:p>
            <a:pPr lvl="0">
              <a:defRPr/>
            </a:pPr>
            <a:r>
              <a:rPr lang="en-GB" sz="2800" dirty="0">
                <a:solidFill>
                  <a:srgbClr val="0070C0">
                    <a:lumMod val="75000"/>
                  </a:srgbClr>
                </a:solidFill>
                <a:latin typeface="Calibri"/>
              </a:rPr>
              <a:t>AT4 </a:t>
            </a:r>
            <a:r>
              <a:rPr lang="en-GB" sz="2800" dirty="0" smtClean="0">
                <a:solidFill>
                  <a:srgbClr val="0070C0">
                    <a:lumMod val="75000"/>
                  </a:srgbClr>
                </a:solidFill>
                <a:latin typeface="Calibri"/>
              </a:rPr>
              <a:t>– CLIC (2008 – 2014)</a:t>
            </a:r>
            <a:endParaRPr lang="en-GB" sz="2800" dirty="0">
              <a:solidFill>
                <a:srgbClr val="0070C0">
                  <a:lumMod val="75000"/>
                </a:srgbClr>
              </a:solidFill>
              <a:latin typeface="Calibri"/>
            </a:endParaRPr>
          </a:p>
        </p:txBody>
      </p:sp>
      <p:pic>
        <p:nvPicPr>
          <p:cNvPr id="1026" name="Picture 2" descr="http://www.ndi.org.uk/wp-content/uploads/2014/01/Thal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850" y="5471118"/>
            <a:ext cx="3937000" cy="993181"/>
          </a:xfrm>
          <a:prstGeom prst="rect">
            <a:avLst/>
          </a:prstGeom>
          <a:noFill/>
          <a:extLst>
            <a:ext uri="{909E8E84-426E-40DD-AFC4-6F175D3DCCD1}">
              <a14:hiddenFill xmlns:a14="http://schemas.microsoft.com/office/drawing/2010/main">
                <a:solidFill>
                  <a:srgbClr val="FFFFFF"/>
                </a:solidFill>
              </a14:hiddenFill>
            </a:ext>
          </a:extLst>
        </p:spPr>
      </p:pic>
      <p:sp>
        <p:nvSpPr>
          <p:cNvPr id="12" name="Sous-titre 2"/>
          <p:cNvSpPr txBox="1">
            <a:spLocks/>
          </p:cNvSpPr>
          <p:nvPr/>
        </p:nvSpPr>
        <p:spPr>
          <a:xfrm>
            <a:off x="4267200" y="5638800"/>
            <a:ext cx="4505325" cy="485775"/>
          </a:xfrm>
          <a:prstGeom prst="rect">
            <a:avLst/>
          </a:prstGeom>
        </p:spPr>
        <p:txBody>
          <a:bodyPr/>
          <a:lstStyle>
            <a:lvl1pPr marL="0" indent="0" algn="l" defTabSz="914400" rtl="0" eaLnBrk="1" latinLnBrk="0" hangingPunct="1">
              <a:lnSpc>
                <a:spcPct val="100000"/>
              </a:lnSpc>
              <a:spcBef>
                <a:spcPts val="0"/>
              </a:spcBef>
              <a:spcAft>
                <a:spcPts val="400"/>
              </a:spcAft>
              <a:buFont typeface="Arial" pitchFamily="34" charset="0"/>
              <a:buNone/>
              <a:defRPr sz="2000" kern="1200">
                <a:solidFill>
                  <a:schemeClr val="tx1">
                    <a:lumMod val="65000"/>
                    <a:lumOff val="35000"/>
                  </a:schemeClr>
                </a:solidFill>
                <a:latin typeface="+mn-lt"/>
                <a:ea typeface="+mn-ea"/>
                <a:cs typeface="+mn-cs"/>
              </a:defRPr>
            </a:lvl1pPr>
            <a:lvl2pPr marL="432000" indent="-360363" algn="l" defTabSz="914400" rtl="0" eaLnBrk="1" latinLnBrk="0" hangingPunct="1">
              <a:lnSpc>
                <a:spcPts val="2000"/>
              </a:lnSpc>
              <a:spcBef>
                <a:spcPts val="0"/>
              </a:spcBef>
              <a:spcAft>
                <a:spcPts val="600"/>
              </a:spcAft>
              <a:buSzPct val="75000"/>
              <a:buFontTx/>
              <a:buBlip>
                <a:blip r:embed="rId3"/>
              </a:buBlip>
              <a:defRPr sz="1800" kern="1200">
                <a:solidFill>
                  <a:srgbClr val="666666"/>
                </a:solidFill>
                <a:latin typeface="+mn-lt"/>
                <a:ea typeface="+mn-ea"/>
                <a:cs typeface="+mn-cs"/>
              </a:defRPr>
            </a:lvl2pPr>
            <a:lvl3pPr marL="647700" indent="-285750" algn="l" defTabSz="914400" rtl="0" eaLnBrk="1" latinLnBrk="0" hangingPunct="1">
              <a:lnSpc>
                <a:spcPts val="2000"/>
              </a:lnSpc>
              <a:spcBef>
                <a:spcPts val="0"/>
              </a:spcBef>
              <a:spcAft>
                <a:spcPts val="300"/>
              </a:spcAft>
              <a:buClr>
                <a:schemeClr val="bg2">
                  <a:lumMod val="75000"/>
                </a:schemeClr>
              </a:buClr>
              <a:buSzPct val="100000"/>
              <a:buFont typeface="Wingdings" panose="05000000000000000000" pitchFamily="2" charset="2"/>
              <a:buChar char="ü"/>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spcAft>
                <a:spcPts val="300"/>
              </a:spcAft>
              <a:buClr>
                <a:srgbClr val="666666"/>
              </a:buClr>
              <a:buSzPct val="36000"/>
              <a:buFontTx/>
              <a:buBlip>
                <a:blip r:embed="rId4"/>
              </a:buBlip>
              <a:defRPr sz="1600" kern="1200">
                <a:solidFill>
                  <a:srgbClr val="666666"/>
                </a:solidFill>
                <a:latin typeface="+mn-lt"/>
                <a:ea typeface="+mn-ea"/>
                <a:cs typeface="+mn-cs"/>
              </a:defRPr>
            </a:lvl4pPr>
            <a:lvl5pPr marL="1296000"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i="1" dirty="0" smtClean="0">
                <a:solidFill>
                  <a:schemeClr val="tx1"/>
                </a:solidFill>
              </a:rPr>
              <a:t>Thales </a:t>
            </a:r>
            <a:r>
              <a:rPr lang="fr-FR" sz="1200" i="1" dirty="0" err="1" smtClean="0">
                <a:solidFill>
                  <a:schemeClr val="tx1"/>
                </a:solidFill>
              </a:rPr>
              <a:t>electron</a:t>
            </a:r>
            <a:r>
              <a:rPr lang="fr-FR" sz="1200" i="1" dirty="0" smtClean="0">
                <a:solidFill>
                  <a:schemeClr val="tx1"/>
                </a:solidFill>
              </a:rPr>
              <a:t> </a:t>
            </a:r>
            <a:r>
              <a:rPr lang="fr-FR" sz="1200" i="1" dirty="0" err="1" smtClean="0">
                <a:solidFill>
                  <a:schemeClr val="tx1"/>
                </a:solidFill>
              </a:rPr>
              <a:t>Devices</a:t>
            </a:r>
            <a:r>
              <a:rPr lang="fr-FR" sz="1200" i="1" dirty="0" smtClean="0">
                <a:solidFill>
                  <a:schemeClr val="tx1"/>
                </a:solidFill>
              </a:rPr>
              <a:t> – Vélizy – RFMS</a:t>
            </a:r>
          </a:p>
          <a:p>
            <a:r>
              <a:rPr lang="fr-FR" sz="1200" i="1" dirty="0" smtClean="0">
                <a:solidFill>
                  <a:schemeClr val="tx1"/>
                </a:solidFill>
              </a:rPr>
              <a:t>Fabricant de Tubes Electroniques Hyperfréquences</a:t>
            </a:r>
            <a:endParaRPr lang="en-US" sz="1200" i="1" dirty="0" smtClean="0">
              <a:solidFill>
                <a:schemeClr val="tx1"/>
              </a:solidFill>
            </a:endParaRPr>
          </a:p>
          <a:p>
            <a:r>
              <a:rPr lang="en-US" sz="1200" i="1" dirty="0" smtClean="0">
                <a:solidFill>
                  <a:schemeClr val="tx1"/>
                </a:solidFill>
              </a:rPr>
              <a:t>-&gt;</a:t>
            </a:r>
            <a:r>
              <a:rPr lang="en-US" sz="1200" i="1" dirty="0" err="1" smtClean="0">
                <a:solidFill>
                  <a:schemeClr val="tx1"/>
                </a:solidFill>
              </a:rPr>
              <a:t>Financement</a:t>
            </a:r>
            <a:r>
              <a:rPr lang="en-US" sz="1200" i="1" dirty="0" smtClean="0">
                <a:solidFill>
                  <a:schemeClr val="tx1"/>
                </a:solidFill>
              </a:rPr>
              <a:t> de 50% </a:t>
            </a:r>
            <a:r>
              <a:rPr lang="en-US" sz="1200" i="1" dirty="0" err="1" smtClean="0">
                <a:solidFill>
                  <a:schemeClr val="tx1"/>
                </a:solidFill>
              </a:rPr>
              <a:t>d’une</a:t>
            </a:r>
            <a:r>
              <a:rPr lang="en-US" sz="1200" i="1" dirty="0" smtClean="0">
                <a:solidFill>
                  <a:schemeClr val="tx1"/>
                </a:solidFill>
              </a:rPr>
              <a:t> bourse de </a:t>
            </a:r>
            <a:r>
              <a:rPr lang="en-US" sz="1200" i="1" dirty="0" err="1" smtClean="0">
                <a:solidFill>
                  <a:schemeClr val="tx1"/>
                </a:solidFill>
              </a:rPr>
              <a:t>thèse</a:t>
            </a:r>
            <a:r>
              <a:rPr lang="en-US" sz="1200" i="1" dirty="0" smtClean="0">
                <a:solidFill>
                  <a:schemeClr val="tx1"/>
                </a:solidFill>
              </a:rPr>
              <a:t> CTCI </a:t>
            </a:r>
            <a:r>
              <a:rPr lang="en-US" sz="1200" i="1" dirty="0" err="1" smtClean="0">
                <a:solidFill>
                  <a:schemeClr val="tx1"/>
                </a:solidFill>
              </a:rPr>
              <a:t>sur</a:t>
            </a:r>
            <a:r>
              <a:rPr lang="en-US" sz="1200" i="1" dirty="0" smtClean="0">
                <a:solidFill>
                  <a:schemeClr val="tx1"/>
                </a:solidFill>
              </a:rPr>
              <a:t> la </a:t>
            </a:r>
            <a:r>
              <a:rPr lang="en-US" sz="1200" i="1" dirty="0" err="1" smtClean="0">
                <a:solidFill>
                  <a:schemeClr val="tx1"/>
                </a:solidFill>
              </a:rPr>
              <a:t>période</a:t>
            </a:r>
            <a:r>
              <a:rPr lang="en-US" sz="1200" i="1" dirty="0" smtClean="0">
                <a:solidFill>
                  <a:schemeClr val="tx1"/>
                </a:solidFill>
              </a:rPr>
              <a:t> 2014-2017</a:t>
            </a:r>
            <a:endParaRPr lang="en-US" sz="1200" b="1" i="1" dirty="0">
              <a:solidFill>
                <a:schemeClr val="tx1"/>
              </a:solidFill>
            </a:endParaRPr>
          </a:p>
        </p:txBody>
      </p:sp>
    </p:spTree>
    <p:extLst>
      <p:ext uri="{BB962C8B-B14F-4D97-AF65-F5344CB8AC3E}">
        <p14:creationId xmlns:p14="http://schemas.microsoft.com/office/powerpoint/2010/main" val="313448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1123950"/>
            <a:ext cx="3114676" cy="5581650"/>
          </a:xfrm>
          <a:prstGeom prst="rect">
            <a:avLst/>
          </a:prstGeom>
          <a:solidFill>
            <a:schemeClr val="accent4">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numéro de diapositive 8"/>
          <p:cNvSpPr>
            <a:spLocks noGrp="1"/>
          </p:cNvSpPr>
          <p:nvPr>
            <p:ph type="sldNum" sz="quarter" idx="12"/>
          </p:nvPr>
        </p:nvSpPr>
        <p:spPr/>
        <p:txBody>
          <a:bodyPr/>
          <a:lstStyle/>
          <a:p>
            <a:fld id="{AEFB9B6D-867A-40B8-ACB0-35CC9F272C9C}" type="slidenum">
              <a:rPr lang="fr-FR" smtClean="0"/>
              <a:pPr/>
              <a:t>14</a:t>
            </a:fld>
            <a:endParaRPr lang="fr-FR" dirty="0"/>
          </a:p>
        </p:txBody>
      </p:sp>
      <p:sp>
        <p:nvSpPr>
          <p:cNvPr id="8" name="Titre 17"/>
          <p:cNvSpPr>
            <a:spLocks noGrp="1"/>
          </p:cNvSpPr>
          <p:nvPr>
            <p:ph type="title"/>
          </p:nvPr>
        </p:nvSpPr>
        <p:spPr>
          <a:xfrm>
            <a:off x="1470223" y="-47625"/>
            <a:ext cx="6588392" cy="908720"/>
          </a:xfrm>
        </p:spPr>
        <p:txBody>
          <a:bodyPr/>
          <a:lstStyle/>
          <a:p>
            <a:pPr algn="ctr"/>
            <a:r>
              <a:rPr lang="en-US" dirty="0" smtClean="0"/>
              <a:t>How to demonstrate the feasibility of the adiabatic </a:t>
            </a:r>
            <a:r>
              <a:rPr lang="en-US" dirty="0" smtClean="0"/>
              <a:t>concept</a:t>
            </a:r>
            <a:endParaRPr lang="en-US" dirty="0"/>
          </a:p>
        </p:txBody>
      </p:sp>
      <p:sp>
        <p:nvSpPr>
          <p:cNvPr id="12" name="Rectangle 11"/>
          <p:cNvSpPr/>
          <p:nvPr/>
        </p:nvSpPr>
        <p:spPr>
          <a:xfrm>
            <a:off x="304801" y="1257300"/>
            <a:ext cx="2867024" cy="1308479"/>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t>Buy an existing “cheap” THALES klystron:</a:t>
            </a:r>
          </a:p>
          <a:p>
            <a:r>
              <a:rPr lang="fr-FR" sz="1200" b="1" dirty="0" smtClean="0"/>
              <a:t>TH2166 – 4,9 GHz – 25 kV - 4,5 A</a:t>
            </a:r>
          </a:p>
          <a:p>
            <a:r>
              <a:rPr lang="fr-FR" sz="1200" b="1" dirty="0" smtClean="0"/>
              <a:t>Pout = 50 kW </a:t>
            </a:r>
          </a:p>
          <a:p>
            <a:r>
              <a:rPr lang="fr-FR" sz="1200" b="1" dirty="0" smtClean="0"/>
              <a:t>6 </a:t>
            </a:r>
            <a:r>
              <a:rPr lang="fr-FR" sz="1200" b="1" dirty="0" err="1" smtClean="0"/>
              <a:t>cavities</a:t>
            </a:r>
            <a:endParaRPr lang="fr-FR" sz="1200" b="1" dirty="0" smtClean="0"/>
          </a:p>
          <a:p>
            <a:r>
              <a:rPr lang="fr-FR" sz="1200" b="1" dirty="0" err="1" smtClean="0"/>
              <a:t>Perveance</a:t>
            </a:r>
            <a:r>
              <a:rPr lang="fr-FR" sz="1200" b="1" dirty="0" smtClean="0"/>
              <a:t> = 1 µA/V^1,5</a:t>
            </a:r>
          </a:p>
          <a:p>
            <a:r>
              <a:rPr lang="fr-FR" sz="1200" b="1" dirty="0" err="1" smtClean="0"/>
              <a:t>Efficiency</a:t>
            </a:r>
            <a:r>
              <a:rPr lang="fr-FR" sz="1200" b="1" dirty="0" smtClean="0"/>
              <a:t> = 45 %</a:t>
            </a:r>
            <a:endParaRPr lang="en-US" sz="1200" b="1" dirty="0" smtClean="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29050"/>
            <a:ext cx="2800350" cy="376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965329" y="2152650"/>
            <a:ext cx="2197345" cy="1514475"/>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t>Replace </a:t>
            </a:r>
            <a:r>
              <a:rPr lang="fr-FR" sz="1600" b="1" dirty="0" err="1" smtClean="0"/>
              <a:t>cavities</a:t>
            </a:r>
            <a:r>
              <a:rPr lang="fr-FR" sz="1600" b="1" dirty="0" smtClean="0"/>
              <a:t> by </a:t>
            </a:r>
            <a:r>
              <a:rPr lang="fr-FR" sz="1600" b="1" dirty="0"/>
              <a:t>an </a:t>
            </a:r>
            <a:r>
              <a:rPr lang="fr-FR" sz="1600" b="1" dirty="0" err="1"/>
              <a:t>adiabatic</a:t>
            </a:r>
            <a:r>
              <a:rPr lang="fr-FR" sz="1600" b="1" dirty="0"/>
              <a:t> </a:t>
            </a:r>
            <a:r>
              <a:rPr lang="fr-FR" sz="1600" b="1" dirty="0" err="1"/>
              <a:t>bunching</a:t>
            </a:r>
            <a:r>
              <a:rPr lang="fr-FR" sz="1600" b="1" dirty="0"/>
              <a:t> </a:t>
            </a:r>
            <a:r>
              <a:rPr lang="fr-FR" sz="1600" b="1" dirty="0" smtClean="0"/>
              <a:t>structure</a:t>
            </a:r>
            <a:endParaRPr lang="en-US" sz="1600" b="1" dirty="0" smtClean="0"/>
          </a:p>
        </p:txBody>
      </p:sp>
      <p:sp>
        <p:nvSpPr>
          <p:cNvPr id="16" name="Rectangle 15"/>
          <p:cNvSpPr/>
          <p:nvPr/>
        </p:nvSpPr>
        <p:spPr>
          <a:xfrm>
            <a:off x="4022480" y="4105275"/>
            <a:ext cx="2130670" cy="1047750"/>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t>If </a:t>
            </a:r>
            <a:r>
              <a:rPr lang="fr-FR" sz="1600" b="1" dirty="0" err="1" smtClean="0"/>
              <a:t>necessary</a:t>
            </a:r>
            <a:r>
              <a:rPr lang="fr-FR" sz="1600" b="1" dirty="0" smtClean="0"/>
              <a:t>, </a:t>
            </a:r>
            <a:r>
              <a:rPr lang="fr-FR" sz="1600" b="1" dirty="0" err="1" smtClean="0"/>
              <a:t>modify</a:t>
            </a:r>
            <a:r>
              <a:rPr lang="fr-FR" sz="1600" b="1" dirty="0" smtClean="0"/>
              <a:t> </a:t>
            </a:r>
            <a:r>
              <a:rPr lang="fr-FR" sz="1600" b="1" dirty="0" err="1" smtClean="0"/>
              <a:t>solenoid</a:t>
            </a:r>
            <a:r>
              <a:rPr lang="fr-FR" sz="1600" b="1" dirty="0" smtClean="0"/>
              <a:t> </a:t>
            </a:r>
            <a:r>
              <a:rPr lang="fr-FR" sz="1600" b="1" dirty="0" smtClean="0"/>
              <a:t>(if longer </a:t>
            </a:r>
            <a:r>
              <a:rPr lang="fr-FR" sz="1600" b="1" dirty="0" err="1" smtClean="0"/>
              <a:t>bunching</a:t>
            </a:r>
            <a:r>
              <a:rPr lang="fr-FR" sz="1600" b="1" dirty="0" smtClean="0"/>
              <a:t> structure)</a:t>
            </a:r>
            <a:endParaRPr lang="en-US" sz="1600" b="1" dirty="0" smtClean="0"/>
          </a:p>
        </p:txBody>
      </p:sp>
      <p:sp>
        <p:nvSpPr>
          <p:cNvPr id="17" name="Rectangle 16"/>
          <p:cNvSpPr/>
          <p:nvPr/>
        </p:nvSpPr>
        <p:spPr>
          <a:xfrm>
            <a:off x="6772275" y="3143250"/>
            <a:ext cx="2247900" cy="1514475"/>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err="1" smtClean="0"/>
              <a:t>Kladistron</a:t>
            </a:r>
            <a:r>
              <a:rPr lang="fr-FR" b="1" u="sng" dirty="0" smtClean="0"/>
              <a:t> 4,9 GHz</a:t>
            </a:r>
          </a:p>
          <a:p>
            <a:r>
              <a:rPr lang="fr-FR" sz="1600" b="1" dirty="0" smtClean="0"/>
              <a:t>Goal </a:t>
            </a:r>
            <a:r>
              <a:rPr lang="fr-FR" sz="1600" b="1" dirty="0" err="1" smtClean="0"/>
              <a:t>efficiency</a:t>
            </a:r>
            <a:r>
              <a:rPr lang="fr-FR" sz="1600" b="1" dirty="0" smtClean="0"/>
              <a:t> </a:t>
            </a:r>
            <a:r>
              <a:rPr lang="fr-FR" sz="1600" b="1" dirty="0" smtClean="0"/>
              <a:t>=60%</a:t>
            </a:r>
            <a:endParaRPr lang="fr-FR" sz="1600" b="1" dirty="0" smtClean="0"/>
          </a:p>
          <a:p>
            <a:r>
              <a:rPr lang="fr-FR" sz="1600" b="1" dirty="0" smtClean="0"/>
              <a:t>Pout = </a:t>
            </a:r>
            <a:r>
              <a:rPr lang="fr-FR" sz="1600" b="1" dirty="0" smtClean="0"/>
              <a:t>68</a:t>
            </a:r>
            <a:r>
              <a:rPr lang="fr-FR" sz="1600" b="1" dirty="0" smtClean="0"/>
              <a:t> </a:t>
            </a:r>
            <a:r>
              <a:rPr lang="fr-FR" sz="1600" b="1" dirty="0" smtClean="0"/>
              <a:t>kW</a:t>
            </a:r>
            <a:endParaRPr lang="en-US" sz="1600" b="1" dirty="0" smtClean="0"/>
          </a:p>
        </p:txBody>
      </p:sp>
      <p:sp>
        <p:nvSpPr>
          <p:cNvPr id="3" name="Flèche droite 2"/>
          <p:cNvSpPr/>
          <p:nvPr/>
        </p:nvSpPr>
        <p:spPr>
          <a:xfrm>
            <a:off x="3457575" y="3571875"/>
            <a:ext cx="400050" cy="50482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droite 17"/>
          <p:cNvSpPr/>
          <p:nvPr/>
        </p:nvSpPr>
        <p:spPr>
          <a:xfrm>
            <a:off x="6257925" y="3638550"/>
            <a:ext cx="400050" cy="50482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à coins arrondis 4"/>
          <p:cNvSpPr/>
          <p:nvPr/>
        </p:nvSpPr>
        <p:spPr>
          <a:xfrm>
            <a:off x="1752600" y="4953000"/>
            <a:ext cx="352425" cy="762000"/>
          </a:xfrm>
          <a:prstGeom prst="roundRect">
            <a:avLst/>
          </a:prstGeom>
          <a:solidFill>
            <a:schemeClr val="tx2">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19225" y="4924425"/>
            <a:ext cx="285750" cy="86677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62174" y="4943475"/>
            <a:ext cx="295275" cy="82867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eur droit 20"/>
          <p:cNvCxnSpPr/>
          <p:nvPr/>
        </p:nvCxnSpPr>
        <p:spPr>
          <a:xfrm>
            <a:off x="1428750" y="4943475"/>
            <a:ext cx="285750" cy="8572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1438275" y="4962525"/>
            <a:ext cx="266700" cy="8096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171700" y="4962525"/>
            <a:ext cx="285750" cy="8572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2181225" y="4981575"/>
            <a:ext cx="266700" cy="8096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2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6" grpId="0" animBg="1"/>
      <p:bldP spid="17" grpId="0" animBg="1"/>
      <p:bldP spid="3" grpId="0" animBg="1"/>
      <p:bldP spid="18" grpId="0" animBg="1"/>
      <p:bldP spid="5" grpId="0" animBg="1"/>
      <p:bldP spid="6"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à coins arrondis 57"/>
          <p:cNvSpPr/>
          <p:nvPr/>
        </p:nvSpPr>
        <p:spPr>
          <a:xfrm>
            <a:off x="6675664" y="1200151"/>
            <a:ext cx="2100943" cy="3972349"/>
          </a:xfrm>
          <a:prstGeom prst="roundRect">
            <a:avLst>
              <a:gd name="adj" fmla="val 1059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à coins arrondis 53"/>
          <p:cNvSpPr/>
          <p:nvPr/>
        </p:nvSpPr>
        <p:spPr>
          <a:xfrm>
            <a:off x="179614" y="1235531"/>
            <a:ext cx="1730829" cy="2754084"/>
          </a:xfrm>
          <a:prstGeom prst="roundRect">
            <a:avLst>
              <a:gd name="adj" fmla="val 1059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52"/>
          <p:cNvSpPr/>
          <p:nvPr/>
        </p:nvSpPr>
        <p:spPr>
          <a:xfrm>
            <a:off x="1983921" y="1221924"/>
            <a:ext cx="2065566" cy="2754084"/>
          </a:xfrm>
          <a:prstGeom prst="roundRect">
            <a:avLst>
              <a:gd name="adj" fmla="val 1059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4196442" y="1208315"/>
            <a:ext cx="2334986" cy="5404756"/>
          </a:xfrm>
          <a:prstGeom prst="roundRect">
            <a:avLst>
              <a:gd name="adj" fmla="val 1059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p:txBody>
          <a:bodyPr/>
          <a:lstStyle/>
          <a:p>
            <a:fld id="{AEFB9B6D-867A-40B8-ACB0-35CC9F272C9C}" type="slidenum">
              <a:rPr lang="fr-FR" smtClean="0"/>
              <a:pPr/>
              <a:t>15</a:t>
            </a:fld>
            <a:endParaRPr lang="fr-FR" dirty="0"/>
          </a:p>
        </p:txBody>
      </p:sp>
      <p:sp>
        <p:nvSpPr>
          <p:cNvPr id="8" name="Titre 17"/>
          <p:cNvSpPr>
            <a:spLocks noGrp="1"/>
          </p:cNvSpPr>
          <p:nvPr>
            <p:ph type="title"/>
          </p:nvPr>
        </p:nvSpPr>
        <p:spPr>
          <a:xfrm>
            <a:off x="1421238" y="0"/>
            <a:ext cx="6588392" cy="908720"/>
          </a:xfrm>
        </p:spPr>
        <p:txBody>
          <a:bodyPr/>
          <a:lstStyle/>
          <a:p>
            <a:pPr algn="ctr"/>
            <a:r>
              <a:rPr lang="en-US" dirty="0" smtClean="0"/>
              <a:t>Beam / RF interaction simulation tools</a:t>
            </a:r>
            <a:endParaRPr lang="en-US" dirty="0"/>
          </a:p>
        </p:txBody>
      </p:sp>
      <p:sp>
        <p:nvSpPr>
          <p:cNvPr id="12" name="Rectangle 11"/>
          <p:cNvSpPr/>
          <p:nvPr/>
        </p:nvSpPr>
        <p:spPr>
          <a:xfrm>
            <a:off x="4534576" y="1433503"/>
            <a:ext cx="1697456" cy="775607"/>
          </a:xfrm>
          <a:prstGeom prst="rect">
            <a:avLst/>
          </a:prstGeom>
          <a:solidFill>
            <a:srgbClr val="00206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MAGIC</a:t>
            </a:r>
            <a:endParaRPr lang="en-US" sz="1400" b="1" dirty="0" smtClean="0">
              <a:solidFill>
                <a:schemeClr val="bg1"/>
              </a:solidFill>
            </a:endParaRPr>
          </a:p>
          <a:p>
            <a:pPr algn="ctr"/>
            <a:r>
              <a:rPr lang="en-US" sz="1400" b="1" dirty="0">
                <a:solidFill>
                  <a:schemeClr val="bg1"/>
                </a:solidFill>
              </a:rPr>
              <a:t>PIC time </a:t>
            </a:r>
            <a:r>
              <a:rPr lang="en-US" sz="1400" b="1" dirty="0" smtClean="0">
                <a:solidFill>
                  <a:schemeClr val="bg1"/>
                </a:solidFill>
              </a:rPr>
              <a:t>domain</a:t>
            </a:r>
          </a:p>
          <a:p>
            <a:pPr algn="ctr"/>
            <a:r>
              <a:rPr lang="en-US" sz="1400" b="1" dirty="0">
                <a:solidFill>
                  <a:schemeClr val="bg1"/>
                </a:solidFill>
              </a:rPr>
              <a:t>2</a:t>
            </a:r>
            <a:r>
              <a:rPr lang="en-US" sz="1400" b="1" dirty="0" smtClean="0">
                <a:solidFill>
                  <a:schemeClr val="bg1"/>
                </a:solidFill>
              </a:rPr>
              <a:t>D/3D</a:t>
            </a:r>
            <a:endParaRPr lang="en-US" sz="1400" b="1" dirty="0">
              <a:solidFill>
                <a:schemeClr val="bg1"/>
              </a:solidFill>
            </a:endParaRPr>
          </a:p>
        </p:txBody>
      </p:sp>
      <p:sp>
        <p:nvSpPr>
          <p:cNvPr id="23" name="Rectangle 22"/>
          <p:cNvSpPr/>
          <p:nvPr/>
        </p:nvSpPr>
        <p:spPr>
          <a:xfrm>
            <a:off x="345831" y="1475223"/>
            <a:ext cx="1409491" cy="995022"/>
          </a:xfrm>
          <a:prstGeom prst="rect">
            <a:avLst/>
          </a:prstGeom>
          <a:solidFill>
            <a:schemeClr val="accent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AJDISK</a:t>
            </a:r>
          </a:p>
          <a:p>
            <a:pPr algn="ctr"/>
            <a:r>
              <a:rPr lang="en-US" dirty="0" smtClean="0">
                <a:solidFill>
                  <a:schemeClr val="bg1"/>
                </a:solidFill>
              </a:rPr>
              <a:t>(SLAC)</a:t>
            </a:r>
          </a:p>
          <a:p>
            <a:pPr algn="ctr"/>
            <a:r>
              <a:rPr lang="en-US" sz="1400" b="1" dirty="0" smtClean="0">
                <a:solidFill>
                  <a:schemeClr val="bg1"/>
                </a:solidFill>
              </a:rPr>
              <a:t>1D </a:t>
            </a:r>
          </a:p>
          <a:p>
            <a:pPr algn="ctr"/>
            <a:r>
              <a:rPr lang="en-US" sz="1400" b="1" dirty="0" smtClean="0">
                <a:solidFill>
                  <a:schemeClr val="bg1"/>
                </a:solidFill>
              </a:rPr>
              <a:t>free</a:t>
            </a:r>
            <a:endParaRPr lang="en-US" sz="1400" b="1" dirty="0">
              <a:solidFill>
                <a:schemeClr val="bg1"/>
              </a:solidFill>
            </a:endParaRPr>
          </a:p>
        </p:txBody>
      </p:sp>
      <p:sp>
        <p:nvSpPr>
          <p:cNvPr id="25" name="Rectangle 24"/>
          <p:cNvSpPr/>
          <p:nvPr/>
        </p:nvSpPr>
        <p:spPr>
          <a:xfrm>
            <a:off x="4536373" y="2423818"/>
            <a:ext cx="1701142" cy="835083"/>
          </a:xfrm>
          <a:prstGeom prst="rect">
            <a:avLst/>
          </a:prstGeom>
          <a:solidFill>
            <a:srgbClr val="00206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CST</a:t>
            </a:r>
            <a:endParaRPr lang="en-US" sz="1400" b="1" dirty="0" smtClean="0">
              <a:solidFill>
                <a:schemeClr val="bg1"/>
              </a:solidFill>
            </a:endParaRPr>
          </a:p>
          <a:p>
            <a:pPr algn="ctr"/>
            <a:r>
              <a:rPr lang="en-US" sz="1400" b="1" dirty="0">
                <a:solidFill>
                  <a:schemeClr val="bg1"/>
                </a:solidFill>
              </a:rPr>
              <a:t>PIC time </a:t>
            </a:r>
            <a:r>
              <a:rPr lang="en-US" sz="1400" b="1" dirty="0" smtClean="0">
                <a:solidFill>
                  <a:schemeClr val="bg1"/>
                </a:solidFill>
              </a:rPr>
              <a:t>domain</a:t>
            </a:r>
          </a:p>
          <a:p>
            <a:pPr algn="ctr"/>
            <a:r>
              <a:rPr lang="en-US" sz="1400" b="1" dirty="0" smtClean="0">
                <a:solidFill>
                  <a:schemeClr val="bg1"/>
                </a:solidFill>
              </a:rPr>
              <a:t>3D</a:t>
            </a:r>
            <a:endParaRPr lang="en-US" sz="1400" b="1" dirty="0">
              <a:solidFill>
                <a:schemeClr val="bg1"/>
              </a:solidFill>
            </a:endParaRPr>
          </a:p>
        </p:txBody>
      </p:sp>
      <p:sp>
        <p:nvSpPr>
          <p:cNvPr id="42" name="Rectangle 41"/>
          <p:cNvSpPr/>
          <p:nvPr/>
        </p:nvSpPr>
        <p:spPr>
          <a:xfrm>
            <a:off x="4531387" y="3493825"/>
            <a:ext cx="1738783" cy="1392073"/>
          </a:xfrm>
          <a:prstGeom prst="rect">
            <a:avLst/>
          </a:prstGeom>
          <a:solidFill>
            <a:schemeClr val="accent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WARP</a:t>
            </a:r>
          </a:p>
          <a:p>
            <a:pPr algn="ctr"/>
            <a:r>
              <a:rPr lang="en-US" sz="1400" b="1" dirty="0" smtClean="0">
                <a:solidFill>
                  <a:schemeClr val="bg1"/>
                </a:solidFill>
              </a:rPr>
              <a:t>(LBNL)</a:t>
            </a:r>
          </a:p>
          <a:p>
            <a:pPr algn="ctr"/>
            <a:r>
              <a:rPr lang="en-US" sz="1400" b="1" dirty="0" smtClean="0">
                <a:solidFill>
                  <a:schemeClr val="bg1"/>
                </a:solidFill>
              </a:rPr>
              <a:t>PIC time domain</a:t>
            </a:r>
          </a:p>
          <a:p>
            <a:pPr algn="ctr"/>
            <a:r>
              <a:rPr lang="en-US" sz="1400" b="1" dirty="0" smtClean="0">
                <a:solidFill>
                  <a:schemeClr val="bg1"/>
                </a:solidFill>
              </a:rPr>
              <a:t>2D/3D</a:t>
            </a:r>
          </a:p>
          <a:p>
            <a:pPr algn="ctr"/>
            <a:r>
              <a:rPr lang="en-US" sz="1400" b="1" dirty="0" smtClean="0">
                <a:solidFill>
                  <a:schemeClr val="bg1"/>
                </a:solidFill>
              </a:rPr>
              <a:t>Free, open source</a:t>
            </a:r>
          </a:p>
          <a:p>
            <a:pPr algn="ctr"/>
            <a:r>
              <a:rPr lang="en-US" sz="1400" b="1" dirty="0" smtClean="0">
                <a:solidFill>
                  <a:schemeClr val="bg1"/>
                </a:solidFill>
              </a:rPr>
              <a:t>Cluster</a:t>
            </a:r>
            <a:endParaRPr lang="en-US" sz="1400" b="1" dirty="0">
              <a:solidFill>
                <a:schemeClr val="bg1"/>
              </a:solidFill>
            </a:endParaRPr>
          </a:p>
        </p:txBody>
      </p:sp>
      <p:sp>
        <p:nvSpPr>
          <p:cNvPr id="43" name="Rectangle 42"/>
          <p:cNvSpPr/>
          <p:nvPr/>
        </p:nvSpPr>
        <p:spPr>
          <a:xfrm>
            <a:off x="6822831" y="1387928"/>
            <a:ext cx="1725177" cy="1218794"/>
          </a:xfrm>
          <a:prstGeom prst="rect">
            <a:avLst/>
          </a:prstGeom>
          <a:solidFill>
            <a:schemeClr val="bg2">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TRACEWIN</a:t>
            </a:r>
          </a:p>
          <a:p>
            <a:pPr algn="ctr"/>
            <a:r>
              <a:rPr lang="en-US" sz="1400" b="1" dirty="0" smtClean="0">
                <a:solidFill>
                  <a:schemeClr val="bg1"/>
                </a:solidFill>
              </a:rPr>
              <a:t>(CEA)</a:t>
            </a:r>
          </a:p>
          <a:p>
            <a:pPr algn="ctr"/>
            <a:r>
              <a:rPr lang="en-US" sz="1400" b="1" dirty="0" smtClean="0">
                <a:solidFill>
                  <a:schemeClr val="bg1"/>
                </a:solidFill>
              </a:rPr>
              <a:t>Tracking</a:t>
            </a:r>
          </a:p>
          <a:p>
            <a:pPr algn="ctr"/>
            <a:r>
              <a:rPr lang="en-US" sz="1400" b="1" dirty="0" smtClean="0">
                <a:solidFill>
                  <a:schemeClr val="bg1"/>
                </a:solidFill>
              </a:rPr>
              <a:t>2D/3D</a:t>
            </a:r>
          </a:p>
          <a:p>
            <a:pPr algn="ctr"/>
            <a:r>
              <a:rPr lang="en-US" sz="1400" b="1" dirty="0" smtClean="0">
                <a:solidFill>
                  <a:schemeClr val="bg1"/>
                </a:solidFill>
              </a:rPr>
              <a:t>Cluster</a:t>
            </a:r>
            <a:endParaRPr lang="en-US" sz="1400" b="1" dirty="0">
              <a:solidFill>
                <a:schemeClr val="bg1"/>
              </a:solidFill>
            </a:endParaRPr>
          </a:p>
        </p:txBody>
      </p:sp>
      <p:sp>
        <p:nvSpPr>
          <p:cNvPr id="45" name="Rectangle 44"/>
          <p:cNvSpPr/>
          <p:nvPr/>
        </p:nvSpPr>
        <p:spPr>
          <a:xfrm>
            <a:off x="2114551" y="1483178"/>
            <a:ext cx="1812472" cy="794657"/>
          </a:xfrm>
          <a:prstGeom prst="rect">
            <a:avLst/>
          </a:prstGeom>
          <a:solidFill>
            <a:schemeClr val="bg1">
              <a:lumMod val="6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t>
            </a:r>
          </a:p>
          <a:p>
            <a:pPr algn="ctr"/>
            <a:r>
              <a:rPr lang="en-US" sz="1400" b="1" dirty="0" smtClean="0">
                <a:solidFill>
                  <a:schemeClr val="bg1"/>
                </a:solidFill>
              </a:rPr>
              <a:t>Frequency domain</a:t>
            </a:r>
          </a:p>
          <a:p>
            <a:pPr algn="ctr"/>
            <a:r>
              <a:rPr lang="en-US" sz="1400" b="1" dirty="0" smtClean="0">
                <a:solidFill>
                  <a:schemeClr val="bg1"/>
                </a:solidFill>
              </a:rPr>
              <a:t>2D</a:t>
            </a:r>
          </a:p>
        </p:txBody>
      </p:sp>
      <p:sp>
        <p:nvSpPr>
          <p:cNvPr id="5" name="Flèche vers le bas 4"/>
          <p:cNvSpPr/>
          <p:nvPr/>
        </p:nvSpPr>
        <p:spPr>
          <a:xfrm>
            <a:off x="914401" y="2618421"/>
            <a:ext cx="261257" cy="375557"/>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20435" y="2930978"/>
            <a:ext cx="1616529" cy="646331"/>
          </a:xfrm>
          <a:prstGeom prst="rect">
            <a:avLst/>
          </a:prstGeom>
          <a:noFill/>
        </p:spPr>
        <p:txBody>
          <a:bodyPr wrap="square" rtlCol="0">
            <a:spAutoFit/>
          </a:bodyPr>
          <a:lstStyle/>
          <a:p>
            <a:pPr algn="ctr"/>
            <a:r>
              <a:rPr lang="fr-FR" dirty="0" err="1" smtClean="0"/>
              <a:t>Preliminary</a:t>
            </a:r>
            <a:r>
              <a:rPr lang="fr-FR" dirty="0" smtClean="0"/>
              <a:t> design</a:t>
            </a:r>
            <a:endParaRPr lang="fr-FR" dirty="0"/>
          </a:p>
        </p:txBody>
      </p:sp>
      <p:sp>
        <p:nvSpPr>
          <p:cNvPr id="46" name="Flèche vers le bas 45"/>
          <p:cNvSpPr/>
          <p:nvPr/>
        </p:nvSpPr>
        <p:spPr>
          <a:xfrm>
            <a:off x="5238750" y="5049387"/>
            <a:ext cx="261257" cy="375557"/>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4142095" y="5520234"/>
            <a:ext cx="2473779" cy="923330"/>
          </a:xfrm>
          <a:prstGeom prst="rect">
            <a:avLst/>
          </a:prstGeom>
          <a:noFill/>
        </p:spPr>
        <p:txBody>
          <a:bodyPr wrap="square" rtlCol="0">
            <a:spAutoFit/>
          </a:bodyPr>
          <a:lstStyle/>
          <a:p>
            <a:pPr algn="ctr"/>
            <a:r>
              <a:rPr lang="fr-FR" dirty="0" smtClean="0"/>
              <a:t>Full </a:t>
            </a:r>
            <a:r>
              <a:rPr lang="fr-FR" dirty="0" err="1" smtClean="0"/>
              <a:t>verification</a:t>
            </a:r>
            <a:r>
              <a:rPr lang="fr-FR" dirty="0" smtClean="0"/>
              <a:t> of the performances and</a:t>
            </a:r>
          </a:p>
          <a:p>
            <a:pPr algn="ctr"/>
            <a:r>
              <a:rPr lang="fr-FR" dirty="0"/>
              <a:t>o</a:t>
            </a:r>
            <a:r>
              <a:rPr lang="fr-FR" dirty="0" smtClean="0"/>
              <a:t>scillation </a:t>
            </a:r>
            <a:r>
              <a:rPr lang="fr-FR" dirty="0" err="1" smtClean="0"/>
              <a:t>study</a:t>
            </a:r>
            <a:r>
              <a:rPr lang="fr-FR" dirty="0" smtClean="0"/>
              <a:t> </a:t>
            </a:r>
            <a:endParaRPr lang="fr-FR" dirty="0"/>
          </a:p>
        </p:txBody>
      </p:sp>
      <p:sp>
        <p:nvSpPr>
          <p:cNvPr id="49" name="Flèche vers le bas 48"/>
          <p:cNvSpPr/>
          <p:nvPr/>
        </p:nvSpPr>
        <p:spPr>
          <a:xfrm>
            <a:off x="2941865" y="2443842"/>
            <a:ext cx="261257" cy="375557"/>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2128158" y="2884713"/>
            <a:ext cx="1815192" cy="646331"/>
          </a:xfrm>
          <a:prstGeom prst="rect">
            <a:avLst/>
          </a:prstGeom>
          <a:noFill/>
        </p:spPr>
        <p:txBody>
          <a:bodyPr wrap="square" rtlCol="0">
            <a:spAutoFit/>
          </a:bodyPr>
          <a:lstStyle/>
          <a:p>
            <a:pPr algn="ctr"/>
            <a:r>
              <a:rPr lang="fr-FR" dirty="0" smtClean="0"/>
              <a:t>Design consolidation</a:t>
            </a:r>
            <a:endParaRPr lang="fr-FR" dirty="0"/>
          </a:p>
        </p:txBody>
      </p:sp>
      <p:sp>
        <p:nvSpPr>
          <p:cNvPr id="51" name="Flèche vers le bas 50"/>
          <p:cNvSpPr/>
          <p:nvPr/>
        </p:nvSpPr>
        <p:spPr>
          <a:xfrm>
            <a:off x="7568294" y="2880408"/>
            <a:ext cx="261257" cy="375557"/>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6754587" y="3318597"/>
            <a:ext cx="1953986" cy="1754326"/>
          </a:xfrm>
          <a:prstGeom prst="rect">
            <a:avLst/>
          </a:prstGeom>
          <a:noFill/>
        </p:spPr>
        <p:txBody>
          <a:bodyPr wrap="square" rtlCol="0">
            <a:spAutoFit/>
          </a:bodyPr>
          <a:lstStyle/>
          <a:p>
            <a:pPr algn="ctr"/>
            <a:r>
              <a:rPr lang="fr-FR" dirty="0" err="1" smtClean="0"/>
              <a:t>Emittance</a:t>
            </a:r>
            <a:r>
              <a:rPr lang="fr-FR" dirty="0" smtClean="0"/>
              <a:t> </a:t>
            </a:r>
            <a:r>
              <a:rPr lang="fr-FR" dirty="0" err="1" smtClean="0"/>
              <a:t>growth</a:t>
            </a:r>
            <a:r>
              <a:rPr lang="fr-FR" dirty="0" smtClean="0"/>
              <a:t>, </a:t>
            </a:r>
            <a:r>
              <a:rPr lang="fr-FR" dirty="0" err="1" smtClean="0"/>
              <a:t>matching</a:t>
            </a:r>
            <a:r>
              <a:rPr lang="fr-FR" dirty="0" smtClean="0"/>
              <a:t>, halo and </a:t>
            </a:r>
            <a:r>
              <a:rPr lang="fr-FR" dirty="0" err="1"/>
              <a:t>e</a:t>
            </a:r>
            <a:r>
              <a:rPr lang="fr-FR" dirty="0" err="1" smtClean="0"/>
              <a:t>rror</a:t>
            </a:r>
            <a:r>
              <a:rPr lang="fr-FR" dirty="0" smtClean="0"/>
              <a:t> </a:t>
            </a:r>
            <a:r>
              <a:rPr lang="fr-FR" dirty="0" err="1" smtClean="0"/>
              <a:t>studies</a:t>
            </a:r>
            <a:r>
              <a:rPr lang="fr-FR" dirty="0" smtClean="0"/>
              <a:t> (new use for klystron!) </a:t>
            </a:r>
            <a:endParaRPr lang="fr-FR" dirty="0"/>
          </a:p>
        </p:txBody>
      </p:sp>
      <p:sp>
        <p:nvSpPr>
          <p:cNvPr id="10" name="ZoneTexte 9"/>
          <p:cNvSpPr txBox="1"/>
          <p:nvPr/>
        </p:nvSpPr>
        <p:spPr>
          <a:xfrm>
            <a:off x="97971" y="4523576"/>
            <a:ext cx="4041322" cy="2062103"/>
          </a:xfrm>
          <a:prstGeom prst="rect">
            <a:avLst/>
          </a:prstGeom>
          <a:noFill/>
        </p:spPr>
        <p:txBody>
          <a:bodyPr wrap="square" rtlCol="0">
            <a:spAutoFit/>
          </a:bodyPr>
          <a:lstStyle/>
          <a:p>
            <a:pPr marL="285750" indent="-285750">
              <a:buFont typeface="Arial" panose="020B0604020202020204" pitchFamily="34" charset="0"/>
              <a:buChar char="•"/>
            </a:pPr>
            <a:r>
              <a:rPr lang="fr-FR" sz="1600" dirty="0" err="1" smtClean="0"/>
              <a:t>Remaining</a:t>
            </a:r>
            <a:r>
              <a:rPr lang="fr-FR" sz="1600" dirty="0" smtClean="0"/>
              <a:t> budget </a:t>
            </a:r>
            <a:r>
              <a:rPr lang="fr-FR" sz="1600" dirty="0" err="1" smtClean="0"/>
              <a:t>from</a:t>
            </a:r>
            <a:r>
              <a:rPr lang="fr-FR" sz="1600" dirty="0" smtClean="0"/>
              <a:t> the French </a:t>
            </a:r>
            <a:r>
              <a:rPr lang="fr-FR" sz="1600" dirty="0" err="1" smtClean="0"/>
              <a:t>exceptionnal</a:t>
            </a:r>
            <a:r>
              <a:rPr lang="fr-FR" sz="1600" dirty="0" smtClean="0"/>
              <a:t> contribution to CERN </a:t>
            </a:r>
            <a:r>
              <a:rPr lang="fr-FR" sz="1600" dirty="0" err="1" smtClean="0"/>
              <a:t>allowed</a:t>
            </a:r>
            <a:r>
              <a:rPr lang="fr-FR" sz="1600" dirty="0" smtClean="0"/>
              <a:t> </a:t>
            </a:r>
            <a:r>
              <a:rPr lang="fr-FR" sz="1600" dirty="0" smtClean="0"/>
              <a:t>us to </a:t>
            </a:r>
            <a:r>
              <a:rPr lang="fr-FR" sz="1600" dirty="0" err="1" smtClean="0"/>
              <a:t>buy</a:t>
            </a:r>
            <a:r>
              <a:rPr lang="fr-FR" sz="1600" dirty="0" smtClean="0"/>
              <a:t> one MAGIC licence </a:t>
            </a:r>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Collaboration </a:t>
            </a:r>
            <a:r>
              <a:rPr lang="fr-FR" sz="1600" dirty="0" err="1" smtClean="0"/>
              <a:t>with</a:t>
            </a:r>
            <a:r>
              <a:rPr lang="fr-FR" sz="1600" dirty="0" smtClean="0"/>
              <a:t> THALES </a:t>
            </a:r>
            <a:r>
              <a:rPr lang="fr-FR" sz="1600" dirty="0" err="1" smtClean="0"/>
              <a:t>will</a:t>
            </a:r>
            <a:r>
              <a:rPr lang="fr-FR" sz="1600" dirty="0" smtClean="0"/>
              <a:t> </a:t>
            </a:r>
            <a:r>
              <a:rPr lang="fr-FR" sz="1600" dirty="0" err="1" smtClean="0"/>
              <a:t>be</a:t>
            </a:r>
            <a:r>
              <a:rPr lang="fr-FR" sz="1600" dirty="0" smtClean="0"/>
              <a:t> </a:t>
            </a:r>
            <a:r>
              <a:rPr lang="fr-FR" sz="1600" dirty="0" err="1" smtClean="0"/>
              <a:t>extremely</a:t>
            </a:r>
            <a:r>
              <a:rPr lang="fr-FR" sz="1600" dirty="0" smtClean="0"/>
              <a:t> </a:t>
            </a:r>
            <a:r>
              <a:rPr lang="fr-FR" sz="1600" dirty="0" err="1" smtClean="0"/>
              <a:t>helpfull</a:t>
            </a:r>
            <a:r>
              <a:rPr lang="fr-FR" sz="1600" dirty="0" smtClean="0"/>
              <a:t> to benchmark </a:t>
            </a:r>
            <a:r>
              <a:rPr lang="fr-FR" sz="1600" dirty="0" err="1" smtClean="0"/>
              <a:t>with</a:t>
            </a:r>
            <a:r>
              <a:rPr lang="fr-FR" sz="1600" dirty="0" smtClean="0"/>
              <a:t> </a:t>
            </a:r>
            <a:r>
              <a:rPr lang="fr-FR" sz="1600" dirty="0" err="1" smtClean="0"/>
              <a:t>their</a:t>
            </a:r>
            <a:r>
              <a:rPr lang="fr-FR" sz="1600" dirty="0" smtClean="0"/>
              <a:t> </a:t>
            </a:r>
            <a:r>
              <a:rPr lang="fr-FR" sz="1600" dirty="0" err="1" smtClean="0"/>
              <a:t>homemade</a:t>
            </a:r>
            <a:r>
              <a:rPr lang="fr-FR" sz="1600" dirty="0" smtClean="0"/>
              <a:t> codes</a:t>
            </a:r>
          </a:p>
          <a:p>
            <a:pPr marL="285750" indent="-285750">
              <a:buFont typeface="Arial" panose="020B0604020202020204" pitchFamily="34" charset="0"/>
              <a:buChar char="•"/>
            </a:pPr>
            <a:endParaRPr lang="fr-FR" sz="1600" dirty="0"/>
          </a:p>
        </p:txBody>
      </p:sp>
    </p:spTree>
    <p:extLst>
      <p:ext uri="{BB962C8B-B14F-4D97-AF65-F5344CB8AC3E}">
        <p14:creationId xmlns:p14="http://schemas.microsoft.com/office/powerpoint/2010/main" val="17643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3" grpId="0" animBg="1"/>
      <p:bldP spid="7" grpId="0" animBg="1"/>
      <p:bldP spid="12" grpId="0" animBg="1"/>
      <p:bldP spid="25" grpId="0" animBg="1"/>
      <p:bldP spid="42" grpId="0" animBg="1"/>
      <p:bldP spid="43" grpId="0" animBg="1"/>
      <p:bldP spid="45" grpId="0" animBg="1"/>
      <p:bldP spid="46" grpId="0" animBg="1"/>
      <p:bldP spid="48" grpId="0"/>
      <p:bldP spid="49" grpId="0" animBg="1"/>
      <p:bldP spid="50" grpId="0"/>
      <p:bldP spid="51"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a:t>12 GHz klystron Electron gun </a:t>
            </a:r>
            <a:r>
              <a:rPr lang="en-US" dirty="0" smtClean="0"/>
              <a:t>design </a:t>
            </a:r>
            <a:r>
              <a:rPr lang="en-US" dirty="0"/>
              <a:t>and focusing </a:t>
            </a:r>
            <a:r>
              <a:rPr lang="en-US" dirty="0" smtClean="0"/>
              <a:t>solenoid</a:t>
            </a:r>
            <a:endParaRPr lang="en-US" dirty="0"/>
          </a:p>
        </p:txBody>
      </p:sp>
      <p:sp>
        <p:nvSpPr>
          <p:cNvPr id="10" name="Espace réservé du numéro de diapositive 8"/>
          <p:cNvSpPr>
            <a:spLocks noGrp="1"/>
          </p:cNvSpPr>
          <p:nvPr>
            <p:ph type="sldNum" sz="quarter" idx="12"/>
          </p:nvPr>
        </p:nvSpPr>
        <p:spPr>
          <a:xfrm>
            <a:off x="8025304" y="6303598"/>
            <a:ext cx="750206" cy="365125"/>
          </a:xfrm>
        </p:spPr>
        <p:txBody>
          <a:bodyPr/>
          <a:lstStyle/>
          <a:p>
            <a:fld id="{AEFB9B6D-867A-40B8-ACB0-35CC9F272C9C}" type="slidenum">
              <a:rPr lang="fr-FR" smtClean="0"/>
              <a:pPr/>
              <a:t>16</a:t>
            </a:fld>
            <a:endParaRPr lang="fr-FR" dirty="0"/>
          </a:p>
        </p:txBody>
      </p:sp>
      <p:pic>
        <p:nvPicPr>
          <p:cNvPr id="12" name="Image 11"/>
          <p:cNvPicPr/>
          <p:nvPr/>
        </p:nvPicPr>
        <p:blipFill>
          <a:blip r:embed="rId2">
            <a:extLst>
              <a:ext uri="{28A0092B-C50C-407E-A947-70E740481C1C}">
                <a14:useLocalDpi xmlns:a14="http://schemas.microsoft.com/office/drawing/2010/main" val="0"/>
              </a:ext>
            </a:extLst>
          </a:blip>
          <a:srcRect/>
          <a:stretch>
            <a:fillRect/>
          </a:stretch>
        </p:blipFill>
        <p:spPr bwMode="auto">
          <a:xfrm>
            <a:off x="842875" y="2139433"/>
            <a:ext cx="6963643" cy="3742751"/>
          </a:xfrm>
          <a:prstGeom prst="rect">
            <a:avLst/>
          </a:prstGeom>
          <a:noFill/>
        </p:spPr>
      </p:pic>
      <p:sp>
        <p:nvSpPr>
          <p:cNvPr id="18" name="Zone de texte 7"/>
          <p:cNvSpPr txBox="1"/>
          <p:nvPr/>
        </p:nvSpPr>
        <p:spPr>
          <a:xfrm>
            <a:off x="1123950" y="11052810"/>
            <a:ext cx="2209800" cy="266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en-US" sz="900" b="1">
                <a:solidFill>
                  <a:srgbClr val="4F81BD"/>
                </a:solidFill>
                <a:effectLst/>
                <a:latin typeface="Times New Roman"/>
                <a:ea typeface="Times New Roman"/>
              </a:rPr>
              <a:t>Figure 4: Beam created by the electron gun</a:t>
            </a:r>
          </a:p>
        </p:txBody>
      </p:sp>
      <p:sp>
        <p:nvSpPr>
          <p:cNvPr id="7"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ZoneTexte 15"/>
          <p:cNvSpPr txBox="1"/>
          <p:nvPr/>
        </p:nvSpPr>
        <p:spPr>
          <a:xfrm>
            <a:off x="2238231" y="5971758"/>
            <a:ext cx="5445459" cy="369332"/>
          </a:xfrm>
          <a:prstGeom prst="rect">
            <a:avLst/>
          </a:prstGeom>
          <a:noFill/>
        </p:spPr>
        <p:txBody>
          <a:bodyPr wrap="square" rtlCol="0">
            <a:spAutoFit/>
          </a:bodyPr>
          <a:lstStyle/>
          <a:p>
            <a:r>
              <a:rPr lang="fr-FR" dirty="0" smtClean="0"/>
              <a:t>Lyes BOUDJAOUI (Master 2 </a:t>
            </a:r>
            <a:r>
              <a:rPr lang="fr-FR" dirty="0" err="1" smtClean="0"/>
              <a:t>internship</a:t>
            </a:r>
            <a:r>
              <a:rPr lang="fr-FR" dirty="0" smtClean="0"/>
              <a:t> in 2014)</a:t>
            </a:r>
            <a:endParaRPr lang="en-US" dirty="0"/>
          </a:p>
        </p:txBody>
      </p:sp>
      <p:sp>
        <p:nvSpPr>
          <p:cNvPr id="17" name="Rectangle 6"/>
          <p:cNvSpPr>
            <a:spLocks noChangeArrowheads="1"/>
          </p:cNvSpPr>
          <p:nvPr/>
        </p:nvSpPr>
        <p:spPr bwMode="auto">
          <a:xfrm>
            <a:off x="1201003" y="954634"/>
            <a:ext cx="65226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Simulation done using the CST-Particle Studio code</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fr-FR" altLang="en-US" b="1" dirty="0" smtClean="0">
                <a:solidFill>
                  <a:srgbClr val="4F81BD"/>
                </a:solidFill>
                <a:latin typeface="Arial" pitchFamily="34" charset="0"/>
                <a:ea typeface="Times New Roman" pitchFamily="18" charset="0"/>
                <a:cs typeface="Arial" pitchFamily="34" charset="0"/>
              </a:rPr>
              <a:t>Benchmark to </a:t>
            </a:r>
            <a:r>
              <a:rPr lang="fr-FR" altLang="en-US" b="1" dirty="0" err="1" smtClean="0">
                <a:solidFill>
                  <a:srgbClr val="4F81BD"/>
                </a:solidFill>
                <a:latin typeface="Arial" pitchFamily="34" charset="0"/>
                <a:ea typeface="Times New Roman" pitchFamily="18" charset="0"/>
                <a:cs typeface="Arial" pitchFamily="34" charset="0"/>
              </a:rPr>
              <a:t>be</a:t>
            </a:r>
            <a:r>
              <a:rPr lang="fr-FR" altLang="en-US" b="1" dirty="0" smtClean="0">
                <a:solidFill>
                  <a:srgbClr val="4F81BD"/>
                </a:solidFill>
                <a:latin typeface="Arial" pitchFamily="34" charset="0"/>
                <a:ea typeface="Times New Roman" pitchFamily="18" charset="0"/>
                <a:cs typeface="Arial" pitchFamily="34" charset="0"/>
              </a:rPr>
              <a:t> </a:t>
            </a:r>
            <a:r>
              <a:rPr lang="fr-FR" altLang="en-US" b="1" dirty="0" err="1" smtClean="0">
                <a:solidFill>
                  <a:srgbClr val="4F81BD"/>
                </a:solidFill>
                <a:latin typeface="Arial" pitchFamily="34" charset="0"/>
                <a:ea typeface="Times New Roman" pitchFamily="18" charset="0"/>
                <a:cs typeface="Arial" pitchFamily="34" charset="0"/>
              </a:rPr>
              <a:t>perfromed</a:t>
            </a:r>
            <a:r>
              <a:rPr lang="fr-FR" altLang="en-US" b="1" dirty="0" smtClean="0">
                <a:solidFill>
                  <a:srgbClr val="4F81BD"/>
                </a:solidFill>
                <a:latin typeface="Arial" pitchFamily="34" charset="0"/>
                <a:ea typeface="Times New Roman" pitchFamily="18" charset="0"/>
                <a:cs typeface="Arial" pitchFamily="34" charset="0"/>
              </a:rPr>
              <a:t> </a:t>
            </a:r>
            <a:r>
              <a:rPr lang="fr-FR" altLang="en-US" b="1" dirty="0" err="1" smtClean="0">
                <a:solidFill>
                  <a:srgbClr val="4F81BD"/>
                </a:solidFill>
                <a:latin typeface="Arial" pitchFamily="34" charset="0"/>
                <a:ea typeface="Times New Roman" pitchFamily="18" charset="0"/>
                <a:cs typeface="Arial" pitchFamily="34" charset="0"/>
              </a:rPr>
              <a:t>with</a:t>
            </a:r>
            <a:r>
              <a:rPr lang="fr-FR" altLang="en-US" b="1" dirty="0" smtClean="0">
                <a:solidFill>
                  <a:srgbClr val="4F81BD"/>
                </a:solidFill>
                <a:latin typeface="Arial" pitchFamily="34" charset="0"/>
                <a:ea typeface="Times New Roman" pitchFamily="18" charset="0"/>
                <a:cs typeface="Arial" pitchFamily="34" charset="0"/>
              </a:rPr>
              <a:t> the THALES codes</a:t>
            </a:r>
            <a:endParaRPr lang="en-US" altLang="en-US" b="1" dirty="0">
              <a:solidFill>
                <a:srgbClr val="4F81BD"/>
              </a:solidFill>
              <a:latin typeface="Arial" pitchFamily="34" charset="0"/>
              <a:ea typeface="Times New Roman" pitchFamily="18" charset="0"/>
              <a:cs typeface="Arial" pitchFamily="34" charset="0"/>
            </a:endParaRPr>
          </a:p>
        </p:txBody>
      </p:sp>
      <p:sp>
        <p:nvSpPr>
          <p:cNvPr id="4" name="ZoneTexte 3"/>
          <p:cNvSpPr txBox="1"/>
          <p:nvPr/>
        </p:nvSpPr>
        <p:spPr>
          <a:xfrm>
            <a:off x="2511188" y="2456598"/>
            <a:ext cx="1937982" cy="646331"/>
          </a:xfrm>
          <a:prstGeom prst="rect">
            <a:avLst/>
          </a:prstGeom>
          <a:noFill/>
        </p:spPr>
        <p:txBody>
          <a:bodyPr wrap="square" rtlCol="0">
            <a:spAutoFit/>
          </a:bodyPr>
          <a:lstStyle/>
          <a:p>
            <a:r>
              <a:rPr lang="fr-FR" b="1" dirty="0" smtClean="0">
                <a:latin typeface="Calibri" panose="020F0502020204030204" pitchFamily="34" charset="0"/>
              </a:rPr>
              <a:t>Electron </a:t>
            </a:r>
            <a:r>
              <a:rPr lang="fr-FR" b="1" dirty="0" err="1" smtClean="0">
                <a:latin typeface="Calibri" panose="020F0502020204030204" pitchFamily="34" charset="0"/>
              </a:rPr>
              <a:t>beam</a:t>
            </a:r>
            <a:endParaRPr lang="fr-FR" b="1" dirty="0" smtClean="0">
              <a:latin typeface="Calibri" panose="020F0502020204030204" pitchFamily="34" charset="0"/>
            </a:endParaRPr>
          </a:p>
          <a:p>
            <a:r>
              <a:rPr lang="fr-FR" b="1" dirty="0" smtClean="0">
                <a:latin typeface="Calibri" panose="020F0502020204030204" pitchFamily="34" charset="0"/>
              </a:rPr>
              <a:t>170 </a:t>
            </a:r>
            <a:r>
              <a:rPr lang="fr-FR" b="1" dirty="0" err="1" smtClean="0">
                <a:latin typeface="Calibri" panose="020F0502020204030204" pitchFamily="34" charset="0"/>
              </a:rPr>
              <a:t>keV</a:t>
            </a:r>
            <a:r>
              <a:rPr lang="fr-FR" b="1" dirty="0" smtClean="0">
                <a:latin typeface="Calibri" panose="020F0502020204030204" pitchFamily="34" charset="0"/>
              </a:rPr>
              <a:t> – 100 A</a:t>
            </a:r>
            <a:endParaRPr lang="en-US" b="1" dirty="0">
              <a:latin typeface="Calibri" panose="020F0502020204030204" pitchFamily="34" charset="0"/>
            </a:endParaRPr>
          </a:p>
        </p:txBody>
      </p:sp>
      <p:cxnSp>
        <p:nvCxnSpPr>
          <p:cNvPr id="8" name="Connecteur droit avec flèche 7"/>
          <p:cNvCxnSpPr/>
          <p:nvPr/>
        </p:nvCxnSpPr>
        <p:spPr>
          <a:xfrm flipH="1">
            <a:off x="1828800" y="3098042"/>
            <a:ext cx="1146412" cy="8052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42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Beam/RF interaction </a:t>
            </a:r>
            <a:r>
              <a:rPr lang="en-US" dirty="0" err="1" smtClean="0"/>
              <a:t>simulatioN</a:t>
            </a:r>
            <a:endParaRPr lang="en-US" dirty="0"/>
          </a:p>
        </p:txBody>
      </p:sp>
      <p:sp>
        <p:nvSpPr>
          <p:cNvPr id="10" name="Espace réservé du numéro de diapositive 8"/>
          <p:cNvSpPr>
            <a:spLocks noGrp="1"/>
          </p:cNvSpPr>
          <p:nvPr>
            <p:ph type="sldNum" sz="quarter" idx="12"/>
          </p:nvPr>
        </p:nvSpPr>
        <p:spPr>
          <a:xfrm>
            <a:off x="8025304" y="6303598"/>
            <a:ext cx="750206" cy="365125"/>
          </a:xfrm>
        </p:spPr>
        <p:txBody>
          <a:bodyPr/>
          <a:lstStyle/>
          <a:p>
            <a:fld id="{AEFB9B6D-867A-40B8-ACB0-35CC9F272C9C}" type="slidenum">
              <a:rPr lang="fr-FR" smtClean="0"/>
              <a:pPr/>
              <a:t>17</a:t>
            </a:fld>
            <a:endParaRPr lang="fr-FR" dirty="0"/>
          </a:p>
        </p:txBody>
      </p:sp>
      <p:sp>
        <p:nvSpPr>
          <p:cNvPr id="18" name="Zone de texte 7"/>
          <p:cNvSpPr txBox="1"/>
          <p:nvPr/>
        </p:nvSpPr>
        <p:spPr>
          <a:xfrm>
            <a:off x="1123950" y="11052810"/>
            <a:ext cx="2209800" cy="266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en-US" sz="900" b="1">
                <a:solidFill>
                  <a:srgbClr val="4F81BD"/>
                </a:solidFill>
                <a:effectLst/>
                <a:latin typeface="Times New Roman"/>
                <a:ea typeface="Times New Roman"/>
              </a:rPr>
              <a:t>Figure 4: Beam created by the electron gun</a:t>
            </a:r>
          </a:p>
        </p:txBody>
      </p:sp>
      <p:sp>
        <p:nvSpPr>
          <p:cNvPr id="7"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ZoneTexte 15"/>
          <p:cNvSpPr txBox="1"/>
          <p:nvPr/>
        </p:nvSpPr>
        <p:spPr>
          <a:xfrm>
            <a:off x="1951631" y="6488668"/>
            <a:ext cx="5268034" cy="369332"/>
          </a:xfrm>
          <a:prstGeom prst="rect">
            <a:avLst/>
          </a:prstGeom>
          <a:noFill/>
        </p:spPr>
        <p:txBody>
          <a:bodyPr wrap="square" rtlCol="0">
            <a:spAutoFit/>
          </a:bodyPr>
          <a:lstStyle/>
          <a:p>
            <a:r>
              <a:rPr lang="fr-FR" dirty="0" smtClean="0"/>
              <a:t>Franck PEAUGER, Barbara DALENA (</a:t>
            </a:r>
            <a:r>
              <a:rPr lang="fr-FR" dirty="0" err="1" smtClean="0"/>
              <a:t>Irfu</a:t>
            </a:r>
            <a:r>
              <a:rPr lang="fr-FR" dirty="0" smtClean="0"/>
              <a:t>/SACM)</a:t>
            </a:r>
            <a:endParaRPr lang="en-US" dirty="0"/>
          </a:p>
        </p:txBody>
      </p:sp>
      <p:sp>
        <p:nvSpPr>
          <p:cNvPr id="17" name="Rectangle 6"/>
          <p:cNvSpPr>
            <a:spLocks noChangeArrowheads="1"/>
          </p:cNvSpPr>
          <p:nvPr/>
        </p:nvSpPr>
        <p:spPr bwMode="auto">
          <a:xfrm>
            <a:off x="300252" y="736272"/>
            <a:ext cx="86936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Simulation done using the MAGIC2D code on a 14 cavities structure</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fr-FR" altLang="en-US" b="1" dirty="0" err="1" smtClean="0">
                <a:solidFill>
                  <a:srgbClr val="4F81BD"/>
                </a:solidFill>
                <a:latin typeface="Arial" pitchFamily="34" charset="0"/>
                <a:ea typeface="Times New Roman" pitchFamily="18" charset="0"/>
                <a:cs typeface="Arial" pitchFamily="34" charset="0"/>
              </a:rPr>
              <a:t>Efficiency</a:t>
            </a:r>
            <a:r>
              <a:rPr lang="fr-FR" altLang="en-US" b="1" dirty="0" smtClean="0">
                <a:solidFill>
                  <a:srgbClr val="4F81BD"/>
                </a:solidFill>
                <a:latin typeface="Arial" pitchFamily="34" charset="0"/>
                <a:ea typeface="Times New Roman" pitchFamily="18" charset="0"/>
                <a:cs typeface="Arial" pitchFamily="34" charset="0"/>
              </a:rPr>
              <a:t> to </a:t>
            </a:r>
            <a:r>
              <a:rPr lang="fr-FR" altLang="en-US" b="1" dirty="0" err="1" smtClean="0">
                <a:solidFill>
                  <a:srgbClr val="4F81BD"/>
                </a:solidFill>
                <a:latin typeface="Arial" pitchFamily="34" charset="0"/>
                <a:ea typeface="Times New Roman" pitchFamily="18" charset="0"/>
                <a:cs typeface="Arial" pitchFamily="34" charset="0"/>
              </a:rPr>
              <a:t>be</a:t>
            </a:r>
            <a:r>
              <a:rPr lang="fr-FR" altLang="en-US" b="1" dirty="0" smtClean="0">
                <a:solidFill>
                  <a:srgbClr val="4F81BD"/>
                </a:solidFill>
                <a:latin typeface="Arial" pitchFamily="34" charset="0"/>
                <a:ea typeface="Times New Roman" pitchFamily="18" charset="0"/>
                <a:cs typeface="Arial" pitchFamily="34" charset="0"/>
              </a:rPr>
              <a:t> </a:t>
            </a:r>
            <a:r>
              <a:rPr lang="fr-FR" altLang="en-US" b="1" dirty="0" err="1" smtClean="0">
                <a:solidFill>
                  <a:srgbClr val="4F81BD"/>
                </a:solidFill>
                <a:latin typeface="Arial" pitchFamily="34" charset="0"/>
                <a:ea typeface="Times New Roman" pitchFamily="18" charset="0"/>
                <a:cs typeface="Arial" pitchFamily="34" charset="0"/>
              </a:rPr>
              <a:t>improved</a:t>
            </a:r>
            <a:r>
              <a:rPr lang="fr-FR" altLang="en-US" b="1" dirty="0" smtClean="0">
                <a:solidFill>
                  <a:srgbClr val="4F81BD"/>
                </a:solidFill>
                <a:latin typeface="Arial" pitchFamily="34" charset="0"/>
                <a:ea typeface="Times New Roman" pitchFamily="18" charset="0"/>
                <a:cs typeface="Arial" pitchFamily="34" charset="0"/>
              </a:rPr>
              <a:t> </a:t>
            </a:r>
            <a:r>
              <a:rPr lang="fr-FR" altLang="en-US" b="1" dirty="0" err="1" smtClean="0">
                <a:solidFill>
                  <a:srgbClr val="4F81BD"/>
                </a:solidFill>
                <a:latin typeface="Arial" pitchFamily="34" charset="0"/>
                <a:ea typeface="Times New Roman" pitchFamily="18" charset="0"/>
                <a:cs typeface="Arial" pitchFamily="34" charset="0"/>
              </a:rPr>
              <a:t>with</a:t>
            </a:r>
            <a:r>
              <a:rPr lang="fr-FR" altLang="en-US" b="1" dirty="0" smtClean="0">
                <a:solidFill>
                  <a:srgbClr val="4F81BD"/>
                </a:solidFill>
                <a:latin typeface="Arial" pitchFamily="34" charset="0"/>
                <a:ea typeface="Times New Roman" pitchFamily="18" charset="0"/>
                <a:cs typeface="Arial" pitchFamily="34" charset="0"/>
              </a:rPr>
              <a:t> output </a:t>
            </a:r>
            <a:r>
              <a:rPr lang="fr-FR" altLang="en-US" b="1" dirty="0" err="1" smtClean="0">
                <a:solidFill>
                  <a:srgbClr val="4F81BD"/>
                </a:solidFill>
                <a:latin typeface="Arial" pitchFamily="34" charset="0"/>
                <a:ea typeface="Times New Roman" pitchFamily="18" charset="0"/>
                <a:cs typeface="Arial" pitchFamily="34" charset="0"/>
              </a:rPr>
              <a:t>cavity</a:t>
            </a:r>
            <a:r>
              <a:rPr lang="fr-FR" altLang="en-US" b="1" dirty="0" smtClean="0">
                <a:solidFill>
                  <a:srgbClr val="4F81BD"/>
                </a:solidFill>
                <a:latin typeface="Arial" pitchFamily="34" charset="0"/>
                <a:ea typeface="Times New Roman" pitchFamily="18" charset="0"/>
                <a:cs typeface="Arial" pitchFamily="34" charset="0"/>
              </a:rPr>
              <a:t> optimisation</a:t>
            </a:r>
            <a:endParaRPr kumimoji="0" lang="en-US" altLang="en-US"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endParaRPr>
          </a:p>
        </p:txBody>
      </p:sp>
      <p:pic>
        <p:nvPicPr>
          <p:cNvPr id="13" name="Image 12"/>
          <p:cNvPicPr>
            <a:picLocks noChangeAspect="1"/>
          </p:cNvPicPr>
          <p:nvPr/>
        </p:nvPicPr>
        <p:blipFill>
          <a:blip r:embed="rId2"/>
          <a:stretch>
            <a:fillRect/>
          </a:stretch>
        </p:blipFill>
        <p:spPr>
          <a:xfrm>
            <a:off x="368488" y="3705368"/>
            <a:ext cx="4271751" cy="2855793"/>
          </a:xfrm>
          <a:prstGeom prst="rect">
            <a:avLst/>
          </a:prstGeom>
        </p:spPr>
      </p:pic>
      <p:pic>
        <p:nvPicPr>
          <p:cNvPr id="14" name="Image 13"/>
          <p:cNvPicPr>
            <a:picLocks noChangeAspect="1"/>
          </p:cNvPicPr>
          <p:nvPr/>
        </p:nvPicPr>
        <p:blipFill rotWithShape="1">
          <a:blip r:embed="rId3"/>
          <a:srcRect t="8847"/>
          <a:stretch/>
        </p:blipFill>
        <p:spPr>
          <a:xfrm>
            <a:off x="4558351" y="3998796"/>
            <a:ext cx="3763083" cy="2572604"/>
          </a:xfrm>
          <a:prstGeom prst="rect">
            <a:avLst/>
          </a:prstGeom>
        </p:spPr>
      </p:pic>
      <p:pic>
        <p:nvPicPr>
          <p:cNvPr id="15" name="Image 14"/>
          <p:cNvPicPr>
            <a:picLocks noChangeAspect="1"/>
          </p:cNvPicPr>
          <p:nvPr/>
        </p:nvPicPr>
        <p:blipFill>
          <a:blip r:embed="rId4"/>
          <a:stretch>
            <a:fillRect/>
          </a:stretch>
        </p:blipFill>
        <p:spPr>
          <a:xfrm>
            <a:off x="4685165" y="1330657"/>
            <a:ext cx="3639970" cy="2729977"/>
          </a:xfrm>
          <a:prstGeom prst="rect">
            <a:avLst/>
          </a:prstGeom>
        </p:spPr>
      </p:pic>
      <p:pic>
        <p:nvPicPr>
          <p:cNvPr id="19" name="Image 18"/>
          <p:cNvPicPr>
            <a:picLocks noChangeAspect="1"/>
          </p:cNvPicPr>
          <p:nvPr/>
        </p:nvPicPr>
        <p:blipFill rotWithShape="1">
          <a:blip r:embed="rId5"/>
          <a:srcRect t="5977" b="16942"/>
          <a:stretch/>
        </p:blipFill>
        <p:spPr>
          <a:xfrm>
            <a:off x="300124" y="1392072"/>
            <a:ext cx="4367412" cy="2524836"/>
          </a:xfrm>
          <a:prstGeom prst="rect">
            <a:avLst/>
          </a:prstGeom>
        </p:spPr>
      </p:pic>
      <p:sp>
        <p:nvSpPr>
          <p:cNvPr id="20" name="ZoneTexte 19"/>
          <p:cNvSpPr txBox="1"/>
          <p:nvPr/>
        </p:nvSpPr>
        <p:spPr>
          <a:xfrm>
            <a:off x="1023581" y="1596791"/>
            <a:ext cx="1296538" cy="830997"/>
          </a:xfrm>
          <a:prstGeom prst="rect">
            <a:avLst/>
          </a:prstGeom>
          <a:solidFill>
            <a:schemeClr val="bg1"/>
          </a:solidFill>
        </p:spPr>
        <p:txBody>
          <a:bodyPr wrap="square" rtlCol="0">
            <a:spAutoFit/>
          </a:bodyPr>
          <a:lstStyle/>
          <a:p>
            <a:r>
              <a:rPr lang="fr-FR" sz="1200" b="1" dirty="0" smtClean="0">
                <a:latin typeface="Calibri" panose="020F0502020204030204" pitchFamily="34" charset="0"/>
              </a:rPr>
              <a:t>Electron </a:t>
            </a:r>
            <a:r>
              <a:rPr lang="fr-FR" sz="1200" b="1" dirty="0" err="1" smtClean="0">
                <a:latin typeface="Calibri" panose="020F0502020204030204" pitchFamily="34" charset="0"/>
              </a:rPr>
              <a:t>beam</a:t>
            </a:r>
            <a:r>
              <a:rPr lang="fr-FR" sz="1200" b="1" dirty="0" smtClean="0">
                <a:latin typeface="Calibri" panose="020F0502020204030204" pitchFamily="34" charset="0"/>
              </a:rPr>
              <a:t>:</a:t>
            </a:r>
          </a:p>
          <a:p>
            <a:r>
              <a:rPr lang="fr-FR" sz="1200" b="1" dirty="0" smtClean="0">
                <a:latin typeface="Calibri" panose="020F0502020204030204" pitchFamily="34" charset="0"/>
              </a:rPr>
              <a:t>170 kV – 100 A</a:t>
            </a:r>
          </a:p>
          <a:p>
            <a:r>
              <a:rPr lang="fr-FR" sz="1200" b="1" dirty="0" smtClean="0">
                <a:latin typeface="Calibri" panose="020F0502020204030204" pitchFamily="34" charset="0"/>
              </a:rPr>
              <a:t>Radius = 2.1 mm</a:t>
            </a:r>
          </a:p>
          <a:p>
            <a:r>
              <a:rPr lang="fr-FR" sz="1200" b="1" dirty="0" err="1" smtClean="0">
                <a:latin typeface="Calibri" panose="020F0502020204030204" pitchFamily="34" charset="0"/>
              </a:rPr>
              <a:t>Bz</a:t>
            </a:r>
            <a:r>
              <a:rPr lang="fr-FR" sz="1200" b="1" dirty="0" smtClean="0">
                <a:latin typeface="Calibri" panose="020F0502020204030204" pitchFamily="34" charset="0"/>
              </a:rPr>
              <a:t> = 0.35 Tesla</a:t>
            </a:r>
          </a:p>
        </p:txBody>
      </p:sp>
      <p:sp>
        <p:nvSpPr>
          <p:cNvPr id="21" name="ZoneTexte 20"/>
          <p:cNvSpPr txBox="1"/>
          <p:nvPr/>
        </p:nvSpPr>
        <p:spPr>
          <a:xfrm>
            <a:off x="5704764" y="4465094"/>
            <a:ext cx="2267803" cy="1015663"/>
          </a:xfrm>
          <a:prstGeom prst="rect">
            <a:avLst/>
          </a:prstGeom>
          <a:solidFill>
            <a:schemeClr val="bg1"/>
          </a:solidFill>
        </p:spPr>
        <p:txBody>
          <a:bodyPr wrap="square" rtlCol="0">
            <a:spAutoFit/>
          </a:bodyPr>
          <a:lstStyle/>
          <a:p>
            <a:r>
              <a:rPr lang="fr-FR" sz="1200" b="1" dirty="0" smtClean="0">
                <a:latin typeface="Calibri" panose="020F0502020204030204" pitchFamily="34" charset="0"/>
              </a:rPr>
              <a:t>Output RF power:</a:t>
            </a:r>
          </a:p>
          <a:p>
            <a:r>
              <a:rPr lang="fr-FR" sz="1200" b="1" u="sng" dirty="0" smtClean="0">
                <a:latin typeface="Calibri" panose="020F0502020204030204" pitchFamily="34" charset="0"/>
              </a:rPr>
              <a:t>Pout = 8.8 MW </a:t>
            </a:r>
            <a:r>
              <a:rPr lang="fr-FR" sz="1200" b="1" dirty="0" smtClean="0">
                <a:latin typeface="Calibri" panose="020F0502020204030204" pitchFamily="34" charset="0"/>
              </a:rPr>
              <a:t>for Pin = 15 W</a:t>
            </a:r>
          </a:p>
          <a:p>
            <a:r>
              <a:rPr lang="fr-FR" sz="1200" b="1" dirty="0" err="1" smtClean="0">
                <a:latin typeface="Calibri" panose="020F0502020204030204" pitchFamily="34" charset="0"/>
              </a:rPr>
              <a:t>Efficiency</a:t>
            </a:r>
            <a:r>
              <a:rPr lang="fr-FR" sz="1200" b="1" dirty="0" smtClean="0">
                <a:latin typeface="Calibri" panose="020F0502020204030204" pitchFamily="34" charset="0"/>
              </a:rPr>
              <a:t> = 51.7 %</a:t>
            </a:r>
          </a:p>
          <a:p>
            <a:r>
              <a:rPr lang="fr-FR" sz="1200" b="1" dirty="0" smtClean="0">
                <a:latin typeface="Calibri" panose="020F0502020204030204" pitchFamily="34" charset="0"/>
              </a:rPr>
              <a:t>Gain = 57.7 dB</a:t>
            </a:r>
          </a:p>
          <a:p>
            <a:r>
              <a:rPr lang="fr-FR" sz="1200" b="1" dirty="0" smtClean="0">
                <a:latin typeface="Calibri" panose="020F0502020204030204" pitchFamily="34" charset="0"/>
              </a:rPr>
              <a:t>Oscillations </a:t>
            </a:r>
            <a:r>
              <a:rPr lang="fr-FR" sz="1200" b="1" dirty="0" err="1" smtClean="0">
                <a:latin typeface="Calibri" panose="020F0502020204030204" pitchFamily="34" charset="0"/>
              </a:rPr>
              <a:t>damped</a:t>
            </a:r>
            <a:r>
              <a:rPr lang="fr-FR" sz="1200" b="1" dirty="0" smtClean="0">
                <a:latin typeface="Calibri" panose="020F0502020204030204" pitchFamily="34" charset="0"/>
              </a:rPr>
              <a:t> </a:t>
            </a:r>
            <a:r>
              <a:rPr lang="fr-FR" sz="1200" b="1" dirty="0" err="1" smtClean="0">
                <a:latin typeface="Calibri" panose="020F0502020204030204" pitchFamily="34" charset="0"/>
              </a:rPr>
              <a:t>after</a:t>
            </a:r>
            <a:r>
              <a:rPr lang="fr-FR" sz="1200" b="1" dirty="0" smtClean="0">
                <a:latin typeface="Calibri" panose="020F0502020204030204" pitchFamily="34" charset="0"/>
              </a:rPr>
              <a:t> 150 ns</a:t>
            </a:r>
          </a:p>
        </p:txBody>
      </p:sp>
    </p:spTree>
    <p:extLst>
      <p:ext uri="{BB962C8B-B14F-4D97-AF65-F5344CB8AC3E}">
        <p14:creationId xmlns:p14="http://schemas.microsoft.com/office/powerpoint/2010/main" val="4163089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Beam velocity simulation duri</a:t>
            </a:r>
            <a:r>
              <a:rPr lang="en-US" dirty="0" smtClean="0"/>
              <a:t>ng bunching</a:t>
            </a:r>
            <a:endParaRPr lang="en-US" dirty="0"/>
          </a:p>
        </p:txBody>
      </p:sp>
      <p:sp>
        <p:nvSpPr>
          <p:cNvPr id="10" name="Espace réservé du numéro de diapositive 8"/>
          <p:cNvSpPr>
            <a:spLocks noGrp="1"/>
          </p:cNvSpPr>
          <p:nvPr>
            <p:ph type="sldNum" sz="quarter" idx="12"/>
          </p:nvPr>
        </p:nvSpPr>
        <p:spPr>
          <a:xfrm>
            <a:off x="8025304" y="6303598"/>
            <a:ext cx="750206" cy="365125"/>
          </a:xfrm>
        </p:spPr>
        <p:txBody>
          <a:bodyPr/>
          <a:lstStyle/>
          <a:p>
            <a:fld id="{AEFB9B6D-867A-40B8-ACB0-35CC9F272C9C}" type="slidenum">
              <a:rPr lang="fr-FR" smtClean="0"/>
              <a:pPr/>
              <a:t>18</a:t>
            </a:fld>
            <a:endParaRPr lang="fr-FR" dirty="0"/>
          </a:p>
        </p:txBody>
      </p:sp>
      <p:sp>
        <p:nvSpPr>
          <p:cNvPr id="18" name="Zone de texte 7"/>
          <p:cNvSpPr txBox="1"/>
          <p:nvPr/>
        </p:nvSpPr>
        <p:spPr>
          <a:xfrm>
            <a:off x="1123950" y="11052810"/>
            <a:ext cx="2209800" cy="266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en-US" sz="900" b="1">
                <a:solidFill>
                  <a:srgbClr val="4F81BD"/>
                </a:solidFill>
                <a:effectLst/>
                <a:latin typeface="Times New Roman"/>
                <a:ea typeface="Times New Roman"/>
              </a:rPr>
              <a:t>Figure 4: Beam created by the electron gun</a:t>
            </a:r>
          </a:p>
        </p:txBody>
      </p:sp>
      <p:sp>
        <p:nvSpPr>
          <p:cNvPr id="7"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49" t="63618" r="30305" b="5030"/>
          <a:stretch/>
        </p:blipFill>
        <p:spPr bwMode="auto">
          <a:xfrm>
            <a:off x="3889317" y="2151656"/>
            <a:ext cx="5254683" cy="365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508" name="Imag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125"/>
          <a:stretch/>
        </p:blipFill>
        <p:spPr bwMode="auto">
          <a:xfrm>
            <a:off x="-13648" y="1768807"/>
            <a:ext cx="3985147" cy="4059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395785" y="968281"/>
            <a:ext cx="87482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Simulation done using the WARP code</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fr-FR" altLang="en-US" b="1" dirty="0" smtClean="0">
                <a:solidFill>
                  <a:srgbClr val="4F81BD"/>
                </a:solidFill>
                <a:latin typeface="Arial" pitchFamily="34" charset="0"/>
                <a:ea typeface="Times New Roman" pitchFamily="18" charset="0"/>
                <a:cs typeface="Arial" pitchFamily="34" charset="0"/>
              </a:rPr>
              <a:t>New Python class </a:t>
            </a:r>
            <a:r>
              <a:rPr lang="fr-FR" altLang="en-US" b="1" dirty="0" err="1" smtClean="0">
                <a:solidFill>
                  <a:srgbClr val="4F81BD"/>
                </a:solidFill>
                <a:latin typeface="Arial" pitchFamily="34" charset="0"/>
                <a:ea typeface="Times New Roman" pitchFamily="18" charset="0"/>
                <a:cs typeface="Arial" pitchFamily="34" charset="0"/>
              </a:rPr>
              <a:t>specially</a:t>
            </a:r>
            <a:r>
              <a:rPr lang="fr-FR" altLang="en-US" b="1" dirty="0" smtClean="0">
                <a:solidFill>
                  <a:srgbClr val="4F81BD"/>
                </a:solidFill>
                <a:latin typeface="Arial" pitchFamily="34" charset="0"/>
                <a:ea typeface="Times New Roman" pitchFamily="18" charset="0"/>
                <a:cs typeface="Arial" pitchFamily="34" charset="0"/>
              </a:rPr>
              <a:t> </a:t>
            </a:r>
            <a:r>
              <a:rPr lang="fr-FR" altLang="en-US" b="1" dirty="0" err="1" smtClean="0">
                <a:solidFill>
                  <a:srgbClr val="4F81BD"/>
                </a:solidFill>
                <a:latin typeface="Arial" pitchFamily="34" charset="0"/>
                <a:ea typeface="Times New Roman" pitchFamily="18" charset="0"/>
                <a:cs typeface="Arial" pitchFamily="34" charset="0"/>
              </a:rPr>
              <a:t>developed</a:t>
            </a:r>
            <a:r>
              <a:rPr lang="fr-FR" altLang="en-US" b="1" dirty="0" smtClean="0">
                <a:solidFill>
                  <a:srgbClr val="4F81BD"/>
                </a:solidFill>
                <a:latin typeface="Arial" pitchFamily="34" charset="0"/>
                <a:ea typeface="Times New Roman" pitchFamily="18" charset="0"/>
                <a:cs typeface="Arial" pitchFamily="34" charset="0"/>
              </a:rPr>
              <a:t> for klystrons (</a:t>
            </a:r>
            <a:r>
              <a:rPr lang="fr-FR" altLang="en-US" b="1" dirty="0" err="1" smtClean="0">
                <a:solidFill>
                  <a:srgbClr val="4F81BD"/>
                </a:solidFill>
                <a:latin typeface="Arial" pitchFamily="34" charset="0"/>
                <a:ea typeface="Times New Roman" pitchFamily="18" charset="0"/>
                <a:cs typeface="Arial" pitchFamily="34" charset="0"/>
              </a:rPr>
              <a:t>work</a:t>
            </a:r>
            <a:r>
              <a:rPr lang="fr-FR" altLang="en-US" b="1" dirty="0" smtClean="0">
                <a:solidFill>
                  <a:srgbClr val="4F81BD"/>
                </a:solidFill>
                <a:latin typeface="Arial" pitchFamily="34" charset="0"/>
                <a:ea typeface="Times New Roman" pitchFamily="18" charset="0"/>
                <a:cs typeface="Arial" pitchFamily="34" charset="0"/>
              </a:rPr>
              <a:t> in </a:t>
            </a:r>
            <a:r>
              <a:rPr lang="fr-FR" altLang="en-US" b="1" dirty="0" err="1" smtClean="0">
                <a:solidFill>
                  <a:srgbClr val="4F81BD"/>
                </a:solidFill>
                <a:latin typeface="Arial" pitchFamily="34" charset="0"/>
                <a:ea typeface="Times New Roman" pitchFamily="18" charset="0"/>
                <a:cs typeface="Arial" pitchFamily="34" charset="0"/>
              </a:rPr>
              <a:t>progress</a:t>
            </a:r>
            <a:r>
              <a:rPr lang="fr-FR" altLang="en-US" b="1" dirty="0" smtClean="0">
                <a:solidFill>
                  <a:srgbClr val="4F81BD"/>
                </a:solidFill>
                <a:latin typeface="Arial" pitchFamily="34" charset="0"/>
                <a:ea typeface="Times New Roman" pitchFamily="18" charset="0"/>
                <a:cs typeface="Arial" pitchFamily="34" charset="0"/>
              </a:rPr>
              <a:t>) </a:t>
            </a:r>
            <a:endParaRPr lang="en-US" altLang="en-US" b="1" dirty="0">
              <a:solidFill>
                <a:srgbClr val="4F81BD"/>
              </a:solidFill>
              <a:latin typeface="Arial" pitchFamily="34" charset="0"/>
              <a:ea typeface="Times New Roman" pitchFamily="18" charset="0"/>
              <a:cs typeface="Arial" pitchFamily="34" charset="0"/>
            </a:endParaRPr>
          </a:p>
        </p:txBody>
      </p:sp>
      <p:sp>
        <p:nvSpPr>
          <p:cNvPr id="3" name="ZoneTexte 2"/>
          <p:cNvSpPr txBox="1"/>
          <p:nvPr/>
        </p:nvSpPr>
        <p:spPr>
          <a:xfrm>
            <a:off x="2838733" y="5977719"/>
            <a:ext cx="3807727" cy="369332"/>
          </a:xfrm>
          <a:prstGeom prst="rect">
            <a:avLst/>
          </a:prstGeom>
          <a:noFill/>
        </p:spPr>
        <p:txBody>
          <a:bodyPr wrap="square" rtlCol="0">
            <a:spAutoFit/>
          </a:bodyPr>
          <a:lstStyle/>
          <a:p>
            <a:r>
              <a:rPr lang="fr-FR" dirty="0" smtClean="0"/>
              <a:t>Barbara  DALENA (</a:t>
            </a:r>
            <a:r>
              <a:rPr lang="fr-FR" dirty="0" err="1" smtClean="0"/>
              <a:t>Irfu</a:t>
            </a:r>
            <a:r>
              <a:rPr lang="fr-FR" dirty="0" smtClean="0"/>
              <a:t>/ SACM)</a:t>
            </a:r>
            <a:endParaRPr lang="en-US" dirty="0"/>
          </a:p>
        </p:txBody>
      </p:sp>
    </p:spTree>
    <p:extLst>
      <p:ext uri="{BB962C8B-B14F-4D97-AF65-F5344CB8AC3E}">
        <p14:creationId xmlns:p14="http://schemas.microsoft.com/office/powerpoint/2010/main" val="115728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3151495" y="1343025"/>
            <a:ext cx="0" cy="510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0"/>
          </p:nvPr>
        </p:nvSpPr>
        <p:spPr/>
        <p:txBody>
          <a:bodyPr/>
          <a:lstStyle/>
          <a:p>
            <a:pPr>
              <a:defRPr/>
            </a:pPr>
            <a:fld id="{08F35868-880A-4F12-9503-3056C7E96240}" type="slidenum">
              <a:rPr lang="en-US" smtClean="0"/>
              <a:pPr>
                <a:defRPr/>
              </a:pPr>
              <a:t>19</a:t>
            </a:fld>
            <a:endParaRPr lang="en-US" dirty="0"/>
          </a:p>
        </p:txBody>
      </p:sp>
      <p:sp>
        <p:nvSpPr>
          <p:cNvPr id="6" name="Titre 1"/>
          <p:cNvSpPr txBox="1">
            <a:spLocks/>
          </p:cNvSpPr>
          <p:nvPr/>
        </p:nvSpPr>
        <p:spPr>
          <a:xfrm>
            <a:off x="1116315" y="44624"/>
            <a:ext cx="7132335" cy="639376"/>
          </a:xfrm>
          <a:prstGeom prst="rect">
            <a:avLst/>
          </a:prstGeom>
        </p:spPr>
        <p:txBody>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pPr algn="ctr"/>
            <a:r>
              <a:rPr lang="en-US" dirty="0" smtClean="0"/>
              <a:t>The </a:t>
            </a:r>
            <a:r>
              <a:rPr lang="en-US" dirty="0" err="1" smtClean="0"/>
              <a:t>kladistron</a:t>
            </a:r>
            <a:r>
              <a:rPr lang="en-US" dirty="0" smtClean="0"/>
              <a:t> development planning</a:t>
            </a:r>
            <a:endParaRPr lang="en-US" dirty="0"/>
          </a:p>
        </p:txBody>
      </p:sp>
      <p:sp>
        <p:nvSpPr>
          <p:cNvPr id="3" name="Flèche droite 2"/>
          <p:cNvSpPr/>
          <p:nvPr/>
        </p:nvSpPr>
        <p:spPr>
          <a:xfrm>
            <a:off x="1797304" y="1495425"/>
            <a:ext cx="1909598" cy="809625"/>
          </a:xfrm>
          <a:prstGeom prst="rightArrow">
            <a:avLst/>
          </a:prstGeom>
          <a:solidFill>
            <a:schemeClr val="tx2"/>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Preliminary</a:t>
            </a:r>
            <a:r>
              <a:rPr lang="fr-FR" sz="1400" dirty="0" smtClean="0"/>
              <a:t> design</a:t>
            </a:r>
            <a:endParaRPr lang="fr-FR" sz="1400" dirty="0"/>
          </a:p>
        </p:txBody>
      </p:sp>
      <p:sp>
        <p:nvSpPr>
          <p:cNvPr id="4" name="ZoneTexte 3"/>
          <p:cNvSpPr txBox="1"/>
          <p:nvPr/>
        </p:nvSpPr>
        <p:spPr>
          <a:xfrm>
            <a:off x="2127074" y="847153"/>
            <a:ext cx="781050"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2014</a:t>
            </a:r>
            <a:endParaRPr lang="fr-FR" sz="2000" b="1" dirty="0">
              <a:effectLst>
                <a:outerShdw blurRad="38100" dist="38100" dir="2700000" algn="tl">
                  <a:srgbClr val="000000">
                    <a:alpha val="43137"/>
                  </a:srgbClr>
                </a:outerShdw>
              </a:effectLst>
            </a:endParaRPr>
          </a:p>
        </p:txBody>
      </p:sp>
      <p:sp>
        <p:nvSpPr>
          <p:cNvPr id="30" name="ZoneTexte 29"/>
          <p:cNvSpPr txBox="1"/>
          <p:nvPr/>
        </p:nvSpPr>
        <p:spPr>
          <a:xfrm>
            <a:off x="3717408" y="847153"/>
            <a:ext cx="781050"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2015</a:t>
            </a:r>
            <a:endParaRPr lang="fr-FR" sz="2000" b="1" dirty="0">
              <a:effectLst>
                <a:outerShdw blurRad="38100" dist="38100" dir="2700000" algn="tl">
                  <a:srgbClr val="000000">
                    <a:alpha val="43137"/>
                  </a:srgbClr>
                </a:outerShdw>
              </a:effectLst>
            </a:endParaRPr>
          </a:p>
        </p:txBody>
      </p:sp>
      <p:sp>
        <p:nvSpPr>
          <p:cNvPr id="31" name="ZoneTexte 30"/>
          <p:cNvSpPr txBox="1"/>
          <p:nvPr/>
        </p:nvSpPr>
        <p:spPr>
          <a:xfrm>
            <a:off x="5431908" y="856678"/>
            <a:ext cx="781050"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2016</a:t>
            </a:r>
            <a:endParaRPr lang="fr-FR" sz="2000" b="1" dirty="0">
              <a:effectLst>
                <a:outerShdw blurRad="38100" dist="38100" dir="2700000" algn="tl">
                  <a:srgbClr val="000000">
                    <a:alpha val="43137"/>
                  </a:srgbClr>
                </a:outerShdw>
              </a:effectLst>
            </a:endParaRPr>
          </a:p>
        </p:txBody>
      </p:sp>
      <p:sp>
        <p:nvSpPr>
          <p:cNvPr id="33" name="ZoneTexte 32"/>
          <p:cNvSpPr txBox="1"/>
          <p:nvPr/>
        </p:nvSpPr>
        <p:spPr>
          <a:xfrm>
            <a:off x="7148370" y="872444"/>
            <a:ext cx="781050"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2017</a:t>
            </a:r>
            <a:endParaRPr lang="fr-FR" sz="2000" b="1" dirty="0">
              <a:effectLst>
                <a:outerShdw blurRad="38100" dist="38100" dir="2700000" algn="tl">
                  <a:srgbClr val="000000">
                    <a:alpha val="43137"/>
                  </a:srgbClr>
                </a:outerShdw>
              </a:effectLst>
            </a:endParaRPr>
          </a:p>
        </p:txBody>
      </p:sp>
      <p:cxnSp>
        <p:nvCxnSpPr>
          <p:cNvPr id="34" name="Connecteur droit 33"/>
          <p:cNvCxnSpPr/>
          <p:nvPr/>
        </p:nvCxnSpPr>
        <p:spPr>
          <a:xfrm>
            <a:off x="5031858" y="1371600"/>
            <a:ext cx="0" cy="510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6721721" y="1314777"/>
            <a:ext cx="0" cy="510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8365602" y="1327588"/>
            <a:ext cx="0" cy="510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Flèche droite 37"/>
          <p:cNvSpPr/>
          <p:nvPr/>
        </p:nvSpPr>
        <p:spPr>
          <a:xfrm>
            <a:off x="6649795" y="1505935"/>
            <a:ext cx="2573063" cy="809625"/>
          </a:xfrm>
          <a:prstGeom prst="rightArrow">
            <a:avLst/>
          </a:prstGeom>
          <a:solidFill>
            <a:schemeClr val="tx2"/>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Fabrication &amp; Test</a:t>
            </a:r>
            <a:endParaRPr lang="fr-FR" sz="1400" dirty="0"/>
          </a:p>
        </p:txBody>
      </p:sp>
      <p:sp>
        <p:nvSpPr>
          <p:cNvPr id="40" name="Flèche droite 39"/>
          <p:cNvSpPr/>
          <p:nvPr/>
        </p:nvSpPr>
        <p:spPr>
          <a:xfrm>
            <a:off x="3747629" y="1451414"/>
            <a:ext cx="2886076" cy="861619"/>
          </a:xfrm>
          <a:prstGeom prst="rightArrow">
            <a:avLst/>
          </a:prstGeom>
          <a:solidFill>
            <a:schemeClr val="tx2"/>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Detailed</a:t>
            </a:r>
            <a:r>
              <a:rPr lang="fr-FR" sz="1400" dirty="0" smtClean="0"/>
              <a:t> design and </a:t>
            </a:r>
            <a:r>
              <a:rPr lang="fr-FR" sz="1400" dirty="0" err="1" smtClean="0"/>
              <a:t>drawings</a:t>
            </a:r>
            <a:endParaRPr lang="fr-FR" sz="1400" dirty="0"/>
          </a:p>
        </p:txBody>
      </p:sp>
      <p:sp>
        <p:nvSpPr>
          <p:cNvPr id="18" name="Étoile à 5 branches 17"/>
          <p:cNvSpPr/>
          <p:nvPr/>
        </p:nvSpPr>
        <p:spPr>
          <a:xfrm>
            <a:off x="3486103" y="2179253"/>
            <a:ext cx="333375" cy="333375"/>
          </a:xfrm>
          <a:prstGeom prst="star5">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270265" y="2532113"/>
            <a:ext cx="2758965" cy="307777"/>
          </a:xfrm>
          <a:prstGeom prst="rect">
            <a:avLst/>
          </a:prstGeom>
          <a:solidFill>
            <a:schemeClr val="bg1"/>
          </a:solidFill>
        </p:spPr>
        <p:txBody>
          <a:bodyPr wrap="square" rtlCol="0">
            <a:spAutoFit/>
          </a:bodyPr>
          <a:lstStyle/>
          <a:p>
            <a:pPr algn="ctr"/>
            <a:r>
              <a:rPr lang="fr-FR" sz="1400" dirty="0" err="1" smtClean="0"/>
              <a:t>Choice</a:t>
            </a:r>
            <a:r>
              <a:rPr lang="fr-FR" sz="1400" dirty="0" smtClean="0"/>
              <a:t> of the </a:t>
            </a:r>
            <a:r>
              <a:rPr lang="fr-FR" sz="1400" dirty="0" err="1" smtClean="0"/>
              <a:t>number</a:t>
            </a:r>
            <a:r>
              <a:rPr lang="fr-FR" sz="1400" dirty="0" smtClean="0"/>
              <a:t> of </a:t>
            </a:r>
            <a:r>
              <a:rPr lang="fr-FR" sz="1400" dirty="0" err="1" smtClean="0"/>
              <a:t>cavities</a:t>
            </a:r>
            <a:endParaRPr lang="fr-FR" sz="1400" dirty="0"/>
          </a:p>
        </p:txBody>
      </p:sp>
      <p:sp>
        <p:nvSpPr>
          <p:cNvPr id="41" name="Flèche droite 40"/>
          <p:cNvSpPr/>
          <p:nvPr/>
        </p:nvSpPr>
        <p:spPr>
          <a:xfrm>
            <a:off x="3275463" y="5172502"/>
            <a:ext cx="5718412" cy="627797"/>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dirty="0" err="1" smtClean="0"/>
              <a:t>Superconducting</a:t>
            </a:r>
            <a:r>
              <a:rPr lang="fr-FR" sz="1400" dirty="0" smtClean="0"/>
              <a:t> </a:t>
            </a:r>
            <a:r>
              <a:rPr lang="fr-FR" sz="1400" dirty="0" err="1" smtClean="0"/>
              <a:t>solenoid</a:t>
            </a:r>
            <a:r>
              <a:rPr lang="fr-FR" sz="1400" dirty="0" smtClean="0"/>
              <a:t> ?</a:t>
            </a:r>
            <a:endParaRPr lang="fr-FR" sz="1400" dirty="0"/>
          </a:p>
        </p:txBody>
      </p:sp>
      <p:sp>
        <p:nvSpPr>
          <p:cNvPr id="24" name="Flèche droite 23"/>
          <p:cNvSpPr/>
          <p:nvPr/>
        </p:nvSpPr>
        <p:spPr>
          <a:xfrm>
            <a:off x="2789644" y="3086665"/>
            <a:ext cx="5535490" cy="570932"/>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dirty="0" err="1" smtClean="0"/>
              <a:t>PhD</a:t>
            </a:r>
            <a:r>
              <a:rPr lang="fr-FR" sz="1400" dirty="0" smtClean="0"/>
              <a:t> </a:t>
            </a:r>
            <a:r>
              <a:rPr lang="fr-FR" sz="1400" dirty="0" err="1" smtClean="0"/>
              <a:t>student</a:t>
            </a:r>
            <a:r>
              <a:rPr lang="fr-FR" sz="1400" dirty="0" smtClean="0"/>
              <a:t> (Antoine Mollard)</a:t>
            </a:r>
            <a:endParaRPr lang="fr-FR" sz="1400" dirty="0"/>
          </a:p>
        </p:txBody>
      </p:sp>
      <p:sp>
        <p:nvSpPr>
          <p:cNvPr id="25" name="Rectangle 24"/>
          <p:cNvSpPr/>
          <p:nvPr/>
        </p:nvSpPr>
        <p:spPr>
          <a:xfrm>
            <a:off x="63064" y="1364776"/>
            <a:ext cx="1599215" cy="1419367"/>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12 GHz</a:t>
            </a:r>
          </a:p>
          <a:p>
            <a:pPr algn="ctr"/>
            <a:r>
              <a:rPr lang="fr-FR" b="1" u="sng" dirty="0" err="1" smtClean="0"/>
              <a:t>Kladistron</a:t>
            </a:r>
            <a:r>
              <a:rPr lang="fr-FR" b="1" u="sng" dirty="0" smtClean="0"/>
              <a:t> </a:t>
            </a:r>
          </a:p>
          <a:p>
            <a:pPr algn="ctr"/>
            <a:r>
              <a:rPr lang="fr-FR" sz="1400" b="1" dirty="0" smtClean="0">
                <a:latin typeface="Symbol" panose="05050102010706020507" pitchFamily="18" charset="2"/>
              </a:rPr>
              <a:t>h </a:t>
            </a:r>
            <a:r>
              <a:rPr lang="fr-FR" sz="1400" b="1" dirty="0" smtClean="0"/>
              <a:t>= 70</a:t>
            </a:r>
            <a:r>
              <a:rPr lang="fr-FR" sz="1400" b="1" dirty="0" smtClean="0"/>
              <a:t>%</a:t>
            </a:r>
          </a:p>
          <a:p>
            <a:pPr algn="ctr"/>
            <a:r>
              <a:rPr lang="fr-FR" sz="1400" b="1" dirty="0" err="1" smtClean="0"/>
              <a:t>Prf</a:t>
            </a:r>
            <a:r>
              <a:rPr lang="fr-FR" sz="1400" b="1" dirty="0" smtClean="0"/>
              <a:t> </a:t>
            </a:r>
            <a:r>
              <a:rPr lang="fr-FR" sz="1400" b="1" dirty="0" smtClean="0"/>
              <a:t>= </a:t>
            </a:r>
            <a:r>
              <a:rPr lang="fr-FR" sz="1400" b="1" dirty="0" smtClean="0"/>
              <a:t>12 MW</a:t>
            </a:r>
            <a:endParaRPr lang="en-US" sz="1400" b="1" dirty="0" smtClean="0"/>
          </a:p>
        </p:txBody>
      </p:sp>
      <p:sp>
        <p:nvSpPr>
          <p:cNvPr id="28" name="Rectangle 27"/>
          <p:cNvSpPr/>
          <p:nvPr/>
        </p:nvSpPr>
        <p:spPr>
          <a:xfrm>
            <a:off x="68815" y="3496891"/>
            <a:ext cx="1599215" cy="1470897"/>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t>4.9 </a:t>
            </a:r>
            <a:r>
              <a:rPr lang="fr-FR" b="1" u="sng" dirty="0"/>
              <a:t>GHz</a:t>
            </a:r>
          </a:p>
          <a:p>
            <a:pPr algn="ctr"/>
            <a:r>
              <a:rPr lang="fr-FR" b="1" u="sng" dirty="0" err="1" smtClean="0"/>
              <a:t>Kladistron</a:t>
            </a:r>
            <a:r>
              <a:rPr lang="fr-FR" b="1" u="sng" dirty="0" smtClean="0"/>
              <a:t> </a:t>
            </a:r>
          </a:p>
          <a:p>
            <a:pPr algn="ctr"/>
            <a:r>
              <a:rPr lang="fr-FR" sz="1400" b="1" dirty="0" smtClean="0">
                <a:latin typeface="Symbol" panose="05050102010706020507" pitchFamily="18" charset="2"/>
              </a:rPr>
              <a:t>h </a:t>
            </a:r>
            <a:r>
              <a:rPr lang="fr-FR" sz="1400" b="1" dirty="0" smtClean="0"/>
              <a:t>= 60</a:t>
            </a:r>
            <a:r>
              <a:rPr lang="fr-FR" sz="1400" b="1" dirty="0" smtClean="0"/>
              <a:t>%</a:t>
            </a:r>
          </a:p>
          <a:p>
            <a:pPr algn="ctr"/>
            <a:r>
              <a:rPr lang="fr-FR" sz="1400" b="1" dirty="0" err="1" smtClean="0"/>
              <a:t>Prf</a:t>
            </a:r>
            <a:r>
              <a:rPr lang="fr-FR" sz="1400" b="1" dirty="0" smtClean="0"/>
              <a:t> </a:t>
            </a:r>
            <a:r>
              <a:rPr lang="fr-FR" sz="1400" b="1" dirty="0" smtClean="0"/>
              <a:t>= </a:t>
            </a:r>
            <a:r>
              <a:rPr lang="fr-FR" sz="1400" b="1" dirty="0" smtClean="0"/>
              <a:t>68 k</a:t>
            </a:r>
            <a:r>
              <a:rPr lang="fr-FR" sz="1400" b="1" dirty="0" smtClean="0"/>
              <a:t>W</a:t>
            </a:r>
            <a:endParaRPr lang="en-US" sz="1400" b="1" dirty="0" smtClean="0"/>
          </a:p>
        </p:txBody>
      </p:sp>
      <p:sp>
        <p:nvSpPr>
          <p:cNvPr id="29" name="Flèche droite 28"/>
          <p:cNvSpPr/>
          <p:nvPr/>
        </p:nvSpPr>
        <p:spPr>
          <a:xfrm>
            <a:off x="3016156" y="3739490"/>
            <a:ext cx="1078172" cy="874310"/>
          </a:xfrm>
          <a:prstGeom prst="rightArrow">
            <a:avLst/>
          </a:prstGeom>
          <a:solidFill>
            <a:schemeClr val="tx2"/>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Design</a:t>
            </a:r>
            <a:endParaRPr lang="fr-FR" sz="1200" dirty="0"/>
          </a:p>
        </p:txBody>
      </p:sp>
      <p:sp>
        <p:nvSpPr>
          <p:cNvPr id="32" name="Flèche droite 31"/>
          <p:cNvSpPr/>
          <p:nvPr/>
        </p:nvSpPr>
        <p:spPr>
          <a:xfrm>
            <a:off x="5109873" y="3855628"/>
            <a:ext cx="1290927" cy="798261"/>
          </a:xfrm>
          <a:prstGeom prst="rightArrow">
            <a:avLst/>
          </a:prstGeom>
          <a:solidFill>
            <a:schemeClr val="tx2"/>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Tests</a:t>
            </a:r>
            <a:endParaRPr lang="fr-FR" sz="1400" dirty="0"/>
          </a:p>
        </p:txBody>
      </p:sp>
      <p:sp>
        <p:nvSpPr>
          <p:cNvPr id="35" name="Flèche droite 34"/>
          <p:cNvSpPr/>
          <p:nvPr/>
        </p:nvSpPr>
        <p:spPr>
          <a:xfrm>
            <a:off x="3739487" y="4148922"/>
            <a:ext cx="1405719" cy="955344"/>
          </a:xfrm>
          <a:prstGeom prst="rightArrow">
            <a:avLst/>
          </a:prstGeom>
          <a:solidFill>
            <a:schemeClr val="tx2"/>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Fabrication</a:t>
            </a:r>
            <a:endParaRPr lang="fr-FR" sz="1200" dirty="0"/>
          </a:p>
        </p:txBody>
      </p:sp>
      <p:sp>
        <p:nvSpPr>
          <p:cNvPr id="42" name="Flèche droite 41"/>
          <p:cNvSpPr/>
          <p:nvPr/>
        </p:nvSpPr>
        <p:spPr>
          <a:xfrm>
            <a:off x="3862316" y="5816223"/>
            <a:ext cx="5145206" cy="627797"/>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dirty="0" err="1" smtClean="0"/>
              <a:t>Superconducting</a:t>
            </a:r>
            <a:r>
              <a:rPr lang="fr-FR" sz="1400" dirty="0" smtClean="0"/>
              <a:t> </a:t>
            </a:r>
            <a:r>
              <a:rPr lang="fr-FR" sz="1400" dirty="0" smtClean="0"/>
              <a:t>RF structure ?</a:t>
            </a:r>
            <a:endParaRPr lang="fr-FR" sz="1400" dirty="0"/>
          </a:p>
        </p:txBody>
      </p:sp>
      <p:sp>
        <p:nvSpPr>
          <p:cNvPr id="45" name="ZoneTexte 44"/>
          <p:cNvSpPr txBox="1"/>
          <p:nvPr/>
        </p:nvSpPr>
        <p:spPr>
          <a:xfrm>
            <a:off x="5239210" y="2564110"/>
            <a:ext cx="2758965" cy="523220"/>
          </a:xfrm>
          <a:prstGeom prst="rect">
            <a:avLst/>
          </a:prstGeom>
          <a:solidFill>
            <a:schemeClr val="bg1"/>
          </a:solidFill>
        </p:spPr>
        <p:txBody>
          <a:bodyPr wrap="square" rtlCol="0">
            <a:spAutoFit/>
          </a:bodyPr>
          <a:lstStyle/>
          <a:p>
            <a:pPr algn="ctr"/>
            <a:r>
              <a:rPr lang="fr-FR" sz="1400" dirty="0" smtClean="0"/>
              <a:t>If </a:t>
            </a:r>
            <a:r>
              <a:rPr lang="fr-FR" sz="1400" dirty="0" err="1" smtClean="0"/>
              <a:t>additionnal</a:t>
            </a:r>
            <a:r>
              <a:rPr lang="fr-FR" sz="1400" dirty="0" smtClean="0"/>
              <a:t> ressources </a:t>
            </a:r>
            <a:r>
              <a:rPr lang="fr-FR" sz="1400" dirty="0" err="1" smtClean="0"/>
              <a:t>available</a:t>
            </a:r>
            <a:endParaRPr lang="fr-FR" sz="1400" dirty="0"/>
          </a:p>
        </p:txBody>
      </p:sp>
      <p:sp>
        <p:nvSpPr>
          <p:cNvPr id="49" name="Flèche droite 48"/>
          <p:cNvSpPr/>
          <p:nvPr/>
        </p:nvSpPr>
        <p:spPr>
          <a:xfrm rot="16200000">
            <a:off x="6473731" y="2271974"/>
            <a:ext cx="302930" cy="201957"/>
          </a:xfrm>
          <a:prstGeom prst="rightArrow">
            <a:avLst>
              <a:gd name="adj1" fmla="val 39632"/>
              <a:gd name="adj2" fmla="val 43494"/>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46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4" grpId="0" animBg="1"/>
      <p:bldP spid="28" grpId="0" animBg="1"/>
      <p:bldP spid="29" grpId="0" animBg="1"/>
      <p:bldP spid="32" grpId="0" animBg="1"/>
      <p:bldP spid="35"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6EBB8CE-D05F-4915-A949-695AA0E0312F}" type="slidenum">
              <a:rPr lang="en-US" smtClean="0"/>
              <a:pPr>
                <a:defRPr/>
              </a:pPr>
              <a:t>2</a:t>
            </a:fld>
            <a:endParaRPr lang="en-US"/>
          </a:p>
        </p:txBody>
      </p:sp>
      <p:pic>
        <p:nvPicPr>
          <p:cNvPr id="5" name="Picture 3" descr="Image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094" y="999264"/>
            <a:ext cx="7631255" cy="53634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90500" y="858838"/>
            <a:ext cx="5143500" cy="1438855"/>
          </a:xfrm>
          <a:prstGeom prst="rect">
            <a:avLst/>
          </a:prstGeom>
          <a:solidFill>
            <a:schemeClr val="bg1"/>
          </a:solidFill>
          <a:ln>
            <a:noFill/>
          </a:ln>
        </p:spPr>
        <p:txBody>
          <a:bodyPr wrap="square">
            <a:spAutoFit/>
          </a:bodyPr>
          <a:lstStyle/>
          <a:p>
            <a:pPr>
              <a:lnSpc>
                <a:spcPct val="125000"/>
              </a:lnSpc>
              <a:buFont typeface="Wingdings" pitchFamily="2" charset="2"/>
              <a:buChar char="q"/>
            </a:pPr>
            <a:r>
              <a:rPr lang="en-US" sz="1400" i="1" dirty="0" smtClean="0"/>
              <a:t> </a:t>
            </a:r>
            <a:r>
              <a:rPr lang="en-US" sz="1400" i="1" dirty="0"/>
              <a:t>Two beam acceleration concept where a high intensity drive beam is  decelerated in order to produce RF power  for the main beam acceleration</a:t>
            </a:r>
          </a:p>
          <a:p>
            <a:pPr>
              <a:lnSpc>
                <a:spcPct val="125000"/>
              </a:lnSpc>
              <a:buFont typeface="Wingdings" pitchFamily="2" charset="2"/>
              <a:buChar char="q"/>
            </a:pPr>
            <a:r>
              <a:rPr lang="en-US" sz="1400" i="1" dirty="0">
                <a:cs typeface="Tahoma" pitchFamily="34" charset="0"/>
              </a:rPr>
              <a:t>Single tunnel, no active elements inside</a:t>
            </a:r>
            <a:endParaRPr lang="en-US" sz="1400" i="1" dirty="0"/>
          </a:p>
          <a:p>
            <a:pPr>
              <a:lnSpc>
                <a:spcPct val="125000"/>
              </a:lnSpc>
              <a:buFont typeface="Wingdings" pitchFamily="2" charset="2"/>
              <a:buChar char="q"/>
            </a:pPr>
            <a:r>
              <a:rPr lang="en-US" sz="1400" i="1" dirty="0" smtClean="0"/>
              <a:t> High frequency 12 GHz and high gradient 100 MV/m</a:t>
            </a:r>
            <a:endParaRPr lang="en-US" sz="1400" i="1" dirty="0" smtClean="0">
              <a:cs typeface="Tahoma" pitchFamily="34" charset="0"/>
            </a:endParaRPr>
          </a:p>
        </p:txBody>
      </p:sp>
      <p:sp>
        <p:nvSpPr>
          <p:cNvPr id="8" name="Titre 17"/>
          <p:cNvSpPr>
            <a:spLocks noGrp="1"/>
          </p:cNvSpPr>
          <p:nvPr>
            <p:ph type="title"/>
          </p:nvPr>
        </p:nvSpPr>
        <p:spPr>
          <a:xfrm>
            <a:off x="1470223" y="0"/>
            <a:ext cx="6588392" cy="908720"/>
          </a:xfrm>
        </p:spPr>
        <p:txBody>
          <a:bodyPr/>
          <a:lstStyle/>
          <a:p>
            <a:pPr algn="ctr"/>
            <a:r>
              <a:rPr lang="en-US" dirty="0" smtClean="0"/>
              <a:t>CLIC tunnel</a:t>
            </a:r>
            <a:endParaRPr lang="en-US" dirty="0"/>
          </a:p>
        </p:txBody>
      </p:sp>
    </p:spTree>
    <p:extLst>
      <p:ext uri="{BB962C8B-B14F-4D97-AF65-F5344CB8AC3E}">
        <p14:creationId xmlns:p14="http://schemas.microsoft.com/office/powerpoint/2010/main" val="3011012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a:xfrm>
            <a:off x="8147776" y="6360748"/>
            <a:ext cx="750206" cy="365125"/>
          </a:xfrm>
        </p:spPr>
        <p:txBody>
          <a:bodyPr/>
          <a:lstStyle/>
          <a:p>
            <a:fld id="{AEFB9B6D-867A-40B8-ACB0-35CC9F272C9C}" type="slidenum">
              <a:rPr lang="fr-FR" smtClean="0"/>
              <a:pPr/>
              <a:t>20</a:t>
            </a:fld>
            <a:endParaRPr lang="fr-FR" dirty="0"/>
          </a:p>
        </p:txBody>
      </p:sp>
      <p:sp>
        <p:nvSpPr>
          <p:cNvPr id="8" name="Titre 17"/>
          <p:cNvSpPr>
            <a:spLocks noGrp="1"/>
          </p:cNvSpPr>
          <p:nvPr>
            <p:ph type="title"/>
          </p:nvPr>
        </p:nvSpPr>
        <p:spPr>
          <a:xfrm>
            <a:off x="1470223" y="0"/>
            <a:ext cx="6588392" cy="908720"/>
          </a:xfrm>
        </p:spPr>
        <p:txBody>
          <a:bodyPr/>
          <a:lstStyle/>
          <a:p>
            <a:pPr algn="ctr"/>
            <a:r>
              <a:rPr lang="en-US" dirty="0" smtClean="0"/>
              <a:t>Conclusion</a:t>
            </a:r>
            <a:endParaRPr lang="en-US" dirty="0"/>
          </a:p>
        </p:txBody>
      </p:sp>
      <p:sp>
        <p:nvSpPr>
          <p:cNvPr id="26" name="ZoneTexte 25"/>
          <p:cNvSpPr txBox="1"/>
          <p:nvPr/>
        </p:nvSpPr>
        <p:spPr>
          <a:xfrm>
            <a:off x="472127" y="1363212"/>
            <a:ext cx="8201026"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dirty="0" smtClean="0"/>
              <a:t>New concept of high </a:t>
            </a:r>
            <a:r>
              <a:rPr lang="fr-FR" dirty="0" err="1" smtClean="0"/>
              <a:t>efficiency</a:t>
            </a:r>
            <a:r>
              <a:rPr lang="fr-FR" dirty="0" smtClean="0"/>
              <a:t> </a:t>
            </a:r>
            <a:r>
              <a:rPr lang="fr-FR" dirty="0"/>
              <a:t>klystrons </a:t>
            </a:r>
            <a:r>
              <a:rPr lang="fr-FR" dirty="0" err="1" smtClean="0"/>
              <a:t>proposed</a:t>
            </a:r>
            <a:endParaRPr lang="fr-FR" dirty="0" smtClean="0"/>
          </a:p>
          <a:p>
            <a:pPr marL="285750" indent="-285750">
              <a:lnSpc>
                <a:spcPct val="150000"/>
              </a:lnSpc>
              <a:buFont typeface="Wingdings" panose="05000000000000000000" pitchFamily="2" charset="2"/>
              <a:buChar char="Ø"/>
            </a:pPr>
            <a:r>
              <a:rPr lang="fr-FR" dirty="0" err="1" smtClean="0"/>
              <a:t>Based</a:t>
            </a:r>
            <a:r>
              <a:rPr lang="fr-FR" dirty="0" smtClean="0"/>
              <a:t> of </a:t>
            </a:r>
            <a:r>
              <a:rPr lang="fr-FR" dirty="0" err="1" smtClean="0"/>
              <a:t>beam</a:t>
            </a:r>
            <a:r>
              <a:rPr lang="fr-FR" dirty="0" smtClean="0"/>
              <a:t> </a:t>
            </a:r>
            <a:r>
              <a:rPr lang="fr-FR" dirty="0" err="1" smtClean="0"/>
              <a:t>dynamic</a:t>
            </a:r>
            <a:r>
              <a:rPr lang="fr-FR" dirty="0" smtClean="0"/>
              <a:t> </a:t>
            </a:r>
            <a:r>
              <a:rPr lang="fr-FR" dirty="0" err="1" smtClean="0"/>
              <a:t>knowledge</a:t>
            </a:r>
            <a:r>
              <a:rPr lang="fr-FR" dirty="0" smtClean="0"/>
              <a:t> </a:t>
            </a:r>
            <a:r>
              <a:rPr lang="fr-FR" dirty="0" err="1" smtClean="0"/>
              <a:t>already</a:t>
            </a:r>
            <a:r>
              <a:rPr lang="fr-FR" dirty="0" smtClean="0"/>
              <a:t> </a:t>
            </a:r>
            <a:r>
              <a:rPr lang="fr-FR" dirty="0" err="1" smtClean="0"/>
              <a:t>present</a:t>
            </a:r>
            <a:r>
              <a:rPr lang="fr-FR" dirty="0" smtClean="0"/>
              <a:t> in SACM (RFQ)</a:t>
            </a:r>
          </a:p>
          <a:p>
            <a:pPr marL="285750" indent="-285750">
              <a:lnSpc>
                <a:spcPct val="150000"/>
              </a:lnSpc>
              <a:buFont typeface="Wingdings" panose="05000000000000000000" pitchFamily="2" charset="2"/>
              <a:buChar char="Ø"/>
            </a:pPr>
            <a:r>
              <a:rPr lang="fr-FR" dirty="0" err="1" smtClean="0"/>
              <a:t>Development</a:t>
            </a:r>
            <a:r>
              <a:rPr lang="fr-FR" dirty="0" smtClean="0"/>
              <a:t> plan </a:t>
            </a:r>
            <a:r>
              <a:rPr lang="fr-FR" dirty="0" err="1" smtClean="0"/>
              <a:t>established</a:t>
            </a:r>
            <a:r>
              <a:rPr lang="fr-FR" dirty="0" smtClean="0"/>
              <a:t> in collaboration </a:t>
            </a:r>
            <a:r>
              <a:rPr lang="fr-FR" dirty="0" err="1" smtClean="0"/>
              <a:t>with</a:t>
            </a:r>
            <a:r>
              <a:rPr lang="fr-FR" dirty="0" smtClean="0"/>
              <a:t> an world </a:t>
            </a:r>
            <a:r>
              <a:rPr lang="fr-FR" dirty="0" err="1" smtClean="0"/>
              <a:t>leading</a:t>
            </a:r>
            <a:r>
              <a:rPr lang="fr-FR" dirty="0" smtClean="0"/>
              <a:t> </a:t>
            </a:r>
            <a:r>
              <a:rPr lang="fr-FR" dirty="0" err="1" smtClean="0"/>
              <a:t>industrial</a:t>
            </a:r>
            <a:endParaRPr lang="fr-FR" dirty="0" smtClean="0"/>
          </a:p>
          <a:p>
            <a:pPr marL="285750" indent="-285750">
              <a:lnSpc>
                <a:spcPct val="150000"/>
              </a:lnSpc>
              <a:buFont typeface="Wingdings" panose="05000000000000000000" pitchFamily="2" charset="2"/>
              <a:buChar char="Ø"/>
            </a:pPr>
            <a:r>
              <a:rPr lang="fr-FR" dirty="0" err="1" smtClean="0"/>
              <a:t>Additional</a:t>
            </a:r>
            <a:r>
              <a:rPr lang="fr-FR" dirty="0" smtClean="0"/>
              <a:t> ressources </a:t>
            </a:r>
            <a:r>
              <a:rPr lang="fr-FR" dirty="0" err="1" smtClean="0"/>
              <a:t>needed</a:t>
            </a:r>
            <a:r>
              <a:rPr lang="fr-FR" dirty="0" smtClean="0"/>
              <a:t> to </a:t>
            </a:r>
            <a:r>
              <a:rPr lang="fr-FR" dirty="0" err="1" smtClean="0"/>
              <a:t>complete</a:t>
            </a:r>
            <a:r>
              <a:rPr lang="fr-FR" dirty="0" smtClean="0"/>
              <a:t> the fabrication of the 12 GHz </a:t>
            </a:r>
            <a:r>
              <a:rPr lang="fr-FR" dirty="0" err="1" smtClean="0"/>
              <a:t>kladistron</a:t>
            </a:r>
            <a:endParaRPr lang="fr-FR" dirty="0" smtClean="0"/>
          </a:p>
        </p:txBody>
      </p:sp>
    </p:spTree>
    <p:extLst>
      <p:ext uri="{BB962C8B-B14F-4D97-AF65-F5344CB8AC3E}">
        <p14:creationId xmlns:p14="http://schemas.microsoft.com/office/powerpoint/2010/main" val="1798132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smtClean="0"/>
              <a:t>Extra slides</a:t>
            </a:r>
            <a:endParaRPr lang="en-US" dirty="0"/>
          </a:p>
        </p:txBody>
      </p:sp>
      <p:sp>
        <p:nvSpPr>
          <p:cNvPr id="6" name="Espace réservé du numéro de diapositive 5"/>
          <p:cNvSpPr>
            <a:spLocks noGrp="1"/>
          </p:cNvSpPr>
          <p:nvPr>
            <p:ph type="sldNum" sz="quarter" idx="12"/>
          </p:nvPr>
        </p:nvSpPr>
        <p:spPr/>
        <p:txBody>
          <a:bodyPr/>
          <a:lstStyle/>
          <a:p>
            <a:fld id="{AEFB9B6D-867A-40B8-ACB0-35CC9F272C9C}" type="slidenum">
              <a:rPr lang="fr-FR" smtClean="0"/>
              <a:pPr/>
              <a:t>21</a:t>
            </a:fld>
            <a:endParaRPr lang="fr-FR" dirty="0"/>
          </a:p>
        </p:txBody>
      </p:sp>
    </p:spTree>
    <p:extLst>
      <p:ext uri="{BB962C8B-B14F-4D97-AF65-F5344CB8AC3E}">
        <p14:creationId xmlns:p14="http://schemas.microsoft.com/office/powerpoint/2010/main" val="617568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6EBB8CE-D05F-4915-A949-695AA0E0312F}" type="slidenum">
              <a:rPr lang="en-US" smtClean="0"/>
              <a:pPr>
                <a:defRPr/>
              </a:pPr>
              <a:t>22</a:t>
            </a:fld>
            <a:endParaRPr lang="en-US"/>
          </a:p>
        </p:txBody>
      </p:sp>
      <p:sp>
        <p:nvSpPr>
          <p:cNvPr id="8" name="Rectangle 21"/>
          <p:cNvSpPr>
            <a:spLocks noChangeArrowheads="1"/>
          </p:cNvSpPr>
          <p:nvPr/>
        </p:nvSpPr>
        <p:spPr bwMode="auto">
          <a:xfrm>
            <a:off x="837634" y="66675"/>
            <a:ext cx="7405733" cy="49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57200">
              <a:lnSpc>
                <a:spcPct val="105000"/>
              </a:lnSpc>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200" b="1" dirty="0" smtClean="0">
                <a:solidFill>
                  <a:schemeClr val="tx1">
                    <a:lumMod val="95000"/>
                    <a:lumOff val="5000"/>
                  </a:schemeClr>
                </a:solidFill>
                <a:latin typeface="Calibri" pitchFamily="34" charset="0"/>
                <a:cs typeface="Calibri" pitchFamily="34" charset="0"/>
              </a:rPr>
              <a:t>CLIC 3 </a:t>
            </a:r>
            <a:r>
              <a:rPr lang="fr-FR" sz="2200" b="1" dirty="0" err="1" smtClean="0">
                <a:solidFill>
                  <a:schemeClr val="tx1">
                    <a:lumMod val="95000"/>
                    <a:lumOff val="5000"/>
                  </a:schemeClr>
                </a:solidFill>
                <a:latin typeface="Calibri" pitchFamily="34" charset="0"/>
                <a:cs typeface="Calibri" pitchFamily="34" charset="0"/>
              </a:rPr>
              <a:t>TeV</a:t>
            </a:r>
            <a:r>
              <a:rPr lang="fr-FR" sz="2200" b="1" dirty="0" smtClean="0">
                <a:solidFill>
                  <a:schemeClr val="tx1">
                    <a:lumMod val="95000"/>
                    <a:lumOff val="5000"/>
                  </a:schemeClr>
                </a:solidFill>
                <a:latin typeface="Calibri" pitchFamily="34" charset="0"/>
                <a:cs typeface="Calibri" pitchFamily="34" charset="0"/>
              </a:rPr>
              <a:t> </a:t>
            </a:r>
            <a:r>
              <a:rPr lang="fr-FR" sz="2200" b="1" dirty="0" err="1" smtClean="0">
                <a:solidFill>
                  <a:schemeClr val="tx1">
                    <a:lumMod val="95000"/>
                    <a:lumOff val="5000"/>
                  </a:schemeClr>
                </a:solidFill>
                <a:latin typeface="Calibri" pitchFamily="34" charset="0"/>
                <a:cs typeface="Calibri" pitchFamily="34" charset="0"/>
              </a:rPr>
              <a:t>layout</a:t>
            </a:r>
            <a:endParaRPr lang="en-US" sz="2200" b="1" dirty="0">
              <a:solidFill>
                <a:schemeClr val="tx1">
                  <a:lumMod val="95000"/>
                  <a:lumOff val="5000"/>
                </a:schemeClr>
              </a:solidFill>
              <a:latin typeface="Calibri" pitchFamily="34" charset="0"/>
              <a:cs typeface="Calibri" pitchFamily="34" charset="0"/>
            </a:endParaRPr>
          </a:p>
        </p:txBody>
      </p:sp>
      <p:pic>
        <p:nvPicPr>
          <p:cNvPr id="15" name="Picture 1"/>
          <p:cNvPicPr>
            <a:picLocks noChangeAspect="1" noChangeArrowheads="1"/>
          </p:cNvPicPr>
          <p:nvPr/>
        </p:nvPicPr>
        <p:blipFill>
          <a:blip r:embed="rId2"/>
          <a:srcRect/>
          <a:stretch>
            <a:fillRect/>
          </a:stretch>
        </p:blipFill>
        <p:spPr bwMode="auto">
          <a:xfrm>
            <a:off x="164307" y="1283175"/>
            <a:ext cx="8815387" cy="4724400"/>
          </a:xfrm>
          <a:prstGeom prst="rect">
            <a:avLst/>
          </a:prstGeom>
          <a:noFill/>
          <a:ln w="9525">
            <a:noFill/>
            <a:miter lim="800000"/>
            <a:headEnd/>
            <a:tailEnd/>
          </a:ln>
        </p:spPr>
      </p:pic>
      <p:sp>
        <p:nvSpPr>
          <p:cNvPr id="17" name="Rectangle 16"/>
          <p:cNvSpPr>
            <a:spLocks noChangeArrowheads="1"/>
          </p:cNvSpPr>
          <p:nvPr/>
        </p:nvSpPr>
        <p:spPr bwMode="auto">
          <a:xfrm>
            <a:off x="3142383" y="1036896"/>
            <a:ext cx="1315269" cy="738646"/>
          </a:xfrm>
          <a:prstGeom prst="rect">
            <a:avLst/>
          </a:prstGeom>
          <a:solidFill>
            <a:srgbClr val="FFFF99"/>
          </a:solidFill>
          <a:ln w="0">
            <a:noFill/>
            <a:miter lim="800000"/>
            <a:headEnd/>
            <a:tailEnd/>
          </a:ln>
          <a:effectLst>
            <a:outerShdw blurRad="50800" dist="38100" dir="2700000" algn="tl" rotWithShape="0">
              <a:srgbClr val="000000">
                <a:alpha val="43000"/>
              </a:srgbClr>
            </a:outerShdw>
          </a:effectLst>
        </p:spPr>
        <p:txBody>
          <a:bodyPr wrap="square" lIns="91422" tIns="45711" rIns="91422" bIns="4571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660" fontAlgn="auto">
              <a:spcBef>
                <a:spcPts val="0"/>
              </a:spcBef>
              <a:spcAft>
                <a:spcPts val="0"/>
              </a:spcAft>
              <a:defRPr/>
            </a:pPr>
            <a:r>
              <a:rPr lang="en-US" sz="1400" b="1" dirty="0">
                <a:solidFill>
                  <a:srgbClr val="0000FF"/>
                </a:solidFill>
                <a:latin typeface="Arial" charset="0"/>
              </a:rPr>
              <a:t>Drive Beam Generation Complex</a:t>
            </a:r>
          </a:p>
        </p:txBody>
      </p:sp>
      <p:sp>
        <p:nvSpPr>
          <p:cNvPr id="18" name="Rectangle 17"/>
          <p:cNvSpPr>
            <a:spLocks noChangeArrowheads="1"/>
          </p:cNvSpPr>
          <p:nvPr/>
        </p:nvSpPr>
        <p:spPr bwMode="auto">
          <a:xfrm>
            <a:off x="1178856" y="5693425"/>
            <a:ext cx="1150923" cy="738646"/>
          </a:xfrm>
          <a:prstGeom prst="rect">
            <a:avLst/>
          </a:prstGeom>
          <a:solidFill>
            <a:srgbClr val="FFFF99"/>
          </a:solidFill>
          <a:ln w="0">
            <a:noFill/>
            <a:miter lim="800000"/>
            <a:headEnd/>
            <a:tailEnd/>
          </a:ln>
          <a:effectLst>
            <a:outerShdw blurRad="50800" dist="38100" dir="2700000">
              <a:srgbClr val="000000">
                <a:alpha val="43000"/>
              </a:srgbClr>
            </a:outerShdw>
          </a:effectLst>
        </p:spPr>
        <p:txBody>
          <a:bodyPr lIns="91422" tIns="45711" rIns="91422" bIns="4571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660" fontAlgn="auto">
              <a:spcBef>
                <a:spcPts val="0"/>
              </a:spcBef>
              <a:spcAft>
                <a:spcPts val="0"/>
              </a:spcAft>
              <a:defRPr/>
            </a:pPr>
            <a:r>
              <a:rPr lang="en-US" sz="1400" b="1" dirty="0">
                <a:solidFill>
                  <a:srgbClr val="0000FF"/>
                </a:solidFill>
                <a:latin typeface="Arial" charset="0"/>
              </a:rPr>
              <a:t>Main Beam Generation Complex</a:t>
            </a:r>
          </a:p>
        </p:txBody>
      </p:sp>
    </p:spTree>
    <p:extLst>
      <p:ext uri="{BB962C8B-B14F-4D97-AF65-F5344CB8AC3E}">
        <p14:creationId xmlns:p14="http://schemas.microsoft.com/office/powerpoint/2010/main" val="436656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6EBB8CE-D05F-4915-A949-695AA0E0312F}" type="slidenum">
              <a:rPr lang="en-US" smtClean="0"/>
              <a:pPr>
                <a:defRPr/>
              </a:pPr>
              <a:t>23</a:t>
            </a:fld>
            <a:endParaRPr lang="en-US"/>
          </a:p>
        </p:txBody>
      </p:sp>
      <p:pic>
        <p:nvPicPr>
          <p:cNvPr id="5"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825" y="646955"/>
            <a:ext cx="8258175" cy="5821005"/>
          </a:xfrm>
        </p:spPr>
      </p:pic>
      <p:sp>
        <p:nvSpPr>
          <p:cNvPr id="6" name="TextBox 5"/>
          <p:cNvSpPr txBox="1"/>
          <p:nvPr/>
        </p:nvSpPr>
        <p:spPr>
          <a:xfrm>
            <a:off x="2814879" y="2019038"/>
            <a:ext cx="1718175" cy="584775"/>
          </a:xfrm>
          <a:prstGeom prst="rect">
            <a:avLst/>
          </a:prstGeom>
          <a:noFill/>
          <a:ln w="57150">
            <a:solidFill>
              <a:srgbClr val="FFFF00"/>
            </a:solidFill>
          </a:ln>
        </p:spPr>
        <p:txBody>
          <a:bodyPr wrap="square" rtlCol="0">
            <a:spAutoFit/>
          </a:bodyPr>
          <a:lstStyle/>
          <a:p>
            <a:pPr defTabSz="914400" eaLnBrk="0" fontAlgn="ctr" hangingPunct="0">
              <a:spcBef>
                <a:spcPct val="0"/>
              </a:spcBef>
              <a:spcAft>
                <a:spcPct val="0"/>
              </a:spcAft>
            </a:pPr>
            <a:r>
              <a:rPr lang="en-US" sz="1600" b="1" dirty="0" smtClean="0">
                <a:solidFill>
                  <a:srgbClr val="FFFFFF"/>
                </a:solidFill>
              </a:rPr>
              <a:t>31 km, ~100 m deep</a:t>
            </a:r>
            <a:endParaRPr lang="en-US" sz="1600" b="1" dirty="0">
              <a:solidFill>
                <a:srgbClr val="FFFFFF"/>
              </a:solidFill>
            </a:endParaRPr>
          </a:p>
        </p:txBody>
      </p:sp>
      <p:cxnSp>
        <p:nvCxnSpPr>
          <p:cNvPr id="7" name="Straight Connector 6"/>
          <p:cNvCxnSpPr>
            <a:endCxn id="6" idx="1"/>
          </p:cNvCxnSpPr>
          <p:nvPr/>
        </p:nvCxnSpPr>
        <p:spPr bwMode="auto">
          <a:xfrm flipV="1">
            <a:off x="803609" y="2311426"/>
            <a:ext cx="2011270" cy="8828"/>
          </a:xfrm>
          <a:prstGeom prst="line">
            <a:avLst/>
          </a:prstGeom>
          <a:solidFill>
            <a:schemeClr val="accent1"/>
          </a:solidFill>
          <a:ln w="57150" cap="flat" cmpd="sng" algn="ctr">
            <a:solidFill>
              <a:srgbClr val="FFFF00"/>
            </a:solidFill>
            <a:prstDash val="solid"/>
            <a:round/>
            <a:headEnd type="none" w="med" len="med"/>
            <a:tailEnd type="none" w="med" len="med"/>
          </a:ln>
          <a:effectLst/>
        </p:spPr>
      </p:cxnSp>
      <p:sp>
        <p:nvSpPr>
          <p:cNvPr id="8" name="TextBox 7"/>
          <p:cNvSpPr txBox="1"/>
          <p:nvPr/>
        </p:nvSpPr>
        <p:spPr>
          <a:xfrm>
            <a:off x="2793918" y="1388018"/>
            <a:ext cx="1711408" cy="584775"/>
          </a:xfrm>
          <a:prstGeom prst="rect">
            <a:avLst/>
          </a:prstGeom>
          <a:noFill/>
          <a:ln w="57150">
            <a:solidFill>
              <a:schemeClr val="bg1"/>
            </a:solidFill>
          </a:ln>
        </p:spPr>
        <p:txBody>
          <a:bodyPr wrap="square" rtlCol="0">
            <a:spAutoFit/>
          </a:bodyPr>
          <a:lstStyle/>
          <a:p>
            <a:pPr defTabSz="914400" eaLnBrk="0" fontAlgn="ctr" hangingPunct="0">
              <a:spcBef>
                <a:spcPct val="0"/>
              </a:spcBef>
              <a:spcAft>
                <a:spcPct val="0"/>
              </a:spcAft>
            </a:pPr>
            <a:r>
              <a:rPr lang="en-US" sz="1600" b="1" dirty="0" smtClean="0">
                <a:solidFill>
                  <a:srgbClr val="FFFFFF"/>
                </a:solidFill>
              </a:rPr>
              <a:t>14 km, ~100 m deep</a:t>
            </a:r>
            <a:endParaRPr lang="en-US" sz="1600" b="1" dirty="0">
              <a:solidFill>
                <a:srgbClr val="FFFFFF"/>
              </a:solidFill>
            </a:endParaRPr>
          </a:p>
        </p:txBody>
      </p:sp>
      <p:cxnSp>
        <p:nvCxnSpPr>
          <p:cNvPr id="9" name="Straight Connector 8"/>
          <p:cNvCxnSpPr/>
          <p:nvPr/>
        </p:nvCxnSpPr>
        <p:spPr bwMode="auto">
          <a:xfrm>
            <a:off x="801699" y="1746384"/>
            <a:ext cx="1951026" cy="6216"/>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17" name="Rectangle 21"/>
          <p:cNvSpPr>
            <a:spLocks noChangeArrowheads="1"/>
          </p:cNvSpPr>
          <p:nvPr/>
        </p:nvSpPr>
        <p:spPr bwMode="auto">
          <a:xfrm>
            <a:off x="837634" y="66675"/>
            <a:ext cx="7405733" cy="49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57200">
              <a:lnSpc>
                <a:spcPct val="105000"/>
              </a:lnSpc>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200" b="1" dirty="0" smtClean="0">
                <a:solidFill>
                  <a:schemeClr val="tx1">
                    <a:lumMod val="95000"/>
                    <a:lumOff val="5000"/>
                  </a:schemeClr>
                </a:solidFill>
                <a:latin typeface="Calibri" pitchFamily="34" charset="0"/>
                <a:cs typeface="Calibri" pitchFamily="34" charset="0"/>
              </a:rPr>
              <a:t>CLIC site </a:t>
            </a:r>
            <a:r>
              <a:rPr lang="fr-FR" sz="2200" b="1" dirty="0" err="1" smtClean="0">
                <a:solidFill>
                  <a:schemeClr val="tx1">
                    <a:lumMod val="95000"/>
                    <a:lumOff val="5000"/>
                  </a:schemeClr>
                </a:solidFill>
                <a:latin typeface="Calibri" pitchFamily="34" charset="0"/>
                <a:cs typeface="Calibri" pitchFamily="34" charset="0"/>
              </a:rPr>
              <a:t>at</a:t>
            </a:r>
            <a:r>
              <a:rPr lang="fr-FR" sz="2200" b="1" dirty="0" smtClean="0">
                <a:solidFill>
                  <a:schemeClr val="tx1">
                    <a:lumMod val="95000"/>
                    <a:lumOff val="5000"/>
                  </a:schemeClr>
                </a:solidFill>
                <a:latin typeface="Calibri" pitchFamily="34" charset="0"/>
                <a:cs typeface="Calibri" pitchFamily="34" charset="0"/>
              </a:rPr>
              <a:t> CERN</a:t>
            </a:r>
            <a:endParaRPr lang="en-US" sz="2200" b="1" dirty="0">
              <a:solidFill>
                <a:schemeClr val="tx1">
                  <a:lumMod val="95000"/>
                  <a:lumOff val="5000"/>
                </a:schemeClr>
              </a:solidFill>
              <a:latin typeface="Calibri" pitchFamily="34" charset="0"/>
              <a:cs typeface="Calibri" pitchFamily="34" charset="0"/>
            </a:endParaRPr>
          </a:p>
        </p:txBody>
      </p:sp>
    </p:spTree>
    <p:extLst>
      <p:ext uri="{BB962C8B-B14F-4D97-AF65-F5344CB8AC3E}">
        <p14:creationId xmlns:p14="http://schemas.microsoft.com/office/powerpoint/2010/main" val="419811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6EBB8CE-D05F-4915-A949-695AA0E0312F}" type="slidenum">
              <a:rPr lang="en-US" smtClean="0"/>
              <a:pPr>
                <a:defRPr/>
              </a:pPr>
              <a:t>24</a:t>
            </a:fld>
            <a:endParaRPr lang="en-US"/>
          </a:p>
        </p:txBody>
      </p:sp>
      <p:sp>
        <p:nvSpPr>
          <p:cNvPr id="6" name="Rectangle 21"/>
          <p:cNvSpPr>
            <a:spLocks noChangeArrowheads="1"/>
          </p:cNvSpPr>
          <p:nvPr/>
        </p:nvSpPr>
        <p:spPr bwMode="auto">
          <a:xfrm>
            <a:off x="837634" y="66675"/>
            <a:ext cx="7405733" cy="49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57200">
              <a:lnSpc>
                <a:spcPct val="105000"/>
              </a:lnSpc>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200" b="1" dirty="0" smtClean="0">
                <a:solidFill>
                  <a:schemeClr val="tx1">
                    <a:lumMod val="95000"/>
                    <a:lumOff val="5000"/>
                  </a:schemeClr>
                </a:solidFill>
                <a:latin typeface="Calibri" pitchFamily="34" charset="0"/>
                <a:cs typeface="Calibri" pitchFamily="34" charset="0"/>
              </a:rPr>
              <a:t>CLIC main </a:t>
            </a:r>
            <a:r>
              <a:rPr lang="fr-FR" sz="2200" b="1" dirty="0" err="1" smtClean="0">
                <a:solidFill>
                  <a:schemeClr val="tx1">
                    <a:lumMod val="95000"/>
                    <a:lumOff val="5000"/>
                  </a:schemeClr>
                </a:solidFill>
                <a:latin typeface="Calibri" pitchFamily="34" charset="0"/>
                <a:cs typeface="Calibri" pitchFamily="34" charset="0"/>
              </a:rPr>
              <a:t>parameters</a:t>
            </a:r>
            <a:endParaRPr lang="en-US" sz="2200" b="1" dirty="0">
              <a:solidFill>
                <a:schemeClr val="tx1">
                  <a:lumMod val="95000"/>
                  <a:lumOff val="5000"/>
                </a:schemeClr>
              </a:solidFill>
              <a:latin typeface="Calibri" pitchFamily="34" charset="0"/>
              <a:cs typeface="Calibri" pitchFamily="34" charset="0"/>
            </a:endParaRPr>
          </a:p>
        </p:txBody>
      </p:sp>
      <p:graphicFrame>
        <p:nvGraphicFramePr>
          <p:cNvPr id="7" name="Group 239"/>
          <p:cNvGraphicFramePr>
            <a:graphicFrameLocks noGrp="1"/>
          </p:cNvGraphicFramePr>
          <p:nvPr>
            <p:extLst>
              <p:ext uri="{D42A27DB-BD31-4B8C-83A1-F6EECF244321}">
                <p14:modId xmlns:p14="http://schemas.microsoft.com/office/powerpoint/2010/main" val="446110680"/>
              </p:ext>
            </p:extLst>
          </p:nvPr>
        </p:nvGraphicFramePr>
        <p:xfrm>
          <a:off x="261938" y="820738"/>
          <a:ext cx="8612189" cy="5441955"/>
        </p:xfrm>
        <a:graphic>
          <a:graphicData uri="http://schemas.openxmlformats.org/drawingml/2006/table">
            <a:tbl>
              <a:tblPr/>
              <a:tblGrid>
                <a:gridCol w="3506658"/>
                <a:gridCol w="1676338"/>
                <a:gridCol w="1612840"/>
                <a:gridCol w="1608079"/>
                <a:gridCol w="208274"/>
              </a:tblGrid>
              <a:tr h="622373">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rgbClr val="0033CC"/>
                          </a:solidFill>
                          <a:effectLst/>
                          <a:latin typeface="Times New Roman" pitchFamily="18" charset="0"/>
                          <a:ea typeface="Batang" pitchFamily="18" charset="-127"/>
                        </a:rPr>
                        <a:t>Center</a:t>
                      </a:r>
                      <a:r>
                        <a:rPr kumimoji="0" lang="en-GB" sz="1400" b="1" i="0" u="none" strike="noStrike" cap="none" normalizeH="0" baseline="0" dirty="0" smtClean="0">
                          <a:ln>
                            <a:noFill/>
                          </a:ln>
                          <a:solidFill>
                            <a:srgbClr val="0033CC"/>
                          </a:solidFill>
                          <a:effectLst/>
                          <a:latin typeface="Times New Roman" pitchFamily="18" charset="0"/>
                          <a:ea typeface="Batang" pitchFamily="18" charset="-127"/>
                        </a:rPr>
                        <a:t>-of-mass energy</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ILC</a:t>
                      </a:r>
                    </a:p>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500 GeV</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CLIC 500 G</a:t>
                      </a:r>
                    </a:p>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Nominal</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CLIC 3 TeV</a:t>
                      </a:r>
                    </a:p>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0033CC"/>
                          </a:solidFill>
                          <a:effectLst/>
                          <a:latin typeface="Times New Roman" pitchFamily="18" charset="0"/>
                          <a:ea typeface="Batang" pitchFamily="18" charset="-127"/>
                        </a:rPr>
                        <a:t>Nominal</a:t>
                      </a:r>
                      <a:endParaRPr kumimoji="0" lang="en-GB" sz="1400" b="1" i="0" u="none" strike="noStrike" cap="none" normalizeH="0" baseline="0" smtClean="0">
                        <a:ln>
                          <a:noFill/>
                        </a:ln>
                        <a:solidFill>
                          <a:srgbClr val="0033CC"/>
                        </a:solidFill>
                        <a:effectLst/>
                        <a:latin typeface="Times New Roman" pitchFamily="18" charset="0"/>
                        <a:ea typeface="Batang" pitchFamily="18" charset="-127"/>
                      </a:endParaRPr>
                    </a:p>
                  </a:txBody>
                  <a:tcPr marL="17999" marR="1799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33CC"/>
                        </a:solidFill>
                        <a:effectLst/>
                        <a:latin typeface="Times New Roman" pitchFamily="18" charset="0"/>
                        <a:ea typeface="Batang" pitchFamily="18" charset="-127"/>
                      </a:endParaRP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r>
              <a:tr h="335319">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33CC"/>
                          </a:solidFill>
                          <a:effectLst/>
                          <a:latin typeface="Times New Roman" pitchFamily="18" charset="0"/>
                          <a:ea typeface="Batang" pitchFamily="18" charset="-127"/>
                        </a:rPr>
                        <a:t>Total (Peak 1%) luminosity</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D5"/>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CC"/>
                          </a:solidFill>
                          <a:effectLst/>
                          <a:latin typeface="Times New Roman" pitchFamily="18" charset="0"/>
                          <a:ea typeface="Batang" pitchFamily="18" charset="-127"/>
                        </a:rPr>
                        <a:t>1.8(1.5)</a:t>
                      </a:r>
                      <a:r>
                        <a:rPr kumimoji="0" lang="en-GB" sz="1600" b="1" i="0" u="none" strike="noStrike" cap="none" normalizeH="0" baseline="0" dirty="0" smtClean="0">
                          <a:ln>
                            <a:noFill/>
                          </a:ln>
                          <a:solidFill>
                            <a:srgbClr val="0033CC"/>
                          </a:solidFill>
                          <a:effectLst/>
                          <a:latin typeface="Arial"/>
                          <a:ea typeface="Batang" pitchFamily="18" charset="-127"/>
                          <a:cs typeface="Arial" pitchFamily="34" charset="0"/>
                        </a:rPr>
                        <a:t>·</a:t>
                      </a:r>
                      <a:r>
                        <a:rPr kumimoji="0" lang="en-GB" sz="1600" b="1" i="0" u="none" strike="noStrike" cap="none" normalizeH="0" baseline="0" dirty="0" smtClean="0">
                          <a:ln>
                            <a:noFill/>
                          </a:ln>
                          <a:solidFill>
                            <a:srgbClr val="0033CC"/>
                          </a:solidFill>
                          <a:effectLst/>
                          <a:latin typeface="Times New Roman" pitchFamily="18" charset="0"/>
                          <a:ea typeface="Batang" pitchFamily="18" charset="-127"/>
                        </a:rPr>
                        <a:t>10</a:t>
                      </a:r>
                      <a:r>
                        <a:rPr kumimoji="0" lang="en-GB" sz="1600" b="1" i="0" u="none" strike="noStrike" cap="none" normalizeH="0" baseline="30000" dirty="0" smtClean="0">
                          <a:ln>
                            <a:noFill/>
                          </a:ln>
                          <a:solidFill>
                            <a:srgbClr val="0033CC"/>
                          </a:solidFill>
                          <a:effectLst/>
                          <a:latin typeface="Times New Roman" pitchFamily="18" charset="0"/>
                          <a:ea typeface="Batang" pitchFamily="18" charset="-127"/>
                        </a:rPr>
                        <a:t>34</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D5"/>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33CC"/>
                          </a:solidFill>
                          <a:effectLst/>
                          <a:latin typeface="Times New Roman" pitchFamily="18" charset="0"/>
                          <a:ea typeface="Batang" pitchFamily="18" charset="-127"/>
                        </a:rPr>
                        <a:t>2.3(1.4)</a:t>
                      </a:r>
                      <a:r>
                        <a:rPr kumimoji="0" lang="en-GB" sz="1600" b="1" i="0" u="none" strike="noStrike" cap="none" normalizeH="0" baseline="0" smtClean="0">
                          <a:ln>
                            <a:noFill/>
                          </a:ln>
                          <a:solidFill>
                            <a:srgbClr val="0033CC"/>
                          </a:solidFill>
                          <a:effectLst/>
                          <a:latin typeface="Arial"/>
                          <a:ea typeface="Batang" pitchFamily="18" charset="-127"/>
                          <a:cs typeface="Arial" pitchFamily="34" charset="0"/>
                        </a:rPr>
                        <a:t>·</a:t>
                      </a:r>
                      <a:r>
                        <a:rPr kumimoji="0" lang="en-GB" sz="1600" b="1" i="0" u="none" strike="noStrike" cap="none" normalizeH="0" baseline="0" smtClean="0">
                          <a:ln>
                            <a:noFill/>
                          </a:ln>
                          <a:solidFill>
                            <a:srgbClr val="0033CC"/>
                          </a:solidFill>
                          <a:effectLst/>
                          <a:latin typeface="Times New Roman" pitchFamily="18" charset="0"/>
                          <a:ea typeface="Batang" pitchFamily="18" charset="-127"/>
                        </a:rPr>
                        <a:t>10</a:t>
                      </a:r>
                      <a:r>
                        <a:rPr kumimoji="0" lang="en-GB" sz="1600" b="1" i="0" u="none" strike="noStrike" cap="none" normalizeH="0" baseline="30000" smtClean="0">
                          <a:ln>
                            <a:noFill/>
                          </a:ln>
                          <a:solidFill>
                            <a:srgbClr val="0033CC"/>
                          </a:solidFill>
                          <a:effectLst/>
                          <a:latin typeface="Times New Roman" pitchFamily="18" charset="0"/>
                          <a:ea typeface="Batang" pitchFamily="18" charset="-127"/>
                        </a:rPr>
                        <a:t>34</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D5"/>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3333FF"/>
                          </a:solidFill>
                          <a:effectLst/>
                          <a:latin typeface="Times New Roman" pitchFamily="18" charset="0"/>
                          <a:ea typeface="Batang" pitchFamily="18" charset="-127"/>
                        </a:rPr>
                        <a:t>5.9(2.0)</a:t>
                      </a:r>
                      <a:r>
                        <a:rPr kumimoji="0" lang="en-GB" sz="1600" b="1" i="0" u="none" strike="noStrike" cap="none" normalizeH="0" baseline="0" smtClean="0">
                          <a:ln>
                            <a:noFill/>
                          </a:ln>
                          <a:solidFill>
                            <a:srgbClr val="3333FF"/>
                          </a:solidFill>
                          <a:effectLst/>
                          <a:latin typeface="Arial"/>
                          <a:ea typeface="Batang" pitchFamily="18" charset="-127"/>
                          <a:cs typeface="Arial" pitchFamily="34" charset="0"/>
                        </a:rPr>
                        <a:t>·</a:t>
                      </a:r>
                      <a:r>
                        <a:rPr kumimoji="0" lang="en-GB" sz="1600" b="1" i="0" u="none" strike="noStrike" cap="none" normalizeH="0" baseline="0" smtClean="0">
                          <a:ln>
                            <a:noFill/>
                          </a:ln>
                          <a:solidFill>
                            <a:srgbClr val="3333FF"/>
                          </a:solidFill>
                          <a:effectLst/>
                          <a:latin typeface="Times New Roman" pitchFamily="18" charset="0"/>
                          <a:ea typeface="Batang" pitchFamily="18" charset="-127"/>
                        </a:rPr>
                        <a:t>10</a:t>
                      </a:r>
                      <a:r>
                        <a:rPr kumimoji="0" lang="en-GB" sz="1600" b="1" i="0" u="none" strike="noStrike" cap="none" normalizeH="0" baseline="30000" smtClean="0">
                          <a:ln>
                            <a:noFill/>
                          </a:ln>
                          <a:solidFill>
                            <a:srgbClr val="3333FF"/>
                          </a:solidFill>
                          <a:effectLst/>
                          <a:latin typeface="Times New Roman" pitchFamily="18" charset="0"/>
                          <a:ea typeface="Batang" pitchFamily="18" charset="-127"/>
                        </a:rPr>
                        <a:t>34</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D5"/>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30000" smtClean="0">
                        <a:ln>
                          <a:noFill/>
                        </a:ln>
                        <a:solidFill>
                          <a:srgbClr val="0033CC"/>
                        </a:solidFill>
                        <a:effectLst/>
                        <a:latin typeface="Times New Roman" pitchFamily="18" charset="0"/>
                        <a:ea typeface="Batang" pitchFamily="18" charset="-127"/>
                      </a:endParaRP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D5"/>
                    </a:solidFill>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Repetition rate (Hz)</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5</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50</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50</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65803">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33CC"/>
                          </a:solidFill>
                          <a:effectLst/>
                          <a:latin typeface="Times New Roman" pitchFamily="18" charset="0"/>
                          <a:ea typeface="Batang" pitchFamily="18" charset="-127"/>
                        </a:rPr>
                        <a:t>Loaded accel. gradient MV/m</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33CC"/>
                          </a:solidFill>
                          <a:effectLst/>
                          <a:latin typeface="Times New Roman" pitchFamily="18" charset="0"/>
                          <a:ea typeface="Batang" pitchFamily="18" charset="-127"/>
                        </a:rPr>
                        <a:t>31.5</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33CC"/>
                          </a:solidFill>
                          <a:effectLst/>
                          <a:latin typeface="Times New Roman" pitchFamily="18" charset="0"/>
                          <a:ea typeface="Batang" pitchFamily="18" charset="-127"/>
                        </a:rPr>
                        <a:t>80</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33CC"/>
                          </a:solidFill>
                          <a:effectLst/>
                          <a:latin typeface="Times New Roman" pitchFamily="18" charset="0"/>
                          <a:ea typeface="Batang" pitchFamily="18" charset="-127"/>
                        </a:rPr>
                        <a:t>100</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35319">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33CC"/>
                          </a:solidFill>
                          <a:effectLst/>
                          <a:latin typeface="Times New Roman" pitchFamily="18" charset="0"/>
                          <a:ea typeface="Batang" pitchFamily="18" charset="-127"/>
                        </a:rPr>
                        <a:t>Main linac RF frequency GHz</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33CC"/>
                          </a:solidFill>
                          <a:effectLst/>
                          <a:latin typeface="Times New Roman" pitchFamily="18" charset="0"/>
                          <a:ea typeface="Batang" pitchFamily="18" charset="-127"/>
                        </a:rPr>
                        <a:t>1.3 (SC)</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33CC"/>
                          </a:solidFill>
                          <a:effectLst/>
                          <a:latin typeface="Times New Roman" pitchFamily="18" charset="0"/>
                          <a:ea typeface="Batang" pitchFamily="18" charset="-127"/>
                        </a:rPr>
                        <a:t>12</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33CC"/>
                          </a:solidFill>
                          <a:effectLst/>
                          <a:latin typeface="Times New Roman" pitchFamily="18" charset="0"/>
                          <a:ea typeface="Batang" pitchFamily="18" charset="-127"/>
                        </a:rPr>
                        <a:t>12</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Bunch charge10</a:t>
                      </a:r>
                      <a:r>
                        <a:rPr kumimoji="0" lang="en-GB" sz="1400" b="1" i="0" u="none" strike="noStrike" cap="none" normalizeH="0" baseline="30000" smtClean="0">
                          <a:ln>
                            <a:noFill/>
                          </a:ln>
                          <a:solidFill>
                            <a:srgbClr val="0033CC"/>
                          </a:solidFill>
                          <a:effectLst/>
                          <a:latin typeface="Times New Roman" pitchFamily="18" charset="0"/>
                          <a:ea typeface="Batang" pitchFamily="18" charset="-127"/>
                        </a:rPr>
                        <a:t>9</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20</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6.8</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3333FF"/>
                          </a:solidFill>
                          <a:effectLst/>
                          <a:latin typeface="Times New Roman" pitchFamily="18" charset="0"/>
                          <a:ea typeface="Batang" pitchFamily="18" charset="-127"/>
                        </a:rPr>
                        <a:t>3.72</a:t>
                      </a:r>
                      <a:endParaRPr kumimoji="0" lang="en-GB" sz="1400" b="1" i="0" u="none" strike="noStrike" cap="none" normalizeH="0" baseline="0" smtClean="0">
                        <a:ln>
                          <a:noFill/>
                        </a:ln>
                        <a:solidFill>
                          <a:srgbClr val="0033CC"/>
                        </a:solidFill>
                        <a:effectLst/>
                        <a:latin typeface="Times New Roman" pitchFamily="18" charset="0"/>
                        <a:ea typeface="Batang" pitchFamily="18" charset="-127"/>
                      </a:endParaRP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Bunch separation ns</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3CC"/>
                          </a:solidFill>
                          <a:effectLst/>
                          <a:latin typeface="Times New Roman" pitchFamily="18" charset="0"/>
                          <a:ea typeface="Batang" pitchFamily="18" charset="-127"/>
                        </a:rPr>
                        <a:t>554</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0.5</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0.5</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Beam pulse duration (ns)</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3CC"/>
                          </a:solidFill>
                          <a:effectLst/>
                          <a:latin typeface="Times New Roman" pitchFamily="18" charset="0"/>
                          <a:ea typeface="Batang" pitchFamily="18" charset="-127"/>
                        </a:rPr>
                        <a:t>1312</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177</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3333FF"/>
                          </a:solidFill>
                          <a:effectLst/>
                          <a:latin typeface="Times New Roman" pitchFamily="18" charset="0"/>
                          <a:ea typeface="Batang" pitchFamily="18" charset="-127"/>
                        </a:rPr>
                        <a:t>156</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Beam power/linac (MWatts)</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10.2</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4.9</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14</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Hor./vert. norm. emitt (10</a:t>
                      </a:r>
                      <a:r>
                        <a:rPr kumimoji="0" lang="en-GB" sz="1400" b="1" i="0" u="none" strike="noStrike" cap="none" normalizeH="0" baseline="30000" smtClean="0">
                          <a:ln>
                            <a:noFill/>
                          </a:ln>
                          <a:solidFill>
                            <a:srgbClr val="0033CC"/>
                          </a:solidFill>
                          <a:effectLst/>
                          <a:latin typeface="Times New Roman" pitchFamily="18" charset="0"/>
                          <a:ea typeface="Batang" pitchFamily="18" charset="-127"/>
                        </a:rPr>
                        <a:t>-6</a:t>
                      </a:r>
                      <a:r>
                        <a:rPr kumimoji="0" lang="en-GB" sz="1400" b="1" i="0" u="none" strike="noStrike" cap="none" normalizeH="0" baseline="0" smtClean="0">
                          <a:ln>
                            <a:noFill/>
                          </a:ln>
                          <a:solidFill>
                            <a:srgbClr val="0033CC"/>
                          </a:solidFill>
                          <a:effectLst/>
                          <a:latin typeface="Times New Roman" pitchFamily="18" charset="0"/>
                          <a:ea typeface="Batang" pitchFamily="18" charset="-127"/>
                        </a:rPr>
                        <a:t>/10</a:t>
                      </a:r>
                      <a:r>
                        <a:rPr kumimoji="0" lang="en-GB" sz="1400" b="1" i="0" u="none" strike="noStrike" cap="none" normalizeH="0" baseline="30000" smtClean="0">
                          <a:ln>
                            <a:noFill/>
                          </a:ln>
                          <a:solidFill>
                            <a:srgbClr val="0033CC"/>
                          </a:solidFill>
                          <a:effectLst/>
                          <a:latin typeface="Times New Roman" pitchFamily="18" charset="0"/>
                          <a:ea typeface="Batang" pitchFamily="18" charset="-127"/>
                        </a:rPr>
                        <a:t>-9</a:t>
                      </a:r>
                      <a:r>
                        <a:rPr kumimoji="0" lang="en-GB" sz="1400" b="1" i="0" u="none" strike="noStrike" cap="none" normalizeH="0" baseline="0" smtClean="0">
                          <a:ln>
                            <a:noFill/>
                          </a:ln>
                          <a:solidFill>
                            <a:srgbClr val="0033CC"/>
                          </a:solidFill>
                          <a:effectLst/>
                          <a:latin typeface="Times New Roman" pitchFamily="18" charset="0"/>
                          <a:ea typeface="Batang" pitchFamily="18" charset="-127"/>
                        </a:rPr>
                        <a:t>)</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3CC"/>
                          </a:solidFill>
                          <a:effectLst/>
                          <a:latin typeface="Times New Roman" pitchFamily="18" charset="0"/>
                          <a:ea typeface="Batang" pitchFamily="18" charset="-127"/>
                        </a:rPr>
                        <a:t>10/35</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2.4 / 25</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0.66/20</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Hor/Vert FF focusing (mm)</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3CC"/>
                          </a:solidFill>
                          <a:effectLst/>
                          <a:latin typeface="Times New Roman" pitchFamily="18" charset="0"/>
                          <a:ea typeface="Batang" pitchFamily="18" charset="-127"/>
                        </a:rPr>
                        <a:t>11/0.4</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8</a:t>
                      </a:r>
                      <a:r>
                        <a:rPr kumimoji="0" lang="en-GB" sz="1400" b="1" i="0" u="none" strike="noStrike" cap="none" normalizeH="0" baseline="0" smtClean="0">
                          <a:ln>
                            <a:noFill/>
                          </a:ln>
                          <a:solidFill>
                            <a:srgbClr val="FF00FF"/>
                          </a:solidFill>
                          <a:effectLst/>
                          <a:latin typeface="Times New Roman" pitchFamily="18" charset="0"/>
                          <a:ea typeface="Batang" pitchFamily="18" charset="-127"/>
                        </a:rPr>
                        <a:t>/</a:t>
                      </a:r>
                      <a:r>
                        <a:rPr kumimoji="0" lang="en-GB" sz="1400" b="1" i="0" u="none" strike="noStrike" cap="none" normalizeH="0" baseline="0" smtClean="0">
                          <a:ln>
                            <a:noFill/>
                          </a:ln>
                          <a:solidFill>
                            <a:srgbClr val="FF0000"/>
                          </a:solidFill>
                          <a:effectLst/>
                          <a:latin typeface="Times New Roman" pitchFamily="18" charset="0"/>
                          <a:ea typeface="Batang" pitchFamily="18" charset="-127"/>
                        </a:rPr>
                        <a:t>0.1</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4 / 0.07</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8011">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Hor./vert. IP beam size (nm)</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3CC"/>
                          </a:solidFill>
                          <a:effectLst/>
                          <a:latin typeface="Times New Roman" pitchFamily="18" charset="0"/>
                          <a:ea typeface="Batang" pitchFamily="18" charset="-127"/>
                        </a:rPr>
                        <a:t>474/</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202/ </a:t>
                      </a:r>
                      <a:r>
                        <a:rPr kumimoji="0" lang="en-GB" sz="1400" b="1" i="0" u="none" strike="noStrike" cap="none" normalizeH="0" baseline="0" smtClean="0">
                          <a:ln>
                            <a:noFill/>
                          </a:ln>
                          <a:solidFill>
                            <a:srgbClr val="FF3300"/>
                          </a:solidFill>
                          <a:effectLst/>
                          <a:latin typeface="Times New Roman" pitchFamily="18" charset="0"/>
                          <a:ea typeface="Batang" pitchFamily="18" charset="-127"/>
                        </a:rPr>
                        <a:t>2.3</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3300"/>
                          </a:solidFill>
                          <a:effectLst/>
                          <a:latin typeface="Times New Roman" pitchFamily="18" charset="0"/>
                          <a:ea typeface="Batang" pitchFamily="18" charset="-127"/>
                        </a:rPr>
                        <a:t>40 / 1.0</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BDS length (km)</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2.23 (1 TeV)</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3CC"/>
                          </a:solidFill>
                          <a:effectLst/>
                          <a:latin typeface="Times New Roman" pitchFamily="18" charset="0"/>
                          <a:ea typeface="Batang" pitchFamily="18" charset="-127"/>
                        </a:rPr>
                        <a:t>1.87</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3333FF"/>
                          </a:solidFill>
                          <a:effectLst/>
                          <a:latin typeface="Times New Roman" pitchFamily="18" charset="0"/>
                          <a:ea typeface="Batang" pitchFamily="18" charset="-127"/>
                        </a:rPr>
                        <a:t>2.75</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65803">
                <a:tc>
                  <a:txBody>
                    <a:body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33CC"/>
                          </a:solidFill>
                          <a:effectLst/>
                          <a:latin typeface="Times New Roman" pitchFamily="18" charset="0"/>
                          <a:ea typeface="Batang" pitchFamily="18" charset="-127"/>
                        </a:rPr>
                        <a:t>Total site length (km)</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BC86"/>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33CC"/>
                          </a:solidFill>
                          <a:effectLst/>
                          <a:latin typeface="Times New Roman" pitchFamily="18" charset="0"/>
                          <a:ea typeface="Batang" pitchFamily="18" charset="-127"/>
                        </a:rPr>
                        <a:t>31</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BC86"/>
                    </a:solidFill>
                  </a:tcPr>
                </a:tc>
                <a:tc>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33CC"/>
                          </a:solidFill>
                          <a:effectLst/>
                          <a:latin typeface="Times New Roman" pitchFamily="18" charset="0"/>
                          <a:ea typeface="Batang" pitchFamily="18" charset="-127"/>
                        </a:rPr>
                        <a:t>13.0</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BC86"/>
                    </a:solidFill>
                  </a:tcPr>
                </a:tc>
                <a:tc gridSpan="2">
                  <a:txBody>
                    <a:bodyPr/>
                    <a:lstStyle/>
                    <a:p>
                      <a:pPr marL="2317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FF"/>
                          </a:solidFill>
                          <a:effectLst/>
                          <a:latin typeface="Times New Roman" pitchFamily="18" charset="0"/>
                          <a:ea typeface="Batang" pitchFamily="18" charset="-127"/>
                        </a:rPr>
                        <a:t>48.3</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BC86"/>
                    </a:solidFill>
                  </a:tcPr>
                </a:tc>
                <a:tc hMerge="1">
                  <a:txBody>
                    <a:bodyPr/>
                    <a:lstStyle/>
                    <a:p>
                      <a:endParaRPr lang="en-US"/>
                    </a:p>
                  </a:txBody>
                  <a:tcPr/>
                </a:tc>
              </a:tr>
              <a:tr h="304836">
                <a:tc>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33CC"/>
                          </a:solidFill>
                          <a:effectLst/>
                          <a:latin typeface="Times New Roman" pitchFamily="18" charset="0"/>
                          <a:ea typeface="Batang" pitchFamily="18" charset="-127"/>
                        </a:rPr>
                        <a:t>Wall plug to beam transfer eff.</a:t>
                      </a: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33CC"/>
                          </a:solidFill>
                          <a:effectLst/>
                          <a:latin typeface="Times New Roman" pitchFamily="18" charset="0"/>
                          <a:ea typeface="Batang" pitchFamily="18" charset="-127"/>
                        </a:rPr>
                        <a:t>9.4%</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231775"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33CC"/>
                          </a:solidFill>
                          <a:effectLst/>
                          <a:latin typeface="Times New Roman" pitchFamily="18" charset="0"/>
                          <a:ea typeface="Batang" pitchFamily="18" charset="-127"/>
                        </a:rPr>
                        <a:t>7.5%</a:t>
                      </a: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gridSpan="2">
                  <a:txBody>
                    <a:bodyPr/>
                    <a:lstStyle/>
                    <a:p>
                      <a:pPr marL="231775"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FF"/>
                          </a:solidFill>
                          <a:effectLst/>
                          <a:latin typeface="Times New Roman" pitchFamily="18" charset="0"/>
                          <a:ea typeface="Batang" pitchFamily="18" charset="-127"/>
                        </a:rPr>
                        <a:t>6.8%</a:t>
                      </a: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hMerge="1">
                  <a:txBody>
                    <a:bodyPr/>
                    <a:lstStyle/>
                    <a:p>
                      <a:endParaRPr lang="en-US"/>
                    </a:p>
                  </a:txBody>
                  <a:tcPr/>
                </a:tc>
              </a:tr>
              <a:tr h="365803">
                <a:tc>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0033CC"/>
                          </a:solidFill>
                          <a:effectLst/>
                          <a:latin typeface="Times New Roman" pitchFamily="18" charset="0"/>
                          <a:ea typeface="Batang" pitchFamily="18" charset="-127"/>
                        </a:rPr>
                        <a:t>Total power consumption MW</a:t>
                      </a:r>
                      <a:endParaRPr kumimoji="0" lang="en-US" sz="1800" b="1" i="0" u="none" strike="noStrike" cap="none" normalizeH="0" baseline="0" smtClean="0">
                        <a:ln>
                          <a:noFill/>
                        </a:ln>
                        <a:solidFill>
                          <a:srgbClr val="0033CC"/>
                        </a:solidFill>
                        <a:effectLst/>
                        <a:latin typeface="Times New Roman" pitchFamily="18" charset="0"/>
                        <a:ea typeface="Batang" pitchFamily="18" charset="-127"/>
                      </a:endParaRPr>
                    </a:p>
                  </a:txBody>
                  <a:tcPr marL="91437" marR="91437"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BC86"/>
                    </a:solidFill>
                  </a:tcPr>
                </a:tc>
                <a:tc>
                  <a:txBody>
                    <a:bodyPr/>
                    <a:lstStyle/>
                    <a:p>
                      <a:pPr marL="231775"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rgbClr val="0033CC"/>
                          </a:solidFill>
                          <a:effectLst/>
                          <a:latin typeface="Times New Roman" pitchFamily="18" charset="0"/>
                          <a:ea typeface="Batang" pitchFamily="18" charset="-127"/>
                        </a:rPr>
                        <a:t>163</a:t>
                      </a:r>
                      <a:endParaRPr kumimoji="0" lang="en-US" sz="1800" b="1" i="0" u="none" strike="noStrike" cap="none" normalizeH="0" baseline="0" dirty="0" smtClean="0">
                        <a:ln>
                          <a:noFill/>
                        </a:ln>
                        <a:solidFill>
                          <a:srgbClr val="0033CC"/>
                        </a:solidFill>
                        <a:effectLst/>
                        <a:latin typeface="Times New Roman" pitchFamily="18" charset="0"/>
                        <a:ea typeface="Batang" pitchFamily="18" charset="-127"/>
                      </a:endParaRP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BC86"/>
                    </a:solidFill>
                  </a:tcPr>
                </a:tc>
                <a:tc>
                  <a:txBody>
                    <a:bodyPr/>
                    <a:lstStyle/>
                    <a:p>
                      <a:pPr marL="231775"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0033CC"/>
                          </a:solidFill>
                          <a:effectLst/>
                          <a:latin typeface="Times New Roman" pitchFamily="18" charset="0"/>
                          <a:ea typeface="Batang" pitchFamily="18" charset="-127"/>
                        </a:rPr>
                        <a:t>270</a:t>
                      </a:r>
                      <a:endParaRPr kumimoji="0" lang="en-US" sz="1800" b="1" i="0" u="none" strike="noStrike" cap="none" normalizeH="0" baseline="0" dirty="0" smtClean="0">
                        <a:ln>
                          <a:noFill/>
                        </a:ln>
                        <a:solidFill>
                          <a:srgbClr val="0033CC"/>
                        </a:solidFill>
                        <a:effectLst/>
                        <a:latin typeface="Times New Roman" pitchFamily="18" charset="0"/>
                        <a:ea typeface="Batang" pitchFamily="18" charset="-127"/>
                      </a:endParaRPr>
                    </a:p>
                  </a:txBody>
                  <a:tcPr marL="91437" marR="91437"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BC86"/>
                    </a:solidFill>
                  </a:tcPr>
                </a:tc>
                <a:tc gridSpan="2">
                  <a:txBody>
                    <a:bodyPr/>
                    <a:lstStyle/>
                    <a:p>
                      <a:pPr marL="231775"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Times New Roman" pitchFamily="18" charset="0"/>
                          <a:ea typeface="Batang" pitchFamily="18" charset="-127"/>
                        </a:rPr>
                        <a:t>589</a:t>
                      </a:r>
                      <a:endParaRPr kumimoji="0" lang="en-US" sz="1800" b="1" i="0" u="none" strike="noStrike" cap="none" normalizeH="0" baseline="0" dirty="0" smtClean="0">
                        <a:ln>
                          <a:noFill/>
                        </a:ln>
                        <a:solidFill>
                          <a:srgbClr val="FF0000"/>
                        </a:solidFill>
                        <a:effectLst/>
                        <a:latin typeface="Times New Roman" pitchFamily="18" charset="0"/>
                        <a:ea typeface="Batang" pitchFamily="18" charset="-127"/>
                      </a:endParaRPr>
                    </a:p>
                  </a:txBody>
                  <a:tcPr marL="91437" marR="91437"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BC86"/>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374231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331" y="1513681"/>
            <a:ext cx="585628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p:nvPr/>
        </p:nvSpPr>
        <p:spPr>
          <a:xfrm>
            <a:off x="-1" y="1821654"/>
            <a:ext cx="2774731" cy="141577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PETS with ON/OFF mechanism</a:t>
            </a:r>
            <a:endParaRPr lang="en-US" sz="1400" dirty="0"/>
          </a:p>
          <a:p>
            <a:pPr>
              <a:buFont typeface="Arial" charset="0"/>
              <a:buChar char="•"/>
            </a:pPr>
            <a:r>
              <a:rPr lang="en-US" sz="1200" dirty="0" smtClean="0"/>
              <a:t> high-power</a:t>
            </a:r>
            <a:endParaRPr lang="en-US" sz="1200" dirty="0"/>
          </a:p>
          <a:p>
            <a:pPr>
              <a:buFont typeface="Arial" charset="0"/>
              <a:buChar char="•"/>
            </a:pPr>
            <a:r>
              <a:rPr lang="en-US" sz="1200" dirty="0" smtClean="0"/>
              <a:t> low </a:t>
            </a:r>
            <a:r>
              <a:rPr lang="en-US" sz="1200" dirty="0"/>
              <a:t>longitudinal and transverse </a:t>
            </a:r>
            <a:r>
              <a:rPr lang="en-US" sz="1200" dirty="0" smtClean="0"/>
              <a:t>impedance</a:t>
            </a:r>
          </a:p>
          <a:p>
            <a:pPr>
              <a:buFont typeface="Arial" charset="0"/>
              <a:buChar char="•"/>
            </a:pPr>
            <a:r>
              <a:rPr lang="en-US" sz="1200" dirty="0" smtClean="0"/>
              <a:t> necessary </a:t>
            </a:r>
            <a:r>
              <a:rPr lang="en-US" sz="1200" dirty="0" smtClean="0"/>
              <a:t>to </a:t>
            </a:r>
            <a:r>
              <a:rPr lang="en-US" sz="1200" dirty="0"/>
              <a:t>react to breakdown and/or failure</a:t>
            </a:r>
          </a:p>
          <a:p>
            <a:pPr>
              <a:buFont typeface="Arial" charset="0"/>
              <a:buChar char="•"/>
            </a:pPr>
            <a:endParaRPr lang="en-US" sz="1200" dirty="0"/>
          </a:p>
        </p:txBody>
      </p:sp>
      <p:sp>
        <p:nvSpPr>
          <p:cNvPr id="13" name="TextBox 11"/>
          <p:cNvSpPr txBox="1"/>
          <p:nvPr/>
        </p:nvSpPr>
        <p:spPr>
          <a:xfrm>
            <a:off x="6010275" y="4869654"/>
            <a:ext cx="2686050" cy="107721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Accelerating structure</a:t>
            </a:r>
          </a:p>
          <a:p>
            <a:pPr>
              <a:buFont typeface="Arial" charset="0"/>
              <a:buChar char="•"/>
            </a:pPr>
            <a:r>
              <a:rPr lang="en-US" sz="1200" dirty="0" smtClean="0"/>
              <a:t> high-gradient</a:t>
            </a:r>
            <a:endParaRPr lang="en-US" sz="1200" dirty="0"/>
          </a:p>
          <a:p>
            <a:pPr>
              <a:buFont typeface="Arial" charset="0"/>
              <a:buChar char="•"/>
            </a:pPr>
            <a:r>
              <a:rPr lang="en-US" sz="1200" dirty="0" smtClean="0"/>
              <a:t> </a:t>
            </a:r>
            <a:r>
              <a:rPr lang="en-US" sz="1200" dirty="0" smtClean="0"/>
              <a:t>length = 0.4 m</a:t>
            </a:r>
            <a:endParaRPr lang="en-US" sz="1200" dirty="0"/>
          </a:p>
          <a:p>
            <a:pPr>
              <a:buFont typeface="Arial" charset="0"/>
              <a:buChar char="•"/>
            </a:pPr>
            <a:r>
              <a:rPr lang="en-US" sz="1200" dirty="0" smtClean="0"/>
              <a:t> micron </a:t>
            </a:r>
            <a:r>
              <a:rPr lang="en-US" sz="1200" dirty="0"/>
              <a:t>precision</a:t>
            </a:r>
          </a:p>
          <a:p>
            <a:pPr>
              <a:buFont typeface="Arial" charset="0"/>
              <a:buChar char="•"/>
            </a:pPr>
            <a:r>
              <a:rPr lang="en-US" sz="1200" dirty="0" smtClean="0"/>
              <a:t> transverse </a:t>
            </a:r>
            <a:r>
              <a:rPr lang="en-US" sz="1200" dirty="0"/>
              <a:t>wake-field suppression</a:t>
            </a:r>
          </a:p>
        </p:txBody>
      </p:sp>
      <p:sp>
        <p:nvSpPr>
          <p:cNvPr id="14" name="TextBox 12"/>
          <p:cNvSpPr txBox="1"/>
          <p:nvPr/>
        </p:nvSpPr>
        <p:spPr>
          <a:xfrm>
            <a:off x="3481388" y="931071"/>
            <a:ext cx="2665413" cy="677108"/>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dirty="0">
                <a:latin typeface="+mn-lt"/>
                <a:ea typeface="+mn-ea"/>
                <a:cs typeface="+mn-cs"/>
              </a:rPr>
              <a:t>Waveguide network</a:t>
            </a:r>
          </a:p>
          <a:p>
            <a:pPr marL="85725" indent="-85725" fontAlgn="auto">
              <a:spcBef>
                <a:spcPts val="0"/>
              </a:spcBef>
              <a:spcAft>
                <a:spcPts val="0"/>
              </a:spcAft>
              <a:buFont typeface="Arial" pitchFamily="34" charset="0"/>
              <a:buChar char="•"/>
              <a:defRPr/>
            </a:pPr>
            <a:r>
              <a:rPr lang="en-US" sz="1200" dirty="0" smtClean="0">
                <a:latin typeface="+mn-lt"/>
                <a:ea typeface="+mn-ea"/>
                <a:cs typeface="+mn-cs"/>
              </a:rPr>
              <a:t>high </a:t>
            </a:r>
            <a:r>
              <a:rPr lang="en-US" sz="1200" dirty="0">
                <a:latin typeface="+mn-lt"/>
                <a:ea typeface="+mn-ea"/>
                <a:cs typeface="+mn-cs"/>
              </a:rPr>
              <a:t>power </a:t>
            </a:r>
          </a:p>
          <a:p>
            <a:pPr marL="85725" indent="-85725" fontAlgn="auto">
              <a:spcBef>
                <a:spcPts val="0"/>
              </a:spcBef>
              <a:spcAft>
                <a:spcPts val="0"/>
              </a:spcAft>
              <a:buFont typeface="Arial" pitchFamily="34" charset="0"/>
              <a:buChar char="•"/>
              <a:defRPr/>
            </a:pPr>
            <a:r>
              <a:rPr lang="en-US" sz="1200" dirty="0">
                <a:latin typeface="+mn-lt"/>
                <a:ea typeface="+mn-ea"/>
                <a:cs typeface="+mn-cs"/>
              </a:rPr>
              <a:t>precise phase length</a:t>
            </a:r>
          </a:p>
        </p:txBody>
      </p:sp>
      <p:sp>
        <p:nvSpPr>
          <p:cNvPr id="15" name="ZoneTexte 14"/>
          <p:cNvSpPr txBox="1"/>
          <p:nvPr/>
        </p:nvSpPr>
        <p:spPr>
          <a:xfrm>
            <a:off x="157107" y="4505914"/>
            <a:ext cx="2373345" cy="646331"/>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b="1" smtClean="0">
                <a:solidFill>
                  <a:schemeClr val="bg1"/>
                </a:solidFill>
              </a:rPr>
              <a:t>Drive Beam 100 A decelerated</a:t>
            </a:r>
            <a:endParaRPr lang="en-US" b="1">
              <a:solidFill>
                <a:schemeClr val="bg1"/>
              </a:solidFill>
            </a:endParaRPr>
          </a:p>
        </p:txBody>
      </p:sp>
      <p:sp>
        <p:nvSpPr>
          <p:cNvPr id="16" name="ZoneTexte 15"/>
          <p:cNvSpPr txBox="1"/>
          <p:nvPr/>
        </p:nvSpPr>
        <p:spPr>
          <a:xfrm>
            <a:off x="2645810" y="5304575"/>
            <a:ext cx="2008203" cy="64633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b="1" dirty="0" smtClean="0">
                <a:solidFill>
                  <a:schemeClr val="bg1"/>
                </a:solidFill>
              </a:rPr>
              <a:t>Main Beam 1 A</a:t>
            </a:r>
          </a:p>
          <a:p>
            <a:pPr>
              <a:defRPr/>
            </a:pPr>
            <a:r>
              <a:rPr lang="en-US" b="1" dirty="0" smtClean="0">
                <a:solidFill>
                  <a:schemeClr val="bg1"/>
                </a:solidFill>
              </a:rPr>
              <a:t>accelerated</a:t>
            </a:r>
            <a:endParaRPr lang="en-US" b="1" dirty="0">
              <a:solidFill>
                <a:schemeClr val="bg1"/>
              </a:solidFill>
            </a:endParaRPr>
          </a:p>
        </p:txBody>
      </p:sp>
      <p:sp>
        <p:nvSpPr>
          <p:cNvPr id="17" name="Flèche droite 16"/>
          <p:cNvSpPr/>
          <p:nvPr/>
        </p:nvSpPr>
        <p:spPr>
          <a:xfrm rot="19630577">
            <a:off x="3798150" y="4844940"/>
            <a:ext cx="521926" cy="34965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a:solidFill>
                  <a:schemeClr val="accent2"/>
                </a:solidFill>
              </a:ln>
            </a:endParaRPr>
          </a:p>
        </p:txBody>
      </p:sp>
      <p:sp>
        <p:nvSpPr>
          <p:cNvPr id="18" name="Flèche droite 17"/>
          <p:cNvSpPr/>
          <p:nvPr/>
        </p:nvSpPr>
        <p:spPr>
          <a:xfrm rot="20184760">
            <a:off x="1126063" y="3995159"/>
            <a:ext cx="521926" cy="342266"/>
          </a:xfrm>
          <a:prstGeom prst="right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a:solidFill>
                  <a:schemeClr val="accent2"/>
                </a:solidFill>
              </a:ln>
            </a:endParaRPr>
          </a:p>
        </p:txBody>
      </p:sp>
      <p:sp>
        <p:nvSpPr>
          <p:cNvPr id="19" name="Flèche droite 18"/>
          <p:cNvSpPr/>
          <p:nvPr/>
        </p:nvSpPr>
        <p:spPr>
          <a:xfrm rot="1327327">
            <a:off x="3178481" y="2118753"/>
            <a:ext cx="572781" cy="468576"/>
          </a:xfrm>
          <a:prstGeom prst="rightArrow">
            <a:avLst/>
          </a:prstGeom>
          <a:solidFill>
            <a:srgbClr val="007E3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a:solidFill>
                  <a:schemeClr val="accent2"/>
                </a:solidFill>
              </a:ln>
            </a:endParaRPr>
          </a:p>
        </p:txBody>
      </p:sp>
      <p:sp>
        <p:nvSpPr>
          <p:cNvPr id="20" name="ZoneTexte 19"/>
          <p:cNvSpPr txBox="1"/>
          <p:nvPr/>
        </p:nvSpPr>
        <p:spPr>
          <a:xfrm>
            <a:off x="3007761" y="2617782"/>
            <a:ext cx="1154664" cy="923330"/>
          </a:xfrm>
          <a:prstGeom prst="rect">
            <a:avLst/>
          </a:prstGeom>
          <a:solidFill>
            <a:srgbClr val="007E3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fr-FR" b="1" dirty="0" smtClean="0">
                <a:solidFill>
                  <a:schemeClr val="bg1"/>
                </a:solidFill>
              </a:rPr>
              <a:t>RF power 120 MW</a:t>
            </a:r>
            <a:endParaRPr lang="fr-FR" b="1" dirty="0">
              <a:solidFill>
                <a:schemeClr val="bg1"/>
              </a:solidFill>
            </a:endParaRPr>
          </a:p>
        </p:txBody>
      </p:sp>
      <p:sp>
        <p:nvSpPr>
          <p:cNvPr id="21" name="Rectangle 20"/>
          <p:cNvSpPr/>
          <p:nvPr/>
        </p:nvSpPr>
        <p:spPr>
          <a:xfrm>
            <a:off x="5267325" y="1533525"/>
            <a:ext cx="1733550" cy="39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rot="18986650">
            <a:off x="5438823" y="2133049"/>
            <a:ext cx="1283320" cy="2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667548" y="4266648"/>
            <a:ext cx="638127" cy="49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7"/>
          <p:cNvSpPr>
            <a:spLocks noGrp="1"/>
          </p:cNvSpPr>
          <p:nvPr>
            <p:ph type="title"/>
          </p:nvPr>
        </p:nvSpPr>
        <p:spPr>
          <a:xfrm>
            <a:off x="1470223" y="0"/>
            <a:ext cx="6588392" cy="908720"/>
          </a:xfrm>
        </p:spPr>
        <p:txBody>
          <a:bodyPr/>
          <a:lstStyle/>
          <a:p>
            <a:pPr algn="ctr"/>
            <a:r>
              <a:rPr lang="en-US" dirty="0" smtClean="0"/>
              <a:t>12 </a:t>
            </a:r>
            <a:r>
              <a:rPr lang="en-US" dirty="0" err="1" smtClean="0"/>
              <a:t>Ghz</a:t>
            </a:r>
            <a:r>
              <a:rPr lang="en-US" dirty="0" smtClean="0"/>
              <a:t> two beam acceleration in CLIC</a:t>
            </a:r>
            <a:endParaRPr lang="en-US" dirty="0"/>
          </a:p>
        </p:txBody>
      </p:sp>
      <p:sp>
        <p:nvSpPr>
          <p:cNvPr id="25" name="Rectangle 24"/>
          <p:cNvSpPr/>
          <p:nvPr/>
        </p:nvSpPr>
        <p:spPr>
          <a:xfrm>
            <a:off x="1119352" y="6227379"/>
            <a:ext cx="7157545" cy="441435"/>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err="1" smtClean="0"/>
              <a:t>We</a:t>
            </a:r>
            <a:r>
              <a:rPr lang="fr-FR" sz="2000" b="1" dirty="0" smtClean="0"/>
              <a:t> do not propose </a:t>
            </a:r>
            <a:r>
              <a:rPr lang="fr-FR" sz="2000" b="1" dirty="0" err="1" smtClean="0"/>
              <a:t>any</a:t>
            </a:r>
            <a:r>
              <a:rPr lang="fr-FR" sz="2000" b="1" dirty="0" smtClean="0"/>
              <a:t> </a:t>
            </a:r>
            <a:r>
              <a:rPr lang="fr-FR" sz="2000" b="1" dirty="0" smtClean="0"/>
              <a:t>alternative solutions to the </a:t>
            </a:r>
            <a:r>
              <a:rPr lang="fr-FR" sz="2000" b="1" dirty="0" smtClean="0"/>
              <a:t>PETS</a:t>
            </a:r>
            <a:endParaRPr lang="en-US" b="1" dirty="0" smtClean="0"/>
          </a:p>
        </p:txBody>
      </p:sp>
      <p:sp>
        <p:nvSpPr>
          <p:cNvPr id="26" name="Flèche droite 25"/>
          <p:cNvSpPr/>
          <p:nvPr/>
        </p:nvSpPr>
        <p:spPr>
          <a:xfrm>
            <a:off x="611241" y="6232634"/>
            <a:ext cx="400050" cy="50482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ZoneTexte 26"/>
          <p:cNvSpPr txBox="1"/>
          <p:nvPr/>
        </p:nvSpPr>
        <p:spPr>
          <a:xfrm>
            <a:off x="6195848" y="1373706"/>
            <a:ext cx="2695904" cy="70788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2000" b="1" dirty="0" smtClean="0">
                <a:solidFill>
                  <a:schemeClr val="bg1"/>
                </a:solidFill>
              </a:rPr>
              <a:t>x 32500 for 500 </a:t>
            </a:r>
            <a:r>
              <a:rPr lang="en-US" sz="2000" b="1" dirty="0" err="1" smtClean="0">
                <a:solidFill>
                  <a:schemeClr val="bg1"/>
                </a:solidFill>
              </a:rPr>
              <a:t>GeV</a:t>
            </a:r>
            <a:endParaRPr lang="en-US" sz="2000" b="1" dirty="0" smtClean="0">
              <a:solidFill>
                <a:schemeClr val="bg1"/>
              </a:solidFill>
            </a:endParaRPr>
          </a:p>
          <a:p>
            <a:pPr>
              <a:defRPr/>
            </a:pPr>
            <a:r>
              <a:rPr lang="fr-FR" sz="2000" b="1" dirty="0" smtClean="0">
                <a:solidFill>
                  <a:schemeClr val="bg1"/>
                </a:solidFill>
              </a:rPr>
              <a:t>x 120750 for 3 </a:t>
            </a:r>
            <a:r>
              <a:rPr lang="fr-FR" sz="2000" b="1" dirty="0" err="1" smtClean="0">
                <a:solidFill>
                  <a:schemeClr val="bg1"/>
                </a:solidFill>
              </a:rPr>
              <a:t>TeV</a:t>
            </a:r>
            <a:endParaRPr lang="en-US" sz="2000" b="1" dirty="0">
              <a:solidFill>
                <a:schemeClr val="bg1"/>
              </a:solidFill>
            </a:endParaRPr>
          </a:p>
        </p:txBody>
      </p:sp>
    </p:spTree>
    <p:extLst>
      <p:ext uri="{BB962C8B-B14F-4D97-AF65-F5344CB8AC3E}">
        <p14:creationId xmlns:p14="http://schemas.microsoft.com/office/powerpoint/2010/main" val="24042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AEFB9B6D-867A-40B8-ACB0-35CC9F272C9C}" type="slidenum">
              <a:rPr lang="fr-FR" smtClean="0"/>
              <a:pPr/>
              <a:t>4</a:t>
            </a:fld>
            <a:endParaRPr lang="fr-FR" dirty="0"/>
          </a:p>
        </p:txBody>
      </p:sp>
      <p:sp>
        <p:nvSpPr>
          <p:cNvPr id="8" name="Titre 17"/>
          <p:cNvSpPr>
            <a:spLocks noGrp="1"/>
          </p:cNvSpPr>
          <p:nvPr>
            <p:ph type="title"/>
          </p:nvPr>
        </p:nvSpPr>
        <p:spPr>
          <a:xfrm>
            <a:off x="930162" y="-57150"/>
            <a:ext cx="7677808" cy="908720"/>
          </a:xfrm>
        </p:spPr>
        <p:txBody>
          <a:bodyPr/>
          <a:lstStyle/>
          <a:p>
            <a:pPr algn="ctr"/>
            <a:r>
              <a:rPr lang="en-US" dirty="0" smtClean="0"/>
              <a:t>MASSIVE </a:t>
            </a:r>
            <a:r>
              <a:rPr lang="en-US" dirty="0" err="1" smtClean="0"/>
              <a:t>conditionning</a:t>
            </a:r>
            <a:r>
              <a:rPr lang="en-US" dirty="0" smtClean="0"/>
              <a:t> and TESTING CAPABILITIES of 12 GHz ACCELERATING STRUCTURES</a:t>
            </a:r>
            <a:endParaRPr lang="en-US" dirty="0"/>
          </a:p>
        </p:txBody>
      </p:sp>
      <p:sp>
        <p:nvSpPr>
          <p:cNvPr id="13" name="Rectangle à coins arrondis 12"/>
          <p:cNvSpPr/>
          <p:nvPr/>
        </p:nvSpPr>
        <p:spPr>
          <a:xfrm>
            <a:off x="76200" y="1501981"/>
            <a:ext cx="2867025" cy="5213144"/>
          </a:xfrm>
          <a:prstGeom prst="roundRect">
            <a:avLst>
              <a:gd name="adj" fmla="val 782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0" y="1538457"/>
            <a:ext cx="3089115" cy="646331"/>
          </a:xfrm>
          <a:prstGeom prst="rect">
            <a:avLst/>
          </a:prstGeom>
          <a:noFill/>
        </p:spPr>
        <p:txBody>
          <a:bodyPr wrap="square" rtlCol="0">
            <a:spAutoFit/>
          </a:bodyPr>
          <a:lstStyle/>
          <a:p>
            <a:pPr algn="ctr"/>
            <a:r>
              <a:rPr lang="en-US" b="1" dirty="0" smtClean="0">
                <a:solidFill>
                  <a:schemeClr val="tx2">
                    <a:lumMod val="75000"/>
                  </a:schemeClr>
                </a:solidFill>
              </a:rPr>
              <a:t>TOSHIBA klystrons parameters</a:t>
            </a:r>
            <a:endParaRPr lang="en-US" b="1" dirty="0">
              <a:solidFill>
                <a:schemeClr val="tx2">
                  <a:lumMod val="75000"/>
                </a:schemeClr>
              </a:solidFill>
            </a:endParaRPr>
          </a:p>
        </p:txBody>
      </p:sp>
      <p:pic>
        <p:nvPicPr>
          <p:cNvPr id="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9032" r="2507"/>
          <a:stretch/>
        </p:blipFill>
        <p:spPr bwMode="auto">
          <a:xfrm>
            <a:off x="390898" y="3639292"/>
            <a:ext cx="2101932" cy="305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40902" y="2138475"/>
            <a:ext cx="2469110" cy="1384995"/>
          </a:xfrm>
          <a:prstGeom prst="rect">
            <a:avLst/>
          </a:prstGeom>
          <a:solidFill>
            <a:schemeClr val="tx2">
              <a:lumMod val="40000"/>
              <a:lumOff val="60000"/>
            </a:schemeClr>
          </a:solidFill>
        </p:spPr>
        <p:txBody>
          <a:bodyPr wrap="square">
            <a:spAutoFit/>
          </a:bodyPr>
          <a:lstStyle/>
          <a:p>
            <a:r>
              <a:rPr lang="fr-FR" sz="1400" dirty="0" err="1" smtClean="0"/>
              <a:t>Frequency</a:t>
            </a:r>
            <a:r>
              <a:rPr lang="fr-FR" sz="1400" dirty="0" smtClean="0"/>
              <a:t>: 12 GHz</a:t>
            </a:r>
            <a:endParaRPr lang="en-US" sz="1400" dirty="0" smtClean="0"/>
          </a:p>
          <a:p>
            <a:r>
              <a:rPr lang="en-US" sz="1400" dirty="0" smtClean="0"/>
              <a:t>Peak </a:t>
            </a:r>
            <a:r>
              <a:rPr lang="en-US" sz="1400" dirty="0"/>
              <a:t>power: 6 </a:t>
            </a:r>
            <a:r>
              <a:rPr lang="en-US" sz="1400" dirty="0" smtClean="0"/>
              <a:t>MW</a:t>
            </a:r>
          </a:p>
          <a:p>
            <a:r>
              <a:rPr lang="en-US" sz="1400" dirty="0" smtClean="0"/>
              <a:t>Beam </a:t>
            </a:r>
            <a:r>
              <a:rPr lang="en-US" sz="1400" dirty="0"/>
              <a:t>Voltage: 150 kV </a:t>
            </a:r>
            <a:endParaRPr lang="en-US" sz="1400" dirty="0" smtClean="0"/>
          </a:p>
          <a:p>
            <a:r>
              <a:rPr lang="en-US" sz="1400" dirty="0" smtClean="0"/>
              <a:t>Beam </a:t>
            </a:r>
            <a:r>
              <a:rPr lang="en-US" sz="1400" dirty="0"/>
              <a:t>current: 90 </a:t>
            </a:r>
            <a:r>
              <a:rPr lang="en-US" sz="1400" dirty="0" smtClean="0"/>
              <a:t>A</a:t>
            </a:r>
          </a:p>
          <a:p>
            <a:r>
              <a:rPr lang="en-US" sz="1400" dirty="0" smtClean="0"/>
              <a:t>Average </a:t>
            </a:r>
            <a:r>
              <a:rPr lang="en-US" sz="1400" dirty="0"/>
              <a:t>power: 12.4 </a:t>
            </a:r>
            <a:r>
              <a:rPr lang="en-US" sz="1400" dirty="0" smtClean="0"/>
              <a:t>kW</a:t>
            </a:r>
          </a:p>
          <a:p>
            <a:r>
              <a:rPr lang="en-US" sz="1400" dirty="0" smtClean="0"/>
              <a:t>Efficiency</a:t>
            </a:r>
            <a:r>
              <a:rPr lang="en-US" sz="1400" dirty="0"/>
              <a:t>: 47.5% </a:t>
            </a:r>
          </a:p>
        </p:txBody>
      </p:sp>
      <p:sp>
        <p:nvSpPr>
          <p:cNvPr id="22" name="Rectangle 21"/>
          <p:cNvSpPr/>
          <p:nvPr/>
        </p:nvSpPr>
        <p:spPr>
          <a:xfrm>
            <a:off x="4486653" y="3878508"/>
            <a:ext cx="4409697" cy="307777"/>
          </a:xfrm>
          <a:prstGeom prst="rect">
            <a:avLst/>
          </a:prstGeom>
        </p:spPr>
        <p:txBody>
          <a:bodyPr wrap="square">
            <a:spAutoFit/>
          </a:bodyPr>
          <a:lstStyle/>
          <a:p>
            <a:r>
              <a:rPr lang="en-US" sz="1400" i="1" dirty="0" smtClean="0"/>
              <a:t>I. </a:t>
            </a:r>
            <a:r>
              <a:rPr lang="en-US" sz="1400" i="1" dirty="0" err="1" smtClean="0"/>
              <a:t>Syratchev</a:t>
            </a:r>
            <a:r>
              <a:rPr lang="en-US" sz="1400" i="1" dirty="0" smtClean="0"/>
              <a:t>, G. </a:t>
            </a:r>
            <a:r>
              <a:rPr lang="en-US" sz="1400" i="1" dirty="0" err="1" smtClean="0"/>
              <a:t>McMonagle</a:t>
            </a:r>
            <a:r>
              <a:rPr lang="en-US" sz="1400" i="1" dirty="0" smtClean="0"/>
              <a:t>, N</a:t>
            </a:r>
            <a:r>
              <a:rPr lang="en-US" sz="1400" i="1" dirty="0"/>
              <a:t>. Catalan </a:t>
            </a:r>
            <a:r>
              <a:rPr lang="en-US" sz="1400" i="1" dirty="0" smtClean="0"/>
              <a:t>Lasheras </a:t>
            </a:r>
            <a:endParaRPr lang="en-US" sz="1400" i="1" dirty="0"/>
          </a:p>
        </p:txBody>
      </p:sp>
      <p:pic>
        <p:nvPicPr>
          <p:cNvPr id="23" name="Picture 3"/>
          <p:cNvPicPr>
            <a:picLocks noChangeAspect="1"/>
          </p:cNvPicPr>
          <p:nvPr/>
        </p:nvPicPr>
        <p:blipFill rotWithShape="1">
          <a:blip r:embed="rId4"/>
          <a:srcRect t="1435" r="32971" b="30244"/>
          <a:stretch/>
        </p:blipFill>
        <p:spPr>
          <a:xfrm>
            <a:off x="5488227" y="1592301"/>
            <a:ext cx="3493848" cy="2303423"/>
          </a:xfrm>
          <a:prstGeom prst="rect">
            <a:avLst/>
          </a:prstGeom>
          <a:solidFill>
            <a:srgbClr val="FFFFFF"/>
          </a:solidFill>
          <a:ln>
            <a:solidFill>
              <a:srgbClr val="000000"/>
            </a:solidFill>
          </a:ln>
        </p:spPr>
      </p:pic>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143251" y="1788699"/>
            <a:ext cx="2266950" cy="2109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ZoneTexte 24"/>
          <p:cNvSpPr txBox="1"/>
          <p:nvPr/>
        </p:nvSpPr>
        <p:spPr>
          <a:xfrm>
            <a:off x="514349" y="857250"/>
            <a:ext cx="8201026"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The XBOX3 test stand at CERN </a:t>
            </a:r>
            <a:r>
              <a:rPr lang="en-US" dirty="0" smtClean="0"/>
              <a:t>will use four Medium Power X-band klystrons  recombined and compressed to produce a 50 MW power level</a:t>
            </a:r>
            <a:endParaRPr lang="en-US" dirty="0"/>
          </a:p>
        </p:txBody>
      </p:sp>
      <p:sp>
        <p:nvSpPr>
          <p:cNvPr id="27" name="Rectangle 26"/>
          <p:cNvSpPr/>
          <p:nvPr/>
        </p:nvSpPr>
        <p:spPr>
          <a:xfrm>
            <a:off x="3815255" y="4477406"/>
            <a:ext cx="5060731" cy="2222939"/>
          </a:xfrm>
          <a:prstGeom prst="rect">
            <a:avLst/>
          </a:prstGeom>
          <a:solidFill>
            <a:schemeClr val="accent4">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err="1" smtClean="0"/>
              <a:t>We</a:t>
            </a:r>
            <a:r>
              <a:rPr lang="fr-FR" sz="2000" b="1" dirty="0" smtClean="0"/>
              <a:t> propose to design a new 12 </a:t>
            </a:r>
            <a:r>
              <a:rPr lang="fr-FR" sz="2000" b="1" dirty="0" smtClean="0"/>
              <a:t>GHz </a:t>
            </a:r>
            <a:r>
              <a:rPr lang="fr-FR" sz="2000" b="1" dirty="0" smtClean="0"/>
              <a:t>klystron </a:t>
            </a:r>
            <a:r>
              <a:rPr lang="fr-FR" sz="2000" b="1" dirty="0" err="1" smtClean="0"/>
              <a:t>with</a:t>
            </a:r>
            <a:r>
              <a:rPr lang="fr-FR" sz="2000" b="1" dirty="0" smtClean="0"/>
              <a:t> </a:t>
            </a:r>
            <a:r>
              <a:rPr lang="fr-FR" sz="2000" b="1" dirty="0" err="1" smtClean="0"/>
              <a:t>very</a:t>
            </a:r>
            <a:r>
              <a:rPr lang="fr-FR" sz="2000" b="1" dirty="0" smtClean="0"/>
              <a:t> high </a:t>
            </a:r>
            <a:r>
              <a:rPr lang="fr-FR" sz="2000" b="1" dirty="0" err="1" smtClean="0"/>
              <a:t>efficiency</a:t>
            </a:r>
            <a:r>
              <a:rPr lang="fr-FR" sz="2000" b="1" dirty="0" smtClean="0"/>
              <a:t>: </a:t>
            </a:r>
          </a:p>
          <a:p>
            <a:r>
              <a:rPr lang="fr-FR" sz="2000" b="1" dirty="0" smtClean="0">
                <a:latin typeface="Times New Roman"/>
                <a:cs typeface="Times New Roman"/>
              </a:rPr>
              <a:t>→ </a:t>
            </a:r>
            <a:r>
              <a:rPr lang="fr-FR" sz="2000" b="1" dirty="0" smtClean="0"/>
              <a:t>70% for 12 MW output power</a:t>
            </a:r>
          </a:p>
          <a:p>
            <a:r>
              <a:rPr lang="fr-FR" sz="2000" b="1" dirty="0" smtClean="0"/>
              <a:t> </a:t>
            </a:r>
          </a:p>
          <a:p>
            <a:r>
              <a:rPr lang="fr-FR" sz="2000" b="1" dirty="0"/>
              <a:t>It </a:t>
            </a:r>
            <a:r>
              <a:rPr lang="fr-FR" sz="2000" b="1" dirty="0" err="1"/>
              <a:t>will</a:t>
            </a:r>
            <a:r>
              <a:rPr lang="fr-FR" sz="2000" b="1" dirty="0"/>
              <a:t> </a:t>
            </a:r>
            <a:r>
              <a:rPr lang="fr-FR" sz="2000" b="1" u="sng" dirty="0"/>
              <a:t>double</a:t>
            </a:r>
            <a:r>
              <a:rPr lang="fr-FR" sz="2000" b="1" dirty="0"/>
              <a:t> the </a:t>
            </a:r>
            <a:r>
              <a:rPr lang="fr-FR" sz="2000" b="1" dirty="0" err="1"/>
              <a:t>testing</a:t>
            </a:r>
            <a:r>
              <a:rPr lang="fr-FR" sz="2000" b="1" dirty="0"/>
              <a:t> </a:t>
            </a:r>
            <a:r>
              <a:rPr lang="fr-FR" sz="2000" b="1" dirty="0" err="1"/>
              <a:t>capability</a:t>
            </a:r>
            <a:r>
              <a:rPr lang="fr-FR" sz="2000" b="1" dirty="0"/>
              <a:t> of </a:t>
            </a:r>
            <a:r>
              <a:rPr lang="fr-FR" sz="2000" b="1" dirty="0" smtClean="0"/>
              <a:t>an XBOX3 type test stand</a:t>
            </a:r>
            <a:endParaRPr lang="en-US" b="1" dirty="0" smtClean="0"/>
          </a:p>
        </p:txBody>
      </p:sp>
      <p:sp>
        <p:nvSpPr>
          <p:cNvPr id="28" name="Flèche droite 27"/>
          <p:cNvSpPr/>
          <p:nvPr/>
        </p:nvSpPr>
        <p:spPr>
          <a:xfrm>
            <a:off x="3212551" y="5034454"/>
            <a:ext cx="400050" cy="50482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25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a:xfrm>
            <a:off x="6739865" y="5209828"/>
            <a:ext cx="750206" cy="365125"/>
          </a:xfrm>
        </p:spPr>
        <p:txBody>
          <a:bodyPr/>
          <a:lstStyle/>
          <a:p>
            <a:fld id="{AEFB9B6D-867A-40B8-ACB0-35CC9F272C9C}" type="slidenum">
              <a:rPr lang="fr-FR" smtClean="0"/>
              <a:pPr/>
              <a:t>5</a:t>
            </a:fld>
            <a:endParaRPr lang="fr-FR" dirty="0"/>
          </a:p>
        </p:txBody>
      </p:sp>
      <p:sp>
        <p:nvSpPr>
          <p:cNvPr id="6" name="Espace réservé du contenu 3"/>
          <p:cNvSpPr>
            <a:spLocks noGrp="1"/>
          </p:cNvSpPr>
          <p:nvPr>
            <p:ph idx="1"/>
          </p:nvPr>
        </p:nvSpPr>
        <p:spPr>
          <a:xfrm>
            <a:off x="-361141" y="1266092"/>
            <a:ext cx="9123004" cy="3270738"/>
          </a:xfrm>
        </p:spPr>
        <p:txBody>
          <a:bodyPr wrap="square"/>
          <a:lstStyle/>
          <a:p>
            <a:pPr marL="1381125" indent="-457200">
              <a:spcAft>
                <a:spcPts val="1200"/>
              </a:spcAft>
              <a:buFont typeface="Wingdings" panose="05000000000000000000" pitchFamily="2" charset="2"/>
              <a:buChar char="§"/>
            </a:pPr>
            <a:r>
              <a:rPr lang="en-US" dirty="0" smtClean="0">
                <a:solidFill>
                  <a:schemeClr val="tx1"/>
                </a:solidFill>
              </a:rPr>
              <a:t>Propose and start long term </a:t>
            </a:r>
            <a:r>
              <a:rPr lang="en-US" dirty="0" smtClean="0">
                <a:solidFill>
                  <a:srgbClr val="FF0000"/>
                </a:solidFill>
              </a:rPr>
              <a:t>technological R&amp;D on high power RF systems</a:t>
            </a:r>
            <a:r>
              <a:rPr lang="en-US" dirty="0" smtClean="0">
                <a:solidFill>
                  <a:schemeClr val="tx1"/>
                </a:solidFill>
              </a:rPr>
              <a:t>, a key sub-system in an accelerator </a:t>
            </a:r>
          </a:p>
          <a:p>
            <a:pPr marL="1381125" indent="-457200">
              <a:spcBef>
                <a:spcPts val="0"/>
              </a:spcBef>
              <a:spcAft>
                <a:spcPts val="1200"/>
              </a:spcAft>
              <a:buFont typeface="Wingdings" panose="05000000000000000000" pitchFamily="2" charset="2"/>
              <a:buChar char="§"/>
            </a:pPr>
            <a:r>
              <a:rPr lang="en-US" dirty="0" smtClean="0">
                <a:solidFill>
                  <a:srgbClr val="FF0000"/>
                </a:solidFill>
              </a:rPr>
              <a:t>Energy efficiency </a:t>
            </a:r>
            <a:r>
              <a:rPr lang="en-US" dirty="0" smtClean="0">
                <a:solidFill>
                  <a:schemeClr val="tx1"/>
                </a:solidFill>
              </a:rPr>
              <a:t>is highly important for future accelerators</a:t>
            </a:r>
          </a:p>
          <a:p>
            <a:pPr marL="1813125" lvl="1" indent="-457200">
              <a:spcAft>
                <a:spcPts val="1200"/>
              </a:spcAft>
              <a:buFont typeface="Wingdings" panose="05000000000000000000" pitchFamily="2" charset="2"/>
              <a:buChar char="§"/>
            </a:pPr>
            <a:r>
              <a:rPr lang="fr-FR" dirty="0" err="1" smtClean="0">
                <a:solidFill>
                  <a:schemeClr val="tx1"/>
                </a:solidFill>
              </a:rPr>
              <a:t>Reduction</a:t>
            </a:r>
            <a:r>
              <a:rPr lang="fr-FR" dirty="0" smtClean="0">
                <a:solidFill>
                  <a:schemeClr val="tx1"/>
                </a:solidFill>
              </a:rPr>
              <a:t> of power </a:t>
            </a:r>
            <a:r>
              <a:rPr lang="fr-FR" dirty="0" err="1" smtClean="0">
                <a:solidFill>
                  <a:schemeClr val="tx1"/>
                </a:solidFill>
              </a:rPr>
              <a:t>consumption</a:t>
            </a:r>
            <a:r>
              <a:rPr lang="fr-FR" dirty="0" smtClean="0">
                <a:solidFill>
                  <a:schemeClr val="tx1"/>
                </a:solidFill>
              </a:rPr>
              <a:t> and </a:t>
            </a:r>
            <a:r>
              <a:rPr lang="fr-FR" dirty="0" err="1" smtClean="0">
                <a:solidFill>
                  <a:schemeClr val="tx1"/>
                </a:solidFill>
              </a:rPr>
              <a:t>operation</a:t>
            </a:r>
            <a:r>
              <a:rPr lang="fr-FR" dirty="0" smtClean="0">
                <a:solidFill>
                  <a:schemeClr val="tx1"/>
                </a:solidFill>
              </a:rPr>
              <a:t> </a:t>
            </a:r>
            <a:r>
              <a:rPr lang="fr-FR" dirty="0" err="1" smtClean="0">
                <a:solidFill>
                  <a:schemeClr val="tx1"/>
                </a:solidFill>
              </a:rPr>
              <a:t>cost</a:t>
            </a:r>
            <a:endParaRPr lang="fr-FR" dirty="0" smtClean="0">
              <a:solidFill>
                <a:schemeClr val="tx1"/>
              </a:solidFill>
            </a:endParaRPr>
          </a:p>
          <a:p>
            <a:pPr marL="1813125" lvl="1" indent="-457200">
              <a:spcAft>
                <a:spcPts val="1200"/>
              </a:spcAft>
              <a:buFont typeface="Wingdings" panose="05000000000000000000" pitchFamily="2" charset="2"/>
              <a:buChar char="§"/>
            </a:pPr>
            <a:r>
              <a:rPr lang="fr-FR" dirty="0" smtClean="0">
                <a:solidFill>
                  <a:schemeClr val="tx1"/>
                </a:solidFill>
              </a:rPr>
              <a:t>Limitation of the CO</a:t>
            </a:r>
            <a:r>
              <a:rPr lang="fr-FR" baseline="-25000" dirty="0" smtClean="0">
                <a:solidFill>
                  <a:schemeClr val="tx1"/>
                </a:solidFill>
              </a:rPr>
              <a:t>2</a:t>
            </a:r>
            <a:r>
              <a:rPr lang="fr-FR" dirty="0" smtClean="0">
                <a:solidFill>
                  <a:schemeClr val="tx1"/>
                </a:solidFill>
              </a:rPr>
              <a:t> </a:t>
            </a:r>
            <a:r>
              <a:rPr lang="fr-FR" dirty="0" err="1" smtClean="0">
                <a:solidFill>
                  <a:schemeClr val="tx1"/>
                </a:solidFill>
              </a:rPr>
              <a:t>emission</a:t>
            </a:r>
            <a:r>
              <a:rPr lang="fr-FR" dirty="0" smtClean="0">
                <a:solidFill>
                  <a:schemeClr val="tx1"/>
                </a:solidFill>
              </a:rPr>
              <a:t> (social </a:t>
            </a:r>
            <a:r>
              <a:rPr lang="fr-FR" dirty="0" err="1" smtClean="0">
                <a:solidFill>
                  <a:schemeClr val="tx1"/>
                </a:solidFill>
              </a:rPr>
              <a:t>benefit</a:t>
            </a:r>
            <a:r>
              <a:rPr lang="fr-FR" dirty="0" smtClean="0">
                <a:solidFill>
                  <a:schemeClr val="tx1"/>
                </a:solidFill>
              </a:rPr>
              <a:t>)</a:t>
            </a:r>
          </a:p>
          <a:p>
            <a:pPr marL="1355925" lvl="1" indent="0">
              <a:spcAft>
                <a:spcPts val="1200"/>
              </a:spcAft>
              <a:buNone/>
            </a:pPr>
            <a:r>
              <a:rPr lang="fr-FR" dirty="0" smtClean="0">
                <a:solidFill>
                  <a:schemeClr val="tx1"/>
                </a:solidFill>
                <a:latin typeface="Times New Roman"/>
                <a:cs typeface="Times New Roman"/>
              </a:rPr>
              <a:t>	→ </a:t>
            </a:r>
            <a:r>
              <a:rPr lang="fr-FR" dirty="0" err="1" smtClean="0">
                <a:solidFill>
                  <a:schemeClr val="tx1"/>
                </a:solidFill>
                <a:latin typeface="+mj-lt"/>
                <a:cs typeface="Times New Roman"/>
              </a:rPr>
              <a:t>mandatory</a:t>
            </a:r>
            <a:r>
              <a:rPr lang="fr-FR" dirty="0" smtClean="0">
                <a:solidFill>
                  <a:schemeClr val="tx1"/>
                </a:solidFill>
                <a:latin typeface="+mj-lt"/>
                <a:cs typeface="Times New Roman"/>
              </a:rPr>
              <a:t> for </a:t>
            </a:r>
            <a:r>
              <a:rPr lang="fr-FR" dirty="0" err="1" smtClean="0">
                <a:solidFill>
                  <a:schemeClr val="tx1"/>
                </a:solidFill>
                <a:latin typeface="+mj-lt"/>
                <a:cs typeface="Times New Roman"/>
              </a:rPr>
              <a:t>approval</a:t>
            </a:r>
            <a:r>
              <a:rPr lang="fr-FR" dirty="0" smtClean="0">
                <a:solidFill>
                  <a:schemeClr val="tx1"/>
                </a:solidFill>
                <a:latin typeface="+mj-lt"/>
                <a:cs typeface="Times New Roman"/>
              </a:rPr>
              <a:t> of new </a:t>
            </a:r>
            <a:r>
              <a:rPr lang="fr-FR" dirty="0" err="1" smtClean="0">
                <a:solidFill>
                  <a:schemeClr val="tx1"/>
                </a:solidFill>
                <a:latin typeface="+mj-lt"/>
                <a:cs typeface="Times New Roman"/>
              </a:rPr>
              <a:t>projects</a:t>
            </a:r>
            <a:endParaRPr lang="fr-FR" dirty="0" smtClean="0">
              <a:solidFill>
                <a:schemeClr val="tx1"/>
              </a:solidFill>
              <a:latin typeface="+mj-lt"/>
            </a:endParaRPr>
          </a:p>
          <a:p>
            <a:pPr marL="1381125" indent="-457200">
              <a:spcBef>
                <a:spcPts val="0"/>
              </a:spcBef>
              <a:spcAft>
                <a:spcPts val="1200"/>
              </a:spcAft>
              <a:buFont typeface="Wingdings" panose="05000000000000000000" pitchFamily="2" charset="2"/>
              <a:buChar char="§"/>
            </a:pPr>
            <a:endParaRPr lang="fr-FR" dirty="0" smtClean="0">
              <a:solidFill>
                <a:schemeClr val="tx1"/>
              </a:solidFill>
            </a:endParaRPr>
          </a:p>
          <a:p>
            <a:pPr marL="1381125" indent="-457200">
              <a:spcBef>
                <a:spcPts val="0"/>
              </a:spcBef>
              <a:spcAft>
                <a:spcPts val="1200"/>
              </a:spcAft>
              <a:buFont typeface="Wingdings" panose="05000000000000000000" pitchFamily="2" charset="2"/>
              <a:buChar char="§"/>
            </a:pPr>
            <a:endParaRPr lang="fr-FR" dirty="0">
              <a:solidFill>
                <a:schemeClr val="tx1"/>
              </a:solidFill>
            </a:endParaRPr>
          </a:p>
          <a:p>
            <a:pPr marL="1381125" indent="-457200">
              <a:spcBef>
                <a:spcPts val="0"/>
              </a:spcBef>
              <a:spcAft>
                <a:spcPts val="1200"/>
              </a:spcAft>
              <a:buFont typeface="Wingdings" panose="05000000000000000000" pitchFamily="2" charset="2"/>
              <a:buChar char="§"/>
            </a:pPr>
            <a:endParaRPr lang="fr-FR" dirty="0" smtClean="0">
              <a:solidFill>
                <a:schemeClr val="tx1"/>
              </a:solidFill>
            </a:endParaRPr>
          </a:p>
          <a:p>
            <a:pPr marL="1381125" indent="-457200">
              <a:spcBef>
                <a:spcPts val="0"/>
              </a:spcBef>
              <a:spcAft>
                <a:spcPts val="1200"/>
              </a:spcAft>
              <a:buFont typeface="Wingdings" panose="05000000000000000000" pitchFamily="2" charset="2"/>
              <a:buChar char="§"/>
            </a:pPr>
            <a:endParaRPr lang="fr-FR" dirty="0">
              <a:solidFill>
                <a:schemeClr val="tx1"/>
              </a:solidFill>
            </a:endParaRPr>
          </a:p>
          <a:p>
            <a:pPr marL="1381125" indent="-457200">
              <a:spcBef>
                <a:spcPts val="0"/>
              </a:spcBef>
              <a:spcAft>
                <a:spcPts val="1200"/>
              </a:spcAft>
              <a:buFont typeface="Wingdings" panose="05000000000000000000" pitchFamily="2" charset="2"/>
              <a:buChar char="§"/>
            </a:pPr>
            <a:endParaRPr lang="fr-FR" dirty="0" smtClean="0">
              <a:solidFill>
                <a:schemeClr val="tx1"/>
              </a:solidFill>
            </a:endParaRPr>
          </a:p>
          <a:p>
            <a:pPr marL="1381125" indent="-457200">
              <a:spcBef>
                <a:spcPts val="0"/>
              </a:spcBef>
              <a:spcAft>
                <a:spcPts val="1200"/>
              </a:spcAft>
              <a:buFont typeface="Wingdings" panose="05000000000000000000" pitchFamily="2" charset="2"/>
              <a:buChar char="§"/>
            </a:pPr>
            <a:r>
              <a:rPr lang="fr-FR" dirty="0" smtClean="0">
                <a:solidFill>
                  <a:schemeClr val="tx1"/>
                </a:solidFill>
              </a:rPr>
              <a:t>Focus </a:t>
            </a:r>
            <a:r>
              <a:rPr lang="fr-FR" dirty="0" smtClean="0">
                <a:solidFill>
                  <a:schemeClr val="tx1"/>
                </a:solidFill>
              </a:rPr>
              <a:t>on RF source (klystron) </a:t>
            </a:r>
            <a:r>
              <a:rPr lang="fr-FR" dirty="0" err="1" smtClean="0">
                <a:solidFill>
                  <a:schemeClr val="tx1"/>
                </a:solidFill>
              </a:rPr>
              <a:t>efficiency</a:t>
            </a:r>
            <a:r>
              <a:rPr lang="fr-FR" dirty="0" smtClean="0">
                <a:solidFill>
                  <a:schemeClr val="tx1"/>
                </a:solidFill>
              </a:rPr>
              <a:t> </a:t>
            </a:r>
            <a:r>
              <a:rPr lang="fr-FR" dirty="0" err="1" smtClean="0">
                <a:solidFill>
                  <a:schemeClr val="tx1"/>
                </a:solidFill>
              </a:rPr>
              <a:t>only</a:t>
            </a:r>
            <a:endParaRPr lang="en-US" dirty="0" smtClean="0">
              <a:solidFill>
                <a:schemeClr val="tx1"/>
              </a:solidFill>
            </a:endParaRPr>
          </a:p>
          <a:p>
            <a:pPr marL="1381125" indent="-457200">
              <a:spcBef>
                <a:spcPts val="0"/>
              </a:spcBef>
              <a:spcAft>
                <a:spcPts val="1200"/>
              </a:spcAft>
              <a:buFont typeface="Wingdings" panose="05000000000000000000" pitchFamily="2" charset="2"/>
              <a:buChar char="§"/>
            </a:pPr>
            <a:endParaRPr lang="en-US" dirty="0" smtClean="0">
              <a:solidFill>
                <a:schemeClr val="tx1"/>
              </a:solidFill>
            </a:endParaRPr>
          </a:p>
          <a:p>
            <a:pPr marL="1381125" indent="-457200">
              <a:spcBef>
                <a:spcPts val="0"/>
              </a:spcBef>
              <a:spcAft>
                <a:spcPts val="1200"/>
              </a:spcAft>
              <a:buFont typeface="Wingdings" panose="05000000000000000000" pitchFamily="2" charset="2"/>
              <a:buChar char="§"/>
            </a:pPr>
            <a:endParaRPr lang="en-US" dirty="0" smtClean="0">
              <a:solidFill>
                <a:schemeClr val="tx1"/>
              </a:solidFill>
            </a:endParaRPr>
          </a:p>
        </p:txBody>
      </p:sp>
      <p:sp>
        <p:nvSpPr>
          <p:cNvPr id="5" name="Rectangle 4"/>
          <p:cNvSpPr/>
          <p:nvPr/>
        </p:nvSpPr>
        <p:spPr>
          <a:xfrm>
            <a:off x="1947984" y="4062446"/>
            <a:ext cx="1134610" cy="15114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wall plug</a:t>
            </a:r>
            <a:endParaRPr lang="en-GB" sz="1200" dirty="0"/>
          </a:p>
        </p:txBody>
      </p:sp>
      <p:sp>
        <p:nvSpPr>
          <p:cNvPr id="7" name="Rectangle 6"/>
          <p:cNvSpPr/>
          <p:nvPr/>
        </p:nvSpPr>
        <p:spPr>
          <a:xfrm>
            <a:off x="3075545" y="4241906"/>
            <a:ext cx="965899" cy="133194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AC/DC power converter (modulators)</a:t>
            </a:r>
            <a:endParaRPr lang="en-GB" sz="1100" dirty="0"/>
          </a:p>
        </p:txBody>
      </p:sp>
      <p:sp>
        <p:nvSpPr>
          <p:cNvPr id="8" name="Rectangle 7"/>
          <p:cNvSpPr/>
          <p:nvPr/>
        </p:nvSpPr>
        <p:spPr>
          <a:xfrm>
            <a:off x="4028744" y="4432824"/>
            <a:ext cx="1017764" cy="114102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RF power source (klystrons, IOT,…)</a:t>
            </a:r>
            <a:endParaRPr lang="en-GB" sz="1200" dirty="0"/>
          </a:p>
        </p:txBody>
      </p:sp>
      <p:sp>
        <p:nvSpPr>
          <p:cNvPr id="10" name="Rectangle 9"/>
          <p:cNvSpPr/>
          <p:nvPr/>
        </p:nvSpPr>
        <p:spPr>
          <a:xfrm>
            <a:off x="5046508" y="4933287"/>
            <a:ext cx="1058662" cy="64056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useable RF</a:t>
            </a:r>
            <a:endParaRPr lang="en-GB" sz="1200" dirty="0"/>
          </a:p>
        </p:txBody>
      </p:sp>
      <p:sp>
        <p:nvSpPr>
          <p:cNvPr id="11" name="Rectangle 10"/>
          <p:cNvSpPr/>
          <p:nvPr/>
        </p:nvSpPr>
        <p:spPr>
          <a:xfrm>
            <a:off x="6105171" y="5195997"/>
            <a:ext cx="671347" cy="3778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beam</a:t>
            </a:r>
            <a:endParaRPr lang="en-GB" sz="1200" dirty="0"/>
          </a:p>
        </p:txBody>
      </p:sp>
      <p:sp>
        <p:nvSpPr>
          <p:cNvPr id="12" name="Bent-Up Arrow 11"/>
          <p:cNvSpPr/>
          <p:nvPr/>
        </p:nvSpPr>
        <p:spPr>
          <a:xfrm>
            <a:off x="3076244" y="3680922"/>
            <a:ext cx="1092200" cy="571032"/>
          </a:xfrm>
          <a:prstGeom prst="bentUpArrow">
            <a:avLst>
              <a:gd name="adj1" fmla="val 34162"/>
              <a:gd name="adj2" fmla="val 42750"/>
              <a:gd name="adj3" fmla="val 2720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loss</a:t>
            </a:r>
            <a:endParaRPr lang="en-GB" sz="1200" dirty="0"/>
          </a:p>
        </p:txBody>
      </p:sp>
      <p:sp>
        <p:nvSpPr>
          <p:cNvPr id="13" name="Bent-Up Arrow 12"/>
          <p:cNvSpPr/>
          <p:nvPr/>
        </p:nvSpPr>
        <p:spPr>
          <a:xfrm>
            <a:off x="4023716" y="3860068"/>
            <a:ext cx="1205178" cy="572755"/>
          </a:xfrm>
          <a:prstGeom prst="bentUpArrow">
            <a:avLst>
              <a:gd name="adj1" fmla="val 34132"/>
              <a:gd name="adj2" fmla="val 48191"/>
              <a:gd name="adj3" fmla="val 38514"/>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loss</a:t>
            </a:r>
            <a:endParaRPr lang="en-GB" sz="1200" dirty="0"/>
          </a:p>
        </p:txBody>
      </p:sp>
      <p:sp>
        <p:nvSpPr>
          <p:cNvPr id="14" name="Bent-Up Arrow 13"/>
          <p:cNvSpPr/>
          <p:nvPr/>
        </p:nvSpPr>
        <p:spPr>
          <a:xfrm>
            <a:off x="5048040" y="3955388"/>
            <a:ext cx="1127004" cy="996950"/>
          </a:xfrm>
          <a:prstGeom prst="bentUpArrow">
            <a:avLst>
              <a:gd name="adj1" fmla="val 50000"/>
              <a:gd name="adj2" fmla="val 33369"/>
              <a:gd name="adj3" fmla="val 33658"/>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Loss (40%)</a:t>
            </a:r>
            <a:endParaRPr lang="en-GB" sz="1100" dirty="0"/>
          </a:p>
        </p:txBody>
      </p:sp>
      <p:sp>
        <p:nvSpPr>
          <p:cNvPr id="15" name="Bent-Up Arrow 14"/>
          <p:cNvSpPr/>
          <p:nvPr/>
        </p:nvSpPr>
        <p:spPr>
          <a:xfrm>
            <a:off x="6105170" y="4824754"/>
            <a:ext cx="749323" cy="357257"/>
          </a:xfrm>
          <a:prstGeom prst="bentUpArrow">
            <a:avLst>
              <a:gd name="adj1" fmla="val 48167"/>
              <a:gd name="adj2" fmla="val 50000"/>
              <a:gd name="adj3" fmla="val 38514"/>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loss</a:t>
            </a:r>
            <a:endParaRPr lang="en-GB" sz="1200" dirty="0"/>
          </a:p>
        </p:txBody>
      </p:sp>
      <p:sp>
        <p:nvSpPr>
          <p:cNvPr id="16" name="Right Arrow 15"/>
          <p:cNvSpPr/>
          <p:nvPr/>
        </p:nvSpPr>
        <p:spPr>
          <a:xfrm>
            <a:off x="6776518" y="5012469"/>
            <a:ext cx="955378" cy="751761"/>
          </a:xfrm>
          <a:prstGeom prst="rightArrow">
            <a:avLst>
              <a:gd name="adj1" fmla="val 50000"/>
              <a:gd name="adj2" fmla="val 4874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Φ</a:t>
            </a:r>
            <a:r>
              <a:rPr lang="en-GB" sz="1200" dirty="0" smtClean="0"/>
              <a:t> &amp; loss</a:t>
            </a:r>
            <a:endParaRPr lang="en-GB" sz="1200" dirty="0"/>
          </a:p>
        </p:txBody>
      </p:sp>
      <p:sp>
        <p:nvSpPr>
          <p:cNvPr id="23" name="Rectangle 22"/>
          <p:cNvSpPr/>
          <p:nvPr/>
        </p:nvSpPr>
        <p:spPr>
          <a:xfrm>
            <a:off x="1838046" y="5566211"/>
            <a:ext cx="1342647" cy="307777"/>
          </a:xfrm>
          <a:prstGeom prst="rect">
            <a:avLst/>
          </a:prstGeom>
        </p:spPr>
        <p:txBody>
          <a:bodyPr wrap="square">
            <a:spAutoFit/>
          </a:bodyPr>
          <a:lstStyle/>
          <a:p>
            <a:r>
              <a:rPr lang="en-US" sz="1400" i="1" dirty="0" smtClean="0"/>
              <a:t>E. Jensen </a:t>
            </a:r>
            <a:endParaRPr lang="en-US" sz="1400" i="1" dirty="0"/>
          </a:p>
        </p:txBody>
      </p:sp>
      <p:sp>
        <p:nvSpPr>
          <p:cNvPr id="2" name="Ellipse 1"/>
          <p:cNvSpPr/>
          <p:nvPr/>
        </p:nvSpPr>
        <p:spPr>
          <a:xfrm>
            <a:off x="3985148" y="4394579"/>
            <a:ext cx="1091820" cy="1405720"/>
          </a:xfrm>
          <a:prstGeom prst="ellipse">
            <a:avLst/>
          </a:prstGeom>
          <a:solidFill>
            <a:schemeClr val="tx2">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re 2"/>
          <p:cNvSpPr txBox="1">
            <a:spLocks/>
          </p:cNvSpPr>
          <p:nvPr/>
        </p:nvSpPr>
        <p:spPr>
          <a:xfrm>
            <a:off x="1268715" y="102428"/>
            <a:ext cx="7132335" cy="639376"/>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pPr algn="ctr"/>
            <a:r>
              <a:rPr lang="fr-FR" smtClean="0"/>
              <a:t>A strong motivation with a more general interest</a:t>
            </a:r>
            <a:endParaRPr lang="fr-FR" dirty="0"/>
          </a:p>
        </p:txBody>
      </p:sp>
    </p:spTree>
    <p:extLst>
      <p:ext uri="{BB962C8B-B14F-4D97-AF65-F5344CB8AC3E}">
        <p14:creationId xmlns:p14="http://schemas.microsoft.com/office/powerpoint/2010/main" val="2709162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smtClean="0"/>
              <a:t>A </a:t>
            </a:r>
            <a:r>
              <a:rPr lang="fr-FR" dirty="0" err="1" smtClean="0"/>
              <a:t>strong</a:t>
            </a:r>
            <a:r>
              <a:rPr lang="fr-FR" dirty="0" smtClean="0"/>
              <a:t> motivation </a:t>
            </a:r>
            <a:r>
              <a:rPr lang="fr-FR" dirty="0" err="1" smtClean="0"/>
              <a:t>with</a:t>
            </a:r>
            <a:r>
              <a:rPr lang="fr-FR" dirty="0" smtClean="0"/>
              <a:t> a more </a:t>
            </a:r>
            <a:r>
              <a:rPr lang="fr-FR" dirty="0" err="1" smtClean="0"/>
              <a:t>general</a:t>
            </a:r>
            <a:r>
              <a:rPr lang="fr-FR" dirty="0" smtClean="0"/>
              <a:t> </a:t>
            </a:r>
            <a:r>
              <a:rPr lang="fr-FR" dirty="0" err="1" smtClean="0"/>
              <a:t>interest</a:t>
            </a:r>
            <a:endParaRPr lang="fr-FR" dirty="0"/>
          </a:p>
        </p:txBody>
      </p:sp>
      <p:sp>
        <p:nvSpPr>
          <p:cNvPr id="6" name="Espace réservé du numéro de diapositive 5"/>
          <p:cNvSpPr>
            <a:spLocks noGrp="1"/>
          </p:cNvSpPr>
          <p:nvPr>
            <p:ph type="sldNum" sz="quarter" idx="12"/>
          </p:nvPr>
        </p:nvSpPr>
        <p:spPr/>
        <p:txBody>
          <a:bodyPr/>
          <a:lstStyle/>
          <a:p>
            <a:fld id="{AEFB9B6D-867A-40B8-ACB0-35CC9F272C9C}" type="slidenum">
              <a:rPr lang="fr-FR" smtClean="0"/>
              <a:pPr/>
              <a:t>6</a:t>
            </a:fld>
            <a:endParaRPr lang="fr-FR" dirty="0"/>
          </a:p>
        </p:txBody>
      </p:sp>
      <p:pic>
        <p:nvPicPr>
          <p:cNvPr id="13314" name="Imag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307" y="1974188"/>
            <a:ext cx="5219700" cy="38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3825" y="5849035"/>
            <a:ext cx="8296275" cy="646331"/>
          </a:xfrm>
          <a:prstGeom prst="rect">
            <a:avLst/>
          </a:prstGeom>
        </p:spPr>
        <p:txBody>
          <a:bodyPr wrap="square">
            <a:spAutoFit/>
          </a:bodyPr>
          <a:lstStyle/>
          <a:p>
            <a:pPr marL="285750" lvl="0" indent="-285750">
              <a:buFont typeface="Arial" panose="020B0604020202020204" pitchFamily="34" charset="0"/>
              <a:buChar char="•"/>
              <a:defRPr/>
            </a:pPr>
            <a:r>
              <a:rPr lang="en-US" kern="0" dirty="0">
                <a:solidFill>
                  <a:prstClr val="black"/>
                </a:solidFill>
                <a:latin typeface="Calibri"/>
              </a:rPr>
              <a:t>This </a:t>
            </a:r>
            <a:r>
              <a:rPr lang="en-US" kern="0" dirty="0" smtClean="0">
                <a:solidFill>
                  <a:prstClr val="black"/>
                </a:solidFill>
                <a:latin typeface="Calibri"/>
              </a:rPr>
              <a:t>project is also an </a:t>
            </a:r>
            <a:r>
              <a:rPr lang="en-US" kern="0" dirty="0">
                <a:solidFill>
                  <a:prstClr val="black"/>
                </a:solidFill>
                <a:latin typeface="Calibri"/>
              </a:rPr>
              <a:t>occasion to acquire knowledge and experience on RF sources “in-lab </a:t>
            </a:r>
            <a:r>
              <a:rPr lang="en-US" kern="0" dirty="0" smtClean="0">
                <a:solidFill>
                  <a:prstClr val="black"/>
                </a:solidFill>
                <a:latin typeface="Calibri"/>
              </a:rPr>
              <a:t>design” and why not “in-lab </a:t>
            </a:r>
            <a:r>
              <a:rPr lang="en-US" kern="0" dirty="0">
                <a:solidFill>
                  <a:prstClr val="black"/>
                </a:solidFill>
                <a:latin typeface="Calibri"/>
              </a:rPr>
              <a:t>fabrication</a:t>
            </a:r>
            <a:r>
              <a:rPr lang="en-US" kern="0" dirty="0" smtClean="0">
                <a:solidFill>
                  <a:prstClr val="black"/>
                </a:solidFill>
                <a:latin typeface="Calibri"/>
              </a:rPr>
              <a:t>” in </a:t>
            </a:r>
            <a:r>
              <a:rPr lang="en-US" kern="0" dirty="0" smtClean="0">
                <a:solidFill>
                  <a:prstClr val="black"/>
                </a:solidFill>
                <a:latin typeface="Calibri"/>
              </a:rPr>
              <a:t>Europe</a:t>
            </a:r>
            <a:endParaRPr lang="en-US" kern="0" dirty="0">
              <a:solidFill>
                <a:prstClr val="black"/>
              </a:solidFill>
              <a:latin typeface="Calibri"/>
            </a:endParaRPr>
          </a:p>
        </p:txBody>
      </p:sp>
      <p:sp>
        <p:nvSpPr>
          <p:cNvPr id="9" name="Rectangle 8"/>
          <p:cNvSpPr/>
          <p:nvPr/>
        </p:nvSpPr>
        <p:spPr>
          <a:xfrm>
            <a:off x="123825" y="819835"/>
            <a:ext cx="9020175" cy="1477328"/>
          </a:xfrm>
          <a:prstGeom prst="rect">
            <a:avLst/>
          </a:prstGeom>
        </p:spPr>
        <p:txBody>
          <a:bodyPr wrap="square">
            <a:spAutoFit/>
          </a:bodyPr>
          <a:lstStyle/>
          <a:p>
            <a:pPr marL="285750" lvl="0" indent="-285750">
              <a:buFont typeface="Arial" panose="020B0604020202020204" pitchFamily="34" charset="0"/>
              <a:buChar char="•"/>
              <a:defRPr/>
            </a:pPr>
            <a:r>
              <a:rPr lang="en-US" kern="0" dirty="0" smtClean="0">
                <a:solidFill>
                  <a:prstClr val="black"/>
                </a:solidFill>
                <a:latin typeface="Calibri"/>
              </a:rPr>
              <a:t>Some important projects (XFEL, ESS, CLIC-drive beam, FCC…) search for “green technologies” and so require </a:t>
            </a:r>
            <a:r>
              <a:rPr lang="en-US" b="1" kern="0" dirty="0" smtClean="0">
                <a:solidFill>
                  <a:srgbClr val="FF0000"/>
                </a:solidFill>
                <a:latin typeface="Calibri"/>
              </a:rPr>
              <a:t>ultra-high efficiency RF </a:t>
            </a:r>
            <a:r>
              <a:rPr lang="en-US" b="1" kern="0" dirty="0" smtClean="0">
                <a:solidFill>
                  <a:srgbClr val="FF0000"/>
                </a:solidFill>
                <a:latin typeface="Calibri"/>
              </a:rPr>
              <a:t>sources</a:t>
            </a:r>
          </a:p>
          <a:p>
            <a:pPr marL="285750" indent="-285750">
              <a:buFont typeface="Arial" panose="020B0604020202020204" pitchFamily="34" charset="0"/>
              <a:buChar char="•"/>
              <a:defRPr/>
            </a:pPr>
            <a:r>
              <a:rPr lang="en-US" kern="0" dirty="0">
                <a:solidFill>
                  <a:prstClr val="black"/>
                </a:solidFill>
                <a:latin typeface="Calibri"/>
              </a:rPr>
              <a:t>A road map to reach the 90% efficiency horizon have been established at different frequencies</a:t>
            </a:r>
          </a:p>
          <a:p>
            <a:pPr marL="285750" lvl="0" indent="-285750">
              <a:buFont typeface="Arial" panose="020B0604020202020204" pitchFamily="34" charset="0"/>
              <a:buChar char="•"/>
              <a:defRPr/>
            </a:pPr>
            <a:endParaRPr lang="en-US" b="1" kern="0" dirty="0" smtClean="0">
              <a:latin typeface="Calibri"/>
            </a:endParaRPr>
          </a:p>
        </p:txBody>
      </p:sp>
      <p:sp>
        <p:nvSpPr>
          <p:cNvPr id="8" name="Flèche droite 7"/>
          <p:cNvSpPr/>
          <p:nvPr/>
        </p:nvSpPr>
        <p:spPr>
          <a:xfrm rot="10076767">
            <a:off x="6272992" y="4035712"/>
            <a:ext cx="916684" cy="311753"/>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91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AEFB9B6D-867A-40B8-ACB0-35CC9F272C9C}" type="slidenum">
              <a:rPr lang="fr-FR" smtClean="0"/>
              <a:pPr/>
              <a:t>7</a:t>
            </a:fld>
            <a:endParaRPr lang="fr-FR" dirty="0"/>
          </a:p>
        </p:txBody>
      </p:sp>
      <p:sp>
        <p:nvSpPr>
          <p:cNvPr id="8" name="Titre 17"/>
          <p:cNvSpPr>
            <a:spLocks noGrp="1"/>
          </p:cNvSpPr>
          <p:nvPr>
            <p:ph type="title"/>
          </p:nvPr>
        </p:nvSpPr>
        <p:spPr>
          <a:xfrm>
            <a:off x="1470223" y="0"/>
            <a:ext cx="6588392" cy="908720"/>
          </a:xfrm>
        </p:spPr>
        <p:txBody>
          <a:bodyPr/>
          <a:lstStyle/>
          <a:p>
            <a:pPr algn="ctr"/>
            <a:r>
              <a:rPr lang="en-US" dirty="0" smtClean="0"/>
              <a:t>What Limit the EFFICIENCY in a Klystron ?</a:t>
            </a:r>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0688" r="26329" b="9484"/>
          <a:stretch/>
        </p:blipFill>
        <p:spPr bwMode="auto">
          <a:xfrm>
            <a:off x="2227141" y="1524000"/>
            <a:ext cx="4907083" cy="410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avec flèche 10"/>
          <p:cNvCxnSpPr/>
          <p:nvPr/>
        </p:nvCxnSpPr>
        <p:spPr>
          <a:xfrm flipH="1" flipV="1">
            <a:off x="4435522" y="2729552"/>
            <a:ext cx="2651078" cy="20415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438901" y="1970702"/>
            <a:ext cx="2609850"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fr-FR" sz="1600" dirty="0" smtClean="0">
                <a:solidFill>
                  <a:srgbClr val="C00000"/>
                </a:solidFill>
              </a:rPr>
              <a:t>Our </a:t>
            </a:r>
            <a:r>
              <a:rPr lang="fr-FR" sz="1600" dirty="0" err="1" smtClean="0">
                <a:solidFill>
                  <a:srgbClr val="C00000"/>
                </a:solidFill>
              </a:rPr>
              <a:t>proposal</a:t>
            </a:r>
            <a:r>
              <a:rPr lang="fr-FR" sz="1600" dirty="0" smtClean="0">
                <a:solidFill>
                  <a:srgbClr val="C00000"/>
                </a:solidFill>
              </a:rPr>
              <a:t> </a:t>
            </a:r>
            <a:r>
              <a:rPr lang="fr-FR" sz="1600" dirty="0" err="1" smtClean="0">
                <a:solidFill>
                  <a:srgbClr val="C00000"/>
                </a:solidFill>
              </a:rPr>
              <a:t>is</a:t>
            </a:r>
            <a:r>
              <a:rPr lang="fr-FR" sz="1600" dirty="0" smtClean="0">
                <a:solidFill>
                  <a:srgbClr val="C00000"/>
                </a:solidFill>
              </a:rPr>
              <a:t> to explore and invente new concepts for the </a:t>
            </a:r>
            <a:r>
              <a:rPr lang="fr-FR" sz="1600" dirty="0" err="1" smtClean="0">
                <a:solidFill>
                  <a:srgbClr val="C00000"/>
                </a:solidFill>
              </a:rPr>
              <a:t>higher</a:t>
            </a:r>
            <a:r>
              <a:rPr lang="fr-FR" sz="1600" dirty="0" smtClean="0">
                <a:solidFill>
                  <a:srgbClr val="C00000"/>
                </a:solidFill>
              </a:rPr>
              <a:t> </a:t>
            </a:r>
            <a:r>
              <a:rPr lang="fr-FR" sz="1600" dirty="0" err="1" smtClean="0">
                <a:solidFill>
                  <a:srgbClr val="C00000"/>
                </a:solidFill>
              </a:rPr>
              <a:t>perveance</a:t>
            </a:r>
            <a:r>
              <a:rPr lang="fr-FR" sz="1600" dirty="0" smtClean="0">
                <a:solidFill>
                  <a:srgbClr val="C00000"/>
                </a:solidFill>
              </a:rPr>
              <a:t> </a:t>
            </a:r>
            <a:r>
              <a:rPr lang="fr-FR" sz="1600" dirty="0" err="1" smtClean="0">
                <a:solidFill>
                  <a:srgbClr val="C00000"/>
                </a:solidFill>
              </a:rPr>
              <a:t>devices</a:t>
            </a:r>
            <a:r>
              <a:rPr lang="fr-FR" sz="1600" dirty="0" smtClean="0">
                <a:solidFill>
                  <a:srgbClr val="C00000"/>
                </a:solidFill>
              </a:rPr>
              <a:t>:</a:t>
            </a:r>
          </a:p>
          <a:p>
            <a:pPr marL="285750" indent="-285750">
              <a:buFont typeface="Wingdings" panose="05000000000000000000" pitchFamily="2" charset="2"/>
              <a:buChar char="Ø"/>
            </a:pPr>
            <a:r>
              <a:rPr lang="fr-FR" sz="1600" dirty="0" err="1" smtClean="0">
                <a:solidFill>
                  <a:srgbClr val="C00000"/>
                </a:solidFill>
              </a:rPr>
              <a:t>Simplify</a:t>
            </a:r>
            <a:r>
              <a:rPr lang="fr-FR" sz="1600" dirty="0" smtClean="0">
                <a:solidFill>
                  <a:srgbClr val="C00000"/>
                </a:solidFill>
              </a:rPr>
              <a:t> the </a:t>
            </a:r>
            <a:r>
              <a:rPr lang="fr-FR" sz="1600" dirty="0" err="1" smtClean="0">
                <a:solidFill>
                  <a:srgbClr val="C00000"/>
                </a:solidFill>
              </a:rPr>
              <a:t>modulator</a:t>
            </a:r>
            <a:r>
              <a:rPr lang="fr-FR" sz="1600" dirty="0" smtClean="0">
                <a:solidFill>
                  <a:srgbClr val="C00000"/>
                </a:solidFill>
              </a:rPr>
              <a:t> and the tube fabrication </a:t>
            </a:r>
            <a:r>
              <a:rPr lang="fr-FR" sz="1600" dirty="0" err="1" smtClean="0">
                <a:solidFill>
                  <a:srgbClr val="C00000"/>
                </a:solidFill>
              </a:rPr>
              <a:t>technology</a:t>
            </a:r>
            <a:endParaRPr lang="fr-FR" sz="1600" dirty="0" smtClean="0">
              <a:solidFill>
                <a:srgbClr val="C00000"/>
              </a:solidFill>
            </a:endParaRPr>
          </a:p>
          <a:p>
            <a:pPr marL="285750" indent="-285750">
              <a:buFont typeface="Wingdings" panose="05000000000000000000" pitchFamily="2" charset="2"/>
              <a:buChar char="Ø"/>
            </a:pPr>
            <a:r>
              <a:rPr lang="fr-FR" sz="1600" dirty="0" smtClean="0">
                <a:solidFill>
                  <a:srgbClr val="C00000"/>
                </a:solidFill>
              </a:rPr>
              <a:t>But deal </a:t>
            </a:r>
            <a:r>
              <a:rPr lang="fr-FR" sz="1600" dirty="0" err="1" smtClean="0">
                <a:solidFill>
                  <a:srgbClr val="C00000"/>
                </a:solidFill>
              </a:rPr>
              <a:t>with</a:t>
            </a:r>
            <a:r>
              <a:rPr lang="fr-FR" sz="1600" dirty="0" smtClean="0">
                <a:solidFill>
                  <a:srgbClr val="C00000"/>
                </a:solidFill>
              </a:rPr>
              <a:t> </a:t>
            </a:r>
            <a:r>
              <a:rPr lang="fr-FR" sz="1600" dirty="0" err="1" smtClean="0">
                <a:solidFill>
                  <a:srgbClr val="C00000"/>
                </a:solidFill>
              </a:rPr>
              <a:t>very</a:t>
            </a:r>
            <a:r>
              <a:rPr lang="fr-FR" sz="1600" dirty="0" smtClean="0">
                <a:solidFill>
                  <a:srgbClr val="C00000"/>
                </a:solidFill>
              </a:rPr>
              <a:t> high </a:t>
            </a:r>
            <a:r>
              <a:rPr lang="fr-FR" sz="1600" dirty="0" err="1" smtClean="0">
                <a:solidFill>
                  <a:srgbClr val="C00000"/>
                </a:solidFill>
              </a:rPr>
              <a:t>space</a:t>
            </a:r>
            <a:r>
              <a:rPr lang="fr-FR" sz="1600" dirty="0" smtClean="0">
                <a:solidFill>
                  <a:srgbClr val="C00000"/>
                </a:solidFill>
              </a:rPr>
              <a:t> charge</a:t>
            </a:r>
            <a:endParaRPr lang="fr-FR" sz="1600" dirty="0">
              <a:solidFill>
                <a:srgbClr val="C00000"/>
              </a:solidFill>
            </a:endParaRPr>
          </a:p>
        </p:txBody>
      </p:sp>
      <p:sp>
        <p:nvSpPr>
          <p:cNvPr id="16" name="Étoile à 7 branches 15"/>
          <p:cNvSpPr/>
          <p:nvPr/>
        </p:nvSpPr>
        <p:spPr>
          <a:xfrm>
            <a:off x="3678925" y="2503769"/>
            <a:ext cx="781050" cy="685800"/>
          </a:xfrm>
          <a:prstGeom prst="star7">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flipV="1">
            <a:off x="2124075" y="2324100"/>
            <a:ext cx="733425" cy="171450"/>
          </a:xfrm>
          <a:prstGeom prst="straightConnector1">
            <a:avLst/>
          </a:prstGeom>
          <a:ln w="3492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23825" y="1855266"/>
            <a:ext cx="2190750" cy="1569660"/>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fr-FR" sz="1600" dirty="0">
                <a:solidFill>
                  <a:schemeClr val="bg2">
                    <a:lumMod val="75000"/>
                  </a:schemeClr>
                </a:solidFill>
              </a:rPr>
              <a:t>The last 15 </a:t>
            </a:r>
            <a:r>
              <a:rPr lang="fr-FR" sz="1600" dirty="0" err="1">
                <a:solidFill>
                  <a:schemeClr val="bg2">
                    <a:lumMod val="75000"/>
                  </a:schemeClr>
                </a:solidFill>
              </a:rPr>
              <a:t>years</a:t>
            </a:r>
            <a:r>
              <a:rPr lang="fr-FR" sz="1600" dirty="0">
                <a:solidFill>
                  <a:schemeClr val="bg2">
                    <a:lumMod val="75000"/>
                  </a:schemeClr>
                </a:solidFill>
              </a:rPr>
              <a:t> </a:t>
            </a:r>
            <a:r>
              <a:rPr lang="fr-FR" sz="1600" dirty="0" err="1" smtClean="0">
                <a:solidFill>
                  <a:schemeClr val="bg2">
                    <a:lumMod val="75000"/>
                  </a:schemeClr>
                </a:solidFill>
              </a:rPr>
              <a:t>was</a:t>
            </a:r>
            <a:r>
              <a:rPr lang="fr-FR" sz="1600" dirty="0" smtClean="0">
                <a:solidFill>
                  <a:schemeClr val="bg2">
                    <a:lumMod val="75000"/>
                  </a:schemeClr>
                </a:solidFill>
              </a:rPr>
              <a:t> </a:t>
            </a:r>
            <a:r>
              <a:rPr lang="fr-FR" sz="1600" dirty="0" err="1" smtClean="0">
                <a:solidFill>
                  <a:schemeClr val="bg2">
                    <a:lumMod val="75000"/>
                  </a:schemeClr>
                </a:solidFill>
              </a:rPr>
              <a:t>only</a:t>
            </a:r>
            <a:r>
              <a:rPr lang="fr-FR" sz="1600" dirty="0" smtClean="0">
                <a:solidFill>
                  <a:schemeClr val="bg2">
                    <a:lumMod val="75000"/>
                  </a:schemeClr>
                </a:solidFill>
              </a:rPr>
              <a:t> </a:t>
            </a:r>
            <a:r>
              <a:rPr lang="fr-FR" sz="1600" dirty="0" err="1" smtClean="0">
                <a:solidFill>
                  <a:schemeClr val="bg2">
                    <a:lumMod val="75000"/>
                  </a:schemeClr>
                </a:solidFill>
              </a:rPr>
              <a:t>focused</a:t>
            </a:r>
            <a:r>
              <a:rPr lang="fr-FR" sz="1600" dirty="0" smtClean="0">
                <a:solidFill>
                  <a:schemeClr val="bg2">
                    <a:lumMod val="75000"/>
                  </a:schemeClr>
                </a:solidFill>
              </a:rPr>
              <a:t> on </a:t>
            </a:r>
            <a:r>
              <a:rPr lang="fr-FR" sz="1600" dirty="0" err="1" smtClean="0">
                <a:solidFill>
                  <a:schemeClr val="bg2">
                    <a:lumMod val="75000"/>
                  </a:schemeClr>
                </a:solidFill>
              </a:rPr>
              <a:t>low</a:t>
            </a:r>
            <a:r>
              <a:rPr lang="fr-FR" sz="1600" dirty="0" smtClean="0">
                <a:solidFill>
                  <a:schemeClr val="bg2">
                    <a:lumMod val="75000"/>
                  </a:schemeClr>
                </a:solidFill>
              </a:rPr>
              <a:t> </a:t>
            </a:r>
            <a:r>
              <a:rPr lang="fr-FR" sz="1600" dirty="0" err="1" smtClean="0">
                <a:solidFill>
                  <a:schemeClr val="bg2">
                    <a:lumMod val="75000"/>
                  </a:schemeClr>
                </a:solidFill>
              </a:rPr>
              <a:t>perveance</a:t>
            </a:r>
            <a:r>
              <a:rPr lang="fr-FR" sz="1600" dirty="0" smtClean="0">
                <a:solidFill>
                  <a:schemeClr val="bg2">
                    <a:lumMod val="75000"/>
                  </a:schemeClr>
                </a:solidFill>
              </a:rPr>
              <a:t> </a:t>
            </a:r>
            <a:r>
              <a:rPr lang="fr-FR" sz="1600" dirty="0" err="1" smtClean="0">
                <a:solidFill>
                  <a:schemeClr val="bg2">
                    <a:lumMod val="75000"/>
                  </a:schemeClr>
                </a:solidFill>
              </a:rPr>
              <a:t>devices</a:t>
            </a:r>
            <a:r>
              <a:rPr lang="fr-FR" sz="1600" dirty="0" smtClean="0">
                <a:solidFill>
                  <a:schemeClr val="bg2">
                    <a:lumMod val="75000"/>
                  </a:schemeClr>
                </a:solidFill>
              </a:rPr>
              <a:t>  </a:t>
            </a:r>
          </a:p>
          <a:p>
            <a:r>
              <a:rPr lang="fr-FR" sz="1600" dirty="0" err="1" smtClean="0">
                <a:solidFill>
                  <a:schemeClr val="bg2">
                    <a:lumMod val="75000"/>
                  </a:schemeClr>
                </a:solidFill>
              </a:rPr>
              <a:t>ie</a:t>
            </a:r>
            <a:r>
              <a:rPr lang="fr-FR" sz="1600" dirty="0" smtClean="0">
                <a:solidFill>
                  <a:schemeClr val="bg2">
                    <a:lumMod val="75000"/>
                  </a:schemeClr>
                </a:solidFill>
              </a:rPr>
              <a:t>. </a:t>
            </a:r>
            <a:r>
              <a:rPr lang="fr-FR" sz="1600" dirty="0" err="1" smtClean="0">
                <a:solidFill>
                  <a:schemeClr val="bg2">
                    <a:lumMod val="75000"/>
                  </a:schemeClr>
                </a:solidFill>
              </a:rPr>
              <a:t>Multibeam</a:t>
            </a:r>
            <a:r>
              <a:rPr lang="fr-FR" sz="1600" dirty="0" smtClean="0">
                <a:solidFill>
                  <a:schemeClr val="bg2">
                    <a:lumMod val="75000"/>
                  </a:schemeClr>
                </a:solidFill>
              </a:rPr>
              <a:t> klystrons (XFEL/ILC, CLIC Drive </a:t>
            </a:r>
            <a:r>
              <a:rPr lang="fr-FR" sz="1600" dirty="0" err="1" smtClean="0">
                <a:solidFill>
                  <a:schemeClr val="bg2">
                    <a:lumMod val="75000"/>
                  </a:schemeClr>
                </a:solidFill>
              </a:rPr>
              <a:t>Beam</a:t>
            </a:r>
            <a:r>
              <a:rPr lang="fr-FR" sz="1600" dirty="0" smtClean="0">
                <a:solidFill>
                  <a:schemeClr val="bg2">
                    <a:lumMod val="75000"/>
                  </a:schemeClr>
                </a:solidFill>
              </a:rPr>
              <a:t>)</a:t>
            </a:r>
            <a:endParaRPr lang="fr-FR" sz="1600" dirty="0">
              <a:solidFill>
                <a:schemeClr val="bg2">
                  <a:lumMod val="75000"/>
                </a:schemeClr>
              </a:solidFill>
            </a:endParaRPr>
          </a:p>
        </p:txBody>
      </p:sp>
      <p:sp>
        <p:nvSpPr>
          <p:cNvPr id="20" name="Étoile à 7 branches 19"/>
          <p:cNvSpPr/>
          <p:nvPr/>
        </p:nvSpPr>
        <p:spPr>
          <a:xfrm>
            <a:off x="2910813" y="2104601"/>
            <a:ext cx="590550" cy="542925"/>
          </a:xfrm>
          <a:prstGeom prst="star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err="1" smtClean="0"/>
              <a:t>Reminder</a:t>
            </a:r>
            <a:r>
              <a:rPr lang="fr-FR" dirty="0" smtClean="0"/>
              <a:t>: </a:t>
            </a:r>
            <a:r>
              <a:rPr lang="fr-FR" dirty="0" err="1" smtClean="0"/>
              <a:t>What</a:t>
            </a:r>
            <a:r>
              <a:rPr lang="fr-FR" dirty="0" smtClean="0"/>
              <a:t> </a:t>
            </a:r>
            <a:r>
              <a:rPr lang="fr-FR" dirty="0" err="1" smtClean="0"/>
              <a:t>is</a:t>
            </a:r>
            <a:r>
              <a:rPr lang="fr-FR" dirty="0" smtClean="0"/>
              <a:t> a klystron?</a:t>
            </a:r>
            <a:endParaRPr lang="fr-FR" dirty="0"/>
          </a:p>
        </p:txBody>
      </p:sp>
      <p:sp>
        <p:nvSpPr>
          <p:cNvPr id="6" name="Espace réservé du numéro de diapositive 5"/>
          <p:cNvSpPr>
            <a:spLocks noGrp="1"/>
          </p:cNvSpPr>
          <p:nvPr>
            <p:ph type="sldNum" sz="quarter" idx="12"/>
          </p:nvPr>
        </p:nvSpPr>
        <p:spPr>
          <a:xfrm>
            <a:off x="8033468" y="6328090"/>
            <a:ext cx="750206" cy="365125"/>
          </a:xfrm>
        </p:spPr>
        <p:txBody>
          <a:bodyPr/>
          <a:lstStyle/>
          <a:p>
            <a:fld id="{AEFB9B6D-867A-40B8-ACB0-35CC9F272C9C}" type="slidenum">
              <a:rPr lang="fr-FR" smtClean="0"/>
              <a:pPr/>
              <a:t>8</a:t>
            </a:fld>
            <a:endParaRPr lang="fr-FR" dirty="0"/>
          </a:p>
        </p:txBody>
      </p:sp>
      <p:sp>
        <p:nvSpPr>
          <p:cNvPr id="7" name="ZoneTexte 6"/>
          <p:cNvSpPr txBox="1"/>
          <p:nvPr/>
        </p:nvSpPr>
        <p:spPr>
          <a:xfrm>
            <a:off x="208642" y="814614"/>
            <a:ext cx="6045202" cy="3754874"/>
          </a:xfrm>
          <a:prstGeom prst="rect">
            <a:avLst/>
          </a:prstGeom>
          <a:noFill/>
        </p:spPr>
        <p:txBody>
          <a:bodyPr wrap="square" rtlCol="0">
            <a:spAutoFit/>
          </a:bodyPr>
          <a:lstStyle/>
          <a:p>
            <a:r>
              <a:rPr lang="en-US" sz="1400" b="1" dirty="0" smtClean="0"/>
              <a:t>It is a vacuum microwave electron tube amplifier where:</a:t>
            </a:r>
          </a:p>
          <a:p>
            <a:pPr marL="285750" indent="-285750">
              <a:buFont typeface="Wingdings" panose="05000000000000000000" pitchFamily="2" charset="2"/>
              <a:buChar char="q"/>
            </a:pPr>
            <a:endParaRPr lang="en-US" sz="1400" dirty="0" smtClean="0"/>
          </a:p>
          <a:p>
            <a:pPr marL="285750" indent="-285750">
              <a:buFont typeface="Wingdings" panose="05000000000000000000" pitchFamily="2" charset="2"/>
              <a:buChar char="q"/>
            </a:pPr>
            <a:r>
              <a:rPr lang="en-US" sz="1400" dirty="0" smtClean="0"/>
              <a:t>The input cavity </a:t>
            </a:r>
            <a:r>
              <a:rPr lang="en-US" sz="1400" dirty="0" err="1" smtClean="0"/>
              <a:t>prebunch</a:t>
            </a:r>
            <a:r>
              <a:rPr lang="en-US" sz="1400" dirty="0" smtClean="0"/>
              <a:t> slightly a DC beam provided by an electron gun </a:t>
            </a:r>
          </a:p>
          <a:p>
            <a:pPr marL="285750" indent="-285750">
              <a:buFont typeface="Wingdings" panose="05000000000000000000" pitchFamily="2" charset="2"/>
              <a:buChar char="q"/>
            </a:pPr>
            <a:endParaRPr lang="en-US" sz="1400" dirty="0" smtClean="0"/>
          </a:p>
          <a:p>
            <a:pPr marL="285750" indent="-285750">
              <a:buFont typeface="Wingdings" panose="05000000000000000000" pitchFamily="2" charset="2"/>
              <a:buChar char="q"/>
            </a:pPr>
            <a:r>
              <a:rPr lang="en-US" sz="1400" dirty="0" smtClean="0"/>
              <a:t>The intermediate cavities develop an RF voltage induced by the beam loading (image charges). These induced voltage intensify the bunching process.</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smtClean="0"/>
              <a:t>The beam is strongly decelerated in the output cavity and a high RF power is created</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smtClean="0"/>
              <a:t>The decelerated beam is collected in a collector</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smtClean="0"/>
              <a:t>The beam is focused by an axial magnetic field (solenoid)</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endParaRPr lang="en-US" sz="1400" dirty="0"/>
          </a:p>
        </p:txBody>
      </p:sp>
      <p:sp>
        <p:nvSpPr>
          <p:cNvPr id="9" name="Rectangle 1"/>
          <p:cNvSpPr>
            <a:spLocks noChangeArrowheads="1"/>
          </p:cNvSpPr>
          <p:nvPr/>
        </p:nvSpPr>
        <p:spPr bwMode="auto">
          <a:xfrm rot="16200000">
            <a:off x="7086599" y="2405129"/>
            <a:ext cx="32167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Arial" pitchFamily="34" charset="0"/>
                <a:cs typeface="Arial" pitchFamily="34" charset="0"/>
              </a:rPr>
              <a:t>Image: </a:t>
            </a:r>
            <a:r>
              <a:rPr kumimoji="0" lang="fr-FR" altLang="fr-FR" sz="1200" b="0" i="0" u="none" strike="noStrike" cap="none" normalizeH="0" baseline="0" dirty="0" err="1" smtClean="0">
                <a:ln>
                  <a:noFill/>
                </a:ln>
                <a:solidFill>
                  <a:schemeClr val="tx1"/>
                </a:solidFill>
                <a:effectLst/>
                <a:latin typeface="Arial" pitchFamily="34" charset="0"/>
                <a:cs typeface="Arial" pitchFamily="34" charset="0"/>
              </a:rPr>
              <a:t>courtesy</a:t>
            </a:r>
            <a:r>
              <a:rPr kumimoji="0" lang="fr-FR" altLang="fr-FR" sz="1200" b="0" i="0" u="none" strike="noStrike" cap="none" normalizeH="0" baseline="0" dirty="0" smtClean="0">
                <a:ln>
                  <a:noFill/>
                </a:ln>
                <a:solidFill>
                  <a:schemeClr val="tx1"/>
                </a:solidFill>
                <a:effectLst/>
                <a:latin typeface="Arial" pitchFamily="34" charset="0"/>
                <a:cs typeface="Arial" pitchFamily="34" charset="0"/>
              </a:rPr>
              <a:t> of Thales Electron </a:t>
            </a:r>
            <a:r>
              <a:rPr kumimoji="0" lang="fr-FR" altLang="fr-FR" sz="1200" b="0" i="0" u="none" strike="noStrike" cap="none" normalizeH="0" baseline="0" dirty="0" err="1" smtClean="0">
                <a:ln>
                  <a:noFill/>
                </a:ln>
                <a:solidFill>
                  <a:schemeClr val="tx1"/>
                </a:solidFill>
                <a:effectLst/>
                <a:latin typeface="Arial" pitchFamily="34" charset="0"/>
                <a:cs typeface="Arial" pitchFamily="34" charset="0"/>
              </a:rPr>
              <a:t>Devices</a:t>
            </a:r>
            <a:r>
              <a:rPr kumimoji="0" lang="fr-FR" altLang="fr-FR" sz="1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254" y="882878"/>
            <a:ext cx="1954468" cy="366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520" t="48704" r="8230" b="21296"/>
          <a:stretch/>
        </p:blipFill>
        <p:spPr bwMode="auto">
          <a:xfrm>
            <a:off x="816429" y="4332530"/>
            <a:ext cx="1983921" cy="107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Wagner-pillbox-wake_an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1597" y="5454409"/>
            <a:ext cx="1998754" cy="1322627"/>
          </a:xfrm>
          <a:prstGeom prst="rect">
            <a:avLst/>
          </a:prstGeom>
          <a:noFill/>
          <a:extLst>
            <a:ext uri="{909E8E84-426E-40DD-AFC4-6F175D3DCCD1}">
              <a14:hiddenFill xmlns:a14="http://schemas.microsoft.com/office/drawing/2010/main">
                <a:solidFill>
                  <a:srgbClr val="FFFFFF"/>
                </a:solidFill>
              </a14:hiddenFill>
            </a:ext>
          </a:extLst>
        </p:spPr>
      </p:pic>
      <p:pic>
        <p:nvPicPr>
          <p:cNvPr id="14" name="SNAG-0002.avi">
            <a:hlinkClick r:id="" action="ppaction://media"/>
          </p:cNvPr>
          <p:cNvPicPr>
            <a:picLocks noRot="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9678" y="5166481"/>
            <a:ext cx="4957762" cy="13893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8"/>
          <p:cNvSpPr txBox="1">
            <a:spLocks noChangeArrowheads="1"/>
          </p:cNvSpPr>
          <p:nvPr/>
        </p:nvSpPr>
        <p:spPr bwMode="auto">
          <a:xfrm>
            <a:off x="4182042" y="4791559"/>
            <a:ext cx="847158" cy="307777"/>
          </a:xfrm>
          <a:prstGeom prst="rect">
            <a:avLst/>
          </a:prstGeom>
          <a:noFill/>
          <a:ln>
            <a:noFill/>
          </a:ln>
          <a:effectLst/>
          <a:extLst>
            <a:ext uri="{909E8E84-426E-40DD-AFC4-6F175D3DCCD1}">
              <a14:hiddenFill xmlns:a14="http://schemas.microsoft.com/office/drawing/2010/main">
                <a:gradFill rotWithShape="0">
                  <a:gsLst>
                    <a:gs pos="0">
                      <a:srgbClr val="7BB4C1"/>
                    </a:gs>
                    <a:gs pos="100000">
                      <a:srgbClr val="7BB4C1">
                        <a:gamma/>
                        <a:tint val="51373"/>
                        <a:invGamma/>
                      </a:srgbClr>
                    </a:gs>
                  </a:gsLst>
                  <a:lin ang="0" scaled="1"/>
                </a:gradFill>
              </a14:hiddenFill>
            </a:ext>
            <a:ext uri="{91240B29-F687-4F45-9708-019B960494DF}">
              <a14:hiddenLine xmlns:a14="http://schemas.microsoft.com/office/drawing/2010/main" w="9525">
                <a:solidFill>
                  <a:srgbClr val="A7C1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lgn="ctr" rtl="0" eaLnBrk="0" fontAlgn="base" hangingPunct="0">
              <a:spcBef>
                <a:spcPct val="0"/>
              </a:spcBef>
              <a:spcAft>
                <a:spcPct val="0"/>
              </a:spcAft>
              <a:defRPr kern="1200">
                <a:solidFill>
                  <a:srgbClr val="003366"/>
                </a:solidFill>
                <a:latin typeface="Arial" charset="0"/>
                <a:ea typeface="+mn-ea"/>
                <a:cs typeface="+mn-cs"/>
              </a:defRPr>
            </a:lvl1pPr>
            <a:lvl2pPr marL="457200" algn="ctr" rtl="0" eaLnBrk="0" fontAlgn="base" hangingPunct="0">
              <a:spcBef>
                <a:spcPct val="0"/>
              </a:spcBef>
              <a:spcAft>
                <a:spcPct val="0"/>
              </a:spcAft>
              <a:defRPr kern="1200">
                <a:solidFill>
                  <a:srgbClr val="003366"/>
                </a:solidFill>
                <a:latin typeface="Arial" charset="0"/>
                <a:ea typeface="+mn-ea"/>
                <a:cs typeface="+mn-cs"/>
              </a:defRPr>
            </a:lvl2pPr>
            <a:lvl3pPr marL="914400" algn="ctr" rtl="0" eaLnBrk="0" fontAlgn="base" hangingPunct="0">
              <a:spcBef>
                <a:spcPct val="0"/>
              </a:spcBef>
              <a:spcAft>
                <a:spcPct val="0"/>
              </a:spcAft>
              <a:defRPr kern="1200">
                <a:solidFill>
                  <a:srgbClr val="003366"/>
                </a:solidFill>
                <a:latin typeface="Arial" charset="0"/>
                <a:ea typeface="+mn-ea"/>
                <a:cs typeface="+mn-cs"/>
              </a:defRPr>
            </a:lvl3pPr>
            <a:lvl4pPr marL="1371600" algn="ctr" rtl="0" eaLnBrk="0" fontAlgn="base" hangingPunct="0">
              <a:spcBef>
                <a:spcPct val="0"/>
              </a:spcBef>
              <a:spcAft>
                <a:spcPct val="0"/>
              </a:spcAft>
              <a:defRPr kern="1200">
                <a:solidFill>
                  <a:srgbClr val="003366"/>
                </a:solidFill>
                <a:latin typeface="Arial" charset="0"/>
                <a:ea typeface="+mn-ea"/>
                <a:cs typeface="+mn-cs"/>
              </a:defRPr>
            </a:lvl4pPr>
            <a:lvl5pPr marL="1828800" algn="ctr" rtl="0" eaLnBrk="0" fontAlgn="base" hangingPunct="0">
              <a:spcBef>
                <a:spcPct val="0"/>
              </a:spcBef>
              <a:spcAft>
                <a:spcPct val="0"/>
              </a:spcAft>
              <a:defRPr kern="1200">
                <a:solidFill>
                  <a:srgbClr val="003366"/>
                </a:solidFill>
                <a:latin typeface="Arial" charset="0"/>
                <a:ea typeface="+mn-ea"/>
                <a:cs typeface="+mn-cs"/>
              </a:defRPr>
            </a:lvl5pPr>
            <a:lvl6pPr marL="2286000" algn="l" defTabSz="914400" rtl="0" eaLnBrk="1" latinLnBrk="0" hangingPunct="1">
              <a:defRPr kern="1200">
                <a:solidFill>
                  <a:srgbClr val="003366"/>
                </a:solidFill>
                <a:latin typeface="Arial" charset="0"/>
                <a:ea typeface="+mn-ea"/>
                <a:cs typeface="+mn-cs"/>
              </a:defRPr>
            </a:lvl6pPr>
            <a:lvl7pPr marL="2743200" algn="l" defTabSz="914400" rtl="0" eaLnBrk="1" latinLnBrk="0" hangingPunct="1">
              <a:defRPr kern="1200">
                <a:solidFill>
                  <a:srgbClr val="003366"/>
                </a:solidFill>
                <a:latin typeface="Arial" charset="0"/>
                <a:ea typeface="+mn-ea"/>
                <a:cs typeface="+mn-cs"/>
              </a:defRPr>
            </a:lvl7pPr>
            <a:lvl8pPr marL="3200400" algn="l" defTabSz="914400" rtl="0" eaLnBrk="1" latinLnBrk="0" hangingPunct="1">
              <a:defRPr kern="1200">
                <a:solidFill>
                  <a:srgbClr val="003366"/>
                </a:solidFill>
                <a:latin typeface="Arial" charset="0"/>
                <a:ea typeface="+mn-ea"/>
                <a:cs typeface="+mn-cs"/>
              </a:defRPr>
            </a:lvl8pPr>
            <a:lvl9pPr marL="3657600" algn="l" defTabSz="914400" rtl="0" eaLnBrk="1" latinLnBrk="0" hangingPunct="1">
              <a:defRPr kern="1200">
                <a:solidFill>
                  <a:srgbClr val="003366"/>
                </a:solidFill>
                <a:latin typeface="Arial" charset="0"/>
                <a:ea typeface="+mn-ea"/>
                <a:cs typeface="+mn-cs"/>
              </a:defRPr>
            </a:lvl9pPr>
          </a:lstStyle>
          <a:p>
            <a:pPr algn="l"/>
            <a:r>
              <a:rPr lang="fr-FR" altLang="fr-FR" sz="1400" dirty="0">
                <a:solidFill>
                  <a:srgbClr val="336699"/>
                </a:solidFill>
              </a:rPr>
              <a:t>RF in</a:t>
            </a:r>
          </a:p>
        </p:txBody>
      </p:sp>
      <p:sp>
        <p:nvSpPr>
          <p:cNvPr id="17" name="Line 10"/>
          <p:cNvSpPr>
            <a:spLocks noChangeShapeType="1"/>
          </p:cNvSpPr>
          <p:nvPr/>
        </p:nvSpPr>
        <p:spPr bwMode="auto">
          <a:xfrm>
            <a:off x="4432755" y="5043564"/>
            <a:ext cx="2039" cy="273087"/>
          </a:xfrm>
          <a:prstGeom prst="line">
            <a:avLst/>
          </a:prstGeom>
          <a:noFill/>
          <a:ln w="254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fr-FR"/>
            </a:defPPr>
            <a:lvl1pPr algn="ctr" rtl="0" eaLnBrk="0" fontAlgn="base" hangingPunct="0">
              <a:spcBef>
                <a:spcPct val="0"/>
              </a:spcBef>
              <a:spcAft>
                <a:spcPct val="0"/>
              </a:spcAft>
              <a:defRPr kern="1200">
                <a:solidFill>
                  <a:srgbClr val="003366"/>
                </a:solidFill>
                <a:latin typeface="Arial" charset="0"/>
                <a:ea typeface="+mn-ea"/>
                <a:cs typeface="+mn-cs"/>
              </a:defRPr>
            </a:lvl1pPr>
            <a:lvl2pPr marL="457200" algn="ctr" rtl="0" eaLnBrk="0" fontAlgn="base" hangingPunct="0">
              <a:spcBef>
                <a:spcPct val="0"/>
              </a:spcBef>
              <a:spcAft>
                <a:spcPct val="0"/>
              </a:spcAft>
              <a:defRPr kern="1200">
                <a:solidFill>
                  <a:srgbClr val="003366"/>
                </a:solidFill>
                <a:latin typeface="Arial" charset="0"/>
                <a:ea typeface="+mn-ea"/>
                <a:cs typeface="+mn-cs"/>
              </a:defRPr>
            </a:lvl2pPr>
            <a:lvl3pPr marL="914400" algn="ctr" rtl="0" eaLnBrk="0" fontAlgn="base" hangingPunct="0">
              <a:spcBef>
                <a:spcPct val="0"/>
              </a:spcBef>
              <a:spcAft>
                <a:spcPct val="0"/>
              </a:spcAft>
              <a:defRPr kern="1200">
                <a:solidFill>
                  <a:srgbClr val="003366"/>
                </a:solidFill>
                <a:latin typeface="Arial" charset="0"/>
                <a:ea typeface="+mn-ea"/>
                <a:cs typeface="+mn-cs"/>
              </a:defRPr>
            </a:lvl3pPr>
            <a:lvl4pPr marL="1371600" algn="ctr" rtl="0" eaLnBrk="0" fontAlgn="base" hangingPunct="0">
              <a:spcBef>
                <a:spcPct val="0"/>
              </a:spcBef>
              <a:spcAft>
                <a:spcPct val="0"/>
              </a:spcAft>
              <a:defRPr kern="1200">
                <a:solidFill>
                  <a:srgbClr val="003366"/>
                </a:solidFill>
                <a:latin typeface="Arial" charset="0"/>
                <a:ea typeface="+mn-ea"/>
                <a:cs typeface="+mn-cs"/>
              </a:defRPr>
            </a:lvl4pPr>
            <a:lvl5pPr marL="1828800" algn="ctr" rtl="0" eaLnBrk="0" fontAlgn="base" hangingPunct="0">
              <a:spcBef>
                <a:spcPct val="0"/>
              </a:spcBef>
              <a:spcAft>
                <a:spcPct val="0"/>
              </a:spcAft>
              <a:defRPr kern="1200">
                <a:solidFill>
                  <a:srgbClr val="003366"/>
                </a:solidFill>
                <a:latin typeface="Arial" charset="0"/>
                <a:ea typeface="+mn-ea"/>
                <a:cs typeface="+mn-cs"/>
              </a:defRPr>
            </a:lvl5pPr>
            <a:lvl6pPr marL="2286000" algn="l" defTabSz="914400" rtl="0" eaLnBrk="1" latinLnBrk="0" hangingPunct="1">
              <a:defRPr kern="1200">
                <a:solidFill>
                  <a:srgbClr val="003366"/>
                </a:solidFill>
                <a:latin typeface="Arial" charset="0"/>
                <a:ea typeface="+mn-ea"/>
                <a:cs typeface="+mn-cs"/>
              </a:defRPr>
            </a:lvl6pPr>
            <a:lvl7pPr marL="2743200" algn="l" defTabSz="914400" rtl="0" eaLnBrk="1" latinLnBrk="0" hangingPunct="1">
              <a:defRPr kern="1200">
                <a:solidFill>
                  <a:srgbClr val="003366"/>
                </a:solidFill>
                <a:latin typeface="Arial" charset="0"/>
                <a:ea typeface="+mn-ea"/>
                <a:cs typeface="+mn-cs"/>
              </a:defRPr>
            </a:lvl7pPr>
            <a:lvl8pPr marL="3200400" algn="l" defTabSz="914400" rtl="0" eaLnBrk="1" latinLnBrk="0" hangingPunct="1">
              <a:defRPr kern="1200">
                <a:solidFill>
                  <a:srgbClr val="003366"/>
                </a:solidFill>
                <a:latin typeface="Arial" charset="0"/>
                <a:ea typeface="+mn-ea"/>
                <a:cs typeface="+mn-cs"/>
              </a:defRPr>
            </a:lvl8pPr>
            <a:lvl9pPr marL="3657600" algn="l" defTabSz="914400" rtl="0" eaLnBrk="1" latinLnBrk="0" hangingPunct="1">
              <a:defRPr kern="1200">
                <a:solidFill>
                  <a:srgbClr val="003366"/>
                </a:solidFill>
                <a:latin typeface="Arial" charset="0"/>
                <a:ea typeface="+mn-ea"/>
                <a:cs typeface="+mn-cs"/>
              </a:defRPr>
            </a:lvl9pPr>
          </a:lstStyle>
          <a:p>
            <a:endParaRPr lang="fr-FR"/>
          </a:p>
        </p:txBody>
      </p:sp>
      <p:sp>
        <p:nvSpPr>
          <p:cNvPr id="19" name="Text Box 12"/>
          <p:cNvSpPr txBox="1">
            <a:spLocks noChangeArrowheads="1"/>
          </p:cNvSpPr>
          <p:nvPr/>
        </p:nvSpPr>
        <p:spPr bwMode="auto">
          <a:xfrm rot="16200000">
            <a:off x="3072502" y="5756495"/>
            <a:ext cx="1314920" cy="415498"/>
          </a:xfrm>
          <a:prstGeom prst="rect">
            <a:avLst/>
          </a:prstGeom>
          <a:noFill/>
          <a:ln>
            <a:noFill/>
          </a:ln>
          <a:effectLst/>
          <a:extLst>
            <a:ext uri="{909E8E84-426E-40DD-AFC4-6F175D3DCCD1}">
              <a14:hiddenFill xmlns:a14="http://schemas.microsoft.com/office/drawing/2010/main">
                <a:gradFill rotWithShape="0">
                  <a:gsLst>
                    <a:gs pos="0">
                      <a:srgbClr val="7BB4C1"/>
                    </a:gs>
                    <a:gs pos="100000">
                      <a:srgbClr val="7BB4C1">
                        <a:gamma/>
                        <a:tint val="51373"/>
                        <a:invGamma/>
                      </a:srgbClr>
                    </a:gs>
                  </a:gsLst>
                  <a:lin ang="0" scaled="1"/>
                </a:gradFill>
              </a14:hiddenFill>
            </a:ext>
            <a:ext uri="{91240B29-F687-4F45-9708-019B960494DF}">
              <a14:hiddenLine xmlns:a14="http://schemas.microsoft.com/office/drawing/2010/main" w="9525">
                <a:solidFill>
                  <a:srgbClr val="A7C1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lgn="ctr" rtl="0" eaLnBrk="0" fontAlgn="base" hangingPunct="0">
              <a:spcBef>
                <a:spcPct val="0"/>
              </a:spcBef>
              <a:spcAft>
                <a:spcPct val="0"/>
              </a:spcAft>
              <a:defRPr kern="1200">
                <a:solidFill>
                  <a:srgbClr val="003366"/>
                </a:solidFill>
                <a:latin typeface="Arial" charset="0"/>
                <a:ea typeface="+mn-ea"/>
                <a:cs typeface="+mn-cs"/>
              </a:defRPr>
            </a:lvl1pPr>
            <a:lvl2pPr marL="457200" algn="ctr" rtl="0" eaLnBrk="0" fontAlgn="base" hangingPunct="0">
              <a:spcBef>
                <a:spcPct val="0"/>
              </a:spcBef>
              <a:spcAft>
                <a:spcPct val="0"/>
              </a:spcAft>
              <a:defRPr kern="1200">
                <a:solidFill>
                  <a:srgbClr val="003366"/>
                </a:solidFill>
                <a:latin typeface="Arial" charset="0"/>
                <a:ea typeface="+mn-ea"/>
                <a:cs typeface="+mn-cs"/>
              </a:defRPr>
            </a:lvl2pPr>
            <a:lvl3pPr marL="914400" algn="ctr" rtl="0" eaLnBrk="0" fontAlgn="base" hangingPunct="0">
              <a:spcBef>
                <a:spcPct val="0"/>
              </a:spcBef>
              <a:spcAft>
                <a:spcPct val="0"/>
              </a:spcAft>
              <a:defRPr kern="1200">
                <a:solidFill>
                  <a:srgbClr val="003366"/>
                </a:solidFill>
                <a:latin typeface="Arial" charset="0"/>
                <a:ea typeface="+mn-ea"/>
                <a:cs typeface="+mn-cs"/>
              </a:defRPr>
            </a:lvl3pPr>
            <a:lvl4pPr marL="1371600" algn="ctr" rtl="0" eaLnBrk="0" fontAlgn="base" hangingPunct="0">
              <a:spcBef>
                <a:spcPct val="0"/>
              </a:spcBef>
              <a:spcAft>
                <a:spcPct val="0"/>
              </a:spcAft>
              <a:defRPr kern="1200">
                <a:solidFill>
                  <a:srgbClr val="003366"/>
                </a:solidFill>
                <a:latin typeface="Arial" charset="0"/>
                <a:ea typeface="+mn-ea"/>
                <a:cs typeface="+mn-cs"/>
              </a:defRPr>
            </a:lvl4pPr>
            <a:lvl5pPr marL="1828800" algn="ctr" rtl="0" eaLnBrk="0" fontAlgn="base" hangingPunct="0">
              <a:spcBef>
                <a:spcPct val="0"/>
              </a:spcBef>
              <a:spcAft>
                <a:spcPct val="0"/>
              </a:spcAft>
              <a:defRPr kern="1200">
                <a:solidFill>
                  <a:srgbClr val="003366"/>
                </a:solidFill>
                <a:latin typeface="Arial" charset="0"/>
                <a:ea typeface="+mn-ea"/>
                <a:cs typeface="+mn-cs"/>
              </a:defRPr>
            </a:lvl5pPr>
            <a:lvl6pPr marL="2286000" algn="l" defTabSz="914400" rtl="0" eaLnBrk="1" latinLnBrk="0" hangingPunct="1">
              <a:defRPr kern="1200">
                <a:solidFill>
                  <a:srgbClr val="003366"/>
                </a:solidFill>
                <a:latin typeface="Arial" charset="0"/>
                <a:ea typeface="+mn-ea"/>
                <a:cs typeface="+mn-cs"/>
              </a:defRPr>
            </a:lvl6pPr>
            <a:lvl7pPr marL="2743200" algn="l" defTabSz="914400" rtl="0" eaLnBrk="1" latinLnBrk="0" hangingPunct="1">
              <a:defRPr kern="1200">
                <a:solidFill>
                  <a:srgbClr val="003366"/>
                </a:solidFill>
                <a:latin typeface="Arial" charset="0"/>
                <a:ea typeface="+mn-ea"/>
                <a:cs typeface="+mn-cs"/>
              </a:defRPr>
            </a:lvl7pPr>
            <a:lvl8pPr marL="3200400" algn="l" defTabSz="914400" rtl="0" eaLnBrk="1" latinLnBrk="0" hangingPunct="1">
              <a:defRPr kern="1200">
                <a:solidFill>
                  <a:srgbClr val="003366"/>
                </a:solidFill>
                <a:latin typeface="Arial" charset="0"/>
                <a:ea typeface="+mn-ea"/>
                <a:cs typeface="+mn-cs"/>
              </a:defRPr>
            </a:lvl8pPr>
            <a:lvl9pPr marL="3657600" algn="l" defTabSz="914400" rtl="0" eaLnBrk="1" latinLnBrk="0" hangingPunct="1">
              <a:defRPr kern="1200">
                <a:solidFill>
                  <a:srgbClr val="003366"/>
                </a:solidFill>
                <a:latin typeface="Arial" charset="0"/>
                <a:ea typeface="+mn-ea"/>
                <a:cs typeface="+mn-cs"/>
              </a:defRPr>
            </a:lvl9pPr>
          </a:lstStyle>
          <a:p>
            <a:r>
              <a:rPr lang="fr-FR" altLang="fr-FR" sz="1050" dirty="0">
                <a:solidFill>
                  <a:schemeClr val="tx1"/>
                </a:solidFill>
              </a:rPr>
              <a:t>Axial </a:t>
            </a:r>
            <a:r>
              <a:rPr lang="fr-FR" altLang="fr-FR" sz="1050" dirty="0" err="1">
                <a:solidFill>
                  <a:schemeClr val="tx1"/>
                </a:solidFill>
              </a:rPr>
              <a:t>electron</a:t>
            </a:r>
            <a:r>
              <a:rPr lang="fr-FR" altLang="fr-FR" sz="1050" dirty="0">
                <a:solidFill>
                  <a:schemeClr val="tx1"/>
                </a:solidFill>
              </a:rPr>
              <a:t> </a:t>
            </a:r>
            <a:r>
              <a:rPr lang="fr-FR" altLang="fr-FR" sz="1050" dirty="0" err="1">
                <a:solidFill>
                  <a:schemeClr val="tx1"/>
                </a:solidFill>
              </a:rPr>
              <a:t>velocity</a:t>
            </a:r>
            <a:endParaRPr lang="fr-FR" altLang="fr-FR" sz="1050" dirty="0">
              <a:solidFill>
                <a:schemeClr val="tx1"/>
              </a:solidFill>
            </a:endParaRPr>
          </a:p>
        </p:txBody>
      </p:sp>
      <p:sp>
        <p:nvSpPr>
          <p:cNvPr id="20" name="Text Box 9"/>
          <p:cNvSpPr txBox="1">
            <a:spLocks noChangeArrowheads="1"/>
          </p:cNvSpPr>
          <p:nvPr/>
        </p:nvSpPr>
        <p:spPr bwMode="auto">
          <a:xfrm>
            <a:off x="8002248" y="4555558"/>
            <a:ext cx="715963" cy="304800"/>
          </a:xfrm>
          <a:prstGeom prst="rect">
            <a:avLst/>
          </a:prstGeom>
          <a:noFill/>
          <a:ln>
            <a:noFill/>
          </a:ln>
          <a:effectLst/>
          <a:extLst>
            <a:ext uri="{909E8E84-426E-40DD-AFC4-6F175D3DCCD1}">
              <a14:hiddenFill xmlns:a14="http://schemas.microsoft.com/office/drawing/2010/main">
                <a:gradFill rotWithShape="0">
                  <a:gsLst>
                    <a:gs pos="0">
                      <a:srgbClr val="7BB4C1"/>
                    </a:gs>
                    <a:gs pos="100000">
                      <a:srgbClr val="7BB4C1">
                        <a:gamma/>
                        <a:tint val="51373"/>
                        <a:invGamma/>
                      </a:srgbClr>
                    </a:gs>
                  </a:gsLst>
                  <a:lin ang="0" scaled="1"/>
                </a:gradFill>
              </a14:hiddenFill>
            </a:ext>
            <a:ext uri="{91240B29-F687-4F45-9708-019B960494DF}">
              <a14:hiddenLine xmlns:a14="http://schemas.microsoft.com/office/drawing/2010/main" w="9525">
                <a:solidFill>
                  <a:srgbClr val="A7C1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algn="ctr" rtl="0" eaLnBrk="0" fontAlgn="base" hangingPunct="0">
              <a:spcBef>
                <a:spcPct val="0"/>
              </a:spcBef>
              <a:spcAft>
                <a:spcPct val="0"/>
              </a:spcAft>
              <a:defRPr kern="1200">
                <a:solidFill>
                  <a:srgbClr val="003366"/>
                </a:solidFill>
                <a:latin typeface="Arial" charset="0"/>
                <a:ea typeface="+mn-ea"/>
                <a:cs typeface="+mn-cs"/>
              </a:defRPr>
            </a:lvl1pPr>
            <a:lvl2pPr marL="457200" algn="ctr" rtl="0" eaLnBrk="0" fontAlgn="base" hangingPunct="0">
              <a:spcBef>
                <a:spcPct val="0"/>
              </a:spcBef>
              <a:spcAft>
                <a:spcPct val="0"/>
              </a:spcAft>
              <a:defRPr kern="1200">
                <a:solidFill>
                  <a:srgbClr val="003366"/>
                </a:solidFill>
                <a:latin typeface="Arial" charset="0"/>
                <a:ea typeface="+mn-ea"/>
                <a:cs typeface="+mn-cs"/>
              </a:defRPr>
            </a:lvl2pPr>
            <a:lvl3pPr marL="914400" algn="ctr" rtl="0" eaLnBrk="0" fontAlgn="base" hangingPunct="0">
              <a:spcBef>
                <a:spcPct val="0"/>
              </a:spcBef>
              <a:spcAft>
                <a:spcPct val="0"/>
              </a:spcAft>
              <a:defRPr kern="1200">
                <a:solidFill>
                  <a:srgbClr val="003366"/>
                </a:solidFill>
                <a:latin typeface="Arial" charset="0"/>
                <a:ea typeface="+mn-ea"/>
                <a:cs typeface="+mn-cs"/>
              </a:defRPr>
            </a:lvl3pPr>
            <a:lvl4pPr marL="1371600" algn="ctr" rtl="0" eaLnBrk="0" fontAlgn="base" hangingPunct="0">
              <a:spcBef>
                <a:spcPct val="0"/>
              </a:spcBef>
              <a:spcAft>
                <a:spcPct val="0"/>
              </a:spcAft>
              <a:defRPr kern="1200">
                <a:solidFill>
                  <a:srgbClr val="003366"/>
                </a:solidFill>
                <a:latin typeface="Arial" charset="0"/>
                <a:ea typeface="+mn-ea"/>
                <a:cs typeface="+mn-cs"/>
              </a:defRPr>
            </a:lvl4pPr>
            <a:lvl5pPr marL="1828800" algn="ctr" rtl="0" eaLnBrk="0" fontAlgn="base" hangingPunct="0">
              <a:spcBef>
                <a:spcPct val="0"/>
              </a:spcBef>
              <a:spcAft>
                <a:spcPct val="0"/>
              </a:spcAft>
              <a:defRPr kern="1200">
                <a:solidFill>
                  <a:srgbClr val="003366"/>
                </a:solidFill>
                <a:latin typeface="Arial" charset="0"/>
                <a:ea typeface="+mn-ea"/>
                <a:cs typeface="+mn-cs"/>
              </a:defRPr>
            </a:lvl5pPr>
            <a:lvl6pPr marL="2286000" algn="l" defTabSz="914400" rtl="0" eaLnBrk="1" latinLnBrk="0" hangingPunct="1">
              <a:defRPr kern="1200">
                <a:solidFill>
                  <a:srgbClr val="003366"/>
                </a:solidFill>
                <a:latin typeface="Arial" charset="0"/>
                <a:ea typeface="+mn-ea"/>
                <a:cs typeface="+mn-cs"/>
              </a:defRPr>
            </a:lvl6pPr>
            <a:lvl7pPr marL="2743200" algn="l" defTabSz="914400" rtl="0" eaLnBrk="1" latinLnBrk="0" hangingPunct="1">
              <a:defRPr kern="1200">
                <a:solidFill>
                  <a:srgbClr val="003366"/>
                </a:solidFill>
                <a:latin typeface="Arial" charset="0"/>
                <a:ea typeface="+mn-ea"/>
                <a:cs typeface="+mn-cs"/>
              </a:defRPr>
            </a:lvl7pPr>
            <a:lvl8pPr marL="3200400" algn="l" defTabSz="914400" rtl="0" eaLnBrk="1" latinLnBrk="0" hangingPunct="1">
              <a:defRPr kern="1200">
                <a:solidFill>
                  <a:srgbClr val="003366"/>
                </a:solidFill>
                <a:latin typeface="Arial" charset="0"/>
                <a:ea typeface="+mn-ea"/>
                <a:cs typeface="+mn-cs"/>
              </a:defRPr>
            </a:lvl8pPr>
            <a:lvl9pPr marL="3657600" algn="l" defTabSz="914400" rtl="0" eaLnBrk="1" latinLnBrk="0" hangingPunct="1">
              <a:defRPr kern="1200">
                <a:solidFill>
                  <a:srgbClr val="003366"/>
                </a:solidFill>
                <a:latin typeface="Arial" charset="0"/>
                <a:ea typeface="+mn-ea"/>
                <a:cs typeface="+mn-cs"/>
              </a:defRPr>
            </a:lvl9pPr>
          </a:lstStyle>
          <a:p>
            <a:pPr algn="l"/>
            <a:r>
              <a:rPr lang="fr-FR" altLang="fr-FR" sz="1400" dirty="0">
                <a:solidFill>
                  <a:srgbClr val="336699"/>
                </a:solidFill>
              </a:rPr>
              <a:t>RF out</a:t>
            </a:r>
          </a:p>
        </p:txBody>
      </p:sp>
      <p:sp>
        <p:nvSpPr>
          <p:cNvPr id="21" name="Line 11"/>
          <p:cNvSpPr>
            <a:spLocks noChangeShapeType="1"/>
          </p:cNvSpPr>
          <p:nvPr/>
        </p:nvSpPr>
        <p:spPr bwMode="auto">
          <a:xfrm flipV="1">
            <a:off x="8334716" y="4852419"/>
            <a:ext cx="3175" cy="552450"/>
          </a:xfrm>
          <a:prstGeom prst="line">
            <a:avLst/>
          </a:prstGeom>
          <a:noFill/>
          <a:ln w="254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fr-FR"/>
            </a:defPPr>
            <a:lvl1pPr algn="ctr" rtl="0" eaLnBrk="0" fontAlgn="base" hangingPunct="0">
              <a:spcBef>
                <a:spcPct val="0"/>
              </a:spcBef>
              <a:spcAft>
                <a:spcPct val="0"/>
              </a:spcAft>
              <a:defRPr kern="1200">
                <a:solidFill>
                  <a:srgbClr val="003366"/>
                </a:solidFill>
                <a:latin typeface="Arial" charset="0"/>
                <a:ea typeface="+mn-ea"/>
                <a:cs typeface="+mn-cs"/>
              </a:defRPr>
            </a:lvl1pPr>
            <a:lvl2pPr marL="457200" algn="ctr" rtl="0" eaLnBrk="0" fontAlgn="base" hangingPunct="0">
              <a:spcBef>
                <a:spcPct val="0"/>
              </a:spcBef>
              <a:spcAft>
                <a:spcPct val="0"/>
              </a:spcAft>
              <a:defRPr kern="1200">
                <a:solidFill>
                  <a:srgbClr val="003366"/>
                </a:solidFill>
                <a:latin typeface="Arial" charset="0"/>
                <a:ea typeface="+mn-ea"/>
                <a:cs typeface="+mn-cs"/>
              </a:defRPr>
            </a:lvl2pPr>
            <a:lvl3pPr marL="914400" algn="ctr" rtl="0" eaLnBrk="0" fontAlgn="base" hangingPunct="0">
              <a:spcBef>
                <a:spcPct val="0"/>
              </a:spcBef>
              <a:spcAft>
                <a:spcPct val="0"/>
              </a:spcAft>
              <a:defRPr kern="1200">
                <a:solidFill>
                  <a:srgbClr val="003366"/>
                </a:solidFill>
                <a:latin typeface="Arial" charset="0"/>
                <a:ea typeface="+mn-ea"/>
                <a:cs typeface="+mn-cs"/>
              </a:defRPr>
            </a:lvl3pPr>
            <a:lvl4pPr marL="1371600" algn="ctr" rtl="0" eaLnBrk="0" fontAlgn="base" hangingPunct="0">
              <a:spcBef>
                <a:spcPct val="0"/>
              </a:spcBef>
              <a:spcAft>
                <a:spcPct val="0"/>
              </a:spcAft>
              <a:defRPr kern="1200">
                <a:solidFill>
                  <a:srgbClr val="003366"/>
                </a:solidFill>
                <a:latin typeface="Arial" charset="0"/>
                <a:ea typeface="+mn-ea"/>
                <a:cs typeface="+mn-cs"/>
              </a:defRPr>
            </a:lvl4pPr>
            <a:lvl5pPr marL="1828800" algn="ctr" rtl="0" eaLnBrk="0" fontAlgn="base" hangingPunct="0">
              <a:spcBef>
                <a:spcPct val="0"/>
              </a:spcBef>
              <a:spcAft>
                <a:spcPct val="0"/>
              </a:spcAft>
              <a:defRPr kern="1200">
                <a:solidFill>
                  <a:srgbClr val="003366"/>
                </a:solidFill>
                <a:latin typeface="Arial" charset="0"/>
                <a:ea typeface="+mn-ea"/>
                <a:cs typeface="+mn-cs"/>
              </a:defRPr>
            </a:lvl5pPr>
            <a:lvl6pPr marL="2286000" algn="l" defTabSz="914400" rtl="0" eaLnBrk="1" latinLnBrk="0" hangingPunct="1">
              <a:defRPr kern="1200">
                <a:solidFill>
                  <a:srgbClr val="003366"/>
                </a:solidFill>
                <a:latin typeface="Arial" charset="0"/>
                <a:ea typeface="+mn-ea"/>
                <a:cs typeface="+mn-cs"/>
              </a:defRPr>
            </a:lvl6pPr>
            <a:lvl7pPr marL="2743200" algn="l" defTabSz="914400" rtl="0" eaLnBrk="1" latinLnBrk="0" hangingPunct="1">
              <a:defRPr kern="1200">
                <a:solidFill>
                  <a:srgbClr val="003366"/>
                </a:solidFill>
                <a:latin typeface="Arial" charset="0"/>
                <a:ea typeface="+mn-ea"/>
                <a:cs typeface="+mn-cs"/>
              </a:defRPr>
            </a:lvl7pPr>
            <a:lvl8pPr marL="3200400" algn="l" defTabSz="914400" rtl="0" eaLnBrk="1" latinLnBrk="0" hangingPunct="1">
              <a:defRPr kern="1200">
                <a:solidFill>
                  <a:srgbClr val="003366"/>
                </a:solidFill>
                <a:latin typeface="Arial" charset="0"/>
                <a:ea typeface="+mn-ea"/>
                <a:cs typeface="+mn-cs"/>
              </a:defRPr>
            </a:lvl8pPr>
            <a:lvl9pPr marL="3657600" algn="l" defTabSz="914400" rtl="0" eaLnBrk="1" latinLnBrk="0" hangingPunct="1">
              <a:defRPr kern="1200">
                <a:solidFill>
                  <a:srgbClr val="003366"/>
                </a:solidFill>
                <a:latin typeface="Arial" charset="0"/>
                <a:ea typeface="+mn-ea"/>
                <a:cs typeface="+mn-cs"/>
              </a:defRPr>
            </a:lvl9pPr>
          </a:lstStyle>
          <a:p>
            <a:endParaRPr lang="fr-FR"/>
          </a:p>
        </p:txBody>
      </p:sp>
      <p:sp>
        <p:nvSpPr>
          <p:cNvPr id="22" name="Rectangle 1"/>
          <p:cNvSpPr>
            <a:spLocks noChangeArrowheads="1"/>
          </p:cNvSpPr>
          <p:nvPr/>
        </p:nvSpPr>
        <p:spPr bwMode="auto">
          <a:xfrm>
            <a:off x="4201885" y="6565612"/>
            <a:ext cx="47788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fr-FR" sz="1200" b="0" i="0" u="none" strike="noStrike" cap="none" normalizeH="0" baseline="0" dirty="0" smtClean="0">
                <a:ln>
                  <a:noFill/>
                </a:ln>
                <a:solidFill>
                  <a:schemeClr val="tx1"/>
                </a:solidFill>
                <a:effectLst/>
                <a:latin typeface="Arial" pitchFamily="34" charset="0"/>
                <a:cs typeface="Arial" pitchFamily="34" charset="0"/>
              </a:rPr>
              <a:t>S. Berger - Thales, XB2008</a:t>
            </a:r>
            <a:r>
              <a:rPr kumimoji="0" lang="fr-FR" altLang="fr-FR" sz="1200" b="0" i="0" u="none" strike="noStrike" cap="none" normalizeH="0" dirty="0" smtClean="0">
                <a:ln>
                  <a:noFill/>
                </a:ln>
                <a:solidFill>
                  <a:schemeClr val="tx1"/>
                </a:solidFill>
                <a:effectLst/>
                <a:latin typeface="Arial" pitchFamily="34" charset="0"/>
                <a:cs typeface="Arial" pitchFamily="34" charset="0"/>
              </a:rPr>
              <a:t> workshop</a:t>
            </a:r>
            <a:r>
              <a:rPr lang="fr-FR" altLang="fr-FR" sz="1200" dirty="0">
                <a:latin typeface="Arial" pitchFamily="34" charset="0"/>
                <a:cs typeface="Arial" pitchFamily="34" charset="0"/>
              </a:rPr>
              <a:t>, Cockcroft </a:t>
            </a:r>
            <a:r>
              <a:rPr lang="fr-FR" altLang="fr-FR" sz="1200" dirty="0" smtClean="0">
                <a:latin typeface="Arial" pitchFamily="34" charset="0"/>
                <a:cs typeface="Arial" pitchFamily="34" charset="0"/>
              </a:rPr>
              <a:t>Institute, UK</a:t>
            </a:r>
            <a:endParaRPr kumimoji="0" lang="fr-FR" alt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ZoneTexte 1"/>
          <p:cNvSpPr txBox="1"/>
          <p:nvPr/>
        </p:nvSpPr>
        <p:spPr>
          <a:xfrm>
            <a:off x="1352550" y="4162425"/>
            <a:ext cx="1162050" cy="230832"/>
          </a:xfrm>
          <a:prstGeom prst="rect">
            <a:avLst/>
          </a:prstGeom>
          <a:noFill/>
        </p:spPr>
        <p:txBody>
          <a:bodyPr wrap="square" rtlCol="0">
            <a:spAutoFit/>
          </a:bodyPr>
          <a:lstStyle/>
          <a:p>
            <a:r>
              <a:rPr lang="fr-FR" sz="900" b="1" dirty="0" smtClean="0"/>
              <a:t>Image charges</a:t>
            </a:r>
            <a:endParaRPr lang="fr-FR" sz="900" b="1" dirty="0"/>
          </a:p>
        </p:txBody>
      </p:sp>
    </p:spTree>
    <p:extLst>
      <p:ext uri="{BB962C8B-B14F-4D97-AF65-F5344CB8AC3E}">
        <p14:creationId xmlns:p14="http://schemas.microsoft.com/office/powerpoint/2010/main" val="2424044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a:t>
            </a:r>
            <a:r>
              <a:rPr lang="fr-FR" dirty="0" err="1" smtClean="0"/>
              <a:t>parallel</a:t>
            </a:r>
            <a:r>
              <a:rPr lang="fr-FR" dirty="0" smtClean="0"/>
              <a:t> </a:t>
            </a:r>
            <a:r>
              <a:rPr lang="fr-FR" dirty="0" err="1" smtClean="0"/>
              <a:t>with</a:t>
            </a:r>
            <a:r>
              <a:rPr lang="fr-FR" dirty="0" smtClean="0"/>
              <a:t> </a:t>
            </a:r>
            <a:r>
              <a:rPr lang="fr-FR" dirty="0" err="1" smtClean="0"/>
              <a:t>RFQ</a:t>
            </a:r>
            <a:r>
              <a:rPr lang="fr-FR" sz="1400" dirty="0" err="1" smtClean="0"/>
              <a:t>s</a:t>
            </a:r>
            <a:r>
              <a:rPr lang="fr-FR" dirty="0" smtClean="0"/>
              <a:t> for proton </a:t>
            </a:r>
            <a:r>
              <a:rPr lang="fr-FR" dirty="0" err="1"/>
              <a:t>linac</a:t>
            </a:r>
            <a:r>
              <a:rPr lang="fr-FR" dirty="0"/>
              <a:t> </a:t>
            </a:r>
          </a:p>
        </p:txBody>
      </p:sp>
      <p:sp>
        <p:nvSpPr>
          <p:cNvPr id="5" name="Espace réservé du numéro de diapositive 4"/>
          <p:cNvSpPr>
            <a:spLocks noGrp="1"/>
          </p:cNvSpPr>
          <p:nvPr>
            <p:ph type="sldNum" sz="quarter" idx="11"/>
          </p:nvPr>
        </p:nvSpPr>
        <p:spPr/>
        <p:txBody>
          <a:bodyPr/>
          <a:lstStyle/>
          <a:p>
            <a:fld id="{B6614A82-F12D-4C78-BD05-52D6561A8D8E}" type="slidenum">
              <a:rPr lang="en-US" smtClean="0"/>
              <a:t>9</a:t>
            </a:fld>
            <a:endParaRPr lang="en-US"/>
          </a:p>
        </p:txBody>
      </p:sp>
      <p:sp>
        <p:nvSpPr>
          <p:cNvPr id="7" name="ZoneTexte 6"/>
          <p:cNvSpPr txBox="1"/>
          <p:nvPr/>
        </p:nvSpPr>
        <p:spPr>
          <a:xfrm>
            <a:off x="238641" y="1113077"/>
            <a:ext cx="7848872" cy="1754326"/>
          </a:xfrm>
          <a:prstGeom prst="rect">
            <a:avLst/>
          </a:prstGeom>
          <a:noFill/>
        </p:spPr>
        <p:txBody>
          <a:bodyPr wrap="square" rtlCol="0">
            <a:spAutoFit/>
          </a:bodyPr>
          <a:lstStyle/>
          <a:p>
            <a:r>
              <a:rPr lang="en-US" dirty="0" smtClean="0"/>
              <a:t>An RFQ cavity is used in proton </a:t>
            </a:r>
            <a:r>
              <a:rPr lang="en-US" dirty="0" err="1" smtClean="0"/>
              <a:t>linac</a:t>
            </a:r>
            <a:r>
              <a:rPr lang="en-US" dirty="0" smtClean="0"/>
              <a:t> injector to </a:t>
            </a:r>
            <a:r>
              <a:rPr lang="en-US" u="sng" dirty="0" smtClean="0"/>
              <a:t>bunch</a:t>
            </a:r>
            <a:r>
              <a:rPr lang="en-US" dirty="0" smtClean="0"/>
              <a:t>, focus and accelerate a continuous beam from few tens of </a:t>
            </a:r>
            <a:r>
              <a:rPr lang="en-US" dirty="0" err="1" smtClean="0"/>
              <a:t>keV</a:t>
            </a:r>
            <a:r>
              <a:rPr lang="en-US" dirty="0" smtClean="0"/>
              <a:t> to few MeV. </a:t>
            </a:r>
          </a:p>
          <a:p>
            <a:r>
              <a:rPr lang="en-US" dirty="0" smtClean="0"/>
              <a:t>It allows a beam transport in space charge regime (high intensity beams is possible) with very low beam losses.</a:t>
            </a:r>
          </a:p>
          <a:p>
            <a:endParaRPr lang="en-US" dirty="0" smtClean="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4" y="2700858"/>
            <a:ext cx="3721994" cy="292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27" t="29348" r="33809" b="13510"/>
          <a:stretch/>
        </p:blipFill>
        <p:spPr bwMode="auto">
          <a:xfrm>
            <a:off x="4513037" y="3902588"/>
            <a:ext cx="3569607" cy="272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flipV="1">
            <a:off x="6833508" y="5102679"/>
            <a:ext cx="449035" cy="269421"/>
          </a:xfrm>
          <a:prstGeom prst="straightConnector1">
            <a:avLst/>
          </a:prstGeom>
          <a:ln w="22225">
            <a:solidFill>
              <a:schemeClr val="accent1">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160079" y="5119008"/>
            <a:ext cx="865414" cy="369332"/>
          </a:xfrm>
          <a:prstGeom prst="rect">
            <a:avLst/>
          </a:prstGeom>
          <a:noFill/>
        </p:spPr>
        <p:txBody>
          <a:bodyPr wrap="square" rtlCol="0">
            <a:spAutoFit/>
          </a:bodyPr>
          <a:lstStyle/>
          <a:p>
            <a:r>
              <a:rPr lang="fr-FR" dirty="0" err="1" smtClean="0">
                <a:solidFill>
                  <a:schemeClr val="accent1">
                    <a:lumMod val="60000"/>
                    <a:lumOff val="40000"/>
                  </a:schemeClr>
                </a:solidFill>
                <a:latin typeface="Symbol" panose="05050102010706020507" pitchFamily="18" charset="2"/>
              </a:rPr>
              <a:t>bl</a:t>
            </a:r>
            <a:endParaRPr lang="fr-FR" dirty="0">
              <a:solidFill>
                <a:schemeClr val="accent1">
                  <a:lumMod val="60000"/>
                  <a:lumOff val="40000"/>
                </a:schemeClr>
              </a:solidFill>
              <a:latin typeface="Symbol" panose="05050102010706020507" pitchFamily="18" charset="2"/>
            </a:endParaRPr>
          </a:p>
        </p:txBody>
      </p:sp>
      <p:cxnSp>
        <p:nvCxnSpPr>
          <p:cNvPr id="12" name="Connecteur droit 11"/>
          <p:cNvCxnSpPr/>
          <p:nvPr/>
        </p:nvCxnSpPr>
        <p:spPr>
          <a:xfrm>
            <a:off x="6604907" y="5078186"/>
            <a:ext cx="767443" cy="8165"/>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308271" y="5369379"/>
            <a:ext cx="767443" cy="8165"/>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837" y="2087651"/>
            <a:ext cx="3829050" cy="178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5812973" y="2196193"/>
            <a:ext cx="1575706" cy="369332"/>
          </a:xfrm>
          <a:prstGeom prst="rect">
            <a:avLst/>
          </a:prstGeom>
          <a:noFill/>
        </p:spPr>
        <p:txBody>
          <a:bodyPr wrap="square" rtlCol="0">
            <a:spAutoFit/>
          </a:bodyPr>
          <a:lstStyle/>
          <a:p>
            <a:r>
              <a:rPr lang="fr-FR" dirty="0" smtClean="0">
                <a:solidFill>
                  <a:schemeClr val="accent1">
                    <a:lumMod val="60000"/>
                    <a:lumOff val="40000"/>
                  </a:schemeClr>
                </a:solidFill>
              </a:rPr>
              <a:t>TE</a:t>
            </a:r>
            <a:r>
              <a:rPr lang="fr-FR" baseline="-25000" dirty="0" smtClean="0">
                <a:solidFill>
                  <a:schemeClr val="accent1">
                    <a:lumMod val="60000"/>
                    <a:lumOff val="40000"/>
                  </a:schemeClr>
                </a:solidFill>
              </a:rPr>
              <a:t>210</a:t>
            </a:r>
            <a:r>
              <a:rPr lang="fr-FR" dirty="0" smtClean="0">
                <a:solidFill>
                  <a:schemeClr val="accent1">
                    <a:lumMod val="60000"/>
                    <a:lumOff val="40000"/>
                  </a:schemeClr>
                </a:solidFill>
              </a:rPr>
              <a:t> mode</a:t>
            </a:r>
            <a:endParaRPr lang="fr-FR" dirty="0">
              <a:solidFill>
                <a:schemeClr val="accent1">
                  <a:lumMod val="60000"/>
                  <a:lumOff val="40000"/>
                </a:schemeClr>
              </a:solidFill>
            </a:endParaRPr>
          </a:p>
        </p:txBody>
      </p:sp>
      <p:sp>
        <p:nvSpPr>
          <p:cNvPr id="19" name="ZoneTexte 18"/>
          <p:cNvSpPr txBox="1"/>
          <p:nvPr/>
        </p:nvSpPr>
        <p:spPr>
          <a:xfrm>
            <a:off x="5461906" y="3850822"/>
            <a:ext cx="3502480" cy="646331"/>
          </a:xfrm>
          <a:prstGeom prst="rect">
            <a:avLst/>
          </a:prstGeom>
          <a:solidFill>
            <a:schemeClr val="bg1"/>
          </a:solidFill>
        </p:spPr>
        <p:txBody>
          <a:bodyPr wrap="square" rtlCol="0">
            <a:spAutoFit/>
          </a:bodyPr>
          <a:lstStyle/>
          <a:p>
            <a:r>
              <a:rPr lang="en-US" sz="1200" dirty="0" smtClean="0"/>
              <a:t>longitudinal </a:t>
            </a:r>
            <a:r>
              <a:rPr lang="en-US" sz="1200" dirty="0"/>
              <a:t>modulation on the electrodes creates a </a:t>
            </a:r>
            <a:r>
              <a:rPr lang="en-US" sz="1200" dirty="0" smtClean="0"/>
              <a:t>longitudinal component </a:t>
            </a:r>
            <a:r>
              <a:rPr lang="en-US" sz="1200" dirty="0"/>
              <a:t>in the TE </a:t>
            </a:r>
            <a:r>
              <a:rPr lang="en-US" sz="1200" dirty="0" smtClean="0"/>
              <a:t>mode that bunch and accelerate the beam</a:t>
            </a:r>
            <a:endParaRPr lang="fr-FR" sz="1200" dirty="0">
              <a:solidFill>
                <a:schemeClr val="accent1">
                  <a:lumMod val="60000"/>
                  <a:lumOff val="40000"/>
                </a:schemeClr>
              </a:solidFill>
            </a:endParaRPr>
          </a:p>
        </p:txBody>
      </p:sp>
      <p:sp>
        <p:nvSpPr>
          <p:cNvPr id="20" name="ZoneTexte 19"/>
          <p:cNvSpPr txBox="1"/>
          <p:nvPr/>
        </p:nvSpPr>
        <p:spPr>
          <a:xfrm>
            <a:off x="340177" y="5962649"/>
            <a:ext cx="3974245" cy="830997"/>
          </a:xfrm>
          <a:prstGeom prst="rect">
            <a:avLst/>
          </a:prstGeom>
          <a:solidFill>
            <a:schemeClr val="bg1"/>
          </a:solidFill>
        </p:spPr>
        <p:txBody>
          <a:bodyPr wrap="square" rtlCol="0">
            <a:spAutoFit/>
          </a:bodyPr>
          <a:lstStyle/>
          <a:p>
            <a:r>
              <a:rPr lang="en-US" sz="1600" dirty="0" smtClean="0"/>
              <a:t>In the IPHI RFQ (3 MeV, 6m, 352 MHz), around </a:t>
            </a:r>
            <a:r>
              <a:rPr lang="en-US" sz="1600" dirty="0" smtClean="0">
                <a:solidFill>
                  <a:srgbClr val="FF0000"/>
                </a:solidFill>
              </a:rPr>
              <a:t>350 cells </a:t>
            </a:r>
            <a:r>
              <a:rPr lang="en-US" sz="1600" dirty="0" smtClean="0"/>
              <a:t>are used to bunch the beam </a:t>
            </a:r>
            <a:endParaRPr lang="fr-FR" sz="1600" dirty="0">
              <a:solidFill>
                <a:schemeClr val="accent1">
                  <a:lumMod val="60000"/>
                  <a:lumOff val="40000"/>
                </a:schemeClr>
              </a:solidFill>
            </a:endParaRPr>
          </a:p>
        </p:txBody>
      </p:sp>
    </p:spTree>
    <p:extLst>
      <p:ext uri="{BB962C8B-B14F-4D97-AF65-F5344CB8AC3E}">
        <p14:creationId xmlns:p14="http://schemas.microsoft.com/office/powerpoint/2010/main" val="1868758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EA V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CEA VA</Template>
  <TotalTime>26024</TotalTime>
  <Words>1702</Words>
  <Application>Microsoft Office PowerPoint</Application>
  <PresentationFormat>Affichage à l'écran (4:3)</PresentationFormat>
  <Paragraphs>386</Paragraphs>
  <Slides>24</Slides>
  <Notes>7</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CEA VA</vt:lpstr>
      <vt:lpstr>Présentation PowerPoint</vt:lpstr>
      <vt:lpstr>CLIC tunnel</vt:lpstr>
      <vt:lpstr>12 Ghz two beam acceleration in CLIC</vt:lpstr>
      <vt:lpstr>MASSIVE conditionning and TESTING CAPABILITIES of 12 GHz ACCELERATING STRUCTURES</vt:lpstr>
      <vt:lpstr>Présentation PowerPoint</vt:lpstr>
      <vt:lpstr>A strong motivation with a more general interest</vt:lpstr>
      <vt:lpstr>What Limit the EFFICIENCY in a Klystron ?</vt:lpstr>
      <vt:lpstr>Reminder: What is a klystron?</vt:lpstr>
      <vt:lpstr>A parallel with RFQs for proton linac </vt:lpstr>
      <vt:lpstr>Phase space distribution in an RFQ</vt:lpstr>
      <vt:lpstr>Increasing the number of cavities in a klystron</vt:lpstr>
      <vt:lpstr>Expected performances with 4 different designs</vt:lpstr>
      <vt:lpstr>Our sponsors</vt:lpstr>
      <vt:lpstr>How to demonstrate the feasibility of the adiabatic concept</vt:lpstr>
      <vt:lpstr>Beam / RF interaction simulation tools</vt:lpstr>
      <vt:lpstr>12 GHz klystron Electron gun design and focusing solenoid</vt:lpstr>
      <vt:lpstr>Beam/RF interaction simulatioN</vt:lpstr>
      <vt:lpstr>Beam velocity simulation during bunching</vt:lpstr>
      <vt:lpstr>Présentation PowerPoint</vt:lpstr>
      <vt:lpstr>Conclusion</vt:lpstr>
      <vt:lpstr>Extra slides</vt:lpstr>
      <vt:lpstr>Présentation PowerPoint</vt:lpstr>
      <vt:lpstr>Présentation PowerPoint</vt:lpstr>
      <vt:lpstr>Présentation PowerPoint</vt:lpstr>
    </vt:vector>
  </TitlesOfParts>
  <Company>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aliquando tempo tatum commentum</dc:title>
  <dc:creator>BM205129</dc:creator>
  <cp:lastModifiedBy>PEAUGER  Franck</cp:lastModifiedBy>
  <cp:revision>695</cp:revision>
  <cp:lastPrinted>2014-05-14T15:23:09Z</cp:lastPrinted>
  <dcterms:created xsi:type="dcterms:W3CDTF">2012-10-30T13:30:24Z</dcterms:created>
  <dcterms:modified xsi:type="dcterms:W3CDTF">2014-12-01T17:47:29Z</dcterms:modified>
</cp:coreProperties>
</file>