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809" r:id="rId3"/>
    <p:sldMasterId id="2147483825" r:id="rId4"/>
    <p:sldMasterId id="2147483842" r:id="rId5"/>
    <p:sldMasterId id="2147483858" r:id="rId6"/>
  </p:sldMasterIdLst>
  <p:notesMasterIdLst>
    <p:notesMasterId r:id="rId43"/>
  </p:notesMasterIdLst>
  <p:handoutMasterIdLst>
    <p:handoutMasterId r:id="rId44"/>
  </p:handoutMasterIdLst>
  <p:sldIdLst>
    <p:sldId id="256" r:id="rId7"/>
    <p:sldId id="395" r:id="rId8"/>
    <p:sldId id="440" r:id="rId9"/>
    <p:sldId id="421" r:id="rId10"/>
    <p:sldId id="436" r:id="rId11"/>
    <p:sldId id="422" r:id="rId12"/>
    <p:sldId id="424" r:id="rId13"/>
    <p:sldId id="439" r:id="rId14"/>
    <p:sldId id="379" r:id="rId15"/>
    <p:sldId id="387" r:id="rId16"/>
    <p:sldId id="391" r:id="rId17"/>
    <p:sldId id="425" r:id="rId18"/>
    <p:sldId id="437" r:id="rId19"/>
    <p:sldId id="443" r:id="rId20"/>
    <p:sldId id="426" r:id="rId21"/>
    <p:sldId id="442" r:id="rId22"/>
    <p:sldId id="445" r:id="rId23"/>
    <p:sldId id="423" r:id="rId24"/>
    <p:sldId id="427" r:id="rId25"/>
    <p:sldId id="438" r:id="rId26"/>
    <p:sldId id="444" r:id="rId27"/>
    <p:sldId id="429" r:id="rId28"/>
    <p:sldId id="430" r:id="rId29"/>
    <p:sldId id="431" r:id="rId30"/>
    <p:sldId id="441" r:id="rId31"/>
    <p:sldId id="392" r:id="rId32"/>
    <p:sldId id="383" r:id="rId33"/>
    <p:sldId id="382" r:id="rId34"/>
    <p:sldId id="446" r:id="rId35"/>
    <p:sldId id="406" r:id="rId36"/>
    <p:sldId id="447" r:id="rId37"/>
    <p:sldId id="448" r:id="rId38"/>
    <p:sldId id="432" r:id="rId39"/>
    <p:sldId id="434" r:id="rId40"/>
    <p:sldId id="433" r:id="rId41"/>
    <p:sldId id="435"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33"/>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autoAdjust="0"/>
    <p:restoredTop sz="94675" autoAdjust="0"/>
  </p:normalViewPr>
  <p:slideViewPr>
    <p:cSldViewPr>
      <p:cViewPr>
        <p:scale>
          <a:sx n="89" d="100"/>
          <a:sy n="89" d="100"/>
        </p:scale>
        <p:origin x="-691"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274"/>
    </p:cViewPr>
  </p:sorterViewPr>
  <p:notesViewPr>
    <p:cSldViewPr>
      <p:cViewPr varScale="1">
        <p:scale>
          <a:sx n="73" d="100"/>
          <a:sy n="73" d="100"/>
        </p:scale>
        <p:origin x="-1546"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1823B9-C47E-482C-A146-CA57C2A1F0B5}" type="datetimeFigureOut">
              <a:rPr lang="en-US" smtClean="0"/>
              <a:t>12/2/2014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AB4FEF-30AA-46C4-B7E1-9A44B6C9CFB9}" type="slidenum">
              <a:rPr lang="en-US" smtClean="0"/>
              <a:t>‹#›</a:t>
            </a:fld>
            <a:endParaRPr lang="en-US"/>
          </a:p>
        </p:txBody>
      </p:sp>
    </p:spTree>
    <p:extLst>
      <p:ext uri="{BB962C8B-B14F-4D97-AF65-F5344CB8AC3E}">
        <p14:creationId xmlns:p14="http://schemas.microsoft.com/office/powerpoint/2010/main" val="3317877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C25893-AD59-4B37-BFB8-A32A2F5013C0}" type="datetimeFigureOut">
              <a:rPr lang="en-US" smtClean="0"/>
              <a:t>12/2/2014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AE6590-EDFC-47AF-8F3E-04FD93753641}" type="slidenum">
              <a:rPr lang="en-US" smtClean="0"/>
              <a:t>‹#›</a:t>
            </a:fld>
            <a:endParaRPr lang="en-US" dirty="0"/>
          </a:p>
        </p:txBody>
      </p:sp>
    </p:spTree>
    <p:extLst>
      <p:ext uri="{BB962C8B-B14F-4D97-AF65-F5344CB8AC3E}">
        <p14:creationId xmlns:p14="http://schemas.microsoft.com/office/powerpoint/2010/main" val="2648832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AE6590-EDFC-47AF-8F3E-04FD93753641}" type="slidenum">
              <a:rPr lang="en-US" smtClean="0"/>
              <a:t>1</a:t>
            </a:fld>
            <a:endParaRPr lang="en-US" dirty="0"/>
          </a:p>
        </p:txBody>
      </p:sp>
    </p:spTree>
    <p:extLst>
      <p:ext uri="{BB962C8B-B14F-4D97-AF65-F5344CB8AC3E}">
        <p14:creationId xmlns:p14="http://schemas.microsoft.com/office/powerpoint/2010/main" val="3885068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t>・３００Ｍ</a:t>
            </a:r>
            <a:r>
              <a:rPr lang="en-US" altLang="ja-JP" smtClean="0"/>
              <a:t>VA</a:t>
            </a:r>
            <a:r>
              <a:rPr lang="ja-JP" altLang="en-US" smtClean="0"/>
              <a:t>はアメリカのデータ等を参照して２５％の余裕を見た電力条件</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E4AE6590-EDFC-47AF-8F3E-04FD93753641}" type="slidenum">
              <a:rPr lang="en-US" smtClean="0"/>
              <a:t>12</a:t>
            </a:fld>
            <a:endParaRPr lang="en-US" dirty="0"/>
          </a:p>
        </p:txBody>
      </p:sp>
    </p:spTree>
    <p:extLst>
      <p:ext uri="{BB962C8B-B14F-4D97-AF65-F5344CB8AC3E}">
        <p14:creationId xmlns:p14="http://schemas.microsoft.com/office/powerpoint/2010/main" val="610772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E4AE6590-EDFC-47AF-8F3E-04FD93753641}" type="slidenum">
              <a:rPr lang="en-US" smtClean="0"/>
              <a:t>14</a:t>
            </a:fld>
            <a:endParaRPr lang="en-US" dirty="0"/>
          </a:p>
        </p:txBody>
      </p:sp>
    </p:spTree>
    <p:extLst>
      <p:ext uri="{BB962C8B-B14F-4D97-AF65-F5344CB8AC3E}">
        <p14:creationId xmlns:p14="http://schemas.microsoft.com/office/powerpoint/2010/main" val="610772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E4AE6590-EDFC-47AF-8F3E-04FD93753641}" type="slidenum">
              <a:rPr lang="en-US" smtClean="0"/>
              <a:t>16</a:t>
            </a:fld>
            <a:endParaRPr lang="en-US" dirty="0"/>
          </a:p>
        </p:txBody>
      </p:sp>
    </p:spTree>
    <p:extLst>
      <p:ext uri="{BB962C8B-B14F-4D97-AF65-F5344CB8AC3E}">
        <p14:creationId xmlns:p14="http://schemas.microsoft.com/office/powerpoint/2010/main" val="610772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E4AE6590-EDFC-47AF-8F3E-04FD93753641}" type="slidenum">
              <a:rPr lang="en-US" smtClean="0"/>
              <a:t>21</a:t>
            </a:fld>
            <a:endParaRPr lang="en-US" dirty="0"/>
          </a:p>
        </p:txBody>
      </p:sp>
    </p:spTree>
    <p:extLst>
      <p:ext uri="{BB962C8B-B14F-4D97-AF65-F5344CB8AC3E}">
        <p14:creationId xmlns:p14="http://schemas.microsoft.com/office/powerpoint/2010/main" val="6107721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1" name="Date Placeholder 10"/>
          <p:cNvSpPr>
            <a:spLocks noGrp="1"/>
          </p:cNvSpPr>
          <p:nvPr>
            <p:ph type="dt" sz="half" idx="10"/>
          </p:nvPr>
        </p:nvSpPr>
        <p:spPr>
          <a:xfrm>
            <a:off x="457200" y="6356350"/>
            <a:ext cx="2458616" cy="365125"/>
          </a:xfrm>
        </p:spPr>
        <p:txBody>
          <a:bodyPr/>
          <a:lstStyle/>
          <a:p>
            <a:r>
              <a:rPr lang="fr-FR" smtClean="0"/>
              <a:t>JLC, LPSC Grenoble Dec 2 2014</a:t>
            </a:r>
            <a:endParaRPr lang="fr-BE" dirty="0"/>
          </a:p>
        </p:txBody>
      </p:sp>
      <p:sp>
        <p:nvSpPr>
          <p:cNvPr id="12" name="Footer Placeholder 11"/>
          <p:cNvSpPr>
            <a:spLocks noGrp="1"/>
          </p:cNvSpPr>
          <p:nvPr>
            <p:ph type="ftr" sz="quarter" idx="11"/>
          </p:nvPr>
        </p:nvSpPr>
        <p:spPr/>
        <p:txBody>
          <a:bodyPr/>
          <a:lstStyle/>
          <a:p>
            <a:r>
              <a:rPr lang="fr-BE" smtClean="0"/>
              <a:t>Denis Perret-Gallix@in2p3.fr LAPP/IN2P3/CNRS - KEK</a:t>
            </a:r>
            <a:endParaRPr lang="fr-BE" dirty="0"/>
          </a:p>
        </p:txBody>
      </p:sp>
      <p:sp>
        <p:nvSpPr>
          <p:cNvPr id="13" name="Slide Number Placeholder 12"/>
          <p:cNvSpPr>
            <a:spLocks noGrp="1"/>
          </p:cNvSpPr>
          <p:nvPr>
            <p:ph type="sldNum" sz="quarter" idx="12"/>
          </p:nvPr>
        </p:nvSpPr>
        <p:spPr/>
        <p:txBody>
          <a:bodyPr/>
          <a:lstStyle/>
          <a:p>
            <a:fld id="{CF4668DC-857F-487D-BFFA-8C0CA5037977}" type="slidenum">
              <a:rPr lang="fr-BE" smtClean="0"/>
              <a:t>‹#›</a:t>
            </a:fld>
            <a:endParaRPr lang="fr-BE"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3399"/>
            <a:ext cx="1158240" cy="7863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r>
              <a:rPr lang="fr-FR" smtClean="0"/>
              <a:t>JLC, LPSC Grenoble Dec 2 2014</a:t>
            </a:r>
            <a:endParaRPr lang="fr-BE" dirty="0"/>
          </a:p>
        </p:txBody>
      </p:sp>
      <p:sp>
        <p:nvSpPr>
          <p:cNvPr id="5" name="Espace réservé du pied de page 4"/>
          <p:cNvSpPr>
            <a:spLocks noGrp="1"/>
          </p:cNvSpPr>
          <p:nvPr>
            <p:ph type="ftr" sz="quarter" idx="11"/>
          </p:nvPr>
        </p:nvSpPr>
        <p:spPr/>
        <p:txBody>
          <a:bodyPr/>
          <a:lstStyle/>
          <a:p>
            <a:r>
              <a:rPr lang="fr-BE" smtClean="0"/>
              <a:t>Denis Perret-Gallix@in2p3.fr LAPP/IN2P3/CNRS - KEK</a:t>
            </a:r>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r>
              <a:rPr lang="fr-FR" smtClean="0"/>
              <a:t>JLC, LPSC Grenoble Dec 2 2014</a:t>
            </a:r>
            <a:endParaRPr lang="fr-BE" dirty="0"/>
          </a:p>
        </p:txBody>
      </p:sp>
      <p:sp>
        <p:nvSpPr>
          <p:cNvPr id="5" name="Espace réservé du pied de page 4"/>
          <p:cNvSpPr>
            <a:spLocks noGrp="1"/>
          </p:cNvSpPr>
          <p:nvPr>
            <p:ph type="ftr" sz="quarter" idx="11"/>
          </p:nvPr>
        </p:nvSpPr>
        <p:spPr/>
        <p:txBody>
          <a:bodyPr/>
          <a:lstStyle/>
          <a:p>
            <a:r>
              <a:rPr lang="fr-BE" smtClean="0"/>
              <a:t>Denis Perret-Gallix@in2p3.fr LAPP/IN2P3/CNRS - KEK</a:t>
            </a:r>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fr-BE" smtClean="0"/>
              <a:t>Denis Perret-Gallix@in2p3.fr LAPP/IN2P3/CNRS - KEK</a:t>
            </a:r>
            <a:endParaRPr lang="fr-BE" dirty="0"/>
          </a:p>
        </p:txBody>
      </p:sp>
      <p:sp>
        <p:nvSpPr>
          <p:cNvPr id="4" name="Slide Number Placeholder 3"/>
          <p:cNvSpPr>
            <a:spLocks noGrp="1"/>
          </p:cNvSpPr>
          <p:nvPr>
            <p:ph type="sldNum" sz="quarter" idx="11"/>
          </p:nvPr>
        </p:nvSpPr>
        <p:spPr/>
        <p:txBody>
          <a:bodyPr/>
          <a:lstStyle/>
          <a:p>
            <a:fld id="{CF4668DC-857F-487D-BFFA-8C0CA5037977}" type="slidenum">
              <a:rPr lang="fr-BE" smtClean="0"/>
              <a:t>‹#›</a:t>
            </a:fld>
            <a:endParaRPr lang="fr-BE" dirty="0"/>
          </a:p>
        </p:txBody>
      </p:sp>
      <p:sp>
        <p:nvSpPr>
          <p:cNvPr id="5" name="Date Placeholder 4"/>
          <p:cNvSpPr>
            <a:spLocks noGrp="1"/>
          </p:cNvSpPr>
          <p:nvPr>
            <p:ph type="dt" sz="half" idx="12"/>
          </p:nvPr>
        </p:nvSpPr>
        <p:spPr/>
        <p:txBody>
          <a:bodyPr/>
          <a:lstStyle/>
          <a:p>
            <a:r>
              <a:rPr lang="fr-FR" smtClean="0"/>
              <a:t>JLC, LPSC Grenoble Dec 2 2014</a:t>
            </a:r>
            <a:endParaRPr lang="fr-BE" dirty="0"/>
          </a:p>
        </p:txBody>
      </p:sp>
      <p:sp>
        <p:nvSpPr>
          <p:cNvPr id="6" name="TextBox 5"/>
          <p:cNvSpPr txBox="1"/>
          <p:nvPr userDrawn="1"/>
        </p:nvSpPr>
        <p:spPr>
          <a:xfrm>
            <a:off x="1835696" y="2204864"/>
            <a:ext cx="2376264" cy="369332"/>
          </a:xfrm>
          <a:prstGeom prst="rect">
            <a:avLst/>
          </a:prstGeom>
          <a:noFill/>
        </p:spPr>
        <p:txBody>
          <a:bodyPr wrap="square" rtlCol="0">
            <a:spAutoFit/>
          </a:bodyPr>
          <a:lstStyle/>
          <a:p>
            <a:r>
              <a:rPr lang="en-US" dirty="0" smtClean="0">
                <a:latin typeface="Comic Sans MS" pitchFamily="66" charset="0"/>
              </a:rPr>
              <a:t>Click for a box</a:t>
            </a:r>
            <a:endParaRPr lang="en-US" dirty="0">
              <a:latin typeface="Comic Sans MS" pitchFamily="66" charset="0"/>
            </a:endParaRPr>
          </a:p>
        </p:txBody>
      </p:sp>
    </p:spTree>
    <p:extLst>
      <p:ext uri="{BB962C8B-B14F-4D97-AF65-F5344CB8AC3E}">
        <p14:creationId xmlns:p14="http://schemas.microsoft.com/office/powerpoint/2010/main" val="15085909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11" name="Date Placeholder 10"/>
          <p:cNvSpPr>
            <a:spLocks noGrp="1"/>
          </p:cNvSpPr>
          <p:nvPr>
            <p:ph type="dt" sz="half" idx="10"/>
          </p:nvPr>
        </p:nvSpPr>
        <p:spPr>
          <a:xfrm>
            <a:off x="457200" y="6356350"/>
            <a:ext cx="2314600" cy="365125"/>
          </a:xfrm>
        </p:spPr>
        <p:txBody>
          <a:bodyPr/>
          <a:lstStyle/>
          <a:p>
            <a:r>
              <a:rPr lang="fr-FR" smtClean="0"/>
              <a:t>JLC, LPSC Grenoble Dec 2 2014</a:t>
            </a:r>
            <a:endParaRPr lang="fr-BE" dirty="0"/>
          </a:p>
        </p:txBody>
      </p:sp>
      <p:sp>
        <p:nvSpPr>
          <p:cNvPr id="12" name="Footer Placeholder 11"/>
          <p:cNvSpPr>
            <a:spLocks noGrp="1"/>
          </p:cNvSpPr>
          <p:nvPr>
            <p:ph type="ftr" sz="quarter" idx="11"/>
          </p:nvPr>
        </p:nvSpPr>
        <p:spPr/>
        <p:txBody>
          <a:bodyPr/>
          <a:lstStyle/>
          <a:p>
            <a:r>
              <a:rPr lang="fr-BE" smtClean="0"/>
              <a:t>Denis Perret-Gallix@in2p3.fr LAPP/IN2P3/CNRS - KEK</a:t>
            </a:r>
            <a:endParaRPr lang="fr-BE" dirty="0"/>
          </a:p>
        </p:txBody>
      </p:sp>
      <p:sp>
        <p:nvSpPr>
          <p:cNvPr id="13" name="Slide Number Placeholder 12"/>
          <p:cNvSpPr>
            <a:spLocks noGrp="1"/>
          </p:cNvSpPr>
          <p:nvPr>
            <p:ph type="sldNum" sz="quarter" idx="12"/>
          </p:nvPr>
        </p:nvSpPr>
        <p:spPr/>
        <p:txBody>
          <a:bodyPr/>
          <a:lstStyle/>
          <a:p>
            <a:fld id="{CF4668DC-857F-487D-BFFA-8C0CA5037977}" type="slidenum">
              <a:rPr lang="fr-BE" smtClean="0"/>
              <a:t>‹#›</a:t>
            </a:fld>
            <a:endParaRPr lang="fr-BE"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7" name="Date Placeholder 6"/>
          <p:cNvSpPr>
            <a:spLocks noGrp="1"/>
          </p:cNvSpPr>
          <p:nvPr>
            <p:ph type="dt" sz="half" idx="10"/>
          </p:nvPr>
        </p:nvSpPr>
        <p:spPr>
          <a:xfrm>
            <a:off x="323528" y="6356350"/>
            <a:ext cx="2376264" cy="365125"/>
          </a:xfrm>
        </p:spPr>
        <p:txBody>
          <a:bodyPr/>
          <a:lstStyle/>
          <a:p>
            <a:r>
              <a:rPr lang="fr-FR" smtClean="0"/>
              <a:t>JLC, LPSC Grenoble Dec 2 2014</a:t>
            </a:r>
            <a:endParaRPr lang="fr-BE" dirty="0"/>
          </a:p>
        </p:txBody>
      </p:sp>
      <p:sp>
        <p:nvSpPr>
          <p:cNvPr id="8" name="Footer Placeholder 7"/>
          <p:cNvSpPr>
            <a:spLocks noGrp="1"/>
          </p:cNvSpPr>
          <p:nvPr>
            <p:ph type="ftr" sz="quarter" idx="11"/>
          </p:nvPr>
        </p:nvSpPr>
        <p:spPr/>
        <p:txBody>
          <a:bodyPr/>
          <a:lstStyle/>
          <a:p>
            <a:r>
              <a:rPr lang="fr-BE" smtClean="0"/>
              <a:t>Denis Perret-Gallix@in2p3.fr LAPP/IN2P3/CNRS - KEK</a:t>
            </a:r>
            <a:endParaRPr lang="fr-BE" dirty="0"/>
          </a:p>
        </p:txBody>
      </p:sp>
      <p:sp>
        <p:nvSpPr>
          <p:cNvPr id="9" name="Slide Number Placeholder 8"/>
          <p:cNvSpPr>
            <a:spLocks noGrp="1"/>
          </p:cNvSpPr>
          <p:nvPr>
            <p:ph type="sldNum" sz="quarter" idx="12"/>
          </p:nvPr>
        </p:nvSpPr>
        <p:spPr/>
        <p:txBody>
          <a:bodyPr/>
          <a:lstStyle/>
          <a:p>
            <a:fld id="{CF4668DC-857F-487D-BFFA-8C0CA5037977}" type="slidenum">
              <a:rPr lang="fr-BE" smtClean="0"/>
              <a:t>‹#›</a:t>
            </a:fld>
            <a:endParaRPr lang="fr-BE"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10"/>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371600" cy="955675"/>
          </a:xfrm>
          <a:prstGeom prst="rect">
            <a:avLst/>
          </a:prstGeom>
          <a:noFill/>
          <a:ln w="9525">
            <a:noFill/>
            <a:miter lim="800000"/>
            <a:headEnd/>
            <a:tailEnd/>
          </a:ln>
          <a:effectLst/>
        </p:spPr>
      </p:pic>
      <p:sp>
        <p:nvSpPr>
          <p:cNvPr id="8" name="Text Box 18"/>
          <p:cNvSpPr txBox="1">
            <a:spLocks noChangeArrowheads="1"/>
          </p:cNvSpPr>
          <p:nvPr userDrawn="1"/>
        </p:nvSpPr>
        <p:spPr bwMode="auto">
          <a:xfrm>
            <a:off x="1295400" y="533400"/>
            <a:ext cx="2821606" cy="338554"/>
          </a:xfrm>
          <a:prstGeom prst="rect">
            <a:avLst/>
          </a:prstGeom>
          <a:noFill/>
          <a:ln w="9525">
            <a:noFill/>
            <a:miter lim="800000"/>
            <a:headEnd/>
            <a:tailEnd/>
          </a:ln>
          <a:effectLst/>
        </p:spPr>
        <p:txBody>
          <a:bodyPr wrap="none">
            <a:spAutoFit/>
          </a:bodyPr>
          <a:lstStyle/>
          <a:p>
            <a:r>
              <a:rPr lang="en-US" sz="1600" b="1" i="1" dirty="0">
                <a:solidFill>
                  <a:srgbClr val="333399"/>
                </a:solidFill>
                <a:effectLst>
                  <a:outerShdw blurRad="38100" dist="38100" dir="2700000" algn="tl">
                    <a:srgbClr val="C0C0C0"/>
                  </a:outerShdw>
                </a:effectLst>
                <a:latin typeface="Arial" charset="0"/>
              </a:rPr>
              <a:t>Global Design Effort  - CFS</a:t>
            </a:r>
          </a:p>
        </p:txBody>
      </p:sp>
      <p:sp>
        <p:nvSpPr>
          <p:cNvPr id="13" name="Text Box 21"/>
          <p:cNvSpPr txBox="1">
            <a:spLocks noChangeArrowheads="1"/>
          </p:cNvSpPr>
          <p:nvPr userDrawn="1"/>
        </p:nvSpPr>
        <p:spPr bwMode="auto">
          <a:xfrm>
            <a:off x="457200" y="6400800"/>
            <a:ext cx="1045479" cy="246221"/>
          </a:xfrm>
          <a:prstGeom prst="rect">
            <a:avLst/>
          </a:prstGeom>
          <a:noFill/>
          <a:ln w="9525">
            <a:noFill/>
            <a:miter lim="800000"/>
            <a:headEnd/>
            <a:tailEnd/>
          </a:ln>
          <a:effectLst/>
        </p:spPr>
        <p:txBody>
          <a:bodyPr wrap="none">
            <a:spAutoFit/>
          </a:bodyPr>
          <a:lstStyle/>
          <a:p>
            <a:r>
              <a:rPr lang="en-US" sz="1000" b="1" i="1" baseline="0" dirty="0" smtClean="0">
                <a:solidFill>
                  <a:srgbClr val="009999"/>
                </a:solidFill>
                <a:effectLst>
                  <a:outerShdw blurRad="38100" dist="38100" dir="2700000" algn="tl">
                    <a:srgbClr val="C0C0C0"/>
                  </a:outerShdw>
                </a:effectLst>
              </a:rPr>
              <a:t>6 February 20</a:t>
            </a:r>
            <a:r>
              <a:rPr lang="en-US" sz="1000" b="1" i="1" dirty="0" smtClean="0">
                <a:solidFill>
                  <a:srgbClr val="009999"/>
                </a:solidFill>
                <a:effectLst>
                  <a:outerShdw blurRad="38100" dist="38100" dir="2700000" algn="tl">
                    <a:srgbClr val="C0C0C0"/>
                  </a:outerShdw>
                </a:effectLst>
              </a:rPr>
              <a:t>13</a:t>
            </a:r>
            <a:endParaRPr lang="en-US" sz="1000" b="1" i="1" dirty="0">
              <a:solidFill>
                <a:srgbClr val="009999"/>
              </a:solidFill>
              <a:effectLst>
                <a:outerShdw blurRad="38100" dist="38100" dir="2700000" algn="tl">
                  <a:srgbClr val="C0C0C0"/>
                </a:outerShdw>
              </a:effectLst>
            </a:endParaRPr>
          </a:p>
        </p:txBody>
      </p:sp>
      <p:cxnSp>
        <p:nvCxnSpPr>
          <p:cNvPr id="15" name="Straight Connector 14"/>
          <p:cNvCxnSpPr/>
          <p:nvPr userDrawn="1"/>
        </p:nvCxnSpPr>
        <p:spPr>
          <a:xfrm>
            <a:off x="304800" y="6248400"/>
            <a:ext cx="85344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1"/>
          </p:nvPr>
        </p:nvSpPr>
        <p:spPr/>
        <p:txBody>
          <a:bodyPr/>
          <a:lstStyle>
            <a:lvl1pPr>
              <a:defRPr sz="1000" b="1" i="1">
                <a:solidFill>
                  <a:srgbClr val="009999"/>
                </a:solidFill>
                <a:effectLst>
                  <a:outerShdw blurRad="38100" dist="38100" dir="2700000" algn="tl">
                    <a:srgbClr val="000000">
                      <a:alpha val="43137"/>
                    </a:srgbClr>
                  </a:outerShdw>
                </a:effectLst>
                <a:latin typeface="+mj-lt"/>
              </a:defRPr>
            </a:lvl1pPr>
          </a:lstStyle>
          <a:p>
            <a:fld id="{D3DC257D-78E3-4145-B6DC-EFDF247FB379}" type="slidenum">
              <a:rPr lang="en-US" smtClean="0"/>
              <a:pPr/>
              <a:t>‹#›</a:t>
            </a:fld>
            <a:endParaRPr lang="en-US" dirty="0"/>
          </a:p>
        </p:txBody>
      </p:sp>
      <p:sp>
        <p:nvSpPr>
          <p:cNvPr id="10" name="TextBox 9"/>
          <p:cNvSpPr txBox="1"/>
          <p:nvPr userDrawn="1"/>
        </p:nvSpPr>
        <p:spPr>
          <a:xfrm>
            <a:off x="2209800" y="6400800"/>
            <a:ext cx="4084451" cy="276999"/>
          </a:xfrm>
          <a:prstGeom prst="rect">
            <a:avLst/>
          </a:prstGeom>
          <a:noFill/>
        </p:spPr>
        <p:txBody>
          <a:bodyPr wrap="none" rtlCol="0">
            <a:spAutoFit/>
          </a:bodyPr>
          <a:lstStyle/>
          <a:p>
            <a:r>
              <a:rPr lang="en-US" sz="1200" b="1" i="1" baseline="0" dirty="0" smtClean="0">
                <a:solidFill>
                  <a:srgbClr val="333399"/>
                </a:solidFill>
                <a:effectLst>
                  <a:outerShdw blurRad="38100" dist="38100" dir="2700000" algn="tl">
                    <a:srgbClr val="000000">
                      <a:alpha val="43137"/>
                    </a:srgbClr>
                  </a:outerShdw>
                </a:effectLst>
              </a:rPr>
              <a:t>International Linear Collider TDR Cost Review (Asian Region) </a:t>
            </a:r>
            <a:endParaRPr lang="en-US" sz="1200" b="1" i="1" dirty="0">
              <a:solidFill>
                <a:srgbClr val="333399"/>
              </a:solidFill>
              <a:effectLst>
                <a:outerShdw blurRad="38100" dist="38100" dir="2700000" algn="tl">
                  <a:srgbClr val="000000">
                    <a:alpha val="43137"/>
                  </a:srgbClr>
                </a:outerShdw>
              </a:effectLst>
            </a:endParaRPr>
          </a:p>
        </p:txBody>
      </p:sp>
      <p:cxnSp>
        <p:nvCxnSpPr>
          <p:cNvPr id="11" name="Straight Connector 10"/>
          <p:cNvCxnSpPr/>
          <p:nvPr userDrawn="1"/>
        </p:nvCxnSpPr>
        <p:spPr>
          <a:xfrm>
            <a:off x="381000" y="914400"/>
            <a:ext cx="8534400" cy="15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0489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fr-FR" altLang="ja-JP" smtClean="0"/>
              <a:t>JLC, LPSC Grenoble Dec 2 2014</a:t>
            </a:r>
            <a:endParaRPr kumimoji="1" lang="ja-JP" altLang="en-US"/>
          </a:p>
        </p:txBody>
      </p:sp>
      <p:sp>
        <p:nvSpPr>
          <p:cNvPr id="3" name="Footer Placeholder 2"/>
          <p:cNvSpPr>
            <a:spLocks noGrp="1"/>
          </p:cNvSpPr>
          <p:nvPr>
            <p:ph type="ftr" sz="quarter" idx="11"/>
          </p:nvPr>
        </p:nvSpPr>
        <p:spPr/>
        <p:txBody>
          <a:bodyPr/>
          <a:lstStyle/>
          <a:p>
            <a:r>
              <a:rPr kumimoji="1" lang="fr-FR" altLang="ja-JP" smtClean="0"/>
              <a:t>Denis Perret-Gallix@in2p3.fr LAPP/IN2P3/CNRS - KEK</a:t>
            </a:r>
            <a:endParaRPr kumimoji="1" lang="ja-JP" altLang="en-US"/>
          </a:p>
        </p:txBody>
      </p:sp>
      <p:sp>
        <p:nvSpPr>
          <p:cNvPr id="4" name="Slide Number Placeholder 3"/>
          <p:cNvSpPr>
            <a:spLocks noGrp="1"/>
          </p:cNvSpPr>
          <p:nvPr>
            <p:ph type="sldNum" sz="quarter" idx="12"/>
          </p:nvPr>
        </p:nvSpPr>
        <p:spPr/>
        <p:txBody>
          <a:bodyPr/>
          <a:lstStyle/>
          <a:p>
            <a:fld id="{2A5CE051-D448-4018-A13B-6F31F3F89DAA}" type="slidenum">
              <a:rPr kumimoji="1" lang="ja-JP" altLang="en-US" smtClean="0"/>
              <a:t>‹#›</a:t>
            </a:fld>
            <a:endParaRPr kumimoji="1" lang="ja-JP" altLang="en-US"/>
          </a:p>
        </p:txBody>
      </p:sp>
    </p:spTree>
    <p:extLst>
      <p:ext uri="{BB962C8B-B14F-4D97-AF65-F5344CB8AC3E}">
        <p14:creationId xmlns:p14="http://schemas.microsoft.com/office/powerpoint/2010/main" val="3446524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16" name="Content Placeholder 15"/>
          <p:cNvSpPr>
            <a:spLocks noGrp="1"/>
          </p:cNvSpPr>
          <p:nvPr>
            <p:ph sz="quarter" idx="14"/>
          </p:nvPr>
        </p:nvSpPr>
        <p:spPr>
          <a:xfrm>
            <a:off x="387427" y="1232530"/>
            <a:ext cx="8580282" cy="5335381"/>
          </a:xfrm>
        </p:spPr>
        <p:txBody>
          <a:bodyPr/>
          <a:lstStyle>
            <a:lvl1pPr>
              <a:buClr>
                <a:srgbClr val="981E32"/>
              </a:buClr>
              <a:defRPr/>
            </a:lvl1pPr>
            <a:lvl2pPr>
              <a:spcBef>
                <a:spcPts val="0"/>
              </a:spcBef>
              <a:buClr>
                <a:srgbClr val="981E32"/>
              </a:buClr>
              <a:defRPr sz="2200"/>
            </a:lvl2pPr>
            <a:lvl3pPr>
              <a:buClr>
                <a:srgbClr val="981E32"/>
              </a:buClr>
              <a:defRPr/>
            </a:lvl3pPr>
            <a:lvl4pPr>
              <a:buClr>
                <a:srgbClr val="981E32"/>
              </a:buClr>
              <a:defRPr sz="1800"/>
            </a:lvl4pPr>
            <a:lvl5pPr>
              <a:buClr>
                <a:srgbClr val="981E32"/>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5"/>
          </p:nvPr>
        </p:nvSpPr>
        <p:spPr>
          <a:xfrm>
            <a:off x="457200" y="6473005"/>
            <a:ext cx="1219200" cy="365125"/>
          </a:xfrm>
        </p:spPr>
        <p:txBody>
          <a:bodyPr/>
          <a:lstStyle/>
          <a:p>
            <a:r>
              <a:rPr lang="fr-FR" smtClean="0"/>
              <a:t>JLC, LPSC Grenoble Dec 2 2014</a:t>
            </a:r>
            <a:endParaRPr lang="en-US" dirty="0"/>
          </a:p>
        </p:txBody>
      </p:sp>
      <p:sp>
        <p:nvSpPr>
          <p:cNvPr id="5" name="Footer Placeholder 4"/>
          <p:cNvSpPr>
            <a:spLocks noGrp="1"/>
          </p:cNvSpPr>
          <p:nvPr>
            <p:ph type="ftr" sz="quarter" idx="16"/>
          </p:nvPr>
        </p:nvSpPr>
        <p:spPr>
          <a:xfrm>
            <a:off x="2514600" y="6492670"/>
            <a:ext cx="4821592" cy="365125"/>
          </a:xfrm>
        </p:spPr>
        <p:txBody>
          <a:bodyPr/>
          <a:lstStyle/>
          <a:p>
            <a:r>
              <a:rPr lang="en-GB" smtClean="0"/>
              <a:t>Denis Perret-Gallix@in2p3.fr LAPP/IN2P3/CNRS - KEK</a:t>
            </a:r>
            <a:endParaRPr lang="en-US" dirty="0"/>
          </a:p>
        </p:txBody>
      </p:sp>
      <p:cxnSp>
        <p:nvCxnSpPr>
          <p:cNvPr id="6" name="Straight Connector 5"/>
          <p:cNvCxnSpPr/>
          <p:nvPr userDrawn="1"/>
        </p:nvCxnSpPr>
        <p:spPr>
          <a:xfrm>
            <a:off x="0" y="990600"/>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60693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本文">
    <p:spTree>
      <p:nvGrpSpPr>
        <p:cNvPr id="1" name=""/>
        <p:cNvGrpSpPr/>
        <p:nvPr/>
      </p:nvGrpSpPr>
      <p:grpSpPr>
        <a:xfrm>
          <a:off x="0" y="0"/>
          <a:ext cx="0" cy="0"/>
          <a:chOff x="0" y="0"/>
          <a:chExt cx="0" cy="0"/>
        </a:xfrm>
      </p:grpSpPr>
      <p:sp>
        <p:nvSpPr>
          <p:cNvPr id="7" name="正方形/長方形 6"/>
          <p:cNvSpPr/>
          <p:nvPr userDrawn="1"/>
        </p:nvSpPr>
        <p:spPr>
          <a:xfrm>
            <a:off x="10246203" y="6522651"/>
            <a:ext cx="853119"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8B1A1D-D9D5-40CF-B313-9E52A1A7973F}" type="datetimeFigureOut">
              <a:rPr kumimoji="1" lang="ja-JP" altLang="en-US" sz="1200" b="0" i="0" u="none" strike="noStrike" kern="1200" cap="none" spc="0" normalizeH="0" baseline="0" noProof="0" smtClean="0">
                <a:ln>
                  <a:noFill/>
                </a:ln>
                <a:solidFill>
                  <a:prstClr val="black">
                    <a:tint val="75000"/>
                  </a:prstClr>
                </a:solidFill>
                <a:effectLst/>
                <a:uLnTx/>
                <a:uFillTx/>
                <a:latin typeface="+mn-lt"/>
                <a:ea typeface="+mn-ea"/>
              </a:rPr>
              <a:pPr marL="0" marR="0" lvl="0" indent="0" algn="l" defTabSz="914400" rtl="0" eaLnBrk="1" fontAlgn="auto" latinLnBrk="0" hangingPunct="1">
                <a:lnSpc>
                  <a:spcPct val="100000"/>
                </a:lnSpc>
                <a:spcBef>
                  <a:spcPts val="0"/>
                </a:spcBef>
                <a:spcAft>
                  <a:spcPts val="0"/>
                </a:spcAft>
                <a:buClrTx/>
                <a:buSzTx/>
                <a:buFontTx/>
                <a:buNone/>
                <a:tabLst/>
                <a:defRPr/>
              </a:pPr>
              <a:t>2014/12/2</a:t>
            </a:fld>
            <a:endParaRPr lang="ja-JP" altLang="en-US" dirty="0"/>
          </a:p>
        </p:txBody>
      </p:sp>
      <p:sp>
        <p:nvSpPr>
          <p:cNvPr id="5" name="テキスト プレースホルダー 4"/>
          <p:cNvSpPr>
            <a:spLocks noGrp="1"/>
          </p:cNvSpPr>
          <p:nvPr>
            <p:ph type="body" sz="quarter" idx="10"/>
          </p:nvPr>
        </p:nvSpPr>
        <p:spPr>
          <a:xfrm>
            <a:off x="467544" y="1484784"/>
            <a:ext cx="8208912" cy="4680520"/>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タイトル 5"/>
          <p:cNvSpPr>
            <a:spLocks noGrp="1"/>
          </p:cNvSpPr>
          <p:nvPr>
            <p:ph type="title"/>
          </p:nvPr>
        </p:nvSpPr>
        <p:spPr/>
        <p:txBody>
          <a:bodyPr/>
          <a:lstStyle>
            <a:lvl1pPr algn="l">
              <a:defRPr/>
            </a:lvl1pPr>
          </a:lstStyle>
          <a:p>
            <a:r>
              <a:rPr kumimoji="1" lang="ja-JP" altLang="en-US" smtClean="0"/>
              <a:t>マスター タイトルの書式設定</a:t>
            </a:r>
            <a:endParaRPr kumimoji="1" lang="ja-JP" altLang="en-US" dirty="0"/>
          </a:p>
        </p:txBody>
      </p:sp>
    </p:spTree>
    <p:extLst>
      <p:ext uri="{BB962C8B-B14F-4D97-AF65-F5344CB8AC3E}">
        <p14:creationId xmlns:p14="http://schemas.microsoft.com/office/powerpoint/2010/main" val="266157357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fr-FR" smtClean="0"/>
              <a:t>JLC, LPSC Grenoble Dec 2 2014</a:t>
            </a:r>
            <a:endParaRPr lang="en-US"/>
          </a:p>
        </p:txBody>
      </p:sp>
      <p:sp>
        <p:nvSpPr>
          <p:cNvPr id="5" name="Footer Placeholder 4"/>
          <p:cNvSpPr>
            <a:spLocks noGrp="1"/>
          </p:cNvSpPr>
          <p:nvPr>
            <p:ph type="ftr" sz="quarter" idx="11"/>
          </p:nvPr>
        </p:nvSpPr>
        <p:spPr/>
        <p:txBody>
          <a:bodyPr/>
          <a:lstStyle/>
          <a:p>
            <a:r>
              <a:rPr lang="en-US" smtClean="0"/>
              <a:t>Denis Perret-Gallix@in2p3.fr LAPP/IN2P3/CNRS - KEK</a:t>
            </a:r>
            <a:endParaRPr lang="en-US"/>
          </a:p>
        </p:txBody>
      </p:sp>
      <p:sp>
        <p:nvSpPr>
          <p:cNvPr id="6" name="Slide Number Placeholder 5"/>
          <p:cNvSpPr>
            <a:spLocks noGrp="1"/>
          </p:cNvSpPr>
          <p:nvPr>
            <p:ph type="sldNum" sz="quarter" idx="12"/>
          </p:nvPr>
        </p:nvSpPr>
        <p:spPr/>
        <p:txBody>
          <a:bodyPr/>
          <a:lstStyle/>
          <a:p>
            <a:fld id="{E20F0F8D-76E6-4ABF-A64D-F6215BF6E415}" type="slidenum">
              <a:rPr lang="en-US" smtClean="0"/>
              <a:t>‹#›</a:t>
            </a:fld>
            <a:endParaRPr lang="en-US"/>
          </a:p>
        </p:txBody>
      </p:sp>
    </p:spTree>
    <p:extLst>
      <p:ext uri="{BB962C8B-B14F-4D97-AF65-F5344CB8AC3E}">
        <p14:creationId xmlns:p14="http://schemas.microsoft.com/office/powerpoint/2010/main" val="1561298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7" name="Date Placeholder 6"/>
          <p:cNvSpPr>
            <a:spLocks noGrp="1"/>
          </p:cNvSpPr>
          <p:nvPr>
            <p:ph type="dt" sz="half" idx="10"/>
          </p:nvPr>
        </p:nvSpPr>
        <p:spPr>
          <a:xfrm>
            <a:off x="323528" y="6356350"/>
            <a:ext cx="2520280" cy="365125"/>
          </a:xfrm>
        </p:spPr>
        <p:txBody>
          <a:bodyPr/>
          <a:lstStyle/>
          <a:p>
            <a:r>
              <a:rPr lang="fr-FR" smtClean="0"/>
              <a:t>JLC, LPSC Grenoble Dec 2 2014</a:t>
            </a:r>
            <a:endParaRPr lang="fr-BE" dirty="0"/>
          </a:p>
        </p:txBody>
      </p:sp>
      <p:sp>
        <p:nvSpPr>
          <p:cNvPr id="8" name="Footer Placeholder 7"/>
          <p:cNvSpPr>
            <a:spLocks noGrp="1"/>
          </p:cNvSpPr>
          <p:nvPr>
            <p:ph type="ftr" sz="quarter" idx="11"/>
          </p:nvPr>
        </p:nvSpPr>
        <p:spPr/>
        <p:txBody>
          <a:bodyPr/>
          <a:lstStyle/>
          <a:p>
            <a:r>
              <a:rPr lang="fr-BE" smtClean="0"/>
              <a:t>Denis Perret-Gallix@in2p3.fr LAPP/IN2P3/CNRS - KEK</a:t>
            </a:r>
            <a:endParaRPr lang="fr-BE" dirty="0"/>
          </a:p>
        </p:txBody>
      </p:sp>
      <p:sp>
        <p:nvSpPr>
          <p:cNvPr id="9" name="Slide Number Placeholder 8"/>
          <p:cNvSpPr>
            <a:spLocks noGrp="1"/>
          </p:cNvSpPr>
          <p:nvPr>
            <p:ph type="sldNum" sz="quarter" idx="12"/>
          </p:nvPr>
        </p:nvSpPr>
        <p:spPr/>
        <p:txBody>
          <a:bodyPr/>
          <a:lstStyle/>
          <a:p>
            <a:fld id="{CF4668DC-857F-487D-BFFA-8C0CA5037977}" type="slidenum">
              <a:rPr lang="fr-BE" smtClean="0"/>
              <a:t>‹#›</a:t>
            </a:fld>
            <a:endParaRPr lang="fr-BE" dirty="0"/>
          </a:p>
        </p:txBody>
      </p:sp>
      <p:sp>
        <p:nvSpPr>
          <p:cNvPr id="10" name="Title 9"/>
          <p:cNvSpPr>
            <a:spLocks noGrp="1"/>
          </p:cNvSpPr>
          <p:nvPr>
            <p:ph type="title"/>
          </p:nvPr>
        </p:nvSpPr>
        <p:spPr/>
        <p:txBody>
          <a:bodyPr/>
          <a:lstStyle/>
          <a:p>
            <a:r>
              <a:rPr lang="en-US" smtClean="0"/>
              <a:t>Click to edit Master title style</a:t>
            </a: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28115"/>
            <a:ext cx="1158240" cy="786384"/>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fr-FR" smtClean="0"/>
              <a:t>JLC, LPSC Grenoble Dec 2 2014</a:t>
            </a:r>
            <a:endParaRPr lang="en-US"/>
          </a:p>
        </p:txBody>
      </p:sp>
      <p:sp>
        <p:nvSpPr>
          <p:cNvPr id="5" name="Footer Placeholder 4"/>
          <p:cNvSpPr>
            <a:spLocks noGrp="1"/>
          </p:cNvSpPr>
          <p:nvPr>
            <p:ph type="ftr" sz="quarter" idx="11"/>
          </p:nvPr>
        </p:nvSpPr>
        <p:spPr/>
        <p:txBody>
          <a:bodyPr/>
          <a:lstStyle/>
          <a:p>
            <a:r>
              <a:rPr lang="en-US" smtClean="0"/>
              <a:t>Denis Perret-Gallix@in2p3.fr LAPP/IN2P3/CNRS - KEK</a:t>
            </a:r>
            <a:endParaRPr lang="en-US"/>
          </a:p>
        </p:txBody>
      </p:sp>
      <p:sp>
        <p:nvSpPr>
          <p:cNvPr id="6" name="Slide Number Placeholder 5"/>
          <p:cNvSpPr>
            <a:spLocks noGrp="1"/>
          </p:cNvSpPr>
          <p:nvPr>
            <p:ph type="sldNum" sz="quarter" idx="12"/>
          </p:nvPr>
        </p:nvSpPr>
        <p:spPr/>
        <p:txBody>
          <a:bodyPr/>
          <a:lstStyle/>
          <a:p>
            <a:fld id="{E20F0F8D-76E6-4ABF-A64D-F6215BF6E415}" type="slidenum">
              <a:rPr lang="en-US" smtClean="0"/>
              <a:t>‹#›</a:t>
            </a:fld>
            <a:endParaRPr lang="en-US"/>
          </a:p>
        </p:txBody>
      </p:sp>
    </p:spTree>
    <p:extLst>
      <p:ext uri="{BB962C8B-B14F-4D97-AF65-F5344CB8AC3E}">
        <p14:creationId xmlns:p14="http://schemas.microsoft.com/office/powerpoint/2010/main" val="1997031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fr-FR" smtClean="0"/>
              <a:t>JLC, LPSC Grenoble Dec 2 2014</a:t>
            </a:r>
            <a:endParaRPr lang="en-US"/>
          </a:p>
        </p:txBody>
      </p:sp>
      <p:sp>
        <p:nvSpPr>
          <p:cNvPr id="5" name="Footer Placeholder 4"/>
          <p:cNvSpPr>
            <a:spLocks noGrp="1"/>
          </p:cNvSpPr>
          <p:nvPr>
            <p:ph type="ftr" sz="quarter" idx="11"/>
          </p:nvPr>
        </p:nvSpPr>
        <p:spPr/>
        <p:txBody>
          <a:bodyPr/>
          <a:lstStyle/>
          <a:p>
            <a:r>
              <a:rPr lang="en-US" smtClean="0"/>
              <a:t>Denis Perret-Gallix@in2p3.fr LAPP/IN2P3/CNRS - KEK</a:t>
            </a:r>
            <a:endParaRPr lang="en-US"/>
          </a:p>
        </p:txBody>
      </p:sp>
      <p:sp>
        <p:nvSpPr>
          <p:cNvPr id="6" name="Slide Number Placeholder 5"/>
          <p:cNvSpPr>
            <a:spLocks noGrp="1"/>
          </p:cNvSpPr>
          <p:nvPr>
            <p:ph type="sldNum" sz="quarter" idx="12"/>
          </p:nvPr>
        </p:nvSpPr>
        <p:spPr/>
        <p:txBody>
          <a:bodyPr/>
          <a:lstStyle/>
          <a:p>
            <a:fld id="{E20F0F8D-76E6-4ABF-A64D-F6215BF6E415}" type="slidenum">
              <a:rPr lang="en-US" smtClean="0"/>
              <a:t>‹#›</a:t>
            </a:fld>
            <a:endParaRPr lang="en-US"/>
          </a:p>
        </p:txBody>
      </p:sp>
    </p:spTree>
    <p:extLst>
      <p:ext uri="{BB962C8B-B14F-4D97-AF65-F5344CB8AC3E}">
        <p14:creationId xmlns:p14="http://schemas.microsoft.com/office/powerpoint/2010/main" val="3459242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fr-FR" smtClean="0"/>
              <a:t>JLC, LPSC Grenoble Dec 2 2014</a:t>
            </a:r>
            <a:endParaRPr lang="en-US"/>
          </a:p>
        </p:txBody>
      </p:sp>
      <p:sp>
        <p:nvSpPr>
          <p:cNvPr id="6" name="Footer Placeholder 5"/>
          <p:cNvSpPr>
            <a:spLocks noGrp="1"/>
          </p:cNvSpPr>
          <p:nvPr>
            <p:ph type="ftr" sz="quarter" idx="11"/>
          </p:nvPr>
        </p:nvSpPr>
        <p:spPr/>
        <p:txBody>
          <a:bodyPr/>
          <a:lstStyle/>
          <a:p>
            <a:r>
              <a:rPr lang="en-US" smtClean="0"/>
              <a:t>Denis Perret-Gallix@in2p3.fr LAPP/IN2P3/CNRS - KEK</a:t>
            </a:r>
            <a:endParaRPr lang="en-US"/>
          </a:p>
        </p:txBody>
      </p:sp>
      <p:sp>
        <p:nvSpPr>
          <p:cNvPr id="7" name="Slide Number Placeholder 6"/>
          <p:cNvSpPr>
            <a:spLocks noGrp="1"/>
          </p:cNvSpPr>
          <p:nvPr>
            <p:ph type="sldNum" sz="quarter" idx="12"/>
          </p:nvPr>
        </p:nvSpPr>
        <p:spPr/>
        <p:txBody>
          <a:bodyPr/>
          <a:lstStyle/>
          <a:p>
            <a:fld id="{E20F0F8D-76E6-4ABF-A64D-F6215BF6E415}" type="slidenum">
              <a:rPr lang="en-US" smtClean="0"/>
              <a:t>‹#›</a:t>
            </a:fld>
            <a:endParaRPr lang="en-US"/>
          </a:p>
        </p:txBody>
      </p:sp>
    </p:spTree>
    <p:extLst>
      <p:ext uri="{BB962C8B-B14F-4D97-AF65-F5344CB8AC3E}">
        <p14:creationId xmlns:p14="http://schemas.microsoft.com/office/powerpoint/2010/main" val="2187762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fr-FR" smtClean="0"/>
              <a:t>JLC, LPSC Grenoble Dec 2 2014</a:t>
            </a:r>
            <a:endParaRPr lang="en-US"/>
          </a:p>
        </p:txBody>
      </p:sp>
      <p:sp>
        <p:nvSpPr>
          <p:cNvPr id="8" name="Footer Placeholder 7"/>
          <p:cNvSpPr>
            <a:spLocks noGrp="1"/>
          </p:cNvSpPr>
          <p:nvPr>
            <p:ph type="ftr" sz="quarter" idx="11"/>
          </p:nvPr>
        </p:nvSpPr>
        <p:spPr/>
        <p:txBody>
          <a:bodyPr/>
          <a:lstStyle/>
          <a:p>
            <a:r>
              <a:rPr lang="en-US" smtClean="0"/>
              <a:t>Denis Perret-Gallix@in2p3.fr LAPP/IN2P3/CNRS - KEK</a:t>
            </a:r>
            <a:endParaRPr lang="en-US"/>
          </a:p>
        </p:txBody>
      </p:sp>
      <p:sp>
        <p:nvSpPr>
          <p:cNvPr id="9" name="Slide Number Placeholder 8"/>
          <p:cNvSpPr>
            <a:spLocks noGrp="1"/>
          </p:cNvSpPr>
          <p:nvPr>
            <p:ph type="sldNum" sz="quarter" idx="12"/>
          </p:nvPr>
        </p:nvSpPr>
        <p:spPr/>
        <p:txBody>
          <a:bodyPr/>
          <a:lstStyle/>
          <a:p>
            <a:fld id="{E20F0F8D-76E6-4ABF-A64D-F6215BF6E415}" type="slidenum">
              <a:rPr lang="en-US" smtClean="0"/>
              <a:t>‹#›</a:t>
            </a:fld>
            <a:endParaRPr lang="en-US"/>
          </a:p>
        </p:txBody>
      </p:sp>
    </p:spTree>
    <p:extLst>
      <p:ext uri="{BB962C8B-B14F-4D97-AF65-F5344CB8AC3E}">
        <p14:creationId xmlns:p14="http://schemas.microsoft.com/office/powerpoint/2010/main" val="4250722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fr-FR" smtClean="0"/>
              <a:t>JLC, LPSC Grenoble Dec 2 2014</a:t>
            </a:r>
            <a:endParaRPr lang="en-US"/>
          </a:p>
        </p:txBody>
      </p:sp>
      <p:sp>
        <p:nvSpPr>
          <p:cNvPr id="4" name="Footer Placeholder 3"/>
          <p:cNvSpPr>
            <a:spLocks noGrp="1"/>
          </p:cNvSpPr>
          <p:nvPr>
            <p:ph type="ftr" sz="quarter" idx="11"/>
          </p:nvPr>
        </p:nvSpPr>
        <p:spPr/>
        <p:txBody>
          <a:bodyPr/>
          <a:lstStyle/>
          <a:p>
            <a:r>
              <a:rPr lang="en-US" smtClean="0"/>
              <a:t>Denis Perret-Gallix@in2p3.fr LAPP/IN2P3/CNRS - KEK</a:t>
            </a:r>
            <a:endParaRPr lang="en-US"/>
          </a:p>
        </p:txBody>
      </p:sp>
      <p:sp>
        <p:nvSpPr>
          <p:cNvPr id="5" name="Slide Number Placeholder 4"/>
          <p:cNvSpPr>
            <a:spLocks noGrp="1"/>
          </p:cNvSpPr>
          <p:nvPr>
            <p:ph type="sldNum" sz="quarter" idx="12"/>
          </p:nvPr>
        </p:nvSpPr>
        <p:spPr/>
        <p:txBody>
          <a:bodyPr/>
          <a:lstStyle/>
          <a:p>
            <a:fld id="{E20F0F8D-76E6-4ABF-A64D-F6215BF6E415}" type="slidenum">
              <a:rPr lang="en-US" smtClean="0"/>
              <a:t>‹#›</a:t>
            </a:fld>
            <a:endParaRPr lang="en-US"/>
          </a:p>
        </p:txBody>
      </p:sp>
    </p:spTree>
    <p:extLst>
      <p:ext uri="{BB962C8B-B14F-4D97-AF65-F5344CB8AC3E}">
        <p14:creationId xmlns:p14="http://schemas.microsoft.com/office/powerpoint/2010/main" val="1417602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JLC, LPSC Grenoble Dec 2 2014</a:t>
            </a:r>
            <a:endParaRPr lang="en-US"/>
          </a:p>
        </p:txBody>
      </p:sp>
      <p:sp>
        <p:nvSpPr>
          <p:cNvPr id="3" name="Footer Placeholder 2"/>
          <p:cNvSpPr>
            <a:spLocks noGrp="1"/>
          </p:cNvSpPr>
          <p:nvPr>
            <p:ph type="ftr" sz="quarter" idx="11"/>
          </p:nvPr>
        </p:nvSpPr>
        <p:spPr/>
        <p:txBody>
          <a:bodyPr/>
          <a:lstStyle/>
          <a:p>
            <a:r>
              <a:rPr lang="en-US" smtClean="0"/>
              <a:t>Denis Perret-Gallix@in2p3.fr LAPP/IN2P3/CNRS - KEK</a:t>
            </a:r>
            <a:endParaRPr lang="en-US"/>
          </a:p>
        </p:txBody>
      </p:sp>
      <p:sp>
        <p:nvSpPr>
          <p:cNvPr id="4" name="Slide Number Placeholder 3"/>
          <p:cNvSpPr>
            <a:spLocks noGrp="1"/>
          </p:cNvSpPr>
          <p:nvPr>
            <p:ph type="sldNum" sz="quarter" idx="12"/>
          </p:nvPr>
        </p:nvSpPr>
        <p:spPr/>
        <p:txBody>
          <a:bodyPr/>
          <a:lstStyle/>
          <a:p>
            <a:fld id="{E20F0F8D-76E6-4ABF-A64D-F6215BF6E415}" type="slidenum">
              <a:rPr lang="en-US" smtClean="0"/>
              <a:t>‹#›</a:t>
            </a:fld>
            <a:endParaRPr lang="en-US"/>
          </a:p>
        </p:txBody>
      </p:sp>
    </p:spTree>
    <p:extLst>
      <p:ext uri="{BB962C8B-B14F-4D97-AF65-F5344CB8AC3E}">
        <p14:creationId xmlns:p14="http://schemas.microsoft.com/office/powerpoint/2010/main" val="3491085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r-FR" smtClean="0"/>
              <a:t>JLC, LPSC Grenoble Dec 2 2014</a:t>
            </a:r>
            <a:endParaRPr lang="en-US"/>
          </a:p>
        </p:txBody>
      </p:sp>
      <p:sp>
        <p:nvSpPr>
          <p:cNvPr id="6" name="Footer Placeholder 5"/>
          <p:cNvSpPr>
            <a:spLocks noGrp="1"/>
          </p:cNvSpPr>
          <p:nvPr>
            <p:ph type="ftr" sz="quarter" idx="11"/>
          </p:nvPr>
        </p:nvSpPr>
        <p:spPr/>
        <p:txBody>
          <a:bodyPr/>
          <a:lstStyle/>
          <a:p>
            <a:r>
              <a:rPr lang="en-US" smtClean="0"/>
              <a:t>Denis Perret-Gallix@in2p3.fr LAPP/IN2P3/CNRS - KEK</a:t>
            </a:r>
            <a:endParaRPr lang="en-US"/>
          </a:p>
        </p:txBody>
      </p:sp>
      <p:sp>
        <p:nvSpPr>
          <p:cNvPr id="7" name="Slide Number Placeholder 6"/>
          <p:cNvSpPr>
            <a:spLocks noGrp="1"/>
          </p:cNvSpPr>
          <p:nvPr>
            <p:ph type="sldNum" sz="quarter" idx="12"/>
          </p:nvPr>
        </p:nvSpPr>
        <p:spPr/>
        <p:txBody>
          <a:bodyPr/>
          <a:lstStyle/>
          <a:p>
            <a:fld id="{E20F0F8D-76E6-4ABF-A64D-F6215BF6E415}" type="slidenum">
              <a:rPr lang="en-US" smtClean="0"/>
              <a:t>‹#›</a:t>
            </a:fld>
            <a:endParaRPr lang="en-US"/>
          </a:p>
        </p:txBody>
      </p:sp>
    </p:spTree>
    <p:extLst>
      <p:ext uri="{BB962C8B-B14F-4D97-AF65-F5344CB8AC3E}">
        <p14:creationId xmlns:p14="http://schemas.microsoft.com/office/powerpoint/2010/main" val="3035730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r-FR" smtClean="0"/>
              <a:t>JLC, LPSC Grenoble Dec 2 2014</a:t>
            </a:r>
            <a:endParaRPr lang="en-US"/>
          </a:p>
        </p:txBody>
      </p:sp>
      <p:sp>
        <p:nvSpPr>
          <p:cNvPr id="6" name="Footer Placeholder 5"/>
          <p:cNvSpPr>
            <a:spLocks noGrp="1"/>
          </p:cNvSpPr>
          <p:nvPr>
            <p:ph type="ftr" sz="quarter" idx="11"/>
          </p:nvPr>
        </p:nvSpPr>
        <p:spPr/>
        <p:txBody>
          <a:bodyPr/>
          <a:lstStyle/>
          <a:p>
            <a:r>
              <a:rPr lang="en-US" smtClean="0"/>
              <a:t>Denis Perret-Gallix@in2p3.fr LAPP/IN2P3/CNRS - KEK</a:t>
            </a:r>
            <a:endParaRPr lang="en-US"/>
          </a:p>
        </p:txBody>
      </p:sp>
      <p:sp>
        <p:nvSpPr>
          <p:cNvPr id="7" name="Slide Number Placeholder 6"/>
          <p:cNvSpPr>
            <a:spLocks noGrp="1"/>
          </p:cNvSpPr>
          <p:nvPr>
            <p:ph type="sldNum" sz="quarter" idx="12"/>
          </p:nvPr>
        </p:nvSpPr>
        <p:spPr/>
        <p:txBody>
          <a:bodyPr/>
          <a:lstStyle/>
          <a:p>
            <a:fld id="{E20F0F8D-76E6-4ABF-A64D-F6215BF6E415}" type="slidenum">
              <a:rPr lang="en-US" smtClean="0"/>
              <a:t>‹#›</a:t>
            </a:fld>
            <a:endParaRPr lang="en-US"/>
          </a:p>
        </p:txBody>
      </p:sp>
    </p:spTree>
    <p:extLst>
      <p:ext uri="{BB962C8B-B14F-4D97-AF65-F5344CB8AC3E}">
        <p14:creationId xmlns:p14="http://schemas.microsoft.com/office/powerpoint/2010/main" val="385036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fr-FR" smtClean="0"/>
              <a:t>JLC, LPSC Grenoble Dec 2 2014</a:t>
            </a:r>
            <a:endParaRPr lang="en-US"/>
          </a:p>
        </p:txBody>
      </p:sp>
      <p:sp>
        <p:nvSpPr>
          <p:cNvPr id="5" name="Footer Placeholder 4"/>
          <p:cNvSpPr>
            <a:spLocks noGrp="1"/>
          </p:cNvSpPr>
          <p:nvPr>
            <p:ph type="ftr" sz="quarter" idx="11"/>
          </p:nvPr>
        </p:nvSpPr>
        <p:spPr/>
        <p:txBody>
          <a:bodyPr/>
          <a:lstStyle/>
          <a:p>
            <a:r>
              <a:rPr lang="en-US" smtClean="0"/>
              <a:t>Denis Perret-Gallix@in2p3.fr LAPP/IN2P3/CNRS - KEK</a:t>
            </a:r>
            <a:endParaRPr lang="en-US"/>
          </a:p>
        </p:txBody>
      </p:sp>
      <p:sp>
        <p:nvSpPr>
          <p:cNvPr id="6" name="Slide Number Placeholder 5"/>
          <p:cNvSpPr>
            <a:spLocks noGrp="1"/>
          </p:cNvSpPr>
          <p:nvPr>
            <p:ph type="sldNum" sz="quarter" idx="12"/>
          </p:nvPr>
        </p:nvSpPr>
        <p:spPr/>
        <p:txBody>
          <a:bodyPr/>
          <a:lstStyle/>
          <a:p>
            <a:fld id="{E20F0F8D-76E6-4ABF-A64D-F6215BF6E415}" type="slidenum">
              <a:rPr lang="en-US" smtClean="0"/>
              <a:t>‹#›</a:t>
            </a:fld>
            <a:endParaRPr lang="en-US"/>
          </a:p>
        </p:txBody>
      </p:sp>
    </p:spTree>
    <p:extLst>
      <p:ext uri="{BB962C8B-B14F-4D97-AF65-F5344CB8AC3E}">
        <p14:creationId xmlns:p14="http://schemas.microsoft.com/office/powerpoint/2010/main" val="4154169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fr-FR" smtClean="0"/>
              <a:t>JLC, LPSC Grenoble Dec 2 2014</a:t>
            </a:r>
            <a:endParaRPr lang="en-US"/>
          </a:p>
        </p:txBody>
      </p:sp>
      <p:sp>
        <p:nvSpPr>
          <p:cNvPr id="5" name="Footer Placeholder 4"/>
          <p:cNvSpPr>
            <a:spLocks noGrp="1"/>
          </p:cNvSpPr>
          <p:nvPr>
            <p:ph type="ftr" sz="quarter" idx="11"/>
          </p:nvPr>
        </p:nvSpPr>
        <p:spPr/>
        <p:txBody>
          <a:bodyPr/>
          <a:lstStyle/>
          <a:p>
            <a:r>
              <a:rPr lang="en-US" smtClean="0"/>
              <a:t>Denis Perret-Gallix@in2p3.fr LAPP/IN2P3/CNRS - KEK</a:t>
            </a:r>
            <a:endParaRPr lang="en-US"/>
          </a:p>
        </p:txBody>
      </p:sp>
      <p:sp>
        <p:nvSpPr>
          <p:cNvPr id="6" name="Slide Number Placeholder 5"/>
          <p:cNvSpPr>
            <a:spLocks noGrp="1"/>
          </p:cNvSpPr>
          <p:nvPr>
            <p:ph type="sldNum" sz="quarter" idx="12"/>
          </p:nvPr>
        </p:nvSpPr>
        <p:spPr/>
        <p:txBody>
          <a:bodyPr/>
          <a:lstStyle/>
          <a:p>
            <a:fld id="{E20F0F8D-76E6-4ABF-A64D-F6215BF6E415}" type="slidenum">
              <a:rPr lang="en-US" smtClean="0"/>
              <a:t>‹#›</a:t>
            </a:fld>
            <a:endParaRPr lang="en-US"/>
          </a:p>
        </p:txBody>
      </p:sp>
    </p:spTree>
    <p:extLst>
      <p:ext uri="{BB962C8B-B14F-4D97-AF65-F5344CB8AC3E}">
        <p14:creationId xmlns:p14="http://schemas.microsoft.com/office/powerpoint/2010/main" val="3150863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t>JLC, LPSC Grenoble Dec 2 2014</a:t>
            </a:r>
            <a:endParaRPr lang="fr-BE" dirty="0"/>
          </a:p>
        </p:txBody>
      </p:sp>
      <p:sp>
        <p:nvSpPr>
          <p:cNvPr id="5" name="Espace réservé du pied de page 4"/>
          <p:cNvSpPr>
            <a:spLocks noGrp="1"/>
          </p:cNvSpPr>
          <p:nvPr>
            <p:ph type="ftr" sz="quarter" idx="11"/>
          </p:nvPr>
        </p:nvSpPr>
        <p:spPr/>
        <p:txBody>
          <a:bodyPr/>
          <a:lstStyle/>
          <a:p>
            <a:r>
              <a:rPr lang="fr-BE" smtClean="0"/>
              <a:t>Denis Perret-Gallix@in2p3.fr LAPP/IN2P3/CNRS - KEK</a:t>
            </a:r>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11" name="Date Placeholder 10"/>
          <p:cNvSpPr>
            <a:spLocks noGrp="1"/>
          </p:cNvSpPr>
          <p:nvPr>
            <p:ph type="dt" sz="half" idx="10"/>
          </p:nvPr>
        </p:nvSpPr>
        <p:spPr>
          <a:xfrm>
            <a:off x="457200" y="6356350"/>
            <a:ext cx="2314600" cy="365125"/>
          </a:xfrm>
        </p:spPr>
        <p:txBody>
          <a:bodyPr/>
          <a:lstStyle/>
          <a:p>
            <a:r>
              <a:rPr lang="fr-FR" smtClean="0"/>
              <a:t>JLC, LPSC Grenoble Dec 2 2014</a:t>
            </a:r>
            <a:endParaRPr lang="fr-BE" dirty="0"/>
          </a:p>
        </p:txBody>
      </p:sp>
      <p:sp>
        <p:nvSpPr>
          <p:cNvPr id="12" name="Footer Placeholder 11"/>
          <p:cNvSpPr>
            <a:spLocks noGrp="1"/>
          </p:cNvSpPr>
          <p:nvPr>
            <p:ph type="ftr" sz="quarter" idx="11"/>
          </p:nvPr>
        </p:nvSpPr>
        <p:spPr/>
        <p:txBody>
          <a:bodyPr/>
          <a:lstStyle/>
          <a:p>
            <a:r>
              <a:rPr lang="fr-BE" smtClean="0"/>
              <a:t>Denis Perret-Gallix@in2p3.fr LAPP/IN2P3/CNRS - KEK</a:t>
            </a:r>
            <a:endParaRPr lang="fr-BE" dirty="0"/>
          </a:p>
        </p:txBody>
      </p:sp>
      <p:sp>
        <p:nvSpPr>
          <p:cNvPr id="13" name="Slide Number Placeholder 12"/>
          <p:cNvSpPr>
            <a:spLocks noGrp="1"/>
          </p:cNvSpPr>
          <p:nvPr>
            <p:ph type="sldNum" sz="quarter" idx="12"/>
          </p:nvPr>
        </p:nvSpPr>
        <p:spPr/>
        <p:txBody>
          <a:bodyPr/>
          <a:lstStyle/>
          <a:p>
            <a:fld id="{CF4668DC-857F-487D-BFFA-8C0CA5037977}" type="slidenum">
              <a:rPr lang="fr-BE" smtClean="0"/>
              <a:t>‹#›</a:t>
            </a:fld>
            <a:endParaRPr lang="fr-BE"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7" name="Date Placeholder 6"/>
          <p:cNvSpPr>
            <a:spLocks noGrp="1"/>
          </p:cNvSpPr>
          <p:nvPr>
            <p:ph type="dt" sz="half" idx="10"/>
          </p:nvPr>
        </p:nvSpPr>
        <p:spPr>
          <a:xfrm>
            <a:off x="323528" y="6356350"/>
            <a:ext cx="2376264" cy="365125"/>
          </a:xfrm>
        </p:spPr>
        <p:txBody>
          <a:bodyPr/>
          <a:lstStyle/>
          <a:p>
            <a:r>
              <a:rPr lang="fr-FR" smtClean="0"/>
              <a:t>JLC, LPSC Grenoble Dec 2 2014</a:t>
            </a:r>
            <a:endParaRPr lang="fr-BE" dirty="0"/>
          </a:p>
        </p:txBody>
      </p:sp>
      <p:sp>
        <p:nvSpPr>
          <p:cNvPr id="8" name="Footer Placeholder 7"/>
          <p:cNvSpPr>
            <a:spLocks noGrp="1"/>
          </p:cNvSpPr>
          <p:nvPr>
            <p:ph type="ftr" sz="quarter" idx="11"/>
          </p:nvPr>
        </p:nvSpPr>
        <p:spPr/>
        <p:txBody>
          <a:bodyPr/>
          <a:lstStyle/>
          <a:p>
            <a:r>
              <a:rPr lang="fr-BE" smtClean="0"/>
              <a:t>Denis Perret-Gallix@in2p3.fr LAPP/IN2P3/CNRS - KEK</a:t>
            </a:r>
            <a:endParaRPr lang="fr-BE" dirty="0"/>
          </a:p>
        </p:txBody>
      </p:sp>
      <p:sp>
        <p:nvSpPr>
          <p:cNvPr id="9" name="Slide Number Placeholder 8"/>
          <p:cNvSpPr>
            <a:spLocks noGrp="1"/>
          </p:cNvSpPr>
          <p:nvPr>
            <p:ph type="sldNum" sz="quarter" idx="12"/>
          </p:nvPr>
        </p:nvSpPr>
        <p:spPr/>
        <p:txBody>
          <a:bodyPr/>
          <a:lstStyle/>
          <a:p>
            <a:fld id="{CF4668DC-857F-487D-BFFA-8C0CA5037977}" type="slidenum">
              <a:rPr lang="fr-BE" smtClean="0"/>
              <a:t>‹#›</a:t>
            </a:fld>
            <a:endParaRPr lang="fr-BE"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5" name="Footer Placeholder 4"/>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6" name="Slide Number Placeholder 5"/>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152609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5" name="Footer Placeholder 4"/>
          <p:cNvSpPr>
            <a:spLocks noGrp="1"/>
          </p:cNvSpPr>
          <p:nvPr>
            <p:ph type="ftr" sz="quarter" idx="11"/>
          </p:nvPr>
        </p:nvSpPr>
        <p:spPr/>
        <p:txBody>
          <a:bodyPr/>
          <a:lstStyle>
            <a:lvl1pPr>
              <a:defRPr>
                <a:solidFill>
                  <a:srgbClr val="C00000"/>
                </a:solidFill>
              </a:defRPr>
            </a:lvl1pPr>
          </a:lstStyle>
          <a:p>
            <a:r>
              <a:rPr lang="en-US" smtClean="0"/>
              <a:t>Denis Perret-Gallix@in2p3.fr LAPP/IN2P3/CNRS - KEK</a:t>
            </a:r>
            <a:endParaRPr lang="en-US" dirty="0"/>
          </a:p>
        </p:txBody>
      </p:sp>
      <p:sp>
        <p:nvSpPr>
          <p:cNvPr id="6" name="Slide Number Placeholder 5"/>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016895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5" name="Footer Placeholder 4"/>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6" name="Slide Number Placeholder 5"/>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81659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6" name="Footer Placeholder 5"/>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7" name="Slide Number Placeholder 6"/>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395710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8" name="Footer Placeholder 7"/>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9" name="Slide Number Placeholder 8"/>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82148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4" name="Footer Placeholder 3"/>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5" name="Slide Number Placeholder 4"/>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24935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3" name="Footer Placeholder 2"/>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4" name="Slide Number Placeholder 3"/>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65236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6" name="Footer Placeholder 5"/>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7" name="Slide Number Placeholder 6"/>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9592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r>
              <a:rPr lang="fr-FR" smtClean="0"/>
              <a:t>JLC, LPSC Grenoble Dec 2 2014</a:t>
            </a:r>
            <a:endParaRPr lang="fr-BE" dirty="0"/>
          </a:p>
        </p:txBody>
      </p:sp>
      <p:sp>
        <p:nvSpPr>
          <p:cNvPr id="6" name="Espace réservé du pied de page 5"/>
          <p:cNvSpPr>
            <a:spLocks noGrp="1"/>
          </p:cNvSpPr>
          <p:nvPr>
            <p:ph type="ftr" sz="quarter" idx="11"/>
          </p:nvPr>
        </p:nvSpPr>
        <p:spPr/>
        <p:txBody>
          <a:bodyPr/>
          <a:lstStyle/>
          <a:p>
            <a:r>
              <a:rPr lang="fr-BE" smtClean="0"/>
              <a:t>Denis Perret-Gallix@in2p3.fr LAPP/IN2P3/CNRS - KEK</a:t>
            </a:r>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6" name="Footer Placeholder 5"/>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7" name="Slide Number Placeholder 6"/>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95374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5" name="Footer Placeholder 4"/>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6" name="Slide Number Placeholder 5"/>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07302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5" name="Footer Placeholder 4"/>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6" name="Slide Number Placeholder 5"/>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79215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fr-BE" dirty="0">
              <a:solidFill>
                <a:srgbClr val="1F497D">
                  <a:lumMod val="60000"/>
                  <a:lumOff val="40000"/>
                </a:srgbClr>
              </a:solidFill>
            </a:endParaRPr>
          </a:p>
        </p:txBody>
      </p:sp>
      <p:sp>
        <p:nvSpPr>
          <p:cNvPr id="3" name="Footer Placeholder 2"/>
          <p:cNvSpPr>
            <a:spLocks noGrp="1"/>
          </p:cNvSpPr>
          <p:nvPr>
            <p:ph type="ftr" sz="quarter" idx="11"/>
          </p:nvPr>
        </p:nvSpPr>
        <p:spPr/>
        <p:txBody>
          <a:bodyPr/>
          <a:lstStyle/>
          <a:p>
            <a:r>
              <a:rPr lang="fr-BE" smtClean="0">
                <a:solidFill>
                  <a:srgbClr val="F79646">
                    <a:lumMod val="50000"/>
                  </a:srgbClr>
                </a:solidFill>
              </a:rPr>
              <a:t>Denis Perret-Gallix@in2p3.fr LAPP/IN2P3/CNRS - KEK</a:t>
            </a:r>
            <a:endParaRPr lang="fr-BE" dirty="0">
              <a:solidFill>
                <a:srgbClr val="F79646">
                  <a:lumMod val="50000"/>
                </a:srgbClr>
              </a:solidFill>
            </a:endParaRPr>
          </a:p>
        </p:txBody>
      </p:sp>
      <p:sp>
        <p:nvSpPr>
          <p:cNvPr id="7" name="Slide Number Placeholder 6"/>
          <p:cNvSpPr>
            <a:spLocks noGrp="1"/>
          </p:cNvSpPr>
          <p:nvPr>
            <p:ph type="sldNum" sz="quarter" idx="12"/>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19429689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fr-BE" smtClean="0">
                <a:solidFill>
                  <a:srgbClr val="F79646">
                    <a:lumMod val="50000"/>
                  </a:srgbClr>
                </a:solidFill>
              </a:rPr>
              <a:t>Denis Perret-Gallix@in2p3.fr LAPP/IN2P3/CNRS - KEK</a:t>
            </a:r>
            <a:endParaRPr lang="fr-BE" dirty="0">
              <a:solidFill>
                <a:srgbClr val="F79646">
                  <a:lumMod val="50000"/>
                </a:srgbClr>
              </a:solidFill>
            </a:endParaRPr>
          </a:p>
        </p:txBody>
      </p:sp>
      <p:sp>
        <p:nvSpPr>
          <p:cNvPr id="4" name="Slide Number Placeholder 3"/>
          <p:cNvSpPr>
            <a:spLocks noGrp="1"/>
          </p:cNvSpPr>
          <p:nvPr>
            <p:ph type="sldNum" sz="quarter" idx="11"/>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
        <p:nvSpPr>
          <p:cNvPr id="5" name="Date Placeholder 4"/>
          <p:cNvSpPr>
            <a:spLocks noGrp="1"/>
          </p:cNvSpPr>
          <p:nvPr>
            <p:ph type="dt" sz="half" idx="12"/>
          </p:nvPr>
        </p:nvSpPr>
        <p:spPr/>
        <p:txBody>
          <a:bodyPr/>
          <a:lstStyle/>
          <a:p>
            <a:r>
              <a:rPr lang="fr-FR" smtClean="0">
                <a:solidFill>
                  <a:srgbClr val="1F497D">
                    <a:lumMod val="60000"/>
                    <a:lumOff val="40000"/>
                  </a:srgbClr>
                </a:solidFill>
              </a:rPr>
              <a:t>JLC, LPSC Grenoble Dec 2 2014</a:t>
            </a:r>
            <a:endParaRPr lang="fr-BE" dirty="0">
              <a:solidFill>
                <a:srgbClr val="1F497D">
                  <a:lumMod val="60000"/>
                  <a:lumOff val="40000"/>
                </a:srgbClr>
              </a:solidFill>
            </a:endParaRPr>
          </a:p>
        </p:txBody>
      </p:sp>
    </p:spTree>
    <p:extLst>
      <p:ext uri="{BB962C8B-B14F-4D97-AF65-F5344CB8AC3E}">
        <p14:creationId xmlns:p14="http://schemas.microsoft.com/office/powerpoint/2010/main" val="109735991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fr-BE" smtClean="0">
                <a:solidFill>
                  <a:srgbClr val="F79646">
                    <a:lumMod val="50000"/>
                  </a:srgbClr>
                </a:solidFill>
              </a:rPr>
              <a:t>Denis Perret-Gallix@in2p3.fr LAPP/IN2P3/CNRS - KEK</a:t>
            </a:r>
            <a:endParaRPr lang="fr-BE" dirty="0">
              <a:solidFill>
                <a:srgbClr val="F79646">
                  <a:lumMod val="50000"/>
                </a:srgbClr>
              </a:solidFill>
            </a:endParaRPr>
          </a:p>
        </p:txBody>
      </p:sp>
      <p:sp>
        <p:nvSpPr>
          <p:cNvPr id="4" name="Slide Number Placeholder 3"/>
          <p:cNvSpPr>
            <a:spLocks noGrp="1"/>
          </p:cNvSpPr>
          <p:nvPr>
            <p:ph type="sldNum" sz="quarter" idx="11"/>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
        <p:nvSpPr>
          <p:cNvPr id="5" name="Date Placeholder 4"/>
          <p:cNvSpPr>
            <a:spLocks noGrp="1"/>
          </p:cNvSpPr>
          <p:nvPr>
            <p:ph type="dt" sz="half" idx="12"/>
          </p:nvPr>
        </p:nvSpPr>
        <p:spPr/>
        <p:txBody>
          <a:bodyPr/>
          <a:lstStyle/>
          <a:p>
            <a:r>
              <a:rPr lang="fr-FR" smtClean="0">
                <a:solidFill>
                  <a:srgbClr val="1F497D">
                    <a:lumMod val="60000"/>
                    <a:lumOff val="40000"/>
                  </a:srgbClr>
                </a:solidFill>
              </a:rPr>
              <a:t>JLC, LPSC Grenoble Dec 2 2014</a:t>
            </a:r>
            <a:endParaRPr lang="fr-BE" dirty="0">
              <a:solidFill>
                <a:srgbClr val="1F497D">
                  <a:lumMod val="60000"/>
                  <a:lumOff val="40000"/>
                </a:srgbClr>
              </a:solidFill>
            </a:endParaRPr>
          </a:p>
        </p:txBody>
      </p:sp>
    </p:spTree>
    <p:extLst>
      <p:ext uri="{BB962C8B-B14F-4D97-AF65-F5344CB8AC3E}">
        <p14:creationId xmlns:p14="http://schemas.microsoft.com/office/powerpoint/2010/main" val="426521643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fr-BE" smtClean="0">
                <a:solidFill>
                  <a:srgbClr val="F79646">
                    <a:lumMod val="50000"/>
                  </a:srgbClr>
                </a:solidFill>
              </a:rPr>
              <a:t>Denis Perret-Gallix@in2p3.fr LAPP/IN2P3/CNRS - KEK</a:t>
            </a:r>
            <a:endParaRPr lang="fr-BE" dirty="0">
              <a:solidFill>
                <a:srgbClr val="F79646">
                  <a:lumMod val="50000"/>
                </a:srgbClr>
              </a:solidFill>
            </a:endParaRPr>
          </a:p>
        </p:txBody>
      </p:sp>
      <p:sp>
        <p:nvSpPr>
          <p:cNvPr id="4" name="Slide Number Placeholder 3"/>
          <p:cNvSpPr>
            <a:spLocks noGrp="1"/>
          </p:cNvSpPr>
          <p:nvPr>
            <p:ph type="sldNum" sz="quarter" idx="11"/>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
        <p:nvSpPr>
          <p:cNvPr id="5" name="Date Placeholder 4"/>
          <p:cNvSpPr>
            <a:spLocks noGrp="1"/>
          </p:cNvSpPr>
          <p:nvPr>
            <p:ph type="dt" sz="half" idx="12"/>
          </p:nvPr>
        </p:nvSpPr>
        <p:spPr/>
        <p:txBody>
          <a:bodyPr/>
          <a:lstStyle/>
          <a:p>
            <a:r>
              <a:rPr lang="fr-FR" smtClean="0">
                <a:solidFill>
                  <a:srgbClr val="1F497D">
                    <a:lumMod val="60000"/>
                    <a:lumOff val="40000"/>
                  </a:srgbClr>
                </a:solidFill>
              </a:rPr>
              <a:t>JLC, LPSC Grenoble Dec 2 2014</a:t>
            </a:r>
            <a:endParaRPr lang="fr-BE" dirty="0">
              <a:solidFill>
                <a:srgbClr val="1F497D">
                  <a:lumMod val="60000"/>
                  <a:lumOff val="40000"/>
                </a:srgbClr>
              </a:solidFill>
            </a:endParaRPr>
          </a:p>
        </p:txBody>
      </p:sp>
    </p:spTree>
    <p:extLst>
      <p:ext uri="{BB962C8B-B14F-4D97-AF65-F5344CB8AC3E}">
        <p14:creationId xmlns:p14="http://schemas.microsoft.com/office/powerpoint/2010/main" val="37995262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5" name="Footer Placeholder 4"/>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6" name="Slide Number Placeholder 5"/>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93908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5" name="Footer Placeholder 4"/>
          <p:cNvSpPr>
            <a:spLocks noGrp="1"/>
          </p:cNvSpPr>
          <p:nvPr>
            <p:ph type="ftr" sz="quarter" idx="11"/>
          </p:nvPr>
        </p:nvSpPr>
        <p:spPr/>
        <p:txBody>
          <a:bodyPr/>
          <a:lstStyle>
            <a:lvl1pPr>
              <a:defRPr>
                <a:solidFill>
                  <a:srgbClr val="C00000"/>
                </a:solidFill>
              </a:defRPr>
            </a:lvl1pPr>
          </a:lstStyle>
          <a:p>
            <a:r>
              <a:rPr lang="en-US" smtClean="0"/>
              <a:t>Denis Perret-Gallix@in2p3.fr LAPP/IN2P3/CNRS - KEK</a:t>
            </a:r>
            <a:endParaRPr lang="en-US" dirty="0"/>
          </a:p>
        </p:txBody>
      </p:sp>
      <p:sp>
        <p:nvSpPr>
          <p:cNvPr id="6" name="Slide Number Placeholder 5"/>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46201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5" name="Footer Placeholder 4"/>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6" name="Slide Number Placeholder 5"/>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8622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r>
              <a:rPr lang="fr-FR" smtClean="0"/>
              <a:t>JLC, LPSC Grenoble Dec 2 2014</a:t>
            </a:r>
            <a:endParaRPr lang="fr-BE" dirty="0"/>
          </a:p>
        </p:txBody>
      </p:sp>
      <p:sp>
        <p:nvSpPr>
          <p:cNvPr id="8" name="Espace réservé du pied de page 7"/>
          <p:cNvSpPr>
            <a:spLocks noGrp="1"/>
          </p:cNvSpPr>
          <p:nvPr>
            <p:ph type="ftr" sz="quarter" idx="11"/>
          </p:nvPr>
        </p:nvSpPr>
        <p:spPr/>
        <p:txBody>
          <a:bodyPr/>
          <a:lstStyle/>
          <a:p>
            <a:r>
              <a:rPr lang="fr-BE" smtClean="0"/>
              <a:t>Denis Perret-Gallix@in2p3.fr LAPP/IN2P3/CNRS - KEK</a:t>
            </a:r>
            <a:endParaRPr lang="fr-BE"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a:t>
            </a:fld>
            <a:endParaRPr lang="fr-BE"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6" name="Footer Placeholder 5"/>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7" name="Slide Number Placeholder 6"/>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97560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8" name="Footer Placeholder 7"/>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9" name="Slide Number Placeholder 8"/>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25356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4" name="Footer Placeholder 3"/>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5" name="Slide Number Placeholder 4"/>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76699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3" name="Footer Placeholder 2"/>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4" name="Slide Number Placeholder 3"/>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3013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6" name="Footer Placeholder 5"/>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7" name="Slide Number Placeholder 6"/>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39480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6" name="Footer Placeholder 5"/>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7" name="Slide Number Placeholder 6"/>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84019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5" name="Footer Placeholder 4"/>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6" name="Slide Number Placeholder 5"/>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0144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5" name="Footer Placeholder 4"/>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6" name="Slide Number Placeholder 5"/>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76817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fr-BE" dirty="0">
              <a:solidFill>
                <a:srgbClr val="1F497D">
                  <a:lumMod val="60000"/>
                  <a:lumOff val="40000"/>
                </a:srgbClr>
              </a:solidFill>
            </a:endParaRPr>
          </a:p>
        </p:txBody>
      </p:sp>
      <p:sp>
        <p:nvSpPr>
          <p:cNvPr id="3" name="Footer Placeholder 2"/>
          <p:cNvSpPr>
            <a:spLocks noGrp="1"/>
          </p:cNvSpPr>
          <p:nvPr>
            <p:ph type="ftr" sz="quarter" idx="11"/>
          </p:nvPr>
        </p:nvSpPr>
        <p:spPr/>
        <p:txBody>
          <a:bodyPr/>
          <a:lstStyle/>
          <a:p>
            <a:r>
              <a:rPr lang="fr-BE" smtClean="0">
                <a:solidFill>
                  <a:srgbClr val="F79646">
                    <a:lumMod val="50000"/>
                  </a:srgbClr>
                </a:solidFill>
              </a:rPr>
              <a:t>Denis Perret-Gallix@in2p3.fr LAPP/IN2P3/CNRS - KEK</a:t>
            </a:r>
            <a:endParaRPr lang="fr-BE" dirty="0">
              <a:solidFill>
                <a:srgbClr val="F79646">
                  <a:lumMod val="50000"/>
                </a:srgbClr>
              </a:solidFill>
            </a:endParaRPr>
          </a:p>
        </p:txBody>
      </p:sp>
      <p:sp>
        <p:nvSpPr>
          <p:cNvPr id="7" name="Slide Number Placeholder 6"/>
          <p:cNvSpPr>
            <a:spLocks noGrp="1"/>
          </p:cNvSpPr>
          <p:nvPr>
            <p:ph type="sldNum" sz="quarter" idx="12"/>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153476420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fr-BE" smtClean="0">
                <a:solidFill>
                  <a:srgbClr val="F79646">
                    <a:lumMod val="50000"/>
                  </a:srgbClr>
                </a:solidFill>
              </a:rPr>
              <a:t>Denis Perret-Gallix@in2p3.fr LAPP/IN2P3/CNRS - KEK</a:t>
            </a:r>
            <a:endParaRPr lang="fr-BE" dirty="0">
              <a:solidFill>
                <a:srgbClr val="F79646">
                  <a:lumMod val="50000"/>
                </a:srgbClr>
              </a:solidFill>
            </a:endParaRPr>
          </a:p>
        </p:txBody>
      </p:sp>
      <p:sp>
        <p:nvSpPr>
          <p:cNvPr id="4" name="Slide Number Placeholder 3"/>
          <p:cNvSpPr>
            <a:spLocks noGrp="1"/>
          </p:cNvSpPr>
          <p:nvPr>
            <p:ph type="sldNum" sz="quarter" idx="11"/>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
        <p:nvSpPr>
          <p:cNvPr id="5" name="Date Placeholder 4"/>
          <p:cNvSpPr>
            <a:spLocks noGrp="1"/>
          </p:cNvSpPr>
          <p:nvPr>
            <p:ph type="dt" sz="half" idx="12"/>
          </p:nvPr>
        </p:nvSpPr>
        <p:spPr/>
        <p:txBody>
          <a:bodyPr/>
          <a:lstStyle/>
          <a:p>
            <a:r>
              <a:rPr lang="fr-FR" smtClean="0">
                <a:solidFill>
                  <a:srgbClr val="1F497D">
                    <a:lumMod val="60000"/>
                    <a:lumOff val="40000"/>
                  </a:srgbClr>
                </a:solidFill>
              </a:rPr>
              <a:t>JLC, LPSC Grenoble Dec 2 2014</a:t>
            </a:r>
            <a:endParaRPr lang="fr-BE" dirty="0">
              <a:solidFill>
                <a:srgbClr val="1F497D">
                  <a:lumMod val="60000"/>
                  <a:lumOff val="40000"/>
                </a:srgbClr>
              </a:solidFill>
            </a:endParaRPr>
          </a:p>
        </p:txBody>
      </p:sp>
    </p:spTree>
    <p:extLst>
      <p:ext uri="{BB962C8B-B14F-4D97-AF65-F5344CB8AC3E}">
        <p14:creationId xmlns:p14="http://schemas.microsoft.com/office/powerpoint/2010/main" val="17154064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Comic Sans MS" pitchFamily="66" charset="0"/>
              </a:defRPr>
            </a:lvl1pPr>
          </a:lstStyle>
          <a:p>
            <a:r>
              <a:rPr lang="fr-FR" dirty="0" smtClean="0"/>
              <a:t>Cliquez pour modifier le style du titre</a:t>
            </a:r>
            <a:endParaRPr lang="fr-BE" dirty="0"/>
          </a:p>
        </p:txBody>
      </p:sp>
      <p:sp>
        <p:nvSpPr>
          <p:cNvPr id="6" name="Date Placeholder 5"/>
          <p:cNvSpPr>
            <a:spLocks noGrp="1"/>
          </p:cNvSpPr>
          <p:nvPr>
            <p:ph type="dt" sz="half" idx="10"/>
          </p:nvPr>
        </p:nvSpPr>
        <p:spPr/>
        <p:txBody>
          <a:bodyPr/>
          <a:lstStyle/>
          <a:p>
            <a:r>
              <a:rPr lang="fr-FR" smtClean="0"/>
              <a:t>JLC, LPSC Grenoble Dec 2 2014</a:t>
            </a:r>
            <a:endParaRPr lang="fr-BE" dirty="0"/>
          </a:p>
        </p:txBody>
      </p:sp>
      <p:sp>
        <p:nvSpPr>
          <p:cNvPr id="7" name="Footer Placeholder 6"/>
          <p:cNvSpPr>
            <a:spLocks noGrp="1"/>
          </p:cNvSpPr>
          <p:nvPr>
            <p:ph type="ftr" sz="quarter" idx="11"/>
          </p:nvPr>
        </p:nvSpPr>
        <p:spPr/>
        <p:txBody>
          <a:bodyPr/>
          <a:lstStyle/>
          <a:p>
            <a:r>
              <a:rPr lang="fr-BE" smtClean="0"/>
              <a:t>Denis Perret-Gallix@in2p3.fr LAPP/IN2P3/CNRS - KEK</a:t>
            </a:r>
            <a:endParaRPr lang="fr-BE" dirty="0"/>
          </a:p>
        </p:txBody>
      </p:sp>
      <p:sp>
        <p:nvSpPr>
          <p:cNvPr id="8" name="Slide Number Placeholder 7"/>
          <p:cNvSpPr>
            <a:spLocks noGrp="1"/>
          </p:cNvSpPr>
          <p:nvPr>
            <p:ph type="sldNum" sz="quarter" idx="12"/>
          </p:nvPr>
        </p:nvSpPr>
        <p:spPr/>
        <p:txBody>
          <a:bodyPr/>
          <a:lstStyle/>
          <a:p>
            <a:fld id="{CF4668DC-857F-487D-BFFA-8C0CA5037977}" type="slidenum">
              <a:rPr lang="fr-BE" smtClean="0"/>
              <a:t>‹#›</a:t>
            </a:fld>
            <a:endParaRPr lang="fr-BE" dirty="0"/>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fr-BE" smtClean="0">
                <a:solidFill>
                  <a:srgbClr val="F79646">
                    <a:lumMod val="50000"/>
                  </a:srgbClr>
                </a:solidFill>
              </a:rPr>
              <a:t>Denis Perret-Gallix@in2p3.fr LAPP/IN2P3/CNRS - KEK</a:t>
            </a:r>
            <a:endParaRPr lang="fr-BE" dirty="0">
              <a:solidFill>
                <a:srgbClr val="F79646">
                  <a:lumMod val="50000"/>
                </a:srgbClr>
              </a:solidFill>
            </a:endParaRPr>
          </a:p>
        </p:txBody>
      </p:sp>
      <p:sp>
        <p:nvSpPr>
          <p:cNvPr id="4" name="Slide Number Placeholder 3"/>
          <p:cNvSpPr>
            <a:spLocks noGrp="1"/>
          </p:cNvSpPr>
          <p:nvPr>
            <p:ph type="sldNum" sz="quarter" idx="11"/>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
        <p:nvSpPr>
          <p:cNvPr id="5" name="Date Placeholder 4"/>
          <p:cNvSpPr>
            <a:spLocks noGrp="1"/>
          </p:cNvSpPr>
          <p:nvPr>
            <p:ph type="dt" sz="half" idx="12"/>
          </p:nvPr>
        </p:nvSpPr>
        <p:spPr/>
        <p:txBody>
          <a:bodyPr/>
          <a:lstStyle/>
          <a:p>
            <a:r>
              <a:rPr lang="fr-FR" smtClean="0">
                <a:solidFill>
                  <a:srgbClr val="1F497D">
                    <a:lumMod val="60000"/>
                    <a:lumOff val="40000"/>
                  </a:srgbClr>
                </a:solidFill>
              </a:rPr>
              <a:t>JLC, LPSC Grenoble Dec 2 2014</a:t>
            </a:r>
            <a:endParaRPr lang="fr-BE" dirty="0">
              <a:solidFill>
                <a:srgbClr val="1F497D">
                  <a:lumMod val="60000"/>
                  <a:lumOff val="40000"/>
                </a:srgbClr>
              </a:solidFill>
            </a:endParaRPr>
          </a:p>
        </p:txBody>
      </p:sp>
    </p:spTree>
    <p:extLst>
      <p:ext uri="{BB962C8B-B14F-4D97-AF65-F5344CB8AC3E}">
        <p14:creationId xmlns:p14="http://schemas.microsoft.com/office/powerpoint/2010/main" val="158780644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fr-BE" smtClean="0">
                <a:solidFill>
                  <a:srgbClr val="F79646">
                    <a:lumMod val="50000"/>
                  </a:srgbClr>
                </a:solidFill>
              </a:rPr>
              <a:t>Denis Perret-Gallix@in2p3.fr LAPP/IN2P3/CNRS - KEK</a:t>
            </a:r>
            <a:endParaRPr lang="fr-BE" dirty="0">
              <a:solidFill>
                <a:srgbClr val="F79646">
                  <a:lumMod val="50000"/>
                </a:srgbClr>
              </a:solidFill>
            </a:endParaRPr>
          </a:p>
        </p:txBody>
      </p:sp>
      <p:sp>
        <p:nvSpPr>
          <p:cNvPr id="4" name="Slide Number Placeholder 3"/>
          <p:cNvSpPr>
            <a:spLocks noGrp="1"/>
          </p:cNvSpPr>
          <p:nvPr>
            <p:ph type="sldNum" sz="quarter" idx="11"/>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
        <p:nvSpPr>
          <p:cNvPr id="5" name="Date Placeholder 4"/>
          <p:cNvSpPr>
            <a:spLocks noGrp="1"/>
          </p:cNvSpPr>
          <p:nvPr>
            <p:ph type="dt" sz="half" idx="12"/>
          </p:nvPr>
        </p:nvSpPr>
        <p:spPr/>
        <p:txBody>
          <a:bodyPr/>
          <a:lstStyle/>
          <a:p>
            <a:r>
              <a:rPr lang="fr-FR" smtClean="0">
                <a:solidFill>
                  <a:srgbClr val="1F497D">
                    <a:lumMod val="60000"/>
                    <a:lumOff val="40000"/>
                  </a:srgbClr>
                </a:solidFill>
              </a:rPr>
              <a:t>JLC, LPSC Grenoble Dec 2 2014</a:t>
            </a:r>
            <a:endParaRPr lang="fr-BE" dirty="0">
              <a:solidFill>
                <a:srgbClr val="1F497D">
                  <a:lumMod val="60000"/>
                  <a:lumOff val="40000"/>
                </a:srgbClr>
              </a:solidFill>
            </a:endParaRPr>
          </a:p>
        </p:txBody>
      </p:sp>
    </p:spTree>
    <p:extLst>
      <p:ext uri="{BB962C8B-B14F-4D97-AF65-F5344CB8AC3E}">
        <p14:creationId xmlns:p14="http://schemas.microsoft.com/office/powerpoint/2010/main" val="34155950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5" name="Footer Placeholder 4"/>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6" name="Slide Number Placeholder 5"/>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59325"/>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5" name="Footer Placeholder 4"/>
          <p:cNvSpPr>
            <a:spLocks noGrp="1"/>
          </p:cNvSpPr>
          <p:nvPr>
            <p:ph type="ftr" sz="quarter" idx="11"/>
          </p:nvPr>
        </p:nvSpPr>
        <p:spPr/>
        <p:txBody>
          <a:bodyPr/>
          <a:lstStyle>
            <a:lvl1pPr>
              <a:defRPr>
                <a:solidFill>
                  <a:srgbClr val="C00000"/>
                </a:solidFill>
              </a:defRPr>
            </a:lvl1pPr>
          </a:lstStyle>
          <a:p>
            <a:r>
              <a:rPr lang="en-US" smtClean="0"/>
              <a:t>Denis Perret-Gallix@in2p3.fr LAPP/IN2P3/CNRS - KEK</a:t>
            </a:r>
            <a:endParaRPr lang="en-US" dirty="0"/>
          </a:p>
        </p:txBody>
      </p:sp>
      <p:sp>
        <p:nvSpPr>
          <p:cNvPr id="6" name="Slide Number Placeholder 5"/>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569271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5" name="Footer Placeholder 4"/>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6" name="Slide Number Placeholder 5"/>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759217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6" name="Footer Placeholder 5"/>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7" name="Slide Number Placeholder 6"/>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79600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8" name="Footer Placeholder 7"/>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9" name="Slide Number Placeholder 8"/>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480500"/>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4" name="Footer Placeholder 3"/>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5" name="Slide Number Placeholder 4"/>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27834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3" name="Footer Placeholder 2"/>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4" name="Slide Number Placeholder 3"/>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62899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6" name="Footer Placeholder 5"/>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7" name="Slide Number Placeholder 6"/>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286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JLC, LPSC Grenoble Dec 2 2014</a:t>
            </a:r>
            <a:endParaRPr lang="fr-BE" dirty="0" smtClean="0"/>
          </a:p>
        </p:txBody>
      </p:sp>
      <p:sp>
        <p:nvSpPr>
          <p:cNvPr id="3" name="Espace réservé du pied de page 2"/>
          <p:cNvSpPr>
            <a:spLocks noGrp="1"/>
          </p:cNvSpPr>
          <p:nvPr>
            <p:ph type="ftr" sz="quarter" idx="11"/>
          </p:nvPr>
        </p:nvSpPr>
        <p:spPr/>
        <p:txBody>
          <a:bodyPr/>
          <a:lstStyle/>
          <a:p>
            <a:r>
              <a:rPr lang="fr-BE" smtClean="0"/>
              <a:t>Denis Perret-Gallix@in2p3.fr LAPP/IN2P3/CNRS - KEK</a:t>
            </a:r>
            <a:endParaRPr lang="fr-BE" dirty="0" smtClean="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a:t>
            </a:fld>
            <a:endParaRPr lang="fr-BE" dirty="0"/>
          </a:p>
        </p:txBody>
      </p:sp>
      <p:sp>
        <p:nvSpPr>
          <p:cNvPr id="5" name="Title 13"/>
          <p:cNvSpPr>
            <a:spLocks noGrp="1"/>
          </p:cNvSpPr>
          <p:nvPr>
            <p:ph type="title"/>
          </p:nvPr>
        </p:nvSpPr>
        <p:spPr>
          <a:xfrm>
            <a:off x="467544" y="260648"/>
            <a:ext cx="8229600" cy="1143000"/>
          </a:xfr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6" name="Footer Placeholder 5"/>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7" name="Slide Number Placeholder 6"/>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2483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5" name="Footer Placeholder 4"/>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6" name="Slide Number Placeholder 5"/>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80532"/>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5" name="Footer Placeholder 4"/>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6" name="Slide Number Placeholder 5"/>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61915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fr-BE" dirty="0">
              <a:solidFill>
                <a:srgbClr val="1F497D">
                  <a:lumMod val="60000"/>
                  <a:lumOff val="40000"/>
                </a:srgbClr>
              </a:solidFill>
            </a:endParaRPr>
          </a:p>
        </p:txBody>
      </p:sp>
      <p:sp>
        <p:nvSpPr>
          <p:cNvPr id="3" name="Footer Placeholder 2"/>
          <p:cNvSpPr>
            <a:spLocks noGrp="1"/>
          </p:cNvSpPr>
          <p:nvPr>
            <p:ph type="ftr" sz="quarter" idx="11"/>
          </p:nvPr>
        </p:nvSpPr>
        <p:spPr/>
        <p:txBody>
          <a:bodyPr/>
          <a:lstStyle/>
          <a:p>
            <a:r>
              <a:rPr lang="fr-BE" smtClean="0">
                <a:solidFill>
                  <a:srgbClr val="F79646">
                    <a:lumMod val="50000"/>
                  </a:srgbClr>
                </a:solidFill>
              </a:rPr>
              <a:t>Denis Perret-Gallix@in2p3.fr LAPP/IN2P3/CNRS - KEK</a:t>
            </a:r>
            <a:endParaRPr lang="fr-BE" dirty="0">
              <a:solidFill>
                <a:srgbClr val="F79646">
                  <a:lumMod val="50000"/>
                </a:srgbClr>
              </a:solidFill>
            </a:endParaRPr>
          </a:p>
        </p:txBody>
      </p:sp>
      <p:sp>
        <p:nvSpPr>
          <p:cNvPr id="7" name="Slide Number Placeholder 6"/>
          <p:cNvSpPr>
            <a:spLocks noGrp="1"/>
          </p:cNvSpPr>
          <p:nvPr>
            <p:ph type="sldNum" sz="quarter" idx="12"/>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290880891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fr-BE" smtClean="0">
                <a:solidFill>
                  <a:srgbClr val="F79646">
                    <a:lumMod val="50000"/>
                  </a:srgbClr>
                </a:solidFill>
              </a:rPr>
              <a:t>Denis Perret-Gallix@in2p3.fr LAPP/IN2P3/CNRS - KEK</a:t>
            </a:r>
            <a:endParaRPr lang="fr-BE" dirty="0">
              <a:solidFill>
                <a:srgbClr val="F79646">
                  <a:lumMod val="50000"/>
                </a:srgbClr>
              </a:solidFill>
            </a:endParaRPr>
          </a:p>
        </p:txBody>
      </p:sp>
      <p:sp>
        <p:nvSpPr>
          <p:cNvPr id="4" name="Slide Number Placeholder 3"/>
          <p:cNvSpPr>
            <a:spLocks noGrp="1"/>
          </p:cNvSpPr>
          <p:nvPr>
            <p:ph type="sldNum" sz="quarter" idx="11"/>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
        <p:nvSpPr>
          <p:cNvPr id="5" name="Date Placeholder 4"/>
          <p:cNvSpPr>
            <a:spLocks noGrp="1"/>
          </p:cNvSpPr>
          <p:nvPr>
            <p:ph type="dt" sz="half" idx="12"/>
          </p:nvPr>
        </p:nvSpPr>
        <p:spPr/>
        <p:txBody>
          <a:bodyPr/>
          <a:lstStyle/>
          <a:p>
            <a:r>
              <a:rPr lang="fr-FR" smtClean="0">
                <a:solidFill>
                  <a:srgbClr val="1F497D">
                    <a:lumMod val="60000"/>
                    <a:lumOff val="40000"/>
                  </a:srgbClr>
                </a:solidFill>
              </a:rPr>
              <a:t>JLC, LPSC Grenoble Dec 2 2014</a:t>
            </a:r>
            <a:endParaRPr lang="fr-BE" dirty="0">
              <a:solidFill>
                <a:srgbClr val="1F497D">
                  <a:lumMod val="60000"/>
                  <a:lumOff val="40000"/>
                </a:srgbClr>
              </a:solidFill>
            </a:endParaRPr>
          </a:p>
        </p:txBody>
      </p:sp>
    </p:spTree>
    <p:extLst>
      <p:ext uri="{BB962C8B-B14F-4D97-AF65-F5344CB8AC3E}">
        <p14:creationId xmlns:p14="http://schemas.microsoft.com/office/powerpoint/2010/main" val="574773640"/>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fr-BE" smtClean="0">
                <a:solidFill>
                  <a:srgbClr val="F79646">
                    <a:lumMod val="50000"/>
                  </a:srgbClr>
                </a:solidFill>
              </a:rPr>
              <a:t>Denis Perret-Gallix@in2p3.fr LAPP/IN2P3/CNRS - KEK</a:t>
            </a:r>
            <a:endParaRPr lang="fr-BE" dirty="0">
              <a:solidFill>
                <a:srgbClr val="F79646">
                  <a:lumMod val="50000"/>
                </a:srgbClr>
              </a:solidFill>
            </a:endParaRPr>
          </a:p>
        </p:txBody>
      </p:sp>
      <p:sp>
        <p:nvSpPr>
          <p:cNvPr id="4" name="Slide Number Placeholder 3"/>
          <p:cNvSpPr>
            <a:spLocks noGrp="1"/>
          </p:cNvSpPr>
          <p:nvPr>
            <p:ph type="sldNum" sz="quarter" idx="11"/>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
        <p:nvSpPr>
          <p:cNvPr id="5" name="Date Placeholder 4"/>
          <p:cNvSpPr>
            <a:spLocks noGrp="1"/>
          </p:cNvSpPr>
          <p:nvPr>
            <p:ph type="dt" sz="half" idx="12"/>
          </p:nvPr>
        </p:nvSpPr>
        <p:spPr/>
        <p:txBody>
          <a:bodyPr/>
          <a:lstStyle/>
          <a:p>
            <a:r>
              <a:rPr lang="fr-FR" smtClean="0">
                <a:solidFill>
                  <a:srgbClr val="1F497D">
                    <a:lumMod val="60000"/>
                    <a:lumOff val="40000"/>
                  </a:srgbClr>
                </a:solidFill>
              </a:rPr>
              <a:t>JLC, LPSC Grenoble Dec 2 2014</a:t>
            </a:r>
            <a:endParaRPr lang="fr-BE" dirty="0">
              <a:solidFill>
                <a:srgbClr val="1F497D">
                  <a:lumMod val="60000"/>
                  <a:lumOff val="40000"/>
                </a:srgbClr>
              </a:solidFill>
            </a:endParaRPr>
          </a:p>
        </p:txBody>
      </p:sp>
    </p:spTree>
    <p:extLst>
      <p:ext uri="{BB962C8B-B14F-4D97-AF65-F5344CB8AC3E}">
        <p14:creationId xmlns:p14="http://schemas.microsoft.com/office/powerpoint/2010/main" val="128311500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fr-BE" smtClean="0">
                <a:solidFill>
                  <a:srgbClr val="F79646">
                    <a:lumMod val="50000"/>
                  </a:srgbClr>
                </a:solidFill>
              </a:rPr>
              <a:t>Denis Perret-Gallix@in2p3.fr LAPP/IN2P3/CNRS - KEK</a:t>
            </a:r>
            <a:endParaRPr lang="fr-BE" dirty="0">
              <a:solidFill>
                <a:srgbClr val="F79646">
                  <a:lumMod val="50000"/>
                </a:srgbClr>
              </a:solidFill>
            </a:endParaRPr>
          </a:p>
        </p:txBody>
      </p:sp>
      <p:sp>
        <p:nvSpPr>
          <p:cNvPr id="4" name="Slide Number Placeholder 3"/>
          <p:cNvSpPr>
            <a:spLocks noGrp="1"/>
          </p:cNvSpPr>
          <p:nvPr>
            <p:ph type="sldNum" sz="quarter" idx="11"/>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
        <p:nvSpPr>
          <p:cNvPr id="5" name="Date Placeholder 4"/>
          <p:cNvSpPr>
            <a:spLocks noGrp="1"/>
          </p:cNvSpPr>
          <p:nvPr>
            <p:ph type="dt" sz="half" idx="12"/>
          </p:nvPr>
        </p:nvSpPr>
        <p:spPr/>
        <p:txBody>
          <a:bodyPr/>
          <a:lstStyle/>
          <a:p>
            <a:r>
              <a:rPr lang="fr-FR" smtClean="0">
                <a:solidFill>
                  <a:srgbClr val="1F497D">
                    <a:lumMod val="60000"/>
                    <a:lumOff val="40000"/>
                  </a:srgbClr>
                </a:solidFill>
              </a:rPr>
              <a:t>JLC, LPSC Grenoble Dec 2 2014</a:t>
            </a:r>
            <a:endParaRPr lang="fr-BE" dirty="0">
              <a:solidFill>
                <a:srgbClr val="1F497D">
                  <a:lumMod val="60000"/>
                  <a:lumOff val="40000"/>
                </a:srgbClr>
              </a:solidFill>
            </a:endParaRPr>
          </a:p>
        </p:txBody>
      </p:sp>
    </p:spTree>
    <p:extLst>
      <p:ext uri="{BB962C8B-B14F-4D97-AF65-F5344CB8AC3E}">
        <p14:creationId xmlns:p14="http://schemas.microsoft.com/office/powerpoint/2010/main" val="1381621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5" name="Footer Placeholder 4"/>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6" name="Slide Number Placeholder 5"/>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75830"/>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5" name="Footer Placeholder 4"/>
          <p:cNvSpPr>
            <a:spLocks noGrp="1"/>
          </p:cNvSpPr>
          <p:nvPr>
            <p:ph type="ftr" sz="quarter" idx="11"/>
          </p:nvPr>
        </p:nvSpPr>
        <p:spPr/>
        <p:txBody>
          <a:bodyPr/>
          <a:lstStyle>
            <a:lvl1pPr>
              <a:defRPr>
                <a:solidFill>
                  <a:srgbClr val="C00000"/>
                </a:solidFill>
              </a:defRPr>
            </a:lvl1pPr>
          </a:lstStyle>
          <a:p>
            <a:r>
              <a:rPr lang="en-US" smtClean="0"/>
              <a:t>Denis Perret-Gallix@in2p3.fr LAPP/IN2P3/CNRS - KEK</a:t>
            </a:r>
            <a:endParaRPr lang="en-US" dirty="0"/>
          </a:p>
        </p:txBody>
      </p:sp>
      <p:sp>
        <p:nvSpPr>
          <p:cNvPr id="6" name="Slide Number Placeholder 5"/>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26420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5" name="Footer Placeholder 4"/>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6" name="Slide Number Placeholder 5"/>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0887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JLC, LPSC Grenoble Dec 2 2014</a:t>
            </a:r>
            <a:endParaRPr lang="fr-BE" dirty="0"/>
          </a:p>
        </p:txBody>
      </p:sp>
      <p:sp>
        <p:nvSpPr>
          <p:cNvPr id="6" name="Espace réservé du pied de page 5"/>
          <p:cNvSpPr>
            <a:spLocks noGrp="1"/>
          </p:cNvSpPr>
          <p:nvPr>
            <p:ph type="ftr" sz="quarter" idx="11"/>
          </p:nvPr>
        </p:nvSpPr>
        <p:spPr/>
        <p:txBody>
          <a:bodyPr/>
          <a:lstStyle/>
          <a:p>
            <a:r>
              <a:rPr lang="fr-BE" smtClean="0"/>
              <a:t>Denis Perret-Gallix@in2p3.fr LAPP/IN2P3/CNRS - KEK</a:t>
            </a:r>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dirty="0"/>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6" name="Footer Placeholder 5"/>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7" name="Slide Number Placeholder 6"/>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000193"/>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8" name="Footer Placeholder 7"/>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9" name="Slide Number Placeholder 8"/>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733697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4" name="Footer Placeholder 3"/>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5" name="Slide Number Placeholder 4"/>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212858"/>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3" name="Footer Placeholder 2"/>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4" name="Slide Number Placeholder 3"/>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888744"/>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6" name="Footer Placeholder 5"/>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7" name="Slide Number Placeholder 6"/>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14144"/>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6" name="Footer Placeholder 5"/>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7" name="Slide Number Placeholder 6"/>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90898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5" name="Footer Placeholder 4"/>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6" name="Slide Number Placeholder 5"/>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10114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en-US">
              <a:solidFill>
                <a:srgbClr val="1F497D">
                  <a:lumMod val="60000"/>
                  <a:lumOff val="40000"/>
                </a:srgbClr>
              </a:solidFill>
            </a:endParaRPr>
          </a:p>
        </p:txBody>
      </p:sp>
      <p:sp>
        <p:nvSpPr>
          <p:cNvPr id="5" name="Footer Placeholder 4"/>
          <p:cNvSpPr>
            <a:spLocks noGrp="1"/>
          </p:cNvSpPr>
          <p:nvPr>
            <p:ph type="ftr" sz="quarter" idx="11"/>
          </p:nvPr>
        </p:nvSpPr>
        <p:spPr/>
        <p:txBody>
          <a:bodyPr/>
          <a:lstStyle/>
          <a:p>
            <a:r>
              <a:rPr lang="en-US" smtClean="0">
                <a:solidFill>
                  <a:srgbClr val="F79646">
                    <a:lumMod val="50000"/>
                  </a:srgbClr>
                </a:solidFill>
              </a:rPr>
              <a:t>Denis Perret-Gallix@in2p3.fr LAPP/IN2P3/CNRS - KEK</a:t>
            </a:r>
            <a:endParaRPr lang="en-US">
              <a:solidFill>
                <a:srgbClr val="F79646">
                  <a:lumMod val="50000"/>
                </a:srgbClr>
              </a:solidFill>
            </a:endParaRPr>
          </a:p>
        </p:txBody>
      </p:sp>
      <p:sp>
        <p:nvSpPr>
          <p:cNvPr id="6" name="Slide Number Placeholder 5"/>
          <p:cNvSpPr>
            <a:spLocks noGrp="1"/>
          </p:cNvSpPr>
          <p:nvPr>
            <p:ph type="sldNum" sz="quarter" idx="12"/>
          </p:nvPr>
        </p:nvSpPr>
        <p:spPr/>
        <p:txBody>
          <a:bodyPr/>
          <a:lstStyle/>
          <a:p>
            <a:fld id="{04EF2B08-18F6-4160-A7BC-A215CB9BE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666308"/>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solidFill>
                  <a:srgbClr val="1F497D">
                    <a:lumMod val="60000"/>
                    <a:lumOff val="40000"/>
                  </a:srgbClr>
                </a:solidFill>
              </a:rPr>
              <a:t>JLC, LPSC Grenoble Dec 2 2014</a:t>
            </a:r>
            <a:endParaRPr lang="fr-BE" dirty="0">
              <a:solidFill>
                <a:srgbClr val="1F497D">
                  <a:lumMod val="60000"/>
                  <a:lumOff val="40000"/>
                </a:srgbClr>
              </a:solidFill>
            </a:endParaRPr>
          </a:p>
        </p:txBody>
      </p:sp>
      <p:sp>
        <p:nvSpPr>
          <p:cNvPr id="3" name="Footer Placeholder 2"/>
          <p:cNvSpPr>
            <a:spLocks noGrp="1"/>
          </p:cNvSpPr>
          <p:nvPr>
            <p:ph type="ftr" sz="quarter" idx="11"/>
          </p:nvPr>
        </p:nvSpPr>
        <p:spPr/>
        <p:txBody>
          <a:bodyPr/>
          <a:lstStyle/>
          <a:p>
            <a:r>
              <a:rPr lang="fr-BE" smtClean="0">
                <a:solidFill>
                  <a:srgbClr val="F79646">
                    <a:lumMod val="50000"/>
                  </a:srgbClr>
                </a:solidFill>
              </a:rPr>
              <a:t>Denis Perret-Gallix@in2p3.fr LAPP/IN2P3/CNRS - KEK</a:t>
            </a:r>
            <a:endParaRPr lang="fr-BE" dirty="0">
              <a:solidFill>
                <a:srgbClr val="F79646">
                  <a:lumMod val="50000"/>
                </a:srgbClr>
              </a:solidFill>
            </a:endParaRPr>
          </a:p>
        </p:txBody>
      </p:sp>
      <p:sp>
        <p:nvSpPr>
          <p:cNvPr id="7" name="Slide Number Placeholder 6"/>
          <p:cNvSpPr>
            <a:spLocks noGrp="1"/>
          </p:cNvSpPr>
          <p:nvPr>
            <p:ph type="sldNum" sz="quarter" idx="12"/>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Tree>
    <p:extLst>
      <p:ext uri="{BB962C8B-B14F-4D97-AF65-F5344CB8AC3E}">
        <p14:creationId xmlns:p14="http://schemas.microsoft.com/office/powerpoint/2010/main" val="211620032"/>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fr-BE" smtClean="0">
                <a:solidFill>
                  <a:srgbClr val="F79646">
                    <a:lumMod val="50000"/>
                  </a:srgbClr>
                </a:solidFill>
              </a:rPr>
              <a:t>Denis Perret-Gallix@in2p3.fr LAPP/IN2P3/CNRS - KEK</a:t>
            </a:r>
            <a:endParaRPr lang="fr-BE" dirty="0">
              <a:solidFill>
                <a:srgbClr val="F79646">
                  <a:lumMod val="50000"/>
                </a:srgbClr>
              </a:solidFill>
            </a:endParaRPr>
          </a:p>
        </p:txBody>
      </p:sp>
      <p:sp>
        <p:nvSpPr>
          <p:cNvPr id="4" name="Slide Number Placeholder 3"/>
          <p:cNvSpPr>
            <a:spLocks noGrp="1"/>
          </p:cNvSpPr>
          <p:nvPr>
            <p:ph type="sldNum" sz="quarter" idx="11"/>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
        <p:nvSpPr>
          <p:cNvPr id="5" name="Date Placeholder 4"/>
          <p:cNvSpPr>
            <a:spLocks noGrp="1"/>
          </p:cNvSpPr>
          <p:nvPr>
            <p:ph type="dt" sz="half" idx="12"/>
          </p:nvPr>
        </p:nvSpPr>
        <p:spPr/>
        <p:txBody>
          <a:bodyPr/>
          <a:lstStyle/>
          <a:p>
            <a:r>
              <a:rPr lang="fr-FR" smtClean="0">
                <a:solidFill>
                  <a:srgbClr val="1F497D">
                    <a:lumMod val="60000"/>
                    <a:lumOff val="40000"/>
                  </a:srgbClr>
                </a:solidFill>
              </a:rPr>
              <a:t>JLC, LPSC Grenoble Dec 2 2014</a:t>
            </a:r>
            <a:endParaRPr lang="fr-BE" dirty="0">
              <a:solidFill>
                <a:srgbClr val="1F497D">
                  <a:lumMod val="60000"/>
                  <a:lumOff val="40000"/>
                </a:srgbClr>
              </a:solidFill>
            </a:endParaRPr>
          </a:p>
        </p:txBody>
      </p:sp>
    </p:spTree>
    <p:extLst>
      <p:ext uri="{BB962C8B-B14F-4D97-AF65-F5344CB8AC3E}">
        <p14:creationId xmlns:p14="http://schemas.microsoft.com/office/powerpoint/2010/main" val="238730885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JLC, LPSC Grenoble Dec 2 2014</a:t>
            </a:r>
            <a:endParaRPr lang="fr-BE" dirty="0"/>
          </a:p>
        </p:txBody>
      </p:sp>
      <p:sp>
        <p:nvSpPr>
          <p:cNvPr id="6" name="Espace réservé du pied de page 5"/>
          <p:cNvSpPr>
            <a:spLocks noGrp="1"/>
          </p:cNvSpPr>
          <p:nvPr>
            <p:ph type="ftr" sz="quarter" idx="11"/>
          </p:nvPr>
        </p:nvSpPr>
        <p:spPr/>
        <p:txBody>
          <a:bodyPr/>
          <a:lstStyle/>
          <a:p>
            <a:r>
              <a:rPr lang="fr-BE" smtClean="0"/>
              <a:t>Denis Perret-Gallix@in2p3.fr LAPP/IN2P3/CNRS - KEK</a:t>
            </a:r>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dirty="0"/>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fr-BE" smtClean="0">
                <a:solidFill>
                  <a:srgbClr val="F79646">
                    <a:lumMod val="50000"/>
                  </a:srgbClr>
                </a:solidFill>
              </a:rPr>
              <a:t>Denis Perret-Gallix@in2p3.fr LAPP/IN2P3/CNRS - KEK</a:t>
            </a:r>
            <a:endParaRPr lang="fr-BE" dirty="0">
              <a:solidFill>
                <a:srgbClr val="F79646">
                  <a:lumMod val="50000"/>
                </a:srgbClr>
              </a:solidFill>
            </a:endParaRPr>
          </a:p>
        </p:txBody>
      </p:sp>
      <p:sp>
        <p:nvSpPr>
          <p:cNvPr id="4" name="Slide Number Placeholder 3"/>
          <p:cNvSpPr>
            <a:spLocks noGrp="1"/>
          </p:cNvSpPr>
          <p:nvPr>
            <p:ph type="sldNum" sz="quarter" idx="11"/>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
        <p:nvSpPr>
          <p:cNvPr id="5" name="Date Placeholder 4"/>
          <p:cNvSpPr>
            <a:spLocks noGrp="1"/>
          </p:cNvSpPr>
          <p:nvPr>
            <p:ph type="dt" sz="half" idx="12"/>
          </p:nvPr>
        </p:nvSpPr>
        <p:spPr/>
        <p:txBody>
          <a:bodyPr/>
          <a:lstStyle/>
          <a:p>
            <a:r>
              <a:rPr lang="fr-FR" smtClean="0">
                <a:solidFill>
                  <a:srgbClr val="1F497D">
                    <a:lumMod val="60000"/>
                    <a:lumOff val="40000"/>
                  </a:srgbClr>
                </a:solidFill>
              </a:rPr>
              <a:t>JLC, LPSC Grenoble Dec 2 2014</a:t>
            </a:r>
            <a:endParaRPr lang="fr-BE" dirty="0">
              <a:solidFill>
                <a:srgbClr val="1F497D">
                  <a:lumMod val="60000"/>
                  <a:lumOff val="40000"/>
                </a:srgbClr>
              </a:solidFill>
            </a:endParaRPr>
          </a:p>
        </p:txBody>
      </p:sp>
    </p:spTree>
    <p:extLst>
      <p:ext uri="{BB962C8B-B14F-4D97-AF65-F5344CB8AC3E}">
        <p14:creationId xmlns:p14="http://schemas.microsoft.com/office/powerpoint/2010/main" val="1606058714"/>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fr-BE" smtClean="0">
                <a:solidFill>
                  <a:srgbClr val="F79646">
                    <a:lumMod val="50000"/>
                  </a:srgbClr>
                </a:solidFill>
              </a:rPr>
              <a:t>Denis Perret-Gallix@in2p3.fr LAPP/IN2P3/CNRS - KEK</a:t>
            </a:r>
            <a:endParaRPr lang="fr-BE" dirty="0">
              <a:solidFill>
                <a:srgbClr val="F79646">
                  <a:lumMod val="50000"/>
                </a:srgbClr>
              </a:solidFill>
            </a:endParaRPr>
          </a:p>
        </p:txBody>
      </p:sp>
      <p:sp>
        <p:nvSpPr>
          <p:cNvPr id="4" name="Slide Number Placeholder 3"/>
          <p:cNvSpPr>
            <a:spLocks noGrp="1"/>
          </p:cNvSpPr>
          <p:nvPr>
            <p:ph type="sldNum" sz="quarter" idx="11"/>
          </p:nvPr>
        </p:nvSpPr>
        <p:spPr/>
        <p:txBody>
          <a:bodyPr/>
          <a:lstStyle/>
          <a:p>
            <a:fld id="{CF4668DC-857F-487D-BFFA-8C0CA5037977}" type="slidenum">
              <a:rPr lang="fr-BE" smtClean="0">
                <a:solidFill>
                  <a:prstClr val="black">
                    <a:tint val="75000"/>
                  </a:prstClr>
                </a:solidFill>
              </a:rPr>
              <a:pPr/>
              <a:t>‹#›</a:t>
            </a:fld>
            <a:endParaRPr lang="fr-BE">
              <a:solidFill>
                <a:prstClr val="black">
                  <a:tint val="75000"/>
                </a:prstClr>
              </a:solidFill>
            </a:endParaRPr>
          </a:p>
        </p:txBody>
      </p:sp>
      <p:sp>
        <p:nvSpPr>
          <p:cNvPr id="5" name="Date Placeholder 4"/>
          <p:cNvSpPr>
            <a:spLocks noGrp="1"/>
          </p:cNvSpPr>
          <p:nvPr>
            <p:ph type="dt" sz="half" idx="12"/>
          </p:nvPr>
        </p:nvSpPr>
        <p:spPr/>
        <p:txBody>
          <a:bodyPr/>
          <a:lstStyle/>
          <a:p>
            <a:r>
              <a:rPr lang="fr-FR" smtClean="0">
                <a:solidFill>
                  <a:srgbClr val="1F497D">
                    <a:lumMod val="60000"/>
                    <a:lumOff val="40000"/>
                  </a:srgbClr>
                </a:solidFill>
              </a:rPr>
              <a:t>JLC, LPSC Grenoble Dec 2 2014</a:t>
            </a:r>
            <a:endParaRPr lang="fr-BE" dirty="0">
              <a:solidFill>
                <a:srgbClr val="1F497D">
                  <a:lumMod val="60000"/>
                  <a:lumOff val="40000"/>
                </a:srgbClr>
              </a:solidFill>
            </a:endParaRPr>
          </a:p>
        </p:txBody>
      </p:sp>
    </p:spTree>
    <p:extLst>
      <p:ext uri="{BB962C8B-B14F-4D97-AF65-F5344CB8AC3E}">
        <p14:creationId xmlns:p14="http://schemas.microsoft.com/office/powerpoint/2010/main" val="158406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theme" Target="../theme/theme4.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6" Type="http://schemas.openxmlformats.org/officeDocument/2006/relationships/theme" Target="../theme/theme5.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6" Type="http://schemas.openxmlformats.org/officeDocument/2006/relationships/theme" Target="../theme/theme6.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260648"/>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BE"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omic Sans MS" pitchFamily="66" charset="0"/>
              </a:defRPr>
            </a:lvl1pPr>
          </a:lstStyle>
          <a:p>
            <a:r>
              <a:rPr lang="fr-BE" smtClean="0"/>
              <a:t>Denis Perret-Gallix@in2p3.fr LAPP/IN2P3/CNRS - KEK</a:t>
            </a:r>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a:t>
            </a:fld>
            <a:endParaRPr lang="fr-BE" dirty="0"/>
          </a:p>
        </p:txBody>
      </p:sp>
      <p:sp>
        <p:nvSpPr>
          <p:cNvPr id="4" name="Espace réservé de la date 3"/>
          <p:cNvSpPr>
            <a:spLocks noGrp="1"/>
          </p:cNvSpPr>
          <p:nvPr>
            <p:ph type="dt" sz="half" idx="2"/>
          </p:nvPr>
        </p:nvSpPr>
        <p:spPr>
          <a:xfrm>
            <a:off x="323528" y="6356350"/>
            <a:ext cx="2448272" cy="365125"/>
          </a:xfrm>
          <a:prstGeom prst="rect">
            <a:avLst/>
          </a:prstGeom>
        </p:spPr>
        <p:txBody>
          <a:bodyPr vert="horz" lIns="91440" tIns="45720" rIns="91440" bIns="45720" rtlCol="0" anchor="ctr"/>
          <a:lstStyle>
            <a:lvl1pPr algn="l">
              <a:defRPr sz="1200">
                <a:solidFill>
                  <a:schemeClr val="tx1">
                    <a:tint val="75000"/>
                  </a:schemeClr>
                </a:solidFill>
                <a:latin typeface="Comic Sans MS" pitchFamily="66" charset="0"/>
              </a:defRPr>
            </a:lvl1pPr>
          </a:lstStyle>
          <a:p>
            <a:r>
              <a:rPr lang="fr-FR" smtClean="0"/>
              <a:t>JLC, LPSC Grenoble Dec 2 2014</a:t>
            </a:r>
            <a:endParaRPr lang="fr-BE" dirty="0"/>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01" r:id="rId13"/>
    <p:sldLayoutId id="2147483702" r:id="rId14"/>
    <p:sldLayoutId id="2147483874" r:id="rId15"/>
    <p:sldLayoutId id="2147483875" r:id="rId16"/>
    <p:sldLayoutId id="2147483876" r:id="rId17"/>
    <p:sldLayoutId id="2147483877" r:id="rId18"/>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Comic Sans MS"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JLC, LPSC Grenoble Dec 2 2014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Denis Perret-Gallix@in2p3.fr LAPP/IN2P3/CNRS - KEK</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F0F8D-76E6-4ABF-A64D-F6215BF6E415}" type="slidenum">
              <a:rPr lang="en-US" smtClean="0"/>
              <a:t>‹#›</a:t>
            </a:fld>
            <a:endParaRPr lang="en-US"/>
          </a:p>
        </p:txBody>
      </p:sp>
    </p:spTree>
    <p:extLst>
      <p:ext uri="{BB962C8B-B14F-4D97-AF65-F5344CB8AC3E}">
        <p14:creationId xmlns:p14="http://schemas.microsoft.com/office/powerpoint/2010/main" val="24248521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95536" y="6356350"/>
            <a:ext cx="2195264" cy="365125"/>
          </a:xfrm>
          <a:prstGeom prst="rect">
            <a:avLst/>
          </a:prstGeom>
        </p:spPr>
        <p:txBody>
          <a:bodyPr vert="horz" lIns="91440" tIns="45720" rIns="91440" bIns="45720" rtlCol="0" anchor="ctr"/>
          <a:lstStyle>
            <a:lvl1pPr algn="l">
              <a:defRPr sz="1200" baseline="0">
                <a:solidFill>
                  <a:schemeClr val="tx2">
                    <a:lumMod val="60000"/>
                    <a:lumOff val="40000"/>
                  </a:schemeClr>
                </a:solidFill>
                <a:latin typeface="Comic Sans MS" pitchFamily="66" charset="0"/>
              </a:defRPr>
            </a:lvl1pPr>
          </a:lstStyle>
          <a:p>
            <a:r>
              <a:rPr lang="fr-FR" smtClean="0">
                <a:solidFill>
                  <a:srgbClr val="1F497D">
                    <a:lumMod val="60000"/>
                    <a:lumOff val="40000"/>
                  </a:srgbClr>
                </a:solidFill>
              </a:rPr>
              <a:t>JLC, LPSC Grenoble Dec 2 2014</a:t>
            </a:r>
            <a:endParaRPr lang="en-US" dirty="0">
              <a:solidFill>
                <a:srgbClr val="1F497D">
                  <a:lumMod val="60000"/>
                  <a:lumOff val="40000"/>
                </a:srgbClr>
              </a:solidFill>
            </a:endParaRPr>
          </a:p>
        </p:txBody>
      </p:sp>
      <p:sp>
        <p:nvSpPr>
          <p:cNvPr id="5" name="Footer Placeholder 4"/>
          <p:cNvSpPr>
            <a:spLocks noGrp="1"/>
          </p:cNvSpPr>
          <p:nvPr>
            <p:ph type="ftr" sz="quarter" idx="3"/>
          </p:nvPr>
        </p:nvSpPr>
        <p:spPr>
          <a:xfrm>
            <a:off x="3059832" y="6356350"/>
            <a:ext cx="3312368"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Comic Sans MS" pitchFamily="66" charset="0"/>
              </a:defRPr>
            </a:lvl1pPr>
          </a:lstStyle>
          <a:p>
            <a:r>
              <a:rPr lang="en-US" smtClean="0">
                <a:solidFill>
                  <a:srgbClr val="F79646">
                    <a:lumMod val="50000"/>
                  </a:srgbClr>
                </a:solidFill>
              </a:rPr>
              <a:t>Denis Perret-Gallix@in2p3.fr LAPP/IN2P3/CNRS - KEK</a:t>
            </a:r>
            <a:endParaRPr lang="en-US" dirty="0">
              <a:solidFill>
                <a:srgbClr val="F79646">
                  <a:lumMod val="50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2B08-18F6-4160-A7BC-A215CB9BE6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698340"/>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Lst>
  <p:timing>
    <p:tnLst>
      <p:par>
        <p:cTn id="1" dur="indefinite" restart="never" nodeType="tmRoot"/>
      </p:par>
    </p:tnLst>
  </p:timing>
  <p:hf hdr="0"/>
  <p:txStyles>
    <p:titleStyle>
      <a:lvl1pPr algn="ctr" defTabSz="914400" rtl="0" eaLnBrk="1" latinLnBrk="0" hangingPunct="1">
        <a:spcBef>
          <a:spcPct val="0"/>
        </a:spcBef>
        <a:buNone/>
        <a:defRPr sz="4400" kern="1200" baseline="0">
          <a:solidFill>
            <a:schemeClr val="tx1"/>
          </a:solidFill>
          <a:latin typeface="Comic Sans MS"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95536" y="6356350"/>
            <a:ext cx="2195264" cy="365125"/>
          </a:xfrm>
          <a:prstGeom prst="rect">
            <a:avLst/>
          </a:prstGeom>
        </p:spPr>
        <p:txBody>
          <a:bodyPr vert="horz" lIns="91440" tIns="45720" rIns="91440" bIns="45720" rtlCol="0" anchor="ctr"/>
          <a:lstStyle>
            <a:lvl1pPr algn="l">
              <a:defRPr sz="1200" baseline="0">
                <a:solidFill>
                  <a:schemeClr val="tx2">
                    <a:lumMod val="60000"/>
                    <a:lumOff val="40000"/>
                  </a:schemeClr>
                </a:solidFill>
                <a:latin typeface="Comic Sans MS" pitchFamily="66" charset="0"/>
              </a:defRPr>
            </a:lvl1pPr>
          </a:lstStyle>
          <a:p>
            <a:r>
              <a:rPr lang="fr-FR" smtClean="0">
                <a:solidFill>
                  <a:srgbClr val="1F497D">
                    <a:lumMod val="60000"/>
                    <a:lumOff val="40000"/>
                  </a:srgbClr>
                </a:solidFill>
              </a:rPr>
              <a:t>JLC, LPSC Grenoble Dec 2 2014</a:t>
            </a:r>
            <a:endParaRPr lang="en-US" dirty="0">
              <a:solidFill>
                <a:srgbClr val="1F497D">
                  <a:lumMod val="60000"/>
                  <a:lumOff val="40000"/>
                </a:srgbClr>
              </a:solidFill>
            </a:endParaRPr>
          </a:p>
        </p:txBody>
      </p:sp>
      <p:sp>
        <p:nvSpPr>
          <p:cNvPr id="5" name="Footer Placeholder 4"/>
          <p:cNvSpPr>
            <a:spLocks noGrp="1"/>
          </p:cNvSpPr>
          <p:nvPr>
            <p:ph type="ftr" sz="quarter" idx="3"/>
          </p:nvPr>
        </p:nvSpPr>
        <p:spPr>
          <a:xfrm>
            <a:off x="3059832" y="6356350"/>
            <a:ext cx="3312368"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Comic Sans MS" pitchFamily="66" charset="0"/>
              </a:defRPr>
            </a:lvl1pPr>
          </a:lstStyle>
          <a:p>
            <a:r>
              <a:rPr lang="en-US" smtClean="0">
                <a:solidFill>
                  <a:srgbClr val="F79646">
                    <a:lumMod val="50000"/>
                  </a:srgbClr>
                </a:solidFill>
              </a:rPr>
              <a:t>Denis Perret-Gallix@in2p3.fr LAPP/IN2P3/CNRS - KEK</a:t>
            </a:r>
            <a:endParaRPr lang="en-US" dirty="0">
              <a:solidFill>
                <a:srgbClr val="F79646">
                  <a:lumMod val="50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2B08-18F6-4160-A7BC-A215CB9BE6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6941129"/>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Lst>
  <p:timing>
    <p:tnLst>
      <p:par>
        <p:cTn id="1" dur="indefinite" restart="never" nodeType="tmRoot"/>
      </p:par>
    </p:tnLst>
  </p:timing>
  <p:hf hdr="0"/>
  <p:txStyles>
    <p:titleStyle>
      <a:lvl1pPr algn="ctr" defTabSz="914400" rtl="0" eaLnBrk="1" latinLnBrk="0" hangingPunct="1">
        <a:spcBef>
          <a:spcPct val="0"/>
        </a:spcBef>
        <a:buNone/>
        <a:defRPr sz="4400" kern="1200" baseline="0">
          <a:solidFill>
            <a:schemeClr val="tx1"/>
          </a:solidFill>
          <a:latin typeface="Comic Sans MS"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95536" y="6356350"/>
            <a:ext cx="2195264" cy="365125"/>
          </a:xfrm>
          <a:prstGeom prst="rect">
            <a:avLst/>
          </a:prstGeom>
        </p:spPr>
        <p:txBody>
          <a:bodyPr vert="horz" lIns="91440" tIns="45720" rIns="91440" bIns="45720" rtlCol="0" anchor="ctr"/>
          <a:lstStyle>
            <a:lvl1pPr algn="l">
              <a:defRPr sz="1200" baseline="0">
                <a:solidFill>
                  <a:schemeClr val="tx2">
                    <a:lumMod val="60000"/>
                    <a:lumOff val="40000"/>
                  </a:schemeClr>
                </a:solidFill>
                <a:latin typeface="Comic Sans MS" pitchFamily="66" charset="0"/>
              </a:defRPr>
            </a:lvl1pPr>
          </a:lstStyle>
          <a:p>
            <a:r>
              <a:rPr lang="fr-FR" smtClean="0">
                <a:solidFill>
                  <a:srgbClr val="1F497D">
                    <a:lumMod val="60000"/>
                    <a:lumOff val="40000"/>
                  </a:srgbClr>
                </a:solidFill>
              </a:rPr>
              <a:t>JLC, LPSC Grenoble Dec 2 2014</a:t>
            </a:r>
            <a:endParaRPr lang="en-US" dirty="0">
              <a:solidFill>
                <a:srgbClr val="1F497D">
                  <a:lumMod val="60000"/>
                  <a:lumOff val="40000"/>
                </a:srgbClr>
              </a:solidFill>
            </a:endParaRPr>
          </a:p>
        </p:txBody>
      </p:sp>
      <p:sp>
        <p:nvSpPr>
          <p:cNvPr id="5" name="Footer Placeholder 4"/>
          <p:cNvSpPr>
            <a:spLocks noGrp="1"/>
          </p:cNvSpPr>
          <p:nvPr>
            <p:ph type="ftr" sz="quarter" idx="3"/>
          </p:nvPr>
        </p:nvSpPr>
        <p:spPr>
          <a:xfrm>
            <a:off x="3059832" y="6356350"/>
            <a:ext cx="3312368"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Comic Sans MS" pitchFamily="66" charset="0"/>
              </a:defRPr>
            </a:lvl1pPr>
          </a:lstStyle>
          <a:p>
            <a:r>
              <a:rPr lang="en-US" smtClean="0">
                <a:solidFill>
                  <a:srgbClr val="F79646">
                    <a:lumMod val="50000"/>
                  </a:srgbClr>
                </a:solidFill>
              </a:rPr>
              <a:t>Denis Perret-Gallix@in2p3.fr LAPP/IN2P3/CNRS - KEK</a:t>
            </a:r>
            <a:endParaRPr lang="en-US" dirty="0">
              <a:solidFill>
                <a:srgbClr val="F79646">
                  <a:lumMod val="50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2B08-18F6-4160-A7BC-A215CB9BE6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5411216"/>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Lst>
  <p:timing>
    <p:tnLst>
      <p:par>
        <p:cTn id="1" dur="indefinite" restart="never" nodeType="tmRoot"/>
      </p:par>
    </p:tnLst>
  </p:timing>
  <p:hf hdr="0"/>
  <p:txStyles>
    <p:titleStyle>
      <a:lvl1pPr algn="ctr" defTabSz="914400" rtl="0" eaLnBrk="1" latinLnBrk="0" hangingPunct="1">
        <a:spcBef>
          <a:spcPct val="0"/>
        </a:spcBef>
        <a:buNone/>
        <a:defRPr sz="4400" kern="1200" baseline="0">
          <a:solidFill>
            <a:schemeClr val="tx1"/>
          </a:solidFill>
          <a:latin typeface="Comic Sans MS"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95536" y="6356350"/>
            <a:ext cx="2195264" cy="365125"/>
          </a:xfrm>
          <a:prstGeom prst="rect">
            <a:avLst/>
          </a:prstGeom>
        </p:spPr>
        <p:txBody>
          <a:bodyPr vert="horz" lIns="91440" tIns="45720" rIns="91440" bIns="45720" rtlCol="0" anchor="ctr"/>
          <a:lstStyle>
            <a:lvl1pPr algn="l">
              <a:defRPr sz="1200" baseline="0">
                <a:solidFill>
                  <a:schemeClr val="tx2">
                    <a:lumMod val="60000"/>
                    <a:lumOff val="40000"/>
                  </a:schemeClr>
                </a:solidFill>
                <a:latin typeface="Comic Sans MS" pitchFamily="66" charset="0"/>
              </a:defRPr>
            </a:lvl1pPr>
          </a:lstStyle>
          <a:p>
            <a:r>
              <a:rPr lang="fr-FR" smtClean="0">
                <a:solidFill>
                  <a:srgbClr val="1F497D">
                    <a:lumMod val="60000"/>
                    <a:lumOff val="40000"/>
                  </a:srgbClr>
                </a:solidFill>
              </a:rPr>
              <a:t>JLC, LPSC Grenoble Dec 2 2014</a:t>
            </a:r>
            <a:endParaRPr lang="en-US" dirty="0">
              <a:solidFill>
                <a:srgbClr val="1F497D">
                  <a:lumMod val="60000"/>
                  <a:lumOff val="40000"/>
                </a:srgbClr>
              </a:solidFill>
            </a:endParaRPr>
          </a:p>
        </p:txBody>
      </p:sp>
      <p:sp>
        <p:nvSpPr>
          <p:cNvPr id="5" name="Footer Placeholder 4"/>
          <p:cNvSpPr>
            <a:spLocks noGrp="1"/>
          </p:cNvSpPr>
          <p:nvPr>
            <p:ph type="ftr" sz="quarter" idx="3"/>
          </p:nvPr>
        </p:nvSpPr>
        <p:spPr>
          <a:xfrm>
            <a:off x="3059832" y="6356350"/>
            <a:ext cx="3312368"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Comic Sans MS" pitchFamily="66" charset="0"/>
              </a:defRPr>
            </a:lvl1pPr>
          </a:lstStyle>
          <a:p>
            <a:r>
              <a:rPr lang="en-US" smtClean="0">
                <a:solidFill>
                  <a:srgbClr val="F79646">
                    <a:lumMod val="50000"/>
                  </a:srgbClr>
                </a:solidFill>
              </a:rPr>
              <a:t>Denis Perret-Gallix@in2p3.fr LAPP/IN2P3/CNRS - KEK</a:t>
            </a:r>
            <a:endParaRPr lang="en-US" dirty="0">
              <a:solidFill>
                <a:srgbClr val="F79646">
                  <a:lumMod val="50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2B08-18F6-4160-A7BC-A215CB9BE69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9645816"/>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Lst>
  <p:timing>
    <p:tnLst>
      <p:par>
        <p:cTn id="1" dur="indefinite" restart="never" nodeType="tmRoot"/>
      </p:par>
    </p:tnLst>
  </p:timing>
  <p:hf hdr="0"/>
  <p:txStyles>
    <p:titleStyle>
      <a:lvl1pPr algn="ctr" defTabSz="914400" rtl="0" eaLnBrk="1" latinLnBrk="0" hangingPunct="1">
        <a:spcBef>
          <a:spcPct val="0"/>
        </a:spcBef>
        <a:buNone/>
        <a:defRPr sz="4400" kern="1200" baseline="0">
          <a:solidFill>
            <a:schemeClr val="tx1"/>
          </a:solidFill>
          <a:latin typeface="Comic Sans MS"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5.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16.xml"/><Relationship Id="rId6" Type="http://schemas.microsoft.com/office/2007/relationships/hdphoto" Target="../media/hdphoto4.wdp"/><Relationship Id="rId5" Type="http://schemas.openxmlformats.org/officeDocument/2006/relationships/image" Target="../media/image24.png"/><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7.xml"/><Relationship Id="rId1" Type="http://schemas.openxmlformats.org/officeDocument/2006/relationships/tags" Target="../tags/tag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4.png"/><Relationship Id="rId7" Type="http://schemas.openxmlformats.org/officeDocument/2006/relationships/image" Target="../media/image47.jpe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microsoft.com/office/2007/relationships/hdphoto" Target="../media/hdphoto5.wdp"/><Relationship Id="rId9" Type="http://schemas.openxmlformats.org/officeDocument/2006/relationships/image" Target="../media/image49.jpe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5.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hyperlink" Target="http://green-ilc.in2p3.fr/" TargetMode="External"/><Relationship Id="rId2" Type="http://schemas.openxmlformats.org/officeDocument/2006/relationships/hyperlink" Target="http://newsline.linearcollider.org/archive/2014/20141030.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green-ilc.in2p3.fr/" TargetMode="External"/><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81088" y="9520"/>
            <a:ext cx="5411192" cy="2759388"/>
          </a:xfrm>
          <a:prstGeom prst="rect">
            <a:avLst/>
          </a:prstGeom>
          <a:solidFill>
            <a:schemeClr val="bg1"/>
          </a:solidFill>
          <a:ln>
            <a:noFill/>
          </a:ln>
          <a:scene3d>
            <a:camera prst="orthographicFront"/>
            <a:lightRig rig="threePt" dir="t"/>
          </a:scene3d>
          <a:extLst/>
        </p:spPr>
      </p:pic>
      <p:sp>
        <p:nvSpPr>
          <p:cNvPr id="6" name="Date Placeholder 5"/>
          <p:cNvSpPr>
            <a:spLocks noGrp="1"/>
          </p:cNvSpPr>
          <p:nvPr>
            <p:ph type="dt" sz="half" idx="10"/>
          </p:nvPr>
        </p:nvSpPr>
        <p:spPr>
          <a:xfrm>
            <a:off x="457200" y="6356350"/>
            <a:ext cx="2458616" cy="365125"/>
          </a:xfrm>
        </p:spPr>
        <p:txBody>
          <a:bodyPr/>
          <a:lstStyle/>
          <a:p>
            <a:r>
              <a:rPr lang="fr-FR" smtClean="0"/>
              <a:t>JLC, LPSC Grenoble Dec 2 2014</a:t>
            </a:r>
            <a:endParaRPr lang="fr-BE" dirty="0"/>
          </a:p>
        </p:txBody>
      </p:sp>
      <p:sp>
        <p:nvSpPr>
          <p:cNvPr id="7" name="Footer Placeholder 6"/>
          <p:cNvSpPr>
            <a:spLocks noGrp="1"/>
          </p:cNvSpPr>
          <p:nvPr>
            <p:ph type="ftr" sz="quarter" idx="11"/>
          </p:nvPr>
        </p:nvSpPr>
        <p:spPr/>
        <p:txBody>
          <a:bodyPr/>
          <a:lstStyle/>
          <a:p>
            <a:r>
              <a:rPr lang="fr-BE" smtClean="0"/>
              <a:t>Denis Perret-Gallix@in2p3.fr LAPP/IN2P3/CNRS - KEK</a:t>
            </a:r>
            <a:endParaRPr lang="fr-BE" dirty="0"/>
          </a:p>
        </p:txBody>
      </p:sp>
      <p:sp>
        <p:nvSpPr>
          <p:cNvPr id="8" name="Slide Number Placeholder 7"/>
          <p:cNvSpPr>
            <a:spLocks noGrp="1"/>
          </p:cNvSpPr>
          <p:nvPr>
            <p:ph type="sldNum" sz="quarter" idx="12"/>
          </p:nvPr>
        </p:nvSpPr>
        <p:spPr/>
        <p:txBody>
          <a:bodyPr/>
          <a:lstStyle/>
          <a:p>
            <a:fld id="{CF4668DC-857F-487D-BFFA-8C0CA5037977}" type="slidenum">
              <a:rPr lang="fr-BE" smtClean="0"/>
              <a:t>1</a:t>
            </a:fld>
            <a:endParaRPr lang="fr-BE" dirty="0"/>
          </a:p>
        </p:txBody>
      </p:sp>
      <p:sp>
        <p:nvSpPr>
          <p:cNvPr id="3" name="Rectangle 2"/>
          <p:cNvSpPr/>
          <p:nvPr/>
        </p:nvSpPr>
        <p:spPr>
          <a:xfrm>
            <a:off x="1187624" y="2420888"/>
            <a:ext cx="6161580" cy="1323439"/>
          </a:xfrm>
          <a:prstGeom prst="rect">
            <a:avLst/>
          </a:prstGeom>
          <a:solidFill>
            <a:schemeClr val="bg1"/>
          </a:solidFill>
          <a:effectLst/>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a:t>
            </a:r>
            <a:r>
              <a:rPr lang="en-US" sz="6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8000" b="1" cap="all" dirty="0" smtClean="0">
                <a:ln/>
                <a:solidFill>
                  <a:srgbClr val="33CC33"/>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Green</a:t>
            </a:r>
            <a:endParaRPr lang="en-US" sz="80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9" name="Rectangle 8"/>
          <p:cNvSpPr>
            <a:spLocks noChangeAspect="1"/>
          </p:cNvSpPr>
          <p:nvPr/>
        </p:nvSpPr>
        <p:spPr>
          <a:xfrm>
            <a:off x="5796136" y="2132856"/>
            <a:ext cx="2849221" cy="1862048"/>
          </a:xfrm>
          <a:prstGeom prst="rect">
            <a:avLst/>
          </a:prstGeom>
          <a:solidFill>
            <a:schemeClr val="bg1"/>
          </a:solidFill>
          <a:effectLst/>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115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ILC</a:t>
            </a:r>
            <a:r>
              <a:rPr lang="en-US" sz="80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60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en-US" sz="60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TextBox 1"/>
          <p:cNvSpPr txBox="1"/>
          <p:nvPr/>
        </p:nvSpPr>
        <p:spPr>
          <a:xfrm>
            <a:off x="1652775" y="5812516"/>
            <a:ext cx="5838458" cy="424796"/>
          </a:xfrm>
          <a:prstGeom prst="rect">
            <a:avLst/>
          </a:prstGeom>
          <a:noFill/>
        </p:spPr>
        <p:txBody>
          <a:bodyPr wrap="none" rtlCol="0">
            <a:spAutoFit/>
          </a:bodyPr>
          <a:lstStyle/>
          <a:p>
            <a:pPr algn="ctr">
              <a:lnSpc>
                <a:spcPct val="115000"/>
              </a:lnSpc>
              <a:spcAft>
                <a:spcPts val="0"/>
              </a:spcAft>
            </a:pPr>
            <a:r>
              <a:rPr lang="en-US" sz="2000" dirty="0">
                <a:solidFill>
                  <a:srgbClr val="FF0000"/>
                </a:solidFill>
                <a:latin typeface="Comic Sans MS"/>
                <a:ea typeface="Times New Roman"/>
                <a:cs typeface="Tahoma"/>
              </a:rPr>
              <a:t>Energy for Innovation and </a:t>
            </a:r>
            <a:r>
              <a:rPr lang="en-US" sz="2000" dirty="0" smtClean="0">
                <a:solidFill>
                  <a:srgbClr val="FF0000"/>
                </a:solidFill>
                <a:latin typeface="Comic Sans MS"/>
                <a:ea typeface="Times New Roman"/>
                <a:cs typeface="Tahoma"/>
              </a:rPr>
              <a:t>Innovation </a:t>
            </a:r>
            <a:r>
              <a:rPr lang="en-US" sz="2000" dirty="0">
                <a:solidFill>
                  <a:srgbClr val="FF0000"/>
                </a:solidFill>
                <a:latin typeface="Comic Sans MS"/>
                <a:ea typeface="Times New Roman"/>
                <a:cs typeface="Tahoma"/>
              </a:rPr>
              <a:t>in Energy</a:t>
            </a:r>
            <a:endParaRPr lang="en-US" sz="1600" dirty="0">
              <a:solidFill>
                <a:srgbClr val="FF0000"/>
              </a:solidFill>
              <a:ea typeface="SimSun"/>
              <a:cs typeface="Times New Roman"/>
            </a:endParaRPr>
          </a:p>
        </p:txBody>
      </p:sp>
      <p:pic>
        <p:nvPicPr>
          <p:cNvPr id="1026" name="Picture 2" descr="http://www.linearcollider.org/files/graphics_resources/thumb_log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0392" y="44624"/>
            <a:ext cx="952500" cy="6286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319612" y="3933056"/>
            <a:ext cx="6566220" cy="1733360"/>
          </a:xfrm>
          <a:prstGeom prst="rect">
            <a:avLst/>
          </a:prstGeom>
          <a:noFill/>
        </p:spPr>
        <p:txBody>
          <a:bodyPr wrap="none" rtlCol="0">
            <a:spAutoFit/>
          </a:bodyPr>
          <a:lstStyle/>
          <a:p>
            <a:pPr algn="ctr">
              <a:lnSpc>
                <a:spcPct val="115000"/>
              </a:lnSpc>
              <a:spcAft>
                <a:spcPts val="0"/>
              </a:spcAft>
            </a:pPr>
            <a:r>
              <a:rPr lang="en-US" sz="4800" b="1" dirty="0" smtClean="0">
                <a:solidFill>
                  <a:srgbClr val="0070C0"/>
                </a:solidFill>
                <a:latin typeface="Comic Sans MS"/>
                <a:ea typeface="SimSun"/>
                <a:cs typeface="Tahoma"/>
              </a:rPr>
              <a:t>Towards </a:t>
            </a:r>
          </a:p>
          <a:p>
            <a:pPr algn="ctr">
              <a:lnSpc>
                <a:spcPct val="115000"/>
              </a:lnSpc>
              <a:spcAft>
                <a:spcPts val="0"/>
              </a:spcAft>
            </a:pPr>
            <a:r>
              <a:rPr lang="en-US" sz="4800" b="1" dirty="0" smtClean="0">
                <a:solidFill>
                  <a:srgbClr val="0070C0"/>
                </a:solidFill>
                <a:latin typeface="Comic Sans MS"/>
                <a:ea typeface="SimSun"/>
                <a:cs typeface="Tahoma"/>
              </a:rPr>
              <a:t>Sustainable colliders </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84" y="35836"/>
            <a:ext cx="1158240" cy="786384"/>
          </a:xfrm>
          <a:prstGeom prst="rect">
            <a:avLst/>
          </a:prstGeom>
        </p:spPr>
      </p:pic>
    </p:spTree>
    <p:extLst>
      <p:ext uri="{BB962C8B-B14F-4D97-AF65-F5344CB8AC3E}">
        <p14:creationId xmlns:p14="http://schemas.microsoft.com/office/powerpoint/2010/main" val="221047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repeatCount="indefinite" fill="hold" nodeType="withEffect">
                                  <p:stCondLst>
                                    <p:cond delay="0"/>
                                  </p:stCondLst>
                                  <p:endCondLst>
                                    <p:cond evt="onNext" delay="0">
                                      <p:tgtEl>
                                        <p:sldTgt/>
                                      </p:tgtEl>
                                    </p:cond>
                                  </p:endCondLst>
                                  <p:childTnLst>
                                    <p:animClr clrSpc="rgb" dir="cw">
                                      <p:cBhvr override="childStyle">
                                        <p:cTn id="6" dur="1000" fill="hold"/>
                                        <p:tgtEl>
                                          <p:spTgt spid="9">
                                            <p:txEl>
                                              <p:pRg st="0" end="0"/>
                                            </p:txEl>
                                          </p:spTgt>
                                        </p:tgtEl>
                                        <p:attrNameLst>
                                          <p:attrName>style.color</p:attrName>
                                        </p:attrNameLst>
                                      </p:cBhvr>
                                      <p:to>
                                        <a:srgbClr val="2EE032"/>
                                      </p:to>
                                    </p:animClr>
                                    <p:animClr clrSpc="rgb" dir="cw">
                                      <p:cBhvr>
                                        <p:cTn id="7" dur="1000" fill="hold"/>
                                        <p:tgtEl>
                                          <p:spTgt spid="9">
                                            <p:txEl>
                                              <p:pRg st="0" end="0"/>
                                            </p:txEl>
                                          </p:spTgt>
                                        </p:tgtEl>
                                        <p:attrNameLst>
                                          <p:attrName>fillcolor</p:attrName>
                                        </p:attrNameLst>
                                      </p:cBhvr>
                                      <p:to>
                                        <a:srgbClr val="2EE032"/>
                                      </p:to>
                                    </p:animClr>
                                    <p:set>
                                      <p:cBhvr>
                                        <p:cTn id="8" dur="1000" fill="hold"/>
                                        <p:tgtEl>
                                          <p:spTgt spid="9">
                                            <p:txEl>
                                              <p:pRg st="0" end="0"/>
                                            </p:txEl>
                                          </p:spTgt>
                                        </p:tgtEl>
                                        <p:attrNameLst>
                                          <p:attrName>fill.type</p:attrName>
                                        </p:attrNameLst>
                                      </p:cBhvr>
                                      <p:to>
                                        <p:strVal val="solid"/>
                                      </p:to>
                                    </p:set>
                                    <p:set>
                                      <p:cBhvr>
                                        <p:cTn id="9" dur="1000" fill="hold"/>
                                        <p:tgtEl>
                                          <p:spTgt spid="9">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smtClean="0"/>
              <a:t>JLC, LPSC Grenoble Dec 2 2014</a:t>
            </a:r>
            <a:endParaRPr lang="fr-BE" dirty="0"/>
          </a:p>
        </p:txBody>
      </p:sp>
      <p:sp>
        <p:nvSpPr>
          <p:cNvPr id="4" name="Footer Placeholder 3"/>
          <p:cNvSpPr>
            <a:spLocks noGrp="1"/>
          </p:cNvSpPr>
          <p:nvPr>
            <p:ph type="ftr" sz="quarter" idx="11"/>
          </p:nvPr>
        </p:nvSpPr>
        <p:spPr/>
        <p:txBody>
          <a:bodyPr/>
          <a:lstStyle/>
          <a:p>
            <a:r>
              <a:rPr lang="fr-BE" smtClean="0"/>
              <a:t>Denis Perret-Gallix@in2p3.fr LAPP/IN2P3/CNRS - KEK</a:t>
            </a:r>
            <a:endParaRPr lang="fr-BE" dirty="0"/>
          </a:p>
        </p:txBody>
      </p:sp>
      <p:sp>
        <p:nvSpPr>
          <p:cNvPr id="5" name="Slide Number Placeholder 4"/>
          <p:cNvSpPr>
            <a:spLocks noGrp="1"/>
          </p:cNvSpPr>
          <p:nvPr>
            <p:ph type="sldNum" sz="quarter" idx="12"/>
          </p:nvPr>
        </p:nvSpPr>
        <p:spPr/>
        <p:txBody>
          <a:bodyPr/>
          <a:lstStyle/>
          <a:p>
            <a:fld id="{CF4668DC-857F-487D-BFFA-8C0CA5037977}" type="slidenum">
              <a:rPr lang="fr-BE" smtClean="0"/>
              <a:t>10</a:t>
            </a:fld>
            <a:endParaRPr lang="fr-BE" dirty="0"/>
          </a:p>
        </p:txBody>
      </p:sp>
      <p:sp>
        <p:nvSpPr>
          <p:cNvPr id="9" name="Flowchart: Process 8"/>
          <p:cNvSpPr/>
          <p:nvPr/>
        </p:nvSpPr>
        <p:spPr>
          <a:xfrm>
            <a:off x="5436096" y="1412776"/>
            <a:ext cx="2468181" cy="576064"/>
          </a:xfrm>
          <a:prstGeom prst="flowChartProcess">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latin typeface="Comic Sans MS" panose="030F0702030302020204" pitchFamily="66" charset="0"/>
              </a:rPr>
              <a:t>ILC </a:t>
            </a:r>
            <a:r>
              <a:rPr lang="en-US" sz="1600" dirty="0">
                <a:solidFill>
                  <a:srgbClr val="FF0000"/>
                </a:solidFill>
                <a:latin typeface="Comic Sans MS" panose="030F0702030302020204" pitchFamily="66" charset="0"/>
              </a:rPr>
              <a:t>S</a:t>
            </a:r>
            <a:r>
              <a:rPr lang="en-US" sz="1600" dirty="0" smtClean="0">
                <a:solidFill>
                  <a:srgbClr val="FF0000"/>
                </a:solidFill>
                <a:latin typeface="Comic Sans MS" panose="030F0702030302020204" pitchFamily="66" charset="0"/>
              </a:rPr>
              <a:t>ustainable Energy Research Center</a:t>
            </a:r>
            <a:endParaRPr lang="en-US" sz="1600" dirty="0">
              <a:solidFill>
                <a:srgbClr val="FF0000"/>
              </a:solidFill>
              <a:latin typeface="Comic Sans MS" panose="030F0702030302020204" pitchFamily="66" charset="0"/>
            </a:endParaRPr>
          </a:p>
        </p:txBody>
      </p:sp>
      <p:sp>
        <p:nvSpPr>
          <p:cNvPr id="10" name="Flowchart: Process 9"/>
          <p:cNvSpPr/>
          <p:nvPr/>
        </p:nvSpPr>
        <p:spPr>
          <a:xfrm>
            <a:off x="1331640" y="1412776"/>
            <a:ext cx="2376264" cy="576064"/>
          </a:xfrm>
          <a:prstGeom prst="flowChartProcess">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ILC High-Energy </a:t>
            </a:r>
          </a:p>
          <a:p>
            <a:pPr algn="ctr"/>
            <a:r>
              <a:rPr lang="en-US" sz="1600" dirty="0" smtClean="0">
                <a:solidFill>
                  <a:schemeClr val="tx1"/>
                </a:solidFill>
                <a:latin typeface="Comic Sans MS" panose="030F0702030302020204" pitchFamily="66" charset="0"/>
              </a:rPr>
              <a:t>Research Center</a:t>
            </a:r>
            <a:endParaRPr lang="en-US" sz="1600" dirty="0">
              <a:solidFill>
                <a:schemeClr val="tx1"/>
              </a:solidFill>
              <a:latin typeface="Comic Sans MS" panose="030F0702030302020204" pitchFamily="66" charset="0"/>
            </a:endParaRPr>
          </a:p>
        </p:txBody>
      </p:sp>
      <p:pic>
        <p:nvPicPr>
          <p:cNvPr id="1032" name="Picture 8" descr="mobile smart grid, auto elettriche, smart grid e auto elettriche, mobile smart grid e auto elettriche"/>
          <p:cNvPicPr>
            <a:picLocks noChangeAspect="1" noChangeArrowheads="1"/>
          </p:cNvPicPr>
          <p:nvPr/>
        </p:nvPicPr>
        <p:blipFill>
          <a:blip r:embed="rId2" cstate="print">
            <a:clrChange>
              <a:clrFrom>
                <a:srgbClr val="E5E5E5"/>
              </a:clrFrom>
              <a:clrTo>
                <a:srgbClr val="E5E5E5">
                  <a:alpha val="0"/>
                </a:srgbClr>
              </a:clrTo>
            </a:clrChange>
            <a:extLst>
              <a:ext uri="{28A0092B-C50C-407E-A947-70E740481C1C}">
                <a14:useLocalDpi xmlns:a14="http://schemas.microsoft.com/office/drawing/2010/main" val="0"/>
              </a:ext>
            </a:extLst>
          </a:blip>
          <a:srcRect/>
          <a:stretch>
            <a:fillRect/>
          </a:stretch>
        </p:blipFill>
        <p:spPr bwMode="auto">
          <a:xfrm>
            <a:off x="4520942" y="3861048"/>
            <a:ext cx="4623058" cy="27911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785" y="4176514"/>
            <a:ext cx="4236255" cy="2160240"/>
          </a:xfrm>
          <a:prstGeom prst="rect">
            <a:avLst/>
          </a:prstGeom>
          <a:noFill/>
          <a:ln>
            <a:noFill/>
          </a:ln>
          <a:extLst/>
        </p:spPr>
      </p:pic>
      <p:cxnSp>
        <p:nvCxnSpPr>
          <p:cNvPr id="13" name="Straight Arrow Connector 12"/>
          <p:cNvCxnSpPr>
            <a:stCxn id="1032" idx="1"/>
          </p:cNvCxnSpPr>
          <p:nvPr/>
        </p:nvCxnSpPr>
        <p:spPr>
          <a:xfrm flipH="1">
            <a:off x="2627784" y="5256634"/>
            <a:ext cx="1893158" cy="0"/>
          </a:xfrm>
          <a:prstGeom prst="straightConnector1">
            <a:avLst/>
          </a:prstGeom>
          <a:ln w="38100" cap="sq" cmpd="tri">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05786" y="812993"/>
            <a:ext cx="8948710" cy="26160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3707904" y="1700808"/>
            <a:ext cx="1728192"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029" name="Rounded Rectangle 1028"/>
          <p:cNvSpPr/>
          <p:nvPr/>
        </p:nvSpPr>
        <p:spPr>
          <a:xfrm>
            <a:off x="5436096" y="2060848"/>
            <a:ext cx="1748101" cy="2880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rgbClr val="FF0000"/>
                </a:solidFill>
              </a:rPr>
              <a:t>Basic Research</a:t>
            </a:r>
            <a:endParaRPr lang="en-US" sz="1400" dirty="0">
              <a:solidFill>
                <a:srgbClr val="FF0000"/>
              </a:solidFill>
            </a:endParaRPr>
          </a:p>
        </p:txBody>
      </p:sp>
      <p:sp>
        <p:nvSpPr>
          <p:cNvPr id="39" name="Rounded Rectangle 38"/>
          <p:cNvSpPr/>
          <p:nvPr/>
        </p:nvSpPr>
        <p:spPr>
          <a:xfrm>
            <a:off x="5436096" y="2420888"/>
            <a:ext cx="1748101" cy="2880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rgbClr val="FF0000"/>
                </a:solidFill>
              </a:rPr>
              <a:t>Application R&amp;D</a:t>
            </a:r>
            <a:endParaRPr lang="en-US" sz="1400" dirty="0">
              <a:solidFill>
                <a:srgbClr val="FF0000"/>
              </a:solidFill>
            </a:endParaRPr>
          </a:p>
        </p:txBody>
      </p:sp>
      <p:sp>
        <p:nvSpPr>
          <p:cNvPr id="1033" name="Oval 1032"/>
          <p:cNvSpPr/>
          <p:nvPr/>
        </p:nvSpPr>
        <p:spPr>
          <a:xfrm>
            <a:off x="2771800" y="3068960"/>
            <a:ext cx="3528392"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2">
                    <a:lumMod val="75000"/>
                  </a:schemeClr>
                </a:solidFill>
              </a:rPr>
              <a:t>Electrons, photons, neutrons </a:t>
            </a:r>
            <a:r>
              <a:rPr lang="en-US" sz="1600" dirty="0">
                <a:solidFill>
                  <a:schemeClr val="tx2">
                    <a:lumMod val="75000"/>
                  </a:schemeClr>
                </a:solidFill>
              </a:rPr>
              <a:t> </a:t>
            </a:r>
            <a:r>
              <a:rPr lang="en-US" sz="1600" dirty="0" smtClean="0">
                <a:solidFill>
                  <a:schemeClr val="tx2">
                    <a:lumMod val="75000"/>
                  </a:schemeClr>
                </a:solidFill>
              </a:rPr>
              <a:t>factories</a:t>
            </a:r>
          </a:p>
          <a:p>
            <a:pPr algn="ctr"/>
            <a:r>
              <a:rPr lang="en-US" sz="1600" dirty="0" smtClean="0">
                <a:solidFill>
                  <a:schemeClr val="tx2">
                    <a:lumMod val="75000"/>
                  </a:schemeClr>
                </a:solidFill>
              </a:rPr>
              <a:t>HPC/GRID Computing</a:t>
            </a:r>
          </a:p>
        </p:txBody>
      </p:sp>
      <p:cxnSp>
        <p:nvCxnSpPr>
          <p:cNvPr id="44" name="Straight Arrow Connector 43"/>
          <p:cNvCxnSpPr>
            <a:endCxn id="1033" idx="0"/>
          </p:cNvCxnSpPr>
          <p:nvPr/>
        </p:nvCxnSpPr>
        <p:spPr>
          <a:xfrm>
            <a:off x="3707904" y="2564903"/>
            <a:ext cx="828092" cy="504057"/>
          </a:xfrm>
          <a:prstGeom prst="straightConnector1">
            <a:avLst/>
          </a:prstGeom>
          <a:ln w="38100">
            <a:headEnd type="none"/>
            <a:tailEnd type="arrow"/>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1753213" y="2060848"/>
            <a:ext cx="1954691" cy="2880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Fundamental Research</a:t>
            </a:r>
            <a:endParaRPr lang="en-US" sz="1400" dirty="0">
              <a:solidFill>
                <a:schemeClr val="tx1"/>
              </a:solidFill>
            </a:endParaRPr>
          </a:p>
        </p:txBody>
      </p:sp>
      <p:sp>
        <p:nvSpPr>
          <p:cNvPr id="47" name="Rounded Rectangle 46"/>
          <p:cNvSpPr/>
          <p:nvPr/>
        </p:nvSpPr>
        <p:spPr>
          <a:xfrm>
            <a:off x="5436096" y="2780928"/>
            <a:ext cx="2688673" cy="2880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rgbClr val="FF0000"/>
                </a:solidFill>
              </a:rPr>
              <a:t>Pilot Power plant for ILC </a:t>
            </a:r>
            <a:endParaRPr lang="en-US" sz="1400" dirty="0">
              <a:solidFill>
                <a:srgbClr val="FF0000"/>
              </a:solidFill>
            </a:endParaRPr>
          </a:p>
        </p:txBody>
      </p:sp>
      <p:sp>
        <p:nvSpPr>
          <p:cNvPr id="48" name="Rounded Rectangle 47"/>
          <p:cNvSpPr/>
          <p:nvPr/>
        </p:nvSpPr>
        <p:spPr>
          <a:xfrm>
            <a:off x="2031811" y="2420888"/>
            <a:ext cx="1676093" cy="2880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HEP Applications </a:t>
            </a:r>
            <a:endParaRPr lang="en-US" sz="1400" dirty="0">
              <a:solidFill>
                <a:schemeClr val="tx1"/>
              </a:solidFill>
            </a:endParaRPr>
          </a:p>
        </p:txBody>
      </p:sp>
      <p:cxnSp>
        <p:nvCxnSpPr>
          <p:cNvPr id="50" name="Straight Arrow Connector 49"/>
          <p:cNvCxnSpPr>
            <a:endCxn id="1033" idx="0"/>
          </p:cNvCxnSpPr>
          <p:nvPr/>
        </p:nvCxnSpPr>
        <p:spPr>
          <a:xfrm flipH="1">
            <a:off x="4535996" y="2420888"/>
            <a:ext cx="915638" cy="648072"/>
          </a:xfrm>
          <a:prstGeom prst="straightConnector1">
            <a:avLst/>
          </a:prstGeom>
          <a:ln w="38100">
            <a:headEnd type="arrow"/>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033" idx="0"/>
          </p:cNvCxnSpPr>
          <p:nvPr/>
        </p:nvCxnSpPr>
        <p:spPr>
          <a:xfrm>
            <a:off x="3752049" y="1880026"/>
            <a:ext cx="783947" cy="1188934"/>
          </a:xfrm>
          <a:prstGeom prst="straightConnector1">
            <a:avLst/>
          </a:prstGeom>
          <a:ln w="38100">
            <a:headEnd type="none"/>
            <a:tailEnd type="arrow"/>
          </a:ln>
        </p:spPr>
        <p:style>
          <a:lnRef idx="1">
            <a:schemeClr val="accent1"/>
          </a:lnRef>
          <a:fillRef idx="0">
            <a:schemeClr val="accent1"/>
          </a:fillRef>
          <a:effectRef idx="0">
            <a:schemeClr val="accent1"/>
          </a:effectRef>
          <a:fontRef idx="minor">
            <a:schemeClr val="tx1"/>
          </a:fontRef>
        </p:style>
      </p:cxnSp>
      <p:sp>
        <p:nvSpPr>
          <p:cNvPr id="24" name="Title 1"/>
          <p:cNvSpPr txBox="1">
            <a:spLocks/>
          </p:cNvSpPr>
          <p:nvPr/>
        </p:nvSpPr>
        <p:spPr>
          <a:xfrm>
            <a:off x="1394406" y="0"/>
            <a:ext cx="6355188" cy="5669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Comic Sans MS" pitchFamily="66" charset="0"/>
                <a:ea typeface="+mj-ea"/>
                <a:cs typeface="+mj-cs"/>
              </a:defRPr>
            </a:lvl1pPr>
          </a:lstStyle>
          <a:p>
            <a:r>
              <a:rPr lang="en-US" sz="2400" dirty="0" smtClean="0">
                <a:solidFill>
                  <a:srgbClr val="0070C0"/>
                </a:solidFill>
              </a:rPr>
              <a:t>Global organization for Green ILC</a:t>
            </a:r>
            <a:endParaRPr lang="en-US" sz="2400" dirty="0">
              <a:solidFill>
                <a:srgbClr val="FF0000"/>
              </a:solidFill>
            </a:endParaRPr>
          </a:p>
        </p:txBody>
      </p:sp>
      <p:sp>
        <p:nvSpPr>
          <p:cNvPr id="8" name="Flowchart: Process 7"/>
          <p:cNvSpPr/>
          <p:nvPr/>
        </p:nvSpPr>
        <p:spPr>
          <a:xfrm>
            <a:off x="2869857" y="476672"/>
            <a:ext cx="3440290" cy="81947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Comic Sans MS" panose="030F0702030302020204" pitchFamily="66" charset="0"/>
              </a:rPr>
              <a:t>ILC Energy Center</a:t>
            </a:r>
            <a:endParaRPr lang="en-US" sz="2800" b="1" dirty="0">
              <a:latin typeface="Comic Sans MS" panose="030F0702030302020204" pitchFamily="66" charset="0"/>
            </a:endParaRPr>
          </a:p>
        </p:txBody>
      </p:sp>
      <p:sp>
        <p:nvSpPr>
          <p:cNvPr id="2" name="TextBox 1"/>
          <p:cNvSpPr txBox="1"/>
          <p:nvPr/>
        </p:nvSpPr>
        <p:spPr>
          <a:xfrm>
            <a:off x="153076" y="3429000"/>
            <a:ext cx="2723823" cy="369332"/>
          </a:xfrm>
          <a:prstGeom prst="rect">
            <a:avLst/>
          </a:prstGeom>
          <a:noFill/>
          <a:ln w="22225" cmpd="sng">
            <a:solidFill>
              <a:srgbClr val="FF0000"/>
            </a:solidFill>
          </a:ln>
        </p:spPr>
        <p:txBody>
          <a:bodyPr wrap="none" rtlCol="0">
            <a:spAutoFit/>
          </a:bodyPr>
          <a:lstStyle/>
          <a:p>
            <a:r>
              <a:rPr lang="en-US" dirty="0" smtClean="0">
                <a:solidFill>
                  <a:srgbClr val="FF0000"/>
                </a:solidFill>
                <a:latin typeface="Comic Sans MS" panose="030F0702030302020204" pitchFamily="66" charset="0"/>
              </a:rPr>
              <a:t>High-Energy community</a:t>
            </a:r>
            <a:endParaRPr lang="fr-FR" dirty="0">
              <a:solidFill>
                <a:srgbClr val="FF0000"/>
              </a:solidFill>
              <a:latin typeface="Comic Sans MS" panose="030F0702030302020204" pitchFamily="66" charset="0"/>
            </a:endParaRPr>
          </a:p>
        </p:txBody>
      </p:sp>
      <p:sp>
        <p:nvSpPr>
          <p:cNvPr id="25" name="TextBox 24"/>
          <p:cNvSpPr txBox="1"/>
          <p:nvPr/>
        </p:nvSpPr>
        <p:spPr>
          <a:xfrm>
            <a:off x="6420177" y="3396734"/>
            <a:ext cx="2130711" cy="369332"/>
          </a:xfrm>
          <a:prstGeom prst="rect">
            <a:avLst/>
          </a:prstGeom>
          <a:noFill/>
          <a:ln w="22225" cmpd="sng">
            <a:solidFill>
              <a:srgbClr val="FF0000"/>
            </a:solidFill>
          </a:ln>
        </p:spPr>
        <p:txBody>
          <a:bodyPr wrap="none" rtlCol="0">
            <a:spAutoFit/>
          </a:bodyPr>
          <a:lstStyle/>
          <a:p>
            <a:r>
              <a:rPr lang="en-US" dirty="0" smtClean="0">
                <a:solidFill>
                  <a:srgbClr val="FF0000"/>
                </a:solidFill>
                <a:latin typeface="Comic Sans MS" panose="030F0702030302020204" pitchFamily="66" charset="0"/>
              </a:rPr>
              <a:t>Energy community</a:t>
            </a:r>
            <a:endParaRPr lang="fr-FR" dirty="0">
              <a:solidFill>
                <a:srgbClr val="FF0000"/>
              </a:solidFill>
              <a:latin typeface="Comic Sans MS" panose="030F0702030302020204" pitchFamily="66" charset="0"/>
            </a:endParaRPr>
          </a:p>
        </p:txBody>
      </p:sp>
      <p:sp>
        <p:nvSpPr>
          <p:cNvPr id="26" name="Oval 25"/>
          <p:cNvSpPr/>
          <p:nvPr/>
        </p:nvSpPr>
        <p:spPr>
          <a:xfrm>
            <a:off x="3710671" y="1746029"/>
            <a:ext cx="1725425" cy="6748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Industry</a:t>
            </a:r>
            <a:endParaRPr lang="en-US" dirty="0">
              <a:solidFill>
                <a:srgbClr val="FF0000"/>
              </a:solidFill>
            </a:endParaRPr>
          </a:p>
        </p:txBody>
      </p:sp>
    </p:spTree>
    <p:extLst>
      <p:ext uri="{BB962C8B-B14F-4D97-AF65-F5344CB8AC3E}">
        <p14:creationId xmlns:p14="http://schemas.microsoft.com/office/powerpoint/2010/main" val="218980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smtClean="0"/>
              <a:t>JLC, LPSC Grenoble Dec 2 2014</a:t>
            </a:r>
            <a:endParaRPr lang="fr-BE" dirty="0"/>
          </a:p>
        </p:txBody>
      </p:sp>
      <p:sp>
        <p:nvSpPr>
          <p:cNvPr id="4" name="Footer Placeholder 3"/>
          <p:cNvSpPr>
            <a:spLocks noGrp="1"/>
          </p:cNvSpPr>
          <p:nvPr>
            <p:ph type="ftr" sz="quarter" idx="11"/>
          </p:nvPr>
        </p:nvSpPr>
        <p:spPr/>
        <p:txBody>
          <a:bodyPr/>
          <a:lstStyle/>
          <a:p>
            <a:r>
              <a:rPr lang="fr-BE" smtClean="0"/>
              <a:t>Denis Perret-Gallix@in2p3.fr LAPP/IN2P3/CNRS - KEK</a:t>
            </a:r>
            <a:endParaRPr lang="fr-BE" dirty="0"/>
          </a:p>
        </p:txBody>
      </p:sp>
      <p:sp>
        <p:nvSpPr>
          <p:cNvPr id="5" name="Slide Number Placeholder 4"/>
          <p:cNvSpPr>
            <a:spLocks noGrp="1"/>
          </p:cNvSpPr>
          <p:nvPr>
            <p:ph type="sldNum" sz="quarter" idx="12"/>
          </p:nvPr>
        </p:nvSpPr>
        <p:spPr/>
        <p:txBody>
          <a:bodyPr/>
          <a:lstStyle/>
          <a:p>
            <a:fld id="{CF4668DC-857F-487D-BFFA-8C0CA5037977}" type="slidenum">
              <a:rPr lang="fr-BE" smtClean="0"/>
              <a:t>11</a:t>
            </a:fld>
            <a:endParaRPr lang="fr-BE" dirty="0"/>
          </a:p>
        </p:txBody>
      </p:sp>
      <p:pic>
        <p:nvPicPr>
          <p:cNvPr id="8" name="Picture 7"/>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6512" y="764704"/>
            <a:ext cx="9180512" cy="5542734"/>
          </a:xfrm>
          <a:prstGeom prst="rect">
            <a:avLst/>
          </a:prstGeom>
        </p:spPr>
      </p:pic>
      <p:sp>
        <p:nvSpPr>
          <p:cNvPr id="9" name="TextBox 8"/>
          <p:cNvSpPr txBox="1"/>
          <p:nvPr/>
        </p:nvSpPr>
        <p:spPr>
          <a:xfrm>
            <a:off x="2251272" y="116632"/>
            <a:ext cx="5785558" cy="523220"/>
          </a:xfrm>
          <a:prstGeom prst="rect">
            <a:avLst/>
          </a:prstGeom>
          <a:noFill/>
        </p:spPr>
        <p:txBody>
          <a:bodyPr wrap="none" rtlCol="0">
            <a:spAutoFit/>
          </a:bodyPr>
          <a:lstStyle/>
          <a:p>
            <a:r>
              <a:rPr lang="en-US" sz="2800" dirty="0" smtClean="0">
                <a:solidFill>
                  <a:schemeClr val="tx2">
                    <a:lumMod val="60000"/>
                    <a:lumOff val="40000"/>
                  </a:schemeClr>
                </a:solidFill>
                <a:latin typeface="Comic Sans MS" panose="030F0702030302020204" pitchFamily="66" charset="0"/>
              </a:rPr>
              <a:t>ILC Energy center (artistic) view</a:t>
            </a:r>
            <a:r>
              <a:rPr lang="en-US" dirty="0" smtClean="0">
                <a:solidFill>
                  <a:schemeClr val="tx2">
                    <a:lumMod val="60000"/>
                    <a:lumOff val="40000"/>
                  </a:schemeClr>
                </a:solidFill>
              </a:rPr>
              <a:t> </a:t>
            </a:r>
            <a:endParaRPr lang="en-US" dirty="0">
              <a:solidFill>
                <a:schemeClr val="tx2">
                  <a:lumMod val="60000"/>
                  <a:lumOff val="40000"/>
                </a:schemeClr>
              </a:solidFill>
            </a:endParaRPr>
          </a:p>
        </p:txBody>
      </p:sp>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7811" y="4240833"/>
            <a:ext cx="9144000" cy="4662900"/>
          </a:xfrm>
          <a:prstGeom prst="rect">
            <a:avLst/>
          </a:prstGeom>
        </p:spPr>
      </p:pic>
      <p:sp>
        <p:nvSpPr>
          <p:cNvPr id="10" name="TextBox 9"/>
          <p:cNvSpPr txBox="1"/>
          <p:nvPr/>
        </p:nvSpPr>
        <p:spPr>
          <a:xfrm>
            <a:off x="5076056" y="2497225"/>
            <a:ext cx="788999" cy="307777"/>
          </a:xfrm>
          <a:prstGeom prst="rect">
            <a:avLst/>
          </a:prstGeom>
          <a:noFill/>
        </p:spPr>
        <p:txBody>
          <a:bodyPr wrap="none" rtlCol="0">
            <a:spAutoFit/>
          </a:bodyPr>
          <a:lstStyle/>
          <a:p>
            <a:r>
              <a:rPr lang="en-US" sz="1400" dirty="0" smtClean="0"/>
              <a:t>Biomass</a:t>
            </a:r>
            <a:endParaRPr lang="en-US" sz="1400" dirty="0"/>
          </a:p>
        </p:txBody>
      </p:sp>
      <p:sp>
        <p:nvSpPr>
          <p:cNvPr id="11" name="TextBox 10"/>
          <p:cNvSpPr txBox="1"/>
          <p:nvPr/>
        </p:nvSpPr>
        <p:spPr>
          <a:xfrm>
            <a:off x="6228184" y="1988840"/>
            <a:ext cx="1273810" cy="307777"/>
          </a:xfrm>
          <a:prstGeom prst="rect">
            <a:avLst/>
          </a:prstGeom>
          <a:noFill/>
        </p:spPr>
        <p:txBody>
          <a:bodyPr wrap="none" rtlCol="0">
            <a:spAutoFit/>
          </a:bodyPr>
          <a:lstStyle/>
          <a:p>
            <a:r>
              <a:rPr lang="en-US" sz="1400" dirty="0" smtClean="0"/>
              <a:t>Off-shore wind</a:t>
            </a:r>
            <a:endParaRPr lang="en-US" sz="1400" dirty="0"/>
          </a:p>
        </p:txBody>
      </p:sp>
      <p:sp>
        <p:nvSpPr>
          <p:cNvPr id="14" name="TextBox 13"/>
          <p:cNvSpPr txBox="1"/>
          <p:nvPr/>
        </p:nvSpPr>
        <p:spPr>
          <a:xfrm>
            <a:off x="3347864" y="2123435"/>
            <a:ext cx="1469120" cy="307777"/>
          </a:xfrm>
          <a:prstGeom prst="rect">
            <a:avLst/>
          </a:prstGeom>
          <a:noFill/>
        </p:spPr>
        <p:txBody>
          <a:bodyPr wrap="none" rtlCol="0">
            <a:spAutoFit/>
          </a:bodyPr>
          <a:lstStyle/>
          <a:p>
            <a:r>
              <a:rPr lang="en-US" sz="1400" dirty="0" smtClean="0"/>
              <a:t>Solar Power Plant</a:t>
            </a:r>
            <a:endParaRPr lang="en-US" sz="1400" dirty="0"/>
          </a:p>
        </p:txBody>
      </p:sp>
      <p:sp>
        <p:nvSpPr>
          <p:cNvPr id="15" name="TextBox 14"/>
          <p:cNvSpPr txBox="1"/>
          <p:nvPr/>
        </p:nvSpPr>
        <p:spPr>
          <a:xfrm>
            <a:off x="3565725" y="2708920"/>
            <a:ext cx="1476558" cy="523220"/>
          </a:xfrm>
          <a:prstGeom prst="rect">
            <a:avLst/>
          </a:prstGeom>
          <a:noFill/>
        </p:spPr>
        <p:txBody>
          <a:bodyPr wrap="none" rtlCol="0">
            <a:spAutoFit/>
          </a:bodyPr>
          <a:lstStyle/>
          <a:p>
            <a:r>
              <a:rPr lang="en-US" sz="1400" dirty="0" smtClean="0">
                <a:solidFill>
                  <a:schemeClr val="bg1"/>
                </a:solidFill>
              </a:rPr>
              <a:t>Geothermal Plant</a:t>
            </a:r>
          </a:p>
          <a:p>
            <a:r>
              <a:rPr lang="en-US" sz="1400" dirty="0" smtClean="0">
                <a:solidFill>
                  <a:schemeClr val="bg1"/>
                </a:solidFill>
              </a:rPr>
              <a:t>SPA</a:t>
            </a:r>
            <a:endParaRPr lang="en-US" sz="1400" dirty="0">
              <a:solidFill>
                <a:schemeClr val="bg1"/>
              </a:solidFill>
            </a:endParaRPr>
          </a:p>
        </p:txBody>
      </p:sp>
      <p:sp>
        <p:nvSpPr>
          <p:cNvPr id="16" name="TextBox 15"/>
          <p:cNvSpPr txBox="1"/>
          <p:nvPr/>
        </p:nvSpPr>
        <p:spPr>
          <a:xfrm>
            <a:off x="1331640" y="1961365"/>
            <a:ext cx="1154483" cy="307777"/>
          </a:xfrm>
          <a:prstGeom prst="rect">
            <a:avLst/>
          </a:prstGeom>
          <a:noFill/>
        </p:spPr>
        <p:txBody>
          <a:bodyPr wrap="none" rtlCol="0">
            <a:spAutoFit/>
          </a:bodyPr>
          <a:lstStyle/>
          <a:p>
            <a:r>
              <a:rPr lang="en-US" sz="1400" dirty="0" smtClean="0"/>
              <a:t>Wind turbine</a:t>
            </a:r>
            <a:endParaRPr lang="en-US" sz="1400" dirty="0"/>
          </a:p>
        </p:txBody>
      </p:sp>
      <p:sp>
        <p:nvSpPr>
          <p:cNvPr id="17" name="TextBox 16"/>
          <p:cNvSpPr txBox="1"/>
          <p:nvPr/>
        </p:nvSpPr>
        <p:spPr>
          <a:xfrm>
            <a:off x="2339752" y="1653588"/>
            <a:ext cx="1705595" cy="307777"/>
          </a:xfrm>
          <a:prstGeom prst="rect">
            <a:avLst/>
          </a:prstGeom>
          <a:noFill/>
        </p:spPr>
        <p:txBody>
          <a:bodyPr wrap="none" rtlCol="0">
            <a:spAutoFit/>
          </a:bodyPr>
          <a:lstStyle/>
          <a:p>
            <a:r>
              <a:rPr lang="en-US" sz="1400" dirty="0" smtClean="0"/>
              <a:t>Pumped Hydro (LN2)</a:t>
            </a:r>
            <a:endParaRPr lang="en-US" sz="1400" dirty="0"/>
          </a:p>
        </p:txBody>
      </p:sp>
      <p:sp>
        <p:nvSpPr>
          <p:cNvPr id="18" name="TextBox 17"/>
          <p:cNvSpPr txBox="1"/>
          <p:nvPr/>
        </p:nvSpPr>
        <p:spPr>
          <a:xfrm>
            <a:off x="7493395" y="3531356"/>
            <a:ext cx="1706493" cy="523220"/>
          </a:xfrm>
          <a:prstGeom prst="rect">
            <a:avLst/>
          </a:prstGeom>
          <a:noFill/>
        </p:spPr>
        <p:txBody>
          <a:bodyPr wrap="none" rtlCol="0">
            <a:spAutoFit/>
          </a:bodyPr>
          <a:lstStyle/>
          <a:p>
            <a:r>
              <a:rPr lang="en-US" sz="1400" dirty="0" smtClean="0">
                <a:solidFill>
                  <a:schemeClr val="bg1"/>
                </a:solidFill>
              </a:rPr>
              <a:t>Ocean power</a:t>
            </a:r>
          </a:p>
          <a:p>
            <a:r>
              <a:rPr lang="en-US" sz="1400" dirty="0" smtClean="0">
                <a:solidFill>
                  <a:schemeClr val="bg1"/>
                </a:solidFill>
              </a:rPr>
              <a:t>Wave/stream energy</a:t>
            </a:r>
            <a:endParaRPr lang="en-US" sz="1400" dirty="0">
              <a:solidFill>
                <a:schemeClr val="bg1"/>
              </a:solidFill>
            </a:endParaRPr>
          </a:p>
        </p:txBody>
      </p:sp>
      <p:pic>
        <p:nvPicPr>
          <p:cNvPr id="2052" name="Picture 4" descr="http://www.grid4eu.eu/ImageGen.ashx?image=/media/4826/Grid4EU_Logo_4_3.png&amp;height=29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9116" y="6021288"/>
            <a:ext cx="1264884" cy="94784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956376" y="6093296"/>
            <a:ext cx="912429" cy="261610"/>
          </a:xfrm>
          <a:prstGeom prst="rect">
            <a:avLst/>
          </a:prstGeom>
          <a:noFill/>
        </p:spPr>
        <p:txBody>
          <a:bodyPr wrap="none" rtlCol="0">
            <a:spAutoFit/>
          </a:bodyPr>
          <a:lstStyle/>
          <a:p>
            <a:r>
              <a:rPr lang="en-US" sz="1100" dirty="0" smtClean="0"/>
              <a:t>Courtesy of: </a:t>
            </a:r>
            <a:endParaRPr lang="en-US" sz="1100" dirty="0"/>
          </a:p>
        </p:txBody>
      </p:sp>
      <p:sp>
        <p:nvSpPr>
          <p:cNvPr id="19" name="TextBox 18"/>
          <p:cNvSpPr txBox="1"/>
          <p:nvPr/>
        </p:nvSpPr>
        <p:spPr>
          <a:xfrm>
            <a:off x="432258" y="3933056"/>
            <a:ext cx="1138517" cy="307777"/>
          </a:xfrm>
          <a:prstGeom prst="rect">
            <a:avLst/>
          </a:prstGeom>
          <a:noFill/>
        </p:spPr>
        <p:txBody>
          <a:bodyPr wrap="none" rtlCol="0">
            <a:spAutoFit/>
          </a:bodyPr>
          <a:lstStyle/>
          <a:p>
            <a:r>
              <a:rPr lang="en-US" sz="1400" dirty="0" smtClean="0">
                <a:solidFill>
                  <a:schemeClr val="bg1"/>
                </a:solidFill>
              </a:rPr>
              <a:t>Photovoltaic</a:t>
            </a:r>
            <a:endParaRPr lang="en-US" sz="1400" dirty="0">
              <a:solidFill>
                <a:schemeClr val="bg1"/>
              </a:solidFill>
            </a:endParaRPr>
          </a:p>
        </p:txBody>
      </p:sp>
      <p:sp>
        <p:nvSpPr>
          <p:cNvPr id="20" name="TextBox 19"/>
          <p:cNvSpPr txBox="1"/>
          <p:nvPr/>
        </p:nvSpPr>
        <p:spPr>
          <a:xfrm>
            <a:off x="2866551" y="3735126"/>
            <a:ext cx="2032992" cy="307777"/>
          </a:xfrm>
          <a:prstGeom prst="rect">
            <a:avLst/>
          </a:prstGeom>
          <a:noFill/>
        </p:spPr>
        <p:txBody>
          <a:bodyPr wrap="none" rtlCol="0">
            <a:spAutoFit/>
          </a:bodyPr>
          <a:lstStyle/>
          <a:p>
            <a:r>
              <a:rPr lang="en-US" sz="1400" dirty="0" smtClean="0">
                <a:solidFill>
                  <a:schemeClr val="bg1"/>
                </a:solidFill>
              </a:rPr>
              <a:t>Photovoltaic and thermal</a:t>
            </a:r>
            <a:endParaRPr lang="en-US" sz="1400" dirty="0">
              <a:solidFill>
                <a:schemeClr val="bg1"/>
              </a:solidFill>
            </a:endParaRPr>
          </a:p>
        </p:txBody>
      </p:sp>
      <p:sp>
        <p:nvSpPr>
          <p:cNvPr id="21" name="TextBox 20"/>
          <p:cNvSpPr txBox="1"/>
          <p:nvPr/>
        </p:nvSpPr>
        <p:spPr>
          <a:xfrm>
            <a:off x="7452320" y="4260044"/>
            <a:ext cx="1622817" cy="307777"/>
          </a:xfrm>
          <a:prstGeom prst="rect">
            <a:avLst/>
          </a:prstGeom>
          <a:noFill/>
        </p:spPr>
        <p:txBody>
          <a:bodyPr wrap="none" rtlCol="0">
            <a:spAutoFit/>
          </a:bodyPr>
          <a:lstStyle/>
          <a:p>
            <a:r>
              <a:rPr lang="en-US" sz="1400" dirty="0" smtClean="0">
                <a:solidFill>
                  <a:schemeClr val="bg1"/>
                </a:solidFill>
              </a:rPr>
              <a:t>LN2, He, H2 storage</a:t>
            </a:r>
            <a:endParaRPr lang="en-US" sz="1400" dirty="0">
              <a:solidFill>
                <a:schemeClr val="bg1"/>
              </a:solidFill>
            </a:endParaRPr>
          </a:p>
        </p:txBody>
      </p:sp>
      <p:sp>
        <p:nvSpPr>
          <p:cNvPr id="22" name="TextBox 21"/>
          <p:cNvSpPr txBox="1"/>
          <p:nvPr/>
        </p:nvSpPr>
        <p:spPr>
          <a:xfrm>
            <a:off x="1289615" y="3223579"/>
            <a:ext cx="1026243" cy="307777"/>
          </a:xfrm>
          <a:prstGeom prst="rect">
            <a:avLst/>
          </a:prstGeom>
          <a:noFill/>
        </p:spPr>
        <p:txBody>
          <a:bodyPr wrap="none" rtlCol="0">
            <a:spAutoFit/>
          </a:bodyPr>
          <a:lstStyle/>
          <a:p>
            <a:r>
              <a:rPr lang="en-US" sz="1400" dirty="0" smtClean="0">
                <a:solidFill>
                  <a:schemeClr val="bg1"/>
                </a:solidFill>
              </a:rPr>
              <a:t>Smart GRID</a:t>
            </a:r>
            <a:endParaRPr lang="en-US" sz="1400" dirty="0">
              <a:solidFill>
                <a:schemeClr val="bg1"/>
              </a:solidFill>
            </a:endParaRPr>
          </a:p>
        </p:txBody>
      </p:sp>
      <p:sp>
        <p:nvSpPr>
          <p:cNvPr id="23" name="TextBox 22"/>
          <p:cNvSpPr txBox="1"/>
          <p:nvPr/>
        </p:nvSpPr>
        <p:spPr>
          <a:xfrm>
            <a:off x="6509610" y="908719"/>
            <a:ext cx="2488951" cy="307777"/>
          </a:xfrm>
          <a:prstGeom prst="rect">
            <a:avLst/>
          </a:prstGeom>
          <a:noFill/>
        </p:spPr>
        <p:txBody>
          <a:bodyPr wrap="none" rtlCol="0">
            <a:spAutoFit/>
          </a:bodyPr>
          <a:lstStyle/>
          <a:p>
            <a:r>
              <a:rPr lang="en-US" sz="1400" dirty="0" smtClean="0"/>
              <a:t>Forecast and data management</a:t>
            </a:r>
            <a:endParaRPr lang="en-US" sz="1400" dirty="0"/>
          </a:p>
        </p:txBody>
      </p:sp>
      <p:sp>
        <p:nvSpPr>
          <p:cNvPr id="2" name="ZoneTexte 1"/>
          <p:cNvSpPr txBox="1"/>
          <p:nvPr/>
        </p:nvSpPr>
        <p:spPr>
          <a:xfrm>
            <a:off x="6865089" y="4715852"/>
            <a:ext cx="1229183" cy="369332"/>
          </a:xfrm>
          <a:prstGeom prst="rect">
            <a:avLst/>
          </a:prstGeom>
          <a:noFill/>
        </p:spPr>
        <p:txBody>
          <a:bodyPr wrap="none" rtlCol="0">
            <a:spAutoFit/>
          </a:bodyPr>
          <a:lstStyle/>
          <a:p>
            <a:r>
              <a:rPr lang="en-US" dirty="0" smtClean="0">
                <a:solidFill>
                  <a:schemeClr val="bg1"/>
                </a:solidFill>
              </a:rPr>
              <a:t>Solar roads</a:t>
            </a:r>
            <a:endParaRPr lang="en-US" dirty="0">
              <a:solidFill>
                <a:schemeClr val="bg1"/>
              </a:solidFill>
            </a:endParaRPr>
          </a:p>
        </p:txBody>
      </p:sp>
    </p:spTree>
    <p:extLst>
      <p:ext uri="{BB962C8B-B14F-4D97-AF65-F5344CB8AC3E}">
        <p14:creationId xmlns:p14="http://schemas.microsoft.com/office/powerpoint/2010/main" val="43083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9552" y="980728"/>
            <a:ext cx="8064896" cy="4752528"/>
          </a:xfrm>
        </p:spPr>
        <p:txBody>
          <a:bodyPr>
            <a:normAutofit/>
          </a:bodyPr>
          <a:lstStyle/>
          <a:p>
            <a:pPr marL="285750" indent="-285750" algn="l">
              <a:buFont typeface="Arial" pitchFamily="34" charset="0"/>
              <a:buChar char="•"/>
            </a:pPr>
            <a:r>
              <a:rPr lang="en-US" sz="1600" dirty="0" smtClean="0">
                <a:solidFill>
                  <a:srgbClr val="FF0000"/>
                </a:solidFill>
              </a:rPr>
              <a:t>Klystron:</a:t>
            </a:r>
          </a:p>
          <a:p>
            <a:pPr marL="742950" lvl="1" indent="-285750" algn="l">
              <a:buFont typeface="Arial" pitchFamily="34" charset="0"/>
              <a:buChar char="•"/>
            </a:pPr>
            <a:r>
              <a:rPr lang="en-US" sz="1400" dirty="0" smtClean="0">
                <a:solidFill>
                  <a:schemeClr val="tx1"/>
                </a:solidFill>
              </a:rPr>
              <a:t>Better</a:t>
            </a:r>
            <a:r>
              <a:rPr lang="en-US" sz="1400" dirty="0" smtClean="0">
                <a:solidFill>
                  <a:srgbClr val="FF0000"/>
                </a:solidFill>
              </a:rPr>
              <a:t> </a:t>
            </a:r>
            <a:r>
              <a:rPr lang="en-US" sz="1400" dirty="0" smtClean="0">
                <a:solidFill>
                  <a:schemeClr val="tx1"/>
                </a:solidFill>
              </a:rPr>
              <a:t>efficiency: from 60</a:t>
            </a:r>
            <a:r>
              <a:rPr lang="en-US" sz="1400" dirty="0">
                <a:solidFill>
                  <a:schemeClr val="tx1"/>
                </a:solidFill>
              </a:rPr>
              <a:t>% to 80</a:t>
            </a:r>
            <a:r>
              <a:rPr lang="en-US" sz="1400" dirty="0" smtClean="0">
                <a:solidFill>
                  <a:schemeClr val="tx1"/>
                </a:solidFill>
              </a:rPr>
              <a:t>%</a:t>
            </a:r>
          </a:p>
          <a:p>
            <a:pPr marL="742950" lvl="1" indent="-285750" algn="l">
              <a:buFont typeface="Arial" pitchFamily="34" charset="0"/>
              <a:buChar char="•"/>
            </a:pPr>
            <a:r>
              <a:rPr lang="en-US" sz="1400" dirty="0" smtClean="0">
                <a:solidFill>
                  <a:schemeClr val="tx1"/>
                </a:solidFill>
              </a:rPr>
              <a:t>Energy recovery on the electron beam (Hitachi)</a:t>
            </a:r>
            <a:endParaRPr lang="en-US" sz="1800" dirty="0" smtClean="0">
              <a:solidFill>
                <a:schemeClr val="tx1"/>
              </a:solidFill>
            </a:endParaRPr>
          </a:p>
          <a:p>
            <a:pPr algn="l"/>
            <a:endParaRPr lang="fr-FR" sz="2000" dirty="0">
              <a:solidFill>
                <a:schemeClr val="tx1"/>
              </a:solidFill>
            </a:endParaRPr>
          </a:p>
        </p:txBody>
      </p:sp>
      <p:sp>
        <p:nvSpPr>
          <p:cNvPr id="3" name="Date Placeholder 2"/>
          <p:cNvSpPr>
            <a:spLocks noGrp="1"/>
          </p:cNvSpPr>
          <p:nvPr>
            <p:ph type="dt" sz="half" idx="10"/>
          </p:nvPr>
        </p:nvSpPr>
        <p:spPr/>
        <p:txBody>
          <a:bodyPr/>
          <a:lstStyle/>
          <a:p>
            <a:r>
              <a:rPr lang="fr-FR" smtClean="0"/>
              <a:t>JLC, LPSC Grenoble Dec 2 2014</a:t>
            </a:r>
            <a:endParaRPr lang="fr-BE" dirty="0"/>
          </a:p>
        </p:txBody>
      </p:sp>
      <p:sp>
        <p:nvSpPr>
          <p:cNvPr id="4" name="Footer Placeholder 3"/>
          <p:cNvSpPr>
            <a:spLocks noGrp="1"/>
          </p:cNvSpPr>
          <p:nvPr>
            <p:ph type="ftr" sz="quarter" idx="11"/>
          </p:nvPr>
        </p:nvSpPr>
        <p:spPr/>
        <p:txBody>
          <a:bodyPr/>
          <a:lstStyle/>
          <a:p>
            <a:r>
              <a:rPr lang="fr-BE" smtClean="0"/>
              <a:t>Denis Perret-Gallix@in2p3.fr LAPP/IN2P3/CNRS - KEK</a:t>
            </a:r>
            <a:endParaRPr lang="fr-BE" dirty="0"/>
          </a:p>
        </p:txBody>
      </p:sp>
      <p:sp>
        <p:nvSpPr>
          <p:cNvPr id="5" name="Slide Number Placeholder 4"/>
          <p:cNvSpPr>
            <a:spLocks noGrp="1"/>
          </p:cNvSpPr>
          <p:nvPr>
            <p:ph type="sldNum" sz="quarter" idx="12"/>
          </p:nvPr>
        </p:nvSpPr>
        <p:spPr/>
        <p:txBody>
          <a:bodyPr/>
          <a:lstStyle/>
          <a:p>
            <a:fld id="{CF4668DC-857F-487D-BFFA-8C0CA5037977}" type="slidenum">
              <a:rPr lang="fr-BE" smtClean="0"/>
              <a:t>12</a:t>
            </a:fld>
            <a:endParaRPr lang="fr-BE" dirty="0"/>
          </a:p>
        </p:txBody>
      </p:sp>
      <p:sp>
        <p:nvSpPr>
          <p:cNvPr id="6" name="Title 5"/>
          <p:cNvSpPr>
            <a:spLocks noGrp="1"/>
          </p:cNvSpPr>
          <p:nvPr>
            <p:ph type="title"/>
          </p:nvPr>
        </p:nvSpPr>
        <p:spPr>
          <a:xfrm>
            <a:off x="1403648" y="260648"/>
            <a:ext cx="7293496" cy="576064"/>
          </a:xfrm>
        </p:spPr>
        <p:txBody>
          <a:bodyPr>
            <a:normAutofit/>
          </a:bodyPr>
          <a:lstStyle/>
          <a:p>
            <a:r>
              <a:rPr lang="en-US" sz="2800" dirty="0" smtClean="0"/>
              <a:t>Energy Saving and </a:t>
            </a:r>
            <a:r>
              <a:rPr lang="en-US" sz="2800" dirty="0" smtClean="0"/>
              <a:t>recovery</a:t>
            </a:r>
            <a:endParaRPr lang="fr-FR" sz="2800" dirty="0"/>
          </a:p>
        </p:txBody>
      </p:sp>
    </p:spTree>
    <p:extLst>
      <p:ext uri="{BB962C8B-B14F-4D97-AF65-F5344CB8AC3E}">
        <p14:creationId xmlns:p14="http://schemas.microsoft.com/office/powerpoint/2010/main" val="1062139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Recover non-used RF power: Smart RF loads</a:t>
            </a:r>
            <a:endParaRPr lang="en-GB" dirty="0"/>
          </a:p>
        </p:txBody>
      </p:sp>
      <p:sp>
        <p:nvSpPr>
          <p:cNvPr id="3" name="Footer Placeholder 2"/>
          <p:cNvSpPr>
            <a:spLocks noGrp="1"/>
          </p:cNvSpPr>
          <p:nvPr>
            <p:ph type="ftr" sz="quarter" idx="11"/>
          </p:nvPr>
        </p:nvSpPr>
        <p:spPr/>
        <p:txBody>
          <a:bodyPr/>
          <a:lstStyle/>
          <a:p>
            <a:r>
              <a:rPr lang="en-GB" dirty="0" smtClean="0">
                <a:solidFill>
                  <a:schemeClr val="bg1">
                    <a:lumMod val="65000"/>
                  </a:schemeClr>
                </a:solidFill>
              </a:rPr>
              <a:t>Denis Perret-Gallix@in2p3.fr LAPP/IN2P3/CNRS - KEK</a:t>
            </a:r>
            <a:endParaRPr lang="en-US"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070C0">
                    <a:tint val="75000"/>
                  </a:srgbClr>
                </a:solidFill>
              </a:rPr>
              <a:pPr/>
              <a:t>13</a:t>
            </a:fld>
            <a:endParaRPr lang="en-US">
              <a:solidFill>
                <a:srgbClr val="0070C0">
                  <a:tint val="75000"/>
                </a:srgbClr>
              </a:solidFill>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730" r="11503" b="16597"/>
          <a:stretch/>
        </p:blipFill>
        <p:spPr bwMode="auto">
          <a:xfrm>
            <a:off x="76200" y="2051566"/>
            <a:ext cx="4328023" cy="2596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422400" y="5087034"/>
            <a:ext cx="7600950" cy="646331"/>
          </a:xfrm>
          <a:prstGeom prst="rect">
            <a:avLst/>
          </a:prstGeom>
        </p:spPr>
        <p:txBody>
          <a:bodyPr wrap="square">
            <a:spAutoFit/>
          </a:bodyPr>
          <a:lstStyle/>
          <a:p>
            <a:r>
              <a:rPr lang="en-GB" dirty="0" smtClean="0">
                <a:solidFill>
                  <a:srgbClr val="0070C0"/>
                </a:solidFill>
              </a:rPr>
              <a:t>1) http</a:t>
            </a:r>
            <a:r>
              <a:rPr lang="en-GB" dirty="0">
                <a:solidFill>
                  <a:srgbClr val="0070C0"/>
                </a:solidFill>
              </a:rPr>
              <a:t>://</a:t>
            </a:r>
            <a:r>
              <a:rPr lang="en-GB" dirty="0" smtClean="0">
                <a:solidFill>
                  <a:srgbClr val="0070C0"/>
                </a:solidFill>
              </a:rPr>
              <a:t>accelconf.web.cern.ch/AccelConf/IPAC10/papers/wepd090.pdf</a:t>
            </a:r>
          </a:p>
          <a:p>
            <a:r>
              <a:rPr lang="en-GB" dirty="0" smtClean="0">
                <a:solidFill>
                  <a:srgbClr val="0070C0"/>
                </a:solidFill>
              </a:rPr>
              <a:t>2) </a:t>
            </a:r>
            <a:r>
              <a:rPr lang="en-GB" dirty="0">
                <a:solidFill>
                  <a:srgbClr val="0070C0"/>
                </a:solidFill>
              </a:rPr>
              <a:t>http://accelconf.web.cern.ch/AccelConf/IPAC2012/papers/thppc023.pdf</a:t>
            </a:r>
          </a:p>
        </p:txBody>
      </p:sp>
      <p:sp>
        <p:nvSpPr>
          <p:cNvPr id="6" name="TextBox 5"/>
          <p:cNvSpPr txBox="1"/>
          <p:nvPr/>
        </p:nvSpPr>
        <p:spPr>
          <a:xfrm>
            <a:off x="533400" y="1656834"/>
            <a:ext cx="3368038" cy="369332"/>
          </a:xfrm>
          <a:prstGeom prst="rect">
            <a:avLst/>
          </a:prstGeom>
          <a:noFill/>
        </p:spPr>
        <p:txBody>
          <a:bodyPr wrap="none" rtlCol="0">
            <a:spAutoFit/>
          </a:bodyPr>
          <a:lstStyle/>
          <a:p>
            <a:r>
              <a:rPr lang="en-GB" dirty="0" smtClean="0">
                <a:solidFill>
                  <a:srgbClr val="0070C0"/>
                </a:solidFill>
              </a:rPr>
              <a:t>Idea 1) – reconvert to DC power!</a:t>
            </a:r>
            <a:endParaRPr lang="en-GB" dirty="0">
              <a:solidFill>
                <a:srgbClr val="0070C0"/>
              </a:solidFill>
            </a:endParaRPr>
          </a:p>
        </p:txBody>
      </p:sp>
      <p:sp>
        <p:nvSpPr>
          <p:cNvPr id="9" name="TextBox 8"/>
          <p:cNvSpPr txBox="1"/>
          <p:nvPr/>
        </p:nvSpPr>
        <p:spPr>
          <a:xfrm>
            <a:off x="4953000" y="1656834"/>
            <a:ext cx="2645276" cy="369332"/>
          </a:xfrm>
          <a:prstGeom prst="rect">
            <a:avLst/>
          </a:prstGeom>
          <a:noFill/>
        </p:spPr>
        <p:txBody>
          <a:bodyPr wrap="none" rtlCol="0">
            <a:spAutoFit/>
          </a:bodyPr>
          <a:lstStyle/>
          <a:p>
            <a:r>
              <a:rPr lang="en-GB" dirty="0" smtClean="0">
                <a:solidFill>
                  <a:srgbClr val="0070C0"/>
                </a:solidFill>
              </a:rPr>
              <a:t>Idea 2) – use high-</a:t>
            </a:r>
            <a:r>
              <a:rPr lang="en-GB" i="1" dirty="0" smtClean="0">
                <a:solidFill>
                  <a:srgbClr val="0070C0"/>
                </a:solidFill>
              </a:rPr>
              <a:t>T</a:t>
            </a:r>
            <a:r>
              <a:rPr lang="en-GB" dirty="0" smtClean="0">
                <a:solidFill>
                  <a:srgbClr val="0070C0"/>
                </a:solidFill>
              </a:rPr>
              <a:t> loads!</a:t>
            </a:r>
            <a:endParaRPr lang="en-GB" dirty="0">
              <a:solidFill>
                <a:srgbClr val="0070C0"/>
              </a:solidFill>
            </a:endParaRPr>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82" b="2047"/>
          <a:stretch/>
        </p:blipFill>
        <p:spPr bwMode="auto">
          <a:xfrm>
            <a:off x="4378222" y="2209800"/>
            <a:ext cx="4645128"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e Placeholder 6"/>
          <p:cNvSpPr>
            <a:spLocks noGrp="1"/>
          </p:cNvSpPr>
          <p:nvPr>
            <p:ph type="dt" sz="half" idx="10"/>
          </p:nvPr>
        </p:nvSpPr>
        <p:spPr/>
        <p:txBody>
          <a:bodyPr/>
          <a:lstStyle/>
          <a:p>
            <a:r>
              <a:rPr lang="fr-FR" smtClean="0"/>
              <a:t>JLC, LPSC Grenoble Dec 2 2014</a:t>
            </a:r>
            <a:endParaRPr lang="fr-BE" dirty="0"/>
          </a:p>
        </p:txBody>
      </p:sp>
    </p:spTree>
    <p:extLst>
      <p:ext uri="{BB962C8B-B14F-4D97-AF65-F5344CB8AC3E}">
        <p14:creationId xmlns:p14="http://schemas.microsoft.com/office/powerpoint/2010/main" val="332355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9552" y="980728"/>
            <a:ext cx="8064896" cy="4752528"/>
          </a:xfrm>
        </p:spPr>
        <p:txBody>
          <a:bodyPr>
            <a:normAutofit/>
          </a:bodyPr>
          <a:lstStyle/>
          <a:p>
            <a:pPr marL="285750" indent="-285750" algn="l">
              <a:buFont typeface="Arial" pitchFamily="34" charset="0"/>
              <a:buChar char="•"/>
            </a:pPr>
            <a:r>
              <a:rPr lang="en-US" sz="1600" dirty="0" smtClean="0">
                <a:solidFill>
                  <a:schemeClr val="bg1">
                    <a:lumMod val="65000"/>
                  </a:schemeClr>
                </a:solidFill>
              </a:rPr>
              <a:t>Klystron:</a:t>
            </a:r>
          </a:p>
          <a:p>
            <a:pPr marL="742950" lvl="1" indent="-285750" algn="l">
              <a:buFont typeface="Arial" pitchFamily="34" charset="0"/>
              <a:buChar char="•"/>
            </a:pPr>
            <a:r>
              <a:rPr lang="en-US" sz="1400" dirty="0" smtClean="0">
                <a:solidFill>
                  <a:schemeClr val="bg1">
                    <a:lumMod val="65000"/>
                  </a:schemeClr>
                </a:solidFill>
              </a:rPr>
              <a:t>Better efficiency: from 60</a:t>
            </a:r>
            <a:r>
              <a:rPr lang="en-US" sz="1400" dirty="0">
                <a:solidFill>
                  <a:schemeClr val="bg1">
                    <a:lumMod val="65000"/>
                  </a:schemeClr>
                </a:solidFill>
              </a:rPr>
              <a:t>% to 80</a:t>
            </a:r>
            <a:r>
              <a:rPr lang="en-US" sz="1400" dirty="0" smtClean="0">
                <a:solidFill>
                  <a:schemeClr val="bg1">
                    <a:lumMod val="65000"/>
                  </a:schemeClr>
                </a:solidFill>
              </a:rPr>
              <a:t>%</a:t>
            </a:r>
          </a:p>
          <a:p>
            <a:pPr marL="742950" lvl="1" indent="-285750" algn="l">
              <a:buFont typeface="Arial" pitchFamily="34" charset="0"/>
              <a:buChar char="•"/>
            </a:pPr>
            <a:r>
              <a:rPr lang="en-US" sz="1400" dirty="0" smtClean="0">
                <a:solidFill>
                  <a:schemeClr val="bg1">
                    <a:lumMod val="65000"/>
                  </a:schemeClr>
                </a:solidFill>
              </a:rPr>
              <a:t>Energy recovery on the electron beam (Hitachi)</a:t>
            </a:r>
            <a:endParaRPr lang="en-US" sz="1800" dirty="0" smtClean="0">
              <a:solidFill>
                <a:schemeClr val="bg1">
                  <a:lumMod val="65000"/>
                </a:schemeClr>
              </a:solidFill>
            </a:endParaRPr>
          </a:p>
          <a:p>
            <a:pPr marL="285750" indent="-285750" algn="l">
              <a:buFont typeface="Arial" pitchFamily="34" charset="0"/>
              <a:buChar char="•"/>
            </a:pPr>
            <a:r>
              <a:rPr lang="en-US" sz="1600" dirty="0" smtClean="0">
                <a:solidFill>
                  <a:srgbClr val="FF0000"/>
                </a:solidFill>
              </a:rPr>
              <a:t>Cavities: </a:t>
            </a:r>
            <a:r>
              <a:rPr lang="en-US" sz="1600" dirty="0" smtClean="0">
                <a:solidFill>
                  <a:schemeClr val="tx1"/>
                </a:solidFill>
              </a:rPr>
              <a:t>2 Magnetic shields -&gt; Increase cavity Q</a:t>
            </a:r>
            <a:r>
              <a:rPr lang="en-US" sz="1600" baseline="-25000" dirty="0" smtClean="0">
                <a:solidFill>
                  <a:schemeClr val="tx1"/>
                </a:solidFill>
              </a:rPr>
              <a:t>0</a:t>
            </a:r>
            <a:r>
              <a:rPr lang="en-US" sz="1600" dirty="0" smtClean="0">
                <a:solidFill>
                  <a:schemeClr val="tx1"/>
                </a:solidFill>
              </a:rPr>
              <a:t> </a:t>
            </a:r>
            <a:br>
              <a:rPr lang="en-US" sz="1600" dirty="0" smtClean="0">
                <a:solidFill>
                  <a:schemeClr val="tx1"/>
                </a:solidFill>
              </a:rPr>
            </a:br>
            <a:r>
              <a:rPr lang="en-US" sz="1600" dirty="0" smtClean="0">
                <a:solidFill>
                  <a:schemeClr val="tx1"/>
                </a:solidFill>
              </a:rPr>
              <a:t>              -&gt; decrease </a:t>
            </a:r>
            <a:r>
              <a:rPr lang="en-US" sz="1600" dirty="0" err="1" smtClean="0">
                <a:solidFill>
                  <a:schemeClr val="tx1"/>
                </a:solidFill>
              </a:rPr>
              <a:t>cryo</a:t>
            </a:r>
            <a:r>
              <a:rPr lang="en-US" sz="1600" dirty="0">
                <a:solidFill>
                  <a:schemeClr val="tx1"/>
                </a:solidFill>
              </a:rPr>
              <a:t> </a:t>
            </a:r>
            <a:r>
              <a:rPr lang="en-US" sz="1600" dirty="0" smtClean="0">
                <a:solidFill>
                  <a:schemeClr val="tx1"/>
                </a:solidFill>
              </a:rPr>
              <a:t>-&gt; save 62 ME (10 years running)</a:t>
            </a:r>
            <a:br>
              <a:rPr lang="en-US" sz="1600" dirty="0" smtClean="0">
                <a:solidFill>
                  <a:schemeClr val="tx1"/>
                </a:solidFill>
              </a:rPr>
            </a:br>
            <a:r>
              <a:rPr lang="en-US" sz="1600" dirty="0" smtClean="0">
                <a:solidFill>
                  <a:schemeClr val="tx1"/>
                </a:solidFill>
              </a:rPr>
              <a:t>              </a:t>
            </a:r>
            <a:r>
              <a:rPr lang="en-US" sz="1200" dirty="0" smtClean="0">
                <a:solidFill>
                  <a:schemeClr val="tx1"/>
                </a:solidFill>
              </a:rPr>
              <a:t>(O. </a:t>
            </a:r>
            <a:r>
              <a:rPr lang="en-US" sz="1200" dirty="0" err="1" smtClean="0">
                <a:solidFill>
                  <a:schemeClr val="tx1"/>
                </a:solidFill>
              </a:rPr>
              <a:t>Napoly</a:t>
            </a:r>
            <a:r>
              <a:rPr lang="en-US" sz="1200" dirty="0" smtClean="0">
                <a:solidFill>
                  <a:schemeClr val="tx1"/>
                </a:solidFill>
              </a:rPr>
              <a:t> AWLC 2014 and JLC 2013)</a:t>
            </a:r>
            <a:endParaRPr lang="en-US" sz="1200" dirty="0">
              <a:solidFill>
                <a:schemeClr val="tx1"/>
              </a:solidFill>
            </a:endParaRPr>
          </a:p>
          <a:p>
            <a:pPr algn="l"/>
            <a:endParaRPr lang="fr-FR" sz="2000" dirty="0">
              <a:solidFill>
                <a:schemeClr val="tx1"/>
              </a:solidFill>
            </a:endParaRPr>
          </a:p>
        </p:txBody>
      </p:sp>
      <p:sp>
        <p:nvSpPr>
          <p:cNvPr id="3" name="Date Placeholder 2"/>
          <p:cNvSpPr>
            <a:spLocks noGrp="1"/>
          </p:cNvSpPr>
          <p:nvPr>
            <p:ph type="dt" sz="half" idx="10"/>
          </p:nvPr>
        </p:nvSpPr>
        <p:spPr/>
        <p:txBody>
          <a:bodyPr/>
          <a:lstStyle/>
          <a:p>
            <a:r>
              <a:rPr lang="fr-FR" smtClean="0"/>
              <a:t>JLC, LPSC Grenoble Dec 2 2014</a:t>
            </a:r>
            <a:endParaRPr lang="fr-BE" dirty="0"/>
          </a:p>
        </p:txBody>
      </p:sp>
      <p:sp>
        <p:nvSpPr>
          <p:cNvPr id="4" name="Footer Placeholder 3"/>
          <p:cNvSpPr>
            <a:spLocks noGrp="1"/>
          </p:cNvSpPr>
          <p:nvPr>
            <p:ph type="ftr" sz="quarter" idx="11"/>
          </p:nvPr>
        </p:nvSpPr>
        <p:spPr/>
        <p:txBody>
          <a:bodyPr/>
          <a:lstStyle/>
          <a:p>
            <a:r>
              <a:rPr lang="fr-BE" smtClean="0"/>
              <a:t>Denis Perret-Gallix@in2p3.fr LAPP/IN2P3/CNRS - KEK</a:t>
            </a:r>
            <a:endParaRPr lang="fr-BE" dirty="0"/>
          </a:p>
        </p:txBody>
      </p:sp>
      <p:sp>
        <p:nvSpPr>
          <p:cNvPr id="5" name="Slide Number Placeholder 4"/>
          <p:cNvSpPr>
            <a:spLocks noGrp="1"/>
          </p:cNvSpPr>
          <p:nvPr>
            <p:ph type="sldNum" sz="quarter" idx="12"/>
          </p:nvPr>
        </p:nvSpPr>
        <p:spPr/>
        <p:txBody>
          <a:bodyPr/>
          <a:lstStyle/>
          <a:p>
            <a:fld id="{CF4668DC-857F-487D-BFFA-8C0CA5037977}" type="slidenum">
              <a:rPr lang="fr-BE" smtClean="0"/>
              <a:t>14</a:t>
            </a:fld>
            <a:endParaRPr lang="fr-BE" dirty="0"/>
          </a:p>
        </p:txBody>
      </p:sp>
      <p:sp>
        <p:nvSpPr>
          <p:cNvPr id="6" name="Title 5"/>
          <p:cNvSpPr>
            <a:spLocks noGrp="1"/>
          </p:cNvSpPr>
          <p:nvPr>
            <p:ph type="title"/>
          </p:nvPr>
        </p:nvSpPr>
        <p:spPr>
          <a:xfrm>
            <a:off x="1403648" y="260648"/>
            <a:ext cx="7293496" cy="576064"/>
          </a:xfrm>
        </p:spPr>
        <p:txBody>
          <a:bodyPr>
            <a:normAutofit/>
          </a:bodyPr>
          <a:lstStyle/>
          <a:p>
            <a:r>
              <a:rPr lang="en-US" sz="2800" dirty="0" smtClean="0"/>
              <a:t>Energy Saving and recovery</a:t>
            </a:r>
            <a:endParaRPr lang="fr-FR" sz="2800" dirty="0"/>
          </a:p>
        </p:txBody>
      </p:sp>
    </p:spTree>
    <p:extLst>
      <p:ext uri="{BB962C8B-B14F-4D97-AF65-F5344CB8AC3E}">
        <p14:creationId xmlns:p14="http://schemas.microsoft.com/office/powerpoint/2010/main" val="1572900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08" y="3204662"/>
            <a:ext cx="4313876" cy="2278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32461"/>
          <a:stretch/>
        </p:blipFill>
        <p:spPr bwMode="auto">
          <a:xfrm>
            <a:off x="5986648" y="3181161"/>
            <a:ext cx="2943593" cy="23018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idx="4294967295"/>
          </p:nvPr>
        </p:nvSpPr>
        <p:spPr>
          <a:xfrm>
            <a:off x="1835696" y="-2660"/>
            <a:ext cx="4032448" cy="839372"/>
          </a:xfrm>
        </p:spPr>
        <p:txBody>
          <a:bodyPr>
            <a:noAutofit/>
          </a:bodyPr>
          <a:lstStyle/>
          <a:p>
            <a:r>
              <a:rPr lang="en-GB" sz="3600" dirty="0" err="1" smtClean="0"/>
              <a:t>Cryonomics</a:t>
            </a:r>
            <a:endParaRPr lang="en-GB" sz="3600" dirty="0"/>
          </a:p>
        </p:txBody>
      </p:sp>
      <p:sp>
        <p:nvSpPr>
          <p:cNvPr id="4" name="Espace réservé de la date 3"/>
          <p:cNvSpPr>
            <a:spLocks noGrp="1"/>
          </p:cNvSpPr>
          <p:nvPr>
            <p:ph type="dt" sz="half" idx="10"/>
          </p:nvPr>
        </p:nvSpPr>
        <p:spPr/>
        <p:txBody>
          <a:bodyPr/>
          <a:lstStyle/>
          <a:p>
            <a:r>
              <a:rPr lang="fr-FR" smtClean="0">
                <a:solidFill>
                  <a:prstClr val="black">
                    <a:tint val="75000"/>
                  </a:prstClr>
                </a:solidFill>
              </a:rPr>
              <a:t>JLC, LPSC Grenoble Dec 2 2014</a:t>
            </a:r>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BE" smtClean="0">
                <a:solidFill>
                  <a:prstClr val="black">
                    <a:tint val="75000"/>
                  </a:prstClr>
                </a:solidFill>
              </a:rPr>
              <a:t>Denis Perret-Gallix@in2p3.fr LAPP/IN2P3/CNRS - KEK</a:t>
            </a:r>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15</a:t>
            </a:fld>
            <a:endParaRPr lang="fr-BE">
              <a:solidFill>
                <a:prstClr val="black">
                  <a:tint val="75000"/>
                </a:prstClr>
              </a:solidFill>
            </a:endParaRPr>
          </a:p>
        </p:txBody>
      </p:sp>
      <p:sp>
        <p:nvSpPr>
          <p:cNvPr id="7" name="ZoneTexte 6"/>
          <p:cNvSpPr txBox="1"/>
          <p:nvPr/>
        </p:nvSpPr>
        <p:spPr>
          <a:xfrm>
            <a:off x="251520" y="692696"/>
            <a:ext cx="8712968" cy="2246769"/>
          </a:xfrm>
          <a:prstGeom prst="rect">
            <a:avLst/>
          </a:prstGeom>
          <a:noFill/>
        </p:spPr>
        <p:txBody>
          <a:bodyPr wrap="square" rtlCol="0">
            <a:spAutoFit/>
          </a:bodyPr>
          <a:lstStyle/>
          <a:p>
            <a:r>
              <a:rPr lang="en-US" sz="3200" dirty="0" smtClean="0">
                <a:solidFill>
                  <a:srgbClr val="FF0000"/>
                </a:solidFill>
              </a:rPr>
              <a:t>If</a:t>
            </a:r>
            <a:r>
              <a:rPr lang="en-US" dirty="0" smtClean="0">
                <a:solidFill>
                  <a:prstClr val="black"/>
                </a:solidFill>
              </a:rPr>
              <a:t> I am allowed to extrapolate the 75% increase of Q</a:t>
            </a:r>
            <a:r>
              <a:rPr lang="en-US" baseline="-25000" dirty="0" smtClean="0">
                <a:solidFill>
                  <a:prstClr val="black"/>
                </a:solidFill>
              </a:rPr>
              <a:t>0</a:t>
            </a:r>
            <a:r>
              <a:rPr lang="en-US" dirty="0" smtClean="0">
                <a:solidFill>
                  <a:prstClr val="black"/>
                </a:solidFill>
              </a:rPr>
              <a:t> shown by E. </a:t>
            </a:r>
            <a:r>
              <a:rPr lang="en-US" dirty="0" err="1" smtClean="0">
                <a:solidFill>
                  <a:prstClr val="black"/>
                </a:solidFill>
              </a:rPr>
              <a:t>Kako</a:t>
            </a:r>
            <a:r>
              <a:rPr lang="en-US" dirty="0" smtClean="0">
                <a:solidFill>
                  <a:prstClr val="black"/>
                </a:solidFill>
              </a:rPr>
              <a:t> with a double magnetic shielding, to ILC cavities with </a:t>
            </a:r>
            <a:r>
              <a:rPr lang="en-US" dirty="0" err="1" smtClean="0">
                <a:solidFill>
                  <a:prstClr val="black"/>
                </a:solidFill>
              </a:rPr>
              <a:t>Eacc</a:t>
            </a:r>
            <a:r>
              <a:rPr lang="en-US" dirty="0" smtClean="0">
                <a:solidFill>
                  <a:prstClr val="black"/>
                </a:solidFill>
              </a:rPr>
              <a:t> = 31.5 MV/m</a:t>
            </a:r>
          </a:p>
          <a:p>
            <a:endParaRPr lang="en-US" dirty="0">
              <a:solidFill>
                <a:prstClr val="black"/>
              </a:solidFill>
            </a:endParaRPr>
          </a:p>
          <a:p>
            <a:r>
              <a:rPr lang="en-US" dirty="0">
                <a:solidFill>
                  <a:prstClr val="black"/>
                </a:solidFill>
              </a:rPr>
              <a:t>a</a:t>
            </a:r>
            <a:r>
              <a:rPr lang="en-US" dirty="0" smtClean="0">
                <a:solidFill>
                  <a:prstClr val="black"/>
                </a:solidFill>
              </a:rPr>
              <a:t>nd with the assumptions: 	grid power = 0,15 € /kWh@300 K</a:t>
            </a:r>
          </a:p>
          <a:p>
            <a:r>
              <a:rPr lang="en-US" dirty="0" smtClean="0">
                <a:solidFill>
                  <a:prstClr val="black"/>
                </a:solidFill>
              </a:rPr>
              <a:t>			</a:t>
            </a:r>
            <a:r>
              <a:rPr lang="en-US" dirty="0" err="1" smtClean="0">
                <a:solidFill>
                  <a:prstClr val="black"/>
                </a:solidFill>
              </a:rPr>
              <a:t>CoP</a:t>
            </a:r>
            <a:r>
              <a:rPr lang="en-US" dirty="0" smtClean="0">
                <a:solidFill>
                  <a:prstClr val="black"/>
                </a:solidFill>
              </a:rPr>
              <a:t>(2K)  = 700 W/W</a:t>
            </a:r>
          </a:p>
          <a:p>
            <a:r>
              <a:rPr lang="en-US" dirty="0" smtClean="0">
                <a:solidFill>
                  <a:prstClr val="black"/>
                </a:solidFill>
              </a:rPr>
              <a:t>			magnetic shield  = 1000€ / cavity</a:t>
            </a:r>
          </a:p>
          <a:p>
            <a:pPr lvl="2"/>
            <a:r>
              <a:rPr lang="en-US" dirty="0" smtClean="0">
                <a:solidFill>
                  <a:prstClr val="black"/>
                </a:solidFill>
              </a:rPr>
              <a:t>		cryogenics = 1 M€/100 W@2K     		</a:t>
            </a:r>
            <a:endParaRPr lang="en-US" dirty="0">
              <a:solidFill>
                <a:prstClr val="black"/>
              </a:solidFill>
            </a:endParaRPr>
          </a:p>
        </p:txBody>
      </p:sp>
      <p:sp>
        <p:nvSpPr>
          <p:cNvPr id="3" name="ZoneTexte 2"/>
          <p:cNvSpPr txBox="1"/>
          <p:nvPr/>
        </p:nvSpPr>
        <p:spPr>
          <a:xfrm>
            <a:off x="780549" y="5330147"/>
            <a:ext cx="1879041" cy="369332"/>
          </a:xfrm>
          <a:prstGeom prst="rect">
            <a:avLst/>
          </a:prstGeom>
          <a:solidFill>
            <a:schemeClr val="bg1"/>
          </a:solidFill>
          <a:ln>
            <a:solidFill>
              <a:schemeClr val="accent1"/>
            </a:solidFill>
          </a:ln>
        </p:spPr>
        <p:txBody>
          <a:bodyPr wrap="none" rtlCol="0">
            <a:spAutoFit/>
          </a:bodyPr>
          <a:lstStyle/>
          <a:p>
            <a:r>
              <a:rPr lang="en-US" dirty="0">
                <a:solidFill>
                  <a:prstClr val="black"/>
                </a:solidFill>
              </a:rPr>
              <a:t>Q0 = </a:t>
            </a:r>
            <a:r>
              <a:rPr lang="en-US" dirty="0" smtClean="0">
                <a:solidFill>
                  <a:prstClr val="black"/>
                </a:solidFill>
              </a:rPr>
              <a:t>8 10</a:t>
            </a:r>
            <a:r>
              <a:rPr lang="en-US" baseline="30000" dirty="0" smtClean="0">
                <a:solidFill>
                  <a:prstClr val="black"/>
                </a:solidFill>
              </a:rPr>
              <a:t>10</a:t>
            </a:r>
            <a:r>
              <a:rPr lang="en-US" dirty="0" smtClean="0">
                <a:solidFill>
                  <a:prstClr val="black"/>
                </a:solidFill>
              </a:rPr>
              <a:t> </a:t>
            </a:r>
            <a:r>
              <a:rPr lang="en-US" dirty="0">
                <a:solidFill>
                  <a:prstClr val="black"/>
                </a:solidFill>
              </a:rPr>
              <a:t>(RDR </a:t>
            </a:r>
            <a:r>
              <a:rPr lang="en-US" dirty="0" smtClean="0">
                <a:solidFill>
                  <a:prstClr val="black"/>
                </a:solidFill>
              </a:rPr>
              <a:t>)</a:t>
            </a:r>
            <a:endParaRPr lang="en-US" dirty="0">
              <a:solidFill>
                <a:prstClr val="black"/>
              </a:solidFill>
            </a:endParaRPr>
          </a:p>
        </p:txBody>
      </p:sp>
      <p:sp>
        <p:nvSpPr>
          <p:cNvPr id="11" name="ZoneTexte 10"/>
          <p:cNvSpPr txBox="1"/>
          <p:nvPr/>
        </p:nvSpPr>
        <p:spPr>
          <a:xfrm>
            <a:off x="899592" y="3725053"/>
            <a:ext cx="301686" cy="369332"/>
          </a:xfrm>
          <a:prstGeom prst="rect">
            <a:avLst/>
          </a:prstGeom>
          <a:solidFill>
            <a:schemeClr val="bg1"/>
          </a:solidFill>
        </p:spPr>
        <p:txBody>
          <a:bodyPr wrap="none" rtlCol="0">
            <a:spAutoFit/>
          </a:bodyPr>
          <a:lstStyle/>
          <a:p>
            <a:r>
              <a:rPr lang="fr-FR" dirty="0" smtClean="0">
                <a:solidFill>
                  <a:prstClr val="black"/>
                </a:solidFill>
              </a:rPr>
              <a:t>€</a:t>
            </a:r>
            <a:endParaRPr lang="fr-FR" dirty="0">
              <a:solidFill>
                <a:prstClr val="black"/>
              </a:solidFill>
            </a:endParaRPr>
          </a:p>
        </p:txBody>
      </p:sp>
      <p:sp>
        <p:nvSpPr>
          <p:cNvPr id="12" name="ZoneTexte 11"/>
          <p:cNvSpPr txBox="1"/>
          <p:nvPr/>
        </p:nvSpPr>
        <p:spPr>
          <a:xfrm>
            <a:off x="463018" y="2835331"/>
            <a:ext cx="3616055" cy="369332"/>
          </a:xfrm>
          <a:prstGeom prst="rect">
            <a:avLst/>
          </a:prstGeom>
          <a:solidFill>
            <a:schemeClr val="bg1"/>
          </a:solidFill>
          <a:ln>
            <a:solidFill>
              <a:schemeClr val="accent1"/>
            </a:solidFill>
          </a:ln>
        </p:spPr>
        <p:txBody>
          <a:bodyPr wrap="none" rtlCol="0">
            <a:spAutoFit/>
          </a:bodyPr>
          <a:lstStyle/>
          <a:p>
            <a:r>
              <a:rPr lang="en-US" dirty="0" err="1" smtClean="0">
                <a:solidFill>
                  <a:prstClr val="black"/>
                </a:solidFill>
              </a:rPr>
              <a:t>P</a:t>
            </a:r>
            <a:r>
              <a:rPr lang="en-US" baseline="-25000" dirty="0" err="1" smtClean="0">
                <a:solidFill>
                  <a:prstClr val="black"/>
                </a:solidFill>
              </a:rPr>
              <a:t>dyn</a:t>
            </a:r>
            <a:r>
              <a:rPr lang="en-US" baseline="-25000" dirty="0" smtClean="0">
                <a:solidFill>
                  <a:prstClr val="black"/>
                </a:solidFill>
              </a:rPr>
              <a:t>. </a:t>
            </a:r>
            <a:r>
              <a:rPr lang="en-US" dirty="0" smtClean="0">
                <a:solidFill>
                  <a:prstClr val="black"/>
                </a:solidFill>
              </a:rPr>
              <a:t>= 9.6 kW@2K , 6.7 MW @ 300 K</a:t>
            </a:r>
            <a:endParaRPr lang="en-US" dirty="0">
              <a:solidFill>
                <a:prstClr val="black"/>
              </a:solidFill>
            </a:endParaRPr>
          </a:p>
        </p:txBody>
      </p:sp>
      <p:cxnSp>
        <p:nvCxnSpPr>
          <p:cNvPr id="15" name="Connecteur droit avec flèche 14"/>
          <p:cNvCxnSpPr/>
          <p:nvPr/>
        </p:nvCxnSpPr>
        <p:spPr>
          <a:xfrm>
            <a:off x="4572000" y="4509120"/>
            <a:ext cx="129614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042352" y="2811829"/>
            <a:ext cx="2832186" cy="369332"/>
          </a:xfrm>
          <a:prstGeom prst="rect">
            <a:avLst/>
          </a:prstGeom>
          <a:solidFill>
            <a:schemeClr val="bg1"/>
          </a:solidFill>
          <a:ln>
            <a:solidFill>
              <a:schemeClr val="accent1"/>
            </a:solidFill>
          </a:ln>
        </p:spPr>
        <p:txBody>
          <a:bodyPr wrap="none" rtlCol="0">
            <a:spAutoFit/>
          </a:bodyPr>
          <a:lstStyle/>
          <a:p>
            <a:r>
              <a:rPr lang="en-US" dirty="0" err="1" smtClean="0">
                <a:solidFill>
                  <a:prstClr val="black"/>
                </a:solidFill>
              </a:rPr>
              <a:t>P</a:t>
            </a:r>
            <a:r>
              <a:rPr lang="en-US" baseline="-25000" dirty="0" err="1" smtClean="0">
                <a:solidFill>
                  <a:prstClr val="black"/>
                </a:solidFill>
              </a:rPr>
              <a:t>dyn</a:t>
            </a:r>
            <a:r>
              <a:rPr lang="en-US" baseline="-25000" dirty="0" smtClean="0">
                <a:solidFill>
                  <a:prstClr val="black"/>
                </a:solidFill>
              </a:rPr>
              <a:t>. </a:t>
            </a:r>
            <a:r>
              <a:rPr lang="en-US" dirty="0" smtClean="0">
                <a:solidFill>
                  <a:prstClr val="black"/>
                </a:solidFill>
              </a:rPr>
              <a:t>= 5.5 kW@2K , 3.8 MW </a:t>
            </a:r>
            <a:endParaRPr lang="en-US" dirty="0">
              <a:solidFill>
                <a:prstClr val="black"/>
              </a:solidFill>
            </a:endParaRPr>
          </a:p>
        </p:txBody>
      </p:sp>
      <p:sp>
        <p:nvSpPr>
          <p:cNvPr id="17" name="ZoneTexte 16"/>
          <p:cNvSpPr txBox="1"/>
          <p:nvPr/>
        </p:nvSpPr>
        <p:spPr>
          <a:xfrm>
            <a:off x="6751360" y="5330147"/>
            <a:ext cx="1414170" cy="369332"/>
          </a:xfrm>
          <a:prstGeom prst="rect">
            <a:avLst/>
          </a:prstGeom>
          <a:solidFill>
            <a:schemeClr val="bg1"/>
          </a:solidFill>
          <a:ln>
            <a:solidFill>
              <a:schemeClr val="accent1"/>
            </a:solidFill>
          </a:ln>
        </p:spPr>
        <p:txBody>
          <a:bodyPr wrap="none" rtlCol="0">
            <a:spAutoFit/>
          </a:bodyPr>
          <a:lstStyle/>
          <a:p>
            <a:r>
              <a:rPr lang="en-US" dirty="0">
                <a:solidFill>
                  <a:prstClr val="black"/>
                </a:solidFill>
              </a:rPr>
              <a:t>Q0 = </a:t>
            </a:r>
            <a:r>
              <a:rPr lang="en-US" dirty="0" smtClean="0">
                <a:solidFill>
                  <a:prstClr val="black"/>
                </a:solidFill>
              </a:rPr>
              <a:t>1.4 10</a:t>
            </a:r>
            <a:r>
              <a:rPr lang="en-US" baseline="30000" dirty="0" smtClean="0">
                <a:solidFill>
                  <a:prstClr val="black"/>
                </a:solidFill>
              </a:rPr>
              <a:t>10</a:t>
            </a:r>
            <a:endParaRPr lang="en-US" dirty="0">
              <a:solidFill>
                <a:prstClr val="black"/>
              </a:solidFill>
            </a:endParaRPr>
          </a:p>
        </p:txBody>
      </p:sp>
      <p:sp>
        <p:nvSpPr>
          <p:cNvPr id="21" name="ZoneTexte 20"/>
          <p:cNvSpPr txBox="1"/>
          <p:nvPr/>
        </p:nvSpPr>
        <p:spPr>
          <a:xfrm>
            <a:off x="6948264" y="3717032"/>
            <a:ext cx="301686" cy="369332"/>
          </a:xfrm>
          <a:prstGeom prst="rect">
            <a:avLst/>
          </a:prstGeom>
          <a:solidFill>
            <a:schemeClr val="bg1"/>
          </a:solidFill>
        </p:spPr>
        <p:txBody>
          <a:bodyPr wrap="none" rtlCol="0">
            <a:spAutoFit/>
          </a:bodyPr>
          <a:lstStyle/>
          <a:p>
            <a:r>
              <a:rPr lang="fr-FR" dirty="0" smtClean="0">
                <a:solidFill>
                  <a:prstClr val="black"/>
                </a:solidFill>
              </a:rPr>
              <a:t>€</a:t>
            </a:r>
            <a:endParaRPr lang="fr-FR" dirty="0">
              <a:solidFill>
                <a:prstClr val="black"/>
              </a:solidFill>
            </a:endParaRPr>
          </a:p>
        </p:txBody>
      </p:sp>
      <p:sp>
        <p:nvSpPr>
          <p:cNvPr id="8" name="TextBox 7"/>
          <p:cNvSpPr txBox="1"/>
          <p:nvPr/>
        </p:nvSpPr>
        <p:spPr>
          <a:xfrm>
            <a:off x="2339752" y="5877272"/>
            <a:ext cx="4441024" cy="369332"/>
          </a:xfrm>
          <a:prstGeom prst="rect">
            <a:avLst/>
          </a:prstGeom>
          <a:noFill/>
        </p:spPr>
        <p:txBody>
          <a:bodyPr wrap="none" rtlCol="0">
            <a:spAutoFit/>
          </a:bodyPr>
          <a:lstStyle/>
          <a:p>
            <a:r>
              <a:rPr lang="en-US" dirty="0" smtClean="0"/>
              <a:t>Saving 62 </a:t>
            </a:r>
            <a:r>
              <a:rPr lang="en-US" dirty="0" err="1" smtClean="0"/>
              <a:t>Meuros</a:t>
            </a:r>
            <a:r>
              <a:rPr lang="en-US" dirty="0" smtClean="0"/>
              <a:t> on cavity cooling (10 years)</a:t>
            </a:r>
            <a:endParaRPr lang="fr-FR" dirty="0"/>
          </a:p>
        </p:txBody>
      </p:sp>
    </p:spTree>
    <p:extLst>
      <p:ext uri="{BB962C8B-B14F-4D97-AF65-F5344CB8AC3E}">
        <p14:creationId xmlns:p14="http://schemas.microsoft.com/office/powerpoint/2010/main" val="4021764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9552" y="980728"/>
            <a:ext cx="8064896" cy="4752528"/>
          </a:xfrm>
        </p:spPr>
        <p:txBody>
          <a:bodyPr>
            <a:normAutofit/>
          </a:bodyPr>
          <a:lstStyle/>
          <a:p>
            <a:pPr marL="285750" indent="-285750" algn="l">
              <a:buFont typeface="Arial" pitchFamily="34" charset="0"/>
              <a:buChar char="•"/>
            </a:pPr>
            <a:r>
              <a:rPr lang="en-US" sz="1600" dirty="0" smtClean="0">
                <a:solidFill>
                  <a:schemeClr val="bg1">
                    <a:lumMod val="65000"/>
                  </a:schemeClr>
                </a:solidFill>
              </a:rPr>
              <a:t>Klystron:</a:t>
            </a:r>
          </a:p>
          <a:p>
            <a:pPr marL="742950" lvl="1" indent="-285750" algn="l">
              <a:buFont typeface="Arial" pitchFamily="34" charset="0"/>
              <a:buChar char="•"/>
            </a:pPr>
            <a:r>
              <a:rPr lang="en-US" sz="1400" dirty="0" smtClean="0">
                <a:solidFill>
                  <a:schemeClr val="bg1">
                    <a:lumMod val="65000"/>
                  </a:schemeClr>
                </a:solidFill>
              </a:rPr>
              <a:t>Better efficiency: from 60</a:t>
            </a:r>
            <a:r>
              <a:rPr lang="en-US" sz="1400" dirty="0">
                <a:solidFill>
                  <a:schemeClr val="bg1">
                    <a:lumMod val="65000"/>
                  </a:schemeClr>
                </a:solidFill>
              </a:rPr>
              <a:t>% to 80</a:t>
            </a:r>
            <a:r>
              <a:rPr lang="en-US" sz="1400" dirty="0" smtClean="0">
                <a:solidFill>
                  <a:schemeClr val="bg1">
                    <a:lumMod val="65000"/>
                  </a:schemeClr>
                </a:solidFill>
              </a:rPr>
              <a:t>%</a:t>
            </a:r>
          </a:p>
          <a:p>
            <a:pPr marL="742950" lvl="1" indent="-285750" algn="l">
              <a:buFont typeface="Arial" pitchFamily="34" charset="0"/>
              <a:buChar char="•"/>
            </a:pPr>
            <a:r>
              <a:rPr lang="en-US" sz="1400" dirty="0" smtClean="0">
                <a:solidFill>
                  <a:schemeClr val="bg1">
                    <a:lumMod val="65000"/>
                  </a:schemeClr>
                </a:solidFill>
              </a:rPr>
              <a:t>Energy recovery on the electron beam (Hitachi)</a:t>
            </a:r>
            <a:endParaRPr lang="en-US" sz="1800" dirty="0" smtClean="0">
              <a:solidFill>
                <a:schemeClr val="bg1">
                  <a:lumMod val="65000"/>
                </a:schemeClr>
              </a:solidFill>
            </a:endParaRPr>
          </a:p>
          <a:p>
            <a:pPr marL="285750" indent="-285750" algn="l">
              <a:buFont typeface="Arial" pitchFamily="34" charset="0"/>
              <a:buChar char="•"/>
            </a:pPr>
            <a:r>
              <a:rPr lang="en-US" sz="1600" dirty="0" smtClean="0">
                <a:solidFill>
                  <a:schemeClr val="bg1">
                    <a:lumMod val="65000"/>
                  </a:schemeClr>
                </a:solidFill>
              </a:rPr>
              <a:t>Cavities: 2 Magnetic shields -&gt; Increase cavity Q</a:t>
            </a:r>
            <a:r>
              <a:rPr lang="en-US" sz="1600" baseline="-25000" dirty="0" smtClean="0">
                <a:solidFill>
                  <a:schemeClr val="bg1">
                    <a:lumMod val="65000"/>
                  </a:schemeClr>
                </a:solidFill>
              </a:rPr>
              <a:t>0</a:t>
            </a:r>
            <a:r>
              <a:rPr lang="en-US" sz="1600" dirty="0" smtClean="0">
                <a:solidFill>
                  <a:schemeClr val="bg1">
                    <a:lumMod val="65000"/>
                  </a:schemeClr>
                </a:solidFill>
              </a:rPr>
              <a:t> </a:t>
            </a:r>
            <a:br>
              <a:rPr lang="en-US" sz="1600" dirty="0" smtClean="0">
                <a:solidFill>
                  <a:schemeClr val="bg1">
                    <a:lumMod val="65000"/>
                  </a:schemeClr>
                </a:solidFill>
              </a:rPr>
            </a:br>
            <a:r>
              <a:rPr lang="en-US" sz="1600" dirty="0" smtClean="0">
                <a:solidFill>
                  <a:schemeClr val="bg1">
                    <a:lumMod val="65000"/>
                  </a:schemeClr>
                </a:solidFill>
              </a:rPr>
              <a:t>              -&gt; decrease </a:t>
            </a:r>
            <a:r>
              <a:rPr lang="en-US" sz="1600" dirty="0" err="1" smtClean="0">
                <a:solidFill>
                  <a:schemeClr val="bg1">
                    <a:lumMod val="65000"/>
                  </a:schemeClr>
                </a:solidFill>
              </a:rPr>
              <a:t>cryo</a:t>
            </a:r>
            <a:r>
              <a:rPr lang="en-US" sz="1600" dirty="0">
                <a:solidFill>
                  <a:schemeClr val="bg1">
                    <a:lumMod val="65000"/>
                  </a:schemeClr>
                </a:solidFill>
              </a:rPr>
              <a:t> </a:t>
            </a:r>
            <a:r>
              <a:rPr lang="en-US" sz="1600" dirty="0" smtClean="0">
                <a:solidFill>
                  <a:schemeClr val="bg1">
                    <a:lumMod val="65000"/>
                  </a:schemeClr>
                </a:solidFill>
              </a:rPr>
              <a:t>-&gt; save 62 ME (10 years running)</a:t>
            </a:r>
            <a:br>
              <a:rPr lang="en-US" sz="1600" dirty="0" smtClean="0">
                <a:solidFill>
                  <a:schemeClr val="bg1">
                    <a:lumMod val="65000"/>
                  </a:schemeClr>
                </a:solidFill>
              </a:rPr>
            </a:br>
            <a:r>
              <a:rPr lang="en-US" sz="1600" dirty="0" smtClean="0">
                <a:solidFill>
                  <a:schemeClr val="bg1">
                    <a:lumMod val="65000"/>
                  </a:schemeClr>
                </a:solidFill>
              </a:rPr>
              <a:t>              </a:t>
            </a:r>
            <a:r>
              <a:rPr lang="en-US" sz="1200" dirty="0" smtClean="0">
                <a:solidFill>
                  <a:schemeClr val="bg1">
                    <a:lumMod val="65000"/>
                  </a:schemeClr>
                </a:solidFill>
              </a:rPr>
              <a:t>(O. </a:t>
            </a:r>
            <a:r>
              <a:rPr lang="en-US" sz="1200" dirty="0" err="1" smtClean="0">
                <a:solidFill>
                  <a:schemeClr val="bg1">
                    <a:lumMod val="65000"/>
                  </a:schemeClr>
                </a:solidFill>
              </a:rPr>
              <a:t>Napoly</a:t>
            </a:r>
            <a:r>
              <a:rPr lang="en-US" sz="1200" dirty="0" smtClean="0">
                <a:solidFill>
                  <a:schemeClr val="bg1">
                    <a:lumMod val="65000"/>
                  </a:schemeClr>
                </a:solidFill>
              </a:rPr>
              <a:t> AWLC 2014 and JLC 2013)</a:t>
            </a:r>
            <a:endParaRPr lang="en-US" sz="1200" dirty="0">
              <a:solidFill>
                <a:schemeClr val="bg1">
                  <a:lumMod val="65000"/>
                </a:schemeClr>
              </a:solidFill>
            </a:endParaRPr>
          </a:p>
          <a:p>
            <a:pPr marL="285750" indent="-285750" algn="l">
              <a:buFont typeface="Arial" pitchFamily="34" charset="0"/>
              <a:buChar char="•"/>
            </a:pPr>
            <a:r>
              <a:rPr lang="en-US" sz="1600" dirty="0" smtClean="0">
                <a:solidFill>
                  <a:srgbClr val="FF0000"/>
                </a:solidFill>
              </a:rPr>
              <a:t>Beam dumps</a:t>
            </a:r>
          </a:p>
          <a:p>
            <a:pPr marL="742950" lvl="1" indent="-285750" algn="l">
              <a:buFont typeface="Arial" pitchFamily="34" charset="0"/>
              <a:buChar char="•"/>
            </a:pPr>
            <a:r>
              <a:rPr lang="en-US" sz="1400" dirty="0" smtClean="0">
                <a:solidFill>
                  <a:schemeClr val="tx1"/>
                </a:solidFill>
              </a:rPr>
              <a:t>Wakefield deceleration for beam dump</a:t>
            </a:r>
            <a:r>
              <a:rPr lang="en-US" sz="1400" dirty="0">
                <a:solidFill>
                  <a:schemeClr val="tx1"/>
                </a:solidFill>
              </a:rPr>
              <a:t>, project and test </a:t>
            </a:r>
            <a:endParaRPr lang="en-US" sz="1600" dirty="0">
              <a:solidFill>
                <a:schemeClr val="tx1"/>
              </a:solidFill>
            </a:endParaRPr>
          </a:p>
        </p:txBody>
      </p:sp>
      <p:sp>
        <p:nvSpPr>
          <p:cNvPr id="3" name="Date Placeholder 2"/>
          <p:cNvSpPr>
            <a:spLocks noGrp="1"/>
          </p:cNvSpPr>
          <p:nvPr>
            <p:ph type="dt" sz="half" idx="10"/>
          </p:nvPr>
        </p:nvSpPr>
        <p:spPr/>
        <p:txBody>
          <a:bodyPr/>
          <a:lstStyle/>
          <a:p>
            <a:r>
              <a:rPr lang="fr-FR" smtClean="0"/>
              <a:t>JLC, LPSC Grenoble Dec 2 2014</a:t>
            </a:r>
            <a:endParaRPr lang="fr-BE" dirty="0"/>
          </a:p>
        </p:txBody>
      </p:sp>
      <p:sp>
        <p:nvSpPr>
          <p:cNvPr id="4" name="Footer Placeholder 3"/>
          <p:cNvSpPr>
            <a:spLocks noGrp="1"/>
          </p:cNvSpPr>
          <p:nvPr>
            <p:ph type="ftr" sz="quarter" idx="11"/>
          </p:nvPr>
        </p:nvSpPr>
        <p:spPr/>
        <p:txBody>
          <a:bodyPr/>
          <a:lstStyle/>
          <a:p>
            <a:r>
              <a:rPr lang="fr-BE" smtClean="0"/>
              <a:t>Denis Perret-Gallix@in2p3.fr LAPP/IN2P3/CNRS - KEK</a:t>
            </a:r>
            <a:endParaRPr lang="fr-BE" dirty="0"/>
          </a:p>
        </p:txBody>
      </p:sp>
      <p:sp>
        <p:nvSpPr>
          <p:cNvPr id="5" name="Slide Number Placeholder 4"/>
          <p:cNvSpPr>
            <a:spLocks noGrp="1"/>
          </p:cNvSpPr>
          <p:nvPr>
            <p:ph type="sldNum" sz="quarter" idx="12"/>
          </p:nvPr>
        </p:nvSpPr>
        <p:spPr/>
        <p:txBody>
          <a:bodyPr/>
          <a:lstStyle/>
          <a:p>
            <a:fld id="{CF4668DC-857F-487D-BFFA-8C0CA5037977}" type="slidenum">
              <a:rPr lang="fr-BE" smtClean="0"/>
              <a:t>16</a:t>
            </a:fld>
            <a:endParaRPr lang="fr-BE" dirty="0"/>
          </a:p>
        </p:txBody>
      </p:sp>
      <p:sp>
        <p:nvSpPr>
          <p:cNvPr id="6" name="Title 5"/>
          <p:cNvSpPr>
            <a:spLocks noGrp="1"/>
          </p:cNvSpPr>
          <p:nvPr>
            <p:ph type="title"/>
          </p:nvPr>
        </p:nvSpPr>
        <p:spPr>
          <a:xfrm>
            <a:off x="1403648" y="260648"/>
            <a:ext cx="7293496" cy="576064"/>
          </a:xfrm>
        </p:spPr>
        <p:txBody>
          <a:bodyPr>
            <a:normAutofit/>
          </a:bodyPr>
          <a:lstStyle/>
          <a:p>
            <a:r>
              <a:rPr lang="en-US" sz="2800" dirty="0" smtClean="0"/>
              <a:t>Energy Saving and recovery</a:t>
            </a:r>
            <a:endParaRPr lang="fr-FR" sz="2800" dirty="0"/>
          </a:p>
        </p:txBody>
      </p:sp>
    </p:spTree>
    <p:extLst>
      <p:ext uri="{BB962C8B-B14F-4D97-AF65-F5344CB8AC3E}">
        <p14:creationId xmlns:p14="http://schemas.microsoft.com/office/powerpoint/2010/main" val="896969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83568" y="-27384"/>
            <a:ext cx="8229600" cy="1143000"/>
          </a:xfrm>
        </p:spPr>
        <p:txBody>
          <a:bodyPr/>
          <a:lstStyle/>
          <a:p>
            <a:r>
              <a:rPr lang="en-US" altLang="ja-JP" dirty="0" smtClean="0"/>
              <a:t>Pros/cons</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3642336440"/>
              </p:ext>
            </p:extLst>
          </p:nvPr>
        </p:nvGraphicFramePr>
        <p:xfrm>
          <a:off x="755576" y="1340768"/>
          <a:ext cx="7992888" cy="3888430"/>
        </p:xfrm>
        <a:graphic>
          <a:graphicData uri="http://schemas.openxmlformats.org/drawingml/2006/table">
            <a:tbl>
              <a:tblPr firstRow="1" bandRow="1">
                <a:tableStyleId>{5C22544A-7EE6-4342-B048-85BDC9FD1C3A}</a:tableStyleId>
              </a:tblPr>
              <a:tblGrid>
                <a:gridCol w="2664296"/>
                <a:gridCol w="2664296"/>
                <a:gridCol w="2664296"/>
              </a:tblGrid>
              <a:tr h="555490">
                <a:tc>
                  <a:txBody>
                    <a:bodyPr/>
                    <a:lstStyle/>
                    <a:p>
                      <a:endParaRPr kumimoji="1" lang="ja-JP" altLang="en-US" dirty="0"/>
                    </a:p>
                  </a:txBody>
                  <a:tcPr/>
                </a:tc>
                <a:tc>
                  <a:txBody>
                    <a:bodyPr/>
                    <a:lstStyle/>
                    <a:p>
                      <a:r>
                        <a:rPr kumimoji="1" lang="en-US" altLang="ja-JP" dirty="0" smtClean="0"/>
                        <a:t>Water dump</a:t>
                      </a:r>
                      <a:endParaRPr kumimoji="1" lang="ja-JP" altLang="en-US" dirty="0"/>
                    </a:p>
                  </a:txBody>
                  <a:tcPr/>
                </a:tc>
                <a:tc>
                  <a:txBody>
                    <a:bodyPr/>
                    <a:lstStyle/>
                    <a:p>
                      <a:r>
                        <a:rPr kumimoji="1" lang="en-US" altLang="ja-JP" dirty="0" smtClean="0"/>
                        <a:t>Gas dump</a:t>
                      </a:r>
                      <a:endParaRPr kumimoji="1" lang="ja-JP" altLang="en-US" dirty="0"/>
                    </a:p>
                  </a:txBody>
                  <a:tcPr/>
                </a:tc>
              </a:tr>
              <a:tr h="555490">
                <a:tc>
                  <a:txBody>
                    <a:bodyPr/>
                    <a:lstStyle/>
                    <a:p>
                      <a:r>
                        <a:rPr kumimoji="1" lang="en-US" altLang="ja-JP" dirty="0" smtClean="0"/>
                        <a:t>length</a:t>
                      </a:r>
                      <a:endParaRPr kumimoji="1" lang="ja-JP" altLang="en-US" dirty="0"/>
                    </a:p>
                  </a:txBody>
                  <a:tcPr/>
                </a:tc>
                <a:tc>
                  <a:txBody>
                    <a:bodyPr/>
                    <a:lstStyle/>
                    <a:p>
                      <a:r>
                        <a:rPr kumimoji="1" lang="en-US" altLang="ja-JP" dirty="0" smtClean="0"/>
                        <a:t>10 m</a:t>
                      </a:r>
                      <a:endParaRPr kumimoji="1" lang="ja-JP" altLang="en-US" dirty="0"/>
                    </a:p>
                  </a:txBody>
                  <a:tcPr/>
                </a:tc>
                <a:tc>
                  <a:txBody>
                    <a:bodyPr/>
                    <a:lstStyle/>
                    <a:p>
                      <a:r>
                        <a:rPr kumimoji="1" lang="en-US" altLang="ja-JP" dirty="0" smtClean="0"/>
                        <a:t>1000 m</a:t>
                      </a:r>
                      <a:endParaRPr kumimoji="1" lang="ja-JP" altLang="en-US" dirty="0"/>
                    </a:p>
                  </a:txBody>
                  <a:tcPr/>
                </a:tc>
              </a:tr>
              <a:tr h="555490">
                <a:tc>
                  <a:txBody>
                    <a:bodyPr/>
                    <a:lstStyle/>
                    <a:p>
                      <a:r>
                        <a:rPr kumimoji="1" lang="en-US" altLang="ja-JP" dirty="0" smtClean="0"/>
                        <a:t>Window pressure</a:t>
                      </a:r>
                      <a:endParaRPr kumimoji="1" lang="ja-JP" altLang="en-US" dirty="0"/>
                    </a:p>
                  </a:txBody>
                  <a:tcPr/>
                </a:tc>
                <a:tc>
                  <a:txBody>
                    <a:bodyPr/>
                    <a:lstStyle/>
                    <a:p>
                      <a:r>
                        <a:rPr kumimoji="1" lang="en-US" altLang="ja-JP" dirty="0" smtClean="0"/>
                        <a:t>10 bar static, 0.5 bar </a:t>
                      </a:r>
                      <a:r>
                        <a:rPr kumimoji="1" lang="en-US" altLang="ja-JP" dirty="0" err="1" smtClean="0"/>
                        <a:t>dyn</a:t>
                      </a:r>
                      <a:r>
                        <a:rPr kumimoji="1" lang="en-US" altLang="ja-JP" dirty="0" smtClean="0"/>
                        <a:t>.</a:t>
                      </a:r>
                      <a:endParaRPr kumimoji="1" lang="ja-JP" altLang="en-US" dirty="0"/>
                    </a:p>
                  </a:txBody>
                  <a:tcPr/>
                </a:tc>
                <a:tc>
                  <a:txBody>
                    <a:bodyPr/>
                    <a:lstStyle/>
                    <a:p>
                      <a:r>
                        <a:rPr kumimoji="1" lang="en-US" altLang="ja-JP" dirty="0" smtClean="0"/>
                        <a:t>1 bar static, 0.01 bar </a:t>
                      </a:r>
                      <a:r>
                        <a:rPr kumimoji="1" lang="en-US" altLang="ja-JP" dirty="0" err="1" smtClean="0"/>
                        <a:t>dyn</a:t>
                      </a:r>
                      <a:endParaRPr kumimoji="1" lang="ja-JP" altLang="en-US" dirty="0"/>
                    </a:p>
                  </a:txBody>
                  <a:tcPr/>
                </a:tc>
              </a:tr>
              <a:tr h="555490">
                <a:tc>
                  <a:txBody>
                    <a:bodyPr/>
                    <a:lstStyle/>
                    <a:p>
                      <a:r>
                        <a:rPr kumimoji="1" lang="en-US" altLang="ja-JP" dirty="0" smtClean="0"/>
                        <a:t> Window diameter</a:t>
                      </a:r>
                      <a:endParaRPr kumimoji="1" lang="ja-JP" altLang="en-US" dirty="0"/>
                    </a:p>
                  </a:txBody>
                  <a:tcPr/>
                </a:tc>
                <a:tc>
                  <a:txBody>
                    <a:bodyPr/>
                    <a:lstStyle/>
                    <a:p>
                      <a:r>
                        <a:rPr kumimoji="1" lang="en-US" altLang="ja-JP" dirty="0" smtClean="0"/>
                        <a:t>30 cm</a:t>
                      </a:r>
                      <a:endParaRPr kumimoji="1" lang="ja-JP" altLang="en-US" dirty="0"/>
                    </a:p>
                  </a:txBody>
                  <a:tcPr/>
                </a:tc>
                <a:tc>
                  <a:txBody>
                    <a:bodyPr/>
                    <a:lstStyle/>
                    <a:p>
                      <a:r>
                        <a:rPr kumimoji="1" lang="en-US" altLang="ja-JP" dirty="0" smtClean="0"/>
                        <a:t>8 cm</a:t>
                      </a:r>
                      <a:endParaRPr kumimoji="1" lang="ja-JP" altLang="en-US" dirty="0"/>
                    </a:p>
                  </a:txBody>
                  <a:tcPr/>
                </a:tc>
              </a:tr>
              <a:tr h="555490">
                <a:tc>
                  <a:txBody>
                    <a:bodyPr/>
                    <a:lstStyle/>
                    <a:p>
                      <a:r>
                        <a:rPr kumimoji="1" lang="en-US" altLang="ja-JP" dirty="0" smtClean="0"/>
                        <a:t>Hydrogen</a:t>
                      </a:r>
                      <a:r>
                        <a:rPr kumimoji="1" lang="en-US" altLang="ja-JP" baseline="0" dirty="0" smtClean="0"/>
                        <a:t> gas producing</a:t>
                      </a:r>
                      <a:endParaRPr kumimoji="1" lang="ja-JP" altLang="en-US" dirty="0"/>
                    </a:p>
                  </a:txBody>
                  <a:tcPr/>
                </a:tc>
                <a:tc>
                  <a:txBody>
                    <a:bodyPr/>
                    <a:lstStyle/>
                    <a:p>
                      <a:r>
                        <a:rPr kumimoji="1" lang="en-US" altLang="ja-JP" dirty="0" smtClean="0"/>
                        <a:t>Several liter/sec</a:t>
                      </a:r>
                      <a:r>
                        <a:rPr kumimoji="1" lang="en-US" altLang="ja-JP" baseline="0" dirty="0" smtClean="0"/>
                        <a:t> @ 20 MW</a:t>
                      </a:r>
                      <a:endParaRPr kumimoji="1" lang="ja-JP" altLang="en-US" dirty="0"/>
                    </a:p>
                  </a:txBody>
                  <a:tcPr/>
                </a:tc>
                <a:tc>
                  <a:txBody>
                    <a:bodyPr/>
                    <a:lstStyle/>
                    <a:p>
                      <a:r>
                        <a:rPr kumimoji="1" lang="en-US" altLang="ja-JP" baseline="0" dirty="0" smtClean="0"/>
                        <a:t>no</a:t>
                      </a:r>
                    </a:p>
                  </a:txBody>
                  <a:tcPr/>
                </a:tc>
              </a:tr>
              <a:tr h="555490">
                <a:tc>
                  <a:txBody>
                    <a:bodyPr/>
                    <a:lstStyle/>
                    <a:p>
                      <a:r>
                        <a:rPr kumimoji="1" lang="en-US" altLang="ja-JP" dirty="0" smtClean="0"/>
                        <a:t>Tritium production</a:t>
                      </a:r>
                      <a:endParaRPr kumimoji="1" lang="ja-JP" altLang="en-US" dirty="0"/>
                    </a:p>
                  </a:txBody>
                  <a:tcPr/>
                </a:tc>
                <a:tc>
                  <a:txBody>
                    <a:bodyPr/>
                    <a:lstStyle/>
                    <a:p>
                      <a:r>
                        <a:rPr kumimoji="1" lang="en-US" altLang="ja-JP" dirty="0" smtClean="0"/>
                        <a:t>300 </a:t>
                      </a:r>
                      <a:r>
                        <a:rPr kumimoji="1" lang="en-US" altLang="ja-JP" dirty="0" err="1" smtClean="0"/>
                        <a:t>TBq</a:t>
                      </a:r>
                      <a:endParaRPr kumimoji="1" lang="ja-JP" altLang="en-US" dirty="0"/>
                    </a:p>
                  </a:txBody>
                  <a:tcPr/>
                </a:tc>
                <a:tc>
                  <a:txBody>
                    <a:bodyPr/>
                    <a:lstStyle/>
                    <a:p>
                      <a:r>
                        <a:rPr kumimoji="1" lang="en-US" altLang="ja-JP" dirty="0" smtClean="0"/>
                        <a:t>30 </a:t>
                      </a:r>
                      <a:r>
                        <a:rPr kumimoji="1" lang="en-US" altLang="ja-JP" dirty="0" err="1" smtClean="0"/>
                        <a:t>TBq</a:t>
                      </a:r>
                      <a:r>
                        <a:rPr kumimoji="1" lang="en-US" altLang="ja-JP" baseline="0" dirty="0" smtClean="0"/>
                        <a:t> ( in Iron)</a:t>
                      </a:r>
                    </a:p>
                  </a:txBody>
                  <a:tcPr/>
                </a:tc>
              </a:tr>
              <a:tr h="555490">
                <a:tc>
                  <a:txBody>
                    <a:bodyPr/>
                    <a:lstStyle/>
                    <a:p>
                      <a:r>
                        <a:rPr kumimoji="1" lang="en-US" altLang="ja-JP" dirty="0" smtClean="0"/>
                        <a:t>Component Activity</a:t>
                      </a:r>
                      <a:endParaRPr kumimoji="1" lang="ja-JP" altLang="en-US" dirty="0"/>
                    </a:p>
                  </a:txBody>
                  <a:tcPr/>
                </a:tc>
                <a:tc>
                  <a:txBody>
                    <a:bodyPr/>
                    <a:lstStyle/>
                    <a:p>
                      <a:r>
                        <a:rPr kumimoji="1" lang="en-US" altLang="ja-JP" dirty="0" smtClean="0"/>
                        <a:t>1.2 </a:t>
                      </a:r>
                      <a:r>
                        <a:rPr kumimoji="1" lang="en-US" altLang="ja-JP" dirty="0" err="1" smtClean="0"/>
                        <a:t>mSv</a:t>
                      </a:r>
                      <a:r>
                        <a:rPr kumimoji="1" lang="en-US" altLang="ja-JP" dirty="0" smtClean="0"/>
                        <a:t>/h</a:t>
                      </a:r>
                      <a:endParaRPr kumimoji="1" lang="ja-JP" altLang="en-US" dirty="0"/>
                    </a:p>
                  </a:txBody>
                  <a:tcPr/>
                </a:tc>
                <a:tc>
                  <a:txBody>
                    <a:bodyPr/>
                    <a:lstStyle/>
                    <a:p>
                      <a:r>
                        <a:rPr kumimoji="1" lang="en-US" altLang="ja-JP" dirty="0" smtClean="0"/>
                        <a:t>~ 1 … 10 </a:t>
                      </a:r>
                      <a:r>
                        <a:rPr kumimoji="1" lang="en-US" altLang="ja-JP" dirty="0" err="1" smtClean="0"/>
                        <a:t>mSv</a:t>
                      </a:r>
                      <a:r>
                        <a:rPr kumimoji="1" lang="en-US" altLang="ja-JP" dirty="0" smtClean="0"/>
                        <a:t>/h</a:t>
                      </a:r>
                      <a:endParaRPr kumimoji="1" lang="ja-JP" altLang="en-US" dirty="0"/>
                    </a:p>
                  </a:txBody>
                  <a:tcPr/>
                </a:tc>
              </a:tr>
            </a:tbl>
          </a:graphicData>
        </a:graphic>
      </p:graphicFrame>
      <p:sp>
        <p:nvSpPr>
          <p:cNvPr id="2" name="TextBox 1"/>
          <p:cNvSpPr txBox="1"/>
          <p:nvPr/>
        </p:nvSpPr>
        <p:spPr>
          <a:xfrm>
            <a:off x="5436096" y="188640"/>
            <a:ext cx="1751313" cy="369332"/>
          </a:xfrm>
          <a:prstGeom prst="rect">
            <a:avLst/>
          </a:prstGeom>
          <a:noFill/>
        </p:spPr>
        <p:txBody>
          <a:bodyPr wrap="none" rtlCol="0">
            <a:spAutoFit/>
          </a:bodyPr>
          <a:lstStyle/>
          <a:p>
            <a:r>
              <a:rPr lang="en-US" dirty="0" smtClean="0"/>
              <a:t>J. Fujimoto (KEK)</a:t>
            </a:r>
            <a:endParaRPr lang="fr-FR" dirty="0"/>
          </a:p>
        </p:txBody>
      </p:sp>
    </p:spTree>
    <p:extLst>
      <p:ext uri="{BB962C8B-B14F-4D97-AF65-F5344CB8AC3E}">
        <p14:creationId xmlns:p14="http://schemas.microsoft.com/office/powerpoint/2010/main" val="2201677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1475656" y="380608"/>
            <a:ext cx="6768752" cy="1869465"/>
          </a:xfrm>
          <a:prstGeom prst="rect">
            <a:avLst/>
          </a:prstGeom>
        </p:spPr>
      </p:pic>
      <p:sp>
        <p:nvSpPr>
          <p:cNvPr id="5" name="テキスト ボックス 4"/>
          <p:cNvSpPr txBox="1"/>
          <p:nvPr/>
        </p:nvSpPr>
        <p:spPr>
          <a:xfrm>
            <a:off x="179512" y="28414"/>
            <a:ext cx="4028667" cy="461665"/>
          </a:xfrm>
          <a:prstGeom prst="rect">
            <a:avLst/>
          </a:prstGeom>
          <a:solidFill>
            <a:schemeClr val="accent3">
              <a:lumMod val="40000"/>
              <a:lumOff val="60000"/>
            </a:schemeClr>
          </a:solidFill>
        </p:spPr>
        <p:txBody>
          <a:bodyPr wrap="none" rtlCol="0">
            <a:spAutoFit/>
          </a:bodyPr>
          <a:lstStyle/>
          <a:p>
            <a:r>
              <a:rPr lang="en-US" altLang="ja-JP" sz="2400" b="1" dirty="0" smtClean="0">
                <a:solidFill>
                  <a:prstClr val="black"/>
                </a:solidFill>
              </a:rPr>
              <a:t>Plasma Deceleration Dumping</a:t>
            </a:r>
            <a:endParaRPr lang="ja-JP" altLang="en-US" sz="2400" b="1" dirty="0">
              <a:solidFill>
                <a:prstClr val="black"/>
              </a:solidFill>
            </a:endParaRPr>
          </a:p>
        </p:txBody>
      </p:sp>
      <p:grpSp>
        <p:nvGrpSpPr>
          <p:cNvPr id="9" name="グループ化 8"/>
          <p:cNvGrpSpPr/>
          <p:nvPr/>
        </p:nvGrpSpPr>
        <p:grpSpPr>
          <a:xfrm>
            <a:off x="467544" y="2276872"/>
            <a:ext cx="8280920" cy="4071357"/>
            <a:chOff x="467544" y="2388441"/>
            <a:chExt cx="8280920" cy="4071357"/>
          </a:xfrm>
        </p:grpSpPr>
        <p:pic>
          <p:nvPicPr>
            <p:cNvPr id="3" name="図 2"/>
            <p:cNvPicPr>
              <a:picLocks noChangeAspect="1"/>
            </p:cNvPicPr>
            <p:nvPr/>
          </p:nvPicPr>
          <p:blipFill rotWithShape="1">
            <a:blip r:embed="rId4" cstate="email">
              <a:lum bright="20000" contrast="-40000"/>
              <a:extLst>
                <a:ext uri="{28A0092B-C50C-407E-A947-70E740481C1C}">
                  <a14:useLocalDpi xmlns:a14="http://schemas.microsoft.com/office/drawing/2010/main"/>
                </a:ext>
              </a:extLst>
            </a:blip>
            <a:srcRect r="38614"/>
            <a:stretch/>
          </p:blipFill>
          <p:spPr>
            <a:xfrm>
              <a:off x="643301" y="2803078"/>
              <a:ext cx="4464496" cy="2781867"/>
            </a:xfrm>
            <a:prstGeom prst="rect">
              <a:avLst/>
            </a:prstGeom>
          </p:spPr>
        </p:pic>
        <p:sp>
          <p:nvSpPr>
            <p:cNvPr id="4" name="テキスト ボックス 3"/>
            <p:cNvSpPr txBox="1"/>
            <p:nvPr/>
          </p:nvSpPr>
          <p:spPr>
            <a:xfrm>
              <a:off x="467544" y="5628801"/>
              <a:ext cx="8280920" cy="830997"/>
            </a:xfrm>
            <a:prstGeom prst="rect">
              <a:avLst/>
            </a:prstGeom>
            <a:noFill/>
          </p:spPr>
          <p:txBody>
            <a:bodyPr wrap="square" rtlCol="0">
              <a:spAutoFit/>
            </a:bodyPr>
            <a:lstStyle/>
            <a:p>
              <a:pPr marL="285750" indent="-285750">
                <a:buFont typeface="Wingdings" panose="05000000000000000000" pitchFamily="2" charset="2"/>
                <a:buChar char="Ø"/>
              </a:pPr>
              <a:r>
                <a:rPr lang="en-US" altLang="ja-JP" sz="1600" dirty="0" smtClean="0">
                  <a:solidFill>
                    <a:srgbClr val="002060"/>
                  </a:solidFill>
                </a:rPr>
                <a:t>The deceleration distance in the </a:t>
              </a:r>
              <a:r>
                <a:rPr lang="en-US" altLang="ja-JP" sz="1600" dirty="0" err="1" smtClean="0">
                  <a:solidFill>
                    <a:srgbClr val="002060"/>
                  </a:solidFill>
                </a:rPr>
                <a:t>underdense</a:t>
              </a:r>
              <a:r>
                <a:rPr lang="en-US" altLang="ja-JP" sz="1600" dirty="0" smtClean="0">
                  <a:solidFill>
                    <a:srgbClr val="002060"/>
                  </a:solidFill>
                </a:rPr>
                <a:t> plasma is 3 orders of magnitude smaller than the stopping in condensed matter.</a:t>
              </a:r>
            </a:p>
            <a:p>
              <a:pPr marL="285750" indent="-285750">
                <a:buFont typeface="Wingdings" panose="05000000000000000000" pitchFamily="2" charset="2"/>
                <a:buChar char="Ø"/>
              </a:pPr>
              <a:r>
                <a:rPr lang="en-US" altLang="ja-JP" sz="1600" dirty="0" smtClean="0">
                  <a:solidFill>
                    <a:srgbClr val="002060"/>
                  </a:solidFill>
                </a:rPr>
                <a:t>The </a:t>
              </a:r>
              <a:r>
                <a:rPr lang="en-US" altLang="ja-JP" sz="1600" dirty="0" err="1" smtClean="0">
                  <a:solidFill>
                    <a:srgbClr val="002060"/>
                  </a:solidFill>
                </a:rPr>
                <a:t>muon</a:t>
              </a:r>
              <a:r>
                <a:rPr lang="en-US" altLang="ja-JP" sz="1600" dirty="0" smtClean="0">
                  <a:solidFill>
                    <a:srgbClr val="002060"/>
                  </a:solidFill>
                </a:rPr>
                <a:t> </a:t>
              </a:r>
              <a:r>
                <a:rPr lang="en-US" altLang="ja-JP" sz="1600" dirty="0" err="1" smtClean="0">
                  <a:solidFill>
                    <a:srgbClr val="002060"/>
                  </a:solidFill>
                </a:rPr>
                <a:t>fluence</a:t>
              </a:r>
              <a:r>
                <a:rPr lang="en-US" altLang="ja-JP" sz="1600" dirty="0" smtClean="0">
                  <a:solidFill>
                    <a:srgbClr val="002060"/>
                  </a:solidFill>
                </a:rPr>
                <a:t> is highly peaked in the forward direction.  </a:t>
              </a:r>
              <a:endParaRPr lang="ja-JP" altLang="en-US" dirty="0">
                <a:solidFill>
                  <a:srgbClr val="002060"/>
                </a:solidFill>
              </a:endParaRPr>
            </a:p>
          </p:txBody>
        </p:sp>
        <p:pic>
          <p:nvPicPr>
            <p:cNvPr id="6" name="図 5"/>
            <p:cNvPicPr>
              <a:picLocks noChangeAspect="1"/>
            </p:cNvPicPr>
            <p:nvPr/>
          </p:nvPicPr>
          <p:blipFill rotWithShape="1">
            <a:blip r:embed="rId5" cstate="email">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p:blipFill>
          <p:spPr>
            <a:xfrm>
              <a:off x="5107797" y="2803078"/>
              <a:ext cx="3331081" cy="2831418"/>
            </a:xfrm>
            <a:prstGeom prst="rect">
              <a:avLst/>
            </a:prstGeom>
          </p:spPr>
        </p:pic>
        <p:sp>
          <p:nvSpPr>
            <p:cNvPr id="7" name="テキスト ボックス 6"/>
            <p:cNvSpPr txBox="1"/>
            <p:nvPr/>
          </p:nvSpPr>
          <p:spPr>
            <a:xfrm>
              <a:off x="5940152" y="4557578"/>
              <a:ext cx="1747723" cy="338554"/>
            </a:xfrm>
            <a:prstGeom prst="rect">
              <a:avLst/>
            </a:prstGeom>
            <a:noFill/>
          </p:spPr>
          <p:txBody>
            <a:bodyPr wrap="none" rtlCol="0">
              <a:spAutoFit/>
            </a:bodyPr>
            <a:lstStyle/>
            <a:p>
              <a:r>
                <a:rPr lang="en-US" altLang="ja-JP" sz="1600" b="1" dirty="0" smtClean="0">
                  <a:solidFill>
                    <a:srgbClr val="0000FF"/>
                  </a:solidFill>
                </a:rPr>
                <a:t>10 cm for 100 </a:t>
              </a:r>
              <a:r>
                <a:rPr lang="en-US" altLang="ja-JP" sz="1600" b="1" dirty="0" err="1" smtClean="0">
                  <a:solidFill>
                    <a:srgbClr val="0000FF"/>
                  </a:solidFill>
                </a:rPr>
                <a:t>GeV</a:t>
              </a:r>
              <a:endParaRPr lang="ja-JP" altLang="en-US" sz="1600" b="1" dirty="0">
                <a:solidFill>
                  <a:srgbClr val="0000FF"/>
                </a:solidFill>
              </a:endParaRPr>
            </a:p>
          </p:txBody>
        </p:sp>
        <p:sp>
          <p:nvSpPr>
            <p:cNvPr id="8" name="テキスト ボックス 7"/>
            <p:cNvSpPr txBox="1"/>
            <p:nvPr/>
          </p:nvSpPr>
          <p:spPr>
            <a:xfrm>
              <a:off x="1190690" y="2388441"/>
              <a:ext cx="6762621" cy="400110"/>
            </a:xfrm>
            <a:prstGeom prst="rect">
              <a:avLst/>
            </a:prstGeom>
            <a:noFill/>
          </p:spPr>
          <p:txBody>
            <a:bodyPr wrap="none" rtlCol="0">
              <a:spAutoFit/>
            </a:bodyPr>
            <a:lstStyle/>
            <a:p>
              <a:r>
                <a:rPr lang="en-US" altLang="ja-JP" sz="2000" b="1" u="sng" dirty="0" smtClean="0">
                  <a:solidFill>
                    <a:srgbClr val="9900FF"/>
                  </a:solidFill>
                  <a:latin typeface="Hiragino Sans GB W3"/>
                </a:rPr>
                <a:t>Use Collective Fields of Plasmas for Deceleration</a:t>
              </a:r>
              <a:endParaRPr lang="ja-JP" altLang="en-US" sz="2000" b="1" u="sng" dirty="0">
                <a:solidFill>
                  <a:srgbClr val="9900FF"/>
                </a:solidFill>
                <a:latin typeface="Hiragino Sans GB W3"/>
              </a:endParaRPr>
            </a:p>
          </p:txBody>
        </p:sp>
      </p:grpSp>
      <p:sp>
        <p:nvSpPr>
          <p:cNvPr id="10" name="TextBox 9"/>
          <p:cNvSpPr txBox="1"/>
          <p:nvPr/>
        </p:nvSpPr>
        <p:spPr>
          <a:xfrm>
            <a:off x="179512" y="1040605"/>
            <a:ext cx="1586396" cy="738664"/>
          </a:xfrm>
          <a:prstGeom prst="rect">
            <a:avLst/>
          </a:prstGeom>
          <a:noFill/>
        </p:spPr>
        <p:txBody>
          <a:bodyPr wrap="none" rtlCol="0">
            <a:spAutoFit/>
          </a:bodyPr>
          <a:lstStyle/>
          <a:p>
            <a:r>
              <a:rPr lang="en-US" sz="1400" b="1" dirty="0" smtClean="0"/>
              <a:t>Linear Collider WS </a:t>
            </a:r>
          </a:p>
          <a:p>
            <a:r>
              <a:rPr lang="en-US" sz="1200" dirty="0" smtClean="0"/>
              <a:t>Tokyo Nov. 15 2013</a:t>
            </a:r>
          </a:p>
          <a:p>
            <a:r>
              <a:rPr lang="en-US" sz="1200" dirty="0" smtClean="0"/>
              <a:t>A. Suzuki (KEK DG</a:t>
            </a:r>
            <a:r>
              <a:rPr lang="en-US" sz="1600" dirty="0" smtClean="0"/>
              <a:t>)</a:t>
            </a:r>
            <a:endParaRPr lang="en-US" sz="1600" dirty="0"/>
          </a:p>
        </p:txBody>
      </p:sp>
      <p:sp>
        <p:nvSpPr>
          <p:cNvPr id="11" name="Date Placeholder 10"/>
          <p:cNvSpPr>
            <a:spLocks noGrp="1"/>
          </p:cNvSpPr>
          <p:nvPr>
            <p:ph type="dt" sz="half" idx="10"/>
          </p:nvPr>
        </p:nvSpPr>
        <p:spPr/>
        <p:txBody>
          <a:bodyPr/>
          <a:lstStyle/>
          <a:p>
            <a:r>
              <a:rPr kumimoji="1" lang="fr-FR" altLang="ja-JP" smtClean="0"/>
              <a:t>JLC, LPSC Grenoble Dec 2 2014</a:t>
            </a:r>
            <a:endParaRPr kumimoji="1" lang="ja-JP" altLang="en-US"/>
          </a:p>
        </p:txBody>
      </p:sp>
      <p:sp>
        <p:nvSpPr>
          <p:cNvPr id="12" name="Footer Placeholder 11"/>
          <p:cNvSpPr>
            <a:spLocks noGrp="1"/>
          </p:cNvSpPr>
          <p:nvPr>
            <p:ph type="ftr" sz="quarter" idx="11"/>
          </p:nvPr>
        </p:nvSpPr>
        <p:spPr/>
        <p:txBody>
          <a:bodyPr/>
          <a:lstStyle/>
          <a:p>
            <a:r>
              <a:rPr kumimoji="1" lang="fr-FR" altLang="ja-JP" smtClean="0"/>
              <a:t>Denis Perret-Gallix@in2p3.fr LAPP/IN2P3/CNRS - KEK</a:t>
            </a:r>
            <a:endParaRPr kumimoji="1" lang="ja-JP" altLang="en-US"/>
          </a:p>
        </p:txBody>
      </p:sp>
      <p:sp>
        <p:nvSpPr>
          <p:cNvPr id="13" name="Slide Number Placeholder 12"/>
          <p:cNvSpPr>
            <a:spLocks noGrp="1"/>
          </p:cNvSpPr>
          <p:nvPr>
            <p:ph type="sldNum" sz="quarter" idx="12"/>
          </p:nvPr>
        </p:nvSpPr>
        <p:spPr/>
        <p:txBody>
          <a:bodyPr/>
          <a:lstStyle/>
          <a:p>
            <a:fld id="{2A5CE051-D448-4018-A13B-6F31F3F89DAA}" type="slidenum">
              <a:rPr kumimoji="1" lang="ja-JP" altLang="en-US" smtClean="0"/>
              <a:t>18</a:t>
            </a:fld>
            <a:endParaRPr kumimoji="1" lang="ja-JP" altLang="en-US"/>
          </a:p>
        </p:txBody>
      </p:sp>
    </p:spTree>
    <p:extLst>
      <p:ext uri="{BB962C8B-B14F-4D97-AF65-F5344CB8AC3E}">
        <p14:creationId xmlns:p14="http://schemas.microsoft.com/office/powerpoint/2010/main" val="205158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fr-FR" altLang="ja-JP" smtClean="0"/>
              <a:t>JLC, LPSC Grenoble Dec 2 2014</a:t>
            </a:r>
            <a:endParaRPr kumimoji="1" lang="ja-JP" altLang="en-US"/>
          </a:p>
        </p:txBody>
      </p:sp>
      <p:sp>
        <p:nvSpPr>
          <p:cNvPr id="3" name="Footer Placeholder 2"/>
          <p:cNvSpPr>
            <a:spLocks noGrp="1"/>
          </p:cNvSpPr>
          <p:nvPr>
            <p:ph type="ftr" sz="quarter" idx="11"/>
          </p:nvPr>
        </p:nvSpPr>
        <p:spPr/>
        <p:txBody>
          <a:bodyPr/>
          <a:lstStyle/>
          <a:p>
            <a:r>
              <a:rPr kumimoji="1" lang="fr-FR" altLang="ja-JP" smtClean="0"/>
              <a:t>Denis Perret-Gallix@in2p3.fr LAPP/IN2P3/CNRS - KEK</a:t>
            </a:r>
            <a:endParaRPr kumimoji="1" lang="ja-JP" altLang="en-US"/>
          </a:p>
        </p:txBody>
      </p:sp>
      <p:sp>
        <p:nvSpPr>
          <p:cNvPr id="4" name="Slide Number Placeholder 3"/>
          <p:cNvSpPr>
            <a:spLocks noGrp="1"/>
          </p:cNvSpPr>
          <p:nvPr>
            <p:ph type="sldNum" sz="quarter" idx="12"/>
          </p:nvPr>
        </p:nvSpPr>
        <p:spPr/>
        <p:txBody>
          <a:bodyPr/>
          <a:lstStyle/>
          <a:p>
            <a:fld id="{2A5CE051-D448-4018-A13B-6F31F3F89DAA}" type="slidenum">
              <a:rPr kumimoji="1" lang="ja-JP" altLang="en-US" smtClean="0"/>
              <a:t>19</a:t>
            </a:fld>
            <a:endParaRPr kumimoji="1" lang="ja-JP"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672"/>
            <a:ext cx="9144000" cy="6650656"/>
          </a:xfrm>
          <a:prstGeom prst="rect">
            <a:avLst/>
          </a:prstGeom>
        </p:spPr>
      </p:pic>
      <p:sp>
        <p:nvSpPr>
          <p:cNvPr id="6" name="TextBox 5"/>
          <p:cNvSpPr txBox="1"/>
          <p:nvPr/>
        </p:nvSpPr>
        <p:spPr>
          <a:xfrm>
            <a:off x="4716016" y="147990"/>
            <a:ext cx="4341830" cy="369332"/>
          </a:xfrm>
          <a:prstGeom prst="rect">
            <a:avLst/>
          </a:prstGeom>
          <a:noFill/>
        </p:spPr>
        <p:txBody>
          <a:bodyPr wrap="none" rtlCol="0">
            <a:spAutoFit/>
          </a:bodyPr>
          <a:lstStyle/>
          <a:p>
            <a:r>
              <a:rPr lang="en-US" dirty="0" smtClean="0"/>
              <a:t>Application for a grant (MEXT, JSPS) for 2015</a:t>
            </a:r>
            <a:endParaRPr lang="fr-FR" dirty="0"/>
          </a:p>
        </p:txBody>
      </p:sp>
      <p:sp>
        <p:nvSpPr>
          <p:cNvPr id="7" name="Oval 6"/>
          <p:cNvSpPr/>
          <p:nvPr/>
        </p:nvSpPr>
        <p:spPr>
          <a:xfrm>
            <a:off x="3491880" y="4437112"/>
            <a:ext cx="2952328" cy="79208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908720"/>
            <a:ext cx="2711962" cy="68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118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fr-FR" smtClean="0"/>
              <a:t>JLC, LPSC Grenoble Dec 2 2014</a:t>
            </a:r>
            <a:endParaRPr lang="fr-BE" dirty="0"/>
          </a:p>
        </p:txBody>
      </p:sp>
      <p:sp>
        <p:nvSpPr>
          <p:cNvPr id="4" name="Espace réservé du pied de page 3"/>
          <p:cNvSpPr>
            <a:spLocks noGrp="1"/>
          </p:cNvSpPr>
          <p:nvPr>
            <p:ph type="ftr" sz="quarter" idx="11"/>
          </p:nvPr>
        </p:nvSpPr>
        <p:spPr/>
        <p:txBody>
          <a:bodyPr/>
          <a:lstStyle/>
          <a:p>
            <a:r>
              <a:rPr lang="fr-BE" smtClean="0"/>
              <a:t>Denis Perret-Gallix@in2p3.fr LAPP/IN2P3/CNRS - KEK</a:t>
            </a:r>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2</a:t>
            </a:fld>
            <a:endParaRPr lang="fr-BE" dirty="0"/>
          </a:p>
        </p:txBody>
      </p:sp>
      <p:sp>
        <p:nvSpPr>
          <p:cNvPr id="6" name="Titre 5"/>
          <p:cNvSpPr>
            <a:spLocks noGrp="1"/>
          </p:cNvSpPr>
          <p:nvPr>
            <p:ph type="title"/>
          </p:nvPr>
        </p:nvSpPr>
        <p:spPr/>
        <p:txBody>
          <a:bodyPr/>
          <a:lstStyle/>
          <a:p>
            <a:r>
              <a:rPr lang="en-US" dirty="0" smtClean="0"/>
              <a:t>Content</a:t>
            </a:r>
            <a:endParaRPr lang="en-US" dirty="0"/>
          </a:p>
        </p:txBody>
      </p:sp>
      <p:sp>
        <p:nvSpPr>
          <p:cNvPr id="7" name="ZoneTexte 6"/>
          <p:cNvSpPr txBox="1"/>
          <p:nvPr/>
        </p:nvSpPr>
        <p:spPr>
          <a:xfrm>
            <a:off x="571448" y="1251337"/>
            <a:ext cx="7920880" cy="4555093"/>
          </a:xfrm>
          <a:prstGeom prst="rect">
            <a:avLst/>
          </a:prstGeom>
          <a:noFill/>
        </p:spPr>
        <p:txBody>
          <a:bodyPr wrap="square" rtlCol="0">
            <a:spAutoFit/>
          </a:bodyPr>
          <a:lstStyle/>
          <a:p>
            <a:pPr marL="285750" indent="-285750">
              <a:buFont typeface="Arial" pitchFamily="34" charset="0"/>
              <a:buChar char="•"/>
            </a:pPr>
            <a:r>
              <a:rPr lang="en-US" sz="2800" dirty="0" smtClean="0">
                <a:latin typeface="Comic Sans MS" pitchFamily="66" charset="0"/>
              </a:rPr>
              <a:t>Green-ILC project</a:t>
            </a:r>
          </a:p>
          <a:p>
            <a:pPr marL="285750" indent="-285750">
              <a:buFont typeface="Arial" pitchFamily="34" charset="0"/>
              <a:buChar char="•"/>
            </a:pPr>
            <a:endParaRPr lang="en-US" sz="2800" dirty="0" smtClean="0">
              <a:latin typeface="Comic Sans MS" pitchFamily="66" charset="0"/>
            </a:endParaRPr>
          </a:p>
          <a:p>
            <a:pPr marL="285750" indent="-285750">
              <a:buFont typeface="Arial" pitchFamily="34" charset="0"/>
              <a:buChar char="•"/>
            </a:pPr>
            <a:r>
              <a:rPr lang="en-US" sz="2800" dirty="0" smtClean="0">
                <a:latin typeface="Comic Sans MS" pitchFamily="66" charset="0"/>
              </a:rPr>
              <a:t>Saving and recovery</a:t>
            </a:r>
          </a:p>
          <a:p>
            <a:pPr marL="285750" indent="-285750">
              <a:buFont typeface="Arial" pitchFamily="34" charset="0"/>
              <a:buChar char="•"/>
            </a:pPr>
            <a:endParaRPr lang="en-US" sz="2400" dirty="0" smtClean="0">
              <a:latin typeface="Comic Sans MS" pitchFamily="66" charset="0"/>
            </a:endParaRPr>
          </a:p>
          <a:p>
            <a:pPr marL="285750" indent="-285750">
              <a:buFont typeface="Arial" pitchFamily="34" charset="0"/>
              <a:buChar char="•"/>
            </a:pPr>
            <a:r>
              <a:rPr lang="en-US" sz="2800" dirty="0" smtClean="0">
                <a:latin typeface="Comic Sans MS" pitchFamily="66" charset="0"/>
              </a:rPr>
              <a:t>Renewable energies</a:t>
            </a:r>
          </a:p>
          <a:p>
            <a:pPr marL="285750" indent="-285750">
              <a:buFont typeface="Arial" pitchFamily="34" charset="0"/>
              <a:buChar char="•"/>
            </a:pPr>
            <a:endParaRPr lang="en-US" sz="2800" dirty="0" smtClean="0">
              <a:latin typeface="Comic Sans MS" pitchFamily="66" charset="0"/>
            </a:endParaRPr>
          </a:p>
          <a:p>
            <a:pPr marL="285750" indent="-285750">
              <a:buFont typeface="Arial" pitchFamily="34" charset="0"/>
              <a:buChar char="•"/>
            </a:pPr>
            <a:r>
              <a:rPr lang="en-US" sz="2800" dirty="0" smtClean="0">
                <a:latin typeface="Comic Sans MS" pitchFamily="66" charset="0"/>
              </a:rPr>
              <a:t>Accelerator Energy Consumption Calculation</a:t>
            </a:r>
          </a:p>
          <a:p>
            <a:pPr marL="285750" indent="-285750">
              <a:buFont typeface="Arial" pitchFamily="34" charset="0"/>
              <a:buChar char="•"/>
            </a:pPr>
            <a:endParaRPr lang="en-US" sz="2800" dirty="0" smtClean="0">
              <a:latin typeface="Comic Sans MS" pitchFamily="66" charset="0"/>
            </a:endParaRPr>
          </a:p>
          <a:p>
            <a:pPr marL="285750" indent="-285750">
              <a:buFont typeface="Arial" pitchFamily="34" charset="0"/>
              <a:buChar char="•"/>
            </a:pPr>
            <a:r>
              <a:rPr lang="en-US" sz="2800" dirty="0" smtClean="0">
                <a:latin typeface="Comic Sans MS" pitchFamily="66" charset="0"/>
              </a:rPr>
              <a:t>Cooperation</a:t>
            </a:r>
          </a:p>
          <a:p>
            <a:pPr marL="285750" indent="-285750">
              <a:buFont typeface="Arial" pitchFamily="34" charset="0"/>
              <a:buChar char="•"/>
            </a:pPr>
            <a:endParaRPr lang="en-US" sz="1400" dirty="0" smtClean="0">
              <a:latin typeface="Comic Sans MS" pitchFamily="66" charset="0"/>
            </a:endParaRPr>
          </a:p>
          <a:p>
            <a:pPr marL="742950" lvl="1" indent="-285750" algn="ctr">
              <a:buFont typeface="Arial" pitchFamily="34" charset="0"/>
              <a:buChar char="•"/>
            </a:pPr>
            <a:endParaRPr lang="en-US" sz="1400" dirty="0" smtClean="0">
              <a:latin typeface="Comic Sans MS" pitchFamily="66" charset="0"/>
            </a:endParaRPr>
          </a:p>
          <a:p>
            <a:pPr marL="285750" indent="-285750">
              <a:buFont typeface="Arial" pitchFamily="34" charset="0"/>
              <a:buChar char="•"/>
            </a:pPr>
            <a:endParaRPr lang="en-US" sz="1400" dirty="0" smtClean="0">
              <a:latin typeface="Comic Sans MS" pitchFamily="66" charset="0"/>
            </a:endParaRPr>
          </a:p>
        </p:txBody>
      </p:sp>
    </p:spTree>
    <p:extLst>
      <p:ext uri="{BB962C8B-B14F-4D97-AF65-F5344CB8AC3E}">
        <p14:creationId xmlns:p14="http://schemas.microsoft.com/office/powerpoint/2010/main" val="4020909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smtClean="0">
                <a:solidFill>
                  <a:prstClr val="black">
                    <a:tint val="75000"/>
                  </a:prstClr>
                </a:solidFill>
              </a:rPr>
              <a:t>JLC, LPSC Grenoble Dec 2 2014</a:t>
            </a:r>
            <a:endParaRPr lang="fr-BE" dirty="0">
              <a:solidFill>
                <a:prstClr val="black">
                  <a:tint val="75000"/>
                </a:prstClr>
              </a:solidFill>
            </a:endParaRPr>
          </a:p>
        </p:txBody>
      </p:sp>
      <p:sp>
        <p:nvSpPr>
          <p:cNvPr id="4" name="Footer Placeholder 3"/>
          <p:cNvSpPr>
            <a:spLocks noGrp="1"/>
          </p:cNvSpPr>
          <p:nvPr>
            <p:ph type="ftr" sz="quarter" idx="11"/>
          </p:nvPr>
        </p:nvSpPr>
        <p:spPr/>
        <p:txBody>
          <a:bodyPr/>
          <a:lstStyle/>
          <a:p>
            <a:r>
              <a:rPr lang="fr-BE" smtClean="0">
                <a:solidFill>
                  <a:prstClr val="black">
                    <a:tint val="75000"/>
                  </a:prstClr>
                </a:solidFill>
              </a:rPr>
              <a:t>Denis Perret-Gallix@in2p3.fr LAPP/IN2P3/CNRS - KEK</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F4668DC-857F-487D-BFFA-8C0CA5037977}" type="slidenum">
              <a:rPr lang="fr-BE" smtClean="0">
                <a:solidFill>
                  <a:prstClr val="black">
                    <a:tint val="75000"/>
                  </a:prstClr>
                </a:solidFill>
              </a:rPr>
              <a:pPr/>
              <a:t>20</a:t>
            </a:fld>
            <a:endParaRPr lang="fr-BE" dirty="0">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 y="1683600"/>
            <a:ext cx="8900160" cy="4553712"/>
          </a:xfrm>
          <a:prstGeom prst="rect">
            <a:avLst/>
          </a:prstGeom>
        </p:spPr>
      </p:pic>
      <p:sp>
        <p:nvSpPr>
          <p:cNvPr id="2" name="TextBox 1"/>
          <p:cNvSpPr txBox="1"/>
          <p:nvPr/>
        </p:nvSpPr>
        <p:spPr>
          <a:xfrm>
            <a:off x="1115616" y="41621"/>
            <a:ext cx="4023655" cy="1138773"/>
          </a:xfrm>
          <a:prstGeom prst="rect">
            <a:avLst/>
          </a:prstGeom>
          <a:noFill/>
        </p:spPr>
        <p:txBody>
          <a:bodyPr wrap="square" rtlCol="0">
            <a:spAutoFit/>
          </a:bodyPr>
          <a:lstStyle/>
          <a:p>
            <a:pPr algn="ctr"/>
            <a:r>
              <a:rPr lang="en-US" sz="4000" dirty="0" smtClean="0">
                <a:solidFill>
                  <a:srgbClr val="FF0000"/>
                </a:solidFill>
                <a:latin typeface="Comic Sans MS" panose="030F0702030302020204" pitchFamily="66" charset="0"/>
              </a:rPr>
              <a:t>ILC-ERL</a:t>
            </a:r>
          </a:p>
          <a:p>
            <a:pPr algn="ctr"/>
            <a:r>
              <a:rPr lang="en-US" sz="2800" dirty="0" smtClean="0">
                <a:solidFill>
                  <a:srgbClr val="FF0000"/>
                </a:solidFill>
                <a:latin typeface="Comic Sans MS" panose="030F0702030302020204" pitchFamily="66" charset="0"/>
              </a:rPr>
              <a:t>You should be joking!</a:t>
            </a:r>
            <a:endParaRPr lang="en-US" sz="2800" dirty="0">
              <a:solidFill>
                <a:srgbClr val="FF0000"/>
              </a:solidFill>
              <a:latin typeface="Comic Sans MS" panose="030F0702030302020204"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0904" y="-99392"/>
            <a:ext cx="3657600"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35496" y="604251"/>
            <a:ext cx="5722620" cy="1563550"/>
            <a:chOff x="35496" y="604251"/>
            <a:chExt cx="5722620" cy="1563550"/>
          </a:xfrm>
        </p:grpSpPr>
        <p:pic>
          <p:nvPicPr>
            <p:cNvPr id="8" name="Picture 7"/>
            <p:cNvPicPr/>
            <p:nvPr/>
          </p:nvPicPr>
          <p:blipFill>
            <a:blip r:embed="rId4"/>
            <a:stretch>
              <a:fillRect/>
            </a:stretch>
          </p:blipFill>
          <p:spPr>
            <a:xfrm>
              <a:off x="35496" y="692696"/>
              <a:ext cx="5722620" cy="1475105"/>
            </a:xfrm>
            <a:prstGeom prst="rect">
              <a:avLst/>
            </a:prstGeom>
          </p:spPr>
        </p:pic>
        <p:sp>
          <p:nvSpPr>
            <p:cNvPr id="6" name="TextBox 5"/>
            <p:cNvSpPr txBox="1"/>
            <p:nvPr/>
          </p:nvSpPr>
          <p:spPr>
            <a:xfrm>
              <a:off x="121920" y="604251"/>
              <a:ext cx="2774886" cy="246221"/>
            </a:xfrm>
            <a:prstGeom prst="rect">
              <a:avLst/>
            </a:prstGeom>
            <a:noFill/>
          </p:spPr>
          <p:txBody>
            <a:bodyPr wrap="square" rtlCol="0">
              <a:spAutoFit/>
            </a:bodyPr>
            <a:lstStyle/>
            <a:p>
              <a:r>
                <a:rPr lang="en-US" sz="1000" dirty="0" smtClean="0"/>
                <a:t>U. </a:t>
              </a:r>
              <a:r>
                <a:rPr lang="en-US" sz="1000" dirty="0" err="1" smtClean="0"/>
                <a:t>Amaldi</a:t>
              </a:r>
              <a:r>
                <a:rPr lang="en-US" sz="1000" dirty="0" smtClean="0"/>
                <a:t>, </a:t>
              </a:r>
              <a:r>
                <a:rPr lang="en-US" sz="1000" i="1" dirty="0"/>
                <a:t>Phys. </a:t>
              </a:r>
              <a:r>
                <a:rPr lang="en-US" sz="1000" i="1" dirty="0" err="1"/>
                <a:t>Lett</a:t>
              </a:r>
              <a:r>
                <a:rPr lang="en-US" sz="1000" dirty="0" smtClean="0"/>
                <a:t>, 61B,v3 1976</a:t>
              </a:r>
              <a:endParaRPr lang="fr-FR" sz="1000" dirty="0"/>
            </a:p>
          </p:txBody>
        </p:sp>
      </p:grpSp>
      <p:sp>
        <p:nvSpPr>
          <p:cNvPr id="10" name="TextBox 9"/>
          <p:cNvSpPr txBox="1"/>
          <p:nvPr/>
        </p:nvSpPr>
        <p:spPr>
          <a:xfrm>
            <a:off x="5580112" y="2276872"/>
            <a:ext cx="3281668" cy="584775"/>
          </a:xfrm>
          <a:prstGeom prst="rect">
            <a:avLst/>
          </a:prstGeom>
          <a:noFill/>
        </p:spPr>
        <p:txBody>
          <a:bodyPr wrap="none" rtlCol="0">
            <a:spAutoFit/>
          </a:bodyPr>
          <a:lstStyle/>
          <a:p>
            <a:r>
              <a:rPr lang="en-US" sz="3200" dirty="0">
                <a:solidFill>
                  <a:srgbClr val="FF0000"/>
                </a:solidFill>
              </a:rPr>
              <a:t>o</a:t>
            </a:r>
            <a:r>
              <a:rPr lang="en-US" sz="3200" dirty="0" smtClean="0">
                <a:solidFill>
                  <a:srgbClr val="FF0000"/>
                </a:solidFill>
              </a:rPr>
              <a:t>r CLIC concept</a:t>
            </a:r>
            <a:endParaRPr lang="fr-FR" sz="3200" dirty="0">
              <a:solidFill>
                <a:srgbClr val="FF0000"/>
              </a:solidFill>
            </a:endParaRPr>
          </a:p>
        </p:txBody>
      </p:sp>
    </p:spTree>
    <p:extLst>
      <p:ext uri="{BB962C8B-B14F-4D97-AF65-F5344CB8AC3E}">
        <p14:creationId xmlns:p14="http://schemas.microsoft.com/office/powerpoint/2010/main" val="188724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9552" y="980728"/>
            <a:ext cx="8064896" cy="4752528"/>
          </a:xfrm>
        </p:spPr>
        <p:txBody>
          <a:bodyPr>
            <a:normAutofit/>
          </a:bodyPr>
          <a:lstStyle/>
          <a:p>
            <a:pPr marL="285750" indent="-285750" algn="l">
              <a:buFont typeface="Arial" pitchFamily="34" charset="0"/>
              <a:buChar char="•"/>
            </a:pPr>
            <a:r>
              <a:rPr lang="en-US" sz="1600" dirty="0" smtClean="0">
                <a:solidFill>
                  <a:schemeClr val="bg1">
                    <a:lumMod val="65000"/>
                  </a:schemeClr>
                </a:solidFill>
              </a:rPr>
              <a:t>Klystron:</a:t>
            </a:r>
          </a:p>
          <a:p>
            <a:pPr marL="742950" lvl="1" indent="-285750" algn="l">
              <a:buFont typeface="Arial" pitchFamily="34" charset="0"/>
              <a:buChar char="•"/>
            </a:pPr>
            <a:r>
              <a:rPr lang="en-US" sz="1400" dirty="0" smtClean="0">
                <a:solidFill>
                  <a:schemeClr val="bg1">
                    <a:lumMod val="65000"/>
                  </a:schemeClr>
                </a:solidFill>
              </a:rPr>
              <a:t>Better efficiency: from 60</a:t>
            </a:r>
            <a:r>
              <a:rPr lang="en-US" sz="1400" dirty="0">
                <a:solidFill>
                  <a:schemeClr val="bg1">
                    <a:lumMod val="65000"/>
                  </a:schemeClr>
                </a:solidFill>
              </a:rPr>
              <a:t>% to 80</a:t>
            </a:r>
            <a:r>
              <a:rPr lang="en-US" sz="1400" dirty="0" smtClean="0">
                <a:solidFill>
                  <a:schemeClr val="bg1">
                    <a:lumMod val="65000"/>
                  </a:schemeClr>
                </a:solidFill>
              </a:rPr>
              <a:t>%</a:t>
            </a:r>
          </a:p>
          <a:p>
            <a:pPr marL="742950" lvl="1" indent="-285750" algn="l">
              <a:buFont typeface="Arial" pitchFamily="34" charset="0"/>
              <a:buChar char="•"/>
            </a:pPr>
            <a:r>
              <a:rPr lang="en-US" sz="1400" dirty="0" smtClean="0">
                <a:solidFill>
                  <a:schemeClr val="bg1">
                    <a:lumMod val="65000"/>
                  </a:schemeClr>
                </a:solidFill>
              </a:rPr>
              <a:t>Energy recovery on the electron beam (Hitachi)</a:t>
            </a:r>
            <a:endParaRPr lang="en-US" sz="1800" dirty="0" smtClean="0">
              <a:solidFill>
                <a:schemeClr val="bg1">
                  <a:lumMod val="65000"/>
                </a:schemeClr>
              </a:solidFill>
            </a:endParaRPr>
          </a:p>
          <a:p>
            <a:pPr marL="285750" indent="-285750" algn="l">
              <a:buFont typeface="Arial" pitchFamily="34" charset="0"/>
              <a:buChar char="•"/>
            </a:pPr>
            <a:r>
              <a:rPr lang="en-US" sz="1600" dirty="0" smtClean="0">
                <a:solidFill>
                  <a:schemeClr val="bg1">
                    <a:lumMod val="65000"/>
                  </a:schemeClr>
                </a:solidFill>
              </a:rPr>
              <a:t>Cavities: 2 Magnetic shields -&gt; Increase cavity Q</a:t>
            </a:r>
            <a:r>
              <a:rPr lang="en-US" sz="1600" baseline="-25000" dirty="0" smtClean="0">
                <a:solidFill>
                  <a:schemeClr val="bg1">
                    <a:lumMod val="65000"/>
                  </a:schemeClr>
                </a:solidFill>
              </a:rPr>
              <a:t>0</a:t>
            </a:r>
            <a:r>
              <a:rPr lang="en-US" sz="1600" dirty="0" smtClean="0">
                <a:solidFill>
                  <a:schemeClr val="bg1">
                    <a:lumMod val="65000"/>
                  </a:schemeClr>
                </a:solidFill>
              </a:rPr>
              <a:t> </a:t>
            </a:r>
            <a:br>
              <a:rPr lang="en-US" sz="1600" dirty="0" smtClean="0">
                <a:solidFill>
                  <a:schemeClr val="bg1">
                    <a:lumMod val="65000"/>
                  </a:schemeClr>
                </a:solidFill>
              </a:rPr>
            </a:br>
            <a:r>
              <a:rPr lang="en-US" sz="1600" dirty="0" smtClean="0">
                <a:solidFill>
                  <a:schemeClr val="bg1">
                    <a:lumMod val="65000"/>
                  </a:schemeClr>
                </a:solidFill>
              </a:rPr>
              <a:t>              -&gt; decrease </a:t>
            </a:r>
            <a:r>
              <a:rPr lang="en-US" sz="1600" dirty="0" err="1" smtClean="0">
                <a:solidFill>
                  <a:schemeClr val="bg1">
                    <a:lumMod val="65000"/>
                  </a:schemeClr>
                </a:solidFill>
              </a:rPr>
              <a:t>cryo</a:t>
            </a:r>
            <a:r>
              <a:rPr lang="en-US" sz="1600" dirty="0">
                <a:solidFill>
                  <a:schemeClr val="bg1">
                    <a:lumMod val="65000"/>
                  </a:schemeClr>
                </a:solidFill>
              </a:rPr>
              <a:t> </a:t>
            </a:r>
            <a:r>
              <a:rPr lang="en-US" sz="1600" dirty="0" smtClean="0">
                <a:solidFill>
                  <a:schemeClr val="bg1">
                    <a:lumMod val="65000"/>
                  </a:schemeClr>
                </a:solidFill>
              </a:rPr>
              <a:t>-&gt; save 62 ME (10 years running)</a:t>
            </a:r>
            <a:br>
              <a:rPr lang="en-US" sz="1600" dirty="0" smtClean="0">
                <a:solidFill>
                  <a:schemeClr val="bg1">
                    <a:lumMod val="65000"/>
                  </a:schemeClr>
                </a:solidFill>
              </a:rPr>
            </a:br>
            <a:r>
              <a:rPr lang="en-US" sz="1600" dirty="0" smtClean="0">
                <a:solidFill>
                  <a:schemeClr val="bg1">
                    <a:lumMod val="65000"/>
                  </a:schemeClr>
                </a:solidFill>
              </a:rPr>
              <a:t>              </a:t>
            </a:r>
            <a:r>
              <a:rPr lang="en-US" sz="1200" dirty="0" smtClean="0">
                <a:solidFill>
                  <a:schemeClr val="bg1">
                    <a:lumMod val="65000"/>
                  </a:schemeClr>
                </a:solidFill>
              </a:rPr>
              <a:t>(O. </a:t>
            </a:r>
            <a:r>
              <a:rPr lang="en-US" sz="1200" dirty="0" err="1" smtClean="0">
                <a:solidFill>
                  <a:schemeClr val="bg1">
                    <a:lumMod val="65000"/>
                  </a:schemeClr>
                </a:solidFill>
              </a:rPr>
              <a:t>Napoly</a:t>
            </a:r>
            <a:r>
              <a:rPr lang="en-US" sz="1200" dirty="0" smtClean="0">
                <a:solidFill>
                  <a:schemeClr val="bg1">
                    <a:lumMod val="65000"/>
                  </a:schemeClr>
                </a:solidFill>
              </a:rPr>
              <a:t> AWLC 2014 and JLC 2013)</a:t>
            </a:r>
            <a:endParaRPr lang="en-US" sz="1200" dirty="0">
              <a:solidFill>
                <a:schemeClr val="bg1">
                  <a:lumMod val="65000"/>
                </a:schemeClr>
              </a:solidFill>
            </a:endParaRPr>
          </a:p>
          <a:p>
            <a:pPr marL="285750" indent="-285750" algn="l">
              <a:buFont typeface="Arial" pitchFamily="34" charset="0"/>
              <a:buChar char="•"/>
            </a:pPr>
            <a:r>
              <a:rPr lang="en-US" sz="1600" dirty="0" smtClean="0">
                <a:solidFill>
                  <a:schemeClr val="bg1">
                    <a:lumMod val="65000"/>
                  </a:schemeClr>
                </a:solidFill>
              </a:rPr>
              <a:t>Beam dumps</a:t>
            </a:r>
          </a:p>
          <a:p>
            <a:pPr marL="742950" lvl="1" indent="-285750" algn="l">
              <a:buFont typeface="Arial" pitchFamily="34" charset="0"/>
              <a:buChar char="•"/>
            </a:pPr>
            <a:r>
              <a:rPr lang="en-US" sz="1400" dirty="0" smtClean="0">
                <a:solidFill>
                  <a:schemeClr val="bg1">
                    <a:lumMod val="65000"/>
                  </a:schemeClr>
                </a:solidFill>
              </a:rPr>
              <a:t>Wakefield deceleration for beam dump</a:t>
            </a:r>
            <a:r>
              <a:rPr lang="en-US" sz="1400" dirty="0">
                <a:solidFill>
                  <a:schemeClr val="bg1">
                    <a:lumMod val="65000"/>
                  </a:schemeClr>
                </a:solidFill>
              </a:rPr>
              <a:t>, project and test </a:t>
            </a:r>
            <a:endParaRPr lang="en-US" sz="1600" dirty="0">
              <a:solidFill>
                <a:schemeClr val="bg1">
                  <a:lumMod val="65000"/>
                </a:schemeClr>
              </a:solidFill>
            </a:endParaRPr>
          </a:p>
          <a:p>
            <a:pPr marL="285750" indent="-285750" algn="l">
              <a:buFont typeface="Arial" pitchFamily="34" charset="0"/>
              <a:buChar char="•"/>
            </a:pPr>
            <a:r>
              <a:rPr lang="en-US" sz="1600" dirty="0" err="1" smtClean="0">
                <a:solidFill>
                  <a:srgbClr val="FF0000"/>
                </a:solidFill>
              </a:rPr>
              <a:t>Suiren</a:t>
            </a:r>
            <a:r>
              <a:rPr lang="en-US" sz="1600" dirty="0" smtClean="0">
                <a:solidFill>
                  <a:schemeClr val="tx1"/>
                </a:solidFill>
              </a:rPr>
              <a:t>, KEK computer </a:t>
            </a:r>
            <a:r>
              <a:rPr lang="en-US" sz="1600" dirty="0" smtClean="0">
                <a:solidFill>
                  <a:srgbClr val="FF0000"/>
                </a:solidFill>
              </a:rPr>
              <a:t>ranking 2</a:t>
            </a:r>
            <a:r>
              <a:rPr lang="en-US" sz="1600" baseline="30000" dirty="0" smtClean="0">
                <a:solidFill>
                  <a:srgbClr val="FF0000"/>
                </a:solidFill>
              </a:rPr>
              <a:t>nd</a:t>
            </a:r>
            <a:r>
              <a:rPr lang="en-US" sz="1600" dirty="0" smtClean="0">
                <a:solidFill>
                  <a:srgbClr val="FF0000"/>
                </a:solidFill>
              </a:rPr>
              <a:t> </a:t>
            </a:r>
            <a:r>
              <a:rPr lang="en-US" sz="1600" dirty="0" smtClean="0">
                <a:solidFill>
                  <a:schemeClr val="tx1"/>
                </a:solidFill>
              </a:rPr>
              <a:t/>
            </a:r>
            <a:br>
              <a:rPr lang="en-US" sz="1600" dirty="0" smtClean="0">
                <a:solidFill>
                  <a:schemeClr val="tx1"/>
                </a:solidFill>
              </a:rPr>
            </a:br>
            <a:r>
              <a:rPr lang="en-US" sz="1600" dirty="0" smtClean="0">
                <a:solidFill>
                  <a:schemeClr val="tx1"/>
                </a:solidFill>
              </a:rPr>
              <a:t>in the GREEN500 Nov. 2014 listing</a:t>
            </a:r>
          </a:p>
          <a:p>
            <a:pPr marL="742950" lvl="1" indent="-285750" algn="l">
              <a:buFont typeface="Arial" pitchFamily="34" charset="0"/>
              <a:buChar char="•"/>
            </a:pPr>
            <a:r>
              <a:rPr lang="en-US" sz="1400" dirty="0" smtClean="0">
                <a:solidFill>
                  <a:schemeClr val="tx1"/>
                </a:solidFill>
              </a:rPr>
              <a:t>~ 5 GFLOP/S/W  for a  0.185 PFLOP/S machine</a:t>
            </a:r>
            <a:endParaRPr lang="en-US" sz="1800" dirty="0">
              <a:solidFill>
                <a:schemeClr val="tx1"/>
              </a:solidFill>
            </a:endParaRPr>
          </a:p>
          <a:p>
            <a:pPr algn="l"/>
            <a:endParaRPr lang="fr-FR" sz="2000" dirty="0">
              <a:solidFill>
                <a:schemeClr val="tx1"/>
              </a:solidFill>
            </a:endParaRPr>
          </a:p>
        </p:txBody>
      </p:sp>
      <p:sp>
        <p:nvSpPr>
          <p:cNvPr id="3" name="Date Placeholder 2"/>
          <p:cNvSpPr>
            <a:spLocks noGrp="1"/>
          </p:cNvSpPr>
          <p:nvPr>
            <p:ph type="dt" sz="half" idx="10"/>
          </p:nvPr>
        </p:nvSpPr>
        <p:spPr/>
        <p:txBody>
          <a:bodyPr/>
          <a:lstStyle/>
          <a:p>
            <a:r>
              <a:rPr lang="fr-FR" smtClean="0"/>
              <a:t>JLC, LPSC Grenoble Dec 2 2014</a:t>
            </a:r>
            <a:endParaRPr lang="fr-BE" dirty="0"/>
          </a:p>
        </p:txBody>
      </p:sp>
      <p:sp>
        <p:nvSpPr>
          <p:cNvPr id="4" name="Footer Placeholder 3"/>
          <p:cNvSpPr>
            <a:spLocks noGrp="1"/>
          </p:cNvSpPr>
          <p:nvPr>
            <p:ph type="ftr" sz="quarter" idx="11"/>
          </p:nvPr>
        </p:nvSpPr>
        <p:spPr/>
        <p:txBody>
          <a:bodyPr/>
          <a:lstStyle/>
          <a:p>
            <a:r>
              <a:rPr lang="fr-BE" smtClean="0"/>
              <a:t>Denis Perret-Gallix@in2p3.fr LAPP/IN2P3/CNRS - KEK</a:t>
            </a:r>
            <a:endParaRPr lang="fr-BE" dirty="0"/>
          </a:p>
        </p:txBody>
      </p:sp>
      <p:sp>
        <p:nvSpPr>
          <p:cNvPr id="5" name="Slide Number Placeholder 4"/>
          <p:cNvSpPr>
            <a:spLocks noGrp="1"/>
          </p:cNvSpPr>
          <p:nvPr>
            <p:ph type="sldNum" sz="quarter" idx="12"/>
          </p:nvPr>
        </p:nvSpPr>
        <p:spPr/>
        <p:txBody>
          <a:bodyPr/>
          <a:lstStyle/>
          <a:p>
            <a:fld id="{CF4668DC-857F-487D-BFFA-8C0CA5037977}" type="slidenum">
              <a:rPr lang="fr-BE" smtClean="0"/>
              <a:t>21</a:t>
            </a:fld>
            <a:endParaRPr lang="fr-BE" dirty="0"/>
          </a:p>
        </p:txBody>
      </p:sp>
      <p:sp>
        <p:nvSpPr>
          <p:cNvPr id="6" name="Title 5"/>
          <p:cNvSpPr>
            <a:spLocks noGrp="1"/>
          </p:cNvSpPr>
          <p:nvPr>
            <p:ph type="title"/>
          </p:nvPr>
        </p:nvSpPr>
        <p:spPr>
          <a:xfrm>
            <a:off x="1403648" y="260648"/>
            <a:ext cx="7293496" cy="576064"/>
          </a:xfrm>
        </p:spPr>
        <p:txBody>
          <a:bodyPr>
            <a:normAutofit/>
          </a:bodyPr>
          <a:lstStyle/>
          <a:p>
            <a:r>
              <a:rPr lang="en-US" sz="2800" dirty="0" smtClean="0"/>
              <a:t>Energy Saving and recovery</a:t>
            </a:r>
            <a:endParaRPr lang="fr-FR" sz="2800" dirty="0"/>
          </a:p>
        </p:txBody>
      </p:sp>
      <p:pic>
        <p:nvPicPr>
          <p:cNvPr id="3074" name="Picture 2" descr="C:\Users\perretg\Dropbox\Private\websites\octopress\source\images\green500_KE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4988" y="3598038"/>
            <a:ext cx="3454276" cy="266541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perretg\Dropbox\Private\websites\octopress\source\images\green500-rank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4120323"/>
            <a:ext cx="847725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98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fade">
                                      <p:cBhvr>
                                        <p:cTn id="14" dur="1000"/>
                                        <p:tgtEl>
                                          <p:spTgt spid="3075"/>
                                        </p:tgtEl>
                                      </p:cBhvr>
                                    </p:animEffect>
                                    <p:anim calcmode="lin" valueType="num">
                                      <p:cBhvr>
                                        <p:cTn id="15" dur="1000" fill="hold"/>
                                        <p:tgtEl>
                                          <p:spTgt spid="3075"/>
                                        </p:tgtEl>
                                        <p:attrNameLst>
                                          <p:attrName>ppt_x</p:attrName>
                                        </p:attrNameLst>
                                      </p:cBhvr>
                                      <p:tavLst>
                                        <p:tav tm="0">
                                          <p:val>
                                            <p:strVal val="#ppt_x"/>
                                          </p:val>
                                        </p:tav>
                                        <p:tav tm="100000">
                                          <p:val>
                                            <p:strVal val="#ppt_x"/>
                                          </p:val>
                                        </p:tav>
                                      </p:tavLst>
                                    </p:anim>
                                    <p:anim calcmode="lin" valueType="num">
                                      <p:cBhvr>
                                        <p:cTn id="16"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9552" y="1340768"/>
            <a:ext cx="8064896" cy="4752528"/>
          </a:xfrm>
        </p:spPr>
        <p:txBody>
          <a:bodyPr>
            <a:normAutofit/>
          </a:bodyPr>
          <a:lstStyle/>
          <a:p>
            <a:pPr lvl="0" algn="l"/>
            <a:r>
              <a:rPr lang="en-US" sz="1600" dirty="0">
                <a:solidFill>
                  <a:schemeClr val="tx1"/>
                </a:solidFill>
              </a:rPr>
              <a:t>I</a:t>
            </a:r>
            <a:r>
              <a:rPr lang="en-US" sz="1600" dirty="0" smtClean="0">
                <a:solidFill>
                  <a:schemeClr val="tx1"/>
                </a:solidFill>
              </a:rPr>
              <a:t>ntegrated </a:t>
            </a:r>
            <a:r>
              <a:rPr lang="en-US" sz="1600" dirty="0">
                <a:solidFill>
                  <a:srgbClr val="FF0000"/>
                </a:solidFill>
              </a:rPr>
              <a:t>Power</a:t>
            </a:r>
            <a:r>
              <a:rPr lang="en-US" sz="1600" dirty="0">
                <a:solidFill>
                  <a:schemeClr val="tx1"/>
                </a:solidFill>
              </a:rPr>
              <a:t> and </a:t>
            </a:r>
            <a:r>
              <a:rPr lang="en-US" sz="1600" dirty="0">
                <a:solidFill>
                  <a:srgbClr val="FF0000"/>
                </a:solidFill>
              </a:rPr>
              <a:t>Energy</a:t>
            </a:r>
            <a:r>
              <a:rPr lang="en-US" sz="1600" dirty="0">
                <a:solidFill>
                  <a:schemeClr val="tx1"/>
                </a:solidFill>
              </a:rPr>
              <a:t> consumption </a:t>
            </a:r>
            <a:r>
              <a:rPr lang="en-US" sz="1600" dirty="0" smtClean="0">
                <a:solidFill>
                  <a:schemeClr val="tx1"/>
                </a:solidFill>
              </a:rPr>
              <a:t>calculation package </a:t>
            </a:r>
            <a:r>
              <a:rPr lang="en-US" sz="1600" dirty="0">
                <a:solidFill>
                  <a:schemeClr val="tx1"/>
                </a:solidFill>
              </a:rPr>
              <a:t>for colliders</a:t>
            </a:r>
            <a:endParaRPr lang="fr-FR" sz="1600" dirty="0">
              <a:solidFill>
                <a:schemeClr val="tx1"/>
              </a:solidFill>
            </a:endParaRPr>
          </a:p>
          <a:p>
            <a:pPr marL="285750" lvl="0" indent="-285750" algn="l">
              <a:buFont typeface="Arial" panose="020B0604020202020204" pitchFamily="34" charset="0"/>
              <a:buChar char="•"/>
            </a:pPr>
            <a:r>
              <a:rPr lang="en-US" sz="1600" dirty="0" smtClean="0">
                <a:solidFill>
                  <a:srgbClr val="FF0000"/>
                </a:solidFill>
              </a:rPr>
              <a:t>Integrating existing </a:t>
            </a:r>
            <a:r>
              <a:rPr lang="en-US" sz="1600" dirty="0" smtClean="0">
                <a:solidFill>
                  <a:schemeClr val="tx1"/>
                </a:solidFill>
              </a:rPr>
              <a:t>computing </a:t>
            </a:r>
            <a:r>
              <a:rPr lang="en-US" sz="1600" dirty="0">
                <a:solidFill>
                  <a:schemeClr val="tx1"/>
                </a:solidFill>
              </a:rPr>
              <a:t>tools for the various </a:t>
            </a:r>
            <a:r>
              <a:rPr lang="en-US" sz="1600" dirty="0" smtClean="0">
                <a:solidFill>
                  <a:schemeClr val="tx1"/>
                </a:solidFill>
              </a:rPr>
              <a:t>subsystems</a:t>
            </a:r>
            <a:endParaRPr lang="fr-FR" sz="1600" dirty="0">
              <a:solidFill>
                <a:schemeClr val="tx1"/>
              </a:solidFill>
            </a:endParaRPr>
          </a:p>
          <a:p>
            <a:pPr marL="285750" lvl="0" indent="-285750" algn="l">
              <a:buFont typeface="Arial" panose="020B0604020202020204" pitchFamily="34" charset="0"/>
              <a:buChar char="•"/>
            </a:pPr>
            <a:r>
              <a:rPr lang="en-US" sz="1600" dirty="0" smtClean="0">
                <a:solidFill>
                  <a:schemeClr val="tx1"/>
                </a:solidFill>
              </a:rPr>
              <a:t>Implementation of </a:t>
            </a:r>
            <a:r>
              <a:rPr lang="en-US" sz="1600" dirty="0" smtClean="0">
                <a:solidFill>
                  <a:srgbClr val="FF0000"/>
                </a:solidFill>
              </a:rPr>
              <a:t>analytical </a:t>
            </a:r>
            <a:r>
              <a:rPr lang="en-US" sz="1600" dirty="0">
                <a:solidFill>
                  <a:srgbClr val="FF0000"/>
                </a:solidFill>
              </a:rPr>
              <a:t>scaling formulae </a:t>
            </a:r>
            <a:r>
              <a:rPr lang="en-US" sz="1600" dirty="0">
                <a:solidFill>
                  <a:schemeClr val="tx1"/>
                </a:solidFill>
              </a:rPr>
              <a:t>(for hot and cool colliders)</a:t>
            </a:r>
            <a:endParaRPr lang="fr-FR" sz="1600" dirty="0">
              <a:solidFill>
                <a:schemeClr val="tx1"/>
              </a:solidFill>
            </a:endParaRPr>
          </a:p>
          <a:p>
            <a:pPr marL="285750" lvl="0" indent="-285750" algn="l">
              <a:buFont typeface="Arial" panose="020B0604020202020204" pitchFamily="34" charset="0"/>
              <a:buChar char="•"/>
            </a:pPr>
            <a:r>
              <a:rPr lang="en-US" sz="1600" dirty="0" smtClean="0">
                <a:solidFill>
                  <a:schemeClr val="tx1"/>
                </a:solidFill>
              </a:rPr>
              <a:t>Input from accelerator </a:t>
            </a:r>
            <a:r>
              <a:rPr lang="en-US" sz="1600" dirty="0">
                <a:solidFill>
                  <a:srgbClr val="FF0000"/>
                </a:solidFill>
              </a:rPr>
              <a:t>design/simulation </a:t>
            </a:r>
            <a:r>
              <a:rPr lang="en-US" sz="1600" dirty="0" smtClean="0">
                <a:solidFill>
                  <a:srgbClr val="FF0000"/>
                </a:solidFill>
              </a:rPr>
              <a:t>packages </a:t>
            </a:r>
          </a:p>
          <a:p>
            <a:pPr marL="285750" lvl="0" indent="-285750" algn="l">
              <a:buFont typeface="Arial" panose="020B0604020202020204" pitchFamily="34" charset="0"/>
              <a:buChar char="•"/>
            </a:pPr>
            <a:r>
              <a:rPr lang="en-US" sz="1600" dirty="0" smtClean="0">
                <a:solidFill>
                  <a:schemeClr val="tx1"/>
                </a:solidFill>
              </a:rPr>
              <a:t>Testing various </a:t>
            </a:r>
            <a:r>
              <a:rPr lang="en-US" sz="1600" dirty="0" smtClean="0">
                <a:solidFill>
                  <a:srgbClr val="FF0000"/>
                </a:solidFill>
              </a:rPr>
              <a:t>staging and operation scenarios</a:t>
            </a:r>
          </a:p>
        </p:txBody>
      </p:sp>
      <p:sp>
        <p:nvSpPr>
          <p:cNvPr id="3" name="Date Placeholder 2"/>
          <p:cNvSpPr>
            <a:spLocks noGrp="1"/>
          </p:cNvSpPr>
          <p:nvPr>
            <p:ph type="dt" sz="half" idx="10"/>
          </p:nvPr>
        </p:nvSpPr>
        <p:spPr/>
        <p:txBody>
          <a:bodyPr/>
          <a:lstStyle/>
          <a:p>
            <a:r>
              <a:rPr lang="fr-FR" smtClean="0"/>
              <a:t>JLC, LPSC Grenoble Dec 2 2014</a:t>
            </a:r>
            <a:endParaRPr lang="fr-BE" dirty="0"/>
          </a:p>
        </p:txBody>
      </p:sp>
      <p:sp>
        <p:nvSpPr>
          <p:cNvPr id="4" name="Footer Placeholder 3"/>
          <p:cNvSpPr>
            <a:spLocks noGrp="1"/>
          </p:cNvSpPr>
          <p:nvPr>
            <p:ph type="ftr" sz="quarter" idx="11"/>
          </p:nvPr>
        </p:nvSpPr>
        <p:spPr/>
        <p:txBody>
          <a:bodyPr/>
          <a:lstStyle/>
          <a:p>
            <a:r>
              <a:rPr lang="fr-BE" smtClean="0"/>
              <a:t>Denis Perret-Gallix@in2p3.fr LAPP/IN2P3/CNRS - KEK</a:t>
            </a:r>
            <a:endParaRPr lang="fr-BE" dirty="0"/>
          </a:p>
        </p:txBody>
      </p:sp>
      <p:sp>
        <p:nvSpPr>
          <p:cNvPr id="5" name="Slide Number Placeholder 4"/>
          <p:cNvSpPr>
            <a:spLocks noGrp="1"/>
          </p:cNvSpPr>
          <p:nvPr>
            <p:ph type="sldNum" sz="quarter" idx="12"/>
          </p:nvPr>
        </p:nvSpPr>
        <p:spPr/>
        <p:txBody>
          <a:bodyPr/>
          <a:lstStyle/>
          <a:p>
            <a:fld id="{CF4668DC-857F-487D-BFFA-8C0CA5037977}" type="slidenum">
              <a:rPr lang="fr-BE" smtClean="0"/>
              <a:t>22</a:t>
            </a:fld>
            <a:endParaRPr lang="fr-BE" dirty="0"/>
          </a:p>
        </p:txBody>
      </p:sp>
      <p:sp>
        <p:nvSpPr>
          <p:cNvPr id="6" name="Title 5"/>
          <p:cNvSpPr>
            <a:spLocks noGrp="1"/>
          </p:cNvSpPr>
          <p:nvPr>
            <p:ph type="title"/>
          </p:nvPr>
        </p:nvSpPr>
        <p:spPr>
          <a:xfrm>
            <a:off x="1115616" y="188640"/>
            <a:ext cx="7437512" cy="792088"/>
          </a:xfrm>
        </p:spPr>
        <p:txBody>
          <a:bodyPr>
            <a:normAutofit fontScale="90000"/>
          </a:bodyPr>
          <a:lstStyle/>
          <a:p>
            <a:r>
              <a:rPr lang="en-US" sz="2400" dirty="0" smtClean="0"/>
              <a:t>Accelerator Energy Consumption </a:t>
            </a:r>
            <a:r>
              <a:rPr lang="en-US" sz="2400" dirty="0" smtClean="0">
                <a:solidFill>
                  <a:srgbClr val="FF0000"/>
                </a:solidFill>
              </a:rPr>
              <a:t>Calculation Package</a:t>
            </a:r>
            <a:br>
              <a:rPr lang="en-US" sz="2400" dirty="0" smtClean="0">
                <a:solidFill>
                  <a:srgbClr val="FF0000"/>
                </a:solidFill>
              </a:rPr>
            </a:br>
            <a:r>
              <a:rPr lang="en-US" sz="2400" dirty="0" smtClean="0"/>
              <a:t>AECC</a:t>
            </a:r>
            <a:endParaRPr lang="fr-FR" sz="2400" dirty="0"/>
          </a:p>
        </p:txBody>
      </p:sp>
      <p:sp>
        <p:nvSpPr>
          <p:cNvPr id="7" name="ZoneTexte 6"/>
          <p:cNvSpPr txBox="1"/>
          <p:nvPr/>
        </p:nvSpPr>
        <p:spPr>
          <a:xfrm>
            <a:off x="539552" y="3789040"/>
            <a:ext cx="2132315" cy="646331"/>
          </a:xfrm>
          <a:prstGeom prst="rect">
            <a:avLst/>
          </a:prstGeom>
          <a:noFill/>
        </p:spPr>
        <p:txBody>
          <a:bodyPr wrap="none" rtlCol="0">
            <a:spAutoFit/>
          </a:bodyPr>
          <a:lstStyle/>
          <a:p>
            <a:r>
              <a:rPr lang="en-US" dirty="0" smtClean="0">
                <a:latin typeface="Comic Sans MS" pitchFamily="66" charset="0"/>
              </a:rPr>
              <a:t>First meeting KEK</a:t>
            </a:r>
          </a:p>
          <a:p>
            <a:r>
              <a:rPr lang="en-US" dirty="0">
                <a:latin typeface="Comic Sans MS" pitchFamily="66" charset="0"/>
              </a:rPr>
              <a:t>D</a:t>
            </a:r>
            <a:r>
              <a:rPr lang="en-US" dirty="0" smtClean="0">
                <a:latin typeface="Comic Sans MS" pitchFamily="66" charset="0"/>
              </a:rPr>
              <a:t>ec. 2014</a:t>
            </a:r>
            <a:endParaRPr lang="en-US" dirty="0">
              <a:latin typeface="Comic Sans MS" pitchFamily="66" charset="0"/>
            </a:endParaRPr>
          </a:p>
        </p:txBody>
      </p:sp>
      <p:grpSp>
        <p:nvGrpSpPr>
          <p:cNvPr id="9" name="Group 8"/>
          <p:cNvGrpSpPr/>
          <p:nvPr/>
        </p:nvGrpSpPr>
        <p:grpSpPr>
          <a:xfrm>
            <a:off x="2843808" y="3068960"/>
            <a:ext cx="6057539" cy="2908176"/>
            <a:chOff x="2843808" y="3068960"/>
            <a:chExt cx="6057539" cy="2908176"/>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068960"/>
              <a:ext cx="2908176" cy="2908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5868144" y="3912151"/>
              <a:ext cx="3033203" cy="830997"/>
            </a:xfrm>
            <a:prstGeom prst="rect">
              <a:avLst/>
            </a:prstGeom>
            <a:noFill/>
          </p:spPr>
          <p:txBody>
            <a:bodyPr wrap="none" rtlCol="0">
              <a:spAutoFit/>
            </a:bodyPr>
            <a:lstStyle/>
            <a:p>
              <a:r>
                <a:rPr lang="en-US" sz="1200" dirty="0" err="1" smtClean="0">
                  <a:latin typeface="Comic Sans MS" panose="030F0702030302020204" pitchFamily="66" charset="0"/>
                </a:rPr>
                <a:t>Amaterasu</a:t>
              </a:r>
              <a:r>
                <a:rPr lang="en-US" sz="1200" dirty="0" smtClean="0">
                  <a:latin typeface="Comic Sans MS" panose="030F0702030302020204" pitchFamily="66" charset="0"/>
                </a:rPr>
                <a:t> </a:t>
              </a:r>
            </a:p>
            <a:p>
              <a:r>
                <a:rPr lang="en-US" sz="1200" dirty="0">
                  <a:latin typeface="Comic Sans MS" panose="030F0702030302020204" pitchFamily="66" charset="0"/>
                </a:rPr>
                <a:t>G</a:t>
              </a:r>
              <a:r>
                <a:rPr lang="en-US" sz="1200" dirty="0" smtClean="0">
                  <a:latin typeface="Comic Sans MS" panose="030F0702030302020204" pitchFamily="66" charset="0"/>
                </a:rPr>
                <a:t>oddess of the sun and of the Universe</a:t>
              </a:r>
            </a:p>
            <a:p>
              <a:r>
                <a:rPr lang="en-US" sz="1200" dirty="0" smtClean="0">
                  <a:latin typeface="Comic Sans MS" panose="030F0702030302020204" pitchFamily="66" charset="0"/>
                </a:rPr>
                <a:t>Mother of all Energy</a:t>
              </a:r>
            </a:p>
            <a:p>
              <a:r>
                <a:rPr lang="en-US" sz="1200" dirty="0" smtClean="0">
                  <a:latin typeface="Comic Sans MS" panose="030F0702030302020204" pitchFamily="66" charset="0"/>
                </a:rPr>
                <a:t>And a famous </a:t>
              </a:r>
              <a:r>
                <a:rPr lang="en-US" sz="1200" dirty="0">
                  <a:latin typeface="Comic Sans MS" panose="030F0702030302020204" pitchFamily="66" charset="0"/>
                </a:rPr>
                <a:t>M</a:t>
              </a:r>
              <a:r>
                <a:rPr lang="en-US" sz="1200" dirty="0" smtClean="0">
                  <a:latin typeface="Comic Sans MS" panose="030F0702030302020204" pitchFamily="66" charset="0"/>
                </a:rPr>
                <a:t>anga figure</a:t>
              </a:r>
              <a:endParaRPr lang="en-US" sz="1200" dirty="0">
                <a:latin typeface="Comic Sans MS" panose="030F0702030302020204" pitchFamily="66" charset="0"/>
              </a:endParaRPr>
            </a:p>
          </p:txBody>
        </p:sp>
      </p:grpSp>
    </p:spTree>
    <p:extLst>
      <p:ext uri="{BB962C8B-B14F-4D97-AF65-F5344CB8AC3E}">
        <p14:creationId xmlns:p14="http://schemas.microsoft.com/office/powerpoint/2010/main" val="371723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smtClean="0"/>
              <a:t>JLC, LPSC Grenoble Dec 2 2014</a:t>
            </a:r>
            <a:endParaRPr lang="fr-BE" dirty="0"/>
          </a:p>
        </p:txBody>
      </p:sp>
      <p:sp>
        <p:nvSpPr>
          <p:cNvPr id="4" name="Footer Placeholder 3"/>
          <p:cNvSpPr>
            <a:spLocks noGrp="1"/>
          </p:cNvSpPr>
          <p:nvPr>
            <p:ph type="ftr" sz="quarter" idx="11"/>
          </p:nvPr>
        </p:nvSpPr>
        <p:spPr/>
        <p:txBody>
          <a:bodyPr/>
          <a:lstStyle/>
          <a:p>
            <a:r>
              <a:rPr lang="fr-BE" smtClean="0"/>
              <a:t>Denis Perret-Gallix@in2p3.fr LAPP/IN2P3/CNRS - KEK</a:t>
            </a:r>
            <a:endParaRPr lang="fr-BE" dirty="0"/>
          </a:p>
        </p:txBody>
      </p:sp>
      <p:sp>
        <p:nvSpPr>
          <p:cNvPr id="5" name="Slide Number Placeholder 4"/>
          <p:cNvSpPr>
            <a:spLocks noGrp="1"/>
          </p:cNvSpPr>
          <p:nvPr>
            <p:ph type="sldNum" sz="quarter" idx="12"/>
          </p:nvPr>
        </p:nvSpPr>
        <p:spPr/>
        <p:txBody>
          <a:bodyPr/>
          <a:lstStyle/>
          <a:p>
            <a:fld id="{CF4668DC-857F-487D-BFFA-8C0CA5037977}" type="slidenum">
              <a:rPr lang="fr-BE" smtClean="0"/>
              <a:t>23</a:t>
            </a:fld>
            <a:endParaRPr lang="fr-BE" dirty="0"/>
          </a:p>
        </p:txBody>
      </p:sp>
      <p:sp>
        <p:nvSpPr>
          <p:cNvPr id="6" name="Title 5"/>
          <p:cNvSpPr>
            <a:spLocks noGrp="1"/>
          </p:cNvSpPr>
          <p:nvPr>
            <p:ph type="title"/>
          </p:nvPr>
        </p:nvSpPr>
        <p:spPr>
          <a:xfrm>
            <a:off x="457200" y="116632"/>
            <a:ext cx="8229600" cy="648072"/>
          </a:xfrm>
        </p:spPr>
        <p:txBody>
          <a:bodyPr>
            <a:normAutofit fontScale="90000"/>
          </a:bodyPr>
          <a:lstStyle/>
          <a:p>
            <a:r>
              <a:rPr lang="en-US" sz="2400" dirty="0" smtClean="0"/>
              <a:t>Scaling laws for e+/e- linear colliders</a:t>
            </a:r>
            <a:r>
              <a:rPr lang="en-US" sz="3200" dirty="0" smtClean="0"/>
              <a:t/>
            </a:r>
            <a:br>
              <a:rPr lang="en-US" sz="3200" dirty="0" smtClean="0"/>
            </a:br>
            <a:r>
              <a:rPr lang="fr-FR" sz="1400" dirty="0"/>
              <a:t>J.P. Delahaye, G. </a:t>
            </a:r>
            <a:r>
              <a:rPr lang="fr-FR" sz="1400" dirty="0" err="1" smtClean="0"/>
              <a:t>Guignard,T</a:t>
            </a:r>
            <a:r>
              <a:rPr lang="fr-FR" sz="1400" dirty="0"/>
              <a:t>. </a:t>
            </a:r>
            <a:r>
              <a:rPr lang="fr-FR" sz="1400" dirty="0" err="1"/>
              <a:t>Raubenheimer</a:t>
            </a:r>
            <a:r>
              <a:rPr lang="fr-FR" sz="1400" dirty="0"/>
              <a:t>, I. </a:t>
            </a:r>
            <a:r>
              <a:rPr lang="fr-FR" sz="1400" dirty="0" smtClean="0"/>
              <a:t>Wilson</a:t>
            </a:r>
            <a:endParaRPr lang="fr-FR" sz="14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840358"/>
            <a:ext cx="5867400" cy="532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220072" y="3511157"/>
            <a:ext cx="3632726" cy="1241365"/>
          </a:xfrm>
          <a:prstGeom prst="rect">
            <a:avLst/>
          </a:prstGeom>
          <a:solidFill>
            <a:schemeClr val="accent6">
              <a:lumMod val="20000"/>
              <a:lumOff val="80000"/>
            </a:schemeClr>
          </a:solidFill>
        </p:spPr>
        <p:txBody>
          <a:bodyPr wrap="none" rtlCol="0">
            <a:spAutoFit/>
          </a:bodyPr>
          <a:lstStyle/>
          <a:p>
            <a:r>
              <a:rPr lang="en-US" sz="1600" dirty="0" err="1" smtClean="0"/>
              <a:t>U</a:t>
            </a:r>
            <a:r>
              <a:rPr lang="en-US" sz="1600" baseline="-25000" dirty="0" err="1" smtClean="0"/>
              <a:t>f</a:t>
            </a:r>
            <a:r>
              <a:rPr lang="en-US" sz="1600" dirty="0" smtClean="0"/>
              <a:t>= </a:t>
            </a:r>
            <a:r>
              <a:rPr lang="en-US" sz="1600" dirty="0" err="1" smtClean="0"/>
              <a:t>E</a:t>
            </a:r>
            <a:r>
              <a:rPr lang="en-US" sz="1600" baseline="-25000" dirty="0" err="1" smtClean="0"/>
              <a:t>beam</a:t>
            </a:r>
            <a:endParaRPr lang="en-US" sz="1600" dirty="0" smtClean="0"/>
          </a:p>
          <a:p>
            <a:endParaRPr lang="en-US" sz="1600" dirty="0" smtClean="0"/>
          </a:p>
          <a:p>
            <a:r>
              <a:rPr lang="en-US" sz="1600" dirty="0" err="1" smtClean="0"/>
              <a:t>δ</a:t>
            </a:r>
            <a:r>
              <a:rPr lang="en-US" sz="1600" baseline="-25000" dirty="0" err="1" smtClean="0"/>
              <a:t>B</a:t>
            </a:r>
            <a:r>
              <a:rPr lang="en-US" sz="1600" baseline="-25000" dirty="0" smtClean="0"/>
              <a:t> </a:t>
            </a:r>
            <a:r>
              <a:rPr lang="en-US" sz="1600" dirty="0" smtClean="0"/>
              <a:t>=% loss  by </a:t>
            </a:r>
            <a:r>
              <a:rPr lang="en-US" sz="1600" dirty="0" err="1" smtClean="0"/>
              <a:t>beamstrahlung</a:t>
            </a:r>
            <a:endParaRPr lang="en-US" sz="1600" dirty="0" smtClean="0"/>
          </a:p>
          <a:p>
            <a:endParaRPr lang="en-US" sz="1600" baseline="-25000" dirty="0"/>
          </a:p>
          <a:p>
            <a:r>
              <a:rPr lang="en-US" sz="1600" dirty="0" err="1" smtClean="0"/>
              <a:t>η</a:t>
            </a:r>
            <a:r>
              <a:rPr lang="en-US" sz="1600" baseline="30000" dirty="0" err="1" smtClean="0"/>
              <a:t>AC</a:t>
            </a:r>
            <a:r>
              <a:rPr lang="en-US" sz="1600" baseline="-25000" dirty="0" err="1" smtClean="0"/>
              <a:t>RF</a:t>
            </a:r>
            <a:r>
              <a:rPr lang="en-US" sz="1600" dirty="0" smtClean="0"/>
              <a:t>=wall plug power to beam power</a:t>
            </a:r>
            <a:endParaRPr lang="fr-FR" sz="1600" baseline="-25000" dirty="0"/>
          </a:p>
        </p:txBody>
      </p:sp>
      <p:sp>
        <p:nvSpPr>
          <p:cNvPr id="10" name="Rounded Rectangle 9"/>
          <p:cNvSpPr/>
          <p:nvPr/>
        </p:nvSpPr>
        <p:spPr>
          <a:xfrm>
            <a:off x="1592936" y="3501008"/>
            <a:ext cx="2592288"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ounded Rectangle 12"/>
          <p:cNvSpPr/>
          <p:nvPr/>
        </p:nvSpPr>
        <p:spPr>
          <a:xfrm>
            <a:off x="1571378" y="5517232"/>
            <a:ext cx="2592288"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p:cNvSpPr txBox="1"/>
          <p:nvPr/>
        </p:nvSpPr>
        <p:spPr>
          <a:xfrm>
            <a:off x="4355976" y="5889820"/>
            <a:ext cx="4881465" cy="369332"/>
          </a:xfrm>
          <a:prstGeom prst="rect">
            <a:avLst/>
          </a:prstGeom>
          <a:noFill/>
        </p:spPr>
        <p:txBody>
          <a:bodyPr wrap="none" rtlCol="0">
            <a:spAutoFit/>
          </a:bodyPr>
          <a:lstStyle/>
          <a:p>
            <a:r>
              <a:rPr lang="en-US" dirty="0" smtClean="0"/>
              <a:t>Would be nice to compare with actual data..</a:t>
            </a:r>
            <a:endParaRPr lang="fr-FR" dirty="0"/>
          </a:p>
        </p:txBody>
      </p:sp>
    </p:spTree>
    <p:extLst>
      <p:ext uri="{BB962C8B-B14F-4D97-AF65-F5344CB8AC3E}">
        <p14:creationId xmlns:p14="http://schemas.microsoft.com/office/powerpoint/2010/main" val="3315106922"/>
      </p:ext>
    </p:extLst>
  </p:cSld>
  <p:clrMapOvr>
    <a:masterClrMapping/>
  </p:clrMapOvr>
  <mc:AlternateContent xmlns:mc="http://schemas.openxmlformats.org/markup-compatibility/2006" xmlns:p14="http://schemas.microsoft.com/office/powerpoint/2010/main">
    <mc:Choice Requires="p14">
      <p:transition spd="slow" p14:dur="2000" advTm="3457"/>
    </mc:Choice>
    <mc:Fallback xmlns="">
      <p:transition spd="slow" advTm="3457"/>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pPr/>
              <a:t>24</a:t>
            </a:fld>
            <a:endParaRPr lang="en-US" dirty="0"/>
          </a:p>
        </p:txBody>
      </p:sp>
      <p:sp>
        <p:nvSpPr>
          <p:cNvPr id="4" name="Title 3"/>
          <p:cNvSpPr>
            <a:spLocks noGrp="1"/>
          </p:cNvSpPr>
          <p:nvPr>
            <p:ph type="title"/>
          </p:nvPr>
        </p:nvSpPr>
        <p:spPr>
          <a:xfrm>
            <a:off x="84772" y="228600"/>
            <a:ext cx="8915399" cy="624174"/>
          </a:xfrm>
        </p:spPr>
        <p:txBody>
          <a:bodyPr>
            <a:normAutofit fontScale="90000"/>
          </a:bodyPr>
          <a:lstStyle/>
          <a:p>
            <a:pPr algn="ctr"/>
            <a:r>
              <a:rPr lang="en-US" sz="2800" i="1" dirty="0" err="1" smtClean="0"/>
              <a:t>Muon</a:t>
            </a:r>
            <a:r>
              <a:rPr lang="en-US" sz="2800" i="1" dirty="0" smtClean="0"/>
              <a:t> Colliders extending high energy frontier</a:t>
            </a:r>
            <a:br>
              <a:rPr lang="en-US" sz="2800" i="1" dirty="0" smtClean="0"/>
            </a:br>
            <a:r>
              <a:rPr lang="en-US" sz="2800" i="1" dirty="0" smtClean="0"/>
              <a:t>with potential of considerable power savings</a:t>
            </a:r>
            <a:endParaRPr lang="en-US" sz="2800" i="1" dirty="0"/>
          </a:p>
        </p:txBody>
      </p:sp>
      <p:sp>
        <p:nvSpPr>
          <p:cNvPr id="6" name="Date Placeholder 5"/>
          <p:cNvSpPr>
            <a:spLocks noGrp="1"/>
          </p:cNvSpPr>
          <p:nvPr>
            <p:ph type="dt" sz="half" idx="15"/>
          </p:nvPr>
        </p:nvSpPr>
        <p:spPr/>
        <p:txBody>
          <a:bodyPr/>
          <a:lstStyle/>
          <a:p>
            <a:r>
              <a:rPr lang="fr-FR" smtClean="0"/>
              <a:t>JLC, LPSC Grenoble Dec 2 2014</a:t>
            </a:r>
            <a:endParaRPr lang="en-US" dirty="0"/>
          </a:p>
        </p:txBody>
      </p:sp>
      <p:sp>
        <p:nvSpPr>
          <p:cNvPr id="3" name="Footer Placeholder 2"/>
          <p:cNvSpPr>
            <a:spLocks noGrp="1"/>
          </p:cNvSpPr>
          <p:nvPr>
            <p:ph type="ftr" sz="quarter" idx="16"/>
          </p:nvPr>
        </p:nvSpPr>
        <p:spPr/>
        <p:txBody>
          <a:bodyPr/>
          <a:lstStyle/>
          <a:p>
            <a:r>
              <a:rPr lang="en-GB" smtClean="0"/>
              <a:t>Denis Perret-Gallix@in2p3.fr LAPP/IN2P3/CNRS - KEK</a:t>
            </a: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 y="962026"/>
            <a:ext cx="4585335" cy="551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962025"/>
            <a:ext cx="4467665" cy="551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75856" y="4797152"/>
            <a:ext cx="2138214" cy="646331"/>
          </a:xfrm>
          <a:prstGeom prst="rect">
            <a:avLst/>
          </a:prstGeom>
          <a:noFill/>
        </p:spPr>
        <p:txBody>
          <a:bodyPr wrap="none" rtlCol="0">
            <a:spAutoFit/>
          </a:bodyPr>
          <a:lstStyle/>
          <a:p>
            <a:r>
              <a:rPr lang="en-US" dirty="0" smtClean="0"/>
              <a:t>Jean Pierre </a:t>
            </a:r>
            <a:r>
              <a:rPr lang="en-US" dirty="0" err="1" smtClean="0"/>
              <a:t>Delahaye</a:t>
            </a:r>
            <a:endParaRPr lang="fr-FR" dirty="0" smtClean="0"/>
          </a:p>
          <a:p>
            <a:r>
              <a:rPr lang="en-US" dirty="0" smtClean="0"/>
              <a:t>SLAC</a:t>
            </a:r>
          </a:p>
        </p:txBody>
      </p:sp>
      <p:cxnSp>
        <p:nvCxnSpPr>
          <p:cNvPr id="7" name="Straight Connector 6"/>
          <p:cNvCxnSpPr/>
          <p:nvPr/>
        </p:nvCxnSpPr>
        <p:spPr>
          <a:xfrm>
            <a:off x="539552" y="3413899"/>
            <a:ext cx="4108648"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88629908"/>
      </p:ext>
    </p:extLst>
  </p:cSld>
  <p:clrMapOvr>
    <a:masterClrMapping/>
  </p:clrMapOvr>
  <mc:AlternateContent xmlns:mc="http://schemas.openxmlformats.org/markup-compatibility/2006" xmlns:p14="http://schemas.microsoft.com/office/powerpoint/2010/main">
    <mc:Choice Requires="p14">
      <p:transition spd="slow" p14:dur="2000" advTm="87740"/>
    </mc:Choice>
    <mc:Fallback xmlns="">
      <p:transition spd="slow" advTm="877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r-FR" smtClean="0"/>
              <a:t>JLC, LPSC Grenoble Dec 2 2014</a:t>
            </a:r>
            <a:endParaRPr lang="fr-BE" dirty="0"/>
          </a:p>
        </p:txBody>
      </p:sp>
      <p:sp>
        <p:nvSpPr>
          <p:cNvPr id="5" name="Footer Placeholder 4"/>
          <p:cNvSpPr>
            <a:spLocks noGrp="1"/>
          </p:cNvSpPr>
          <p:nvPr>
            <p:ph type="ftr" sz="quarter" idx="11"/>
          </p:nvPr>
        </p:nvSpPr>
        <p:spPr/>
        <p:txBody>
          <a:bodyPr/>
          <a:lstStyle/>
          <a:p>
            <a:r>
              <a:rPr lang="fr-BE" smtClean="0"/>
              <a:t>Denis Perret-Gallix@in2p3.fr LAPP/IN2P3/CNRS - KEK</a:t>
            </a:r>
            <a:endParaRPr lang="fr-BE" dirty="0"/>
          </a:p>
        </p:txBody>
      </p:sp>
      <p:sp>
        <p:nvSpPr>
          <p:cNvPr id="6" name="Slide Number Placeholder 5"/>
          <p:cNvSpPr>
            <a:spLocks noGrp="1"/>
          </p:cNvSpPr>
          <p:nvPr>
            <p:ph type="sldNum" sz="quarter" idx="12"/>
          </p:nvPr>
        </p:nvSpPr>
        <p:spPr/>
        <p:txBody>
          <a:bodyPr/>
          <a:lstStyle/>
          <a:p>
            <a:fld id="{CF4668DC-857F-487D-BFFA-8C0CA5037977}" type="slidenum">
              <a:rPr lang="fr-BE" smtClean="0"/>
              <a:t>25</a:t>
            </a:fld>
            <a:endParaRPr lang="fr-BE" dirty="0"/>
          </a:p>
        </p:txBody>
      </p:sp>
      <p:sp>
        <p:nvSpPr>
          <p:cNvPr id="2" name="Title 1"/>
          <p:cNvSpPr>
            <a:spLocks noGrp="1"/>
          </p:cNvSpPr>
          <p:nvPr>
            <p:ph type="title" idx="4294967295"/>
          </p:nvPr>
        </p:nvSpPr>
        <p:spPr>
          <a:xfrm>
            <a:off x="1835696" y="44624"/>
            <a:ext cx="5472608" cy="1080318"/>
          </a:xfrm>
        </p:spPr>
        <p:txBody>
          <a:bodyPr>
            <a:noAutofit/>
          </a:bodyPr>
          <a:lstStyle/>
          <a:p>
            <a:r>
              <a:rPr lang="en-US" sz="3200" dirty="0" smtClean="0">
                <a:solidFill>
                  <a:srgbClr val="00B050"/>
                </a:solidFill>
              </a:rPr>
              <a:t>Green ILC -- 3</a:t>
            </a:r>
            <a:r>
              <a:rPr lang="en-US" sz="3200" baseline="30000" dirty="0" smtClean="0">
                <a:solidFill>
                  <a:srgbClr val="00B050"/>
                </a:solidFill>
              </a:rPr>
              <a:t>rd</a:t>
            </a:r>
            <a:r>
              <a:rPr lang="en-US" sz="3200" dirty="0" smtClean="0">
                <a:solidFill>
                  <a:srgbClr val="00B050"/>
                </a:solidFill>
              </a:rPr>
              <a:t> pillar</a:t>
            </a:r>
            <a:br>
              <a:rPr lang="en-US" sz="3200" dirty="0" smtClean="0">
                <a:solidFill>
                  <a:srgbClr val="00B050"/>
                </a:solidFill>
              </a:rPr>
            </a:br>
            <a:r>
              <a:rPr lang="en-US" sz="3200" dirty="0" smtClean="0">
                <a:solidFill>
                  <a:srgbClr val="00B050"/>
                </a:solidFill>
              </a:rPr>
              <a:t>Sustainable Energies </a:t>
            </a:r>
            <a:endParaRPr lang="en-US" sz="3200" dirty="0">
              <a:solidFill>
                <a:srgbClr val="00B050"/>
              </a:solidFill>
            </a:endParaRPr>
          </a:p>
        </p:txBody>
      </p:sp>
      <p:sp>
        <p:nvSpPr>
          <p:cNvPr id="7" name="Content Placeholder 2"/>
          <p:cNvSpPr txBox="1">
            <a:spLocks/>
          </p:cNvSpPr>
          <p:nvPr/>
        </p:nvSpPr>
        <p:spPr>
          <a:xfrm>
            <a:off x="323528" y="3789040"/>
            <a:ext cx="8496944" cy="1008112"/>
          </a:xfrm>
          <a:prstGeom prst="rect">
            <a:avLst/>
          </a:prstGeom>
          <a:solidFill>
            <a:schemeClr val="accent6">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rgbClr val="0070C0"/>
                </a:solidFill>
              </a:rPr>
              <a:t>2) Energy Storage: HEP, experts in some of these technologies</a:t>
            </a:r>
            <a:endParaRPr lang="en-US" sz="1600" dirty="0" smtClean="0"/>
          </a:p>
          <a:p>
            <a:pPr marL="401638" lvl="1" indent="-171450"/>
            <a:r>
              <a:rPr lang="en-US" sz="1600" dirty="0"/>
              <a:t>L</a:t>
            </a:r>
            <a:r>
              <a:rPr lang="en-US" sz="1600" dirty="0" smtClean="0"/>
              <a:t>iquid </a:t>
            </a:r>
            <a:r>
              <a:rPr lang="en-US" sz="1600" dirty="0"/>
              <a:t>H</a:t>
            </a:r>
            <a:r>
              <a:rPr lang="en-US" sz="1600" dirty="0" smtClean="0"/>
              <a:t>elium, Nitrogen, SMES(</a:t>
            </a:r>
            <a:r>
              <a:rPr lang="en-US" sz="1600" dirty="0" err="1" smtClean="0"/>
              <a:t>Sc</a:t>
            </a:r>
            <a:r>
              <a:rPr lang="en-US" sz="1600" dirty="0" smtClean="0"/>
              <a:t> Magnetic Energy Storage), Flywheel, Pumped hydro, Compressed air, Batteries, …</a:t>
            </a:r>
          </a:p>
        </p:txBody>
      </p:sp>
      <p:sp>
        <p:nvSpPr>
          <p:cNvPr id="8" name="Content Placeholder 2"/>
          <p:cNvSpPr txBox="1">
            <a:spLocks/>
          </p:cNvSpPr>
          <p:nvPr/>
        </p:nvSpPr>
        <p:spPr>
          <a:xfrm>
            <a:off x="323528" y="4877544"/>
            <a:ext cx="8496944" cy="1431776"/>
          </a:xfrm>
          <a:prstGeom prst="rect">
            <a:avLst/>
          </a:prstGeom>
          <a:solidFill>
            <a:schemeClr val="accent6">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rgbClr val="0070C0"/>
                </a:solidFill>
              </a:rPr>
              <a:t>3) Distribution: Local Smart GRID</a:t>
            </a:r>
            <a:r>
              <a:rPr lang="en-US" sz="2000" dirty="0" smtClean="0"/>
              <a:t>: </a:t>
            </a:r>
            <a:br>
              <a:rPr lang="en-US" sz="2000" dirty="0" smtClean="0"/>
            </a:br>
            <a:r>
              <a:rPr lang="en-US" sz="1800" dirty="0" smtClean="0"/>
              <a:t>Full scale multi-sourced, AC/DC, GRID management and control</a:t>
            </a:r>
          </a:p>
          <a:p>
            <a:pPr marL="401638" lvl="1" indent="-171450"/>
            <a:r>
              <a:rPr lang="en-US" sz="1600" dirty="0" smtClean="0"/>
              <a:t>Smooth and rapid switching between energy sources, including conventional supply</a:t>
            </a:r>
          </a:p>
          <a:p>
            <a:pPr marL="401638" lvl="1" indent="-171450"/>
            <a:r>
              <a:rPr lang="en-US" sz="1600" dirty="0" smtClean="0"/>
              <a:t>Energy Monitoring, Management and forecast: production, storage and backup</a:t>
            </a:r>
          </a:p>
        </p:txBody>
      </p:sp>
      <p:sp>
        <p:nvSpPr>
          <p:cNvPr id="9" name="Content Placeholder 2"/>
          <p:cNvSpPr txBox="1">
            <a:spLocks/>
          </p:cNvSpPr>
          <p:nvPr/>
        </p:nvSpPr>
        <p:spPr>
          <a:xfrm>
            <a:off x="323528" y="1124744"/>
            <a:ext cx="8496944" cy="2592288"/>
          </a:xfrm>
          <a:prstGeom prst="rect">
            <a:avLst/>
          </a:prstGeom>
          <a:solidFill>
            <a:schemeClr val="accent6">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2000" dirty="0">
                <a:solidFill>
                  <a:srgbClr val="0070C0"/>
                </a:solidFill>
              </a:rPr>
              <a:t>1) Energy Production: </a:t>
            </a:r>
          </a:p>
          <a:p>
            <a:pPr marL="401638" lvl="1" indent="-171450"/>
            <a:r>
              <a:rPr lang="en-US" sz="1600" dirty="0">
                <a:solidFill>
                  <a:prstClr val="black"/>
                </a:solidFill>
              </a:rPr>
              <a:t>Study the </a:t>
            </a:r>
            <a:r>
              <a:rPr lang="en-US" sz="1600" dirty="0">
                <a:solidFill>
                  <a:srgbClr val="FF0000"/>
                </a:solidFill>
              </a:rPr>
              <a:t>pros/cons</a:t>
            </a:r>
            <a:r>
              <a:rPr lang="en-US" sz="1600" dirty="0">
                <a:solidFill>
                  <a:prstClr val="black"/>
                </a:solidFill>
              </a:rPr>
              <a:t> of various sources: solar, wind, geothermal, sea, …, </a:t>
            </a:r>
            <a:r>
              <a:rPr lang="en-US" sz="1600" dirty="0" err="1">
                <a:solidFill>
                  <a:prstClr val="black"/>
                </a:solidFill>
              </a:rPr>
              <a:t>smr</a:t>
            </a:r>
            <a:r>
              <a:rPr lang="en-US" sz="1600" dirty="0">
                <a:solidFill>
                  <a:prstClr val="black"/>
                </a:solidFill>
              </a:rPr>
              <a:t>,…</a:t>
            </a:r>
          </a:p>
          <a:p>
            <a:pPr marL="801688" lvl="2" indent="-171450"/>
            <a:r>
              <a:rPr lang="en-US" sz="1400" dirty="0">
                <a:solidFill>
                  <a:prstClr val="black"/>
                </a:solidFill>
              </a:rPr>
              <a:t>Availability, Price, Flexibility, Potential for improvement, Environmental impact</a:t>
            </a:r>
          </a:p>
          <a:p>
            <a:pPr marL="801688" lvl="2" indent="-171450"/>
            <a:endParaRPr lang="en-US" sz="1400" dirty="0">
              <a:solidFill>
                <a:prstClr val="black"/>
              </a:solidFill>
            </a:endParaRPr>
          </a:p>
          <a:p>
            <a:pPr marL="401638" lvl="1" indent="-171450"/>
            <a:r>
              <a:rPr lang="en-US" sz="1600" dirty="0">
                <a:solidFill>
                  <a:prstClr val="black"/>
                </a:solidFill>
              </a:rPr>
              <a:t>Find the </a:t>
            </a:r>
            <a:r>
              <a:rPr lang="en-US" sz="1600" dirty="0">
                <a:solidFill>
                  <a:srgbClr val="FF0000"/>
                </a:solidFill>
              </a:rPr>
              <a:t>best energy mix </a:t>
            </a:r>
            <a:r>
              <a:rPr lang="en-US" sz="1600" dirty="0">
                <a:solidFill>
                  <a:prstClr val="black"/>
                </a:solidFill>
              </a:rPr>
              <a:t>to cover </a:t>
            </a:r>
            <a:r>
              <a:rPr lang="en-US" sz="1600" dirty="0">
                <a:solidFill>
                  <a:srgbClr val="00B050"/>
                </a:solidFill>
              </a:rPr>
              <a:t>ILC specific needs </a:t>
            </a:r>
            <a:r>
              <a:rPr lang="en-US" sz="1600" dirty="0">
                <a:solidFill>
                  <a:prstClr val="black"/>
                </a:solidFill>
              </a:rPr>
              <a:t>? 24/7, long shutdowns, …</a:t>
            </a:r>
          </a:p>
          <a:p>
            <a:pPr marL="401638" lvl="1" indent="-171450"/>
            <a:endParaRPr lang="en-US" sz="1600" dirty="0">
              <a:solidFill>
                <a:prstClr val="black"/>
              </a:solidFill>
            </a:endParaRPr>
          </a:p>
          <a:p>
            <a:pPr marL="401638" lvl="1" indent="-171450"/>
            <a:r>
              <a:rPr lang="en-US" sz="1600" dirty="0">
                <a:solidFill>
                  <a:srgbClr val="FF0000"/>
                </a:solidFill>
              </a:rPr>
              <a:t>Match ILC</a:t>
            </a:r>
            <a:r>
              <a:rPr lang="en-US" sz="1600" dirty="0">
                <a:solidFill>
                  <a:prstClr val="black"/>
                </a:solidFill>
              </a:rPr>
              <a:t> component to the energy sources specifics:</a:t>
            </a:r>
          </a:p>
          <a:p>
            <a:pPr marL="801688" lvl="2" indent="-171450"/>
            <a:r>
              <a:rPr lang="en-US" sz="1400" dirty="0">
                <a:solidFill>
                  <a:prstClr val="black"/>
                </a:solidFill>
              </a:rPr>
              <a:t>RF power converter: </a:t>
            </a:r>
            <a:r>
              <a:rPr lang="en-US" sz="1400" dirty="0" err="1">
                <a:solidFill>
                  <a:prstClr val="black"/>
                </a:solidFill>
              </a:rPr>
              <a:t>PhotoVoltaic</a:t>
            </a:r>
            <a:r>
              <a:rPr lang="en-US" sz="1400" dirty="0">
                <a:solidFill>
                  <a:prstClr val="black"/>
                </a:solidFill>
              </a:rPr>
              <a:t>, fuel cells  (DC)</a:t>
            </a:r>
          </a:p>
          <a:p>
            <a:pPr marL="801688" lvl="2" indent="-171450"/>
            <a:r>
              <a:rPr lang="en-US" sz="1400" dirty="0">
                <a:solidFill>
                  <a:prstClr val="black"/>
                </a:solidFill>
              </a:rPr>
              <a:t>Cryocooler or asynchronous </a:t>
            </a:r>
            <a:r>
              <a:rPr lang="en-US" sz="1400" dirty="0" err="1">
                <a:solidFill>
                  <a:prstClr val="black"/>
                </a:solidFill>
              </a:rPr>
              <a:t>liquefactors</a:t>
            </a:r>
            <a:r>
              <a:rPr lang="en-US" sz="1400" dirty="0">
                <a:solidFill>
                  <a:prstClr val="black"/>
                </a:solidFill>
              </a:rPr>
              <a:t> ?</a:t>
            </a:r>
          </a:p>
        </p:txBody>
      </p:sp>
    </p:spTree>
    <p:extLst>
      <p:ext uri="{BB962C8B-B14F-4D97-AF65-F5344CB8AC3E}">
        <p14:creationId xmlns:p14="http://schemas.microsoft.com/office/powerpoint/2010/main" val="25573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r-FR" smtClean="0"/>
              <a:t>JLC, LPSC Grenoble Dec 2 2014</a:t>
            </a:r>
            <a:endParaRPr lang="fr-BE" dirty="0"/>
          </a:p>
        </p:txBody>
      </p:sp>
      <p:sp>
        <p:nvSpPr>
          <p:cNvPr id="5" name="Footer Placeholder 4"/>
          <p:cNvSpPr>
            <a:spLocks noGrp="1"/>
          </p:cNvSpPr>
          <p:nvPr>
            <p:ph type="ftr" sz="quarter" idx="11"/>
          </p:nvPr>
        </p:nvSpPr>
        <p:spPr/>
        <p:txBody>
          <a:bodyPr/>
          <a:lstStyle/>
          <a:p>
            <a:r>
              <a:rPr lang="fr-BE" smtClean="0"/>
              <a:t>Denis Perret-Gallix@in2p3.fr LAPP/IN2P3/CNRS - KEK</a:t>
            </a:r>
            <a:endParaRPr lang="fr-BE" dirty="0"/>
          </a:p>
        </p:txBody>
      </p:sp>
      <p:sp>
        <p:nvSpPr>
          <p:cNvPr id="6" name="Slide Number Placeholder 5"/>
          <p:cNvSpPr>
            <a:spLocks noGrp="1"/>
          </p:cNvSpPr>
          <p:nvPr>
            <p:ph type="sldNum" sz="quarter" idx="12"/>
          </p:nvPr>
        </p:nvSpPr>
        <p:spPr/>
        <p:txBody>
          <a:bodyPr/>
          <a:lstStyle/>
          <a:p>
            <a:fld id="{CF4668DC-857F-487D-BFFA-8C0CA5037977}" type="slidenum">
              <a:rPr lang="fr-BE" smtClean="0"/>
              <a:t>26</a:t>
            </a:fld>
            <a:endParaRPr lang="fr-BE" dirty="0"/>
          </a:p>
        </p:txBody>
      </p:sp>
      <p:sp>
        <p:nvSpPr>
          <p:cNvPr id="3" name="Content Placeholder 2"/>
          <p:cNvSpPr>
            <a:spLocks noGrp="1"/>
          </p:cNvSpPr>
          <p:nvPr>
            <p:ph idx="4294967295"/>
          </p:nvPr>
        </p:nvSpPr>
        <p:spPr>
          <a:xfrm>
            <a:off x="107504" y="836712"/>
            <a:ext cx="9036496" cy="1800200"/>
          </a:xfrm>
          <a:solidFill>
            <a:schemeClr val="accent6">
              <a:lumMod val="20000"/>
              <a:lumOff val="80000"/>
            </a:schemeClr>
          </a:solidFill>
        </p:spPr>
        <p:txBody>
          <a:bodyPr>
            <a:noAutofit/>
          </a:bodyPr>
          <a:lstStyle/>
          <a:p>
            <a:pPr marL="230188" lvl="1" indent="0">
              <a:buNone/>
            </a:pPr>
            <a:r>
              <a:rPr lang="en-US" sz="1800" dirty="0" smtClean="0">
                <a:solidFill>
                  <a:srgbClr val="FF0000"/>
                </a:solidFill>
              </a:rPr>
              <a:t>ILC cryogenics  ~ 38 MW</a:t>
            </a:r>
            <a:r>
              <a:rPr lang="en-US" sz="1800" dirty="0">
                <a:solidFill>
                  <a:srgbClr val="FF0000"/>
                </a:solidFill>
              </a:rPr>
              <a:t> </a:t>
            </a:r>
            <a:r>
              <a:rPr lang="en-US" sz="1800" dirty="0" smtClean="0">
                <a:solidFill>
                  <a:srgbClr val="FF0000"/>
                </a:solidFill>
              </a:rPr>
              <a:t>  (23% of ILC total AC power) </a:t>
            </a:r>
          </a:p>
          <a:p>
            <a:pPr marL="573088" lvl="2" indent="-171450"/>
            <a:r>
              <a:rPr lang="en-US" sz="1600" dirty="0" smtClean="0"/>
              <a:t>In current design all cooling is done with </a:t>
            </a:r>
            <a:r>
              <a:rPr lang="en-US" sz="1600" dirty="0" err="1" smtClean="0"/>
              <a:t>LHe</a:t>
            </a:r>
            <a:r>
              <a:rPr lang="en-US" sz="1600" dirty="0"/>
              <a:t>.</a:t>
            </a:r>
            <a:r>
              <a:rPr lang="en-US" sz="1600" dirty="0" smtClean="0"/>
              <a:t> LN</a:t>
            </a:r>
            <a:r>
              <a:rPr lang="en-US" sz="1200" dirty="0" smtClean="0"/>
              <a:t>2</a:t>
            </a:r>
            <a:r>
              <a:rPr lang="en-US" sz="1600" dirty="0" smtClean="0"/>
              <a:t> as a primary coolant -&gt; - 20 MW</a:t>
            </a:r>
          </a:p>
          <a:p>
            <a:pPr marL="573088" lvl="2" indent="-171450"/>
            <a:r>
              <a:rPr lang="en-US" sz="1600" dirty="0" smtClean="0"/>
              <a:t>LN</a:t>
            </a:r>
            <a:r>
              <a:rPr lang="en-US" sz="1200" dirty="0" smtClean="0"/>
              <a:t>2 </a:t>
            </a:r>
            <a:r>
              <a:rPr lang="en-US" sz="1600" dirty="0" smtClean="0"/>
              <a:t>cooling: </a:t>
            </a:r>
            <a:r>
              <a:rPr lang="en-US" sz="1600" dirty="0" err="1" smtClean="0"/>
              <a:t>HTc</a:t>
            </a:r>
            <a:r>
              <a:rPr lang="en-US" sz="1600" dirty="0" smtClean="0"/>
              <a:t> (MgB2) power transmission lines, NC magnets, electronics/computers</a:t>
            </a:r>
            <a:r>
              <a:rPr lang="en-US" sz="1600" dirty="0"/>
              <a:t>,</a:t>
            </a:r>
            <a:endParaRPr lang="en-US" sz="1600" dirty="0" smtClean="0"/>
          </a:p>
          <a:p>
            <a:pPr marL="573088" lvl="2" indent="-171450"/>
            <a:r>
              <a:rPr lang="en-US" sz="1600" dirty="0" smtClean="0"/>
              <a:t>LN</a:t>
            </a:r>
            <a:r>
              <a:rPr lang="en-US" sz="1200" dirty="0" smtClean="0"/>
              <a:t>2</a:t>
            </a:r>
            <a:r>
              <a:rPr lang="en-US" sz="1600" dirty="0" smtClean="0"/>
              <a:t> </a:t>
            </a:r>
            <a:r>
              <a:rPr lang="en-US" sz="1600" dirty="0"/>
              <a:t>could be used to recycle low </a:t>
            </a:r>
            <a:r>
              <a:rPr lang="en-US" sz="1600" dirty="0" smtClean="0"/>
              <a:t>grade heat waste (including beam dumps)</a:t>
            </a:r>
          </a:p>
          <a:p>
            <a:pPr marL="573088" lvl="2" indent="-171450"/>
            <a:r>
              <a:rPr lang="en-US" sz="1600" dirty="0" smtClean="0"/>
              <a:t>And produce electricity with high-pressure </a:t>
            </a:r>
            <a:r>
              <a:rPr lang="en-US" sz="1600" dirty="0" err="1" smtClean="0"/>
              <a:t>gaz</a:t>
            </a:r>
            <a:r>
              <a:rPr lang="en-US" sz="1600" dirty="0" smtClean="0"/>
              <a:t> turbine</a:t>
            </a:r>
          </a:p>
        </p:txBody>
      </p:sp>
      <p:sp>
        <p:nvSpPr>
          <p:cNvPr id="2" name="Title 1"/>
          <p:cNvSpPr>
            <a:spLocks noGrp="1"/>
          </p:cNvSpPr>
          <p:nvPr>
            <p:ph type="title" idx="4294967295"/>
          </p:nvPr>
        </p:nvSpPr>
        <p:spPr>
          <a:xfrm>
            <a:off x="1475656" y="115888"/>
            <a:ext cx="6116921" cy="720824"/>
          </a:xfrm>
        </p:spPr>
        <p:txBody>
          <a:bodyPr>
            <a:noAutofit/>
          </a:bodyPr>
          <a:lstStyle/>
          <a:p>
            <a:r>
              <a:rPr lang="en-US" sz="3200" dirty="0" smtClean="0">
                <a:solidFill>
                  <a:srgbClr val="00B050"/>
                </a:solidFill>
              </a:rPr>
              <a:t>An LN</a:t>
            </a:r>
            <a:r>
              <a:rPr lang="en-US" sz="2400" dirty="0" smtClean="0">
                <a:solidFill>
                  <a:srgbClr val="00B050"/>
                </a:solidFill>
              </a:rPr>
              <a:t>2</a:t>
            </a:r>
            <a:r>
              <a:rPr lang="en-US" sz="3200" dirty="0" smtClean="0">
                <a:solidFill>
                  <a:srgbClr val="00B050"/>
                </a:solidFill>
              </a:rPr>
              <a:t> Economy for ILC</a:t>
            </a:r>
            <a:endParaRPr lang="en-US" sz="3200" dirty="0">
              <a:solidFill>
                <a:srgbClr val="00B050"/>
              </a:solidFill>
            </a:endParaRPr>
          </a:p>
        </p:txBody>
      </p:sp>
      <p:sp>
        <p:nvSpPr>
          <p:cNvPr id="12" name="Content Placeholder 2"/>
          <p:cNvSpPr txBox="1">
            <a:spLocks/>
          </p:cNvSpPr>
          <p:nvPr/>
        </p:nvSpPr>
        <p:spPr>
          <a:xfrm>
            <a:off x="107504" y="2708920"/>
            <a:ext cx="7058224" cy="1008112"/>
          </a:xfrm>
          <a:prstGeom prst="rect">
            <a:avLst/>
          </a:prstGeom>
          <a:solidFill>
            <a:schemeClr val="accent6">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0188" lvl="1" indent="0">
              <a:buNone/>
            </a:pPr>
            <a:r>
              <a:rPr lang="en-US" sz="1800" dirty="0" smtClean="0">
                <a:solidFill>
                  <a:srgbClr val="FF0000"/>
                </a:solidFill>
              </a:rPr>
              <a:t>LN</a:t>
            </a:r>
            <a:r>
              <a:rPr lang="en-US" sz="1400" dirty="0" smtClean="0">
                <a:solidFill>
                  <a:srgbClr val="FF0000"/>
                </a:solidFill>
              </a:rPr>
              <a:t>2</a:t>
            </a:r>
            <a:r>
              <a:rPr lang="en-US" sz="1800" dirty="0" smtClean="0">
                <a:solidFill>
                  <a:srgbClr val="FF0000"/>
                </a:solidFill>
              </a:rPr>
              <a:t> could be produced by sustainable energies</a:t>
            </a:r>
          </a:p>
          <a:p>
            <a:pPr marL="573088" lvl="2" indent="-171450"/>
            <a:r>
              <a:rPr lang="en-US" sz="1400" dirty="0" smtClean="0"/>
              <a:t>Close to or at the ILC site (wind, solar, geothermal energy)  </a:t>
            </a:r>
          </a:p>
          <a:p>
            <a:pPr marL="573088" lvl="2" indent="-171450"/>
            <a:r>
              <a:rPr lang="en-US" sz="1400" dirty="0" smtClean="0"/>
              <a:t>Wind energy: from electricity or direct liquefaction</a:t>
            </a:r>
            <a:endParaRPr lang="en-US" sz="1600" dirty="0"/>
          </a:p>
        </p:txBody>
      </p:sp>
      <p:sp>
        <p:nvSpPr>
          <p:cNvPr id="14" name="Content Placeholder 2"/>
          <p:cNvSpPr txBox="1">
            <a:spLocks/>
          </p:cNvSpPr>
          <p:nvPr/>
        </p:nvSpPr>
        <p:spPr>
          <a:xfrm>
            <a:off x="107504" y="3789040"/>
            <a:ext cx="5972586" cy="797604"/>
          </a:xfrm>
          <a:prstGeom prst="rect">
            <a:avLst/>
          </a:prstGeom>
          <a:solidFill>
            <a:schemeClr val="accent6">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0188" lvl="1" indent="0">
              <a:buNone/>
            </a:pPr>
            <a:r>
              <a:rPr lang="en-US" sz="1800" dirty="0" smtClean="0">
                <a:solidFill>
                  <a:srgbClr val="FF0000"/>
                </a:solidFill>
              </a:rPr>
              <a:t>LN</a:t>
            </a:r>
            <a:r>
              <a:rPr lang="en-US" sz="1400" dirty="0" smtClean="0">
                <a:solidFill>
                  <a:srgbClr val="FF0000"/>
                </a:solidFill>
              </a:rPr>
              <a:t>2</a:t>
            </a:r>
            <a:r>
              <a:rPr lang="en-US" sz="1800" dirty="0" smtClean="0">
                <a:solidFill>
                  <a:srgbClr val="FF0000"/>
                </a:solidFill>
              </a:rPr>
              <a:t>  Energy storage</a:t>
            </a:r>
          </a:p>
          <a:p>
            <a:pPr marL="573088" lvl="2" indent="-171450"/>
            <a:r>
              <a:rPr lang="en-US" sz="1400" dirty="0" smtClean="0"/>
              <a:t>With the heat waste, turbine produce electricity when needed. 70% efficiency</a:t>
            </a:r>
          </a:p>
        </p:txBody>
      </p:sp>
      <p:pic>
        <p:nvPicPr>
          <p:cNvPr id="5122" name="Picture 2" descr="http://www.liquidair.org.uk/files/9813/6794/0555/c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4725144"/>
            <a:ext cx="2529240" cy="16561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016170" y="6453336"/>
            <a:ext cx="1385316" cy="230832"/>
          </a:xfrm>
          <a:prstGeom prst="rect">
            <a:avLst/>
          </a:prstGeom>
          <a:noFill/>
        </p:spPr>
        <p:txBody>
          <a:bodyPr wrap="none" rtlCol="0">
            <a:spAutoFit/>
          </a:bodyPr>
          <a:lstStyle/>
          <a:p>
            <a:r>
              <a:rPr lang="en-US" sz="900" dirty="0" smtClean="0"/>
              <a:t>Liquid air energy network</a:t>
            </a:r>
            <a:endParaRPr lang="fr-FR" sz="900" dirty="0"/>
          </a:p>
        </p:txBody>
      </p:sp>
      <p:sp>
        <p:nvSpPr>
          <p:cNvPr id="8" name="TextBox 7"/>
          <p:cNvSpPr txBox="1"/>
          <p:nvPr/>
        </p:nvSpPr>
        <p:spPr>
          <a:xfrm>
            <a:off x="7740352" y="4431744"/>
            <a:ext cx="1168910" cy="276999"/>
          </a:xfrm>
          <a:prstGeom prst="rect">
            <a:avLst/>
          </a:prstGeom>
          <a:noFill/>
        </p:spPr>
        <p:txBody>
          <a:bodyPr wrap="none" rtlCol="0">
            <a:spAutoFit/>
          </a:bodyPr>
          <a:lstStyle/>
          <a:p>
            <a:r>
              <a:rPr lang="en-US" sz="1200" dirty="0" smtClean="0">
                <a:latin typeface="Comic Sans MS" panose="030F0702030302020204" pitchFamily="66" charset="0"/>
              </a:rPr>
              <a:t>First LN</a:t>
            </a:r>
            <a:r>
              <a:rPr lang="en-US" sz="1100" dirty="0" smtClean="0">
                <a:latin typeface="Comic Sans MS" panose="030F0702030302020204" pitchFamily="66" charset="0"/>
              </a:rPr>
              <a:t>2</a:t>
            </a:r>
            <a:r>
              <a:rPr lang="en-US" sz="1200" dirty="0" smtClean="0">
                <a:latin typeface="Comic Sans MS" panose="030F0702030302020204" pitchFamily="66" charset="0"/>
              </a:rPr>
              <a:t> car</a:t>
            </a:r>
            <a:endParaRPr lang="fr-FR" sz="1200" dirty="0">
              <a:latin typeface="Comic Sans MS" panose="030F0702030302020204" pitchFamily="66" charset="0"/>
            </a:endParaRPr>
          </a:p>
        </p:txBody>
      </p:sp>
      <p:pic>
        <p:nvPicPr>
          <p:cNvPr id="3074" name="Picture 2" descr="Car powered by superconductor motor --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999328"/>
            <a:ext cx="2304256" cy="11078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uperconductor motor used to power car --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3898" y="4898923"/>
            <a:ext cx="1192758" cy="13086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15616" y="6093296"/>
            <a:ext cx="830805" cy="276999"/>
          </a:xfrm>
          <a:prstGeom prst="rect">
            <a:avLst/>
          </a:prstGeom>
          <a:noFill/>
        </p:spPr>
        <p:txBody>
          <a:bodyPr wrap="none" rtlCol="0">
            <a:spAutoFit/>
          </a:bodyPr>
          <a:lstStyle/>
          <a:p>
            <a:r>
              <a:rPr lang="en-US" sz="1200" dirty="0" err="1"/>
              <a:t>S</a:t>
            </a:r>
            <a:r>
              <a:rPr lang="en-US" sz="1200" dirty="0" err="1" smtClean="0"/>
              <a:t>umimoto</a:t>
            </a:r>
            <a:endParaRPr lang="fr-FR" sz="1200" dirty="0"/>
          </a:p>
        </p:txBody>
      </p:sp>
      <p:pic>
        <p:nvPicPr>
          <p:cNvPr id="3078" name="Picture 6" descr="http://depletedcranium.com/coolcar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4824570"/>
            <a:ext cx="2088232" cy="1481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5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2"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smtClean="0"/>
              <a:t>JLC, LPSC Grenoble Dec 2 2014</a:t>
            </a:r>
            <a:endParaRPr lang="fr-BE" dirty="0"/>
          </a:p>
        </p:txBody>
      </p:sp>
      <p:sp>
        <p:nvSpPr>
          <p:cNvPr id="4" name="Footer Placeholder 3"/>
          <p:cNvSpPr>
            <a:spLocks noGrp="1"/>
          </p:cNvSpPr>
          <p:nvPr>
            <p:ph type="ftr" sz="quarter" idx="11"/>
          </p:nvPr>
        </p:nvSpPr>
        <p:spPr/>
        <p:txBody>
          <a:bodyPr/>
          <a:lstStyle/>
          <a:p>
            <a:r>
              <a:rPr lang="fr-BE" smtClean="0"/>
              <a:t>Denis Perret-Gallix@in2p3.fr LAPP/IN2P3/CNRS - KEK</a:t>
            </a:r>
            <a:endParaRPr lang="fr-BE" dirty="0"/>
          </a:p>
        </p:txBody>
      </p:sp>
      <p:sp>
        <p:nvSpPr>
          <p:cNvPr id="5" name="Slide Number Placeholder 4"/>
          <p:cNvSpPr>
            <a:spLocks noGrp="1"/>
          </p:cNvSpPr>
          <p:nvPr>
            <p:ph type="sldNum" sz="quarter" idx="12"/>
          </p:nvPr>
        </p:nvSpPr>
        <p:spPr/>
        <p:txBody>
          <a:bodyPr/>
          <a:lstStyle/>
          <a:p>
            <a:fld id="{CF4668DC-857F-487D-BFFA-8C0CA5037977}" type="slidenum">
              <a:rPr lang="fr-BE" smtClean="0"/>
              <a:t>27</a:t>
            </a:fld>
            <a:endParaRPr lang="fr-BE" dirty="0"/>
          </a:p>
        </p:txBody>
      </p:sp>
      <p:pic>
        <p:nvPicPr>
          <p:cNvPr id="1026" name="Picture 2" descr="http://www.extremetech.com/wp-content/uploads/2012/10/proc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00" y="836712"/>
            <a:ext cx="5868652" cy="474077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idx="4294967295"/>
          </p:nvPr>
        </p:nvSpPr>
        <p:spPr>
          <a:xfrm>
            <a:off x="1475656" y="115888"/>
            <a:ext cx="6116921" cy="720824"/>
          </a:xfrm>
        </p:spPr>
        <p:txBody>
          <a:bodyPr>
            <a:noAutofit/>
          </a:bodyPr>
          <a:lstStyle/>
          <a:p>
            <a:r>
              <a:rPr lang="en-US" sz="3200" dirty="0" smtClean="0">
                <a:solidFill>
                  <a:srgbClr val="00B050"/>
                </a:solidFill>
              </a:rPr>
              <a:t>LN</a:t>
            </a:r>
            <a:r>
              <a:rPr lang="en-US" sz="2400" dirty="0" smtClean="0">
                <a:solidFill>
                  <a:srgbClr val="00B050"/>
                </a:solidFill>
              </a:rPr>
              <a:t>2</a:t>
            </a:r>
            <a:r>
              <a:rPr lang="en-US" sz="3200" dirty="0" smtClean="0">
                <a:solidFill>
                  <a:srgbClr val="00B050"/>
                </a:solidFill>
              </a:rPr>
              <a:t> as energy storage </a:t>
            </a:r>
            <a:endParaRPr lang="en-US" sz="4000" dirty="0">
              <a:solidFill>
                <a:srgbClr val="00B050"/>
              </a:solidFill>
            </a:endParaRPr>
          </a:p>
        </p:txBody>
      </p:sp>
      <p:sp>
        <p:nvSpPr>
          <p:cNvPr id="2" name="TextBox 1"/>
          <p:cNvSpPr txBox="1"/>
          <p:nvPr/>
        </p:nvSpPr>
        <p:spPr>
          <a:xfrm>
            <a:off x="1835696" y="5867980"/>
            <a:ext cx="5705408" cy="338554"/>
          </a:xfrm>
          <a:prstGeom prst="rect">
            <a:avLst/>
          </a:prstGeom>
          <a:noFill/>
        </p:spPr>
        <p:txBody>
          <a:bodyPr wrap="none" rtlCol="0">
            <a:spAutoFit/>
          </a:bodyPr>
          <a:lstStyle/>
          <a:p>
            <a:r>
              <a:rPr lang="en-US" sz="1600" dirty="0" smtClean="0">
                <a:latin typeface="Comic Sans MS" panose="030F0702030302020204" pitchFamily="66" charset="0"/>
              </a:rPr>
              <a:t>Expected Efficiency up to 70% using heat waste (~ 115 C)</a:t>
            </a:r>
            <a:endParaRPr lang="fr-FR" sz="1600" dirty="0">
              <a:latin typeface="Comic Sans MS" panose="030F0702030302020204" pitchFamily="66" charset="0"/>
            </a:endParaRPr>
          </a:p>
        </p:txBody>
      </p:sp>
      <p:grpSp>
        <p:nvGrpSpPr>
          <p:cNvPr id="6" name="Groupe 5"/>
          <p:cNvGrpSpPr/>
          <p:nvPr/>
        </p:nvGrpSpPr>
        <p:grpSpPr>
          <a:xfrm>
            <a:off x="5661053" y="869536"/>
            <a:ext cx="3362033" cy="3070689"/>
            <a:chOff x="5661053" y="869536"/>
            <a:chExt cx="3362033" cy="3070689"/>
          </a:xfrm>
        </p:grpSpPr>
        <p:sp>
          <p:nvSpPr>
            <p:cNvPr id="8" name="Rectangle 7"/>
            <p:cNvSpPr/>
            <p:nvPr/>
          </p:nvSpPr>
          <p:spPr>
            <a:xfrm>
              <a:off x="6225680" y="3632448"/>
              <a:ext cx="2630848" cy="307777"/>
            </a:xfrm>
            <a:prstGeom prst="rect">
              <a:avLst/>
            </a:prstGeom>
          </p:spPr>
          <p:txBody>
            <a:bodyPr wrap="none">
              <a:spAutoFit/>
            </a:bodyPr>
            <a:lstStyle/>
            <a:p>
              <a:r>
                <a:rPr lang="fr-FR" sz="1400" dirty="0" err="1">
                  <a:latin typeface="Comic Sans MS" panose="030F0702030302020204" pitchFamily="66" charset="0"/>
                </a:rPr>
                <a:t>Highview</a:t>
              </a:r>
              <a:r>
                <a:rPr lang="fr-FR" sz="1400" dirty="0">
                  <a:latin typeface="Comic Sans MS" panose="030F0702030302020204" pitchFamily="66" charset="0"/>
                </a:rPr>
                <a:t> Power Storage </a:t>
              </a:r>
              <a:r>
                <a:rPr lang="fr-FR" sz="1400" dirty="0" smtClean="0">
                  <a:latin typeface="Comic Sans MS" panose="030F0702030302020204" pitchFamily="66" charset="0"/>
                </a:rPr>
                <a:t>(UK)</a:t>
              </a:r>
              <a:endParaRPr lang="fr-FR" sz="1400" dirty="0">
                <a:latin typeface="Comic Sans MS" panose="030F0702030302020204" pitchFamily="66" charset="0"/>
              </a:endParaRPr>
            </a:p>
          </p:txBody>
        </p:sp>
        <p:pic>
          <p:nvPicPr>
            <p:cNvPr id="1030" name="Picture 6" descr="Highview-plant-sloug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053" y="869536"/>
              <a:ext cx="3362033" cy="252028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4" descr="http://plainswindeis.anl.gov/images/photos/wind_450KW_turbine_IA_V_1376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0093" y="1484784"/>
            <a:ext cx="771206"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smtClean="0"/>
              <a:t>JLC, LPSC Grenoble Dec 2 2014</a:t>
            </a:r>
            <a:endParaRPr lang="fr-BE" dirty="0"/>
          </a:p>
        </p:txBody>
      </p:sp>
      <p:sp>
        <p:nvSpPr>
          <p:cNvPr id="4" name="Footer Placeholder 3"/>
          <p:cNvSpPr>
            <a:spLocks noGrp="1"/>
          </p:cNvSpPr>
          <p:nvPr>
            <p:ph type="ftr" sz="quarter" idx="11"/>
          </p:nvPr>
        </p:nvSpPr>
        <p:spPr/>
        <p:txBody>
          <a:bodyPr/>
          <a:lstStyle/>
          <a:p>
            <a:r>
              <a:rPr lang="fr-BE" smtClean="0"/>
              <a:t>Denis Perret-Gallix@in2p3.fr LAPP/IN2P3/CNRS - KEK</a:t>
            </a:r>
            <a:endParaRPr lang="fr-BE" dirty="0"/>
          </a:p>
        </p:txBody>
      </p:sp>
      <p:sp>
        <p:nvSpPr>
          <p:cNvPr id="5" name="Slide Number Placeholder 4"/>
          <p:cNvSpPr>
            <a:spLocks noGrp="1"/>
          </p:cNvSpPr>
          <p:nvPr>
            <p:ph type="sldNum" sz="quarter" idx="12"/>
          </p:nvPr>
        </p:nvSpPr>
        <p:spPr/>
        <p:txBody>
          <a:bodyPr/>
          <a:lstStyle/>
          <a:p>
            <a:fld id="{CF4668DC-857F-487D-BFFA-8C0CA5037977}" type="slidenum">
              <a:rPr lang="fr-BE" smtClean="0"/>
              <a:t>28</a:t>
            </a:fld>
            <a:endParaRPr lang="fr-BE"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41" y="932103"/>
            <a:ext cx="1995292" cy="1704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33362" y="2996952"/>
            <a:ext cx="1989647" cy="369332"/>
          </a:xfrm>
          <a:prstGeom prst="rect">
            <a:avLst/>
          </a:prstGeom>
          <a:noFill/>
        </p:spPr>
        <p:txBody>
          <a:bodyPr wrap="none" rtlCol="0">
            <a:spAutoFit/>
          </a:bodyPr>
          <a:lstStyle/>
          <a:p>
            <a:r>
              <a:rPr lang="en-US" b="1" dirty="0" smtClean="0">
                <a:solidFill>
                  <a:srgbClr val="FF0000"/>
                </a:solidFill>
                <a:latin typeface="Comic Sans MS" panose="030F0702030302020204" pitchFamily="66" charset="0"/>
              </a:rPr>
              <a:t>LO</a:t>
            </a:r>
            <a:r>
              <a:rPr lang="en-US" sz="1200" b="1" dirty="0" smtClean="0">
                <a:solidFill>
                  <a:srgbClr val="FF0000"/>
                </a:solidFill>
                <a:latin typeface="Comic Sans MS" panose="030F0702030302020204" pitchFamily="66" charset="0"/>
              </a:rPr>
              <a:t>2</a:t>
            </a:r>
            <a:r>
              <a:rPr lang="en-US" b="1" dirty="0" smtClean="0">
                <a:solidFill>
                  <a:srgbClr val="FF0000"/>
                </a:solidFill>
                <a:latin typeface="Comic Sans MS" panose="030F0702030302020204" pitchFamily="66" charset="0"/>
              </a:rPr>
              <a:t>, </a:t>
            </a:r>
            <a:r>
              <a:rPr lang="en-US" b="1" dirty="0" err="1" smtClean="0">
                <a:solidFill>
                  <a:srgbClr val="FF0000"/>
                </a:solidFill>
                <a:latin typeface="Comic Sans MS" panose="030F0702030302020204" pitchFamily="66" charset="0"/>
              </a:rPr>
              <a:t>LAr</a:t>
            </a:r>
            <a:r>
              <a:rPr lang="en-US" b="1" dirty="0" smtClean="0">
                <a:solidFill>
                  <a:srgbClr val="FF0000"/>
                </a:solidFill>
                <a:latin typeface="Comic Sans MS" panose="030F0702030302020204" pitchFamily="66" charset="0"/>
              </a:rPr>
              <a:t>, SCO</a:t>
            </a:r>
            <a:r>
              <a:rPr lang="en-US" sz="1200" b="1" dirty="0" smtClean="0">
                <a:solidFill>
                  <a:srgbClr val="FF0000"/>
                </a:solidFill>
                <a:latin typeface="Comic Sans MS" panose="030F0702030302020204" pitchFamily="66" charset="0"/>
              </a:rPr>
              <a:t>2</a:t>
            </a:r>
            <a:endParaRPr lang="fr-FR" sz="1200" b="1" dirty="0">
              <a:solidFill>
                <a:srgbClr val="FF0000"/>
              </a:solidFill>
              <a:latin typeface="Comic Sans MS" panose="030F0702030302020204" pitchFamily="66" charset="0"/>
            </a:endParaRPr>
          </a:p>
        </p:txBody>
      </p:sp>
      <p:sp>
        <p:nvSpPr>
          <p:cNvPr id="8" name="TextBox 7"/>
          <p:cNvSpPr txBox="1"/>
          <p:nvPr/>
        </p:nvSpPr>
        <p:spPr>
          <a:xfrm>
            <a:off x="889880" y="687483"/>
            <a:ext cx="2215671" cy="276999"/>
          </a:xfrm>
          <a:prstGeom prst="rect">
            <a:avLst/>
          </a:prstGeom>
          <a:noFill/>
        </p:spPr>
        <p:txBody>
          <a:bodyPr wrap="none" rtlCol="0">
            <a:spAutoFit/>
          </a:bodyPr>
          <a:lstStyle/>
          <a:p>
            <a:r>
              <a:rPr lang="en-US" sz="1200" dirty="0" smtClean="0">
                <a:latin typeface="Comic Sans MS" panose="030F0702030302020204" pitchFamily="66" charset="0"/>
              </a:rPr>
              <a:t>Compressor/liquefier Inside</a:t>
            </a:r>
            <a:endParaRPr lang="fr-FR" sz="1200" dirty="0">
              <a:latin typeface="Comic Sans MS" panose="030F0702030302020204" pitchFamily="66" charset="0"/>
            </a:endParaRPr>
          </a:p>
        </p:txBody>
      </p:sp>
      <p:pic>
        <p:nvPicPr>
          <p:cNvPr id="10" name="Picture 3"/>
          <p:cNvPicPr>
            <a:picLocks noChangeAspect="1" noChangeArrowheads="1"/>
          </p:cNvPicPr>
          <p:nvPr/>
        </p:nvPicPr>
        <p:blipFill>
          <a:blip r:embed="rId3" cstate="print">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300192" y="1420863"/>
            <a:ext cx="2808312" cy="1432073"/>
          </a:xfrm>
          <a:prstGeom prst="rect">
            <a:avLst/>
          </a:prstGeom>
          <a:solidFill>
            <a:schemeClr val="bg1"/>
          </a:solidFill>
          <a:ln>
            <a:noFill/>
          </a:ln>
          <a:scene3d>
            <a:camera prst="orthographicFront"/>
            <a:lightRig rig="threePt" dir="t"/>
          </a:scene3d>
          <a:extLst/>
        </p:spPr>
      </p:pic>
      <p:sp>
        <p:nvSpPr>
          <p:cNvPr id="18" name="Down Arrow 17"/>
          <p:cNvSpPr/>
          <p:nvPr/>
        </p:nvSpPr>
        <p:spPr>
          <a:xfrm>
            <a:off x="1380042" y="3386697"/>
            <a:ext cx="124592" cy="3303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extBox 18"/>
          <p:cNvSpPr txBox="1"/>
          <p:nvPr/>
        </p:nvSpPr>
        <p:spPr>
          <a:xfrm>
            <a:off x="2153581" y="6011870"/>
            <a:ext cx="1681871" cy="369332"/>
          </a:xfrm>
          <a:prstGeom prst="rect">
            <a:avLst/>
          </a:prstGeom>
          <a:noFill/>
        </p:spPr>
        <p:txBody>
          <a:bodyPr wrap="none" rtlCol="0">
            <a:spAutoFit/>
          </a:bodyPr>
          <a:lstStyle/>
          <a:p>
            <a:r>
              <a:rPr lang="en-US" dirty="0" smtClean="0">
                <a:latin typeface="Comic Sans MS" panose="030F0702030302020204" pitchFamily="66" charset="0"/>
              </a:rPr>
              <a:t>Air cleaning !!!</a:t>
            </a:r>
            <a:endParaRPr lang="fr-FR" dirty="0">
              <a:latin typeface="Comic Sans MS" panose="030F0702030302020204" pitchFamily="66" charset="0"/>
            </a:endParaRPr>
          </a:p>
        </p:txBody>
      </p:sp>
      <p:sp>
        <p:nvSpPr>
          <p:cNvPr id="22" name="Down Arrow 21"/>
          <p:cNvSpPr/>
          <p:nvPr/>
        </p:nvSpPr>
        <p:spPr>
          <a:xfrm>
            <a:off x="827584" y="3386697"/>
            <a:ext cx="124592" cy="3303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Down Arrow 23"/>
          <p:cNvSpPr/>
          <p:nvPr/>
        </p:nvSpPr>
        <p:spPr>
          <a:xfrm>
            <a:off x="2051721" y="3375960"/>
            <a:ext cx="124592" cy="3303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extBox 24"/>
          <p:cNvSpPr txBox="1"/>
          <p:nvPr/>
        </p:nvSpPr>
        <p:spPr>
          <a:xfrm>
            <a:off x="633362" y="3777307"/>
            <a:ext cx="1050288" cy="276999"/>
          </a:xfrm>
          <a:prstGeom prst="rect">
            <a:avLst/>
          </a:prstGeom>
          <a:noFill/>
        </p:spPr>
        <p:txBody>
          <a:bodyPr wrap="none" rtlCol="0">
            <a:spAutoFit/>
          </a:bodyPr>
          <a:lstStyle/>
          <a:p>
            <a:r>
              <a:rPr lang="en-US" sz="1200" dirty="0" smtClean="0">
                <a:latin typeface="Comic Sans MS" panose="030F0702030302020204" pitchFamily="66" charset="0"/>
              </a:rPr>
              <a:t>To </a:t>
            </a:r>
            <a:r>
              <a:rPr lang="en-US" sz="1200" dirty="0">
                <a:latin typeface="Comic Sans MS" panose="030F0702030302020204" pitchFamily="66" charset="0"/>
              </a:rPr>
              <a:t>I</a:t>
            </a:r>
            <a:r>
              <a:rPr lang="en-US" sz="1200" dirty="0" smtClean="0">
                <a:latin typeface="Comic Sans MS" panose="030F0702030302020204" pitchFamily="66" charset="0"/>
              </a:rPr>
              <a:t>ndustry</a:t>
            </a:r>
            <a:endParaRPr lang="fr-FR" sz="1200" dirty="0">
              <a:latin typeface="Comic Sans MS" panose="030F0702030302020204" pitchFamily="66" charset="0"/>
            </a:endParaRPr>
          </a:p>
        </p:txBody>
      </p:sp>
      <p:sp>
        <p:nvSpPr>
          <p:cNvPr id="26" name="TextBox 25"/>
          <p:cNvSpPr txBox="1"/>
          <p:nvPr/>
        </p:nvSpPr>
        <p:spPr>
          <a:xfrm>
            <a:off x="2573420" y="3061370"/>
            <a:ext cx="702436" cy="276999"/>
          </a:xfrm>
          <a:prstGeom prst="rect">
            <a:avLst/>
          </a:prstGeom>
          <a:noFill/>
        </p:spPr>
        <p:txBody>
          <a:bodyPr wrap="none" rtlCol="0">
            <a:spAutoFit/>
          </a:bodyPr>
          <a:lstStyle/>
          <a:p>
            <a:r>
              <a:rPr lang="en-US" sz="1200" dirty="0" smtClean="0">
                <a:latin typeface="Comic Sans MS" panose="030F0702030302020204" pitchFamily="66" charset="0"/>
              </a:rPr>
              <a:t>Dry ice</a:t>
            </a:r>
            <a:endParaRPr lang="fr-FR" sz="1200" dirty="0">
              <a:latin typeface="Comic Sans MS" panose="030F0702030302020204" pitchFamily="66" charset="0"/>
            </a:endParaRPr>
          </a:p>
        </p:txBody>
      </p:sp>
      <p:sp>
        <p:nvSpPr>
          <p:cNvPr id="27" name="TextBox 26"/>
          <p:cNvSpPr txBox="1"/>
          <p:nvPr/>
        </p:nvSpPr>
        <p:spPr>
          <a:xfrm>
            <a:off x="1763688" y="3781356"/>
            <a:ext cx="2223686" cy="276999"/>
          </a:xfrm>
          <a:prstGeom prst="rect">
            <a:avLst/>
          </a:prstGeom>
          <a:noFill/>
        </p:spPr>
        <p:txBody>
          <a:bodyPr wrap="none" rtlCol="0">
            <a:spAutoFit/>
          </a:bodyPr>
          <a:lstStyle/>
          <a:p>
            <a:r>
              <a:rPr lang="en-US" sz="1200" dirty="0" smtClean="0">
                <a:latin typeface="Comic Sans MS" panose="030F0702030302020204" pitchFamily="66" charset="0"/>
              </a:rPr>
              <a:t>For Cooling or </a:t>
            </a:r>
            <a:r>
              <a:rPr lang="en-US" sz="1200" dirty="0">
                <a:latin typeface="Comic Sans MS" panose="030F0702030302020204" pitchFamily="66" charset="0"/>
              </a:rPr>
              <a:t>S</a:t>
            </a:r>
            <a:r>
              <a:rPr lang="en-US" sz="1200" dirty="0" smtClean="0">
                <a:latin typeface="Comic Sans MS" panose="030F0702030302020204" pitchFamily="66" charset="0"/>
              </a:rPr>
              <a:t>equestration</a:t>
            </a:r>
            <a:endParaRPr lang="fr-FR" sz="1200" dirty="0">
              <a:latin typeface="Comic Sans MS" panose="030F0702030302020204" pitchFamily="66" charset="0"/>
            </a:endParaRPr>
          </a:p>
        </p:txBody>
      </p:sp>
      <p:sp>
        <p:nvSpPr>
          <p:cNvPr id="29" name="TextBox 28"/>
          <p:cNvSpPr txBox="1"/>
          <p:nvPr/>
        </p:nvSpPr>
        <p:spPr>
          <a:xfrm>
            <a:off x="5304942" y="256376"/>
            <a:ext cx="3865161" cy="954107"/>
          </a:xfrm>
          <a:prstGeom prst="rect">
            <a:avLst/>
          </a:prstGeom>
          <a:noFill/>
        </p:spPr>
        <p:txBody>
          <a:bodyPr wrap="none" rtlCol="0">
            <a:spAutoFit/>
          </a:bodyPr>
          <a:lstStyle/>
          <a:p>
            <a:pPr marL="171450" indent="-171450">
              <a:buFont typeface="Arial" panose="020B0604020202020204" pitchFamily="34" charset="0"/>
              <a:buChar char="•"/>
            </a:pPr>
            <a:r>
              <a:rPr lang="en-US" sz="1400" dirty="0" smtClean="0">
                <a:latin typeface="Comic Sans MS" panose="030F0702030302020204" pitchFamily="66" charset="0"/>
              </a:rPr>
              <a:t>Cryocooler may save 50% electrical power</a:t>
            </a:r>
          </a:p>
          <a:p>
            <a:pPr marL="171450" indent="-171450">
              <a:buFont typeface="Arial" panose="020B0604020202020204" pitchFamily="34" charset="0"/>
              <a:buChar char="•"/>
            </a:pPr>
            <a:r>
              <a:rPr lang="en-US" sz="1400" dirty="0" smtClean="0">
                <a:latin typeface="Comic Sans MS" panose="030F0702030302020204" pitchFamily="66" charset="0"/>
              </a:rPr>
              <a:t>Cooling NC magnets</a:t>
            </a:r>
          </a:p>
          <a:p>
            <a:pPr marL="171450" indent="-171450">
              <a:buFont typeface="Arial" panose="020B0604020202020204" pitchFamily="34" charset="0"/>
              <a:buChar char="•"/>
            </a:pPr>
            <a:r>
              <a:rPr lang="en-US" sz="1400" dirty="0" err="1" smtClean="0">
                <a:latin typeface="Comic Sans MS" panose="030F0702030302020204" pitchFamily="66" charset="0"/>
              </a:rPr>
              <a:t>HTc</a:t>
            </a:r>
            <a:r>
              <a:rPr lang="en-US" sz="1400" dirty="0" smtClean="0">
                <a:latin typeface="Comic Sans MS" panose="030F0702030302020204" pitchFamily="66" charset="0"/>
              </a:rPr>
              <a:t> power Transmission lines</a:t>
            </a:r>
          </a:p>
          <a:p>
            <a:pPr marL="171450" indent="-171450">
              <a:buFont typeface="Arial" panose="020B0604020202020204" pitchFamily="34" charset="0"/>
              <a:buChar char="•"/>
            </a:pPr>
            <a:r>
              <a:rPr lang="en-US" sz="1400" dirty="0" smtClean="0">
                <a:latin typeface="Comic Sans MS" panose="030F0702030302020204" pitchFamily="66" charset="0"/>
              </a:rPr>
              <a:t>Cooling electronics and computers</a:t>
            </a:r>
            <a:endParaRPr lang="fr-FR" sz="1400" dirty="0">
              <a:latin typeface="Comic Sans MS" panose="030F0702030302020204" pitchFamily="66" charset="0"/>
            </a:endParaRPr>
          </a:p>
        </p:txBody>
      </p:sp>
      <p:sp>
        <p:nvSpPr>
          <p:cNvPr id="30" name="TextBox 29"/>
          <p:cNvSpPr txBox="1"/>
          <p:nvPr/>
        </p:nvSpPr>
        <p:spPr>
          <a:xfrm>
            <a:off x="3850698" y="1661008"/>
            <a:ext cx="1454244" cy="307777"/>
          </a:xfrm>
          <a:prstGeom prst="rect">
            <a:avLst/>
          </a:prstGeom>
          <a:noFill/>
        </p:spPr>
        <p:txBody>
          <a:bodyPr wrap="none" rtlCol="0">
            <a:spAutoFit/>
          </a:bodyPr>
          <a:lstStyle/>
          <a:p>
            <a:r>
              <a:rPr lang="en-US" sz="1400" dirty="0" smtClean="0">
                <a:latin typeface="Comic Sans MS" panose="030F0702030302020204" pitchFamily="66" charset="0"/>
              </a:rPr>
              <a:t>Energy storage</a:t>
            </a:r>
            <a:endParaRPr lang="fr-FR" sz="1400" dirty="0">
              <a:latin typeface="Comic Sans MS" panose="030F0702030302020204" pitchFamily="66" charset="0"/>
            </a:endParaRPr>
          </a:p>
        </p:txBody>
      </p:sp>
      <p:sp>
        <p:nvSpPr>
          <p:cNvPr id="32" name="TextBox 31"/>
          <p:cNvSpPr txBox="1"/>
          <p:nvPr/>
        </p:nvSpPr>
        <p:spPr>
          <a:xfrm>
            <a:off x="5304942" y="3386697"/>
            <a:ext cx="2507418" cy="276999"/>
          </a:xfrm>
          <a:prstGeom prst="rect">
            <a:avLst/>
          </a:prstGeom>
          <a:noFill/>
          <a:ln>
            <a:solidFill>
              <a:srgbClr val="FF0000"/>
            </a:solidFill>
          </a:ln>
        </p:spPr>
        <p:txBody>
          <a:bodyPr wrap="none" rtlCol="0">
            <a:spAutoFit/>
          </a:bodyPr>
          <a:lstStyle/>
          <a:p>
            <a:r>
              <a:rPr lang="en-US" sz="1200" b="1" dirty="0">
                <a:solidFill>
                  <a:srgbClr val="FF0000"/>
                </a:solidFill>
                <a:latin typeface="Comic Sans MS" panose="030F0702030302020204" pitchFamily="66" charset="0"/>
              </a:rPr>
              <a:t>T</a:t>
            </a:r>
            <a:r>
              <a:rPr lang="en-US" sz="1200" b="1" dirty="0" smtClean="0">
                <a:solidFill>
                  <a:srgbClr val="FF0000"/>
                </a:solidFill>
                <a:latin typeface="Comic Sans MS" panose="030F0702030302020204" pitchFamily="66" charset="0"/>
              </a:rPr>
              <a:t>urbine </a:t>
            </a:r>
            <a:r>
              <a:rPr lang="en-US" sz="1200" b="1" dirty="0" smtClean="0">
                <a:solidFill>
                  <a:srgbClr val="FF0000"/>
                </a:solidFill>
                <a:latin typeface="Comic Sans MS" panose="030F0702030302020204" pitchFamily="66" charset="0"/>
                <a:sym typeface="Wingdings" panose="05000000000000000000" pitchFamily="2" charset="2"/>
              </a:rPr>
              <a:t> electrical generator</a:t>
            </a:r>
            <a:endParaRPr lang="fr-FR" sz="1200" b="1" dirty="0">
              <a:solidFill>
                <a:srgbClr val="FF0000"/>
              </a:solidFill>
              <a:latin typeface="Comic Sans MS" panose="030F0702030302020204" pitchFamily="66" charset="0"/>
            </a:endParaRPr>
          </a:p>
        </p:txBody>
      </p:sp>
      <p:pic>
        <p:nvPicPr>
          <p:cNvPr id="2052" name="Picture 4" descr="Schematic image of the carbon capture and sequestration process and typical depth at which carbon dioxide would be injected. It shows a cross section of the earth, from the surface down to eight thousand feet. On the surface, pipelines run from a power plant to injection wells that deposit the carbon dioxide seven thousand feet into the earth, below an impermeable layer of rock. To illustrate the scale, images of familiar tall buildings are superimposed underground. This visually shows that the injection zone for the carbon dioxide, at seven thousand feet deep, is far deeper in distance than the height of Earth's tallest buildings. For example, the distance between the surface of the earth and the injection zone is over five Empire State Buildings dee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9170" y="4044159"/>
            <a:ext cx="1464681" cy="18262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highview-power.com/wp-content/uploads/banner-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8531" y="2085808"/>
            <a:ext cx="2761661" cy="767128"/>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6444208" y="2863969"/>
            <a:ext cx="1018227" cy="276999"/>
          </a:xfrm>
          <a:prstGeom prst="rect">
            <a:avLst/>
          </a:prstGeom>
          <a:noFill/>
        </p:spPr>
        <p:txBody>
          <a:bodyPr wrap="none" rtlCol="0">
            <a:spAutoFit/>
          </a:bodyPr>
          <a:lstStyle/>
          <a:p>
            <a:r>
              <a:rPr lang="en-US" sz="1200" dirty="0" smtClean="0">
                <a:latin typeface="Comic Sans MS" panose="030F0702030302020204" pitchFamily="66" charset="0"/>
              </a:rPr>
              <a:t> heat waste</a:t>
            </a:r>
            <a:endParaRPr lang="fr-FR" sz="1200" dirty="0">
              <a:latin typeface="Comic Sans MS" panose="030F0702030302020204" pitchFamily="66" charset="0"/>
            </a:endParaRPr>
          </a:p>
        </p:txBody>
      </p:sp>
      <p:sp>
        <p:nvSpPr>
          <p:cNvPr id="37" name="TextBox 36"/>
          <p:cNvSpPr txBox="1"/>
          <p:nvPr/>
        </p:nvSpPr>
        <p:spPr>
          <a:xfrm>
            <a:off x="5713496" y="2906798"/>
            <a:ext cx="487634" cy="276999"/>
          </a:xfrm>
          <a:prstGeom prst="rect">
            <a:avLst/>
          </a:prstGeom>
          <a:noFill/>
        </p:spPr>
        <p:txBody>
          <a:bodyPr wrap="none" rtlCol="0">
            <a:spAutoFit/>
          </a:bodyPr>
          <a:lstStyle/>
          <a:p>
            <a:r>
              <a:rPr lang="en-US" sz="1200" dirty="0" smtClean="0">
                <a:latin typeface="Comic Sans MS" panose="030F0702030302020204" pitchFamily="66" charset="0"/>
              </a:rPr>
              <a:t>LN2</a:t>
            </a:r>
            <a:endParaRPr lang="fr-FR" sz="1200" dirty="0">
              <a:latin typeface="Comic Sans MS" panose="030F0702030302020204" pitchFamily="66" charset="0"/>
            </a:endParaRPr>
          </a:p>
        </p:txBody>
      </p:sp>
      <p:cxnSp>
        <p:nvCxnSpPr>
          <p:cNvPr id="2051" name="Straight Arrow Connector 2050"/>
          <p:cNvCxnSpPr>
            <a:stCxn id="37" idx="2"/>
            <a:endCxn id="32" idx="0"/>
          </p:cNvCxnSpPr>
          <p:nvPr/>
        </p:nvCxnSpPr>
        <p:spPr>
          <a:xfrm>
            <a:off x="5957313" y="3183797"/>
            <a:ext cx="601338" cy="20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55" name="Straight Arrow Connector 2054"/>
          <p:cNvCxnSpPr>
            <a:stCxn id="35" idx="2"/>
            <a:endCxn id="32" idx="0"/>
          </p:cNvCxnSpPr>
          <p:nvPr/>
        </p:nvCxnSpPr>
        <p:spPr>
          <a:xfrm flipH="1">
            <a:off x="6558651" y="3140968"/>
            <a:ext cx="394671" cy="2457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076056" y="4364397"/>
            <a:ext cx="2839239" cy="276999"/>
          </a:xfrm>
          <a:prstGeom prst="rect">
            <a:avLst/>
          </a:prstGeom>
          <a:noFill/>
        </p:spPr>
        <p:txBody>
          <a:bodyPr wrap="none" rtlCol="0">
            <a:spAutoFit/>
          </a:bodyPr>
          <a:lstStyle/>
          <a:p>
            <a:r>
              <a:rPr lang="en-US" sz="1200" dirty="0" smtClean="0">
                <a:latin typeface="Comic Sans MS" panose="030F0702030302020204" pitchFamily="66" charset="0"/>
              </a:rPr>
              <a:t>i.e. Drying and preservation  industry</a:t>
            </a:r>
            <a:endParaRPr lang="fr-FR" sz="1200" dirty="0">
              <a:latin typeface="Comic Sans MS" panose="030F0702030302020204" pitchFamily="66" charset="0"/>
            </a:endParaRPr>
          </a:p>
        </p:txBody>
      </p:sp>
      <p:sp>
        <p:nvSpPr>
          <p:cNvPr id="51" name="TextBox 50"/>
          <p:cNvSpPr txBox="1"/>
          <p:nvPr/>
        </p:nvSpPr>
        <p:spPr>
          <a:xfrm>
            <a:off x="5098650" y="3794556"/>
            <a:ext cx="1566454" cy="276999"/>
          </a:xfrm>
          <a:prstGeom prst="rect">
            <a:avLst/>
          </a:prstGeom>
          <a:noFill/>
        </p:spPr>
        <p:txBody>
          <a:bodyPr wrap="none" rtlCol="0">
            <a:spAutoFit/>
          </a:bodyPr>
          <a:lstStyle/>
          <a:p>
            <a:r>
              <a:rPr lang="en-US" sz="1200" dirty="0" smtClean="0">
                <a:latin typeface="Comic Sans MS" panose="030F0702030302020204" pitchFamily="66" charset="0"/>
              </a:rPr>
              <a:t>N2 gas applications</a:t>
            </a:r>
            <a:endParaRPr lang="fr-FR" sz="1200" dirty="0">
              <a:latin typeface="Comic Sans MS" panose="030F0702030302020204" pitchFamily="66" charset="0"/>
            </a:endParaRPr>
          </a:p>
        </p:txBody>
      </p:sp>
      <p:pic>
        <p:nvPicPr>
          <p:cNvPr id="2063" name="Picture 10" descr="https://lh4.googleusercontent.com/-Vm5ENLMEKx8/TXWgpuRcfSI/AAAAAAAAAM8/XG0AZlMVBrU/s1600/CIMG685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78980" y="4869160"/>
            <a:ext cx="1581252" cy="118593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2" descr="http://image.shutterstock.com/display_pic_with_logo/255379/255379,1251135469,2/stock-photo-fish-drying-in-the-sun-drying-fish-meat-3584378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7903" y="4869160"/>
            <a:ext cx="1458513" cy="116032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6755986" y="3838664"/>
            <a:ext cx="2359941" cy="276999"/>
          </a:xfrm>
          <a:prstGeom prst="rect">
            <a:avLst/>
          </a:prstGeom>
          <a:noFill/>
        </p:spPr>
        <p:txBody>
          <a:bodyPr wrap="none" rtlCol="0">
            <a:spAutoFit/>
          </a:bodyPr>
          <a:lstStyle/>
          <a:p>
            <a:r>
              <a:rPr lang="en-US" sz="1200" dirty="0" smtClean="0">
                <a:latin typeface="Comic Sans MS" panose="030F0702030302020204" pitchFamily="66" charset="0"/>
              </a:rPr>
              <a:t>Electricity Back to ILC/GRID </a:t>
            </a:r>
            <a:endParaRPr lang="fr-FR" sz="1200" dirty="0">
              <a:latin typeface="Comic Sans MS" panose="030F0702030302020204" pitchFamily="66" charset="0"/>
            </a:endParaRPr>
          </a:p>
        </p:txBody>
      </p:sp>
      <p:sp>
        <p:nvSpPr>
          <p:cNvPr id="16" name="Rectangle 15"/>
          <p:cNvSpPr/>
          <p:nvPr/>
        </p:nvSpPr>
        <p:spPr>
          <a:xfrm>
            <a:off x="3776717" y="611396"/>
            <a:ext cx="643125" cy="400110"/>
          </a:xfrm>
          <a:prstGeom prst="rect">
            <a:avLst/>
          </a:prstGeom>
        </p:spPr>
        <p:txBody>
          <a:bodyPr wrap="none">
            <a:spAutoFit/>
          </a:bodyPr>
          <a:lstStyle/>
          <a:p>
            <a:r>
              <a:rPr lang="en-US" sz="2000" b="1" dirty="0" smtClean="0">
                <a:solidFill>
                  <a:srgbClr val="FF0000"/>
                </a:solidFill>
                <a:latin typeface="Comic Sans MS" panose="030F0702030302020204" pitchFamily="66" charset="0"/>
              </a:rPr>
              <a:t>LN</a:t>
            </a:r>
            <a:r>
              <a:rPr lang="en-US" sz="1400" b="1" dirty="0" smtClean="0">
                <a:solidFill>
                  <a:srgbClr val="FF0000"/>
                </a:solidFill>
                <a:latin typeface="Comic Sans MS" panose="030F0702030302020204" pitchFamily="66" charset="0"/>
              </a:rPr>
              <a:t>2</a:t>
            </a:r>
            <a:endParaRPr lang="fr-FR" sz="2000" b="1" dirty="0">
              <a:solidFill>
                <a:srgbClr val="FF0000"/>
              </a:solidFill>
            </a:endParaRPr>
          </a:p>
        </p:txBody>
      </p:sp>
      <p:sp>
        <p:nvSpPr>
          <p:cNvPr id="20" name="Right Arrow 19"/>
          <p:cNvSpPr/>
          <p:nvPr/>
        </p:nvSpPr>
        <p:spPr>
          <a:xfrm>
            <a:off x="4740072" y="791201"/>
            <a:ext cx="358578" cy="117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ight Arrow 45"/>
          <p:cNvSpPr/>
          <p:nvPr/>
        </p:nvSpPr>
        <p:spPr>
          <a:xfrm rot="5400000">
            <a:off x="3981849" y="1246735"/>
            <a:ext cx="358578" cy="117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Block Arc 30"/>
          <p:cNvSpPr/>
          <p:nvPr/>
        </p:nvSpPr>
        <p:spPr>
          <a:xfrm rot="7956306">
            <a:off x="211847" y="-384"/>
            <a:ext cx="3612668" cy="2740938"/>
          </a:xfrm>
          <a:prstGeom prst="blockArc">
            <a:avLst>
              <a:gd name="adj1" fmla="val 12100339"/>
              <a:gd name="adj2" fmla="val 21237211"/>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2076" name="Straight Arrow Connector 2075"/>
          <p:cNvCxnSpPr>
            <a:stCxn id="55" idx="0"/>
          </p:cNvCxnSpPr>
          <p:nvPr/>
        </p:nvCxnSpPr>
        <p:spPr>
          <a:xfrm flipV="1">
            <a:off x="7935957" y="2836068"/>
            <a:ext cx="124325" cy="10025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8" name="Title 1"/>
          <p:cNvSpPr>
            <a:spLocks noGrp="1"/>
          </p:cNvSpPr>
          <p:nvPr>
            <p:ph type="title" idx="4294967295"/>
          </p:nvPr>
        </p:nvSpPr>
        <p:spPr>
          <a:xfrm>
            <a:off x="1403648" y="16877"/>
            <a:ext cx="3821199" cy="531803"/>
          </a:xfrm>
        </p:spPr>
        <p:txBody>
          <a:bodyPr>
            <a:noAutofit/>
          </a:bodyPr>
          <a:lstStyle/>
          <a:p>
            <a:r>
              <a:rPr lang="en-US" sz="2400" dirty="0" smtClean="0">
                <a:solidFill>
                  <a:srgbClr val="00B050"/>
                </a:solidFill>
              </a:rPr>
              <a:t>LN</a:t>
            </a:r>
            <a:r>
              <a:rPr lang="en-US" sz="1800" dirty="0" smtClean="0">
                <a:solidFill>
                  <a:srgbClr val="00B050"/>
                </a:solidFill>
              </a:rPr>
              <a:t>2</a:t>
            </a:r>
            <a:r>
              <a:rPr lang="en-US" sz="2400" dirty="0" smtClean="0">
                <a:solidFill>
                  <a:srgbClr val="00B050"/>
                </a:solidFill>
              </a:rPr>
              <a:t> process cycle </a:t>
            </a:r>
            <a:endParaRPr lang="en-US" sz="3200" dirty="0">
              <a:solidFill>
                <a:srgbClr val="00B050"/>
              </a:solidFill>
            </a:endParaRPr>
          </a:p>
        </p:txBody>
      </p:sp>
      <p:pic>
        <p:nvPicPr>
          <p:cNvPr id="4098" name="Picture 2" descr="http://www.scmp.com/sites/default/files/styles/980w/public/2013/12/19/china_smog.jpg?itok=b5KtWfaq"/>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19321" y="4869160"/>
            <a:ext cx="1634331" cy="1075657"/>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Arrow Connector 42"/>
          <p:cNvCxnSpPr/>
          <p:nvPr/>
        </p:nvCxnSpPr>
        <p:spPr>
          <a:xfrm>
            <a:off x="4161138" y="2863969"/>
            <a:ext cx="0" cy="1861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419872" y="4058355"/>
            <a:ext cx="0" cy="5830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32" idx="2"/>
            <a:endCxn id="51" idx="0"/>
          </p:cNvCxnSpPr>
          <p:nvPr/>
        </p:nvCxnSpPr>
        <p:spPr>
          <a:xfrm flipH="1">
            <a:off x="5881877" y="3663696"/>
            <a:ext cx="676774" cy="1308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2" idx="2"/>
            <a:endCxn id="55" idx="0"/>
          </p:cNvCxnSpPr>
          <p:nvPr/>
        </p:nvCxnSpPr>
        <p:spPr>
          <a:xfrm>
            <a:off x="6558651" y="3663696"/>
            <a:ext cx="1377306" cy="1749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1" idx="2"/>
          </p:cNvCxnSpPr>
          <p:nvPr/>
        </p:nvCxnSpPr>
        <p:spPr>
          <a:xfrm>
            <a:off x="5881877" y="4071555"/>
            <a:ext cx="0" cy="2928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79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539552" y="1340768"/>
            <a:ext cx="7992888" cy="1008112"/>
          </a:xfrm>
        </p:spPr>
        <p:txBody>
          <a:bodyPr>
            <a:normAutofit/>
          </a:bodyPr>
          <a:lstStyle/>
          <a:p>
            <a:pPr algn="l"/>
            <a:r>
              <a:rPr lang="en-US" sz="2000" smtClean="0">
                <a:solidFill>
                  <a:schemeClr val="tx1"/>
                </a:solidFill>
              </a:rPr>
              <a:t>“Liquid nitrogen economy” update:</a:t>
            </a:r>
          </a:p>
          <a:p>
            <a:pPr marL="342900" indent="-342900" algn="l">
              <a:buFont typeface="Arial" pitchFamily="34" charset="0"/>
              <a:buChar char="•"/>
            </a:pPr>
            <a:r>
              <a:rPr lang="en-US" sz="1600" smtClean="0">
                <a:solidFill>
                  <a:schemeClr val="tx1"/>
                </a:solidFill>
              </a:rPr>
              <a:t>The Fukushima </a:t>
            </a:r>
            <a:r>
              <a:rPr lang="en-US" sz="1600">
                <a:solidFill>
                  <a:schemeClr val="tx1"/>
                </a:solidFill>
              </a:rPr>
              <a:t>Offshore Wind </a:t>
            </a:r>
            <a:r>
              <a:rPr lang="en-US" sz="1600" smtClean="0">
                <a:solidFill>
                  <a:schemeClr val="tx1"/>
                </a:solidFill>
              </a:rPr>
              <a:t>Consortium project update:</a:t>
            </a:r>
          </a:p>
          <a:p>
            <a:pPr marL="342900" indent="-342900" algn="l">
              <a:buFont typeface="Arial" pitchFamily="34" charset="0"/>
              <a:buChar char="•"/>
            </a:pPr>
            <a:r>
              <a:rPr lang="en-US" sz="1600" smtClean="0">
                <a:solidFill>
                  <a:schemeClr val="tx1"/>
                </a:solidFill>
              </a:rPr>
              <a:t>November 2014: 7MW first large scale hydraulic wind engine (MHI, </a:t>
            </a:r>
            <a:r>
              <a:rPr lang="en-US" sz="1600">
                <a:solidFill>
                  <a:schemeClr val="tx1"/>
                </a:solidFill>
              </a:rPr>
              <a:t>A</a:t>
            </a:r>
            <a:r>
              <a:rPr lang="en-US" sz="1600" smtClean="0">
                <a:solidFill>
                  <a:schemeClr val="tx1"/>
                </a:solidFill>
              </a:rPr>
              <a:t>rtemis)</a:t>
            </a:r>
          </a:p>
          <a:p>
            <a:pPr marL="457200" indent="-457200" algn="l">
              <a:buFont typeface="Arial" pitchFamily="34" charset="0"/>
              <a:buChar char="•"/>
            </a:pPr>
            <a:endParaRPr lang="en-US" sz="1600" smtClean="0">
              <a:solidFill>
                <a:schemeClr val="tx1"/>
              </a:solidFill>
            </a:endParaRPr>
          </a:p>
          <a:p>
            <a:pPr algn="l"/>
            <a:endParaRPr lang="en-US" sz="2000"/>
          </a:p>
        </p:txBody>
      </p:sp>
      <p:sp>
        <p:nvSpPr>
          <p:cNvPr id="3" name="Espace réservé de la date 2"/>
          <p:cNvSpPr>
            <a:spLocks noGrp="1"/>
          </p:cNvSpPr>
          <p:nvPr>
            <p:ph type="dt" sz="half" idx="10"/>
          </p:nvPr>
        </p:nvSpPr>
        <p:spPr/>
        <p:txBody>
          <a:bodyPr/>
          <a:lstStyle/>
          <a:p>
            <a:r>
              <a:rPr lang="fr-FR" smtClean="0"/>
              <a:t>AAA Green-ILC Dec. 10th, 2014</a:t>
            </a:r>
            <a:endParaRPr lang="fr-BE"/>
          </a:p>
        </p:txBody>
      </p:sp>
      <p:sp>
        <p:nvSpPr>
          <p:cNvPr id="4" name="Espace réservé du pied de page 3"/>
          <p:cNvSpPr>
            <a:spLocks noGrp="1"/>
          </p:cNvSpPr>
          <p:nvPr>
            <p:ph type="ftr" sz="quarter" idx="11"/>
          </p:nvPr>
        </p:nvSpPr>
        <p:spPr>
          <a:xfrm>
            <a:off x="3116560" y="6376243"/>
            <a:ext cx="2895600" cy="365125"/>
          </a:xfrm>
        </p:spPr>
        <p:txBody>
          <a:bodyPr/>
          <a:lstStyle/>
          <a:p>
            <a:r>
              <a:rPr lang="fr-BE" smtClean="0"/>
              <a:t>Denis Perret-Gallix@in2p3.fr LAPP/IN2P3/CNRS - KEK</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29</a:t>
            </a:fld>
            <a:endParaRPr lang="fr-BE"/>
          </a:p>
        </p:txBody>
      </p:sp>
      <p:sp>
        <p:nvSpPr>
          <p:cNvPr id="6" name="Titre 5"/>
          <p:cNvSpPr>
            <a:spLocks noGrp="1"/>
          </p:cNvSpPr>
          <p:nvPr>
            <p:ph type="title"/>
          </p:nvPr>
        </p:nvSpPr>
        <p:spPr/>
        <p:txBody>
          <a:bodyPr/>
          <a:lstStyle/>
          <a:p>
            <a:r>
              <a:rPr lang="en-US" dirty="0" smtClean="0"/>
              <a:t>Hydraulic Wind engine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415902"/>
            <a:ext cx="42672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415902"/>
            <a:ext cx="3257303" cy="184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50" y="4388502"/>
            <a:ext cx="9525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395536" y="4329000"/>
            <a:ext cx="3430683" cy="2062103"/>
          </a:xfrm>
          <a:prstGeom prst="rect">
            <a:avLst/>
          </a:prstGeom>
          <a:noFill/>
        </p:spPr>
        <p:txBody>
          <a:bodyPr wrap="none" rtlCol="0">
            <a:spAutoFit/>
          </a:bodyPr>
          <a:lstStyle/>
          <a:p>
            <a:r>
              <a:rPr lang="en-US" smtClean="0"/>
              <a:t>Many technical advantages:</a:t>
            </a:r>
          </a:p>
          <a:p>
            <a:pPr marL="285750" indent="-285750">
              <a:buFont typeface="Arial" pitchFamily="34" charset="0"/>
              <a:buChar char="•"/>
            </a:pPr>
            <a:r>
              <a:rPr lang="en-US" sz="1600" smtClean="0"/>
              <a:t>Smaller, lighter nacelle</a:t>
            </a:r>
          </a:p>
          <a:p>
            <a:pPr marL="285750" indent="-285750">
              <a:buFont typeface="Arial" pitchFamily="34" charset="0"/>
              <a:buChar char="•"/>
            </a:pPr>
            <a:r>
              <a:rPr lang="en-US" sz="1600" smtClean="0"/>
              <a:t>Less mechanical parts and vibration</a:t>
            </a:r>
          </a:p>
          <a:p>
            <a:pPr marL="285750" indent="-285750">
              <a:buFont typeface="Arial" pitchFamily="34" charset="0"/>
              <a:buChar char="•"/>
            </a:pPr>
            <a:r>
              <a:rPr lang="en-US" sz="1600" smtClean="0"/>
              <a:t>Hydraulic accumulator</a:t>
            </a:r>
          </a:p>
          <a:p>
            <a:pPr marL="742950" lvl="1" indent="-285750">
              <a:buFont typeface="Arial" pitchFamily="34" charset="0"/>
              <a:buChar char="•"/>
            </a:pPr>
            <a:r>
              <a:rPr lang="en-US" sz="1400" smtClean="0"/>
              <a:t>Larger wind speed range</a:t>
            </a:r>
          </a:p>
          <a:p>
            <a:pPr marL="742950" lvl="1" indent="-285750">
              <a:buFont typeface="Arial" pitchFamily="34" charset="0"/>
              <a:buChar char="•"/>
            </a:pPr>
            <a:r>
              <a:rPr lang="en-US" sz="1400" smtClean="0"/>
              <a:t>No electrical frequency converter</a:t>
            </a:r>
          </a:p>
          <a:p>
            <a:pPr marL="285750" indent="-285750">
              <a:buFont typeface="Arial" pitchFamily="34" charset="0"/>
              <a:buChar char="•"/>
            </a:pPr>
            <a:r>
              <a:rPr lang="en-US" sz="1600" smtClean="0"/>
              <a:t>Easier maintenance</a:t>
            </a:r>
            <a:r>
              <a:rPr lang="en-US" sz="1600"/>
              <a:t> </a:t>
            </a:r>
            <a:r>
              <a:rPr lang="en-US" sz="1600" smtClean="0"/>
              <a:t>at ground level</a:t>
            </a:r>
          </a:p>
          <a:p>
            <a:endParaRPr lang="en-US"/>
          </a:p>
        </p:txBody>
      </p:sp>
      <p:sp>
        <p:nvSpPr>
          <p:cNvPr id="13" name="ZoneTexte 12"/>
          <p:cNvSpPr txBox="1"/>
          <p:nvPr/>
        </p:nvSpPr>
        <p:spPr>
          <a:xfrm>
            <a:off x="5364088" y="4941168"/>
            <a:ext cx="2984215" cy="1200329"/>
          </a:xfrm>
          <a:prstGeom prst="rect">
            <a:avLst/>
          </a:prstGeom>
          <a:noFill/>
        </p:spPr>
        <p:txBody>
          <a:bodyPr wrap="none" rtlCol="0">
            <a:spAutoFit/>
          </a:bodyPr>
          <a:lstStyle/>
          <a:p>
            <a:r>
              <a:rPr lang="en-US" smtClean="0"/>
              <a:t>Good for the  LN2</a:t>
            </a:r>
          </a:p>
          <a:p>
            <a:pPr marL="285750" indent="-285750">
              <a:buFont typeface="Arial" pitchFamily="34" charset="0"/>
              <a:buChar char="•"/>
            </a:pPr>
            <a:r>
              <a:rPr lang="en-US" smtClean="0"/>
              <a:t>“Base” based LN2 liquefier</a:t>
            </a:r>
          </a:p>
          <a:p>
            <a:pPr marL="285750" indent="-285750">
              <a:buFont typeface="Arial" pitchFamily="34" charset="0"/>
              <a:buChar char="•"/>
            </a:pPr>
            <a:r>
              <a:rPr lang="en-US" smtClean="0"/>
              <a:t>Many mills to one liquefier</a:t>
            </a:r>
          </a:p>
          <a:p>
            <a:pPr marL="285750" indent="-285750">
              <a:buFont typeface="Arial" pitchFamily="34" charset="0"/>
              <a:buChar char="•"/>
            </a:pPr>
            <a:r>
              <a:rPr lang="en-US" smtClean="0"/>
              <a:t>Hybrid: LN2 and electricity</a:t>
            </a:r>
          </a:p>
        </p:txBody>
      </p:sp>
    </p:spTree>
    <p:extLst>
      <p:ext uri="{BB962C8B-B14F-4D97-AF65-F5344CB8AC3E}">
        <p14:creationId xmlns:p14="http://schemas.microsoft.com/office/powerpoint/2010/main" val="2190180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r-FR" smtClean="0"/>
              <a:t>JLC, LPSC Grenoble Dec 2 2014</a:t>
            </a:r>
            <a:endParaRPr lang="fr-BE" dirty="0"/>
          </a:p>
        </p:txBody>
      </p:sp>
      <p:sp>
        <p:nvSpPr>
          <p:cNvPr id="5" name="Footer Placeholder 4"/>
          <p:cNvSpPr>
            <a:spLocks noGrp="1"/>
          </p:cNvSpPr>
          <p:nvPr>
            <p:ph type="ftr" sz="quarter" idx="11"/>
          </p:nvPr>
        </p:nvSpPr>
        <p:spPr/>
        <p:txBody>
          <a:bodyPr/>
          <a:lstStyle/>
          <a:p>
            <a:r>
              <a:rPr lang="fr-BE" smtClean="0"/>
              <a:t>Denis Perret-Gallix@in2p3.fr LAPP/IN2P3/CNRS - KEK</a:t>
            </a:r>
            <a:endParaRPr lang="fr-BE" dirty="0"/>
          </a:p>
        </p:txBody>
      </p:sp>
      <p:sp>
        <p:nvSpPr>
          <p:cNvPr id="6" name="Slide Number Placeholder 5"/>
          <p:cNvSpPr>
            <a:spLocks noGrp="1"/>
          </p:cNvSpPr>
          <p:nvPr>
            <p:ph type="sldNum" sz="quarter" idx="12"/>
          </p:nvPr>
        </p:nvSpPr>
        <p:spPr/>
        <p:txBody>
          <a:bodyPr/>
          <a:lstStyle/>
          <a:p>
            <a:fld id="{CF4668DC-857F-487D-BFFA-8C0CA5037977}" type="slidenum">
              <a:rPr lang="fr-BE" smtClean="0"/>
              <a:t>3</a:t>
            </a:fld>
            <a:endParaRPr lang="fr-BE" dirty="0"/>
          </a:p>
        </p:txBody>
      </p:sp>
      <p:pic>
        <p:nvPicPr>
          <p:cNvPr id="7" name="Content Placeholder 6"/>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1328738"/>
            <a:ext cx="8229600" cy="2728912"/>
          </a:xfrm>
          <a:solidFill>
            <a:schemeClr val="accent6">
              <a:lumMod val="20000"/>
              <a:lumOff val="80000"/>
            </a:schemeClr>
          </a:solidFill>
        </p:spPr>
      </p:pic>
      <p:sp>
        <p:nvSpPr>
          <p:cNvPr id="2" name="Title 1"/>
          <p:cNvSpPr>
            <a:spLocks noGrp="1"/>
          </p:cNvSpPr>
          <p:nvPr>
            <p:ph type="title" idx="4294967295"/>
          </p:nvPr>
        </p:nvSpPr>
        <p:spPr>
          <a:xfrm>
            <a:off x="1619672" y="115888"/>
            <a:ext cx="5817840" cy="864840"/>
          </a:xfrm>
        </p:spPr>
        <p:txBody>
          <a:bodyPr>
            <a:noAutofit/>
          </a:bodyPr>
          <a:lstStyle/>
          <a:p>
            <a:r>
              <a:rPr lang="en-US" sz="3200" dirty="0">
                <a:solidFill>
                  <a:srgbClr val="00B050"/>
                </a:solidFill>
              </a:rPr>
              <a:t>ILC baseline energy </a:t>
            </a:r>
            <a:r>
              <a:rPr lang="en-US" sz="3200" dirty="0" smtClean="0">
                <a:solidFill>
                  <a:srgbClr val="00B050"/>
                </a:solidFill>
              </a:rPr>
              <a:t>budget</a:t>
            </a:r>
            <a:br>
              <a:rPr lang="en-US" sz="3200" dirty="0" smtClean="0">
                <a:solidFill>
                  <a:srgbClr val="00B050"/>
                </a:solidFill>
              </a:rPr>
            </a:br>
            <a:r>
              <a:rPr lang="en-US" sz="3200" dirty="0" smtClean="0">
                <a:solidFill>
                  <a:srgbClr val="00B050"/>
                </a:solidFill>
              </a:rPr>
              <a:t>164 MW @ 500 GeV</a:t>
            </a:r>
            <a:endParaRPr lang="en-US" sz="3200" dirty="0">
              <a:solidFill>
                <a:srgbClr val="00B050"/>
              </a:solidFill>
            </a:endParaRPr>
          </a:p>
        </p:txBody>
      </p:sp>
      <p:sp>
        <p:nvSpPr>
          <p:cNvPr id="9" name="TextBox 8"/>
          <p:cNvSpPr txBox="1"/>
          <p:nvPr/>
        </p:nvSpPr>
        <p:spPr>
          <a:xfrm>
            <a:off x="2411760" y="4077072"/>
            <a:ext cx="5112568" cy="523220"/>
          </a:xfrm>
          <a:prstGeom prst="rect">
            <a:avLst/>
          </a:prstGeom>
          <a:noFill/>
        </p:spPr>
        <p:txBody>
          <a:bodyPr wrap="square" rtlCol="0">
            <a:spAutoFit/>
          </a:bodyPr>
          <a:lstStyle/>
          <a:p>
            <a:r>
              <a:rPr lang="en-US" sz="1400" dirty="0" smtClean="0">
                <a:solidFill>
                  <a:srgbClr val="FF0000"/>
                </a:solidFill>
              </a:rPr>
              <a:t>Rank:            1</a:t>
            </a:r>
            <a:r>
              <a:rPr lang="en-US" sz="1400" dirty="0" smtClean="0"/>
              <a:t>             6                   3                 </a:t>
            </a:r>
            <a:r>
              <a:rPr lang="en-US" sz="1400" dirty="0" smtClean="0">
                <a:solidFill>
                  <a:srgbClr val="FF9966"/>
                </a:solidFill>
              </a:rPr>
              <a:t>2     </a:t>
            </a:r>
            <a:r>
              <a:rPr lang="en-US" sz="1400" dirty="0" smtClean="0"/>
              <a:t>         4                5</a:t>
            </a:r>
          </a:p>
          <a:p>
            <a:r>
              <a:rPr lang="en-US" sz="1400" dirty="0" smtClean="0">
                <a:solidFill>
                  <a:srgbClr val="FF0000"/>
                </a:solidFill>
              </a:rPr>
              <a:t>%      :          42</a:t>
            </a:r>
            <a:r>
              <a:rPr lang="en-US" sz="1400" dirty="0">
                <a:solidFill>
                  <a:srgbClr val="FF0000"/>
                </a:solidFill>
              </a:rPr>
              <a:t> </a:t>
            </a:r>
            <a:r>
              <a:rPr lang="en-US" sz="1400" dirty="0" smtClean="0"/>
              <a:t>            3                 15              </a:t>
            </a:r>
            <a:r>
              <a:rPr lang="en-US" sz="1400" dirty="0" smtClean="0">
                <a:solidFill>
                  <a:srgbClr val="FF9966"/>
                </a:solidFill>
              </a:rPr>
              <a:t>23       </a:t>
            </a:r>
            <a:r>
              <a:rPr lang="en-US" sz="1400" dirty="0" smtClean="0">
                <a:solidFill>
                  <a:srgbClr val="FF0000"/>
                </a:solidFill>
              </a:rPr>
              <a:t>  </a:t>
            </a:r>
            <a:r>
              <a:rPr lang="en-US" sz="1400" dirty="0" smtClean="0"/>
              <a:t>   13</a:t>
            </a:r>
            <a:r>
              <a:rPr lang="en-US" sz="1400" dirty="0"/>
              <a:t> </a:t>
            </a:r>
            <a:r>
              <a:rPr lang="en-US" sz="1400" dirty="0" smtClean="0"/>
              <a:t>               5</a:t>
            </a:r>
            <a:endParaRPr lang="en-US" sz="1400" dirty="0"/>
          </a:p>
        </p:txBody>
      </p:sp>
      <p:sp>
        <p:nvSpPr>
          <p:cNvPr id="3" name="TextBox 2"/>
          <p:cNvSpPr txBox="1"/>
          <p:nvPr/>
        </p:nvSpPr>
        <p:spPr>
          <a:xfrm>
            <a:off x="7956376" y="3573016"/>
            <a:ext cx="452368" cy="276999"/>
          </a:xfrm>
          <a:prstGeom prst="rect">
            <a:avLst/>
          </a:prstGeom>
          <a:noFill/>
        </p:spPr>
        <p:txBody>
          <a:bodyPr wrap="none" rtlCol="0">
            <a:spAutoFit/>
          </a:bodyPr>
          <a:lstStyle/>
          <a:p>
            <a:r>
              <a:rPr lang="en-US" sz="1200" dirty="0" smtClean="0"/>
              <a:t>MW</a:t>
            </a:r>
            <a:endParaRPr lang="en-US" sz="1200" dirty="0"/>
          </a:p>
        </p:txBody>
      </p:sp>
      <p:sp>
        <p:nvSpPr>
          <p:cNvPr id="8" name="TextBox 7"/>
          <p:cNvSpPr txBox="1"/>
          <p:nvPr/>
        </p:nvSpPr>
        <p:spPr>
          <a:xfrm>
            <a:off x="275791" y="5222721"/>
            <a:ext cx="8592417" cy="584775"/>
          </a:xfrm>
          <a:prstGeom prst="rect">
            <a:avLst/>
          </a:prstGeom>
          <a:noFill/>
        </p:spPr>
        <p:txBody>
          <a:bodyPr wrap="none" rtlCol="0">
            <a:spAutoFit/>
          </a:bodyPr>
          <a:lstStyle/>
          <a:p>
            <a:r>
              <a:rPr lang="en-US" sz="3200" dirty="0">
                <a:solidFill>
                  <a:srgbClr val="FF0000"/>
                </a:solidFill>
                <a:latin typeface="Comic Sans MS" panose="030F0702030302020204" pitchFamily="66" charset="0"/>
              </a:rPr>
              <a:t>W</a:t>
            </a:r>
            <a:r>
              <a:rPr lang="en-US" sz="3200" dirty="0" smtClean="0">
                <a:solidFill>
                  <a:srgbClr val="FF0000"/>
                </a:solidFill>
                <a:latin typeface="Comic Sans MS" panose="030F0702030302020204" pitchFamily="66" charset="0"/>
              </a:rPr>
              <a:t>all-plug </a:t>
            </a:r>
            <a:r>
              <a:rPr lang="en-US" sz="3200" dirty="0">
                <a:solidFill>
                  <a:srgbClr val="FF0000"/>
                </a:solidFill>
                <a:latin typeface="Comic Sans MS" panose="030F0702030302020204" pitchFamily="66" charset="0"/>
              </a:rPr>
              <a:t>to beam power efficiency is 9.6 %</a:t>
            </a:r>
          </a:p>
        </p:txBody>
      </p:sp>
      <p:sp>
        <p:nvSpPr>
          <p:cNvPr id="10" name="Oval 9"/>
          <p:cNvSpPr/>
          <p:nvPr/>
        </p:nvSpPr>
        <p:spPr>
          <a:xfrm>
            <a:off x="7308304" y="3514930"/>
            <a:ext cx="1368152" cy="51382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12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1343343"/>
            <a:ext cx="8534400" cy="4912242"/>
          </a:xfrm>
          <a:prstGeom prst="rect">
            <a:avLst/>
          </a:prstGeom>
          <a:solidFill>
            <a:schemeClr val="accent2">
              <a:lumMod val="20000"/>
              <a:lumOff val="80000"/>
            </a:schemeClr>
          </a:solidFill>
          <a:ln>
            <a:noFill/>
          </a:ln>
          <a:effectLst/>
          <a:extLst/>
        </p:spPr>
      </p:pic>
      <p:sp>
        <p:nvSpPr>
          <p:cNvPr id="4" name="Text Box 3"/>
          <p:cNvSpPr txBox="1">
            <a:spLocks noChangeArrowheads="1"/>
          </p:cNvSpPr>
          <p:nvPr/>
        </p:nvSpPr>
        <p:spPr bwMode="auto">
          <a:xfrm>
            <a:off x="299112" y="861950"/>
            <a:ext cx="8458200" cy="1077218"/>
          </a:xfrm>
          <a:prstGeom prst="rect">
            <a:avLst/>
          </a:prstGeom>
          <a:noFill/>
          <a:ln w="9525">
            <a:noFill/>
            <a:miter lim="800000"/>
            <a:headEnd/>
            <a:tailEnd/>
          </a:ln>
          <a:effectLst/>
        </p:spPr>
        <p:txBody>
          <a:bodyPr wrap="square">
            <a:spAutoFit/>
          </a:bodyPr>
          <a:lstStyle/>
          <a:p>
            <a:pPr>
              <a:defRPr/>
            </a:pPr>
            <a:r>
              <a:rPr lang="en-US" sz="2400" b="1" i="1" u="sng" dirty="0" smtClean="0">
                <a:solidFill>
                  <a:srgbClr val="002060"/>
                </a:solidFill>
                <a:effectLst>
                  <a:outerShdw blurRad="38100" dist="38100" dir="2700000" algn="tl">
                    <a:srgbClr val="C0C0C0"/>
                  </a:outerShdw>
                </a:effectLst>
                <a:latin typeface="Helvetica" pitchFamily="34" charset="0"/>
              </a:rPr>
              <a:t>Asian Site Conventional</a:t>
            </a:r>
            <a:r>
              <a:rPr lang="ja-JP" altLang="en-US" sz="2400" b="1" i="1" u="sng" dirty="0">
                <a:solidFill>
                  <a:srgbClr val="002060"/>
                </a:solidFill>
                <a:effectLst>
                  <a:outerShdw blurRad="38100" dist="38100" dir="2700000" algn="tl">
                    <a:srgbClr val="C0C0C0"/>
                  </a:outerShdw>
                </a:effectLst>
                <a:latin typeface="Helvetica" pitchFamily="34" charset="0"/>
              </a:rPr>
              <a:t> </a:t>
            </a:r>
            <a:r>
              <a:rPr lang="en-US" altLang="ja-JP" sz="2400" b="1" i="1" u="sng" dirty="0" smtClean="0">
                <a:solidFill>
                  <a:srgbClr val="002060"/>
                </a:solidFill>
                <a:effectLst>
                  <a:outerShdw blurRad="38100" dist="38100" dir="2700000" algn="tl">
                    <a:srgbClr val="C0C0C0"/>
                  </a:outerShdw>
                </a:effectLst>
                <a:latin typeface="Helvetica" pitchFamily="34" charset="0"/>
              </a:rPr>
              <a:t>Facility</a:t>
            </a:r>
            <a:r>
              <a:rPr lang="en-US" sz="2400" b="1" i="1" u="sng" dirty="0" smtClean="0">
                <a:solidFill>
                  <a:srgbClr val="002060"/>
                </a:solidFill>
                <a:effectLst>
                  <a:outerShdw blurRad="38100" dist="38100" dir="2700000" algn="tl">
                    <a:srgbClr val="C0C0C0"/>
                  </a:outerShdw>
                </a:effectLst>
                <a:latin typeface="Helvetica" pitchFamily="34" charset="0"/>
              </a:rPr>
              <a:t> – Introduction</a:t>
            </a:r>
            <a:endParaRPr lang="en-US" sz="2000" b="1" i="1" dirty="0" smtClean="0">
              <a:solidFill>
                <a:srgbClr val="002060"/>
              </a:solidFill>
              <a:effectLst>
                <a:outerShdw blurRad="38100" dist="38100" dir="2700000" algn="tl">
                  <a:srgbClr val="000000">
                    <a:alpha val="43137"/>
                  </a:srgbClr>
                </a:outerShdw>
              </a:effectLst>
              <a:latin typeface="Helvetica" pitchFamily="34" charset="0"/>
              <a:cs typeface="Helvetica" pitchFamily="34" charset="0"/>
            </a:endParaRPr>
          </a:p>
          <a:p>
            <a:pPr>
              <a:defRPr/>
            </a:pPr>
            <a:r>
              <a:rPr lang="en-US" sz="800" b="1" i="1" dirty="0" smtClean="0">
                <a:solidFill>
                  <a:srgbClr val="009999"/>
                </a:solidFill>
                <a:effectLst>
                  <a:outerShdw blurRad="38100" dist="38100" dir="2700000" algn="tl">
                    <a:srgbClr val="000000">
                      <a:alpha val="43137"/>
                    </a:srgbClr>
                  </a:outerShdw>
                </a:effectLst>
                <a:latin typeface="Helvetica" pitchFamily="34" charset="0"/>
                <a:cs typeface="Helvetica" pitchFamily="34" charset="0"/>
              </a:rPr>
              <a:t> </a:t>
            </a:r>
          </a:p>
          <a:p>
            <a:pPr>
              <a:defRPr/>
            </a:pPr>
            <a:r>
              <a:rPr lang="en-US" sz="1600" b="1" i="1" dirty="0" smtClean="0">
                <a:solidFill>
                  <a:srgbClr val="009999"/>
                </a:solidFill>
                <a:effectLst>
                  <a:outerShdw blurRad="38100" dist="38100" dir="2700000" algn="tl">
                    <a:srgbClr val="000000">
                      <a:alpha val="43137"/>
                    </a:srgbClr>
                  </a:outerShdw>
                </a:effectLst>
                <a:latin typeface="Helvetica" pitchFamily="34" charset="0"/>
                <a:cs typeface="Helvetica" pitchFamily="34" charset="0"/>
              </a:rPr>
              <a:t>(Site) Mountainous green field not far from big towns, accessible with existing roads.</a:t>
            </a:r>
          </a:p>
          <a:p>
            <a:pPr>
              <a:defRPr/>
            </a:pPr>
            <a:r>
              <a:rPr lang="en-US" sz="1600" b="1" i="1" dirty="0" smtClean="0">
                <a:solidFill>
                  <a:srgbClr val="009999"/>
                </a:solidFill>
                <a:effectLst>
                  <a:outerShdw blurRad="38100" dist="38100" dir="2700000" algn="tl">
                    <a:srgbClr val="000000">
                      <a:alpha val="43137"/>
                    </a:srgbClr>
                  </a:outerShdw>
                </a:effectLst>
                <a:latin typeface="Helvetica" pitchFamily="34" charset="0"/>
                <a:cs typeface="Helvetica" pitchFamily="34" charset="0"/>
              </a:rPr>
              <a:t>(Facility) Smaller surface structures and underground structures. </a:t>
            </a:r>
          </a:p>
        </p:txBody>
      </p:sp>
      <p:sp>
        <p:nvSpPr>
          <p:cNvPr id="9" name="テキスト ボックス 8"/>
          <p:cNvSpPr txBox="1"/>
          <p:nvPr/>
        </p:nvSpPr>
        <p:spPr>
          <a:xfrm>
            <a:off x="4938849" y="2590800"/>
            <a:ext cx="1515158" cy="369332"/>
          </a:xfrm>
          <a:prstGeom prst="rect">
            <a:avLst/>
          </a:prstGeom>
          <a:noFill/>
        </p:spPr>
        <p:txBody>
          <a:bodyPr wrap="none" rtlCol="0">
            <a:spAutoFit/>
          </a:bodyPr>
          <a:lstStyle/>
          <a:p>
            <a:r>
              <a:rPr kumimoji="1" lang="en-US" altLang="ja-JP" b="1" dirty="0" smtClean="0">
                <a:solidFill>
                  <a:srgbClr val="FF0000"/>
                </a:solidFill>
                <a:sym typeface="Wingdings" pitchFamily="2" charset="2"/>
              </a:rPr>
              <a:t>Damping Ring</a:t>
            </a:r>
            <a:endParaRPr kumimoji="1" lang="ja-JP" altLang="en-US" b="1" dirty="0">
              <a:solidFill>
                <a:srgbClr val="FF0000"/>
              </a:solidFill>
            </a:endParaRP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2456" y="1994848"/>
            <a:ext cx="2971800" cy="74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2456" y="2734842"/>
            <a:ext cx="2971799" cy="83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円/楕円 20"/>
          <p:cNvSpPr/>
          <p:nvPr/>
        </p:nvSpPr>
        <p:spPr>
          <a:xfrm>
            <a:off x="3404548" y="3946893"/>
            <a:ext cx="571500" cy="277091"/>
          </a:xfrm>
          <a:prstGeom prst="ellipse">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曲線コネクタ 24"/>
          <p:cNvCxnSpPr/>
          <p:nvPr/>
        </p:nvCxnSpPr>
        <p:spPr>
          <a:xfrm rot="2520000" flipV="1">
            <a:off x="5160946" y="3818172"/>
            <a:ext cx="541331" cy="534924"/>
          </a:xfrm>
          <a:prstGeom prst="curvedConnector3">
            <a:avLst>
              <a:gd name="adj1" fmla="val 50000"/>
            </a:avLst>
          </a:prstGeom>
          <a:ln w="28575">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flipV="1">
            <a:off x="5746188" y="2858503"/>
            <a:ext cx="502212" cy="833609"/>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5889008" y="2858503"/>
            <a:ext cx="1165384" cy="307777"/>
          </a:xfrm>
          <a:prstGeom prst="rect">
            <a:avLst/>
          </a:prstGeom>
          <a:noFill/>
        </p:spPr>
        <p:txBody>
          <a:bodyPr wrap="none" rtlCol="0">
            <a:spAutoFit/>
          </a:bodyPr>
          <a:lstStyle/>
          <a:p>
            <a:r>
              <a:rPr kumimoji="1" lang="en-US" altLang="ja-JP" sz="1400" b="1" dirty="0" smtClean="0">
                <a:solidFill>
                  <a:srgbClr val="FFFF00"/>
                </a:solidFill>
                <a:sym typeface="Wingdings" pitchFamily="2" charset="2"/>
              </a:rPr>
              <a:t>Detector Hall</a:t>
            </a:r>
            <a:endParaRPr kumimoji="1" lang="ja-JP" altLang="en-US" sz="1400" b="1" dirty="0">
              <a:solidFill>
                <a:srgbClr val="FFFF00"/>
              </a:solidFill>
            </a:endParaRPr>
          </a:p>
        </p:txBody>
      </p:sp>
      <p:sp>
        <p:nvSpPr>
          <p:cNvPr id="31" name="円/楕円 30"/>
          <p:cNvSpPr/>
          <p:nvPr/>
        </p:nvSpPr>
        <p:spPr>
          <a:xfrm>
            <a:off x="4644051" y="3857146"/>
            <a:ext cx="571500" cy="277091"/>
          </a:xfrm>
          <a:prstGeom prst="ellipse">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曲線コネクタ 36"/>
          <p:cNvCxnSpPr/>
          <p:nvPr/>
        </p:nvCxnSpPr>
        <p:spPr>
          <a:xfrm rot="2700000" flipV="1">
            <a:off x="3918583" y="4015488"/>
            <a:ext cx="685800" cy="457200"/>
          </a:xfrm>
          <a:prstGeom prst="curvedConnector3">
            <a:avLst>
              <a:gd name="adj1" fmla="val 46021"/>
            </a:avLst>
          </a:prstGeom>
          <a:ln w="3810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0" name="円/楕円 39"/>
          <p:cNvSpPr/>
          <p:nvPr/>
        </p:nvSpPr>
        <p:spPr>
          <a:xfrm>
            <a:off x="2009321" y="4078508"/>
            <a:ext cx="571500" cy="277091"/>
          </a:xfrm>
          <a:prstGeom prst="ellipse">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曲線コネクタ 40"/>
          <p:cNvCxnSpPr/>
          <p:nvPr/>
        </p:nvCxnSpPr>
        <p:spPr>
          <a:xfrm rot="4200000" flipV="1">
            <a:off x="2321227" y="4237703"/>
            <a:ext cx="685800" cy="457200"/>
          </a:xfrm>
          <a:prstGeom prst="curvedConnector3">
            <a:avLst>
              <a:gd name="adj1" fmla="val 46021"/>
            </a:avLst>
          </a:prstGeom>
          <a:ln w="3810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2" name="円/楕円 41"/>
          <p:cNvSpPr/>
          <p:nvPr/>
        </p:nvSpPr>
        <p:spPr>
          <a:xfrm>
            <a:off x="1268103" y="4294496"/>
            <a:ext cx="342331" cy="148469"/>
          </a:xfrm>
          <a:prstGeom prst="ellipse">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曲線コネクタ 43"/>
          <p:cNvCxnSpPr/>
          <p:nvPr/>
        </p:nvCxnSpPr>
        <p:spPr>
          <a:xfrm rot="6900000" flipV="1">
            <a:off x="1215640" y="4629793"/>
            <a:ext cx="495300" cy="279044"/>
          </a:xfrm>
          <a:prstGeom prst="curvedConnector3">
            <a:avLst>
              <a:gd name="adj1" fmla="val 33882"/>
            </a:avLst>
          </a:prstGeom>
          <a:ln w="3810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2" name="曲線コネクタ 51"/>
          <p:cNvCxnSpPr/>
          <p:nvPr/>
        </p:nvCxnSpPr>
        <p:spPr>
          <a:xfrm>
            <a:off x="6950596" y="3380305"/>
            <a:ext cx="550475" cy="228908"/>
          </a:xfrm>
          <a:prstGeom prst="curvedConnector3">
            <a:avLst>
              <a:gd name="adj1" fmla="val 50000"/>
            </a:avLst>
          </a:prstGeom>
          <a:ln w="1905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4" name="曲線コネクタ 53"/>
          <p:cNvCxnSpPr/>
          <p:nvPr/>
        </p:nvCxnSpPr>
        <p:spPr>
          <a:xfrm>
            <a:off x="6400121" y="3502348"/>
            <a:ext cx="550475" cy="228908"/>
          </a:xfrm>
          <a:prstGeom prst="curvedConnector3">
            <a:avLst>
              <a:gd name="adj1" fmla="val 50000"/>
            </a:avLst>
          </a:prstGeom>
          <a:ln w="1905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5" name="曲線コネクタ 54"/>
          <p:cNvCxnSpPr/>
          <p:nvPr/>
        </p:nvCxnSpPr>
        <p:spPr>
          <a:xfrm>
            <a:off x="7238825" y="3284979"/>
            <a:ext cx="550475" cy="228908"/>
          </a:xfrm>
          <a:prstGeom prst="curvedConnector3">
            <a:avLst>
              <a:gd name="adj1" fmla="val 50000"/>
            </a:avLst>
          </a:prstGeom>
          <a:ln w="1905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6" name="曲線コネクタ 55"/>
          <p:cNvCxnSpPr/>
          <p:nvPr/>
        </p:nvCxnSpPr>
        <p:spPr>
          <a:xfrm>
            <a:off x="7833967" y="3303603"/>
            <a:ext cx="315387" cy="160653"/>
          </a:xfrm>
          <a:prstGeom prst="curvedConnector3">
            <a:avLst>
              <a:gd name="adj1" fmla="val 50000"/>
            </a:avLst>
          </a:prstGeom>
          <a:ln w="1905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7" name="円/楕円 56"/>
          <p:cNvSpPr/>
          <p:nvPr/>
        </p:nvSpPr>
        <p:spPr>
          <a:xfrm>
            <a:off x="6201602" y="3314659"/>
            <a:ext cx="397038" cy="237682"/>
          </a:xfrm>
          <a:prstGeom prst="ellipse">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6675358" y="3219652"/>
            <a:ext cx="397038" cy="237682"/>
          </a:xfrm>
          <a:prstGeom prst="ellipse">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7162800" y="3124200"/>
            <a:ext cx="397038" cy="237682"/>
          </a:xfrm>
          <a:prstGeom prst="ellipse">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4204364" y="3284978"/>
            <a:ext cx="571500" cy="277091"/>
          </a:xfrm>
          <a:prstGeom prst="ellipse">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曲線コネクタ 65"/>
          <p:cNvCxnSpPr/>
          <p:nvPr/>
        </p:nvCxnSpPr>
        <p:spPr>
          <a:xfrm rot="2700000" flipV="1">
            <a:off x="4718399" y="3353573"/>
            <a:ext cx="685800" cy="457200"/>
          </a:xfrm>
          <a:prstGeom prst="curvedConnector3">
            <a:avLst>
              <a:gd name="adj1" fmla="val 46021"/>
            </a:avLst>
          </a:prstGeom>
          <a:ln w="3810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7" name="曲線コネクタ 66"/>
          <p:cNvCxnSpPr/>
          <p:nvPr/>
        </p:nvCxnSpPr>
        <p:spPr>
          <a:xfrm rot="21780000" flipH="1" flipV="1">
            <a:off x="7486023" y="4151870"/>
            <a:ext cx="685800" cy="457200"/>
          </a:xfrm>
          <a:prstGeom prst="curvedConnector3">
            <a:avLst>
              <a:gd name="adj1" fmla="val 46021"/>
            </a:avLst>
          </a:prstGeom>
          <a:ln w="38100">
            <a:solidFill>
              <a:srgbClr val="FFFF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8" name="円/楕円 67"/>
          <p:cNvSpPr/>
          <p:nvPr/>
        </p:nvSpPr>
        <p:spPr>
          <a:xfrm>
            <a:off x="7734707" y="4534782"/>
            <a:ext cx="1022605" cy="359640"/>
          </a:xfrm>
          <a:prstGeom prst="ellipse">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9" name="直線コネクタ 68"/>
          <p:cNvCxnSpPr/>
          <p:nvPr/>
        </p:nvCxnSpPr>
        <p:spPr>
          <a:xfrm flipH="1" flipV="1">
            <a:off x="6509982" y="3125337"/>
            <a:ext cx="403241" cy="793605"/>
          </a:xfrm>
          <a:prstGeom prst="line">
            <a:avLst/>
          </a:prstGeom>
          <a:ln w="3175">
            <a:solidFill>
              <a:srgbClr val="FFFF00"/>
            </a:solidFill>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3631437" y="2906271"/>
            <a:ext cx="2182392" cy="307777"/>
          </a:xfrm>
          <a:prstGeom prst="rect">
            <a:avLst/>
          </a:prstGeom>
          <a:noFill/>
        </p:spPr>
        <p:txBody>
          <a:bodyPr wrap="none" rtlCol="0">
            <a:spAutoFit/>
          </a:bodyPr>
          <a:lstStyle/>
          <a:p>
            <a:r>
              <a:rPr kumimoji="1" lang="en-US" altLang="ja-JP" sz="1400" b="1" dirty="0" smtClean="0">
                <a:solidFill>
                  <a:srgbClr val="FFFF00"/>
                </a:solidFill>
                <a:sym typeface="Wingdings" pitchFamily="2" charset="2"/>
              </a:rPr>
              <a:t>Ring To Main </a:t>
            </a:r>
            <a:r>
              <a:rPr kumimoji="1" lang="en-US" altLang="ja-JP" sz="1400" b="1" dirty="0" err="1" smtClean="0">
                <a:solidFill>
                  <a:srgbClr val="FFFF00"/>
                </a:solidFill>
                <a:sym typeface="Wingdings" pitchFamily="2" charset="2"/>
              </a:rPr>
              <a:t>Linac</a:t>
            </a:r>
            <a:r>
              <a:rPr kumimoji="1" lang="en-US" altLang="ja-JP" sz="1400" b="1" dirty="0" smtClean="0">
                <a:solidFill>
                  <a:srgbClr val="FFFF00"/>
                </a:solidFill>
                <a:sym typeface="Wingdings" pitchFamily="2" charset="2"/>
              </a:rPr>
              <a:t> (RTML)</a:t>
            </a:r>
            <a:endParaRPr kumimoji="1" lang="ja-JP" altLang="en-US" sz="1400" b="1" dirty="0">
              <a:solidFill>
                <a:srgbClr val="FFFF00"/>
              </a:solidFill>
            </a:endParaRPr>
          </a:p>
        </p:txBody>
      </p:sp>
      <p:sp>
        <p:nvSpPr>
          <p:cNvPr id="75" name="テキスト ボックス 74"/>
          <p:cNvSpPr txBox="1"/>
          <p:nvPr/>
        </p:nvSpPr>
        <p:spPr>
          <a:xfrm rot="-960000">
            <a:off x="3290592" y="4781042"/>
            <a:ext cx="1560042" cy="307777"/>
          </a:xfrm>
          <a:prstGeom prst="rect">
            <a:avLst/>
          </a:prstGeom>
          <a:noFill/>
        </p:spPr>
        <p:txBody>
          <a:bodyPr wrap="none" rtlCol="0">
            <a:spAutoFit/>
          </a:bodyPr>
          <a:lstStyle/>
          <a:p>
            <a:r>
              <a:rPr kumimoji="1" lang="en-US" altLang="ja-JP" sz="1400" b="1" dirty="0">
                <a:solidFill>
                  <a:srgbClr val="FFFF00"/>
                </a:solidFill>
                <a:sym typeface="Wingdings" pitchFamily="2" charset="2"/>
              </a:rPr>
              <a:t>e</a:t>
            </a:r>
            <a:r>
              <a:rPr kumimoji="1" lang="en-US" altLang="ja-JP" sz="1400" b="1" dirty="0" smtClean="0">
                <a:solidFill>
                  <a:srgbClr val="FFFF00"/>
                </a:solidFill>
                <a:sym typeface="Wingdings" pitchFamily="2" charset="2"/>
              </a:rPr>
              <a:t>- Main </a:t>
            </a:r>
            <a:r>
              <a:rPr kumimoji="1" lang="en-US" altLang="ja-JP" sz="1400" b="1" dirty="0" err="1" smtClean="0">
                <a:solidFill>
                  <a:srgbClr val="FFFF00"/>
                </a:solidFill>
                <a:sym typeface="Wingdings" pitchFamily="2" charset="2"/>
              </a:rPr>
              <a:t>Linac</a:t>
            </a:r>
            <a:r>
              <a:rPr kumimoji="1" lang="en-US" altLang="ja-JP" sz="1400" b="1" dirty="0">
                <a:solidFill>
                  <a:srgbClr val="FFFF00"/>
                </a:solidFill>
                <a:sym typeface="Wingdings" pitchFamily="2" charset="2"/>
              </a:rPr>
              <a:t> </a:t>
            </a:r>
            <a:r>
              <a:rPr kumimoji="1" lang="en-US" altLang="ja-JP" sz="1400" b="1" dirty="0" smtClean="0">
                <a:solidFill>
                  <a:srgbClr val="FFFF00"/>
                </a:solidFill>
                <a:sym typeface="Wingdings" pitchFamily="2" charset="2"/>
              </a:rPr>
              <a:t>(ML)</a:t>
            </a:r>
            <a:endParaRPr kumimoji="1" lang="ja-JP" altLang="en-US" sz="1400" b="1" dirty="0">
              <a:solidFill>
                <a:srgbClr val="FFFF00"/>
              </a:solidFill>
            </a:endParaRPr>
          </a:p>
        </p:txBody>
      </p:sp>
      <p:sp>
        <p:nvSpPr>
          <p:cNvPr id="79" name="テキスト ボックス 78"/>
          <p:cNvSpPr txBox="1"/>
          <p:nvPr/>
        </p:nvSpPr>
        <p:spPr>
          <a:xfrm>
            <a:off x="7960342" y="4495800"/>
            <a:ext cx="532518" cy="276999"/>
          </a:xfrm>
          <a:prstGeom prst="rect">
            <a:avLst/>
          </a:prstGeom>
          <a:noFill/>
        </p:spPr>
        <p:txBody>
          <a:bodyPr wrap="none" rtlCol="0">
            <a:spAutoFit/>
          </a:bodyPr>
          <a:lstStyle/>
          <a:p>
            <a:r>
              <a:rPr kumimoji="1" lang="en-US" altLang="ja-JP" sz="1200" b="1" dirty="0" smtClean="0">
                <a:latin typeface="+mj-lt"/>
                <a:cs typeface="Helvetica" pitchFamily="34" charset="0"/>
              </a:rPr>
              <a:t>PM-X</a:t>
            </a:r>
          </a:p>
        </p:txBody>
      </p:sp>
      <p:sp>
        <p:nvSpPr>
          <p:cNvPr id="81" name="テキスト ボックス 80"/>
          <p:cNvSpPr txBox="1"/>
          <p:nvPr/>
        </p:nvSpPr>
        <p:spPr>
          <a:xfrm>
            <a:off x="6600487" y="3219652"/>
            <a:ext cx="561372" cy="246221"/>
          </a:xfrm>
          <a:prstGeom prst="rect">
            <a:avLst/>
          </a:prstGeom>
          <a:noFill/>
        </p:spPr>
        <p:txBody>
          <a:bodyPr wrap="none" rtlCol="0">
            <a:spAutoFit/>
          </a:bodyPr>
          <a:lstStyle/>
          <a:p>
            <a:r>
              <a:rPr kumimoji="1" lang="en-US" altLang="ja-JP" sz="1000" b="1" smtClean="0">
                <a:latin typeface="+mj-lt"/>
                <a:cs typeface="Helvetica" pitchFamily="34" charset="0"/>
              </a:rPr>
              <a:t>PM+10</a:t>
            </a:r>
            <a:endParaRPr kumimoji="1" lang="ja-JP" altLang="en-US" sz="1000" b="1" dirty="0">
              <a:latin typeface="+mj-lt"/>
              <a:cs typeface="Helvetica" pitchFamily="34" charset="0"/>
            </a:endParaRPr>
          </a:p>
        </p:txBody>
      </p:sp>
      <p:sp>
        <p:nvSpPr>
          <p:cNvPr id="83" name="テキスト ボックス 82"/>
          <p:cNvSpPr txBox="1"/>
          <p:nvPr/>
        </p:nvSpPr>
        <p:spPr>
          <a:xfrm>
            <a:off x="7696200" y="4593608"/>
            <a:ext cx="1160895" cy="261610"/>
          </a:xfrm>
          <a:prstGeom prst="rect">
            <a:avLst/>
          </a:prstGeom>
          <a:noFill/>
        </p:spPr>
        <p:txBody>
          <a:bodyPr wrap="none" rtlCol="0">
            <a:spAutoFit/>
          </a:bodyPr>
          <a:lstStyle/>
          <a:p>
            <a:r>
              <a:rPr kumimoji="1" lang="en-US" altLang="ja-JP" sz="1100" b="1" dirty="0" smtClean="0">
                <a:latin typeface="+mj-lt"/>
                <a:cs typeface="Helvetica" pitchFamily="34" charset="0"/>
              </a:rPr>
              <a:t>(Center Campus)</a:t>
            </a:r>
          </a:p>
        </p:txBody>
      </p:sp>
      <p:sp>
        <p:nvSpPr>
          <p:cNvPr id="84" name="テキスト ボックス 83"/>
          <p:cNvSpPr txBox="1"/>
          <p:nvPr/>
        </p:nvSpPr>
        <p:spPr>
          <a:xfrm>
            <a:off x="4207361" y="3296976"/>
            <a:ext cx="606256" cy="276999"/>
          </a:xfrm>
          <a:prstGeom prst="rect">
            <a:avLst/>
          </a:prstGeom>
          <a:noFill/>
        </p:spPr>
        <p:txBody>
          <a:bodyPr wrap="none" rtlCol="0">
            <a:spAutoFit/>
          </a:bodyPr>
          <a:lstStyle/>
          <a:p>
            <a:r>
              <a:rPr kumimoji="1" lang="en-US" altLang="ja-JP" sz="1200" b="1" dirty="0" smtClean="0">
                <a:latin typeface="+mj-lt"/>
                <a:cs typeface="Helvetica" pitchFamily="34" charset="0"/>
              </a:rPr>
              <a:t>PM-</a:t>
            </a:r>
            <a:r>
              <a:rPr kumimoji="1" lang="en-US" altLang="ja-JP" sz="1200" b="1" dirty="0" err="1" smtClean="0">
                <a:latin typeface="+mj-lt"/>
                <a:cs typeface="Helvetica" pitchFamily="34" charset="0"/>
              </a:rPr>
              <a:t>ab</a:t>
            </a:r>
            <a:endParaRPr kumimoji="1" lang="en-US" altLang="ja-JP" sz="1200" b="1" dirty="0" smtClean="0">
              <a:latin typeface="+mj-lt"/>
              <a:cs typeface="Helvetica" pitchFamily="34" charset="0"/>
            </a:endParaRPr>
          </a:p>
        </p:txBody>
      </p:sp>
      <p:grpSp>
        <p:nvGrpSpPr>
          <p:cNvPr id="88" name="グループ化 87"/>
          <p:cNvGrpSpPr/>
          <p:nvPr/>
        </p:nvGrpSpPr>
        <p:grpSpPr>
          <a:xfrm>
            <a:off x="7638314" y="3131050"/>
            <a:ext cx="519694" cy="230832"/>
            <a:chOff x="549182" y="4167301"/>
            <a:chExt cx="519694" cy="230832"/>
          </a:xfrm>
        </p:grpSpPr>
        <p:sp>
          <p:nvSpPr>
            <p:cNvPr id="86" name="円/楕円 85"/>
            <p:cNvSpPr/>
            <p:nvPr/>
          </p:nvSpPr>
          <p:spPr>
            <a:xfrm>
              <a:off x="609600" y="4207242"/>
              <a:ext cx="342331" cy="148469"/>
            </a:xfrm>
            <a:prstGeom prst="ellipse">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テキスト ボックス 86"/>
            <p:cNvSpPr txBox="1"/>
            <p:nvPr/>
          </p:nvSpPr>
          <p:spPr>
            <a:xfrm>
              <a:off x="549182" y="4167301"/>
              <a:ext cx="519694" cy="230832"/>
            </a:xfrm>
            <a:prstGeom prst="rect">
              <a:avLst/>
            </a:prstGeom>
            <a:noFill/>
          </p:spPr>
          <p:txBody>
            <a:bodyPr wrap="none" rtlCol="0">
              <a:spAutoFit/>
            </a:bodyPr>
            <a:lstStyle/>
            <a:p>
              <a:r>
                <a:rPr kumimoji="1" lang="en-US" altLang="ja-JP" sz="900" b="1" dirty="0" smtClean="0">
                  <a:latin typeface="+mj-lt"/>
                  <a:cs typeface="Helvetica" pitchFamily="34" charset="0"/>
                </a:rPr>
                <a:t>PM+13</a:t>
              </a:r>
            </a:p>
          </p:txBody>
        </p:sp>
      </p:grpSp>
      <p:sp>
        <p:nvSpPr>
          <p:cNvPr id="89" name="テキスト ボックス 88"/>
          <p:cNvSpPr txBox="1"/>
          <p:nvPr/>
        </p:nvSpPr>
        <p:spPr>
          <a:xfrm rot="-1020000">
            <a:off x="7934845" y="3542651"/>
            <a:ext cx="636713" cy="307777"/>
          </a:xfrm>
          <a:prstGeom prst="rect">
            <a:avLst/>
          </a:prstGeom>
          <a:noFill/>
        </p:spPr>
        <p:txBody>
          <a:bodyPr wrap="none" rtlCol="0">
            <a:spAutoFit/>
          </a:bodyPr>
          <a:lstStyle/>
          <a:p>
            <a:r>
              <a:rPr kumimoji="1" lang="en-US" altLang="ja-JP" sz="1400" b="1" dirty="0">
                <a:solidFill>
                  <a:srgbClr val="FFFF00"/>
                </a:solidFill>
                <a:sym typeface="Wingdings" pitchFamily="2" charset="2"/>
              </a:rPr>
              <a:t>e</a:t>
            </a:r>
            <a:r>
              <a:rPr kumimoji="1" lang="en-US" altLang="ja-JP" sz="1400" b="1" dirty="0" smtClean="0">
                <a:solidFill>
                  <a:srgbClr val="FFFF00"/>
                </a:solidFill>
                <a:sym typeface="Wingdings" pitchFamily="2" charset="2"/>
              </a:rPr>
              <a:t>+ ML</a:t>
            </a:r>
            <a:endParaRPr kumimoji="1" lang="ja-JP" altLang="en-US" sz="1400" b="1" dirty="0">
              <a:solidFill>
                <a:srgbClr val="FFFF00"/>
              </a:solidFill>
            </a:endParaRPr>
          </a:p>
        </p:txBody>
      </p:sp>
      <p:cxnSp>
        <p:nvCxnSpPr>
          <p:cNvPr id="90" name="直線コネクタ 89"/>
          <p:cNvCxnSpPr/>
          <p:nvPr/>
        </p:nvCxnSpPr>
        <p:spPr>
          <a:xfrm>
            <a:off x="5465411" y="3166280"/>
            <a:ext cx="986096" cy="805502"/>
          </a:xfrm>
          <a:prstGeom prst="line">
            <a:avLst/>
          </a:prstGeom>
          <a:ln w="31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5431611" y="3150415"/>
            <a:ext cx="1622781" cy="760527"/>
          </a:xfrm>
          <a:prstGeom prst="line">
            <a:avLst/>
          </a:prstGeom>
          <a:ln w="3175">
            <a:solidFill>
              <a:srgbClr val="FFFF00"/>
            </a:solidFill>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1405964" y="5715000"/>
            <a:ext cx="1552926" cy="307777"/>
          </a:xfrm>
          <a:prstGeom prst="rect">
            <a:avLst/>
          </a:prstGeom>
          <a:noFill/>
        </p:spPr>
        <p:txBody>
          <a:bodyPr wrap="none" rtlCol="0">
            <a:spAutoFit/>
          </a:bodyPr>
          <a:lstStyle/>
          <a:p>
            <a:r>
              <a:rPr kumimoji="1" lang="en-US" altLang="ja-JP" sz="1400" b="1" dirty="0" smtClean="0">
                <a:solidFill>
                  <a:srgbClr val="FFFF00"/>
                </a:solidFill>
                <a:sym typeface="Wingdings" pitchFamily="2" charset="2"/>
              </a:rPr>
              <a:t>RTML turn-around</a:t>
            </a:r>
            <a:endParaRPr kumimoji="1" lang="ja-JP" altLang="en-US" sz="1400" b="1" dirty="0">
              <a:solidFill>
                <a:srgbClr val="FFFF00"/>
              </a:solidFill>
            </a:endParaRPr>
          </a:p>
        </p:txBody>
      </p:sp>
      <p:cxnSp>
        <p:nvCxnSpPr>
          <p:cNvPr id="95" name="直線コネクタ 94"/>
          <p:cNvCxnSpPr/>
          <p:nvPr/>
        </p:nvCxnSpPr>
        <p:spPr>
          <a:xfrm flipV="1">
            <a:off x="756080" y="5868888"/>
            <a:ext cx="707210" cy="73877"/>
          </a:xfrm>
          <a:prstGeom prst="line">
            <a:avLst/>
          </a:prstGeom>
          <a:ln w="3175">
            <a:solidFill>
              <a:srgbClr val="FFFF00"/>
            </a:solidFill>
          </a:ln>
        </p:spPr>
        <p:style>
          <a:lnRef idx="1">
            <a:schemeClr val="accent1"/>
          </a:lnRef>
          <a:fillRef idx="0">
            <a:schemeClr val="accent1"/>
          </a:fillRef>
          <a:effectRef idx="0">
            <a:schemeClr val="accent1"/>
          </a:effectRef>
          <a:fontRef idx="minor">
            <a:schemeClr val="tx1"/>
          </a:fontRef>
        </p:style>
      </p:cxnSp>
      <p:sp>
        <p:nvSpPr>
          <p:cNvPr id="99" name="テキスト ボックス 98"/>
          <p:cNvSpPr txBox="1"/>
          <p:nvPr/>
        </p:nvSpPr>
        <p:spPr>
          <a:xfrm>
            <a:off x="1761551" y="3657600"/>
            <a:ext cx="1542345" cy="307777"/>
          </a:xfrm>
          <a:prstGeom prst="rect">
            <a:avLst/>
          </a:prstGeom>
          <a:noFill/>
        </p:spPr>
        <p:txBody>
          <a:bodyPr wrap="none" rtlCol="0">
            <a:spAutoFit/>
          </a:bodyPr>
          <a:lstStyle/>
          <a:p>
            <a:r>
              <a:rPr kumimoji="1" lang="en-US" altLang="ja-JP" sz="1400" b="1" dirty="0" smtClean="0">
                <a:solidFill>
                  <a:srgbClr val="FFFF00"/>
                </a:solidFill>
                <a:sym typeface="Wingdings" pitchFamily="2" charset="2"/>
              </a:rPr>
              <a:t>Surface Structures</a:t>
            </a:r>
            <a:endParaRPr kumimoji="1" lang="ja-JP" altLang="en-US" sz="1400" b="1" dirty="0">
              <a:solidFill>
                <a:srgbClr val="FFFF00"/>
              </a:solidFill>
            </a:endParaRPr>
          </a:p>
        </p:txBody>
      </p:sp>
      <p:sp>
        <p:nvSpPr>
          <p:cNvPr id="100" name="テキスト ボックス 99"/>
          <p:cNvSpPr txBox="1"/>
          <p:nvPr/>
        </p:nvSpPr>
        <p:spPr>
          <a:xfrm>
            <a:off x="1739827" y="4572000"/>
            <a:ext cx="1220591" cy="307777"/>
          </a:xfrm>
          <a:prstGeom prst="rect">
            <a:avLst/>
          </a:prstGeom>
          <a:noFill/>
        </p:spPr>
        <p:txBody>
          <a:bodyPr wrap="none" rtlCol="0">
            <a:spAutoFit/>
          </a:bodyPr>
          <a:lstStyle/>
          <a:p>
            <a:r>
              <a:rPr kumimoji="1" lang="en-US" altLang="ja-JP" sz="1400" b="1" dirty="0" smtClean="0">
                <a:solidFill>
                  <a:srgbClr val="FFFF00"/>
                </a:solidFill>
                <a:sym typeface="Wingdings" pitchFamily="2" charset="2"/>
              </a:rPr>
              <a:t>Access Tunnel</a:t>
            </a:r>
          </a:p>
        </p:txBody>
      </p:sp>
      <p:cxnSp>
        <p:nvCxnSpPr>
          <p:cNvPr id="101" name="直線コネクタ 100"/>
          <p:cNvCxnSpPr>
            <a:stCxn id="76" idx="0"/>
          </p:cNvCxnSpPr>
          <p:nvPr/>
        </p:nvCxnSpPr>
        <p:spPr>
          <a:xfrm flipV="1">
            <a:off x="2283527" y="3886201"/>
            <a:ext cx="154873" cy="207480"/>
          </a:xfrm>
          <a:prstGeom prst="line">
            <a:avLst/>
          </a:prstGeom>
          <a:ln w="31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flipV="1">
            <a:off x="2580821" y="4468504"/>
            <a:ext cx="162379" cy="179696"/>
          </a:xfrm>
          <a:prstGeom prst="line">
            <a:avLst/>
          </a:prstGeom>
          <a:ln w="3175">
            <a:solidFill>
              <a:srgbClr val="FFFF00"/>
            </a:solidFill>
          </a:ln>
        </p:spPr>
        <p:style>
          <a:lnRef idx="1">
            <a:schemeClr val="accent1"/>
          </a:lnRef>
          <a:fillRef idx="0">
            <a:schemeClr val="accent1"/>
          </a:fillRef>
          <a:effectRef idx="0">
            <a:schemeClr val="accent1"/>
          </a:effectRef>
          <a:fontRef idx="minor">
            <a:schemeClr val="tx1"/>
          </a:fontRef>
        </p:style>
      </p:cxnSp>
      <p:sp>
        <p:nvSpPr>
          <p:cNvPr id="106" name="テキスト ボックス 105"/>
          <p:cNvSpPr txBox="1"/>
          <p:nvPr/>
        </p:nvSpPr>
        <p:spPr>
          <a:xfrm>
            <a:off x="3074316" y="4492823"/>
            <a:ext cx="1010213" cy="307777"/>
          </a:xfrm>
          <a:prstGeom prst="rect">
            <a:avLst/>
          </a:prstGeom>
          <a:noFill/>
        </p:spPr>
        <p:txBody>
          <a:bodyPr wrap="none" rtlCol="0">
            <a:spAutoFit/>
          </a:bodyPr>
          <a:lstStyle/>
          <a:p>
            <a:r>
              <a:rPr kumimoji="1" lang="en-US" altLang="ja-JP" sz="1400" b="1" dirty="0" smtClean="0">
                <a:solidFill>
                  <a:srgbClr val="FFFF00"/>
                </a:solidFill>
                <a:sym typeface="Wingdings" pitchFamily="2" charset="2"/>
              </a:rPr>
              <a:t>Access Hall</a:t>
            </a:r>
            <a:endParaRPr kumimoji="1" lang="ja-JP" altLang="en-US" sz="1400" b="1" dirty="0">
              <a:solidFill>
                <a:srgbClr val="FFFF00"/>
              </a:solidFill>
            </a:endParaRPr>
          </a:p>
        </p:txBody>
      </p:sp>
      <p:cxnSp>
        <p:nvCxnSpPr>
          <p:cNvPr id="107" name="直線コネクタ 106"/>
          <p:cNvCxnSpPr/>
          <p:nvPr/>
        </p:nvCxnSpPr>
        <p:spPr>
          <a:xfrm flipV="1">
            <a:off x="3118983" y="4732360"/>
            <a:ext cx="162379" cy="179696"/>
          </a:xfrm>
          <a:prstGeom prst="line">
            <a:avLst/>
          </a:prstGeom>
          <a:ln w="3175">
            <a:solidFill>
              <a:srgbClr val="FFFF00"/>
            </a:solidFill>
          </a:ln>
        </p:spPr>
        <p:style>
          <a:lnRef idx="1">
            <a:schemeClr val="accent1"/>
          </a:lnRef>
          <a:fillRef idx="0">
            <a:schemeClr val="accent1"/>
          </a:fillRef>
          <a:effectRef idx="0">
            <a:schemeClr val="accent1"/>
          </a:effectRef>
          <a:fontRef idx="minor">
            <a:schemeClr val="tx1"/>
          </a:fontRef>
        </p:style>
      </p:cxnSp>
      <p:sp>
        <p:nvSpPr>
          <p:cNvPr id="108" name="テキスト ボックス 107"/>
          <p:cNvSpPr txBox="1"/>
          <p:nvPr/>
        </p:nvSpPr>
        <p:spPr>
          <a:xfrm>
            <a:off x="1892227" y="4724400"/>
            <a:ext cx="944489" cy="261610"/>
          </a:xfrm>
          <a:prstGeom prst="rect">
            <a:avLst/>
          </a:prstGeom>
          <a:noFill/>
        </p:spPr>
        <p:txBody>
          <a:bodyPr wrap="none" rtlCol="0">
            <a:spAutoFit/>
          </a:bodyPr>
          <a:lstStyle/>
          <a:p>
            <a:r>
              <a:rPr kumimoji="1" lang="en-US" altLang="ja-JP" sz="1100" b="1" dirty="0" smtClean="0">
                <a:solidFill>
                  <a:srgbClr val="FFFF00"/>
                </a:solidFill>
                <a:sym typeface="Wingdings" pitchFamily="2" charset="2"/>
              </a:rPr>
              <a:t>(Slope </a:t>
            </a:r>
            <a:r>
              <a:rPr kumimoji="1" lang="en-US" altLang="ja-JP" sz="1100" b="1" smtClean="0">
                <a:solidFill>
                  <a:srgbClr val="FFFF00"/>
                </a:solidFill>
                <a:sym typeface="Wingdings" pitchFamily="2" charset="2"/>
              </a:rPr>
              <a:t>&lt;10%)</a:t>
            </a:r>
            <a:endParaRPr kumimoji="1" lang="en-US" altLang="ja-JP" sz="1100" b="1" dirty="0" smtClean="0">
              <a:solidFill>
                <a:srgbClr val="FFFF00"/>
              </a:solidFill>
              <a:sym typeface="Wingdings" pitchFamily="2" charset="2"/>
            </a:endParaRPr>
          </a:p>
        </p:txBody>
      </p:sp>
      <p:sp>
        <p:nvSpPr>
          <p:cNvPr id="115" name="テキスト ボックス 114"/>
          <p:cNvSpPr txBox="1"/>
          <p:nvPr/>
        </p:nvSpPr>
        <p:spPr>
          <a:xfrm rot="-540000">
            <a:off x="917340" y="3905464"/>
            <a:ext cx="1563086" cy="261610"/>
          </a:xfrm>
          <a:prstGeom prst="rect">
            <a:avLst/>
          </a:prstGeom>
          <a:noFill/>
        </p:spPr>
        <p:txBody>
          <a:bodyPr wrap="square" rtlCol="0">
            <a:spAutoFit/>
          </a:bodyPr>
          <a:lstStyle/>
          <a:p>
            <a:r>
              <a:rPr kumimoji="1" lang="en-US" altLang="ja-JP" sz="1100" b="1" dirty="0" smtClean="0">
                <a:solidFill>
                  <a:srgbClr val="FFFF00"/>
                </a:solidFill>
                <a:sym typeface="Wingdings" pitchFamily="2" charset="2"/>
              </a:rPr>
              <a:t>Existing surface road</a:t>
            </a:r>
          </a:p>
        </p:txBody>
      </p:sp>
      <p:sp>
        <p:nvSpPr>
          <p:cNvPr id="132" name="テキスト ボックス 131"/>
          <p:cNvSpPr txBox="1"/>
          <p:nvPr/>
        </p:nvSpPr>
        <p:spPr>
          <a:xfrm rot="-960000">
            <a:off x="7626327" y="3771954"/>
            <a:ext cx="872996" cy="307777"/>
          </a:xfrm>
          <a:prstGeom prst="rect">
            <a:avLst/>
          </a:prstGeom>
          <a:noFill/>
        </p:spPr>
        <p:txBody>
          <a:bodyPr wrap="none" rtlCol="0">
            <a:spAutoFit/>
          </a:bodyPr>
          <a:lstStyle/>
          <a:p>
            <a:r>
              <a:rPr kumimoji="1" lang="en-US" altLang="ja-JP" sz="1400" b="1" dirty="0">
                <a:solidFill>
                  <a:srgbClr val="FFFF00"/>
                </a:solidFill>
                <a:sym typeface="Wingdings" pitchFamily="2" charset="2"/>
              </a:rPr>
              <a:t>e</a:t>
            </a:r>
            <a:r>
              <a:rPr kumimoji="1" lang="en-US" altLang="ja-JP" sz="1400" b="1" dirty="0" smtClean="0">
                <a:solidFill>
                  <a:srgbClr val="FFFF00"/>
                </a:solidFill>
                <a:sym typeface="Wingdings" pitchFamily="2" charset="2"/>
              </a:rPr>
              <a:t>- Source</a:t>
            </a:r>
            <a:endParaRPr kumimoji="1" lang="ja-JP" altLang="en-US" sz="1400" b="1" dirty="0">
              <a:solidFill>
                <a:srgbClr val="FFFF00"/>
              </a:solidFill>
            </a:endParaRPr>
          </a:p>
        </p:txBody>
      </p:sp>
      <p:sp>
        <p:nvSpPr>
          <p:cNvPr id="133" name="テキスト ボックス 132"/>
          <p:cNvSpPr txBox="1"/>
          <p:nvPr/>
        </p:nvSpPr>
        <p:spPr>
          <a:xfrm rot="-960000">
            <a:off x="5848712" y="4310215"/>
            <a:ext cx="908262" cy="307777"/>
          </a:xfrm>
          <a:prstGeom prst="rect">
            <a:avLst/>
          </a:prstGeom>
          <a:noFill/>
        </p:spPr>
        <p:txBody>
          <a:bodyPr wrap="none" rtlCol="0">
            <a:spAutoFit/>
          </a:bodyPr>
          <a:lstStyle/>
          <a:p>
            <a:r>
              <a:rPr kumimoji="1" lang="en-US" altLang="ja-JP" sz="1400" b="1" dirty="0">
                <a:solidFill>
                  <a:srgbClr val="FFFF00"/>
                </a:solidFill>
                <a:sym typeface="Wingdings" pitchFamily="2" charset="2"/>
              </a:rPr>
              <a:t>e</a:t>
            </a:r>
            <a:r>
              <a:rPr kumimoji="1" lang="en-US" altLang="ja-JP" sz="1400" b="1" dirty="0" smtClean="0">
                <a:solidFill>
                  <a:srgbClr val="FFFF00"/>
                </a:solidFill>
                <a:sym typeface="Wingdings" pitchFamily="2" charset="2"/>
              </a:rPr>
              <a:t>+ Source</a:t>
            </a:r>
            <a:endParaRPr kumimoji="1" lang="ja-JP" altLang="en-US" sz="1400" b="1" dirty="0">
              <a:solidFill>
                <a:srgbClr val="FFFF00"/>
              </a:solidFill>
            </a:endParaRPr>
          </a:p>
        </p:txBody>
      </p:sp>
      <p:cxnSp>
        <p:nvCxnSpPr>
          <p:cNvPr id="134" name="直線コネクタ 133"/>
          <p:cNvCxnSpPr/>
          <p:nvPr/>
        </p:nvCxnSpPr>
        <p:spPr>
          <a:xfrm flipH="1" flipV="1">
            <a:off x="6396063" y="4142097"/>
            <a:ext cx="4147" cy="213501"/>
          </a:xfrm>
          <a:prstGeom prst="line">
            <a:avLst/>
          </a:prstGeom>
          <a:ln w="31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flipH="1" flipV="1">
            <a:off x="7260609" y="3886201"/>
            <a:ext cx="438123" cy="85581"/>
          </a:xfrm>
          <a:prstGeom prst="line">
            <a:avLst/>
          </a:prstGeom>
          <a:ln w="3175">
            <a:solidFill>
              <a:srgbClr val="FFFF00"/>
            </a:solidFill>
          </a:ln>
        </p:spPr>
        <p:style>
          <a:lnRef idx="1">
            <a:schemeClr val="accent1"/>
          </a:lnRef>
          <a:fillRef idx="0">
            <a:schemeClr val="accent1"/>
          </a:fillRef>
          <a:effectRef idx="0">
            <a:schemeClr val="accent1"/>
          </a:effectRef>
          <a:fontRef idx="minor">
            <a:schemeClr val="tx1"/>
          </a:fontRef>
        </p:style>
      </p:cxnSp>
      <p:sp>
        <p:nvSpPr>
          <p:cNvPr id="146" name="テキスト ボックス 145"/>
          <p:cNvSpPr txBox="1"/>
          <p:nvPr/>
        </p:nvSpPr>
        <p:spPr>
          <a:xfrm>
            <a:off x="7818511" y="4194085"/>
            <a:ext cx="872355" cy="261610"/>
          </a:xfrm>
          <a:prstGeom prst="rect">
            <a:avLst/>
          </a:prstGeom>
          <a:noFill/>
        </p:spPr>
        <p:txBody>
          <a:bodyPr wrap="none" rtlCol="0">
            <a:spAutoFit/>
          </a:bodyPr>
          <a:lstStyle/>
          <a:p>
            <a:r>
              <a:rPr kumimoji="1" lang="en-US" altLang="ja-JP" sz="1100" b="1" dirty="0" smtClean="0">
                <a:solidFill>
                  <a:srgbClr val="FFFF00"/>
                </a:solidFill>
                <a:sym typeface="Wingdings" pitchFamily="2" charset="2"/>
              </a:rPr>
              <a:t>(Slope &lt;7%)</a:t>
            </a:r>
          </a:p>
        </p:txBody>
      </p:sp>
      <p:sp>
        <p:nvSpPr>
          <p:cNvPr id="147" name="フリーフォーム 146"/>
          <p:cNvSpPr/>
          <p:nvPr/>
        </p:nvSpPr>
        <p:spPr>
          <a:xfrm>
            <a:off x="1050878" y="3057099"/>
            <a:ext cx="7369791" cy="1201002"/>
          </a:xfrm>
          <a:custGeom>
            <a:avLst/>
            <a:gdLst>
              <a:gd name="connsiteX0" fmla="*/ 0 w 7369791"/>
              <a:gd name="connsiteY0" fmla="*/ 1201002 h 1201002"/>
              <a:gd name="connsiteX1" fmla="*/ 518615 w 7369791"/>
              <a:gd name="connsiteY1" fmla="*/ 1187355 h 1201002"/>
              <a:gd name="connsiteX2" fmla="*/ 614149 w 7369791"/>
              <a:gd name="connsiteY2" fmla="*/ 1160059 h 1201002"/>
              <a:gd name="connsiteX3" fmla="*/ 655092 w 7369791"/>
              <a:gd name="connsiteY3" fmla="*/ 1132764 h 1201002"/>
              <a:gd name="connsiteX4" fmla="*/ 736979 w 7369791"/>
              <a:gd name="connsiteY4" fmla="*/ 1105468 h 1201002"/>
              <a:gd name="connsiteX5" fmla="*/ 791570 w 7369791"/>
              <a:gd name="connsiteY5" fmla="*/ 1091820 h 1201002"/>
              <a:gd name="connsiteX6" fmla="*/ 941695 w 7369791"/>
              <a:gd name="connsiteY6" fmla="*/ 1064525 h 1201002"/>
              <a:gd name="connsiteX7" fmla="*/ 982638 w 7369791"/>
              <a:gd name="connsiteY7" fmla="*/ 1037229 h 1201002"/>
              <a:gd name="connsiteX8" fmla="*/ 1160059 w 7369791"/>
              <a:gd name="connsiteY8" fmla="*/ 1009934 h 1201002"/>
              <a:gd name="connsiteX9" fmla="*/ 1323832 w 7369791"/>
              <a:gd name="connsiteY9" fmla="*/ 996286 h 1201002"/>
              <a:gd name="connsiteX10" fmla="*/ 1760561 w 7369791"/>
              <a:gd name="connsiteY10" fmla="*/ 1009934 h 1201002"/>
              <a:gd name="connsiteX11" fmla="*/ 1856095 w 7369791"/>
              <a:gd name="connsiteY11" fmla="*/ 1023582 h 1201002"/>
              <a:gd name="connsiteX12" fmla="*/ 2210937 w 7369791"/>
              <a:gd name="connsiteY12" fmla="*/ 1009934 h 1201002"/>
              <a:gd name="connsiteX13" fmla="*/ 2292823 w 7369791"/>
              <a:gd name="connsiteY13" fmla="*/ 955343 h 1201002"/>
              <a:gd name="connsiteX14" fmla="*/ 2333767 w 7369791"/>
              <a:gd name="connsiteY14" fmla="*/ 928047 h 1201002"/>
              <a:gd name="connsiteX15" fmla="*/ 2374710 w 7369791"/>
              <a:gd name="connsiteY15" fmla="*/ 914400 h 1201002"/>
              <a:gd name="connsiteX16" fmla="*/ 2415653 w 7369791"/>
              <a:gd name="connsiteY16" fmla="*/ 887104 h 1201002"/>
              <a:gd name="connsiteX17" fmla="*/ 2524835 w 7369791"/>
              <a:gd name="connsiteY17" fmla="*/ 873456 h 1201002"/>
              <a:gd name="connsiteX18" fmla="*/ 2606722 w 7369791"/>
              <a:gd name="connsiteY18" fmla="*/ 859808 h 1201002"/>
              <a:gd name="connsiteX19" fmla="*/ 3521122 w 7369791"/>
              <a:gd name="connsiteY19" fmla="*/ 859808 h 1201002"/>
              <a:gd name="connsiteX20" fmla="*/ 3562065 w 7369791"/>
              <a:gd name="connsiteY20" fmla="*/ 846161 h 1201002"/>
              <a:gd name="connsiteX21" fmla="*/ 3616656 w 7369791"/>
              <a:gd name="connsiteY21" fmla="*/ 764274 h 1201002"/>
              <a:gd name="connsiteX22" fmla="*/ 3643952 w 7369791"/>
              <a:gd name="connsiteY22" fmla="*/ 723331 h 1201002"/>
              <a:gd name="connsiteX23" fmla="*/ 3698543 w 7369791"/>
              <a:gd name="connsiteY23" fmla="*/ 709683 h 1201002"/>
              <a:gd name="connsiteX24" fmla="*/ 3780429 w 7369791"/>
              <a:gd name="connsiteY24" fmla="*/ 682388 h 1201002"/>
              <a:gd name="connsiteX25" fmla="*/ 3862316 w 7369791"/>
              <a:gd name="connsiteY25" fmla="*/ 627797 h 1201002"/>
              <a:gd name="connsiteX26" fmla="*/ 3903259 w 7369791"/>
              <a:gd name="connsiteY26" fmla="*/ 600501 h 1201002"/>
              <a:gd name="connsiteX27" fmla="*/ 3985146 w 7369791"/>
              <a:gd name="connsiteY27" fmla="*/ 559558 h 1201002"/>
              <a:gd name="connsiteX28" fmla="*/ 4039737 w 7369791"/>
              <a:gd name="connsiteY28" fmla="*/ 477671 h 1201002"/>
              <a:gd name="connsiteX29" fmla="*/ 4121623 w 7369791"/>
              <a:gd name="connsiteY29" fmla="*/ 450376 h 1201002"/>
              <a:gd name="connsiteX30" fmla="*/ 4271749 w 7369791"/>
              <a:gd name="connsiteY30" fmla="*/ 423080 h 1201002"/>
              <a:gd name="connsiteX31" fmla="*/ 4517409 w 7369791"/>
              <a:gd name="connsiteY31" fmla="*/ 395785 h 1201002"/>
              <a:gd name="connsiteX32" fmla="*/ 4667534 w 7369791"/>
              <a:gd name="connsiteY32" fmla="*/ 368489 h 1201002"/>
              <a:gd name="connsiteX33" fmla="*/ 4763068 w 7369791"/>
              <a:gd name="connsiteY33" fmla="*/ 354841 h 1201002"/>
              <a:gd name="connsiteX34" fmla="*/ 4804012 w 7369791"/>
              <a:gd name="connsiteY34" fmla="*/ 341194 h 1201002"/>
              <a:gd name="connsiteX35" fmla="*/ 4954137 w 7369791"/>
              <a:gd name="connsiteY35" fmla="*/ 313898 h 1201002"/>
              <a:gd name="connsiteX36" fmla="*/ 4995080 w 7369791"/>
              <a:gd name="connsiteY36" fmla="*/ 300250 h 1201002"/>
              <a:gd name="connsiteX37" fmla="*/ 5049671 w 7369791"/>
              <a:gd name="connsiteY37" fmla="*/ 286602 h 1201002"/>
              <a:gd name="connsiteX38" fmla="*/ 5172501 w 7369791"/>
              <a:gd name="connsiteY38" fmla="*/ 245659 h 1201002"/>
              <a:gd name="connsiteX39" fmla="*/ 5227092 w 7369791"/>
              <a:gd name="connsiteY39" fmla="*/ 232011 h 1201002"/>
              <a:gd name="connsiteX40" fmla="*/ 5268035 w 7369791"/>
              <a:gd name="connsiteY40" fmla="*/ 218364 h 1201002"/>
              <a:gd name="connsiteX41" fmla="*/ 5308979 w 7369791"/>
              <a:gd name="connsiteY41" fmla="*/ 191068 h 1201002"/>
              <a:gd name="connsiteX42" fmla="*/ 5472752 w 7369791"/>
              <a:gd name="connsiteY42" fmla="*/ 150125 h 1201002"/>
              <a:gd name="connsiteX43" fmla="*/ 5513695 w 7369791"/>
              <a:gd name="connsiteY43" fmla="*/ 136477 h 1201002"/>
              <a:gd name="connsiteX44" fmla="*/ 5745707 w 7369791"/>
              <a:gd name="connsiteY44" fmla="*/ 109182 h 1201002"/>
              <a:gd name="connsiteX45" fmla="*/ 5827594 w 7369791"/>
              <a:gd name="connsiteY45" fmla="*/ 81886 h 1201002"/>
              <a:gd name="connsiteX46" fmla="*/ 5936776 w 7369791"/>
              <a:gd name="connsiteY46" fmla="*/ 68238 h 1201002"/>
              <a:gd name="connsiteX47" fmla="*/ 6086901 w 7369791"/>
              <a:gd name="connsiteY47" fmla="*/ 54591 h 1201002"/>
              <a:gd name="connsiteX48" fmla="*/ 6277970 w 7369791"/>
              <a:gd name="connsiteY48" fmla="*/ 27295 h 1201002"/>
              <a:gd name="connsiteX49" fmla="*/ 7328847 w 7369791"/>
              <a:gd name="connsiteY49" fmla="*/ 13647 h 1201002"/>
              <a:gd name="connsiteX50" fmla="*/ 7369791 w 7369791"/>
              <a:gd name="connsiteY50" fmla="*/ 0 h 120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369791" h="1201002">
                <a:moveTo>
                  <a:pt x="0" y="1201002"/>
                </a:moveTo>
                <a:cubicBezTo>
                  <a:pt x="172872" y="1196453"/>
                  <a:pt x="345879" y="1195580"/>
                  <a:pt x="518615" y="1187355"/>
                </a:cubicBezTo>
                <a:cubicBezTo>
                  <a:pt x="528282" y="1186895"/>
                  <a:pt x="600571" y="1166848"/>
                  <a:pt x="614149" y="1160059"/>
                </a:cubicBezTo>
                <a:cubicBezTo>
                  <a:pt x="628820" y="1152724"/>
                  <a:pt x="640103" y="1139426"/>
                  <a:pt x="655092" y="1132764"/>
                </a:cubicBezTo>
                <a:cubicBezTo>
                  <a:pt x="681384" y="1121079"/>
                  <a:pt x="709683" y="1114567"/>
                  <a:pt x="736979" y="1105468"/>
                </a:cubicBezTo>
                <a:cubicBezTo>
                  <a:pt x="754773" y="1099536"/>
                  <a:pt x="773260" y="1095889"/>
                  <a:pt x="791570" y="1091820"/>
                </a:cubicBezTo>
                <a:cubicBezTo>
                  <a:pt x="848776" y="1079108"/>
                  <a:pt x="882459" y="1074398"/>
                  <a:pt x="941695" y="1064525"/>
                </a:cubicBezTo>
                <a:cubicBezTo>
                  <a:pt x="955343" y="1055426"/>
                  <a:pt x="967967" y="1044564"/>
                  <a:pt x="982638" y="1037229"/>
                </a:cubicBezTo>
                <a:cubicBezTo>
                  <a:pt x="1031545" y="1012776"/>
                  <a:pt x="1121802" y="1013412"/>
                  <a:pt x="1160059" y="1009934"/>
                </a:cubicBezTo>
                <a:lnTo>
                  <a:pt x="1323832" y="996286"/>
                </a:lnTo>
                <a:cubicBezTo>
                  <a:pt x="1469408" y="1000835"/>
                  <a:pt x="1615105" y="1002475"/>
                  <a:pt x="1760561" y="1009934"/>
                </a:cubicBezTo>
                <a:cubicBezTo>
                  <a:pt x="1792687" y="1011582"/>
                  <a:pt x="1823927" y="1023582"/>
                  <a:pt x="1856095" y="1023582"/>
                </a:cubicBezTo>
                <a:cubicBezTo>
                  <a:pt x="1974463" y="1023582"/>
                  <a:pt x="2092656" y="1014483"/>
                  <a:pt x="2210937" y="1009934"/>
                </a:cubicBezTo>
                <a:lnTo>
                  <a:pt x="2292823" y="955343"/>
                </a:lnTo>
                <a:cubicBezTo>
                  <a:pt x="2306471" y="946244"/>
                  <a:pt x="2318206" y="933234"/>
                  <a:pt x="2333767" y="928047"/>
                </a:cubicBezTo>
                <a:lnTo>
                  <a:pt x="2374710" y="914400"/>
                </a:lnTo>
                <a:cubicBezTo>
                  <a:pt x="2388358" y="905301"/>
                  <a:pt x="2399828" y="891420"/>
                  <a:pt x="2415653" y="887104"/>
                </a:cubicBezTo>
                <a:cubicBezTo>
                  <a:pt x="2451038" y="877453"/>
                  <a:pt x="2488526" y="878643"/>
                  <a:pt x="2524835" y="873456"/>
                </a:cubicBezTo>
                <a:cubicBezTo>
                  <a:pt x="2552229" y="869543"/>
                  <a:pt x="2579426" y="864357"/>
                  <a:pt x="2606722" y="859808"/>
                </a:cubicBezTo>
                <a:cubicBezTo>
                  <a:pt x="2972379" y="867934"/>
                  <a:pt x="3186903" y="886545"/>
                  <a:pt x="3521122" y="859808"/>
                </a:cubicBezTo>
                <a:cubicBezTo>
                  <a:pt x="3535462" y="858661"/>
                  <a:pt x="3548417" y="850710"/>
                  <a:pt x="3562065" y="846161"/>
                </a:cubicBezTo>
                <a:lnTo>
                  <a:pt x="3616656" y="764274"/>
                </a:lnTo>
                <a:cubicBezTo>
                  <a:pt x="3625755" y="750626"/>
                  <a:pt x="3628039" y="727309"/>
                  <a:pt x="3643952" y="723331"/>
                </a:cubicBezTo>
                <a:cubicBezTo>
                  <a:pt x="3662149" y="718782"/>
                  <a:pt x="3680577" y="715073"/>
                  <a:pt x="3698543" y="709683"/>
                </a:cubicBezTo>
                <a:cubicBezTo>
                  <a:pt x="3726101" y="701416"/>
                  <a:pt x="3780429" y="682388"/>
                  <a:pt x="3780429" y="682388"/>
                </a:cubicBezTo>
                <a:lnTo>
                  <a:pt x="3862316" y="627797"/>
                </a:lnTo>
                <a:cubicBezTo>
                  <a:pt x="3875964" y="618698"/>
                  <a:pt x="3887698" y="605688"/>
                  <a:pt x="3903259" y="600501"/>
                </a:cubicBezTo>
                <a:cubicBezTo>
                  <a:pt x="3959764" y="581666"/>
                  <a:pt x="3932233" y="594833"/>
                  <a:pt x="3985146" y="559558"/>
                </a:cubicBezTo>
                <a:lnTo>
                  <a:pt x="4039737" y="477671"/>
                </a:lnTo>
                <a:cubicBezTo>
                  <a:pt x="4055697" y="453731"/>
                  <a:pt x="4094328" y="459474"/>
                  <a:pt x="4121623" y="450376"/>
                </a:cubicBezTo>
                <a:cubicBezTo>
                  <a:pt x="4194336" y="426138"/>
                  <a:pt x="4156006" y="435941"/>
                  <a:pt x="4271749" y="423080"/>
                </a:cubicBezTo>
                <a:cubicBezTo>
                  <a:pt x="4583203" y="388473"/>
                  <a:pt x="4251765" y="428988"/>
                  <a:pt x="4517409" y="395785"/>
                </a:cubicBezTo>
                <a:cubicBezTo>
                  <a:pt x="4595165" y="369866"/>
                  <a:pt x="4538933" y="385636"/>
                  <a:pt x="4667534" y="368489"/>
                </a:cubicBezTo>
                <a:lnTo>
                  <a:pt x="4763068" y="354841"/>
                </a:lnTo>
                <a:cubicBezTo>
                  <a:pt x="4776716" y="350292"/>
                  <a:pt x="4789968" y="344315"/>
                  <a:pt x="4804012" y="341194"/>
                </a:cubicBezTo>
                <a:cubicBezTo>
                  <a:pt x="4913482" y="316868"/>
                  <a:pt x="4854821" y="338727"/>
                  <a:pt x="4954137" y="313898"/>
                </a:cubicBezTo>
                <a:cubicBezTo>
                  <a:pt x="4968093" y="310409"/>
                  <a:pt x="4981248" y="304202"/>
                  <a:pt x="4995080" y="300250"/>
                </a:cubicBezTo>
                <a:cubicBezTo>
                  <a:pt x="5013115" y="295097"/>
                  <a:pt x="5031705" y="291992"/>
                  <a:pt x="5049671" y="286602"/>
                </a:cubicBezTo>
                <a:cubicBezTo>
                  <a:pt x="5049718" y="286588"/>
                  <a:pt x="5152006" y="252491"/>
                  <a:pt x="5172501" y="245659"/>
                </a:cubicBezTo>
                <a:cubicBezTo>
                  <a:pt x="5190295" y="239727"/>
                  <a:pt x="5209057" y="237164"/>
                  <a:pt x="5227092" y="232011"/>
                </a:cubicBezTo>
                <a:cubicBezTo>
                  <a:pt x="5240924" y="228059"/>
                  <a:pt x="5254387" y="222913"/>
                  <a:pt x="5268035" y="218364"/>
                </a:cubicBezTo>
                <a:cubicBezTo>
                  <a:pt x="5281683" y="209265"/>
                  <a:pt x="5293990" y="197730"/>
                  <a:pt x="5308979" y="191068"/>
                </a:cubicBezTo>
                <a:cubicBezTo>
                  <a:pt x="5373860" y="162232"/>
                  <a:pt x="5404088" y="161569"/>
                  <a:pt x="5472752" y="150125"/>
                </a:cubicBezTo>
                <a:cubicBezTo>
                  <a:pt x="5486400" y="145576"/>
                  <a:pt x="5499435" y="138378"/>
                  <a:pt x="5513695" y="136477"/>
                </a:cubicBezTo>
                <a:cubicBezTo>
                  <a:pt x="5617338" y="122658"/>
                  <a:pt x="5659002" y="132829"/>
                  <a:pt x="5745707" y="109182"/>
                </a:cubicBezTo>
                <a:cubicBezTo>
                  <a:pt x="5773465" y="101612"/>
                  <a:pt x="5800298" y="90985"/>
                  <a:pt x="5827594" y="81886"/>
                </a:cubicBezTo>
                <a:cubicBezTo>
                  <a:pt x="5862389" y="70288"/>
                  <a:pt x="5900300" y="72077"/>
                  <a:pt x="5936776" y="68238"/>
                </a:cubicBezTo>
                <a:cubicBezTo>
                  <a:pt x="5986748" y="62978"/>
                  <a:pt x="6037011" y="60578"/>
                  <a:pt x="6086901" y="54591"/>
                </a:cubicBezTo>
                <a:cubicBezTo>
                  <a:pt x="6150779" y="46926"/>
                  <a:pt x="6213639" y="28130"/>
                  <a:pt x="6277970" y="27295"/>
                </a:cubicBezTo>
                <a:lnTo>
                  <a:pt x="7328847" y="13647"/>
                </a:lnTo>
                <a:lnTo>
                  <a:pt x="7369791"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a:off x="2107665" y="4079544"/>
            <a:ext cx="79523" cy="11186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3537348" y="3934697"/>
            <a:ext cx="138484" cy="11186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a:endCxn id="147" idx="22"/>
          </p:cNvCxnSpPr>
          <p:nvPr/>
        </p:nvCxnSpPr>
        <p:spPr>
          <a:xfrm>
            <a:off x="4537785" y="3544326"/>
            <a:ext cx="157045" cy="23610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6267045" y="3285114"/>
            <a:ext cx="133755" cy="2087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a:stCxn id="147" idx="1"/>
          </p:cNvCxnSpPr>
          <p:nvPr/>
        </p:nvCxnSpPr>
        <p:spPr>
          <a:xfrm flipH="1">
            <a:off x="1448673" y="4244454"/>
            <a:ext cx="120820" cy="11274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5" name="テキスト ボックス 84"/>
          <p:cNvSpPr txBox="1"/>
          <p:nvPr/>
        </p:nvSpPr>
        <p:spPr>
          <a:xfrm>
            <a:off x="1216539" y="4267200"/>
            <a:ext cx="497252" cy="230832"/>
          </a:xfrm>
          <a:prstGeom prst="rect">
            <a:avLst/>
          </a:prstGeom>
          <a:noFill/>
        </p:spPr>
        <p:txBody>
          <a:bodyPr wrap="none" rtlCol="0">
            <a:spAutoFit/>
          </a:bodyPr>
          <a:lstStyle/>
          <a:p>
            <a:r>
              <a:rPr kumimoji="1" lang="en-US" altLang="ja-JP" sz="900" b="1" dirty="0" smtClean="0">
                <a:latin typeface="+mj-lt"/>
                <a:cs typeface="Helvetica" pitchFamily="34" charset="0"/>
              </a:rPr>
              <a:t>PM-13</a:t>
            </a:r>
          </a:p>
        </p:txBody>
      </p:sp>
      <p:sp>
        <p:nvSpPr>
          <p:cNvPr id="76" name="テキスト ボックス 75"/>
          <p:cNvSpPr txBox="1"/>
          <p:nvPr/>
        </p:nvSpPr>
        <p:spPr>
          <a:xfrm>
            <a:off x="1981200" y="4093681"/>
            <a:ext cx="604653" cy="276999"/>
          </a:xfrm>
          <a:prstGeom prst="rect">
            <a:avLst/>
          </a:prstGeom>
          <a:noFill/>
        </p:spPr>
        <p:txBody>
          <a:bodyPr wrap="none" rtlCol="0">
            <a:spAutoFit/>
          </a:bodyPr>
          <a:lstStyle/>
          <a:p>
            <a:r>
              <a:rPr kumimoji="1" lang="en-US" altLang="ja-JP" sz="1200" b="1" dirty="0" smtClean="0">
                <a:latin typeface="+mj-lt"/>
                <a:cs typeface="Helvetica" pitchFamily="34" charset="0"/>
              </a:rPr>
              <a:t>PM-12</a:t>
            </a:r>
            <a:endParaRPr kumimoji="1" lang="ja-JP" altLang="en-US" sz="1200" b="1" dirty="0">
              <a:latin typeface="+mj-lt"/>
              <a:cs typeface="Helvetica" pitchFamily="34" charset="0"/>
            </a:endParaRPr>
          </a:p>
        </p:txBody>
      </p:sp>
      <p:sp>
        <p:nvSpPr>
          <p:cNvPr id="77" name="テキスト ボックス 76"/>
          <p:cNvSpPr txBox="1"/>
          <p:nvPr/>
        </p:nvSpPr>
        <p:spPr>
          <a:xfrm>
            <a:off x="3386437" y="3968340"/>
            <a:ext cx="604653" cy="276999"/>
          </a:xfrm>
          <a:prstGeom prst="rect">
            <a:avLst/>
          </a:prstGeom>
          <a:noFill/>
        </p:spPr>
        <p:txBody>
          <a:bodyPr wrap="none" rtlCol="0">
            <a:spAutoFit/>
          </a:bodyPr>
          <a:lstStyle/>
          <a:p>
            <a:r>
              <a:rPr kumimoji="1" lang="en-US" altLang="ja-JP" sz="1200" b="1" smtClean="0">
                <a:latin typeface="+mj-lt"/>
                <a:cs typeface="Helvetica" pitchFamily="34" charset="0"/>
              </a:rPr>
              <a:t>PM-10</a:t>
            </a:r>
            <a:endParaRPr kumimoji="1" lang="ja-JP" altLang="en-US" sz="1200" b="1" dirty="0">
              <a:latin typeface="+mj-lt"/>
              <a:cs typeface="Helvetica" pitchFamily="34" charset="0"/>
            </a:endParaRPr>
          </a:p>
        </p:txBody>
      </p:sp>
      <p:cxnSp>
        <p:nvCxnSpPr>
          <p:cNvPr id="91" name="直線コネクタ 90"/>
          <p:cNvCxnSpPr>
            <a:stCxn id="147" idx="47"/>
          </p:cNvCxnSpPr>
          <p:nvPr/>
        </p:nvCxnSpPr>
        <p:spPr>
          <a:xfrm>
            <a:off x="7137779" y="3111690"/>
            <a:ext cx="234211" cy="13524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7642821" y="3073807"/>
            <a:ext cx="181408" cy="16960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a:stCxn id="147" idx="44"/>
          </p:cNvCxnSpPr>
          <p:nvPr/>
        </p:nvCxnSpPr>
        <p:spPr>
          <a:xfrm>
            <a:off x="6796585" y="3166281"/>
            <a:ext cx="61415" cy="15680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4694830" y="3786506"/>
            <a:ext cx="177421" cy="1713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4654770" y="3870886"/>
            <a:ext cx="526106" cy="276999"/>
          </a:xfrm>
          <a:prstGeom prst="rect">
            <a:avLst/>
          </a:prstGeom>
          <a:noFill/>
        </p:spPr>
        <p:txBody>
          <a:bodyPr wrap="none" rtlCol="0">
            <a:spAutoFit/>
          </a:bodyPr>
          <a:lstStyle/>
          <a:p>
            <a:r>
              <a:rPr kumimoji="1" lang="en-US" altLang="ja-JP" sz="1200" b="1" dirty="0" smtClean="0">
                <a:latin typeface="+mj-lt"/>
                <a:cs typeface="Helvetica" pitchFamily="34" charset="0"/>
              </a:rPr>
              <a:t>PM-8</a:t>
            </a:r>
            <a:endParaRPr kumimoji="1" lang="ja-JP" altLang="en-US" sz="1200" b="1" dirty="0">
              <a:latin typeface="+mj-lt"/>
              <a:cs typeface="Helvetica" pitchFamily="34" charset="0"/>
            </a:endParaRPr>
          </a:p>
        </p:txBody>
      </p:sp>
      <p:sp>
        <p:nvSpPr>
          <p:cNvPr id="78" name="テキスト ボックス 77"/>
          <p:cNvSpPr txBox="1"/>
          <p:nvPr/>
        </p:nvSpPr>
        <p:spPr>
          <a:xfrm>
            <a:off x="6152386" y="3312366"/>
            <a:ext cx="495649" cy="246221"/>
          </a:xfrm>
          <a:prstGeom prst="rect">
            <a:avLst/>
          </a:prstGeom>
          <a:noFill/>
        </p:spPr>
        <p:txBody>
          <a:bodyPr wrap="none" rtlCol="0">
            <a:spAutoFit/>
          </a:bodyPr>
          <a:lstStyle/>
          <a:p>
            <a:r>
              <a:rPr kumimoji="1" lang="en-US" altLang="ja-JP" sz="1000" b="1" dirty="0" smtClean="0">
                <a:latin typeface="+mj-lt"/>
                <a:cs typeface="Helvetica" pitchFamily="34" charset="0"/>
              </a:rPr>
              <a:t>PM+8</a:t>
            </a:r>
            <a:endParaRPr kumimoji="1" lang="ja-JP" altLang="en-US" sz="1000" b="1" dirty="0">
              <a:latin typeface="+mj-lt"/>
              <a:cs typeface="Helvetica" pitchFamily="34" charset="0"/>
            </a:endParaRPr>
          </a:p>
        </p:txBody>
      </p:sp>
      <p:sp>
        <p:nvSpPr>
          <p:cNvPr id="82" name="テキスト ボックス 81"/>
          <p:cNvSpPr txBox="1"/>
          <p:nvPr/>
        </p:nvSpPr>
        <p:spPr>
          <a:xfrm>
            <a:off x="7081449" y="3125042"/>
            <a:ext cx="561372" cy="246221"/>
          </a:xfrm>
          <a:prstGeom prst="rect">
            <a:avLst/>
          </a:prstGeom>
          <a:noFill/>
        </p:spPr>
        <p:txBody>
          <a:bodyPr wrap="none" rtlCol="0">
            <a:spAutoFit/>
          </a:bodyPr>
          <a:lstStyle/>
          <a:p>
            <a:r>
              <a:rPr kumimoji="1" lang="en-US" altLang="ja-JP" sz="1000" b="1" dirty="0" smtClean="0">
                <a:latin typeface="+mj-lt"/>
                <a:cs typeface="Helvetica" pitchFamily="34" charset="0"/>
              </a:rPr>
              <a:t>PM+12</a:t>
            </a:r>
            <a:endParaRPr kumimoji="1" lang="ja-JP" altLang="en-US" sz="1000" b="1" dirty="0">
              <a:latin typeface="+mj-lt"/>
              <a:cs typeface="Helvetica" pitchFamily="34" charset="0"/>
            </a:endParaRPr>
          </a:p>
        </p:txBody>
      </p:sp>
      <p:sp>
        <p:nvSpPr>
          <p:cNvPr id="35" name="フリーフォーム 34"/>
          <p:cNvSpPr/>
          <p:nvPr/>
        </p:nvSpPr>
        <p:spPr>
          <a:xfrm>
            <a:off x="8297839" y="4872251"/>
            <a:ext cx="136477" cy="178850"/>
          </a:xfrm>
          <a:custGeom>
            <a:avLst/>
            <a:gdLst>
              <a:gd name="connsiteX0" fmla="*/ 0 w 136477"/>
              <a:gd name="connsiteY0" fmla="*/ 0 h 178850"/>
              <a:gd name="connsiteX1" fmla="*/ 40943 w 136477"/>
              <a:gd name="connsiteY1" fmla="*/ 68239 h 178850"/>
              <a:gd name="connsiteX2" fmla="*/ 81886 w 136477"/>
              <a:gd name="connsiteY2" fmla="*/ 95534 h 178850"/>
              <a:gd name="connsiteX3" fmla="*/ 122830 w 136477"/>
              <a:gd name="connsiteY3" fmla="*/ 177421 h 178850"/>
              <a:gd name="connsiteX4" fmla="*/ 136477 w 136477"/>
              <a:gd name="connsiteY4" fmla="*/ 177421 h 178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77" h="178850">
                <a:moveTo>
                  <a:pt x="0" y="0"/>
                </a:moveTo>
                <a:cubicBezTo>
                  <a:pt x="13648" y="22746"/>
                  <a:pt x="23680" y="48099"/>
                  <a:pt x="40943" y="68239"/>
                </a:cubicBezTo>
                <a:cubicBezTo>
                  <a:pt x="51618" y="80693"/>
                  <a:pt x="71639" y="82726"/>
                  <a:pt x="81886" y="95534"/>
                </a:cubicBezTo>
                <a:cubicBezTo>
                  <a:pt x="170700" y="206550"/>
                  <a:pt x="7764" y="62353"/>
                  <a:pt x="122830" y="177421"/>
                </a:cubicBezTo>
                <a:cubicBezTo>
                  <a:pt x="126047" y="180638"/>
                  <a:pt x="131928" y="177421"/>
                  <a:pt x="136477" y="177421"/>
                </a:cubicBez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33"/>
          <p:cNvSpPr/>
          <p:nvPr/>
        </p:nvSpPr>
        <p:spPr>
          <a:xfrm>
            <a:off x="7683690" y="4885895"/>
            <a:ext cx="1132764" cy="450380"/>
          </a:xfrm>
          <a:custGeom>
            <a:avLst/>
            <a:gdLst>
              <a:gd name="connsiteX0" fmla="*/ 0 w 1132764"/>
              <a:gd name="connsiteY0" fmla="*/ 450380 h 450380"/>
              <a:gd name="connsiteX1" fmla="*/ 27295 w 1132764"/>
              <a:gd name="connsiteY1" fmla="*/ 382141 h 450380"/>
              <a:gd name="connsiteX2" fmla="*/ 109182 w 1132764"/>
              <a:gd name="connsiteY2" fmla="*/ 354846 h 450380"/>
              <a:gd name="connsiteX3" fmla="*/ 150125 w 1132764"/>
              <a:gd name="connsiteY3" fmla="*/ 341198 h 450380"/>
              <a:gd name="connsiteX4" fmla="*/ 232011 w 1132764"/>
              <a:gd name="connsiteY4" fmla="*/ 313902 h 450380"/>
              <a:gd name="connsiteX5" fmla="*/ 313898 w 1132764"/>
              <a:gd name="connsiteY5" fmla="*/ 272959 h 450380"/>
              <a:gd name="connsiteX6" fmla="*/ 395785 w 1132764"/>
              <a:gd name="connsiteY6" fmla="*/ 259311 h 450380"/>
              <a:gd name="connsiteX7" fmla="*/ 532262 w 1132764"/>
              <a:gd name="connsiteY7" fmla="*/ 232016 h 450380"/>
              <a:gd name="connsiteX8" fmla="*/ 614149 w 1132764"/>
              <a:gd name="connsiteY8" fmla="*/ 204720 h 450380"/>
              <a:gd name="connsiteX9" fmla="*/ 736979 w 1132764"/>
              <a:gd name="connsiteY9" fmla="*/ 163777 h 450380"/>
              <a:gd name="connsiteX10" fmla="*/ 818865 w 1132764"/>
              <a:gd name="connsiteY10" fmla="*/ 136481 h 450380"/>
              <a:gd name="connsiteX11" fmla="*/ 859809 w 1132764"/>
              <a:gd name="connsiteY11" fmla="*/ 122834 h 450380"/>
              <a:gd name="connsiteX12" fmla="*/ 982638 w 1132764"/>
              <a:gd name="connsiteY12" fmla="*/ 40947 h 450380"/>
              <a:gd name="connsiteX13" fmla="*/ 1023582 w 1132764"/>
              <a:gd name="connsiteY13" fmla="*/ 13652 h 450380"/>
              <a:gd name="connsiteX14" fmla="*/ 1132764 w 1132764"/>
              <a:gd name="connsiteY14" fmla="*/ 4 h 45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2764" h="450380">
                <a:moveTo>
                  <a:pt x="0" y="450380"/>
                </a:moveTo>
                <a:cubicBezTo>
                  <a:pt x="9098" y="427634"/>
                  <a:pt x="8858" y="398273"/>
                  <a:pt x="27295" y="382141"/>
                </a:cubicBezTo>
                <a:cubicBezTo>
                  <a:pt x="48948" y="363194"/>
                  <a:pt x="81886" y="363944"/>
                  <a:pt x="109182" y="354846"/>
                </a:cubicBezTo>
                <a:lnTo>
                  <a:pt x="150125" y="341198"/>
                </a:lnTo>
                <a:lnTo>
                  <a:pt x="232011" y="313902"/>
                </a:lnTo>
                <a:cubicBezTo>
                  <a:pt x="379220" y="264831"/>
                  <a:pt x="174693" y="303894"/>
                  <a:pt x="313898" y="272959"/>
                </a:cubicBezTo>
                <a:cubicBezTo>
                  <a:pt x="340911" y="266956"/>
                  <a:pt x="368587" y="264411"/>
                  <a:pt x="395785" y="259311"/>
                </a:cubicBezTo>
                <a:cubicBezTo>
                  <a:pt x="441384" y="250761"/>
                  <a:pt x="486770" y="241114"/>
                  <a:pt x="532262" y="232016"/>
                </a:cubicBezTo>
                <a:cubicBezTo>
                  <a:pt x="560475" y="226373"/>
                  <a:pt x="586853" y="213819"/>
                  <a:pt x="614149" y="204720"/>
                </a:cubicBezTo>
                <a:lnTo>
                  <a:pt x="736979" y="163777"/>
                </a:lnTo>
                <a:lnTo>
                  <a:pt x="818865" y="136481"/>
                </a:lnTo>
                <a:lnTo>
                  <a:pt x="859809" y="122834"/>
                </a:lnTo>
                <a:lnTo>
                  <a:pt x="982638" y="40947"/>
                </a:lnTo>
                <a:cubicBezTo>
                  <a:pt x="996286" y="31848"/>
                  <a:pt x="1007344" y="15972"/>
                  <a:pt x="1023582" y="13652"/>
                </a:cubicBezTo>
                <a:cubicBezTo>
                  <a:pt x="1123620" y="-639"/>
                  <a:pt x="1086948" y="4"/>
                  <a:pt x="1132764" y="4"/>
                </a:cubicBez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p:cNvSpPr/>
          <p:nvPr/>
        </p:nvSpPr>
        <p:spPr>
          <a:xfrm>
            <a:off x="492456" y="1974318"/>
            <a:ext cx="3012744" cy="1607855"/>
          </a:xfrm>
          <a:prstGeom prst="rect">
            <a:avLst/>
          </a:prstGeom>
          <a:noFill/>
          <a:ln w="571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テキスト ボックス 103"/>
          <p:cNvSpPr txBox="1"/>
          <p:nvPr/>
        </p:nvSpPr>
        <p:spPr>
          <a:xfrm rot="-900000">
            <a:off x="7899874" y="5053050"/>
            <a:ext cx="998685" cy="261610"/>
          </a:xfrm>
          <a:prstGeom prst="rect">
            <a:avLst/>
          </a:prstGeom>
          <a:noFill/>
        </p:spPr>
        <p:txBody>
          <a:bodyPr wrap="square" rtlCol="0">
            <a:spAutoFit/>
          </a:bodyPr>
          <a:lstStyle/>
          <a:p>
            <a:r>
              <a:rPr kumimoji="1" lang="en-US" altLang="ja-JP" sz="1100" b="1" dirty="0" smtClean="0">
                <a:solidFill>
                  <a:srgbClr val="FFFF00"/>
                </a:solidFill>
                <a:sym typeface="Wingdings" pitchFamily="2" charset="2"/>
              </a:rPr>
              <a:t>Existing road</a:t>
            </a:r>
          </a:p>
        </p:txBody>
      </p:sp>
      <p:sp>
        <p:nvSpPr>
          <p:cNvPr id="93" name="テキスト ボックス 92"/>
          <p:cNvSpPr txBox="1"/>
          <p:nvPr/>
        </p:nvSpPr>
        <p:spPr>
          <a:xfrm>
            <a:off x="4251944" y="5925979"/>
            <a:ext cx="4663456" cy="246221"/>
          </a:xfrm>
          <a:prstGeom prst="rect">
            <a:avLst/>
          </a:prstGeom>
          <a:noFill/>
        </p:spPr>
        <p:txBody>
          <a:bodyPr wrap="none" rtlCol="0">
            <a:spAutoFit/>
          </a:bodyPr>
          <a:lstStyle/>
          <a:p>
            <a:r>
              <a:rPr kumimoji="1" lang="en-US" altLang="ja-JP" sz="1000" b="1" dirty="0" smtClean="0">
                <a:solidFill>
                  <a:srgbClr val="FFFF00"/>
                </a:solidFill>
              </a:rPr>
              <a:t>(The background photo shows a similar site image but does not show the real site.)</a:t>
            </a:r>
            <a:endParaRPr kumimoji="1" lang="ja-JP" altLang="en-US" sz="1000" b="1" dirty="0">
              <a:solidFill>
                <a:srgbClr val="FFFF00"/>
              </a:solidFill>
            </a:endParaRPr>
          </a:p>
        </p:txBody>
      </p:sp>
      <p:sp>
        <p:nvSpPr>
          <p:cNvPr id="2" name="テキスト ボックス 1"/>
          <p:cNvSpPr txBox="1"/>
          <p:nvPr/>
        </p:nvSpPr>
        <p:spPr>
          <a:xfrm>
            <a:off x="1086235" y="2692400"/>
            <a:ext cx="894925" cy="369332"/>
          </a:xfrm>
          <a:prstGeom prst="rect">
            <a:avLst/>
          </a:prstGeom>
          <a:noFill/>
        </p:spPr>
        <p:txBody>
          <a:bodyPr wrap="none" rtlCol="0">
            <a:spAutoFit/>
          </a:bodyPr>
          <a:lstStyle/>
          <a:p>
            <a:r>
              <a:rPr kumimoji="1" lang="en-US" altLang="ja-JP" b="1" dirty="0" smtClean="0">
                <a:solidFill>
                  <a:srgbClr val="002060"/>
                </a:solidFill>
              </a:rPr>
              <a:t>Granite</a:t>
            </a:r>
            <a:endParaRPr kumimoji="1" lang="ja-JP" altLang="en-US" b="1" dirty="0">
              <a:solidFill>
                <a:srgbClr val="002060"/>
              </a:solidFill>
            </a:endParaRPr>
          </a:p>
        </p:txBody>
      </p:sp>
      <p:cxnSp>
        <p:nvCxnSpPr>
          <p:cNvPr id="7" name="直線矢印コネクタ 6"/>
          <p:cNvCxnSpPr/>
          <p:nvPr/>
        </p:nvCxnSpPr>
        <p:spPr>
          <a:xfrm flipH="1" flipV="1">
            <a:off x="1892227" y="2906271"/>
            <a:ext cx="850973" cy="587556"/>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11"/>
          </p:nvPr>
        </p:nvSpPr>
        <p:spPr/>
        <p:txBody>
          <a:bodyPr/>
          <a:lstStyle/>
          <a:p>
            <a:fld id="{D3DC257D-78E3-4145-B6DC-EFDF247FB379}" type="slidenum">
              <a:rPr lang="en-US" smtClean="0"/>
              <a:pPr/>
              <a:t>30</a:t>
            </a:fld>
            <a:endParaRPr lang="en-US" dirty="0"/>
          </a:p>
        </p:txBody>
      </p:sp>
      <p:grpSp>
        <p:nvGrpSpPr>
          <p:cNvPr id="11" name="Groupe 10"/>
          <p:cNvGrpSpPr/>
          <p:nvPr/>
        </p:nvGrpSpPr>
        <p:grpSpPr>
          <a:xfrm>
            <a:off x="1243522" y="3439838"/>
            <a:ext cx="7054795" cy="1717354"/>
            <a:chOff x="1243522" y="3439838"/>
            <a:chExt cx="7054795" cy="1717354"/>
          </a:xfrm>
        </p:grpSpPr>
        <p:sp>
          <p:nvSpPr>
            <p:cNvPr id="6" name="Rectangle à coins arrondis 5"/>
            <p:cNvSpPr/>
            <p:nvPr/>
          </p:nvSpPr>
          <p:spPr>
            <a:xfrm>
              <a:off x="1243522" y="4975881"/>
              <a:ext cx="232134" cy="18131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à coins arrondis 108"/>
            <p:cNvSpPr/>
            <p:nvPr/>
          </p:nvSpPr>
          <p:spPr>
            <a:xfrm>
              <a:off x="2755690" y="4615841"/>
              <a:ext cx="232134" cy="18131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à coins arrondis 109"/>
            <p:cNvSpPr/>
            <p:nvPr/>
          </p:nvSpPr>
          <p:spPr>
            <a:xfrm>
              <a:off x="4436473" y="4347834"/>
              <a:ext cx="232134" cy="18131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à coins arrondis 110"/>
            <p:cNvSpPr/>
            <p:nvPr/>
          </p:nvSpPr>
          <p:spPr>
            <a:xfrm>
              <a:off x="5648174" y="4077072"/>
              <a:ext cx="163549" cy="11392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à coins arrondis 111"/>
            <p:cNvSpPr/>
            <p:nvPr/>
          </p:nvSpPr>
          <p:spPr>
            <a:xfrm>
              <a:off x="6976584" y="3713865"/>
              <a:ext cx="154436" cy="9762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à coins arrondis 112"/>
            <p:cNvSpPr/>
            <p:nvPr/>
          </p:nvSpPr>
          <p:spPr>
            <a:xfrm>
              <a:off x="7850575" y="3481866"/>
              <a:ext cx="154436" cy="9762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à coins arrondis 113"/>
            <p:cNvSpPr/>
            <p:nvPr/>
          </p:nvSpPr>
          <p:spPr>
            <a:xfrm>
              <a:off x="7488385" y="3613566"/>
              <a:ext cx="154436" cy="9762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à coins arrondis 115"/>
            <p:cNvSpPr/>
            <p:nvPr/>
          </p:nvSpPr>
          <p:spPr>
            <a:xfrm>
              <a:off x="7411167" y="4214279"/>
              <a:ext cx="154436" cy="9762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à coins arrondis 116"/>
            <p:cNvSpPr/>
            <p:nvPr/>
          </p:nvSpPr>
          <p:spPr>
            <a:xfrm>
              <a:off x="8143881" y="3439838"/>
              <a:ext cx="154436" cy="9762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à coins arrondis 104"/>
            <p:cNvSpPr/>
            <p:nvPr/>
          </p:nvSpPr>
          <p:spPr>
            <a:xfrm>
              <a:off x="5497814" y="3478375"/>
              <a:ext cx="150360" cy="13842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003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endParaRPr lang="en-US"/>
          </a:p>
        </p:txBody>
      </p:sp>
      <p:sp>
        <p:nvSpPr>
          <p:cNvPr id="3" name="Espace réservé de la date 2"/>
          <p:cNvSpPr>
            <a:spLocks noGrp="1"/>
          </p:cNvSpPr>
          <p:nvPr>
            <p:ph type="dt" sz="half" idx="10"/>
          </p:nvPr>
        </p:nvSpPr>
        <p:spPr/>
        <p:txBody>
          <a:bodyPr/>
          <a:lstStyle/>
          <a:p>
            <a:r>
              <a:rPr lang="fr-FR" smtClean="0"/>
              <a:t>AAA Green-ILC Dec. 10th, 2014</a:t>
            </a:r>
            <a:endParaRPr lang="fr-BE"/>
          </a:p>
        </p:txBody>
      </p:sp>
      <p:sp>
        <p:nvSpPr>
          <p:cNvPr id="4" name="Espace réservé du pied de page 3"/>
          <p:cNvSpPr>
            <a:spLocks noGrp="1"/>
          </p:cNvSpPr>
          <p:nvPr>
            <p:ph type="ftr" sz="quarter" idx="11"/>
          </p:nvPr>
        </p:nvSpPr>
        <p:spPr/>
        <p:txBody>
          <a:bodyPr/>
          <a:lstStyle/>
          <a:p>
            <a:r>
              <a:rPr lang="fr-BE" smtClean="0"/>
              <a:t>Denis Perret-Gallix@in2p3.fr LAPP/IN2P3/CNRS - KEK</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31</a:t>
            </a:fld>
            <a:endParaRPr lang="fr-BE"/>
          </a:p>
        </p:txBody>
      </p:sp>
      <p:sp>
        <p:nvSpPr>
          <p:cNvPr id="6" name="Titre 5"/>
          <p:cNvSpPr>
            <a:spLocks noGrp="1"/>
          </p:cNvSpPr>
          <p:nvPr>
            <p:ph type="title"/>
          </p:nvPr>
        </p:nvSpPr>
        <p:spPr/>
        <p:txBody>
          <a:bodyPr/>
          <a:lstStyle/>
          <a:p>
            <a:endParaRPr lang="en-US"/>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
            <a:ext cx="9144000" cy="6629400"/>
          </a:xfrm>
          <a:prstGeom prst="rect">
            <a:avLst/>
          </a:prstGeom>
        </p:spPr>
      </p:pic>
    </p:spTree>
    <p:extLst>
      <p:ext uri="{BB962C8B-B14F-4D97-AF65-F5344CB8AC3E}">
        <p14:creationId xmlns:p14="http://schemas.microsoft.com/office/powerpoint/2010/main" val="3883026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r-FR" smtClean="0"/>
              <a:t>AAA Green-ILC Dec. 10th, 2014</a:t>
            </a:r>
            <a:endParaRPr lang="fr-BE"/>
          </a:p>
        </p:txBody>
      </p:sp>
      <p:sp>
        <p:nvSpPr>
          <p:cNvPr id="5" name="Footer Placeholder 4"/>
          <p:cNvSpPr>
            <a:spLocks noGrp="1"/>
          </p:cNvSpPr>
          <p:nvPr>
            <p:ph type="ftr" sz="quarter" idx="11"/>
          </p:nvPr>
        </p:nvSpPr>
        <p:spPr/>
        <p:txBody>
          <a:bodyPr/>
          <a:lstStyle/>
          <a:p>
            <a:r>
              <a:rPr lang="fr-BE" smtClean="0"/>
              <a:t>Denis Perret-Gallix@in2p3.fr LAPP/IN2P3/CNRS - KEK</a:t>
            </a:r>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32</a:t>
            </a:fld>
            <a:endParaRPr lang="fr-BE"/>
          </a:p>
        </p:txBody>
      </p:sp>
      <p:sp>
        <p:nvSpPr>
          <p:cNvPr id="3" name="Content Placeholder 2"/>
          <p:cNvSpPr>
            <a:spLocks noGrp="1"/>
          </p:cNvSpPr>
          <p:nvPr>
            <p:ph idx="4294967295"/>
          </p:nvPr>
        </p:nvSpPr>
        <p:spPr>
          <a:xfrm>
            <a:off x="107504" y="836712"/>
            <a:ext cx="9036496" cy="1800200"/>
          </a:xfrm>
          <a:solidFill>
            <a:schemeClr val="accent6">
              <a:lumMod val="20000"/>
              <a:lumOff val="80000"/>
            </a:schemeClr>
          </a:solidFill>
        </p:spPr>
        <p:txBody>
          <a:bodyPr>
            <a:noAutofit/>
          </a:bodyPr>
          <a:lstStyle/>
          <a:p>
            <a:pPr marL="230188" lvl="1" indent="0">
              <a:buNone/>
            </a:pPr>
            <a:r>
              <a:rPr lang="en-US" sz="1800" smtClean="0">
                <a:solidFill>
                  <a:srgbClr val="FF0000"/>
                </a:solidFill>
              </a:rPr>
              <a:t>Iceland </a:t>
            </a:r>
            <a:r>
              <a:rPr lang="en-US" sz="1800" err="1">
                <a:solidFill>
                  <a:srgbClr val="FF0000"/>
                </a:solidFill>
              </a:rPr>
              <a:t>S</a:t>
            </a:r>
            <a:r>
              <a:rPr lang="en-US" sz="1800" err="1" smtClean="0">
                <a:solidFill>
                  <a:srgbClr val="FF0000"/>
                </a:solidFill>
              </a:rPr>
              <a:t>vartsengi</a:t>
            </a:r>
            <a:endParaRPr lang="en-US" sz="1800" smtClean="0">
              <a:solidFill>
                <a:srgbClr val="FF0000"/>
              </a:solidFill>
            </a:endParaRPr>
          </a:p>
          <a:p>
            <a:pPr marL="573088" lvl="2" indent="-171450"/>
            <a:r>
              <a:rPr lang="en-US" sz="1600" smtClean="0"/>
              <a:t>Geothermal plant: electricity 75 MW, thermal 150 MW</a:t>
            </a:r>
          </a:p>
          <a:p>
            <a:pPr marL="573088" lvl="2" indent="-171450"/>
            <a:r>
              <a:rPr lang="en-US" sz="1600" smtClean="0"/>
              <a:t>37 years of operation</a:t>
            </a:r>
          </a:p>
          <a:p>
            <a:pPr marL="573088" lvl="2" indent="-171450"/>
            <a:r>
              <a:rPr lang="en-US" sz="1600" smtClean="0"/>
              <a:t>600 m drill 240 C + 1000m and 2000m steam wells</a:t>
            </a:r>
          </a:p>
          <a:p>
            <a:pPr marL="573088" lvl="2" indent="-171450"/>
            <a:r>
              <a:rPr lang="en-US" sz="1600" smtClean="0"/>
              <a:t>Hot drinking water to the city</a:t>
            </a:r>
          </a:p>
        </p:txBody>
      </p:sp>
      <p:sp>
        <p:nvSpPr>
          <p:cNvPr id="2" name="Title 1"/>
          <p:cNvSpPr>
            <a:spLocks noGrp="1"/>
          </p:cNvSpPr>
          <p:nvPr>
            <p:ph type="title" idx="4294967295"/>
          </p:nvPr>
        </p:nvSpPr>
        <p:spPr>
          <a:xfrm>
            <a:off x="1259632" y="116632"/>
            <a:ext cx="7649630" cy="720824"/>
          </a:xfrm>
        </p:spPr>
        <p:txBody>
          <a:bodyPr>
            <a:noAutofit/>
          </a:bodyPr>
          <a:lstStyle/>
          <a:p>
            <a:r>
              <a:rPr lang="en-US" sz="3200" smtClean="0">
                <a:solidFill>
                  <a:srgbClr val="00B050"/>
                </a:solidFill>
              </a:rPr>
              <a:t>Geothermal Energy and SPA center</a:t>
            </a:r>
            <a:endParaRPr lang="en-US" sz="3200">
              <a:solidFill>
                <a:srgbClr val="00B05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1" y="2492896"/>
            <a:ext cx="680085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221088"/>
            <a:ext cx="38100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4725144"/>
            <a:ext cx="22383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Ellipse 10"/>
          <p:cNvSpPr/>
          <p:nvPr/>
        </p:nvSpPr>
        <p:spPr>
          <a:xfrm>
            <a:off x="1907704" y="594928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ZoneTexte 12"/>
          <p:cNvSpPr txBox="1"/>
          <p:nvPr/>
        </p:nvSpPr>
        <p:spPr>
          <a:xfrm>
            <a:off x="179512" y="6165304"/>
            <a:ext cx="2484976" cy="261610"/>
          </a:xfrm>
          <a:prstGeom prst="rect">
            <a:avLst/>
          </a:prstGeom>
          <a:noFill/>
        </p:spPr>
        <p:txBody>
          <a:bodyPr wrap="none" rtlCol="0">
            <a:spAutoFit/>
          </a:bodyPr>
          <a:lstStyle/>
          <a:p>
            <a:r>
              <a:rPr lang="en-US" sz="1100" err="1" smtClean="0"/>
              <a:t>Swartsengi</a:t>
            </a:r>
            <a:r>
              <a:rPr lang="en-US" sz="1100" smtClean="0"/>
              <a:t> Power plant and Blue lagoon</a:t>
            </a:r>
            <a:endParaRPr lang="en-US" sz="1100"/>
          </a:p>
        </p:txBody>
      </p:sp>
    </p:spTree>
    <p:extLst>
      <p:ext uri="{BB962C8B-B14F-4D97-AF65-F5344CB8AC3E}">
        <p14:creationId xmlns:p14="http://schemas.microsoft.com/office/powerpoint/2010/main" val="274332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fr-FR" smtClean="0"/>
              <a:t>JLC, LPSC Grenoble Dec 2 2014</a:t>
            </a:r>
            <a:endParaRPr lang="fr-BE" dirty="0"/>
          </a:p>
        </p:txBody>
      </p:sp>
      <p:sp>
        <p:nvSpPr>
          <p:cNvPr id="4" name="Espace réservé du pied de page 3"/>
          <p:cNvSpPr>
            <a:spLocks noGrp="1"/>
          </p:cNvSpPr>
          <p:nvPr>
            <p:ph type="ftr" sz="quarter" idx="11"/>
          </p:nvPr>
        </p:nvSpPr>
        <p:spPr/>
        <p:txBody>
          <a:bodyPr/>
          <a:lstStyle/>
          <a:p>
            <a:r>
              <a:rPr lang="fr-BE" smtClean="0"/>
              <a:t>Denis Perret-Gallix@in2p3.fr LAPP/IN2P3/CNRS - KEK</a:t>
            </a:r>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33</a:t>
            </a:fld>
            <a:endParaRPr lang="fr-BE" dirty="0"/>
          </a:p>
        </p:txBody>
      </p:sp>
      <p:sp>
        <p:nvSpPr>
          <p:cNvPr id="6" name="Titre 5"/>
          <p:cNvSpPr>
            <a:spLocks noGrp="1"/>
          </p:cNvSpPr>
          <p:nvPr>
            <p:ph type="title"/>
          </p:nvPr>
        </p:nvSpPr>
        <p:spPr>
          <a:xfrm>
            <a:off x="1619672" y="260648"/>
            <a:ext cx="5904656" cy="648072"/>
          </a:xfrm>
        </p:spPr>
        <p:txBody>
          <a:bodyPr>
            <a:normAutofit fontScale="90000"/>
          </a:bodyPr>
          <a:lstStyle/>
          <a:p>
            <a:r>
              <a:rPr lang="en-US" dirty="0" smtClean="0"/>
              <a:t>Collaborations</a:t>
            </a:r>
            <a:endParaRPr lang="en-US" dirty="0"/>
          </a:p>
        </p:txBody>
      </p:sp>
      <p:sp>
        <p:nvSpPr>
          <p:cNvPr id="7" name="ZoneTexte 6"/>
          <p:cNvSpPr txBox="1"/>
          <p:nvPr/>
        </p:nvSpPr>
        <p:spPr>
          <a:xfrm>
            <a:off x="571448" y="1251337"/>
            <a:ext cx="8033000" cy="4708981"/>
          </a:xfrm>
          <a:prstGeom prst="rect">
            <a:avLst/>
          </a:prstGeom>
          <a:noFill/>
        </p:spPr>
        <p:txBody>
          <a:bodyPr wrap="square" rtlCol="0">
            <a:spAutoFit/>
          </a:bodyPr>
          <a:lstStyle/>
          <a:p>
            <a:pPr marL="285750" indent="-285750">
              <a:buFont typeface="Arial" pitchFamily="34" charset="0"/>
              <a:buChar char="•"/>
            </a:pPr>
            <a:r>
              <a:rPr lang="en-US" dirty="0" smtClean="0">
                <a:latin typeface="Comic Sans MS" pitchFamily="66" charset="0"/>
              </a:rPr>
              <a:t>First joint Green-Session Belgrade/Beijing ILC, CLIC, FCC, </a:t>
            </a:r>
            <a:r>
              <a:rPr lang="en-US" dirty="0" err="1" smtClean="0">
                <a:latin typeface="Comic Sans MS" pitchFamily="66" charset="0"/>
              </a:rPr>
              <a:t>CepC</a:t>
            </a:r>
            <a:r>
              <a:rPr lang="en-US" dirty="0" smtClean="0">
                <a:latin typeface="Comic Sans MS" pitchFamily="66" charset="0"/>
              </a:rPr>
              <a:t>, </a:t>
            </a:r>
            <a:r>
              <a:rPr lang="en-US" dirty="0" err="1" smtClean="0">
                <a:latin typeface="Comic Sans MS" pitchFamily="66" charset="0"/>
              </a:rPr>
              <a:t>SppC</a:t>
            </a:r>
            <a:r>
              <a:rPr lang="en-US" dirty="0">
                <a:latin typeface="Comic Sans MS" pitchFamily="66" charset="0"/>
              </a:rPr>
              <a:t/>
            </a:r>
            <a:br>
              <a:rPr lang="en-US" dirty="0">
                <a:latin typeface="Comic Sans MS" pitchFamily="66" charset="0"/>
              </a:rPr>
            </a:br>
            <a:r>
              <a:rPr lang="en-US" dirty="0" smtClean="0">
                <a:latin typeface="Comic Sans MS" pitchFamily="66" charset="0"/>
              </a:rPr>
              <a:t>			“HEP future:  to be green or not to be” </a:t>
            </a:r>
          </a:p>
          <a:p>
            <a:pPr marL="285750" indent="-285750">
              <a:buFont typeface="Arial" pitchFamily="34" charset="0"/>
              <a:buChar char="•"/>
            </a:pPr>
            <a:endParaRPr lang="en-US" dirty="0" smtClean="0">
              <a:latin typeface="Comic Sans MS" pitchFamily="66" charset="0"/>
            </a:endParaRPr>
          </a:p>
          <a:p>
            <a:pPr marL="285750" indent="-285750">
              <a:buFont typeface="Arial" pitchFamily="34" charset="0"/>
              <a:buChar char="•"/>
            </a:pPr>
            <a:r>
              <a:rPr lang="en-US" dirty="0">
                <a:latin typeface="Comic Sans MS" pitchFamily="66" charset="0"/>
              </a:rPr>
              <a:t>ICFA proposal </a:t>
            </a:r>
            <a:r>
              <a:rPr lang="en-US" dirty="0" smtClean="0">
                <a:latin typeface="Comic Sans MS" pitchFamily="66" charset="0"/>
              </a:rPr>
              <a:t>(A. </a:t>
            </a:r>
            <a:r>
              <a:rPr lang="en-US" dirty="0" smtClean="0">
                <a:latin typeface="Comic Sans MS" pitchFamily="66" charset="0"/>
              </a:rPr>
              <a:t>Suzuki KEK DG)</a:t>
            </a:r>
            <a:r>
              <a:rPr lang="en-US" dirty="0" smtClean="0">
                <a:latin typeface="Comic Sans MS" pitchFamily="66" charset="0"/>
              </a:rPr>
              <a:t/>
            </a:r>
            <a:br>
              <a:rPr lang="en-US" dirty="0" smtClean="0">
                <a:latin typeface="Comic Sans MS" pitchFamily="66" charset="0"/>
              </a:rPr>
            </a:br>
            <a:r>
              <a:rPr lang="en-US" dirty="0" smtClean="0">
                <a:latin typeface="Comic Sans MS" pitchFamily="66" charset="0"/>
              </a:rPr>
              <a:t>“Sustainable </a:t>
            </a:r>
            <a:r>
              <a:rPr lang="en-US" dirty="0">
                <a:latin typeface="Comic Sans MS" pitchFamily="66" charset="0"/>
              </a:rPr>
              <a:t>accelerator/collider </a:t>
            </a:r>
            <a:r>
              <a:rPr lang="en-US" dirty="0" smtClean="0">
                <a:latin typeface="Comic Sans MS" pitchFamily="66" charset="0"/>
              </a:rPr>
              <a:t>panel” </a:t>
            </a:r>
            <a:r>
              <a:rPr lang="en-US" dirty="0">
                <a:latin typeface="Comic Sans MS" pitchFamily="66" charset="0"/>
              </a:rPr>
              <a:t>(decision Feb. 2015</a:t>
            </a:r>
            <a:r>
              <a:rPr lang="en-US" dirty="0" smtClean="0">
                <a:latin typeface="Comic Sans MS" pitchFamily="66" charset="0"/>
              </a:rPr>
              <a:t>)</a:t>
            </a:r>
          </a:p>
          <a:p>
            <a:pPr marL="285750" indent="-285750">
              <a:buFont typeface="Arial" pitchFamily="34" charset="0"/>
              <a:buChar char="•"/>
            </a:pPr>
            <a:endParaRPr lang="en-US" dirty="0">
              <a:latin typeface="Comic Sans MS" pitchFamily="66" charset="0"/>
            </a:endParaRPr>
          </a:p>
          <a:p>
            <a:pPr marL="285750" indent="-285750">
              <a:buFont typeface="Arial" pitchFamily="34" charset="0"/>
              <a:buChar char="•"/>
            </a:pPr>
            <a:r>
              <a:rPr lang="en-US" dirty="0" smtClean="0">
                <a:latin typeface="Comic Sans MS" pitchFamily="66" charset="0"/>
              </a:rPr>
              <a:t>Industry participation</a:t>
            </a:r>
          </a:p>
          <a:p>
            <a:pPr marL="1200150" lvl="2" indent="-285750">
              <a:buFont typeface="Arial" pitchFamily="34" charset="0"/>
              <a:buChar char="•"/>
            </a:pPr>
            <a:r>
              <a:rPr lang="en-US" sz="1600" dirty="0" smtClean="0">
                <a:latin typeface="Comic Sans MS" pitchFamily="66" charset="0"/>
              </a:rPr>
              <a:t>Japan AAA “Green-ILC” every 2-3 month meeting</a:t>
            </a:r>
          </a:p>
          <a:p>
            <a:pPr marL="1200150" lvl="2" indent="-285750">
              <a:buFont typeface="Arial" pitchFamily="34" charset="0"/>
              <a:buChar char="•"/>
            </a:pPr>
            <a:r>
              <a:rPr lang="en-US" sz="1600" dirty="0" smtClean="0">
                <a:latin typeface="Comic Sans MS" pitchFamily="66" charset="0"/>
              </a:rPr>
              <a:t>Air </a:t>
            </a:r>
            <a:r>
              <a:rPr lang="en-US" sz="1600" dirty="0" err="1" smtClean="0">
                <a:latin typeface="Comic Sans MS" pitchFamily="66" charset="0"/>
              </a:rPr>
              <a:t>Liquide</a:t>
            </a:r>
            <a:endParaRPr lang="en-US" sz="1600" dirty="0" smtClean="0">
              <a:latin typeface="Comic Sans MS" pitchFamily="66" charset="0"/>
            </a:endParaRPr>
          </a:p>
          <a:p>
            <a:pPr marL="1200150" lvl="2" indent="-285750">
              <a:buFont typeface="Arial" pitchFamily="34" charset="0"/>
              <a:buChar char="•"/>
            </a:pPr>
            <a:endParaRPr lang="en-US" sz="1600" dirty="0" smtClean="0">
              <a:latin typeface="Comic Sans MS" pitchFamily="66" charset="0"/>
            </a:endParaRPr>
          </a:p>
          <a:p>
            <a:pPr marL="285750" indent="-285750">
              <a:buFont typeface="Arial" pitchFamily="34" charset="0"/>
              <a:buChar char="•"/>
            </a:pPr>
            <a:r>
              <a:rPr lang="en-US" dirty="0" smtClean="0">
                <a:latin typeface="Comic Sans MS" pitchFamily="66" charset="0"/>
              </a:rPr>
              <a:t>Green-ILC available at </a:t>
            </a:r>
            <a:r>
              <a:rPr lang="en-US" dirty="0" smtClean="0">
                <a:solidFill>
                  <a:srgbClr val="FF0000"/>
                </a:solidFill>
                <a:latin typeface="Comic Sans MS" pitchFamily="66" charset="0"/>
              </a:rPr>
              <a:t>interactions.org </a:t>
            </a:r>
            <a:r>
              <a:rPr lang="en-US" dirty="0">
                <a:latin typeface="Comic Sans MS" pitchFamily="66" charset="0"/>
                <a:hlinkClick r:id="rId2"/>
              </a:rPr>
              <a:t>http://</a:t>
            </a:r>
            <a:r>
              <a:rPr lang="en-US" dirty="0" smtClean="0">
                <a:latin typeface="Comic Sans MS" pitchFamily="66" charset="0"/>
                <a:hlinkClick r:id="rId2"/>
              </a:rPr>
              <a:t>newsline.linearcollider.org/archive/2014/20141030.pdf</a:t>
            </a:r>
            <a:endParaRPr lang="en-US" dirty="0" smtClean="0">
              <a:latin typeface="Comic Sans MS" pitchFamily="66" charset="0"/>
            </a:endParaRPr>
          </a:p>
          <a:p>
            <a:pPr marL="285750" indent="-285750">
              <a:buFont typeface="Arial" pitchFamily="34" charset="0"/>
              <a:buChar char="•"/>
            </a:pPr>
            <a:endParaRPr lang="en-US" dirty="0" smtClean="0">
              <a:latin typeface="Comic Sans MS" pitchFamily="66" charset="0"/>
            </a:endParaRPr>
          </a:p>
          <a:p>
            <a:pPr marL="285750" indent="-285750">
              <a:buFont typeface="Arial" pitchFamily="34" charset="0"/>
              <a:buChar char="•"/>
            </a:pPr>
            <a:r>
              <a:rPr lang="en-US" dirty="0" smtClean="0">
                <a:latin typeface="Comic Sans MS" pitchFamily="66" charset="0"/>
              </a:rPr>
              <a:t>Comprehensive paper in preparation (Co-authors, H. </a:t>
            </a:r>
            <a:r>
              <a:rPr lang="en-US" dirty="0" err="1" smtClean="0">
                <a:latin typeface="Comic Sans MS" pitchFamily="66" charset="0"/>
              </a:rPr>
              <a:t>Hayano</a:t>
            </a:r>
            <a:r>
              <a:rPr lang="en-US" dirty="0" smtClean="0">
                <a:latin typeface="Comic Sans MS" pitchFamily="66" charset="0"/>
              </a:rPr>
              <a:t>, T. Saeki, A. Suzuki, D.P-G, ….)</a:t>
            </a:r>
          </a:p>
          <a:p>
            <a:pPr marL="285750" indent="-285750">
              <a:buFont typeface="Arial" pitchFamily="34" charset="0"/>
              <a:buChar char="•"/>
            </a:pPr>
            <a:endParaRPr lang="en-US" dirty="0" smtClean="0">
              <a:latin typeface="Comic Sans MS" pitchFamily="66" charset="0"/>
            </a:endParaRPr>
          </a:p>
          <a:p>
            <a:pPr marL="285750" indent="-285750">
              <a:buFont typeface="Arial" pitchFamily="34" charset="0"/>
              <a:buChar char="•"/>
            </a:pPr>
            <a:r>
              <a:rPr lang="en-US" dirty="0" smtClean="0">
                <a:latin typeface="Comic Sans MS" pitchFamily="66" charset="0"/>
              </a:rPr>
              <a:t>Website: </a:t>
            </a:r>
            <a:r>
              <a:rPr lang="en-US" dirty="0" smtClean="0">
                <a:latin typeface="Comic Sans MS" pitchFamily="66" charset="0"/>
                <a:hlinkClick r:id="rId3"/>
              </a:rPr>
              <a:t>http://green-ILC.in2p3.fr</a:t>
            </a:r>
            <a:r>
              <a:rPr lang="en-US" dirty="0" smtClean="0">
                <a:latin typeface="Comic Sans MS" pitchFamily="66" charset="0"/>
              </a:rPr>
              <a:t> (LAPP)</a:t>
            </a:r>
            <a:endParaRPr lang="en-US" sz="1400" dirty="0" smtClean="0">
              <a:latin typeface="Comic Sans MS" pitchFamily="66" charset="0"/>
            </a:endParaRPr>
          </a:p>
        </p:txBody>
      </p:sp>
    </p:spTree>
    <p:extLst>
      <p:ext uri="{BB962C8B-B14F-4D97-AF65-F5344CB8AC3E}">
        <p14:creationId xmlns:p14="http://schemas.microsoft.com/office/powerpoint/2010/main" val="34486635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fr-FR"/>
          </a:p>
        </p:txBody>
      </p:sp>
      <p:sp>
        <p:nvSpPr>
          <p:cNvPr id="3" name="Date Placeholder 2"/>
          <p:cNvSpPr>
            <a:spLocks noGrp="1"/>
          </p:cNvSpPr>
          <p:nvPr>
            <p:ph type="dt" sz="half" idx="10"/>
          </p:nvPr>
        </p:nvSpPr>
        <p:spPr/>
        <p:txBody>
          <a:bodyPr/>
          <a:lstStyle/>
          <a:p>
            <a:r>
              <a:rPr lang="fr-FR" smtClean="0"/>
              <a:t>JLC, LPSC Grenoble Dec 2 2014</a:t>
            </a:r>
            <a:endParaRPr lang="fr-BE" dirty="0"/>
          </a:p>
        </p:txBody>
      </p:sp>
      <p:sp>
        <p:nvSpPr>
          <p:cNvPr id="4" name="Footer Placeholder 3"/>
          <p:cNvSpPr>
            <a:spLocks noGrp="1"/>
          </p:cNvSpPr>
          <p:nvPr>
            <p:ph type="ftr" sz="quarter" idx="11"/>
          </p:nvPr>
        </p:nvSpPr>
        <p:spPr/>
        <p:txBody>
          <a:bodyPr/>
          <a:lstStyle/>
          <a:p>
            <a:r>
              <a:rPr lang="fr-BE" smtClean="0"/>
              <a:t>Denis Perret-Gallix@in2p3.fr LAPP/IN2P3/CNRS - KEK</a:t>
            </a:r>
            <a:endParaRPr lang="fr-BE" dirty="0"/>
          </a:p>
        </p:txBody>
      </p:sp>
      <p:sp>
        <p:nvSpPr>
          <p:cNvPr id="5" name="Slide Number Placeholder 4"/>
          <p:cNvSpPr>
            <a:spLocks noGrp="1"/>
          </p:cNvSpPr>
          <p:nvPr>
            <p:ph type="sldNum" sz="quarter" idx="12"/>
          </p:nvPr>
        </p:nvSpPr>
        <p:spPr/>
        <p:txBody>
          <a:bodyPr/>
          <a:lstStyle/>
          <a:p>
            <a:fld id="{CF4668DC-857F-487D-BFFA-8C0CA5037977}" type="slidenum">
              <a:rPr lang="fr-BE" smtClean="0"/>
              <a:t>34</a:t>
            </a:fld>
            <a:endParaRPr lang="fr-BE" dirty="0"/>
          </a:p>
        </p:txBody>
      </p:sp>
      <p:sp>
        <p:nvSpPr>
          <p:cNvPr id="6" name="Title 5"/>
          <p:cNvSpPr>
            <a:spLocks noGrp="1"/>
          </p:cNvSpPr>
          <p:nvPr>
            <p:ph type="title"/>
          </p:nvPr>
        </p:nvSpPr>
        <p:spPr/>
        <p:txBody>
          <a:bodyPr/>
          <a:lstStyle/>
          <a:p>
            <a:endParaRPr lang="fr-F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188640"/>
            <a:ext cx="7645400" cy="597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788024" y="332656"/>
            <a:ext cx="3062057" cy="369332"/>
          </a:xfrm>
          <a:prstGeom prst="rect">
            <a:avLst/>
          </a:prstGeom>
          <a:noFill/>
        </p:spPr>
        <p:txBody>
          <a:bodyPr wrap="none" rtlCol="0">
            <a:spAutoFit/>
          </a:bodyPr>
          <a:lstStyle/>
          <a:p>
            <a:r>
              <a:rPr lang="en-US" dirty="0" smtClean="0">
                <a:solidFill>
                  <a:srgbClr val="FF0000"/>
                </a:solidFill>
                <a:latin typeface="Comic Sans MS" panose="030F0702030302020204" pitchFamily="66" charset="0"/>
                <a:hlinkClick r:id="rId3"/>
              </a:rPr>
              <a:t>http://green-ILC.in2p3.fr</a:t>
            </a:r>
            <a:r>
              <a:rPr lang="en-US" dirty="0" smtClean="0">
                <a:solidFill>
                  <a:srgbClr val="FF0000"/>
                </a:solidFill>
                <a:latin typeface="Comic Sans MS" panose="030F0702030302020204" pitchFamily="66" charset="0"/>
              </a:rPr>
              <a:t> </a:t>
            </a:r>
            <a:endParaRPr lang="fr-FR"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2587705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fr-FR"/>
          </a:p>
        </p:txBody>
      </p:sp>
      <p:sp>
        <p:nvSpPr>
          <p:cNvPr id="3" name="Date Placeholder 2"/>
          <p:cNvSpPr>
            <a:spLocks noGrp="1"/>
          </p:cNvSpPr>
          <p:nvPr>
            <p:ph type="dt" sz="half" idx="10"/>
          </p:nvPr>
        </p:nvSpPr>
        <p:spPr/>
        <p:txBody>
          <a:bodyPr/>
          <a:lstStyle/>
          <a:p>
            <a:r>
              <a:rPr lang="fr-FR" smtClean="0"/>
              <a:t>JLC, LPSC Grenoble Dec 2 2014</a:t>
            </a:r>
            <a:endParaRPr lang="fr-BE" dirty="0"/>
          </a:p>
        </p:txBody>
      </p:sp>
      <p:sp>
        <p:nvSpPr>
          <p:cNvPr id="4" name="Footer Placeholder 3"/>
          <p:cNvSpPr>
            <a:spLocks noGrp="1"/>
          </p:cNvSpPr>
          <p:nvPr>
            <p:ph type="ftr" sz="quarter" idx="11"/>
          </p:nvPr>
        </p:nvSpPr>
        <p:spPr/>
        <p:txBody>
          <a:bodyPr/>
          <a:lstStyle/>
          <a:p>
            <a:r>
              <a:rPr lang="fr-BE" smtClean="0"/>
              <a:t>Denis Perret-Gallix@in2p3.fr LAPP/IN2P3/CNRS - KEK</a:t>
            </a:r>
            <a:endParaRPr lang="fr-BE" dirty="0"/>
          </a:p>
        </p:txBody>
      </p:sp>
      <p:sp>
        <p:nvSpPr>
          <p:cNvPr id="5" name="Slide Number Placeholder 4"/>
          <p:cNvSpPr>
            <a:spLocks noGrp="1"/>
          </p:cNvSpPr>
          <p:nvPr>
            <p:ph type="sldNum" sz="quarter" idx="12"/>
          </p:nvPr>
        </p:nvSpPr>
        <p:spPr/>
        <p:txBody>
          <a:bodyPr/>
          <a:lstStyle/>
          <a:p>
            <a:fld id="{CF4668DC-857F-487D-BFFA-8C0CA5037977}" type="slidenum">
              <a:rPr lang="fr-BE" smtClean="0"/>
              <a:t>35</a:t>
            </a:fld>
            <a:endParaRPr lang="fr-B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332656"/>
            <a:ext cx="6337300" cy="521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79119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59632" y="2204864"/>
            <a:ext cx="6400800" cy="1752600"/>
          </a:xfrm>
        </p:spPr>
        <p:txBody>
          <a:bodyPr>
            <a:normAutofit/>
          </a:bodyPr>
          <a:lstStyle/>
          <a:p>
            <a:r>
              <a:rPr lang="en-US" sz="7200" dirty="0" smtClean="0"/>
              <a:t>Thank you</a:t>
            </a:r>
            <a:endParaRPr lang="fr-FR" sz="7200" dirty="0"/>
          </a:p>
        </p:txBody>
      </p:sp>
      <p:sp>
        <p:nvSpPr>
          <p:cNvPr id="3" name="Date Placeholder 2"/>
          <p:cNvSpPr>
            <a:spLocks noGrp="1"/>
          </p:cNvSpPr>
          <p:nvPr>
            <p:ph type="dt" sz="half" idx="10"/>
          </p:nvPr>
        </p:nvSpPr>
        <p:spPr/>
        <p:txBody>
          <a:bodyPr/>
          <a:lstStyle/>
          <a:p>
            <a:r>
              <a:rPr lang="fr-FR" smtClean="0"/>
              <a:t>JLC, LPSC Grenoble Dec 2 2014</a:t>
            </a:r>
            <a:endParaRPr lang="fr-BE" dirty="0"/>
          </a:p>
        </p:txBody>
      </p:sp>
      <p:sp>
        <p:nvSpPr>
          <p:cNvPr id="4" name="Footer Placeholder 3"/>
          <p:cNvSpPr>
            <a:spLocks noGrp="1"/>
          </p:cNvSpPr>
          <p:nvPr>
            <p:ph type="ftr" sz="quarter" idx="11"/>
          </p:nvPr>
        </p:nvSpPr>
        <p:spPr/>
        <p:txBody>
          <a:bodyPr/>
          <a:lstStyle/>
          <a:p>
            <a:r>
              <a:rPr lang="fr-BE" smtClean="0"/>
              <a:t>Denis Perret-Gallix@in2p3.fr LAPP/IN2P3/CNRS - KEK</a:t>
            </a:r>
            <a:endParaRPr lang="fr-BE" dirty="0"/>
          </a:p>
        </p:txBody>
      </p:sp>
      <p:sp>
        <p:nvSpPr>
          <p:cNvPr id="5" name="Slide Number Placeholder 4"/>
          <p:cNvSpPr>
            <a:spLocks noGrp="1"/>
          </p:cNvSpPr>
          <p:nvPr>
            <p:ph type="sldNum" sz="quarter" idx="12"/>
          </p:nvPr>
        </p:nvSpPr>
        <p:spPr/>
        <p:txBody>
          <a:bodyPr/>
          <a:lstStyle/>
          <a:p>
            <a:fld id="{CF4668DC-857F-487D-BFFA-8C0CA5037977}" type="slidenum">
              <a:rPr lang="fr-BE" smtClean="0"/>
              <a:t>36</a:t>
            </a:fld>
            <a:endParaRPr lang="fr-BE" dirty="0"/>
          </a:p>
        </p:txBody>
      </p:sp>
    </p:spTree>
    <p:extLst>
      <p:ext uri="{BB962C8B-B14F-4D97-AF65-F5344CB8AC3E}">
        <p14:creationId xmlns:p14="http://schemas.microsoft.com/office/powerpoint/2010/main" val="15770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BE" smtClean="0"/>
              <a:t>Denis Perret-Gallix@in2p3.fr LAPP/IN2P3/CNRS - KEK</a:t>
            </a:r>
            <a:endParaRPr lang="fr-BE" dirty="0"/>
          </a:p>
        </p:txBody>
      </p:sp>
      <p:sp>
        <p:nvSpPr>
          <p:cNvPr id="5" name="Slide Number Placeholder 4"/>
          <p:cNvSpPr>
            <a:spLocks noGrp="1"/>
          </p:cNvSpPr>
          <p:nvPr>
            <p:ph type="sldNum" sz="quarter" idx="12"/>
          </p:nvPr>
        </p:nvSpPr>
        <p:spPr/>
        <p:txBody>
          <a:bodyPr/>
          <a:lstStyle/>
          <a:p>
            <a:fld id="{CF4668DC-857F-487D-BFFA-8C0CA5037977}" type="slidenum">
              <a:rPr lang="fr-BE" smtClean="0"/>
              <a:t>4</a:t>
            </a:fld>
            <a:endParaRPr lang="fr-BE" dirty="0"/>
          </a:p>
        </p:txBody>
      </p:sp>
      <p:sp>
        <p:nvSpPr>
          <p:cNvPr id="6" name="Title 5"/>
          <p:cNvSpPr>
            <a:spLocks noGrp="1"/>
          </p:cNvSpPr>
          <p:nvPr>
            <p:ph type="title"/>
          </p:nvPr>
        </p:nvSpPr>
        <p:spPr>
          <a:xfrm>
            <a:off x="467544" y="260648"/>
            <a:ext cx="8229600" cy="648072"/>
          </a:xfrm>
        </p:spPr>
        <p:txBody>
          <a:bodyPr>
            <a:normAutofit/>
          </a:bodyPr>
          <a:lstStyle/>
          <a:p>
            <a:r>
              <a:rPr lang="en-US" sz="3600" dirty="0" smtClean="0">
                <a:solidFill>
                  <a:srgbClr val="00B050"/>
                </a:solidFill>
              </a:rPr>
              <a:t>Power and Energy</a:t>
            </a:r>
            <a:endParaRPr lang="en-US" sz="2400" dirty="0">
              <a:solidFill>
                <a:srgbClr val="00B050"/>
              </a:solidFill>
            </a:endParaRPr>
          </a:p>
        </p:txBody>
      </p:sp>
      <p:sp>
        <p:nvSpPr>
          <p:cNvPr id="7" name="Content Placeholder 2"/>
          <p:cNvSpPr txBox="1">
            <a:spLocks/>
          </p:cNvSpPr>
          <p:nvPr/>
        </p:nvSpPr>
        <p:spPr>
          <a:xfrm>
            <a:off x="169533" y="2420888"/>
            <a:ext cx="8712968" cy="936104"/>
          </a:xfrm>
          <a:prstGeom prst="rect">
            <a:avLst/>
          </a:prstGeom>
          <a:solidFill>
            <a:schemeClr val="accent6">
              <a:lumMod val="20000"/>
              <a:lumOff val="80000"/>
            </a:schemeClr>
          </a:solidFill>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ILC:  </a:t>
            </a:r>
            <a:r>
              <a:rPr lang="en-US" sz="1800" dirty="0" smtClean="0">
                <a:solidFill>
                  <a:srgbClr val="FF0000"/>
                </a:solidFill>
              </a:rPr>
              <a:t>164MW </a:t>
            </a:r>
            <a:r>
              <a:rPr lang="en-US" sz="1800" dirty="0" smtClean="0"/>
              <a:t>@ 500GeV  –  </a:t>
            </a:r>
            <a:r>
              <a:rPr lang="en-US" sz="1800" dirty="0" smtClean="0">
                <a:solidFill>
                  <a:srgbClr val="FF0000"/>
                </a:solidFill>
              </a:rPr>
              <a:t>300MW </a:t>
            </a:r>
            <a:r>
              <a:rPr lang="en-US" sz="1800" dirty="0" smtClean="0"/>
              <a:t>@ 1TeV (TDR)      </a:t>
            </a:r>
          </a:p>
          <a:p>
            <a:pPr marL="0" indent="0">
              <a:buNone/>
            </a:pPr>
            <a:r>
              <a:rPr lang="en-US" sz="1800" dirty="0" smtClean="0"/>
              <a:t>ILC lab. (Experiment, Computing, Buildings)  =&gt; 180 MW @ 500 </a:t>
            </a:r>
            <a:r>
              <a:rPr lang="en-US" sz="1800" dirty="0" err="1" smtClean="0"/>
              <a:t>GeV</a:t>
            </a:r>
            <a:r>
              <a:rPr lang="en-US" sz="1800" dirty="0" smtClean="0"/>
              <a:t>, 320 MW @ 1 </a:t>
            </a:r>
            <a:r>
              <a:rPr lang="en-US" sz="1800" dirty="0" err="1" smtClean="0"/>
              <a:t>TeV</a:t>
            </a:r>
            <a:r>
              <a:rPr lang="en-US" sz="1800" dirty="0" smtClean="0"/>
              <a:t>.</a:t>
            </a:r>
            <a:br>
              <a:rPr lang="en-US" sz="1800" dirty="0" smtClean="0"/>
            </a:br>
            <a:r>
              <a:rPr lang="en-US" sz="1800" dirty="0" smtClean="0"/>
              <a:t>TDR takes a  large margin:                               300 MW                    500 MW</a:t>
            </a:r>
          </a:p>
          <a:p>
            <a:pPr marL="0" indent="0">
              <a:buNone/>
            </a:pPr>
            <a:r>
              <a:rPr lang="en-US" sz="1600" dirty="0" smtClean="0"/>
              <a:t>                           (</a:t>
            </a:r>
            <a:r>
              <a:rPr lang="en-US" sz="1600" dirty="0"/>
              <a:t>240 </a:t>
            </a:r>
            <a:r>
              <a:rPr lang="en-US" sz="1600" dirty="0" smtClean="0"/>
              <a:t>MW </a:t>
            </a:r>
            <a:r>
              <a:rPr lang="en-US" sz="1600" dirty="0"/>
              <a:t>@ 500 </a:t>
            </a:r>
            <a:r>
              <a:rPr lang="en-US" sz="1600" dirty="0" err="1"/>
              <a:t>GeV</a:t>
            </a:r>
            <a:r>
              <a:rPr lang="en-US" sz="1600" dirty="0"/>
              <a:t>, RDR estimation)</a:t>
            </a:r>
          </a:p>
          <a:p>
            <a:pPr marL="0" indent="0">
              <a:buNone/>
            </a:pPr>
            <a:endParaRPr lang="en-US" sz="1600" dirty="0" smtClean="0"/>
          </a:p>
        </p:txBody>
      </p:sp>
      <p:sp>
        <p:nvSpPr>
          <p:cNvPr id="8" name="Date Placeholder 3"/>
          <p:cNvSpPr>
            <a:spLocks noGrp="1"/>
          </p:cNvSpPr>
          <p:nvPr>
            <p:ph type="dt" sz="half" idx="10"/>
          </p:nvPr>
        </p:nvSpPr>
        <p:spPr>
          <a:xfrm>
            <a:off x="457200" y="6356350"/>
            <a:ext cx="2458616" cy="365125"/>
          </a:xfrm>
        </p:spPr>
        <p:txBody>
          <a:bodyPr/>
          <a:lstStyle/>
          <a:p>
            <a:r>
              <a:rPr lang="fr-FR" smtClean="0"/>
              <a:t>JLC, LPSC Grenoble Dec 2 2014</a:t>
            </a:r>
            <a:endParaRPr lang="fr-BE" dirty="0"/>
          </a:p>
        </p:txBody>
      </p:sp>
      <p:sp>
        <p:nvSpPr>
          <p:cNvPr id="9" name="Content Placeholder 2"/>
          <p:cNvSpPr txBox="1">
            <a:spLocks/>
          </p:cNvSpPr>
          <p:nvPr/>
        </p:nvSpPr>
        <p:spPr>
          <a:xfrm>
            <a:off x="169533" y="3645024"/>
            <a:ext cx="8712968" cy="1404156"/>
          </a:xfrm>
          <a:prstGeom prst="rect">
            <a:avLst/>
          </a:prstGeom>
          <a:solidFill>
            <a:srgbClr val="F3FD91"/>
          </a:solidFill>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ILC 500 GeV  18% of Iwate prefecture electricity consumption,  ~ Morioka </a:t>
            </a:r>
            <a:r>
              <a:rPr lang="en-US" sz="1800" dirty="0"/>
              <a:t>(300,000</a:t>
            </a:r>
            <a:r>
              <a:rPr lang="en-US" sz="1800" dirty="0" smtClean="0"/>
              <a:t>)</a:t>
            </a:r>
          </a:p>
          <a:p>
            <a:pPr marL="0" indent="0">
              <a:buFont typeface="Arial" pitchFamily="34" charset="0"/>
              <a:buNone/>
            </a:pPr>
            <a:r>
              <a:rPr lang="en-US" sz="1800" dirty="0" smtClean="0"/>
              <a:t>ILC     1 TeV  32%</a:t>
            </a:r>
          </a:p>
          <a:p>
            <a:pPr marL="0" indent="0">
              <a:buFont typeface="Arial" pitchFamily="34" charset="0"/>
              <a:buNone/>
            </a:pPr>
            <a:endParaRPr lang="en-US" sz="1800" dirty="0" smtClean="0"/>
          </a:p>
          <a:p>
            <a:pPr marL="285750" indent="-285750"/>
            <a:r>
              <a:rPr lang="en-US" sz="1800" dirty="0" smtClean="0"/>
              <a:t>180$/</a:t>
            </a:r>
            <a:r>
              <a:rPr lang="en-US" sz="1800" dirty="0" err="1" smtClean="0"/>
              <a:t>MWh</a:t>
            </a:r>
            <a:r>
              <a:rPr lang="en-US" sz="1800" dirty="0" smtClean="0"/>
              <a:t> 2011 for industry (JP </a:t>
            </a:r>
            <a:r>
              <a:rPr lang="en-US" sz="1300" dirty="0" smtClean="0"/>
              <a:t>OECD 2013 report</a:t>
            </a:r>
            <a:r>
              <a:rPr lang="en-US" sz="1800" dirty="0" smtClean="0"/>
              <a:t>, special discount?, price volatility (2024))</a:t>
            </a:r>
          </a:p>
          <a:p>
            <a:pPr marL="285750" indent="-285750"/>
            <a:r>
              <a:rPr lang="en-US" sz="1800" dirty="0" smtClean="0"/>
              <a:t>CERN (2011, ~ 70 $/</a:t>
            </a:r>
            <a:r>
              <a:rPr lang="en-US" sz="1800" dirty="0" err="1" smtClean="0"/>
              <a:t>MWh</a:t>
            </a:r>
            <a:r>
              <a:rPr lang="en-US" sz="1800" dirty="0" smtClean="0"/>
              <a:t>), ESS (Sweden, 110 $/</a:t>
            </a:r>
            <a:r>
              <a:rPr lang="en-US" sz="1800" dirty="0" err="1" smtClean="0"/>
              <a:t>MWh</a:t>
            </a:r>
            <a:r>
              <a:rPr lang="en-US" sz="1800" dirty="0" smtClean="0"/>
              <a:t>)</a:t>
            </a:r>
          </a:p>
        </p:txBody>
      </p:sp>
      <p:sp>
        <p:nvSpPr>
          <p:cNvPr id="2" name="TextBox 1"/>
          <p:cNvSpPr txBox="1"/>
          <p:nvPr/>
        </p:nvSpPr>
        <p:spPr>
          <a:xfrm>
            <a:off x="215516" y="5373216"/>
            <a:ext cx="8674268" cy="584775"/>
          </a:xfrm>
          <a:prstGeom prst="rect">
            <a:avLst/>
          </a:prstGeom>
          <a:solidFill>
            <a:schemeClr val="accent1">
              <a:lumMod val="20000"/>
              <a:lumOff val="80000"/>
            </a:schemeClr>
          </a:solidFill>
        </p:spPr>
        <p:txBody>
          <a:bodyPr wrap="square" rtlCol="0">
            <a:spAutoFit/>
          </a:bodyPr>
          <a:lstStyle/>
          <a:p>
            <a:r>
              <a:rPr lang="en-US" dirty="0">
                <a:latin typeface="Comic Sans MS" panose="030F0702030302020204" pitchFamily="66" charset="0"/>
                <a:sym typeface="Wingdings" panose="05000000000000000000" pitchFamily="2" charset="2"/>
              </a:rPr>
              <a:t>Yearly electricity running cost: </a:t>
            </a:r>
            <a:r>
              <a:rPr lang="en-US" sz="1400" dirty="0">
                <a:latin typeface="Comic Sans MS" panose="030F0702030302020204" pitchFamily="66" charset="0"/>
                <a:sym typeface="Wingdings" panose="05000000000000000000" pitchFamily="2" charset="2"/>
              </a:rPr>
              <a:t> </a:t>
            </a:r>
            <a:r>
              <a:rPr lang="en-US" sz="1400" dirty="0" smtClean="0">
                <a:latin typeface="Comic Sans MS" panose="030F0702030302020204" pitchFamily="66" charset="0"/>
                <a:sym typeface="Wingdings" panose="05000000000000000000" pitchFamily="2" charset="2"/>
              </a:rPr>
              <a:t>500 </a:t>
            </a:r>
            <a:r>
              <a:rPr lang="en-US" sz="1400" dirty="0" err="1">
                <a:latin typeface="Comic Sans MS" panose="030F0702030302020204" pitchFamily="66" charset="0"/>
                <a:sym typeface="Wingdings" panose="05000000000000000000" pitchFamily="2" charset="2"/>
              </a:rPr>
              <a:t>GeV</a:t>
            </a:r>
            <a:r>
              <a:rPr lang="en-US" sz="1400" dirty="0">
                <a:latin typeface="Comic Sans MS" panose="030F0702030302020204" pitchFamily="66" charset="0"/>
                <a:sym typeface="Wingdings" panose="05000000000000000000" pitchFamily="2" charset="2"/>
              </a:rPr>
              <a:t> </a:t>
            </a:r>
            <a:r>
              <a:rPr lang="en-US" sz="1400" dirty="0" smtClean="0">
                <a:latin typeface="Comic Sans MS" panose="030F0702030302020204" pitchFamily="66" charset="0"/>
                <a:sym typeface="Wingdings" panose="05000000000000000000" pitchFamily="2" charset="2"/>
              </a:rPr>
              <a:t> ~ </a:t>
            </a:r>
            <a:r>
              <a:rPr lang="en-US" sz="1400" dirty="0" smtClean="0">
                <a:latin typeface="Comic Sans MS" panose="030F0702030302020204" pitchFamily="66" charset="0"/>
              </a:rPr>
              <a:t> </a:t>
            </a:r>
            <a:r>
              <a:rPr lang="en-US" sz="1400" dirty="0" smtClean="0">
                <a:solidFill>
                  <a:srgbClr val="FF0000"/>
                </a:solidFill>
                <a:latin typeface="Comic Sans MS" panose="030F0702030302020204" pitchFamily="66" charset="0"/>
              </a:rPr>
              <a:t>240 </a:t>
            </a:r>
            <a:r>
              <a:rPr lang="en-US" sz="1400" dirty="0">
                <a:solidFill>
                  <a:srgbClr val="FF0000"/>
                </a:solidFill>
                <a:latin typeface="Comic Sans MS" panose="030F0702030302020204" pitchFamily="66" charset="0"/>
              </a:rPr>
              <a:t>M</a:t>
            </a:r>
            <a:r>
              <a:rPr lang="en-US" sz="1400" dirty="0" smtClean="0">
                <a:solidFill>
                  <a:srgbClr val="FF0000"/>
                </a:solidFill>
                <a:latin typeface="Comic Sans MS" panose="030F0702030302020204" pitchFamily="66" charset="0"/>
              </a:rPr>
              <a:t>$ (10 years,  ~25% of ILC capital cost)</a:t>
            </a:r>
            <a:endParaRPr lang="en-US" sz="1400" dirty="0">
              <a:solidFill>
                <a:srgbClr val="FF0000"/>
              </a:solidFill>
              <a:latin typeface="Comic Sans MS" panose="030F0702030302020204" pitchFamily="66" charset="0"/>
            </a:endParaRPr>
          </a:p>
          <a:p>
            <a:r>
              <a:rPr lang="en-US" sz="1400" dirty="0" smtClean="0">
                <a:latin typeface="Comic Sans MS" panose="030F0702030302020204" pitchFamily="66" charset="0"/>
              </a:rPr>
              <a:t>                                                                     1 </a:t>
            </a:r>
            <a:r>
              <a:rPr lang="en-US" sz="1400" dirty="0" err="1" smtClean="0">
                <a:latin typeface="Comic Sans MS" panose="030F0702030302020204" pitchFamily="66" charset="0"/>
              </a:rPr>
              <a:t>TeV</a:t>
            </a:r>
            <a:r>
              <a:rPr lang="en-US" sz="1400" dirty="0" smtClean="0">
                <a:latin typeface="Comic Sans MS" panose="030F0702030302020204" pitchFamily="66" charset="0"/>
              </a:rPr>
              <a:t>   ~</a:t>
            </a:r>
            <a:r>
              <a:rPr lang="en-US" sz="1400" dirty="0" smtClean="0">
                <a:solidFill>
                  <a:srgbClr val="FF0000"/>
                </a:solidFill>
                <a:latin typeface="Comic Sans MS" panose="030F0702030302020204" pitchFamily="66" charset="0"/>
              </a:rPr>
              <a:t> </a:t>
            </a:r>
            <a:r>
              <a:rPr lang="en-US" sz="1400" dirty="0">
                <a:solidFill>
                  <a:srgbClr val="FF0000"/>
                </a:solidFill>
                <a:latin typeface="Comic Sans MS" panose="030F0702030302020204" pitchFamily="66" charset="0"/>
              </a:rPr>
              <a:t> </a:t>
            </a:r>
            <a:r>
              <a:rPr lang="en-US" sz="1400" dirty="0" smtClean="0">
                <a:solidFill>
                  <a:srgbClr val="FF0000"/>
                </a:solidFill>
                <a:latin typeface="Comic Sans MS" panose="030F0702030302020204" pitchFamily="66" charset="0"/>
              </a:rPr>
              <a:t>430 </a:t>
            </a:r>
            <a:r>
              <a:rPr lang="en-US" sz="1400" dirty="0">
                <a:solidFill>
                  <a:srgbClr val="FF0000"/>
                </a:solidFill>
                <a:latin typeface="Comic Sans MS" panose="030F0702030302020204" pitchFamily="66" charset="0"/>
              </a:rPr>
              <a:t>M</a:t>
            </a:r>
            <a:r>
              <a:rPr lang="en-US" sz="1400" dirty="0" smtClean="0">
                <a:solidFill>
                  <a:srgbClr val="FF0000"/>
                </a:solidFill>
                <a:latin typeface="Comic Sans MS" panose="030F0702030302020204" pitchFamily="66" charset="0"/>
              </a:rPr>
              <a:t>$ </a:t>
            </a:r>
            <a:r>
              <a:rPr lang="en-US" sz="1400" dirty="0" smtClean="0">
                <a:latin typeface="Comic Sans MS" panose="030F0702030302020204" pitchFamily="66" charset="0"/>
              </a:rPr>
              <a:t>(scaling on power)</a:t>
            </a:r>
            <a:endParaRPr lang="en-US" sz="1100" dirty="0">
              <a:latin typeface="Comic Sans MS" panose="030F0702030302020204" pitchFamily="66" charset="0"/>
            </a:endParaRPr>
          </a:p>
        </p:txBody>
      </p:sp>
      <p:sp>
        <p:nvSpPr>
          <p:cNvPr id="11" name="TextBox 10"/>
          <p:cNvSpPr txBox="1"/>
          <p:nvPr/>
        </p:nvSpPr>
        <p:spPr>
          <a:xfrm>
            <a:off x="236516" y="1624444"/>
            <a:ext cx="8660602" cy="584775"/>
          </a:xfrm>
          <a:prstGeom prst="rect">
            <a:avLst/>
          </a:prstGeom>
          <a:solidFill>
            <a:srgbClr val="FFFF00">
              <a:alpha val="14000"/>
            </a:srgbClr>
          </a:solidFill>
        </p:spPr>
        <p:txBody>
          <a:bodyPr wrap="square" rtlCol="0">
            <a:spAutoFit/>
          </a:bodyPr>
          <a:lstStyle/>
          <a:p>
            <a:r>
              <a:rPr lang="en-US" sz="1600" dirty="0" smtClean="0">
                <a:latin typeface="Comic Sans MS" panose="030F0702030302020204" pitchFamily="66" charset="0"/>
              </a:rPr>
              <a:t>FCC-</a:t>
            </a:r>
            <a:r>
              <a:rPr lang="en-US" sz="1600" dirty="0" err="1" smtClean="0">
                <a:latin typeface="Comic Sans MS" panose="030F0702030302020204" pitchFamily="66" charset="0"/>
              </a:rPr>
              <a:t>ee</a:t>
            </a:r>
            <a:r>
              <a:rPr lang="en-US" sz="1600" dirty="0" smtClean="0">
                <a:latin typeface="Comic Sans MS" panose="030F0702030302020204" pitchFamily="66" charset="0"/>
              </a:rPr>
              <a:t> : 354 MW @ 350 GeV       (top ring and pre-injection not included)</a:t>
            </a:r>
          </a:p>
          <a:p>
            <a:r>
              <a:rPr lang="en-US" sz="1600" dirty="0" smtClean="0">
                <a:latin typeface="Comic Sans MS" panose="030F0702030302020204" pitchFamily="66" charset="0"/>
              </a:rPr>
              <a:t>FCC-</a:t>
            </a:r>
            <a:r>
              <a:rPr lang="en-US" sz="1600" dirty="0" err="1" smtClean="0">
                <a:latin typeface="Comic Sans MS" panose="030F0702030302020204" pitchFamily="66" charset="0"/>
              </a:rPr>
              <a:t>hh</a:t>
            </a:r>
            <a:r>
              <a:rPr lang="en-US" sz="1600" dirty="0" smtClean="0">
                <a:latin typeface="Comic Sans MS" panose="030F0702030302020204" pitchFamily="66" charset="0"/>
              </a:rPr>
              <a:t> : 468 MW @ 100 TeV       (pre-injection NOT included (+100 MW ??) </a:t>
            </a:r>
            <a:r>
              <a:rPr lang="en-US" sz="1200" dirty="0">
                <a:latin typeface="Comic Sans MS" panose="030F0702030302020204" pitchFamily="66" charset="0"/>
              </a:rPr>
              <a:t>(P. Collier) </a:t>
            </a:r>
            <a:endParaRPr lang="en-US" sz="1600" dirty="0" smtClean="0">
              <a:latin typeface="Comic Sans MS" panose="030F0702030302020204" pitchFamily="66" charset="0"/>
            </a:endParaRPr>
          </a:p>
        </p:txBody>
      </p:sp>
      <p:sp>
        <p:nvSpPr>
          <p:cNvPr id="14" name="Content Placeholder 2"/>
          <p:cNvSpPr txBox="1">
            <a:spLocks/>
          </p:cNvSpPr>
          <p:nvPr/>
        </p:nvSpPr>
        <p:spPr>
          <a:xfrm>
            <a:off x="243894" y="908720"/>
            <a:ext cx="8864610" cy="715724"/>
          </a:xfrm>
          <a:prstGeom prst="rect">
            <a:avLst/>
          </a:prstGeom>
          <a:solidFill>
            <a:schemeClr val="accent5">
              <a:lumMod val="20000"/>
              <a:lumOff val="80000"/>
            </a:schemeClr>
          </a:solidFill>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dirty="0" smtClean="0"/>
          </a:p>
          <a:p>
            <a:pPr marL="0" indent="0">
              <a:buNone/>
            </a:pPr>
            <a:r>
              <a:rPr lang="en-US" sz="2600" dirty="0" smtClean="0"/>
              <a:t>LHC-CERN ~ 180 MW </a:t>
            </a:r>
            <a:r>
              <a:rPr lang="en-US" sz="2600" dirty="0">
                <a:sym typeface="Wingdings" panose="05000000000000000000" pitchFamily="2" charset="2"/>
              </a:rPr>
              <a:t>-</a:t>
            </a:r>
            <a:r>
              <a:rPr lang="en-US" sz="2600" dirty="0" smtClean="0"/>
              <a:t> 1.35 </a:t>
            </a:r>
            <a:r>
              <a:rPr lang="en-US" sz="2600" dirty="0" err="1" smtClean="0"/>
              <a:t>TWh</a:t>
            </a:r>
            <a:r>
              <a:rPr lang="en-US" sz="2600" dirty="0" smtClean="0"/>
              <a:t>/year,  50% Geneva </a:t>
            </a:r>
            <a:r>
              <a:rPr lang="en-US" sz="2600" dirty="0" err="1" smtClean="0"/>
              <a:t>electr</a:t>
            </a:r>
            <a:r>
              <a:rPr lang="en-US" sz="2600" dirty="0" smtClean="0"/>
              <a:t>. consumption (~ 250,000) </a:t>
            </a:r>
          </a:p>
        </p:txBody>
      </p:sp>
      <p:sp>
        <p:nvSpPr>
          <p:cNvPr id="3" name="TextBox 2"/>
          <p:cNvSpPr txBox="1"/>
          <p:nvPr/>
        </p:nvSpPr>
        <p:spPr>
          <a:xfrm>
            <a:off x="107504" y="6021288"/>
            <a:ext cx="8884163" cy="584775"/>
          </a:xfrm>
          <a:prstGeom prst="rect">
            <a:avLst/>
          </a:prstGeom>
          <a:solidFill>
            <a:schemeClr val="accent6">
              <a:lumMod val="20000"/>
              <a:lumOff val="80000"/>
            </a:schemeClr>
          </a:solidFill>
        </p:spPr>
        <p:txBody>
          <a:bodyPr wrap="none" rtlCol="0">
            <a:spAutoFit/>
          </a:bodyPr>
          <a:lstStyle/>
          <a:p>
            <a:r>
              <a:rPr lang="en-US" sz="3200" b="1" dirty="0" smtClean="0">
                <a:solidFill>
                  <a:srgbClr val="FF0000"/>
                </a:solidFill>
                <a:latin typeface="Comic Sans MS" panose="030F0702030302020204" pitchFamily="66" charset="0"/>
              </a:rPr>
              <a:t>HEP future: To </a:t>
            </a:r>
            <a:r>
              <a:rPr lang="en-US" sz="3200" b="1" dirty="0" smtClean="0">
                <a:solidFill>
                  <a:srgbClr val="FF0000"/>
                </a:solidFill>
                <a:latin typeface="Comic Sans MS" panose="030F0702030302020204" pitchFamily="66" charset="0"/>
              </a:rPr>
              <a:t>be Green … or not to be  !!</a:t>
            </a:r>
            <a:endParaRPr lang="fr-FR" sz="3200" b="1" dirty="0">
              <a:solidFill>
                <a:srgbClr val="FF0000"/>
              </a:solidFill>
              <a:latin typeface="Comic Sans MS" panose="030F0702030302020204" pitchFamily="66" charset="0"/>
            </a:endParaRPr>
          </a:p>
        </p:txBody>
      </p:sp>
    </p:spTree>
    <p:custDataLst>
      <p:tags r:id="rId1"/>
    </p:custDataLst>
    <p:extLst>
      <p:ext uri="{BB962C8B-B14F-4D97-AF65-F5344CB8AC3E}">
        <p14:creationId xmlns:p14="http://schemas.microsoft.com/office/powerpoint/2010/main" val="709725964"/>
      </p:ext>
    </p:extLst>
  </p:cSld>
  <p:clrMapOvr>
    <a:masterClrMapping/>
  </p:clrMapOvr>
  <mc:AlternateContent xmlns:mc="http://schemas.openxmlformats.org/markup-compatibility/2006" xmlns:p14="http://schemas.microsoft.com/office/powerpoint/2010/main">
    <mc:Choice Requires="p14">
      <p:transition spd="slow" p14:dur="2000" advTm="5387"/>
    </mc:Choice>
    <mc:Fallback xmlns="">
      <p:transition spd="slow" advTm="53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2" grpId="0" animBg="1"/>
      <p:bldP spid="11"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Tahoma" pitchFamily="34" charset="0"/>
                <a:ea typeface="ＭＳ Ｐゴシック" pitchFamily="50" charset="-128"/>
              </a:defRPr>
            </a:lvl1pPr>
            <a:lvl2pPr>
              <a:defRPr kumimoji="1" sz="2800">
                <a:solidFill>
                  <a:schemeClr val="tx1"/>
                </a:solidFill>
                <a:latin typeface="Tahoma" pitchFamily="34" charset="0"/>
                <a:ea typeface="ＭＳ Ｐゴシック" pitchFamily="50" charset="-128"/>
              </a:defRPr>
            </a:lvl2pPr>
            <a:lvl3pPr>
              <a:defRPr kumimoji="1" sz="2400">
                <a:solidFill>
                  <a:schemeClr val="tx1"/>
                </a:solidFill>
                <a:latin typeface="Tahoma" pitchFamily="34" charset="0"/>
                <a:ea typeface="ＭＳ Ｐゴシック" pitchFamily="50" charset="-128"/>
              </a:defRPr>
            </a:lvl3pPr>
            <a:lvl4pPr>
              <a:defRPr kumimoji="1" sz="2000">
                <a:solidFill>
                  <a:schemeClr val="tx1"/>
                </a:solidFill>
                <a:latin typeface="Tahoma" pitchFamily="34" charset="0"/>
                <a:ea typeface="ＭＳ Ｐゴシック" pitchFamily="50" charset="-128"/>
              </a:defRPr>
            </a:lvl4pPr>
            <a:lvl5pPr>
              <a:defRPr kumimoji="1" sz="2000">
                <a:solidFill>
                  <a:schemeClr val="tx1"/>
                </a:solidFill>
                <a:latin typeface="Tahoma" pitchFamily="34" charset="0"/>
                <a:ea typeface="ＭＳ Ｐゴシック" pitchFamily="50" charset="-128"/>
              </a:defRPr>
            </a:lvl5pPr>
            <a:lvl6pPr eaLnBrk="0" hangingPunct="0">
              <a:defRPr kumimoji="1" sz="2000">
                <a:solidFill>
                  <a:schemeClr val="tx1"/>
                </a:solidFill>
                <a:latin typeface="Tahoma" pitchFamily="34" charset="0"/>
                <a:ea typeface="ＭＳ Ｐゴシック" pitchFamily="50" charset="-128"/>
              </a:defRPr>
            </a:lvl6pPr>
            <a:lvl7pPr eaLnBrk="0" hangingPunct="0">
              <a:defRPr kumimoji="1" sz="2000">
                <a:solidFill>
                  <a:schemeClr val="tx1"/>
                </a:solidFill>
                <a:latin typeface="Tahoma" pitchFamily="34" charset="0"/>
                <a:ea typeface="ＭＳ Ｐゴシック" pitchFamily="50" charset="-128"/>
              </a:defRPr>
            </a:lvl7pPr>
            <a:lvl8pPr eaLnBrk="0" hangingPunct="0">
              <a:defRPr kumimoji="1" sz="2000">
                <a:solidFill>
                  <a:schemeClr val="tx1"/>
                </a:solidFill>
                <a:latin typeface="Tahoma" pitchFamily="34" charset="0"/>
                <a:ea typeface="ＭＳ Ｐゴシック" pitchFamily="50" charset="-128"/>
              </a:defRPr>
            </a:lvl8pPr>
            <a:lvl9pPr eaLnBrk="0" hangingPunct="0">
              <a:defRPr kumimoji="1" sz="2000">
                <a:solidFill>
                  <a:schemeClr val="tx1"/>
                </a:solidFill>
                <a:latin typeface="Tahoma" pitchFamily="34" charset="0"/>
                <a:ea typeface="ＭＳ Ｐゴシック" pitchFamily="50" charset="-128"/>
              </a:defRPr>
            </a:lvl9pPr>
          </a:lstStyle>
          <a:p>
            <a:fld id="{42BE704A-44FB-417D-B088-F6BFDF859257}" type="slidenum">
              <a:rPr kumimoji="0" lang="en-US" altLang="ja-JP" sz="1400"/>
              <a:pPr/>
              <a:t>5</a:t>
            </a:fld>
            <a:endParaRPr kumimoji="0" lang="en-US" altLang="ja-JP" sz="1400"/>
          </a:p>
        </p:txBody>
      </p:sp>
      <p:sp>
        <p:nvSpPr>
          <p:cNvPr id="10243" name="Line 4"/>
          <p:cNvSpPr>
            <a:spLocks noChangeShapeType="1"/>
          </p:cNvSpPr>
          <p:nvPr/>
        </p:nvSpPr>
        <p:spPr bwMode="auto">
          <a:xfrm>
            <a:off x="3429000" y="5949280"/>
            <a:ext cx="457200" cy="2286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4" name="Text Box 5"/>
          <p:cNvSpPr txBox="1">
            <a:spLocks noChangeArrowheads="1"/>
          </p:cNvSpPr>
          <p:nvPr/>
        </p:nvSpPr>
        <p:spPr bwMode="auto">
          <a:xfrm>
            <a:off x="3886200" y="5877272"/>
            <a:ext cx="449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Tahoma" pitchFamily="34" charset="0"/>
                <a:ea typeface="ＭＳ Ｐゴシック" pitchFamily="50" charset="-128"/>
              </a:defRPr>
            </a:lvl1pPr>
            <a:lvl2pPr>
              <a:defRPr kumimoji="1" sz="2800">
                <a:solidFill>
                  <a:schemeClr val="tx1"/>
                </a:solidFill>
                <a:latin typeface="Tahoma" pitchFamily="34" charset="0"/>
                <a:ea typeface="ＭＳ Ｐゴシック" pitchFamily="50" charset="-128"/>
              </a:defRPr>
            </a:lvl2pPr>
            <a:lvl3pPr>
              <a:defRPr kumimoji="1" sz="2400">
                <a:solidFill>
                  <a:schemeClr val="tx1"/>
                </a:solidFill>
                <a:latin typeface="Tahoma" pitchFamily="34" charset="0"/>
                <a:ea typeface="ＭＳ Ｐゴシック" pitchFamily="50" charset="-128"/>
              </a:defRPr>
            </a:lvl3pPr>
            <a:lvl4pPr>
              <a:defRPr kumimoji="1" sz="2000">
                <a:solidFill>
                  <a:schemeClr val="tx1"/>
                </a:solidFill>
                <a:latin typeface="Tahoma" pitchFamily="34" charset="0"/>
                <a:ea typeface="ＭＳ Ｐゴシック" pitchFamily="50" charset="-128"/>
              </a:defRPr>
            </a:lvl4pPr>
            <a:lvl5pPr>
              <a:defRPr kumimoji="1" sz="2000">
                <a:solidFill>
                  <a:schemeClr val="tx1"/>
                </a:solidFill>
                <a:latin typeface="Tahoma" pitchFamily="34" charset="0"/>
                <a:ea typeface="ＭＳ Ｐゴシック" pitchFamily="50" charset="-128"/>
              </a:defRPr>
            </a:lvl5pPr>
            <a:lvl6pPr eaLnBrk="0" hangingPunct="0">
              <a:defRPr kumimoji="1" sz="2000">
                <a:solidFill>
                  <a:schemeClr val="tx1"/>
                </a:solidFill>
                <a:latin typeface="Tahoma" pitchFamily="34" charset="0"/>
                <a:ea typeface="ＭＳ Ｐゴシック" pitchFamily="50" charset="-128"/>
              </a:defRPr>
            </a:lvl6pPr>
            <a:lvl7pPr eaLnBrk="0" hangingPunct="0">
              <a:defRPr kumimoji="1" sz="2000">
                <a:solidFill>
                  <a:schemeClr val="tx1"/>
                </a:solidFill>
                <a:latin typeface="Tahoma" pitchFamily="34" charset="0"/>
                <a:ea typeface="ＭＳ Ｐゴシック" pitchFamily="50" charset="-128"/>
              </a:defRPr>
            </a:lvl7pPr>
            <a:lvl8pPr eaLnBrk="0" hangingPunct="0">
              <a:defRPr kumimoji="1" sz="2000">
                <a:solidFill>
                  <a:schemeClr val="tx1"/>
                </a:solidFill>
                <a:latin typeface="Tahoma" pitchFamily="34" charset="0"/>
                <a:ea typeface="ＭＳ Ｐゴシック" pitchFamily="50" charset="-128"/>
              </a:defRPr>
            </a:lvl8pPr>
            <a:lvl9pPr eaLnBrk="0" hangingPunct="0">
              <a:defRPr kumimoji="1" sz="2000">
                <a:solidFill>
                  <a:schemeClr val="tx1"/>
                </a:solidFill>
                <a:latin typeface="Tahoma" pitchFamily="34" charset="0"/>
                <a:ea typeface="ＭＳ Ｐゴシック" pitchFamily="50" charset="-128"/>
              </a:defRPr>
            </a:lvl9pPr>
          </a:lstStyle>
          <a:p>
            <a:pPr algn="l">
              <a:spcBef>
                <a:spcPct val="50000"/>
              </a:spcBef>
            </a:pPr>
            <a:r>
              <a:rPr lang="en-US" altLang="ja-JP" sz="2000" dirty="0">
                <a:solidFill>
                  <a:srgbClr val="FF0000"/>
                </a:solidFill>
              </a:rPr>
              <a:t>Total 300MVA</a:t>
            </a:r>
            <a:r>
              <a:rPr lang="ja-JP" altLang="en-US" sz="2000" dirty="0">
                <a:solidFill>
                  <a:srgbClr val="FF0000"/>
                </a:solidFill>
              </a:rPr>
              <a:t>　</a:t>
            </a:r>
            <a:r>
              <a:rPr lang="en-US" altLang="ja-JP" sz="2000" dirty="0">
                <a:solidFill>
                  <a:srgbClr val="FF0000"/>
                </a:solidFill>
              </a:rPr>
              <a:t>including margin</a:t>
            </a:r>
            <a:r>
              <a:rPr lang="ja-JP" altLang="en-US" sz="2800" dirty="0">
                <a:solidFill>
                  <a:srgbClr val="FF0000"/>
                </a:solidFill>
              </a:rPr>
              <a:t>　</a:t>
            </a:r>
            <a:endParaRPr lang="en-US" altLang="ja-JP" sz="2800" dirty="0">
              <a:solidFill>
                <a:srgbClr val="FF0000"/>
              </a:solidFill>
            </a:endParaRPr>
          </a:p>
        </p:txBody>
      </p:sp>
      <p:sp>
        <p:nvSpPr>
          <p:cNvPr id="10245" name="Rectangle 6"/>
          <p:cNvSpPr>
            <a:spLocks noChangeArrowheads="1"/>
          </p:cNvSpPr>
          <p:nvPr/>
        </p:nvSpPr>
        <p:spPr bwMode="auto">
          <a:xfrm>
            <a:off x="2590800" y="5517232"/>
            <a:ext cx="838200" cy="457200"/>
          </a:xfrm>
          <a:prstGeom prst="rect">
            <a:avLst/>
          </a:prstGeom>
          <a:solidFill>
            <a:srgbClr val="FFCC99">
              <a:alpha val="30196"/>
            </a:srgbClr>
          </a:solidFill>
          <a:ln w="25400">
            <a:solidFill>
              <a:srgbClr val="FF0000"/>
            </a:solidFill>
            <a:miter lim="800000"/>
            <a:headEnd/>
            <a:tailEnd/>
          </a:ln>
        </p:spPr>
        <p:txBody>
          <a:bodyPr wrap="none" anchor="ctr"/>
          <a:lstStyle/>
          <a:p>
            <a:endParaRPr lang="ja-JP" altLang="en-US"/>
          </a:p>
        </p:txBody>
      </p:sp>
      <p:pic>
        <p:nvPicPr>
          <p:cNvPr id="10246"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 y="1484784"/>
            <a:ext cx="8399463"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10"/>
          <p:cNvSpPr>
            <a:spLocks noChangeArrowheads="1"/>
          </p:cNvSpPr>
          <p:nvPr/>
        </p:nvSpPr>
        <p:spPr bwMode="auto">
          <a:xfrm>
            <a:off x="2663825" y="5949280"/>
            <a:ext cx="1025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altLang="ja-JP" sz="1000" dirty="0">
                <a:solidFill>
                  <a:srgbClr val="FF0000"/>
                </a:solidFill>
              </a:rPr>
              <a:t>+about 60MVA</a:t>
            </a:r>
          </a:p>
          <a:p>
            <a:pPr algn="l"/>
            <a:r>
              <a:rPr lang="en-US" altLang="ja-JP" sz="1000" dirty="0">
                <a:solidFill>
                  <a:srgbClr val="FF0000"/>
                </a:solidFill>
              </a:rPr>
              <a:t>  margin</a:t>
            </a:r>
          </a:p>
        </p:txBody>
      </p:sp>
      <p:sp>
        <p:nvSpPr>
          <p:cNvPr id="10248" name="Rectangle 2"/>
          <p:cNvSpPr>
            <a:spLocks noChangeArrowheads="1"/>
          </p:cNvSpPr>
          <p:nvPr/>
        </p:nvSpPr>
        <p:spPr bwMode="auto">
          <a:xfrm>
            <a:off x="1206500" y="548680"/>
            <a:ext cx="671353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l"/>
            <a:r>
              <a:rPr lang="en-US" altLang="ja-JP" sz="2000" dirty="0">
                <a:solidFill>
                  <a:schemeClr val="accent2"/>
                </a:solidFill>
              </a:rPr>
              <a:t>Electrical Power System</a:t>
            </a:r>
          </a:p>
          <a:p>
            <a:pPr algn="l"/>
            <a:r>
              <a:rPr lang="en-US" altLang="ja-JP" b="1" dirty="0">
                <a:solidFill>
                  <a:schemeClr val="accent2"/>
                </a:solidFill>
              </a:rPr>
              <a:t>Load Requirements </a:t>
            </a:r>
            <a:r>
              <a:rPr lang="en-US" altLang="ja-JP" sz="1800" dirty="0">
                <a:solidFill>
                  <a:schemeClr val="accent2"/>
                </a:solidFill>
              </a:rPr>
              <a:t>(Capacity)</a:t>
            </a:r>
          </a:p>
        </p:txBody>
      </p:sp>
      <p:sp>
        <p:nvSpPr>
          <p:cNvPr id="2" name="Rectangle 1"/>
          <p:cNvSpPr/>
          <p:nvPr/>
        </p:nvSpPr>
        <p:spPr>
          <a:xfrm>
            <a:off x="539552" y="261719"/>
            <a:ext cx="6120680" cy="369332"/>
          </a:xfrm>
          <a:prstGeom prst="rect">
            <a:avLst/>
          </a:prstGeom>
        </p:spPr>
        <p:txBody>
          <a:bodyPr wrap="square">
            <a:spAutoFit/>
          </a:bodyPr>
          <a:lstStyle/>
          <a:p>
            <a:r>
              <a:rPr lang="en-US" dirty="0"/>
              <a:t>H. Hashiguchi, Nikken </a:t>
            </a:r>
            <a:r>
              <a:rPr lang="en-US" dirty="0" err="1"/>
              <a:t>Sekkei</a:t>
            </a:r>
            <a:r>
              <a:rPr lang="en-US" dirty="0"/>
              <a:t>, Co. Ltd</a:t>
            </a:r>
            <a:r>
              <a:rPr lang="en-US" dirty="0" smtClean="0"/>
              <a:t>., A. </a:t>
            </a:r>
            <a:r>
              <a:rPr lang="en-US" dirty="0" err="1" smtClean="0"/>
              <a:t>Enomoto</a:t>
            </a:r>
            <a:r>
              <a:rPr lang="en-US" dirty="0" smtClean="0"/>
              <a:t>, KEK (2012)</a:t>
            </a:r>
            <a:endParaRPr lang="en-US" dirty="0"/>
          </a:p>
        </p:txBody>
      </p:sp>
      <p:sp>
        <p:nvSpPr>
          <p:cNvPr id="3" name="Date Placeholder 2"/>
          <p:cNvSpPr>
            <a:spLocks noGrp="1"/>
          </p:cNvSpPr>
          <p:nvPr>
            <p:ph type="dt" sz="half" idx="10"/>
          </p:nvPr>
        </p:nvSpPr>
        <p:spPr/>
        <p:txBody>
          <a:bodyPr/>
          <a:lstStyle/>
          <a:p>
            <a:r>
              <a:rPr kumimoji="1" lang="fr-FR" altLang="ja-JP" smtClean="0"/>
              <a:t>JLC, LPSC Grenoble Dec 2 2014</a:t>
            </a:r>
            <a:endParaRPr kumimoji="1" lang="ja-JP" altLang="en-US"/>
          </a:p>
        </p:txBody>
      </p:sp>
      <p:sp>
        <p:nvSpPr>
          <p:cNvPr id="4" name="Footer Placeholder 3"/>
          <p:cNvSpPr>
            <a:spLocks noGrp="1"/>
          </p:cNvSpPr>
          <p:nvPr>
            <p:ph type="ftr" sz="quarter" idx="11"/>
          </p:nvPr>
        </p:nvSpPr>
        <p:spPr/>
        <p:txBody>
          <a:bodyPr/>
          <a:lstStyle/>
          <a:p>
            <a:r>
              <a:rPr kumimoji="1" lang="fr-FR" altLang="ja-JP" dirty="0" smtClean="0"/>
              <a:t>Denis Perret-Gallix@in2p3.fr LAPP/IN2P3/CNRS - KEK</a:t>
            </a:r>
            <a:endParaRPr kumimoji="1" lang="ja-JP" altLang="en-US" dirty="0"/>
          </a:p>
        </p:txBody>
      </p:sp>
    </p:spTree>
    <p:extLst>
      <p:ext uri="{BB962C8B-B14F-4D97-AF65-F5344CB8AC3E}">
        <p14:creationId xmlns:p14="http://schemas.microsoft.com/office/powerpoint/2010/main" val="848894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fr-FR"/>
          </a:p>
        </p:txBody>
      </p:sp>
      <p:sp>
        <p:nvSpPr>
          <p:cNvPr id="3" name="Date Placeholder 2"/>
          <p:cNvSpPr>
            <a:spLocks noGrp="1"/>
          </p:cNvSpPr>
          <p:nvPr>
            <p:ph type="dt" sz="half" idx="10"/>
          </p:nvPr>
        </p:nvSpPr>
        <p:spPr/>
        <p:txBody>
          <a:bodyPr/>
          <a:lstStyle/>
          <a:p>
            <a:r>
              <a:rPr lang="fr-FR" smtClean="0"/>
              <a:t>JLC, LPSC Grenoble Dec 2 2014</a:t>
            </a:r>
            <a:endParaRPr lang="fr-BE" dirty="0"/>
          </a:p>
        </p:txBody>
      </p:sp>
      <p:sp>
        <p:nvSpPr>
          <p:cNvPr id="4" name="Footer Placeholder 3"/>
          <p:cNvSpPr>
            <a:spLocks noGrp="1"/>
          </p:cNvSpPr>
          <p:nvPr>
            <p:ph type="ftr" sz="quarter" idx="11"/>
          </p:nvPr>
        </p:nvSpPr>
        <p:spPr/>
        <p:txBody>
          <a:bodyPr/>
          <a:lstStyle/>
          <a:p>
            <a:r>
              <a:rPr lang="fr-BE" smtClean="0"/>
              <a:t>Denis Perret-Gallix@in2p3.fr LAPP/IN2P3/CNRS - KEK</a:t>
            </a:r>
            <a:endParaRPr lang="fr-BE" dirty="0"/>
          </a:p>
        </p:txBody>
      </p:sp>
      <p:sp>
        <p:nvSpPr>
          <p:cNvPr id="5" name="Slide Number Placeholder 4"/>
          <p:cNvSpPr>
            <a:spLocks noGrp="1"/>
          </p:cNvSpPr>
          <p:nvPr>
            <p:ph type="sldNum" sz="quarter" idx="12"/>
          </p:nvPr>
        </p:nvSpPr>
        <p:spPr/>
        <p:txBody>
          <a:bodyPr/>
          <a:lstStyle/>
          <a:p>
            <a:fld id="{CF4668DC-857F-487D-BFFA-8C0CA5037977}" type="slidenum">
              <a:rPr lang="fr-BE" smtClean="0"/>
              <a:t>6</a:t>
            </a:fld>
            <a:endParaRPr lang="fr-B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 y="835025"/>
            <a:ext cx="8394700" cy="518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555776" y="476672"/>
            <a:ext cx="3787896" cy="369332"/>
          </a:xfrm>
          <a:prstGeom prst="rect">
            <a:avLst/>
          </a:prstGeom>
          <a:noFill/>
        </p:spPr>
        <p:txBody>
          <a:bodyPr wrap="none" rtlCol="0">
            <a:spAutoFit/>
          </a:bodyPr>
          <a:lstStyle/>
          <a:p>
            <a:r>
              <a:rPr lang="en-US" dirty="0" smtClean="0"/>
              <a:t>Presentation May, 2014… Data date ??</a:t>
            </a:r>
            <a:endParaRPr lang="fr-FR" dirty="0"/>
          </a:p>
        </p:txBody>
      </p:sp>
      <p:grpSp>
        <p:nvGrpSpPr>
          <p:cNvPr id="9" name="Group 8"/>
          <p:cNvGrpSpPr/>
          <p:nvPr/>
        </p:nvGrpSpPr>
        <p:grpSpPr>
          <a:xfrm>
            <a:off x="8172400" y="4155928"/>
            <a:ext cx="314510" cy="918223"/>
            <a:chOff x="8172400" y="4155928"/>
            <a:chExt cx="314510" cy="918223"/>
          </a:xfrm>
        </p:grpSpPr>
        <p:sp>
          <p:nvSpPr>
            <p:cNvPr id="8" name="Rectangle 7"/>
            <p:cNvSpPr/>
            <p:nvPr/>
          </p:nvSpPr>
          <p:spPr>
            <a:xfrm>
              <a:off x="8172400" y="4155928"/>
              <a:ext cx="216024" cy="71323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5"/>
            <p:cNvSpPr txBox="1"/>
            <p:nvPr/>
          </p:nvSpPr>
          <p:spPr>
            <a:xfrm>
              <a:off x="8172400" y="4797152"/>
              <a:ext cx="314510" cy="276999"/>
            </a:xfrm>
            <a:prstGeom prst="rect">
              <a:avLst/>
            </a:prstGeom>
            <a:noFill/>
          </p:spPr>
          <p:txBody>
            <a:bodyPr wrap="none" rtlCol="0">
              <a:spAutoFit/>
            </a:bodyPr>
            <a:lstStyle/>
            <a:p>
              <a:r>
                <a:rPr lang="en-US" sz="1200" dirty="0" smtClean="0"/>
                <a:t>JP</a:t>
              </a:r>
              <a:endParaRPr lang="fr-FR" sz="1200" dirty="0"/>
            </a:p>
          </p:txBody>
        </p:sp>
      </p:grpSp>
    </p:spTree>
    <p:extLst>
      <p:ext uri="{BB962C8B-B14F-4D97-AF65-F5344CB8AC3E}">
        <p14:creationId xmlns:p14="http://schemas.microsoft.com/office/powerpoint/2010/main" val="276080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smtClean="0"/>
              <a:t>JLC, LPSC Grenoble Dec 2 2014</a:t>
            </a:r>
            <a:endParaRPr lang="fr-BE" dirty="0"/>
          </a:p>
        </p:txBody>
      </p:sp>
      <p:sp>
        <p:nvSpPr>
          <p:cNvPr id="4" name="Footer Placeholder 3"/>
          <p:cNvSpPr>
            <a:spLocks noGrp="1"/>
          </p:cNvSpPr>
          <p:nvPr>
            <p:ph type="ftr" sz="quarter" idx="11"/>
          </p:nvPr>
        </p:nvSpPr>
        <p:spPr/>
        <p:txBody>
          <a:bodyPr/>
          <a:lstStyle/>
          <a:p>
            <a:r>
              <a:rPr lang="fr-BE" smtClean="0"/>
              <a:t>Denis Perret-Gallix@in2p3.fr LAPP/IN2P3/CNRS - KEK</a:t>
            </a:r>
            <a:endParaRPr lang="fr-BE" dirty="0"/>
          </a:p>
        </p:txBody>
      </p:sp>
      <p:sp>
        <p:nvSpPr>
          <p:cNvPr id="5" name="Slide Number Placeholder 4"/>
          <p:cNvSpPr>
            <a:spLocks noGrp="1"/>
          </p:cNvSpPr>
          <p:nvPr>
            <p:ph type="sldNum" sz="quarter" idx="12"/>
          </p:nvPr>
        </p:nvSpPr>
        <p:spPr/>
        <p:txBody>
          <a:bodyPr/>
          <a:lstStyle/>
          <a:p>
            <a:fld id="{CF4668DC-857F-487D-BFFA-8C0CA5037977}" type="slidenum">
              <a:rPr lang="fr-BE" smtClean="0"/>
              <a:t>7</a:t>
            </a:fld>
            <a:endParaRPr lang="fr-BE" dirty="0"/>
          </a:p>
        </p:txBody>
      </p:sp>
      <p:sp>
        <p:nvSpPr>
          <p:cNvPr id="6" name="Title 5"/>
          <p:cNvSpPr>
            <a:spLocks noGrp="1"/>
          </p:cNvSpPr>
          <p:nvPr>
            <p:ph type="title"/>
          </p:nvPr>
        </p:nvSpPr>
        <p:spPr/>
        <p:txBody>
          <a:bodyPr>
            <a:noAutofit/>
          </a:bodyPr>
          <a:lstStyle/>
          <a:p>
            <a:r>
              <a:rPr lang="en-US" sz="3200" dirty="0" smtClean="0"/>
              <a:t>The Green ESS</a:t>
            </a:r>
            <a:br>
              <a:rPr lang="en-US" sz="3200" dirty="0" smtClean="0"/>
            </a:br>
            <a:r>
              <a:rPr lang="en-US" sz="3200" dirty="0" smtClean="0"/>
              <a:t>European Spallation Source -- </a:t>
            </a:r>
            <a:r>
              <a:rPr lang="en-US" sz="3200" dirty="0" smtClean="0">
                <a:solidFill>
                  <a:srgbClr val="FF0000"/>
                </a:solidFill>
              </a:rPr>
              <a:t>4R</a:t>
            </a:r>
            <a:endParaRPr lang="en-US" sz="3200" dirty="0">
              <a:solidFill>
                <a:srgbClr val="FF0000"/>
              </a:solidFill>
            </a:endParaRPr>
          </a:p>
        </p:txBody>
      </p:sp>
      <p:pic>
        <p:nvPicPr>
          <p:cNvPr id="1026" name="Picture 2" descr="http://europeanspallationsource.se/sites/default/files/styles/default/public/energy_concept_pic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56792"/>
            <a:ext cx="7489676" cy="47474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3225" y="5085184"/>
            <a:ext cx="2228495" cy="830997"/>
          </a:xfrm>
          <a:prstGeom prst="rect">
            <a:avLst/>
          </a:prstGeom>
          <a:noFill/>
        </p:spPr>
        <p:txBody>
          <a:bodyPr wrap="none" rtlCol="0">
            <a:spAutoFit/>
          </a:bodyPr>
          <a:lstStyle/>
          <a:p>
            <a:r>
              <a:rPr lang="en-US" sz="1600" dirty="0" smtClean="0">
                <a:latin typeface="Comic Sans MS" panose="030F0702030302020204" pitchFamily="66" charset="0"/>
              </a:rPr>
              <a:t>Wind Power:100 MW</a:t>
            </a:r>
          </a:p>
          <a:p>
            <a:r>
              <a:rPr lang="en-US" sz="1600" dirty="0" smtClean="0">
                <a:latin typeface="Comic Sans MS" panose="030F0702030302020204" pitchFamily="66" charset="0"/>
              </a:rPr>
              <a:t>Machine:	278 </a:t>
            </a:r>
            <a:r>
              <a:rPr lang="en-US" sz="1600" dirty="0" err="1" smtClean="0">
                <a:latin typeface="Comic Sans MS" panose="030F0702030302020204" pitchFamily="66" charset="0"/>
              </a:rPr>
              <a:t>GWh</a:t>
            </a:r>
            <a:r>
              <a:rPr lang="en-US" sz="1600" dirty="0" smtClean="0">
                <a:latin typeface="Comic Sans MS" panose="030F0702030302020204" pitchFamily="66" charset="0"/>
              </a:rPr>
              <a:t>/y</a:t>
            </a:r>
          </a:p>
          <a:p>
            <a:r>
              <a:rPr lang="en-US" sz="1600" dirty="0" smtClean="0">
                <a:latin typeface="Comic Sans MS" panose="030F0702030302020204" pitchFamily="66" charset="0"/>
              </a:rPr>
              <a:t>Cooling:	265 </a:t>
            </a:r>
            <a:r>
              <a:rPr lang="en-US" sz="1600" dirty="0" err="1" smtClean="0">
                <a:latin typeface="Comic Sans MS" panose="030F0702030302020204" pitchFamily="66" charset="0"/>
              </a:rPr>
              <a:t>GWh</a:t>
            </a:r>
            <a:r>
              <a:rPr lang="en-US" sz="1600" dirty="0" smtClean="0">
                <a:latin typeface="Comic Sans MS" panose="030F0702030302020204" pitchFamily="66" charset="0"/>
              </a:rPr>
              <a:t>/y</a:t>
            </a:r>
          </a:p>
        </p:txBody>
      </p:sp>
      <p:sp>
        <p:nvSpPr>
          <p:cNvPr id="2" name="TextBox 1"/>
          <p:cNvSpPr txBox="1"/>
          <p:nvPr/>
        </p:nvSpPr>
        <p:spPr>
          <a:xfrm>
            <a:off x="7092280" y="3068960"/>
            <a:ext cx="1944216" cy="861774"/>
          </a:xfrm>
          <a:prstGeom prst="rect">
            <a:avLst/>
          </a:prstGeom>
          <a:noFill/>
        </p:spPr>
        <p:txBody>
          <a:bodyPr wrap="square" rtlCol="0">
            <a:spAutoFit/>
          </a:bodyPr>
          <a:lstStyle/>
          <a:p>
            <a:r>
              <a:rPr lang="en-US" b="1" dirty="0" smtClean="0"/>
              <a:t>Reliable</a:t>
            </a:r>
          </a:p>
          <a:p>
            <a:r>
              <a:rPr lang="en-US" sz="1600" dirty="0"/>
              <a:t>stable </a:t>
            </a:r>
            <a:r>
              <a:rPr lang="en-US" sz="1600" dirty="0" smtClean="0"/>
              <a:t>electricity and</a:t>
            </a:r>
          </a:p>
          <a:p>
            <a:r>
              <a:rPr lang="en-US" sz="1600" dirty="0" smtClean="0"/>
              <a:t>cooling  supplies</a:t>
            </a:r>
            <a:endParaRPr lang="en-US" sz="1600" dirty="0"/>
          </a:p>
        </p:txBody>
      </p:sp>
    </p:spTree>
    <p:extLst>
      <p:ext uri="{BB962C8B-B14F-4D97-AF65-F5344CB8AC3E}">
        <p14:creationId xmlns:p14="http://schemas.microsoft.com/office/powerpoint/2010/main" val="89767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23528" y="5301208"/>
            <a:ext cx="8352928" cy="576064"/>
          </a:xfrm>
        </p:spPr>
        <p:txBody>
          <a:bodyPr>
            <a:normAutofit lnSpcReduction="10000"/>
          </a:bodyPr>
          <a:lstStyle/>
          <a:p>
            <a:pPr marL="457200" indent="-457200">
              <a:buFont typeface="Wingdings"/>
              <a:buChar char="à"/>
            </a:pPr>
            <a:r>
              <a:rPr lang="en-US" dirty="0">
                <a:solidFill>
                  <a:srgbClr val="FF0000"/>
                </a:solidFill>
              </a:rPr>
              <a:t> M</a:t>
            </a:r>
            <a:r>
              <a:rPr lang="en-US" dirty="0" smtClean="0">
                <a:solidFill>
                  <a:srgbClr val="FF0000"/>
                </a:solidFill>
              </a:rPr>
              <a:t>ake </a:t>
            </a:r>
            <a:r>
              <a:rPr lang="en-US" dirty="0" smtClean="0">
                <a:solidFill>
                  <a:srgbClr val="FF0000"/>
                </a:solidFill>
              </a:rPr>
              <a:t>it global project   </a:t>
            </a:r>
            <a:r>
              <a:rPr lang="en-US" dirty="0" smtClean="0">
                <a:solidFill>
                  <a:srgbClr val="FF0000"/>
                </a:solidFill>
              </a:rPr>
              <a:t>(ICFA ?)</a:t>
            </a:r>
            <a:endParaRPr lang="fr-FR" dirty="0">
              <a:solidFill>
                <a:srgbClr val="FF0000"/>
              </a:solidFill>
            </a:endParaRPr>
          </a:p>
        </p:txBody>
      </p:sp>
      <p:sp>
        <p:nvSpPr>
          <p:cNvPr id="3" name="Date Placeholder 2"/>
          <p:cNvSpPr>
            <a:spLocks noGrp="1"/>
          </p:cNvSpPr>
          <p:nvPr>
            <p:ph type="dt" sz="half" idx="10"/>
          </p:nvPr>
        </p:nvSpPr>
        <p:spPr/>
        <p:txBody>
          <a:bodyPr/>
          <a:lstStyle/>
          <a:p>
            <a:r>
              <a:rPr lang="fr-FR" smtClean="0"/>
              <a:t>JLC, LPSC Grenoble Dec 2 2014</a:t>
            </a:r>
            <a:endParaRPr lang="fr-BE" dirty="0"/>
          </a:p>
        </p:txBody>
      </p:sp>
      <p:sp>
        <p:nvSpPr>
          <p:cNvPr id="4" name="Footer Placeholder 3"/>
          <p:cNvSpPr>
            <a:spLocks noGrp="1"/>
          </p:cNvSpPr>
          <p:nvPr>
            <p:ph type="ftr" sz="quarter" idx="11"/>
          </p:nvPr>
        </p:nvSpPr>
        <p:spPr/>
        <p:txBody>
          <a:bodyPr/>
          <a:lstStyle/>
          <a:p>
            <a:r>
              <a:rPr lang="fr-BE" smtClean="0"/>
              <a:t>Denis Perret-Gallix@in2p3.fr LAPP/IN2P3/CNRS - KEK</a:t>
            </a:r>
            <a:endParaRPr lang="fr-BE" dirty="0"/>
          </a:p>
        </p:txBody>
      </p:sp>
      <p:sp>
        <p:nvSpPr>
          <p:cNvPr id="5" name="Slide Number Placeholder 4"/>
          <p:cNvSpPr>
            <a:spLocks noGrp="1"/>
          </p:cNvSpPr>
          <p:nvPr>
            <p:ph type="sldNum" sz="quarter" idx="12"/>
          </p:nvPr>
        </p:nvSpPr>
        <p:spPr/>
        <p:txBody>
          <a:bodyPr/>
          <a:lstStyle/>
          <a:p>
            <a:fld id="{CF4668DC-857F-487D-BFFA-8C0CA5037977}" type="slidenum">
              <a:rPr lang="fr-BE" smtClean="0"/>
              <a:t>8</a:t>
            </a:fld>
            <a:endParaRPr lang="fr-BE" dirty="0"/>
          </a:p>
        </p:txBody>
      </p:sp>
      <p:sp>
        <p:nvSpPr>
          <p:cNvPr id="6" name="Title 5"/>
          <p:cNvSpPr>
            <a:spLocks noGrp="1"/>
          </p:cNvSpPr>
          <p:nvPr>
            <p:ph type="title"/>
          </p:nvPr>
        </p:nvSpPr>
        <p:spPr>
          <a:xfrm>
            <a:off x="251520" y="1376772"/>
            <a:ext cx="3888432" cy="792088"/>
          </a:xfrm>
        </p:spPr>
        <p:txBody>
          <a:bodyPr>
            <a:normAutofit/>
          </a:bodyPr>
          <a:lstStyle/>
          <a:p>
            <a:r>
              <a:rPr lang="en-US" sz="3200" dirty="0" err="1" smtClean="0">
                <a:solidFill>
                  <a:srgbClr val="FF0000"/>
                </a:solidFill>
              </a:rPr>
              <a:t>EnEfficient</a:t>
            </a:r>
            <a:r>
              <a:rPr lang="en-US" sz="3200" dirty="0" smtClean="0">
                <a:solidFill>
                  <a:srgbClr val="FF0000"/>
                </a:solidFill>
              </a:rPr>
              <a:t> WG</a:t>
            </a:r>
            <a:endParaRPr lang="fr-FR" sz="32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988840"/>
            <a:ext cx="316230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92" y="44624"/>
            <a:ext cx="7874000" cy="124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380931" y="2274838"/>
            <a:ext cx="1944763" cy="2308324"/>
          </a:xfrm>
          <a:prstGeom prst="rect">
            <a:avLst/>
          </a:prstGeom>
          <a:noFill/>
        </p:spPr>
        <p:txBody>
          <a:bodyPr wrap="none" rtlCol="0">
            <a:spAutoFit/>
          </a:bodyPr>
          <a:lstStyle/>
          <a:p>
            <a:r>
              <a:rPr lang="en-US" sz="1600" dirty="0" smtClean="0"/>
              <a:t>ESS, T. Parker</a:t>
            </a:r>
          </a:p>
          <a:p>
            <a:endParaRPr lang="en-US" sz="1600" dirty="0" smtClean="0"/>
          </a:p>
          <a:p>
            <a:r>
              <a:rPr lang="en-US" sz="1600" dirty="0" smtClean="0"/>
              <a:t>CERN, E. Jensen</a:t>
            </a:r>
          </a:p>
          <a:p>
            <a:endParaRPr lang="en-US" sz="1600" dirty="0" smtClean="0"/>
          </a:p>
          <a:p>
            <a:r>
              <a:rPr lang="en-US" sz="1600" dirty="0" smtClean="0"/>
              <a:t>KIT, M. Sanders</a:t>
            </a:r>
          </a:p>
          <a:p>
            <a:endParaRPr lang="en-US" sz="1600" dirty="0" smtClean="0"/>
          </a:p>
          <a:p>
            <a:r>
              <a:rPr lang="en-US" sz="1600" dirty="0" smtClean="0"/>
              <a:t>GSI, </a:t>
            </a:r>
            <a:r>
              <a:rPr lang="fr-FR" sz="1600" dirty="0" smtClean="0"/>
              <a:t>J. </a:t>
            </a:r>
            <a:r>
              <a:rPr lang="fr-FR" sz="1600" dirty="0" err="1" smtClean="0"/>
              <a:t>Stadlmann</a:t>
            </a:r>
            <a:endParaRPr lang="fr-FR" sz="1600" dirty="0" smtClean="0"/>
          </a:p>
          <a:p>
            <a:endParaRPr lang="fr-FR" sz="1600" dirty="0" smtClean="0"/>
          </a:p>
          <a:p>
            <a:r>
              <a:rPr lang="en-US" sz="1600" dirty="0" smtClean="0"/>
              <a:t>GSI, G. Spiller</a:t>
            </a:r>
            <a:endParaRPr lang="fr-FR" sz="1600" dirty="0"/>
          </a:p>
        </p:txBody>
      </p:sp>
    </p:spTree>
    <p:extLst>
      <p:ext uri="{BB962C8B-B14F-4D97-AF65-F5344CB8AC3E}">
        <p14:creationId xmlns:p14="http://schemas.microsoft.com/office/powerpoint/2010/main" val="3156214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r-FR" smtClean="0"/>
              <a:t>JLC, LPSC Grenoble Dec 2 2014</a:t>
            </a:r>
            <a:endParaRPr lang="fr-BE" dirty="0"/>
          </a:p>
        </p:txBody>
      </p:sp>
      <p:sp>
        <p:nvSpPr>
          <p:cNvPr id="5" name="Footer Placeholder 4"/>
          <p:cNvSpPr>
            <a:spLocks noGrp="1"/>
          </p:cNvSpPr>
          <p:nvPr>
            <p:ph type="ftr" sz="quarter" idx="11"/>
          </p:nvPr>
        </p:nvSpPr>
        <p:spPr/>
        <p:txBody>
          <a:bodyPr/>
          <a:lstStyle/>
          <a:p>
            <a:r>
              <a:rPr lang="fr-BE" smtClean="0"/>
              <a:t>Denis Perret-Gallix@in2p3.fr LAPP/IN2P3/CNRS - KEK</a:t>
            </a:r>
            <a:endParaRPr lang="fr-BE" dirty="0"/>
          </a:p>
        </p:txBody>
      </p:sp>
      <p:sp>
        <p:nvSpPr>
          <p:cNvPr id="6" name="Slide Number Placeholder 5"/>
          <p:cNvSpPr>
            <a:spLocks noGrp="1"/>
          </p:cNvSpPr>
          <p:nvPr>
            <p:ph type="sldNum" sz="quarter" idx="12"/>
          </p:nvPr>
        </p:nvSpPr>
        <p:spPr/>
        <p:txBody>
          <a:bodyPr/>
          <a:lstStyle/>
          <a:p>
            <a:fld id="{CF4668DC-857F-487D-BFFA-8C0CA5037977}" type="slidenum">
              <a:rPr lang="fr-BE" smtClean="0"/>
              <a:t>9</a:t>
            </a:fld>
            <a:endParaRPr lang="fr-BE" dirty="0"/>
          </a:p>
        </p:txBody>
      </p:sp>
      <p:sp>
        <p:nvSpPr>
          <p:cNvPr id="3" name="Content Placeholder 2"/>
          <p:cNvSpPr>
            <a:spLocks noGrp="1"/>
          </p:cNvSpPr>
          <p:nvPr>
            <p:ph idx="4294967295"/>
          </p:nvPr>
        </p:nvSpPr>
        <p:spPr>
          <a:xfrm>
            <a:off x="703330" y="1916833"/>
            <a:ext cx="7849592" cy="864096"/>
          </a:xfrm>
          <a:solidFill>
            <a:schemeClr val="accent6">
              <a:lumMod val="20000"/>
              <a:lumOff val="80000"/>
            </a:schemeClr>
          </a:solidFill>
        </p:spPr>
        <p:txBody>
          <a:bodyPr>
            <a:noAutofit/>
          </a:bodyPr>
          <a:lstStyle/>
          <a:p>
            <a:pPr marL="514350" indent="-514350">
              <a:buFont typeface="+mj-lt"/>
              <a:buAutoNum type="arabicPeriod"/>
            </a:pPr>
            <a:r>
              <a:rPr lang="en-US" sz="1600" dirty="0" smtClean="0"/>
              <a:t>Energy Saving: improving efficiency … 90% (if not 100%) lost as heat waste</a:t>
            </a:r>
            <a:endParaRPr lang="en-US" sz="1200" dirty="0"/>
          </a:p>
          <a:p>
            <a:pPr marL="514350" indent="-514350">
              <a:buFont typeface="+mj-lt"/>
              <a:buAutoNum type="arabicPeriod"/>
            </a:pPr>
            <a:r>
              <a:rPr lang="en-US" sz="1600" dirty="0"/>
              <a:t>Operational saving </a:t>
            </a:r>
          </a:p>
          <a:p>
            <a:pPr marL="514350" lvl="0" indent="-514350">
              <a:buFont typeface="+mj-lt"/>
              <a:buAutoNum type="arabicPeriod"/>
            </a:pPr>
            <a:r>
              <a:rPr lang="en-US" sz="1600" dirty="0" smtClean="0"/>
              <a:t>Energy Recovery and Recycling</a:t>
            </a:r>
          </a:p>
          <a:p>
            <a:pPr marL="514350" lvl="0" indent="-514350">
              <a:buFont typeface="+mj-lt"/>
              <a:buAutoNum type="arabicPeriod"/>
            </a:pPr>
            <a:endParaRPr lang="en-US" sz="2400" dirty="0" smtClean="0">
              <a:solidFill>
                <a:srgbClr val="0070C0"/>
              </a:solidFill>
            </a:endParaRPr>
          </a:p>
        </p:txBody>
      </p:sp>
      <p:sp>
        <p:nvSpPr>
          <p:cNvPr id="2" name="Title 1"/>
          <p:cNvSpPr>
            <a:spLocks noGrp="1"/>
          </p:cNvSpPr>
          <p:nvPr>
            <p:ph type="title" idx="4294967295"/>
          </p:nvPr>
        </p:nvSpPr>
        <p:spPr>
          <a:xfrm>
            <a:off x="446856" y="115888"/>
            <a:ext cx="8229600" cy="576262"/>
          </a:xfrm>
        </p:spPr>
        <p:txBody>
          <a:bodyPr>
            <a:noAutofit/>
          </a:bodyPr>
          <a:lstStyle/>
          <a:p>
            <a:r>
              <a:rPr lang="en-US" sz="4800" dirty="0" smtClean="0">
                <a:solidFill>
                  <a:srgbClr val="00B050"/>
                </a:solidFill>
              </a:rPr>
              <a:t>Green-ILC </a:t>
            </a:r>
            <a:r>
              <a:rPr lang="en-US" sz="3600" dirty="0" smtClean="0">
                <a:solidFill>
                  <a:srgbClr val="00B050"/>
                </a:solidFill>
              </a:rPr>
              <a:t>Objectives </a:t>
            </a:r>
            <a:endParaRPr lang="en-US" sz="3600" dirty="0">
              <a:solidFill>
                <a:srgbClr val="00B050"/>
              </a:solidFill>
            </a:endParaRPr>
          </a:p>
        </p:txBody>
      </p:sp>
      <p:sp>
        <p:nvSpPr>
          <p:cNvPr id="10" name="Content Placeholder 2"/>
          <p:cNvSpPr txBox="1">
            <a:spLocks/>
          </p:cNvSpPr>
          <p:nvPr/>
        </p:nvSpPr>
        <p:spPr>
          <a:xfrm>
            <a:off x="683568" y="1412776"/>
            <a:ext cx="7849592" cy="440763"/>
          </a:xfrm>
          <a:prstGeom prst="rect">
            <a:avLst/>
          </a:prstGeom>
          <a:solidFill>
            <a:schemeClr val="accent6">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smtClean="0">
                <a:solidFill>
                  <a:srgbClr val="0070C0"/>
                </a:solidFill>
              </a:rPr>
              <a:t>Revisiting all ILC components, in terms of:</a:t>
            </a:r>
          </a:p>
        </p:txBody>
      </p:sp>
      <p:sp>
        <p:nvSpPr>
          <p:cNvPr id="11" name="Content Placeholder 2"/>
          <p:cNvSpPr txBox="1">
            <a:spLocks/>
          </p:cNvSpPr>
          <p:nvPr/>
        </p:nvSpPr>
        <p:spPr>
          <a:xfrm>
            <a:off x="683568" y="3356992"/>
            <a:ext cx="7849592" cy="864096"/>
          </a:xfrm>
          <a:prstGeom prst="rect">
            <a:avLst/>
          </a:prstGeom>
          <a:solidFill>
            <a:schemeClr val="accent6">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1600" dirty="0" smtClean="0"/>
              <a:t>Renewable energy production, best for ILC and ILC site</a:t>
            </a:r>
          </a:p>
          <a:p>
            <a:pPr marL="514350" indent="-514350">
              <a:buFont typeface="+mj-lt"/>
              <a:buAutoNum type="arabicPeriod"/>
            </a:pPr>
            <a:r>
              <a:rPr lang="en-US" sz="1600" dirty="0" smtClean="0"/>
              <a:t>Energy Storage (recovery, intermittency)</a:t>
            </a:r>
          </a:p>
          <a:p>
            <a:pPr marL="514350" indent="-514350">
              <a:buFont typeface="+mj-lt"/>
              <a:buAutoNum type="arabicPeriod"/>
            </a:pPr>
            <a:r>
              <a:rPr lang="en-US" sz="1600" dirty="0" smtClean="0"/>
              <a:t>Distribution and Management: Smart Grid</a:t>
            </a:r>
            <a:endParaRPr lang="en-US" sz="900" dirty="0" smtClean="0"/>
          </a:p>
        </p:txBody>
      </p:sp>
      <p:sp>
        <p:nvSpPr>
          <p:cNvPr id="12" name="Content Placeholder 2"/>
          <p:cNvSpPr txBox="1">
            <a:spLocks/>
          </p:cNvSpPr>
          <p:nvPr/>
        </p:nvSpPr>
        <p:spPr>
          <a:xfrm>
            <a:off x="685268" y="2852936"/>
            <a:ext cx="7849592" cy="440763"/>
          </a:xfrm>
          <a:prstGeom prst="rect">
            <a:avLst/>
          </a:prstGeom>
          <a:solidFill>
            <a:schemeClr val="accent6">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smtClean="0">
                <a:solidFill>
                  <a:srgbClr val="0070C0"/>
                </a:solidFill>
              </a:rPr>
              <a:t>Renewable energies:</a:t>
            </a:r>
          </a:p>
        </p:txBody>
      </p:sp>
      <p:sp>
        <p:nvSpPr>
          <p:cNvPr id="13" name="Content Placeholder 2"/>
          <p:cNvSpPr txBox="1">
            <a:spLocks/>
          </p:cNvSpPr>
          <p:nvPr/>
        </p:nvSpPr>
        <p:spPr>
          <a:xfrm>
            <a:off x="107504" y="908719"/>
            <a:ext cx="8928992" cy="440763"/>
          </a:xfrm>
          <a:prstGeom prst="rect">
            <a:avLst/>
          </a:prstGeom>
          <a:solidFill>
            <a:schemeClr val="accent6">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rgbClr val="FF0000"/>
                </a:solidFill>
              </a:rPr>
              <a:t>ILC : </a:t>
            </a:r>
            <a:r>
              <a:rPr lang="en-US" sz="1600" dirty="0" smtClean="0">
                <a:solidFill>
                  <a:srgbClr val="00B050"/>
                </a:solidFill>
              </a:rPr>
              <a:t>lower running cost, </a:t>
            </a:r>
            <a:r>
              <a:rPr lang="en-US" sz="1600" dirty="0">
                <a:solidFill>
                  <a:srgbClr val="00B050"/>
                </a:solidFill>
              </a:rPr>
              <a:t> </a:t>
            </a:r>
            <a:r>
              <a:rPr lang="en-US" sz="1600" dirty="0" smtClean="0">
                <a:solidFill>
                  <a:srgbClr val="00B050"/>
                </a:solidFill>
              </a:rPr>
              <a:t>better operational flexibility, eco-friendly</a:t>
            </a:r>
          </a:p>
        </p:txBody>
      </p:sp>
      <p:sp>
        <p:nvSpPr>
          <p:cNvPr id="14" name="Content Placeholder 2"/>
          <p:cNvSpPr txBox="1">
            <a:spLocks/>
          </p:cNvSpPr>
          <p:nvPr/>
        </p:nvSpPr>
        <p:spPr>
          <a:xfrm>
            <a:off x="107504" y="4365103"/>
            <a:ext cx="8427356" cy="440763"/>
          </a:xfrm>
          <a:prstGeom prst="rect">
            <a:avLst/>
          </a:prstGeom>
          <a:solidFill>
            <a:schemeClr val="accent6">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rgbClr val="FF0000"/>
                </a:solidFill>
              </a:rPr>
              <a:t>Energy for: </a:t>
            </a:r>
            <a:r>
              <a:rPr lang="en-US" sz="1600" dirty="0" smtClean="0">
                <a:solidFill>
                  <a:srgbClr val="00B050"/>
                </a:solidFill>
              </a:rPr>
              <a:t>societal needs and world economy,  </a:t>
            </a:r>
            <a:endParaRPr lang="en-US" sz="1600" dirty="0">
              <a:solidFill>
                <a:srgbClr val="00B050"/>
              </a:solidFill>
            </a:endParaRPr>
          </a:p>
          <a:p>
            <a:pPr marL="0" indent="0">
              <a:buNone/>
            </a:pPr>
            <a:r>
              <a:rPr lang="en-US" sz="2000" dirty="0" smtClean="0">
                <a:solidFill>
                  <a:srgbClr val="FF0000"/>
                </a:solidFill>
              </a:rPr>
              <a:t>  </a:t>
            </a:r>
          </a:p>
        </p:txBody>
      </p:sp>
      <p:sp>
        <p:nvSpPr>
          <p:cNvPr id="16" name="Content Placeholder 2"/>
          <p:cNvSpPr txBox="1">
            <a:spLocks/>
          </p:cNvSpPr>
          <p:nvPr/>
        </p:nvSpPr>
        <p:spPr>
          <a:xfrm>
            <a:off x="683568" y="4869160"/>
            <a:ext cx="7851292" cy="1440160"/>
          </a:xfrm>
          <a:prstGeom prst="rect">
            <a:avLst/>
          </a:prstGeom>
          <a:solidFill>
            <a:schemeClr val="accent6">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1600" dirty="0" smtClean="0"/>
              <a:t>Needs for Energy Basic Research</a:t>
            </a:r>
          </a:p>
          <a:p>
            <a:pPr marL="514350" indent="-514350">
              <a:buFont typeface="+mj-lt"/>
              <a:buAutoNum type="arabicPeriod"/>
            </a:pPr>
            <a:r>
              <a:rPr lang="en-US" sz="1600" dirty="0" smtClean="0"/>
              <a:t>Synergies: HEP </a:t>
            </a:r>
            <a:r>
              <a:rPr lang="en-US" sz="1400" dirty="0" smtClean="0"/>
              <a:t>expertise (SC, HF magnets, beams, computing), photon, neutron factories  </a:t>
            </a:r>
          </a:p>
          <a:p>
            <a:pPr marL="514350" indent="-514350">
              <a:buFont typeface="+mj-lt"/>
              <a:buAutoNum type="arabicPeriod"/>
            </a:pPr>
            <a:r>
              <a:rPr lang="en-US" sz="1600" dirty="0" smtClean="0"/>
              <a:t>Technology innovation and large scale infrastructure </a:t>
            </a:r>
            <a:r>
              <a:rPr lang="en-US" sz="1600" dirty="0" err="1" smtClean="0"/>
              <a:t>managment</a:t>
            </a:r>
            <a:endParaRPr lang="en-US" sz="1600" dirty="0" smtClean="0"/>
          </a:p>
          <a:p>
            <a:pPr marL="514350" indent="-514350">
              <a:buFont typeface="+mj-lt"/>
              <a:buAutoNum type="arabicPeriod"/>
            </a:pPr>
            <a:r>
              <a:rPr lang="en-US" sz="1600" dirty="0" smtClean="0"/>
              <a:t>ILC as a test bench: Pilot plants for ILC</a:t>
            </a:r>
            <a:endParaRPr lang="en-US" sz="900" dirty="0" smtClean="0"/>
          </a:p>
        </p:txBody>
      </p:sp>
      <p:grpSp>
        <p:nvGrpSpPr>
          <p:cNvPr id="15" name="Group 14"/>
          <p:cNvGrpSpPr/>
          <p:nvPr/>
        </p:nvGrpSpPr>
        <p:grpSpPr>
          <a:xfrm>
            <a:off x="7919864" y="2238381"/>
            <a:ext cx="1224136" cy="1516525"/>
            <a:chOff x="5426821" y="733241"/>
            <a:chExt cx="2362969" cy="3323343"/>
          </a:xfrm>
        </p:grpSpPr>
        <p:pic>
          <p:nvPicPr>
            <p:cNvPr id="17" name="Picture 2" descr="http://4.bp.blogspot.com/-SKVkVPxYm4A/T7QqAKO5v9I/AAAAAAAAAEw/wnsLCI35EvQ/s1600/00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764704"/>
              <a:ext cx="2353694" cy="32918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5436096" y="733241"/>
              <a:ext cx="2353694" cy="329188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426821" y="738340"/>
              <a:ext cx="2353694" cy="329188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651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fade">
                                      <p:cBhvr>
                                        <p:cTn id="19" dur="1000"/>
                                        <p:tgtEl>
                                          <p:spTgt spid="3">
                                            <p:bg/>
                                          </p:spTgt>
                                        </p:tgtEl>
                                      </p:cBhvr>
                                    </p:animEffect>
                                    <p:anim calcmode="lin" valueType="num">
                                      <p:cBhvr>
                                        <p:cTn id="20" dur="1000" fill="hold"/>
                                        <p:tgtEl>
                                          <p:spTgt spid="3">
                                            <p:bg/>
                                          </p:spTgt>
                                        </p:tgtEl>
                                        <p:attrNameLst>
                                          <p:attrName>ppt_x</p:attrName>
                                        </p:attrNameLst>
                                      </p:cBhvr>
                                      <p:tavLst>
                                        <p:tav tm="0">
                                          <p:val>
                                            <p:strVal val="#ppt_x"/>
                                          </p:val>
                                        </p:tav>
                                        <p:tav tm="100000">
                                          <p:val>
                                            <p:strVal val="#ppt_x"/>
                                          </p:val>
                                        </p:tav>
                                      </p:tavLst>
                                    </p:anim>
                                    <p:anim calcmode="lin" valueType="num">
                                      <p:cBhvr>
                                        <p:cTn id="21" dur="1000" fill="hold"/>
                                        <p:tgtEl>
                                          <p:spTgt spid="3">
                                            <p:bg/>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1000"/>
                                        <p:tgtEl>
                                          <p:spTgt spid="3">
                                            <p:txEl>
                                              <p:pRg st="1" end="1"/>
                                            </p:txEl>
                                          </p:spTgt>
                                        </p:tgtEl>
                                      </p:cBhvr>
                                    </p:animEffect>
                                    <p:anim calcmode="lin" valueType="num">
                                      <p:cBhvr>
                                        <p:cTn id="3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0" grpId="0" animBg="1"/>
      <p:bldP spid="11" grpId="0" animBg="1"/>
      <p:bldP spid="12" grpId="0" animBg="1"/>
      <p:bldP spid="13" grpId="0" animBg="1"/>
      <p:bldP spid="14"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9|1|0.7|0.7|0.7"/>
</p:tagLst>
</file>

<file path=ppt/tags/tag2.xml><?xml version="1.0" encoding="utf-8"?>
<p:tagLst xmlns:a="http://schemas.openxmlformats.org/drawingml/2006/main" xmlns:r="http://schemas.openxmlformats.org/officeDocument/2006/relationships" xmlns:p="http://schemas.openxmlformats.org/presentationml/2006/main">
  <p:tag name="TIMING" val="|57.8|28.6"/>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27867</TotalTime>
  <Words>2126</Words>
  <Application>Microsoft Office PowerPoint</Application>
  <PresentationFormat>On-screen Show (4:3)</PresentationFormat>
  <Paragraphs>442</Paragraphs>
  <Slides>36</Slides>
  <Notes>6</Notes>
  <HiddenSlides>0</HiddenSlides>
  <MMClips>0</MMClips>
  <ScaleCrop>false</ScaleCrop>
  <HeadingPairs>
    <vt:vector size="4" baseType="variant">
      <vt:variant>
        <vt:lpstr>Theme</vt:lpstr>
      </vt:variant>
      <vt:variant>
        <vt:i4>6</vt:i4>
      </vt:variant>
      <vt:variant>
        <vt:lpstr>Slide Titles</vt:lpstr>
      </vt:variant>
      <vt:variant>
        <vt:i4>36</vt:i4>
      </vt:variant>
    </vt:vector>
  </HeadingPairs>
  <TitlesOfParts>
    <vt:vector size="42" baseType="lpstr">
      <vt:lpstr>Thème Office</vt:lpstr>
      <vt:lpstr>Custom Design</vt:lpstr>
      <vt:lpstr>1_Custom Design</vt:lpstr>
      <vt:lpstr>2_Custom Design</vt:lpstr>
      <vt:lpstr>3_Custom Design</vt:lpstr>
      <vt:lpstr>4_Custom Design</vt:lpstr>
      <vt:lpstr>PowerPoint Presentation</vt:lpstr>
      <vt:lpstr>Content</vt:lpstr>
      <vt:lpstr>ILC baseline energy budget 164 MW @ 500 GeV</vt:lpstr>
      <vt:lpstr>Power and Energy</vt:lpstr>
      <vt:lpstr>PowerPoint Presentation</vt:lpstr>
      <vt:lpstr>PowerPoint Presentation</vt:lpstr>
      <vt:lpstr>The Green ESS European Spallation Source -- 4R</vt:lpstr>
      <vt:lpstr>EnEfficient WG</vt:lpstr>
      <vt:lpstr>Green-ILC Objectives </vt:lpstr>
      <vt:lpstr>PowerPoint Presentation</vt:lpstr>
      <vt:lpstr>PowerPoint Presentation</vt:lpstr>
      <vt:lpstr>Energy Saving and recovery</vt:lpstr>
      <vt:lpstr>Recover non-used RF power: Smart RF loads</vt:lpstr>
      <vt:lpstr>Energy Saving and recovery</vt:lpstr>
      <vt:lpstr>Cryonomics</vt:lpstr>
      <vt:lpstr>Energy Saving and recovery</vt:lpstr>
      <vt:lpstr>Pros/cons</vt:lpstr>
      <vt:lpstr>PowerPoint Presentation</vt:lpstr>
      <vt:lpstr>PowerPoint Presentation</vt:lpstr>
      <vt:lpstr>PowerPoint Presentation</vt:lpstr>
      <vt:lpstr>Energy Saving and recovery</vt:lpstr>
      <vt:lpstr>Accelerator Energy Consumption Calculation Package AECC</vt:lpstr>
      <vt:lpstr>Scaling laws for e+/e- linear colliders J.P. Delahaye, G. Guignard,T. Raubenheimer, I. Wilson</vt:lpstr>
      <vt:lpstr>Muon Colliders extending high energy frontier with potential of considerable power savings</vt:lpstr>
      <vt:lpstr>Green ILC -- 3rd pillar Sustainable Energies </vt:lpstr>
      <vt:lpstr>An LN2 Economy for ILC</vt:lpstr>
      <vt:lpstr>LN2 as energy storage </vt:lpstr>
      <vt:lpstr>LN2 process cycle </vt:lpstr>
      <vt:lpstr>Hydraulic Wind engine</vt:lpstr>
      <vt:lpstr>PowerPoint Presentation</vt:lpstr>
      <vt:lpstr>PowerPoint Presentation</vt:lpstr>
      <vt:lpstr>Geothermal Energy and SPA center</vt:lpstr>
      <vt:lpstr>Collaborations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 PERRET-GALLIX</dc:creator>
  <cp:lastModifiedBy>Denis PERRET-GALLIX</cp:lastModifiedBy>
  <cp:revision>844</cp:revision>
  <dcterms:created xsi:type="dcterms:W3CDTF">2012-10-27T08:59:55Z</dcterms:created>
  <dcterms:modified xsi:type="dcterms:W3CDTF">2014-12-02T15:18:16Z</dcterms:modified>
</cp:coreProperties>
</file>