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65" r:id="rId4"/>
    <p:sldId id="258" r:id="rId5"/>
    <p:sldId id="259" r:id="rId6"/>
    <p:sldId id="260" r:id="rId7"/>
    <p:sldId id="261" r:id="rId8"/>
    <p:sldId id="262" r:id="rId9"/>
    <p:sldId id="263" r:id="rId10"/>
    <p:sldId id="264" r:id="rId11"/>
    <p:sldId id="267" r:id="rId12"/>
    <p:sldId id="268" r:id="rId13"/>
    <p:sldId id="269" r:id="rId14"/>
    <p:sldId id="270" r:id="rId15"/>
    <p:sldId id="279" r:id="rId16"/>
    <p:sldId id="271" r:id="rId17"/>
    <p:sldId id="285" r:id="rId18"/>
    <p:sldId id="272" r:id="rId19"/>
    <p:sldId id="273" r:id="rId20"/>
    <p:sldId id="277" r:id="rId21"/>
    <p:sldId id="274" r:id="rId22"/>
    <p:sldId id="275" r:id="rId23"/>
    <p:sldId id="276" r:id="rId24"/>
    <p:sldId id="280" r:id="rId25"/>
    <p:sldId id="281" r:id="rId26"/>
    <p:sldId id="284" r:id="rId27"/>
    <p:sldId id="282" r:id="rId28"/>
    <p:sldId id="283" r:id="rId29"/>
    <p:sldId id="286" r:id="rId30"/>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576" y="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2161E51-1040-415E-9BF6-87ACAF37067A}" type="datetimeFigureOut">
              <a:rPr lang="fr-FR" smtClean="0"/>
              <a:pPr/>
              <a:t>27/11/2014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24D8510-E01F-49BC-A494-D9FAF76D183B}" type="slidenum">
              <a:rPr lang="fr-FR" smtClean="0"/>
              <a:pPr/>
              <a:t>‹N°›</a:t>
            </a:fld>
            <a:endParaRPr lang="fr-FR"/>
          </a:p>
        </p:txBody>
      </p:sp>
    </p:spTree>
    <p:extLst>
      <p:ext uri="{BB962C8B-B14F-4D97-AF65-F5344CB8AC3E}">
        <p14:creationId xmlns="" xmlns:p14="http://schemas.microsoft.com/office/powerpoint/2010/main" val="4202918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BC47E4E-87B8-46EE-8FC6-59B221D7B2F7}" type="datetime1">
              <a:rPr lang="fr-FR" smtClean="0"/>
              <a:pPr/>
              <a:t>27/11/2014</a:t>
            </a:fld>
            <a:endParaRPr lang="fr-FR"/>
          </a:p>
        </p:txBody>
      </p:sp>
      <p:sp>
        <p:nvSpPr>
          <p:cNvPr id="5" name="Espace réservé du pied de page 4"/>
          <p:cNvSpPr>
            <a:spLocks noGrp="1"/>
          </p:cNvSpPr>
          <p:nvPr>
            <p:ph type="ftr" sz="quarter" idx="11"/>
          </p:nvPr>
        </p:nvSpPr>
        <p:spPr/>
        <p:txBody>
          <a:bodyPr/>
          <a:lstStyle/>
          <a:p>
            <a:r>
              <a:rPr lang="fr-FR" smtClean="0"/>
              <a:t>R.Chehab/JCL/Grenoble/2014</a:t>
            </a:r>
            <a:endParaRPr lang="fr-FR"/>
          </a:p>
        </p:txBody>
      </p:sp>
      <p:sp>
        <p:nvSpPr>
          <p:cNvPr id="6" name="Espace réservé du numéro de diapositive 5"/>
          <p:cNvSpPr>
            <a:spLocks noGrp="1"/>
          </p:cNvSpPr>
          <p:nvPr>
            <p:ph type="sldNum" sz="quarter" idx="12"/>
          </p:nvPr>
        </p:nvSpPr>
        <p:spPr/>
        <p:txBody>
          <a:bodyPr/>
          <a:lstStyle/>
          <a:p>
            <a:fld id="{A38C9592-3EF0-40B3-9544-E3852DFB4FBD}" type="slidenum">
              <a:rPr lang="fr-FR" smtClean="0"/>
              <a:pPr/>
              <a:t>‹N°›</a:t>
            </a:fld>
            <a:endParaRPr lang="fr-FR"/>
          </a:p>
        </p:txBody>
      </p:sp>
    </p:spTree>
    <p:extLst>
      <p:ext uri="{BB962C8B-B14F-4D97-AF65-F5344CB8AC3E}">
        <p14:creationId xmlns="" xmlns:p14="http://schemas.microsoft.com/office/powerpoint/2010/main" val="142989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1398D9-994E-4428-9BC8-F05EBF3612B8}" type="datetime1">
              <a:rPr lang="fr-FR" smtClean="0"/>
              <a:pPr/>
              <a:t>27/11/2014</a:t>
            </a:fld>
            <a:endParaRPr lang="fr-FR"/>
          </a:p>
        </p:txBody>
      </p:sp>
      <p:sp>
        <p:nvSpPr>
          <p:cNvPr id="5" name="Espace réservé du pied de page 4"/>
          <p:cNvSpPr>
            <a:spLocks noGrp="1"/>
          </p:cNvSpPr>
          <p:nvPr>
            <p:ph type="ftr" sz="quarter" idx="11"/>
          </p:nvPr>
        </p:nvSpPr>
        <p:spPr/>
        <p:txBody>
          <a:bodyPr/>
          <a:lstStyle/>
          <a:p>
            <a:r>
              <a:rPr lang="fr-FR" smtClean="0"/>
              <a:t>R.Chehab/JCL/Grenoble/2014</a:t>
            </a:r>
            <a:endParaRPr lang="fr-FR"/>
          </a:p>
        </p:txBody>
      </p:sp>
      <p:sp>
        <p:nvSpPr>
          <p:cNvPr id="6" name="Espace réservé du numéro de diapositive 5"/>
          <p:cNvSpPr>
            <a:spLocks noGrp="1"/>
          </p:cNvSpPr>
          <p:nvPr>
            <p:ph type="sldNum" sz="quarter" idx="12"/>
          </p:nvPr>
        </p:nvSpPr>
        <p:spPr/>
        <p:txBody>
          <a:bodyPr/>
          <a:lstStyle/>
          <a:p>
            <a:fld id="{A38C9592-3EF0-40B3-9544-E3852DFB4FBD}" type="slidenum">
              <a:rPr lang="fr-FR" smtClean="0"/>
              <a:pPr/>
              <a:t>‹N°›</a:t>
            </a:fld>
            <a:endParaRPr lang="fr-FR"/>
          </a:p>
        </p:txBody>
      </p:sp>
    </p:spTree>
    <p:extLst>
      <p:ext uri="{BB962C8B-B14F-4D97-AF65-F5344CB8AC3E}">
        <p14:creationId xmlns="" xmlns:p14="http://schemas.microsoft.com/office/powerpoint/2010/main" val="413350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99F5BF-6084-4D9E-8F92-D44B441B4139}" type="datetime1">
              <a:rPr lang="fr-FR" smtClean="0"/>
              <a:pPr/>
              <a:t>27/11/2014</a:t>
            </a:fld>
            <a:endParaRPr lang="fr-FR"/>
          </a:p>
        </p:txBody>
      </p:sp>
      <p:sp>
        <p:nvSpPr>
          <p:cNvPr id="5" name="Espace réservé du pied de page 4"/>
          <p:cNvSpPr>
            <a:spLocks noGrp="1"/>
          </p:cNvSpPr>
          <p:nvPr>
            <p:ph type="ftr" sz="quarter" idx="11"/>
          </p:nvPr>
        </p:nvSpPr>
        <p:spPr/>
        <p:txBody>
          <a:bodyPr/>
          <a:lstStyle/>
          <a:p>
            <a:r>
              <a:rPr lang="fr-FR" smtClean="0"/>
              <a:t>R.Chehab/JCL/Grenoble/2014</a:t>
            </a:r>
            <a:endParaRPr lang="fr-FR"/>
          </a:p>
        </p:txBody>
      </p:sp>
      <p:sp>
        <p:nvSpPr>
          <p:cNvPr id="6" name="Espace réservé du numéro de diapositive 5"/>
          <p:cNvSpPr>
            <a:spLocks noGrp="1"/>
          </p:cNvSpPr>
          <p:nvPr>
            <p:ph type="sldNum" sz="quarter" idx="12"/>
          </p:nvPr>
        </p:nvSpPr>
        <p:spPr/>
        <p:txBody>
          <a:bodyPr/>
          <a:lstStyle/>
          <a:p>
            <a:fld id="{A38C9592-3EF0-40B3-9544-E3852DFB4FBD}" type="slidenum">
              <a:rPr lang="fr-FR" smtClean="0"/>
              <a:pPr/>
              <a:t>‹N°›</a:t>
            </a:fld>
            <a:endParaRPr lang="fr-FR"/>
          </a:p>
        </p:txBody>
      </p:sp>
    </p:spTree>
    <p:extLst>
      <p:ext uri="{BB962C8B-B14F-4D97-AF65-F5344CB8AC3E}">
        <p14:creationId xmlns="" xmlns:p14="http://schemas.microsoft.com/office/powerpoint/2010/main" val="75118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07162A5-005D-4D84-A4D1-1E52844A5377}" type="datetime1">
              <a:rPr lang="fr-FR" smtClean="0"/>
              <a:pPr/>
              <a:t>27/11/2014</a:t>
            </a:fld>
            <a:endParaRPr lang="fr-FR"/>
          </a:p>
        </p:txBody>
      </p:sp>
      <p:sp>
        <p:nvSpPr>
          <p:cNvPr id="5" name="Espace réservé du pied de page 4"/>
          <p:cNvSpPr>
            <a:spLocks noGrp="1"/>
          </p:cNvSpPr>
          <p:nvPr>
            <p:ph type="ftr" sz="quarter" idx="11"/>
          </p:nvPr>
        </p:nvSpPr>
        <p:spPr/>
        <p:txBody>
          <a:bodyPr/>
          <a:lstStyle/>
          <a:p>
            <a:r>
              <a:rPr lang="fr-FR" smtClean="0"/>
              <a:t>R.Chehab/JCL/Grenoble/2014</a:t>
            </a:r>
            <a:endParaRPr lang="fr-FR"/>
          </a:p>
        </p:txBody>
      </p:sp>
      <p:sp>
        <p:nvSpPr>
          <p:cNvPr id="6" name="Espace réservé du numéro de diapositive 5"/>
          <p:cNvSpPr>
            <a:spLocks noGrp="1"/>
          </p:cNvSpPr>
          <p:nvPr>
            <p:ph type="sldNum" sz="quarter" idx="12"/>
          </p:nvPr>
        </p:nvSpPr>
        <p:spPr/>
        <p:txBody>
          <a:bodyPr/>
          <a:lstStyle/>
          <a:p>
            <a:fld id="{A38C9592-3EF0-40B3-9544-E3852DFB4FBD}" type="slidenum">
              <a:rPr lang="fr-FR" smtClean="0"/>
              <a:pPr/>
              <a:t>‹N°›</a:t>
            </a:fld>
            <a:endParaRPr lang="fr-FR"/>
          </a:p>
        </p:txBody>
      </p:sp>
    </p:spTree>
    <p:extLst>
      <p:ext uri="{BB962C8B-B14F-4D97-AF65-F5344CB8AC3E}">
        <p14:creationId xmlns="" xmlns:p14="http://schemas.microsoft.com/office/powerpoint/2010/main" val="914110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A637DAE-F5FB-4E60-891D-7F675D16F682}" type="datetime1">
              <a:rPr lang="fr-FR" smtClean="0"/>
              <a:pPr/>
              <a:t>27/11/2014</a:t>
            </a:fld>
            <a:endParaRPr lang="fr-FR"/>
          </a:p>
        </p:txBody>
      </p:sp>
      <p:sp>
        <p:nvSpPr>
          <p:cNvPr id="5" name="Espace réservé du pied de page 4"/>
          <p:cNvSpPr>
            <a:spLocks noGrp="1"/>
          </p:cNvSpPr>
          <p:nvPr>
            <p:ph type="ftr" sz="quarter" idx="11"/>
          </p:nvPr>
        </p:nvSpPr>
        <p:spPr/>
        <p:txBody>
          <a:bodyPr/>
          <a:lstStyle/>
          <a:p>
            <a:r>
              <a:rPr lang="fr-FR" smtClean="0"/>
              <a:t>R.Chehab/JCL/Grenoble/2014</a:t>
            </a:r>
            <a:endParaRPr lang="fr-FR"/>
          </a:p>
        </p:txBody>
      </p:sp>
      <p:sp>
        <p:nvSpPr>
          <p:cNvPr id="6" name="Espace réservé du numéro de diapositive 5"/>
          <p:cNvSpPr>
            <a:spLocks noGrp="1"/>
          </p:cNvSpPr>
          <p:nvPr>
            <p:ph type="sldNum" sz="quarter" idx="12"/>
          </p:nvPr>
        </p:nvSpPr>
        <p:spPr/>
        <p:txBody>
          <a:bodyPr/>
          <a:lstStyle/>
          <a:p>
            <a:fld id="{A38C9592-3EF0-40B3-9544-E3852DFB4FBD}" type="slidenum">
              <a:rPr lang="fr-FR" smtClean="0"/>
              <a:pPr/>
              <a:t>‹N°›</a:t>
            </a:fld>
            <a:endParaRPr lang="fr-FR"/>
          </a:p>
        </p:txBody>
      </p:sp>
    </p:spTree>
    <p:extLst>
      <p:ext uri="{BB962C8B-B14F-4D97-AF65-F5344CB8AC3E}">
        <p14:creationId xmlns="" xmlns:p14="http://schemas.microsoft.com/office/powerpoint/2010/main" val="1938935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93B818A-A90B-4202-AB62-922A9D686570}" type="datetime1">
              <a:rPr lang="fr-FR" smtClean="0"/>
              <a:pPr/>
              <a:t>27/11/2014</a:t>
            </a:fld>
            <a:endParaRPr lang="fr-FR"/>
          </a:p>
        </p:txBody>
      </p:sp>
      <p:sp>
        <p:nvSpPr>
          <p:cNvPr id="6" name="Espace réservé du pied de page 5"/>
          <p:cNvSpPr>
            <a:spLocks noGrp="1"/>
          </p:cNvSpPr>
          <p:nvPr>
            <p:ph type="ftr" sz="quarter" idx="11"/>
          </p:nvPr>
        </p:nvSpPr>
        <p:spPr/>
        <p:txBody>
          <a:bodyPr/>
          <a:lstStyle/>
          <a:p>
            <a:r>
              <a:rPr lang="fr-FR" smtClean="0"/>
              <a:t>R.Chehab/JCL/Grenoble/2014</a:t>
            </a:r>
            <a:endParaRPr lang="fr-FR"/>
          </a:p>
        </p:txBody>
      </p:sp>
      <p:sp>
        <p:nvSpPr>
          <p:cNvPr id="7" name="Espace réservé du numéro de diapositive 6"/>
          <p:cNvSpPr>
            <a:spLocks noGrp="1"/>
          </p:cNvSpPr>
          <p:nvPr>
            <p:ph type="sldNum" sz="quarter" idx="12"/>
          </p:nvPr>
        </p:nvSpPr>
        <p:spPr/>
        <p:txBody>
          <a:bodyPr/>
          <a:lstStyle/>
          <a:p>
            <a:fld id="{A38C9592-3EF0-40B3-9544-E3852DFB4FBD}" type="slidenum">
              <a:rPr lang="fr-FR" smtClean="0"/>
              <a:pPr/>
              <a:t>‹N°›</a:t>
            </a:fld>
            <a:endParaRPr lang="fr-FR"/>
          </a:p>
        </p:txBody>
      </p:sp>
    </p:spTree>
    <p:extLst>
      <p:ext uri="{BB962C8B-B14F-4D97-AF65-F5344CB8AC3E}">
        <p14:creationId xmlns="" xmlns:p14="http://schemas.microsoft.com/office/powerpoint/2010/main" val="125003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F1C63B7-8FFB-4326-A219-DAD364AB4888}" type="datetime1">
              <a:rPr lang="fr-FR" smtClean="0"/>
              <a:pPr/>
              <a:t>27/11/2014</a:t>
            </a:fld>
            <a:endParaRPr lang="fr-FR"/>
          </a:p>
        </p:txBody>
      </p:sp>
      <p:sp>
        <p:nvSpPr>
          <p:cNvPr id="8" name="Espace réservé du pied de page 7"/>
          <p:cNvSpPr>
            <a:spLocks noGrp="1"/>
          </p:cNvSpPr>
          <p:nvPr>
            <p:ph type="ftr" sz="quarter" idx="11"/>
          </p:nvPr>
        </p:nvSpPr>
        <p:spPr/>
        <p:txBody>
          <a:bodyPr/>
          <a:lstStyle/>
          <a:p>
            <a:r>
              <a:rPr lang="fr-FR" smtClean="0"/>
              <a:t>R.Chehab/JCL/Grenoble/2014</a:t>
            </a:r>
            <a:endParaRPr lang="fr-FR"/>
          </a:p>
        </p:txBody>
      </p:sp>
      <p:sp>
        <p:nvSpPr>
          <p:cNvPr id="9" name="Espace réservé du numéro de diapositive 8"/>
          <p:cNvSpPr>
            <a:spLocks noGrp="1"/>
          </p:cNvSpPr>
          <p:nvPr>
            <p:ph type="sldNum" sz="quarter" idx="12"/>
          </p:nvPr>
        </p:nvSpPr>
        <p:spPr/>
        <p:txBody>
          <a:bodyPr/>
          <a:lstStyle/>
          <a:p>
            <a:fld id="{A38C9592-3EF0-40B3-9544-E3852DFB4FBD}" type="slidenum">
              <a:rPr lang="fr-FR" smtClean="0"/>
              <a:pPr/>
              <a:t>‹N°›</a:t>
            </a:fld>
            <a:endParaRPr lang="fr-FR"/>
          </a:p>
        </p:txBody>
      </p:sp>
    </p:spTree>
    <p:extLst>
      <p:ext uri="{BB962C8B-B14F-4D97-AF65-F5344CB8AC3E}">
        <p14:creationId xmlns="" xmlns:p14="http://schemas.microsoft.com/office/powerpoint/2010/main" val="145904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CEAFCF0-8644-467F-A04F-A596F36E2F91}" type="datetime1">
              <a:rPr lang="fr-FR" smtClean="0"/>
              <a:pPr/>
              <a:t>27/11/2014</a:t>
            </a:fld>
            <a:endParaRPr lang="fr-FR"/>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‹N°›</a:t>
            </a:fld>
            <a:endParaRPr lang="fr-FR"/>
          </a:p>
        </p:txBody>
      </p:sp>
    </p:spTree>
    <p:extLst>
      <p:ext uri="{BB962C8B-B14F-4D97-AF65-F5344CB8AC3E}">
        <p14:creationId xmlns="" xmlns:p14="http://schemas.microsoft.com/office/powerpoint/2010/main" val="1556154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46CE14-569E-4703-BF6C-1846FF7850F6}" type="datetime1">
              <a:rPr lang="fr-FR" smtClean="0"/>
              <a:pPr/>
              <a:t>27/11/2014</a:t>
            </a:fld>
            <a:endParaRPr lang="fr-FR"/>
          </a:p>
        </p:txBody>
      </p:sp>
      <p:sp>
        <p:nvSpPr>
          <p:cNvPr id="3" name="Espace réservé du pied de page 2"/>
          <p:cNvSpPr>
            <a:spLocks noGrp="1"/>
          </p:cNvSpPr>
          <p:nvPr>
            <p:ph type="ftr" sz="quarter" idx="11"/>
          </p:nvPr>
        </p:nvSpPr>
        <p:spPr/>
        <p:txBody>
          <a:bodyPr/>
          <a:lstStyle/>
          <a:p>
            <a:r>
              <a:rPr lang="fr-FR" smtClean="0"/>
              <a:t>R.Chehab/JCL/Grenoble/2014</a:t>
            </a:r>
            <a:endParaRPr lang="fr-FR"/>
          </a:p>
        </p:txBody>
      </p:sp>
      <p:sp>
        <p:nvSpPr>
          <p:cNvPr id="4" name="Espace réservé du numéro de diapositive 3"/>
          <p:cNvSpPr>
            <a:spLocks noGrp="1"/>
          </p:cNvSpPr>
          <p:nvPr>
            <p:ph type="sldNum" sz="quarter" idx="12"/>
          </p:nvPr>
        </p:nvSpPr>
        <p:spPr/>
        <p:txBody>
          <a:bodyPr/>
          <a:lstStyle/>
          <a:p>
            <a:fld id="{A38C9592-3EF0-40B3-9544-E3852DFB4FBD}" type="slidenum">
              <a:rPr lang="fr-FR" smtClean="0"/>
              <a:pPr/>
              <a:t>‹N°›</a:t>
            </a:fld>
            <a:endParaRPr lang="fr-FR"/>
          </a:p>
        </p:txBody>
      </p:sp>
    </p:spTree>
    <p:extLst>
      <p:ext uri="{BB962C8B-B14F-4D97-AF65-F5344CB8AC3E}">
        <p14:creationId xmlns="" xmlns:p14="http://schemas.microsoft.com/office/powerpoint/2010/main" val="2268849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606AF77-D483-4D2E-9CE2-4889A68B1592}" type="datetime1">
              <a:rPr lang="fr-FR" smtClean="0"/>
              <a:pPr/>
              <a:t>27/11/2014</a:t>
            </a:fld>
            <a:endParaRPr lang="fr-FR"/>
          </a:p>
        </p:txBody>
      </p:sp>
      <p:sp>
        <p:nvSpPr>
          <p:cNvPr id="6" name="Espace réservé du pied de page 5"/>
          <p:cNvSpPr>
            <a:spLocks noGrp="1"/>
          </p:cNvSpPr>
          <p:nvPr>
            <p:ph type="ftr" sz="quarter" idx="11"/>
          </p:nvPr>
        </p:nvSpPr>
        <p:spPr/>
        <p:txBody>
          <a:bodyPr/>
          <a:lstStyle/>
          <a:p>
            <a:r>
              <a:rPr lang="fr-FR" smtClean="0"/>
              <a:t>R.Chehab/JCL/Grenoble/2014</a:t>
            </a:r>
            <a:endParaRPr lang="fr-FR"/>
          </a:p>
        </p:txBody>
      </p:sp>
      <p:sp>
        <p:nvSpPr>
          <p:cNvPr id="7" name="Espace réservé du numéro de diapositive 6"/>
          <p:cNvSpPr>
            <a:spLocks noGrp="1"/>
          </p:cNvSpPr>
          <p:nvPr>
            <p:ph type="sldNum" sz="quarter" idx="12"/>
          </p:nvPr>
        </p:nvSpPr>
        <p:spPr/>
        <p:txBody>
          <a:bodyPr/>
          <a:lstStyle/>
          <a:p>
            <a:fld id="{A38C9592-3EF0-40B3-9544-E3852DFB4FBD}" type="slidenum">
              <a:rPr lang="fr-FR" smtClean="0"/>
              <a:pPr/>
              <a:t>‹N°›</a:t>
            </a:fld>
            <a:endParaRPr lang="fr-FR"/>
          </a:p>
        </p:txBody>
      </p:sp>
    </p:spTree>
    <p:extLst>
      <p:ext uri="{BB962C8B-B14F-4D97-AF65-F5344CB8AC3E}">
        <p14:creationId xmlns="" xmlns:p14="http://schemas.microsoft.com/office/powerpoint/2010/main" val="4022521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50AAD10-6C6C-4396-93CD-16E90F07C636}" type="datetime1">
              <a:rPr lang="fr-FR" smtClean="0"/>
              <a:pPr/>
              <a:t>27/11/2014</a:t>
            </a:fld>
            <a:endParaRPr lang="fr-FR"/>
          </a:p>
        </p:txBody>
      </p:sp>
      <p:sp>
        <p:nvSpPr>
          <p:cNvPr id="6" name="Espace réservé du pied de page 5"/>
          <p:cNvSpPr>
            <a:spLocks noGrp="1"/>
          </p:cNvSpPr>
          <p:nvPr>
            <p:ph type="ftr" sz="quarter" idx="11"/>
          </p:nvPr>
        </p:nvSpPr>
        <p:spPr/>
        <p:txBody>
          <a:bodyPr/>
          <a:lstStyle/>
          <a:p>
            <a:r>
              <a:rPr lang="fr-FR" smtClean="0"/>
              <a:t>R.Chehab/JCL/Grenoble/2014</a:t>
            </a:r>
            <a:endParaRPr lang="fr-FR"/>
          </a:p>
        </p:txBody>
      </p:sp>
      <p:sp>
        <p:nvSpPr>
          <p:cNvPr id="7" name="Espace réservé du numéro de diapositive 6"/>
          <p:cNvSpPr>
            <a:spLocks noGrp="1"/>
          </p:cNvSpPr>
          <p:nvPr>
            <p:ph type="sldNum" sz="quarter" idx="12"/>
          </p:nvPr>
        </p:nvSpPr>
        <p:spPr/>
        <p:txBody>
          <a:bodyPr/>
          <a:lstStyle/>
          <a:p>
            <a:fld id="{A38C9592-3EF0-40B3-9544-E3852DFB4FBD}" type="slidenum">
              <a:rPr lang="fr-FR" smtClean="0"/>
              <a:pPr/>
              <a:t>‹N°›</a:t>
            </a:fld>
            <a:endParaRPr lang="fr-FR"/>
          </a:p>
        </p:txBody>
      </p:sp>
    </p:spTree>
    <p:extLst>
      <p:ext uri="{BB962C8B-B14F-4D97-AF65-F5344CB8AC3E}">
        <p14:creationId xmlns="" xmlns:p14="http://schemas.microsoft.com/office/powerpoint/2010/main" val="43220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FF1AC-CD9D-4EB9-9724-FF1D0D07D2C2}" type="datetime1">
              <a:rPr lang="fr-FR" smtClean="0"/>
              <a:pPr/>
              <a:t>27/11/2014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R.Chehab/JCL/Grenoble/2014</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C9592-3EF0-40B3-9544-E3852DFB4FBD}" type="slidenum">
              <a:rPr lang="fr-FR" smtClean="0"/>
              <a:pPr/>
              <a:t>‹N°›</a:t>
            </a:fld>
            <a:endParaRPr lang="fr-FR"/>
          </a:p>
        </p:txBody>
      </p:sp>
    </p:spTree>
    <p:extLst>
      <p:ext uri="{BB962C8B-B14F-4D97-AF65-F5344CB8AC3E}">
        <p14:creationId xmlns="" xmlns:p14="http://schemas.microsoft.com/office/powerpoint/2010/main" val="1120258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3" name="Sous-titre 2"/>
          <p:cNvSpPr>
            <a:spLocks noGrp="1"/>
          </p:cNvSpPr>
          <p:nvPr>
            <p:ph type="subTitle" idx="1"/>
          </p:nvPr>
        </p:nvSpPr>
        <p:spPr/>
        <p:txBody>
          <a:bodyPr>
            <a:normAutofit/>
          </a:bodyPr>
          <a:lstStyle/>
          <a:p>
            <a:r>
              <a:rPr lang="en-US" sz="2000" b="1" dirty="0" smtClean="0">
                <a:solidFill>
                  <a:srgbClr val="002060"/>
                </a:solidFill>
              </a:rPr>
              <a:t>Robert CHEHAB</a:t>
            </a:r>
          </a:p>
          <a:p>
            <a:r>
              <a:rPr lang="en-US" sz="2000" b="1" dirty="0" smtClean="0">
                <a:solidFill>
                  <a:srgbClr val="002060"/>
                </a:solidFill>
              </a:rPr>
              <a:t>IPNL/IN2P3/CNRS</a:t>
            </a:r>
            <a:endParaRPr lang="fr-FR" sz="2000" b="1" dirty="0">
              <a:solidFill>
                <a:srgbClr val="002060"/>
              </a:solidFill>
            </a:endParaRPr>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1</a:t>
            </a:fld>
            <a:endParaRPr lang="fr-FR"/>
          </a:p>
        </p:txBody>
      </p:sp>
      <p:sp>
        <p:nvSpPr>
          <p:cNvPr id="6" name="ZoneTexte 5"/>
          <p:cNvSpPr txBox="1"/>
          <p:nvPr/>
        </p:nvSpPr>
        <p:spPr>
          <a:xfrm>
            <a:off x="1187624" y="4869160"/>
            <a:ext cx="7200800" cy="923330"/>
          </a:xfrm>
          <a:prstGeom prst="rect">
            <a:avLst/>
          </a:prstGeom>
          <a:noFill/>
        </p:spPr>
        <p:txBody>
          <a:bodyPr wrap="square" rtlCol="0">
            <a:spAutoFit/>
          </a:bodyPr>
          <a:lstStyle/>
          <a:p>
            <a:r>
              <a:rPr lang="en-US" b="1" dirty="0" smtClean="0">
                <a:solidFill>
                  <a:srgbClr val="7030A0"/>
                </a:solidFill>
              </a:rPr>
              <a:t>This talk is associated to the memory of Vladimir </a:t>
            </a:r>
            <a:r>
              <a:rPr lang="en-US" b="1" dirty="0" err="1" smtClean="0">
                <a:solidFill>
                  <a:srgbClr val="7030A0"/>
                </a:solidFill>
              </a:rPr>
              <a:t>M.Strakhovenko</a:t>
            </a:r>
            <a:r>
              <a:rPr lang="en-US" b="1" dirty="0" smtClean="0">
                <a:solidFill>
                  <a:srgbClr val="7030A0"/>
                </a:solidFill>
              </a:rPr>
              <a:t> from BINP-Novosibirsk  who participated in most of the theoretical investigations on positron sources with his colleagues from LAL and IPNL.</a:t>
            </a:r>
            <a:endParaRPr lang="fr-FR" b="1" dirty="0">
              <a:solidFill>
                <a:srgbClr val="7030A0"/>
              </a:solidFill>
            </a:endParaRPr>
          </a:p>
        </p:txBody>
      </p:sp>
    </p:spTree>
    <p:extLst>
      <p:ext uri="{BB962C8B-B14F-4D97-AF65-F5344CB8AC3E}">
        <p14:creationId xmlns="" xmlns:p14="http://schemas.microsoft.com/office/powerpoint/2010/main" val="3959763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10</a:t>
            </a:fld>
            <a:endParaRPr lang="fr-FR"/>
          </a:p>
        </p:txBody>
      </p:sp>
      <p:pic>
        <p:nvPicPr>
          <p:cNvPr id="1027" name="Picture 3"/>
          <p:cNvPicPr>
            <a:picLocks noGrp="1" noChangeAspect="1" noChangeArrowheads="1"/>
          </p:cNvPicPr>
          <p:nvPr>
            <p:ph idx="1"/>
          </p:nvPr>
        </p:nvPicPr>
        <p:blipFill>
          <a:blip r:embed="rId2" cstate="print"/>
          <a:srcRect/>
          <a:stretch>
            <a:fillRect/>
          </a:stretch>
        </p:blipFill>
        <p:spPr bwMode="auto">
          <a:xfrm>
            <a:off x="1004887" y="1988841"/>
            <a:ext cx="7134225" cy="2448272"/>
          </a:xfrm>
          <a:prstGeom prst="rect">
            <a:avLst/>
          </a:prstGeom>
          <a:noFill/>
          <a:ln w="9525">
            <a:noFill/>
            <a:miter lim="800000"/>
            <a:headEnd/>
            <a:tailEnd/>
          </a:ln>
        </p:spPr>
      </p:pic>
      <p:sp>
        <p:nvSpPr>
          <p:cNvPr id="9" name="ZoneTexte 8"/>
          <p:cNvSpPr txBox="1"/>
          <p:nvPr/>
        </p:nvSpPr>
        <p:spPr>
          <a:xfrm>
            <a:off x="395536" y="1556792"/>
            <a:ext cx="8352928" cy="369332"/>
          </a:xfrm>
          <a:prstGeom prst="rect">
            <a:avLst/>
          </a:prstGeom>
          <a:noFill/>
        </p:spPr>
        <p:txBody>
          <a:bodyPr wrap="square" rtlCol="0">
            <a:spAutoFit/>
          </a:bodyPr>
          <a:lstStyle/>
          <a:p>
            <a:r>
              <a:rPr lang="en-US" b="1" dirty="0" smtClean="0">
                <a:solidFill>
                  <a:srgbClr val="C00000"/>
                </a:solidFill>
              </a:rPr>
              <a:t>2-2 COMPTON BACKSCATTERING PHOTONS FOR POSITRONS</a:t>
            </a:r>
            <a:endParaRPr lang="fr-FR" b="1" dirty="0">
              <a:solidFill>
                <a:srgbClr val="C00000"/>
              </a:solidFill>
            </a:endParaRPr>
          </a:p>
        </p:txBody>
      </p:sp>
      <p:sp>
        <p:nvSpPr>
          <p:cNvPr id="10" name="ZoneTexte 9"/>
          <p:cNvSpPr txBox="1"/>
          <p:nvPr/>
        </p:nvSpPr>
        <p:spPr>
          <a:xfrm>
            <a:off x="755576" y="4509120"/>
            <a:ext cx="7416824" cy="1200329"/>
          </a:xfrm>
          <a:prstGeom prst="rect">
            <a:avLst/>
          </a:prstGeom>
          <a:noFill/>
        </p:spPr>
        <p:txBody>
          <a:bodyPr wrap="square" rtlCol="0">
            <a:spAutoFit/>
          </a:bodyPr>
          <a:lstStyle/>
          <a:p>
            <a:r>
              <a:rPr lang="en-US" b="1" dirty="0" smtClean="0">
                <a:solidFill>
                  <a:srgbClr val="002060"/>
                </a:solidFill>
              </a:rPr>
              <a:t>The scattered photons have </a:t>
            </a:r>
            <a:r>
              <a:rPr lang="el-GR" b="1" dirty="0" smtClean="0">
                <a:solidFill>
                  <a:srgbClr val="002060"/>
                </a:solidFill>
              </a:rPr>
              <a:t>λ</a:t>
            </a:r>
            <a:r>
              <a:rPr lang="en-US" b="1" dirty="0" smtClean="0">
                <a:solidFill>
                  <a:srgbClr val="002060"/>
                </a:solidFill>
              </a:rPr>
              <a:t>=</a:t>
            </a:r>
            <a:r>
              <a:rPr lang="el-GR" b="1" dirty="0" smtClean="0">
                <a:solidFill>
                  <a:srgbClr val="002060"/>
                </a:solidFill>
              </a:rPr>
              <a:t>λ</a:t>
            </a:r>
            <a:r>
              <a:rPr lang="en-US" b="1" baseline="-25000" dirty="0" smtClean="0">
                <a:solidFill>
                  <a:srgbClr val="002060"/>
                </a:solidFill>
              </a:rPr>
              <a:t>laser</a:t>
            </a:r>
            <a:r>
              <a:rPr lang="en-US" b="1" dirty="0" smtClean="0">
                <a:solidFill>
                  <a:srgbClr val="002060"/>
                </a:solidFill>
              </a:rPr>
              <a:t> /2</a:t>
            </a:r>
            <a:r>
              <a:rPr lang="el-GR" b="1" dirty="0" smtClean="0">
                <a:solidFill>
                  <a:srgbClr val="002060"/>
                </a:solidFill>
              </a:rPr>
              <a:t>γ</a:t>
            </a:r>
            <a:r>
              <a:rPr lang="en-US" b="1" baseline="30000" dirty="0" smtClean="0">
                <a:solidFill>
                  <a:srgbClr val="002060"/>
                </a:solidFill>
              </a:rPr>
              <a:t>2</a:t>
            </a:r>
            <a:r>
              <a:rPr lang="en-US" b="1" dirty="0" smtClean="0">
                <a:solidFill>
                  <a:srgbClr val="002060"/>
                </a:solidFill>
              </a:rPr>
              <a:t>(1+cos</a:t>
            </a:r>
            <a:r>
              <a:rPr lang="el-GR" b="1" dirty="0" smtClean="0">
                <a:solidFill>
                  <a:srgbClr val="002060"/>
                </a:solidFill>
              </a:rPr>
              <a:t>θ</a:t>
            </a:r>
            <a:r>
              <a:rPr lang="el-GR" b="1" baseline="-25000" dirty="0" smtClean="0">
                <a:solidFill>
                  <a:srgbClr val="002060"/>
                </a:solidFill>
              </a:rPr>
              <a:t>γ</a:t>
            </a:r>
            <a:r>
              <a:rPr lang="en-US" b="1" dirty="0" smtClean="0">
                <a:solidFill>
                  <a:srgbClr val="002060"/>
                </a:solidFill>
              </a:rPr>
              <a:t> ) ; laser photons are circularly polarized. The laser wavelength is about 1 </a:t>
            </a:r>
            <a:r>
              <a:rPr lang="el-GR" b="1" dirty="0" smtClean="0">
                <a:solidFill>
                  <a:srgbClr val="002060"/>
                </a:solidFill>
                <a:latin typeface="Century Gothic"/>
              </a:rPr>
              <a:t>μ</a:t>
            </a:r>
            <a:r>
              <a:rPr lang="en-US" b="1" dirty="0" smtClean="0">
                <a:solidFill>
                  <a:srgbClr val="002060"/>
                </a:solidFill>
                <a:latin typeface="Century Gothic"/>
              </a:rPr>
              <a:t>m</a:t>
            </a:r>
            <a:r>
              <a:rPr lang="en-US" b="1" dirty="0" smtClean="0">
                <a:solidFill>
                  <a:srgbClr val="002060"/>
                </a:solidFill>
                <a:latin typeface="Calibri" pitchFamily="34" charset="0"/>
              </a:rPr>
              <a:t>. The electron beam energy is of some </a:t>
            </a:r>
            <a:r>
              <a:rPr lang="en-US" b="1" dirty="0" err="1" smtClean="0">
                <a:solidFill>
                  <a:srgbClr val="002060"/>
                </a:solidFill>
                <a:latin typeface="Calibri" pitchFamily="34" charset="0"/>
              </a:rPr>
              <a:t>GeV</a:t>
            </a:r>
            <a:r>
              <a:rPr lang="en-US" b="1" dirty="0" smtClean="0">
                <a:solidFill>
                  <a:srgbClr val="002060"/>
                </a:solidFill>
                <a:latin typeface="Calibri" pitchFamily="34" charset="0"/>
              </a:rPr>
              <a:t>. In order to improve the available laser power at the interaction point, an optical cavity is used.    </a:t>
            </a:r>
            <a:r>
              <a:rPr lang="en-US" b="1" baseline="-25000" dirty="0" smtClean="0">
                <a:solidFill>
                  <a:srgbClr val="002060"/>
                </a:solidFill>
                <a:latin typeface="Calibri" pitchFamily="34" charset="0"/>
              </a:rPr>
              <a:t>               </a:t>
            </a:r>
            <a:endParaRPr lang="fr-FR" b="1" baseline="-25000" dirty="0">
              <a:solidFill>
                <a:srgbClr val="002060"/>
              </a:solidFill>
              <a:latin typeface="Calibri" pitchFamily="34" charset="0"/>
            </a:endParaRPr>
          </a:p>
        </p:txBody>
      </p:sp>
      <p:sp>
        <p:nvSpPr>
          <p:cNvPr id="8" name="ZoneTexte 7"/>
          <p:cNvSpPr txBox="1"/>
          <p:nvPr/>
        </p:nvSpPr>
        <p:spPr>
          <a:xfrm>
            <a:off x="755576" y="5733256"/>
            <a:ext cx="7776864" cy="646331"/>
          </a:xfrm>
          <a:prstGeom prst="rect">
            <a:avLst/>
          </a:prstGeom>
          <a:noFill/>
        </p:spPr>
        <p:txBody>
          <a:bodyPr wrap="square" rtlCol="0">
            <a:spAutoFit/>
          </a:bodyPr>
          <a:lstStyle/>
          <a:p>
            <a:r>
              <a:rPr lang="en-US" b="1" dirty="0" smtClean="0">
                <a:solidFill>
                  <a:srgbClr val="00B050"/>
                </a:solidFill>
              </a:rPr>
              <a:t>The laser wavelength is 10</a:t>
            </a:r>
            <a:r>
              <a:rPr lang="en-US" b="1" baseline="30000" dirty="0" smtClean="0">
                <a:solidFill>
                  <a:srgbClr val="00B050"/>
                </a:solidFill>
              </a:rPr>
              <a:t>4</a:t>
            </a:r>
            <a:r>
              <a:rPr lang="en-US" b="1" dirty="0" smtClean="0">
                <a:solidFill>
                  <a:srgbClr val="00B050"/>
                </a:solidFill>
              </a:rPr>
              <a:t> times smaller than the </a:t>
            </a:r>
            <a:r>
              <a:rPr lang="en-US" b="1" dirty="0" err="1" smtClean="0">
                <a:solidFill>
                  <a:srgbClr val="00B050"/>
                </a:solidFill>
              </a:rPr>
              <a:t>undulator</a:t>
            </a:r>
            <a:r>
              <a:rPr lang="en-US" b="1" dirty="0" smtClean="0">
                <a:solidFill>
                  <a:srgbClr val="00B050"/>
                </a:solidFill>
              </a:rPr>
              <a:t> one (~ cm); the electron beam energy to create the same energy photons is 100 times smaller</a:t>
            </a:r>
            <a:r>
              <a:rPr lang="en-US" b="1" baseline="30000" dirty="0" smtClean="0">
                <a:solidFill>
                  <a:srgbClr val="00B050"/>
                </a:solidFill>
              </a:rPr>
              <a:t>   </a:t>
            </a:r>
            <a:endParaRPr lang="fr-FR" b="1" dirty="0">
              <a:solidFill>
                <a:srgbClr val="00B050"/>
              </a:solidFill>
            </a:endParaRPr>
          </a:p>
        </p:txBody>
      </p:sp>
    </p:spTree>
    <p:extLst>
      <p:ext uri="{BB962C8B-B14F-4D97-AF65-F5344CB8AC3E}">
        <p14:creationId xmlns="" xmlns:p14="http://schemas.microsoft.com/office/powerpoint/2010/main" val="599138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11</a:t>
            </a:fld>
            <a:endParaRPr lang="fr-FR"/>
          </a:p>
        </p:txBody>
      </p:sp>
      <p:sp>
        <p:nvSpPr>
          <p:cNvPr id="7" name="ZoneTexte 6"/>
          <p:cNvSpPr txBox="1"/>
          <p:nvPr/>
        </p:nvSpPr>
        <p:spPr>
          <a:xfrm>
            <a:off x="467544" y="1484785"/>
            <a:ext cx="8208912" cy="1200329"/>
          </a:xfrm>
          <a:prstGeom prst="rect">
            <a:avLst/>
          </a:prstGeom>
          <a:noFill/>
        </p:spPr>
        <p:txBody>
          <a:bodyPr wrap="square" rtlCol="0">
            <a:spAutoFit/>
          </a:bodyPr>
          <a:lstStyle/>
          <a:p>
            <a:r>
              <a:rPr lang="en-US" b="1" dirty="0" smtClean="0">
                <a:solidFill>
                  <a:srgbClr val="FF0000"/>
                </a:solidFill>
              </a:rPr>
              <a:t>Two 4-mirror cavities have been installed at ATF/KEK: LAL-</a:t>
            </a:r>
            <a:r>
              <a:rPr lang="en-US" b="1" dirty="0" err="1" smtClean="0">
                <a:solidFill>
                  <a:srgbClr val="FF0000"/>
                </a:solidFill>
              </a:rPr>
              <a:t>Orsay</a:t>
            </a:r>
            <a:r>
              <a:rPr lang="en-US" b="1" dirty="0" smtClean="0">
                <a:solidFill>
                  <a:srgbClr val="FF0000"/>
                </a:solidFill>
              </a:rPr>
              <a:t> cavity in 2010 and a similar one from KEK-Hiroshima in 2011. There are two flat and two spherical mirrors; spherical </a:t>
            </a:r>
            <a:r>
              <a:rPr lang="en-US" b="1" dirty="0" err="1" smtClean="0">
                <a:solidFill>
                  <a:srgbClr val="FF0000"/>
                </a:solidFill>
              </a:rPr>
              <a:t>mirrorr</a:t>
            </a:r>
            <a:r>
              <a:rPr lang="en-US" b="1" dirty="0" smtClean="0">
                <a:solidFill>
                  <a:srgbClr val="FF0000"/>
                </a:solidFill>
              </a:rPr>
              <a:t> radius</a:t>
            </a:r>
            <a:r>
              <a:rPr lang="en-US" b="1" dirty="0" smtClean="0">
                <a:solidFill>
                  <a:srgbClr val="FF0000"/>
                </a:solidFill>
                <a:sym typeface="Wingdings" pitchFamily="2" charset="2"/>
              </a:rPr>
              <a:t> minimizes the waists of the cavity modes. This tetrahedron geometry reduces the polarization instabilities at very small level.</a:t>
            </a:r>
            <a:endParaRPr lang="fr-FR" b="1" dirty="0">
              <a:solidFill>
                <a:srgbClr val="FF0000"/>
              </a:solidFill>
            </a:endParaRPr>
          </a:p>
        </p:txBody>
      </p:sp>
      <p:pic>
        <p:nvPicPr>
          <p:cNvPr id="3" name="Picture 2"/>
          <p:cNvPicPr>
            <a:picLocks noGrp="1" noChangeAspect="1" noChangeArrowheads="1"/>
          </p:cNvPicPr>
          <p:nvPr>
            <p:ph idx="1"/>
          </p:nvPr>
        </p:nvPicPr>
        <p:blipFill>
          <a:blip r:embed="rId2" cstate="print"/>
          <a:srcRect/>
          <a:stretch>
            <a:fillRect/>
          </a:stretch>
        </p:blipFill>
        <p:spPr bwMode="auto">
          <a:xfrm>
            <a:off x="899592" y="2708920"/>
            <a:ext cx="7272808" cy="3672408"/>
          </a:xfrm>
          <a:prstGeom prst="rect">
            <a:avLst/>
          </a:prstGeom>
          <a:noFill/>
          <a:ln w="9525">
            <a:noFill/>
            <a:miter lim="800000"/>
            <a:headEnd/>
            <a:tailEnd/>
          </a:ln>
        </p:spPr>
      </p:pic>
      <p:sp>
        <p:nvSpPr>
          <p:cNvPr id="9" name="ZoneTexte 8"/>
          <p:cNvSpPr txBox="1"/>
          <p:nvPr/>
        </p:nvSpPr>
        <p:spPr>
          <a:xfrm>
            <a:off x="1187624" y="6165304"/>
            <a:ext cx="2088232" cy="338554"/>
          </a:xfrm>
          <a:prstGeom prst="rect">
            <a:avLst/>
          </a:prstGeom>
          <a:noFill/>
        </p:spPr>
        <p:txBody>
          <a:bodyPr wrap="square" rtlCol="0">
            <a:spAutoFit/>
          </a:bodyPr>
          <a:lstStyle/>
          <a:p>
            <a:r>
              <a:rPr lang="en-US" sz="1600" b="1" dirty="0" err="1" smtClean="0">
                <a:solidFill>
                  <a:srgbClr val="00B050"/>
                </a:solidFill>
              </a:rPr>
              <a:t>F.Zomer</a:t>
            </a:r>
            <a:r>
              <a:rPr lang="en-US" sz="1600" b="1" dirty="0" smtClean="0">
                <a:solidFill>
                  <a:srgbClr val="00B050"/>
                </a:solidFill>
              </a:rPr>
              <a:t> et al.</a:t>
            </a:r>
            <a:endParaRPr lang="fr-FR" sz="1600" b="1" dirty="0">
              <a:solidFill>
                <a:srgbClr val="00B05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12</a:t>
            </a:fld>
            <a:endParaRPr lang="fr-FR"/>
          </a:p>
        </p:txBody>
      </p:sp>
      <p:pic>
        <p:nvPicPr>
          <p:cNvPr id="2050" name="Picture 2"/>
          <p:cNvPicPr>
            <a:picLocks noGrp="1" noChangeAspect="1" noChangeArrowheads="1"/>
          </p:cNvPicPr>
          <p:nvPr>
            <p:ph idx="1"/>
          </p:nvPr>
        </p:nvPicPr>
        <p:blipFill>
          <a:blip r:embed="rId2" cstate="print"/>
          <a:srcRect/>
          <a:stretch>
            <a:fillRect/>
          </a:stretch>
        </p:blipFill>
        <p:spPr bwMode="auto">
          <a:xfrm>
            <a:off x="866775" y="2060848"/>
            <a:ext cx="7410450" cy="4032448"/>
          </a:xfrm>
          <a:prstGeom prst="rect">
            <a:avLst/>
          </a:prstGeom>
          <a:noFill/>
          <a:ln w="9525">
            <a:noFill/>
            <a:miter lim="800000"/>
            <a:headEnd/>
            <a:tailEnd/>
          </a:ln>
        </p:spPr>
      </p:pic>
      <p:sp>
        <p:nvSpPr>
          <p:cNvPr id="7" name="ZoneTexte 6"/>
          <p:cNvSpPr txBox="1"/>
          <p:nvPr/>
        </p:nvSpPr>
        <p:spPr>
          <a:xfrm>
            <a:off x="899592" y="1484784"/>
            <a:ext cx="7776864" cy="584775"/>
          </a:xfrm>
          <a:prstGeom prst="rect">
            <a:avLst/>
          </a:prstGeom>
          <a:noFill/>
        </p:spPr>
        <p:txBody>
          <a:bodyPr wrap="square" rtlCol="0">
            <a:spAutoFit/>
          </a:bodyPr>
          <a:lstStyle/>
          <a:p>
            <a:r>
              <a:rPr lang="en-US" sz="1600" b="1" dirty="0" smtClean="0">
                <a:solidFill>
                  <a:srgbClr val="7030A0"/>
                </a:solidFill>
              </a:rPr>
              <a:t>A collaboration LAL-KEK started with the objective of  testing the generation of Compton photons in the 4-mirror cavity at ATF </a:t>
            </a:r>
            <a:endParaRPr lang="fr-FR" sz="1600" b="1" dirty="0">
              <a:solidFill>
                <a:srgbClr val="7030A0"/>
              </a:solidFill>
            </a:endParaRPr>
          </a:p>
        </p:txBody>
      </p:sp>
      <p:sp>
        <p:nvSpPr>
          <p:cNvPr id="8" name="ZoneTexte 7"/>
          <p:cNvSpPr txBox="1"/>
          <p:nvPr/>
        </p:nvSpPr>
        <p:spPr>
          <a:xfrm>
            <a:off x="899592" y="6093296"/>
            <a:ext cx="2160240" cy="369332"/>
          </a:xfrm>
          <a:prstGeom prst="rect">
            <a:avLst/>
          </a:prstGeom>
          <a:noFill/>
        </p:spPr>
        <p:txBody>
          <a:bodyPr wrap="square" rtlCol="0">
            <a:spAutoFit/>
          </a:bodyPr>
          <a:lstStyle/>
          <a:p>
            <a:r>
              <a:rPr lang="en-US" b="1" dirty="0" err="1" smtClean="0">
                <a:solidFill>
                  <a:srgbClr val="00B050"/>
                </a:solidFill>
              </a:rPr>
              <a:t>F.Zomer</a:t>
            </a:r>
            <a:r>
              <a:rPr lang="en-US" b="1" dirty="0" smtClean="0">
                <a:solidFill>
                  <a:srgbClr val="00B050"/>
                </a:solidFill>
              </a:rPr>
              <a:t> et al.</a:t>
            </a:r>
            <a:endParaRPr lang="fr-FR" b="1" dirty="0">
              <a:solidFill>
                <a:srgbClr val="00B05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 FOR LINEAR COLLIDERS</a:t>
            </a:r>
            <a:endParaRPr lang="fr-FR" sz="2800" b="1" dirty="0"/>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13</a:t>
            </a:fld>
            <a:endParaRPr lang="fr-FR"/>
          </a:p>
        </p:txBody>
      </p:sp>
      <p:pic>
        <p:nvPicPr>
          <p:cNvPr id="3074" name="Picture 2"/>
          <p:cNvPicPr>
            <a:picLocks noGrp="1" noChangeAspect="1" noChangeArrowheads="1"/>
          </p:cNvPicPr>
          <p:nvPr>
            <p:ph idx="1"/>
          </p:nvPr>
        </p:nvPicPr>
        <p:blipFill>
          <a:blip r:embed="rId2" cstate="print"/>
          <a:srcRect/>
          <a:stretch>
            <a:fillRect/>
          </a:stretch>
        </p:blipFill>
        <p:spPr bwMode="auto">
          <a:xfrm>
            <a:off x="1179725" y="2204864"/>
            <a:ext cx="6784550" cy="3816424"/>
          </a:xfrm>
          <a:prstGeom prst="rect">
            <a:avLst/>
          </a:prstGeom>
          <a:noFill/>
          <a:ln w="9525">
            <a:noFill/>
            <a:miter lim="800000"/>
            <a:headEnd/>
            <a:tailEnd/>
          </a:ln>
        </p:spPr>
      </p:pic>
      <p:sp>
        <p:nvSpPr>
          <p:cNvPr id="7" name="ZoneTexte 6"/>
          <p:cNvSpPr txBox="1"/>
          <p:nvPr/>
        </p:nvSpPr>
        <p:spPr>
          <a:xfrm>
            <a:off x="827584" y="1556792"/>
            <a:ext cx="7272808" cy="369332"/>
          </a:xfrm>
          <a:prstGeom prst="rect">
            <a:avLst/>
          </a:prstGeom>
          <a:noFill/>
        </p:spPr>
        <p:txBody>
          <a:bodyPr wrap="square" rtlCol="0">
            <a:spAutoFit/>
          </a:bodyPr>
          <a:lstStyle/>
          <a:p>
            <a:r>
              <a:rPr lang="en-US" b="1" dirty="0" smtClean="0">
                <a:solidFill>
                  <a:srgbClr val="7030A0"/>
                </a:solidFill>
              </a:rPr>
              <a:t>Recent results (2013) were obtained at ATF</a:t>
            </a:r>
            <a:endParaRPr lang="fr-FR" b="1" dirty="0">
              <a:solidFill>
                <a:srgbClr val="7030A0"/>
              </a:solidFill>
            </a:endParaRPr>
          </a:p>
        </p:txBody>
      </p:sp>
      <p:sp>
        <p:nvSpPr>
          <p:cNvPr id="9" name="ZoneTexte 8"/>
          <p:cNvSpPr txBox="1"/>
          <p:nvPr/>
        </p:nvSpPr>
        <p:spPr>
          <a:xfrm>
            <a:off x="827584" y="6093296"/>
            <a:ext cx="2304256" cy="338554"/>
          </a:xfrm>
          <a:prstGeom prst="rect">
            <a:avLst/>
          </a:prstGeom>
          <a:noFill/>
        </p:spPr>
        <p:txBody>
          <a:bodyPr wrap="square" rtlCol="0">
            <a:spAutoFit/>
          </a:bodyPr>
          <a:lstStyle/>
          <a:p>
            <a:r>
              <a:rPr lang="en-US" sz="1600" b="1" dirty="0" err="1" smtClean="0">
                <a:solidFill>
                  <a:srgbClr val="00B050"/>
                </a:solidFill>
              </a:rPr>
              <a:t>F.Zomer</a:t>
            </a:r>
            <a:r>
              <a:rPr lang="en-US" sz="1600" b="1" dirty="0" smtClean="0">
                <a:solidFill>
                  <a:srgbClr val="00B050"/>
                </a:solidFill>
              </a:rPr>
              <a:t> et al.</a:t>
            </a:r>
            <a:endParaRPr lang="fr-FR" sz="1600" b="1" dirty="0">
              <a:solidFill>
                <a:srgbClr val="00B05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14</a:t>
            </a:fld>
            <a:endParaRPr lang="fr-FR"/>
          </a:p>
        </p:txBody>
      </p:sp>
      <p:pic>
        <p:nvPicPr>
          <p:cNvPr id="4098" name="Picture 2"/>
          <p:cNvPicPr>
            <a:picLocks noGrp="1" noChangeAspect="1" noChangeArrowheads="1"/>
          </p:cNvPicPr>
          <p:nvPr>
            <p:ph idx="1"/>
          </p:nvPr>
        </p:nvPicPr>
        <p:blipFill>
          <a:blip r:embed="rId2" cstate="print"/>
          <a:srcRect/>
          <a:stretch>
            <a:fillRect/>
          </a:stretch>
        </p:blipFill>
        <p:spPr bwMode="auto">
          <a:xfrm>
            <a:off x="4932040" y="2132856"/>
            <a:ext cx="3888432" cy="3456384"/>
          </a:xfrm>
          <a:prstGeom prst="rect">
            <a:avLst/>
          </a:prstGeom>
          <a:noFill/>
          <a:ln w="9525">
            <a:noFill/>
            <a:miter lim="800000"/>
            <a:headEnd/>
            <a:tailEnd/>
          </a:ln>
        </p:spPr>
      </p:pic>
      <p:sp>
        <p:nvSpPr>
          <p:cNvPr id="7" name="ZoneTexte 6"/>
          <p:cNvSpPr txBox="1"/>
          <p:nvPr/>
        </p:nvSpPr>
        <p:spPr>
          <a:xfrm>
            <a:off x="611560" y="1556792"/>
            <a:ext cx="7848872" cy="369332"/>
          </a:xfrm>
          <a:prstGeom prst="rect">
            <a:avLst/>
          </a:prstGeom>
          <a:noFill/>
        </p:spPr>
        <p:txBody>
          <a:bodyPr wrap="square" rtlCol="0">
            <a:spAutoFit/>
          </a:bodyPr>
          <a:lstStyle/>
          <a:p>
            <a:r>
              <a:rPr lang="en-US" b="1" dirty="0" smtClean="0">
                <a:solidFill>
                  <a:srgbClr val="C00000"/>
                </a:solidFill>
              </a:rPr>
              <a:t>TEST AT ATF: </a:t>
            </a:r>
            <a:r>
              <a:rPr lang="en-US" b="1" dirty="0" smtClean="0">
                <a:solidFill>
                  <a:srgbClr val="002060"/>
                </a:solidFill>
              </a:rPr>
              <a:t>successful tests have been operated at ATF. </a:t>
            </a:r>
            <a:endParaRPr lang="fr-FR" b="1" dirty="0">
              <a:solidFill>
                <a:srgbClr val="C00000"/>
              </a:solidFill>
            </a:endParaRPr>
          </a:p>
        </p:txBody>
      </p:sp>
      <p:sp>
        <p:nvSpPr>
          <p:cNvPr id="8" name="ZoneTexte 7"/>
          <p:cNvSpPr txBox="1"/>
          <p:nvPr/>
        </p:nvSpPr>
        <p:spPr>
          <a:xfrm>
            <a:off x="4499992" y="5589240"/>
            <a:ext cx="4248472" cy="307777"/>
          </a:xfrm>
          <a:prstGeom prst="rect">
            <a:avLst/>
          </a:prstGeom>
          <a:noFill/>
        </p:spPr>
        <p:txBody>
          <a:bodyPr wrap="square" rtlCol="0">
            <a:spAutoFit/>
          </a:bodyPr>
          <a:lstStyle/>
          <a:p>
            <a:r>
              <a:rPr lang="en-US" sz="1400" b="1" dirty="0" smtClean="0">
                <a:solidFill>
                  <a:srgbClr val="002060"/>
                </a:solidFill>
              </a:rPr>
              <a:t>Beam lifetime with and without Compton interaction. </a:t>
            </a:r>
            <a:endParaRPr lang="fr-FR" sz="1400" b="1" dirty="0">
              <a:solidFill>
                <a:srgbClr val="002060"/>
              </a:solidFill>
            </a:endParaRPr>
          </a:p>
        </p:txBody>
      </p:sp>
      <p:sp>
        <p:nvSpPr>
          <p:cNvPr id="9" name="ZoneTexte 8"/>
          <p:cNvSpPr txBox="1"/>
          <p:nvPr/>
        </p:nvSpPr>
        <p:spPr>
          <a:xfrm>
            <a:off x="395536" y="2060848"/>
            <a:ext cx="4536504" cy="3416320"/>
          </a:xfrm>
          <a:prstGeom prst="rect">
            <a:avLst/>
          </a:prstGeom>
          <a:noFill/>
        </p:spPr>
        <p:txBody>
          <a:bodyPr wrap="square" rtlCol="0">
            <a:spAutoFit/>
          </a:bodyPr>
          <a:lstStyle/>
          <a:p>
            <a:r>
              <a:rPr lang="en-US" b="1" dirty="0" smtClean="0">
                <a:solidFill>
                  <a:srgbClr val="002060"/>
                </a:solidFill>
              </a:rPr>
              <a:t>After improvements in the optical system (laser, mirrors,..) runs were operated in </a:t>
            </a:r>
            <a:r>
              <a:rPr lang="en-US" b="1" dirty="0" err="1" smtClean="0">
                <a:solidFill>
                  <a:srgbClr val="002060"/>
                </a:solidFill>
              </a:rPr>
              <a:t>december</a:t>
            </a:r>
            <a:r>
              <a:rPr lang="en-US" b="1" dirty="0" smtClean="0">
                <a:solidFill>
                  <a:srgbClr val="002060"/>
                </a:solidFill>
              </a:rPr>
              <a:t> 2013. The results gave a flux of Compton photons: </a:t>
            </a:r>
            <a:r>
              <a:rPr lang="en-US" b="1" dirty="0" smtClean="0">
                <a:solidFill>
                  <a:srgbClr val="002060"/>
                </a:solidFill>
              </a:rPr>
              <a:t>500 to 1500</a:t>
            </a:r>
            <a:r>
              <a:rPr lang="el-GR" b="1" dirty="0" smtClean="0">
                <a:solidFill>
                  <a:srgbClr val="002060"/>
                </a:solidFill>
              </a:rPr>
              <a:t>γ</a:t>
            </a:r>
            <a:r>
              <a:rPr lang="en-US" b="1" dirty="0" smtClean="0">
                <a:solidFill>
                  <a:srgbClr val="002060"/>
                </a:solidFill>
              </a:rPr>
              <a:t>/ crossing </a:t>
            </a:r>
            <a:r>
              <a:rPr lang="en-US" b="1" dirty="0" smtClean="0">
                <a:solidFill>
                  <a:srgbClr val="002060"/>
                </a:solidFill>
              </a:rPr>
              <a:t>bucket at maximum.  </a:t>
            </a:r>
            <a:r>
              <a:rPr lang="en-US" b="1" dirty="0" smtClean="0">
                <a:solidFill>
                  <a:srgbClr val="002060"/>
                </a:solidFill>
                <a:sym typeface="Wingdings" pitchFamily="2" charset="2"/>
              </a:rPr>
              <a:t>: or </a:t>
            </a:r>
            <a:r>
              <a:rPr lang="en-US" b="1" dirty="0" smtClean="0">
                <a:solidFill>
                  <a:srgbClr val="002060"/>
                </a:solidFill>
                <a:sym typeface="Wingdings" pitchFamily="2" charset="2"/>
              </a:rPr>
              <a:t>5x10</a:t>
            </a:r>
            <a:r>
              <a:rPr lang="en-US" b="1" baseline="30000" dirty="0" smtClean="0">
                <a:solidFill>
                  <a:srgbClr val="002060"/>
                </a:solidFill>
                <a:sym typeface="Wingdings" pitchFamily="2" charset="2"/>
              </a:rPr>
              <a:t>8  </a:t>
            </a:r>
            <a:r>
              <a:rPr lang="en-US" b="1" dirty="0" smtClean="0">
                <a:solidFill>
                  <a:srgbClr val="002060"/>
                </a:solidFill>
                <a:sym typeface="Wingdings" pitchFamily="2" charset="2"/>
              </a:rPr>
              <a:t> to 1.5x10</a:t>
            </a:r>
            <a:r>
              <a:rPr lang="en-US" b="1" baseline="30000" dirty="0" smtClean="0">
                <a:solidFill>
                  <a:srgbClr val="002060"/>
                </a:solidFill>
                <a:sym typeface="Wingdings" pitchFamily="2" charset="2"/>
              </a:rPr>
              <a:t>9  </a:t>
            </a:r>
            <a:r>
              <a:rPr lang="el-GR" b="1" dirty="0" smtClean="0">
                <a:solidFill>
                  <a:srgbClr val="002060"/>
                </a:solidFill>
                <a:sym typeface="Wingdings" pitchFamily="2" charset="2"/>
              </a:rPr>
              <a:t>γ</a:t>
            </a:r>
            <a:r>
              <a:rPr lang="en-US" b="1" dirty="0" smtClean="0">
                <a:solidFill>
                  <a:srgbClr val="002060"/>
                </a:solidFill>
                <a:sym typeface="Wingdings" pitchFamily="2" charset="2"/>
              </a:rPr>
              <a:t>/sec; that corresponds to:  </a:t>
            </a:r>
            <a:r>
              <a:rPr lang="en-US" b="1" dirty="0" smtClean="0">
                <a:solidFill>
                  <a:srgbClr val="002060"/>
                </a:solidFill>
                <a:sym typeface="Wingdings" pitchFamily="2" charset="2"/>
              </a:rPr>
              <a:t>0.8x10</a:t>
            </a:r>
            <a:r>
              <a:rPr lang="en-US" b="1" baseline="30000" dirty="0" smtClean="0">
                <a:solidFill>
                  <a:srgbClr val="002060"/>
                </a:solidFill>
                <a:sym typeface="Wingdings" pitchFamily="2" charset="2"/>
              </a:rPr>
              <a:t>-7</a:t>
            </a:r>
            <a:r>
              <a:rPr lang="en-US" b="1" dirty="0" smtClean="0">
                <a:solidFill>
                  <a:srgbClr val="002060"/>
                </a:solidFill>
                <a:sym typeface="Wingdings" pitchFamily="2" charset="2"/>
              </a:rPr>
              <a:t> to 2.5 x10</a:t>
            </a:r>
            <a:r>
              <a:rPr lang="en-US" b="1" baseline="30000" dirty="0" smtClean="0">
                <a:solidFill>
                  <a:srgbClr val="002060"/>
                </a:solidFill>
                <a:sym typeface="Wingdings" pitchFamily="2" charset="2"/>
              </a:rPr>
              <a:t>-7</a:t>
            </a:r>
            <a:r>
              <a:rPr lang="en-US" b="1" dirty="0" smtClean="0">
                <a:solidFill>
                  <a:srgbClr val="002060"/>
                </a:solidFill>
                <a:sym typeface="Wingdings" pitchFamily="2" charset="2"/>
              </a:rPr>
              <a:t> </a:t>
            </a:r>
            <a:r>
              <a:rPr lang="el-GR" b="1" dirty="0" smtClean="0">
                <a:solidFill>
                  <a:srgbClr val="002060"/>
                </a:solidFill>
                <a:sym typeface="Wingdings" pitchFamily="2" charset="2"/>
              </a:rPr>
              <a:t>γ</a:t>
            </a:r>
            <a:r>
              <a:rPr lang="en-US" b="1" dirty="0" smtClean="0">
                <a:solidFill>
                  <a:srgbClr val="002060"/>
                </a:solidFill>
                <a:sym typeface="Wingdings" pitchFamily="2" charset="2"/>
              </a:rPr>
              <a:t>/e- </a:t>
            </a:r>
            <a:r>
              <a:rPr lang="en-US" b="1" dirty="0" smtClean="0">
                <a:solidFill>
                  <a:srgbClr val="002060"/>
                </a:solidFill>
                <a:sym typeface="Wingdings" pitchFamily="2" charset="2"/>
              </a:rPr>
              <a:t>. The </a:t>
            </a:r>
            <a:r>
              <a:rPr lang="en-US" b="1" dirty="0" smtClean="0">
                <a:solidFill>
                  <a:srgbClr val="002060"/>
                </a:solidFill>
                <a:sym typeface="Wingdings" pitchFamily="2" charset="2"/>
              </a:rPr>
              <a:t>experiment was using one bucket  </a:t>
            </a:r>
            <a:r>
              <a:rPr lang="en-US" b="1" dirty="0" smtClean="0">
                <a:solidFill>
                  <a:srgbClr val="002060"/>
                </a:solidFill>
                <a:sym typeface="Wingdings" pitchFamily="2" charset="2"/>
              </a:rPr>
              <a:t>of 1 </a:t>
            </a:r>
            <a:r>
              <a:rPr lang="en-US" b="1" dirty="0" err="1" smtClean="0">
                <a:solidFill>
                  <a:srgbClr val="002060"/>
                </a:solidFill>
                <a:sym typeface="Wingdings" pitchFamily="2" charset="2"/>
              </a:rPr>
              <a:t>nC</a:t>
            </a:r>
            <a:r>
              <a:rPr lang="en-US" b="1" dirty="0" smtClean="0">
                <a:solidFill>
                  <a:srgbClr val="002060"/>
                </a:solidFill>
                <a:sym typeface="Wingdings" pitchFamily="2" charset="2"/>
              </a:rPr>
              <a:t> with a collision frequency of  1 </a:t>
            </a:r>
            <a:r>
              <a:rPr lang="en-US" b="1" dirty="0" err="1" smtClean="0">
                <a:solidFill>
                  <a:srgbClr val="002060"/>
                </a:solidFill>
                <a:sym typeface="Wingdings" pitchFamily="2" charset="2"/>
              </a:rPr>
              <a:t>MHz.</a:t>
            </a:r>
            <a:r>
              <a:rPr lang="en-US" b="1" dirty="0" smtClean="0">
                <a:solidFill>
                  <a:srgbClr val="002060"/>
                </a:solidFill>
                <a:sym typeface="Wingdings" pitchFamily="2" charset="2"/>
              </a:rPr>
              <a:t> The collisions lasted during 4 hours.    </a:t>
            </a:r>
          </a:p>
          <a:p>
            <a:endParaRPr lang="en-US" b="1" dirty="0" smtClean="0">
              <a:solidFill>
                <a:srgbClr val="002060"/>
              </a:solidFill>
              <a:sym typeface="Wingdings" pitchFamily="2" charset="2"/>
            </a:endParaRPr>
          </a:p>
          <a:p>
            <a:r>
              <a:rPr lang="en-US" b="1" dirty="0" smtClean="0">
                <a:solidFill>
                  <a:srgbClr val="7030A0"/>
                </a:solidFill>
                <a:sym typeface="Wingdings" pitchFamily="2" charset="2"/>
              </a:rPr>
              <a:t>The effect of the Compton interaction is clearly seen on the figure.</a:t>
            </a:r>
            <a:r>
              <a:rPr lang="en-US" b="1" dirty="0" smtClean="0">
                <a:solidFill>
                  <a:srgbClr val="002060"/>
                </a:solidFill>
                <a:sym typeface="Wingdings" pitchFamily="2" charset="2"/>
              </a:rPr>
              <a:t> </a:t>
            </a:r>
            <a:endParaRPr lang="fr-FR" b="1" dirty="0">
              <a:solidFill>
                <a:srgbClr val="002060"/>
              </a:solidFill>
            </a:endParaRPr>
          </a:p>
        </p:txBody>
      </p:sp>
      <p:sp>
        <p:nvSpPr>
          <p:cNvPr id="12" name="ZoneTexte 11"/>
          <p:cNvSpPr txBox="1"/>
          <p:nvPr/>
        </p:nvSpPr>
        <p:spPr>
          <a:xfrm>
            <a:off x="683568" y="6093296"/>
            <a:ext cx="2232248" cy="338554"/>
          </a:xfrm>
          <a:prstGeom prst="rect">
            <a:avLst/>
          </a:prstGeom>
          <a:noFill/>
        </p:spPr>
        <p:txBody>
          <a:bodyPr wrap="square" rtlCol="0">
            <a:spAutoFit/>
          </a:bodyPr>
          <a:lstStyle/>
          <a:p>
            <a:r>
              <a:rPr lang="en-US" sz="1600" b="1" dirty="0" err="1" smtClean="0">
                <a:solidFill>
                  <a:srgbClr val="00B050"/>
                </a:solidFill>
              </a:rPr>
              <a:t>F.Zomer</a:t>
            </a:r>
            <a:r>
              <a:rPr lang="en-US" sz="1600" b="1" dirty="0" smtClean="0">
                <a:solidFill>
                  <a:srgbClr val="00B050"/>
                </a:solidFill>
              </a:rPr>
              <a:t> et al.</a:t>
            </a:r>
            <a:endParaRPr lang="fr-FR" sz="1600" b="1" dirty="0">
              <a:solidFill>
                <a:srgbClr val="00B05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15</a:t>
            </a:fld>
            <a:endParaRPr lang="fr-FR"/>
          </a:p>
        </p:txBody>
      </p:sp>
      <p:pic>
        <p:nvPicPr>
          <p:cNvPr id="5122" name="Picture 2"/>
          <p:cNvPicPr>
            <a:picLocks noGrp="1" noChangeAspect="1" noChangeArrowheads="1"/>
          </p:cNvPicPr>
          <p:nvPr>
            <p:ph idx="1"/>
          </p:nvPr>
        </p:nvPicPr>
        <p:blipFill>
          <a:blip r:embed="rId2" cstate="print"/>
          <a:srcRect/>
          <a:stretch>
            <a:fillRect/>
          </a:stretch>
        </p:blipFill>
        <p:spPr bwMode="auto">
          <a:xfrm>
            <a:off x="978688" y="1600200"/>
            <a:ext cx="7186623" cy="45259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16</a:t>
            </a:fld>
            <a:endParaRPr lang="fr-FR"/>
          </a:p>
        </p:txBody>
      </p:sp>
      <p:pic>
        <p:nvPicPr>
          <p:cNvPr id="1027" name="Picture 3"/>
          <p:cNvPicPr>
            <a:picLocks noGrp="1" noChangeAspect="1" noChangeArrowheads="1"/>
          </p:cNvPicPr>
          <p:nvPr>
            <p:ph idx="1"/>
          </p:nvPr>
        </p:nvPicPr>
        <p:blipFill>
          <a:blip r:embed="rId2" cstate="print"/>
          <a:srcRect/>
          <a:stretch>
            <a:fillRect/>
          </a:stretch>
        </p:blipFill>
        <p:spPr bwMode="auto">
          <a:xfrm>
            <a:off x="457200" y="2060847"/>
            <a:ext cx="8229600" cy="2088233"/>
          </a:xfrm>
          <a:prstGeom prst="rect">
            <a:avLst/>
          </a:prstGeom>
          <a:noFill/>
          <a:ln w="9525">
            <a:noFill/>
            <a:miter lim="800000"/>
            <a:headEnd/>
            <a:tailEnd/>
          </a:ln>
        </p:spPr>
      </p:pic>
      <p:sp>
        <p:nvSpPr>
          <p:cNvPr id="9" name="ZoneTexte 8"/>
          <p:cNvSpPr txBox="1"/>
          <p:nvPr/>
        </p:nvSpPr>
        <p:spPr>
          <a:xfrm>
            <a:off x="467544" y="1484784"/>
            <a:ext cx="8136904" cy="400110"/>
          </a:xfrm>
          <a:prstGeom prst="rect">
            <a:avLst/>
          </a:prstGeom>
          <a:noFill/>
        </p:spPr>
        <p:txBody>
          <a:bodyPr wrap="square" rtlCol="0">
            <a:spAutoFit/>
          </a:bodyPr>
          <a:lstStyle/>
          <a:p>
            <a:r>
              <a:rPr lang="en-US" sz="2000" b="1" dirty="0" smtClean="0">
                <a:solidFill>
                  <a:srgbClr val="C00000"/>
                </a:solidFill>
              </a:rPr>
              <a:t>3-POLARIZED POSITRONS WITH POLARIZED BREMSSTRAHLUNG PHOTONS</a:t>
            </a:r>
            <a:endParaRPr lang="fr-FR" sz="2000" b="1" dirty="0">
              <a:solidFill>
                <a:srgbClr val="C00000"/>
              </a:solidFill>
            </a:endParaRPr>
          </a:p>
        </p:txBody>
      </p:sp>
      <p:sp>
        <p:nvSpPr>
          <p:cNvPr id="10" name="ZoneTexte 9"/>
          <p:cNvSpPr txBox="1"/>
          <p:nvPr/>
        </p:nvSpPr>
        <p:spPr>
          <a:xfrm>
            <a:off x="683568" y="4005064"/>
            <a:ext cx="7560840" cy="2308324"/>
          </a:xfrm>
          <a:prstGeom prst="rect">
            <a:avLst/>
          </a:prstGeom>
          <a:noFill/>
        </p:spPr>
        <p:txBody>
          <a:bodyPr wrap="square" rtlCol="0">
            <a:spAutoFit/>
          </a:bodyPr>
          <a:lstStyle/>
          <a:p>
            <a:r>
              <a:rPr lang="en-US" b="1" dirty="0" smtClean="0">
                <a:solidFill>
                  <a:srgbClr val="002060"/>
                </a:solidFill>
              </a:rPr>
              <a:t>This method for producing polarized positrons was, first, described almost simultaneously by </a:t>
            </a:r>
            <a:r>
              <a:rPr lang="en-US" b="1" dirty="0" err="1" smtClean="0">
                <a:solidFill>
                  <a:srgbClr val="002060"/>
                </a:solidFill>
              </a:rPr>
              <a:t>Bessonov</a:t>
            </a:r>
            <a:r>
              <a:rPr lang="en-US" b="1" dirty="0" smtClean="0">
                <a:solidFill>
                  <a:srgbClr val="002060"/>
                </a:solidFill>
              </a:rPr>
              <a:t> &amp; </a:t>
            </a:r>
            <a:r>
              <a:rPr lang="en-US" b="1" dirty="0" err="1" smtClean="0">
                <a:solidFill>
                  <a:srgbClr val="002060"/>
                </a:solidFill>
              </a:rPr>
              <a:t>Mikhailichenko</a:t>
            </a:r>
            <a:r>
              <a:rPr lang="en-US" b="1" dirty="0" smtClean="0">
                <a:solidFill>
                  <a:srgbClr val="002060"/>
                </a:solidFill>
              </a:rPr>
              <a:t> and by </a:t>
            </a:r>
            <a:r>
              <a:rPr lang="en-US" b="1" dirty="0" err="1" smtClean="0">
                <a:solidFill>
                  <a:srgbClr val="002060"/>
                </a:solidFill>
              </a:rPr>
              <a:t>Potylitsin</a:t>
            </a:r>
            <a:r>
              <a:rPr lang="en-US" b="1" dirty="0" smtClean="0">
                <a:solidFill>
                  <a:srgbClr val="002060"/>
                </a:solidFill>
              </a:rPr>
              <a:t>. It has been considered for an experiment at </a:t>
            </a:r>
            <a:r>
              <a:rPr lang="en-US" b="1" dirty="0" err="1" smtClean="0">
                <a:solidFill>
                  <a:srgbClr val="002060"/>
                </a:solidFill>
              </a:rPr>
              <a:t>JLab</a:t>
            </a:r>
            <a:r>
              <a:rPr lang="en-US" b="1" dirty="0" smtClean="0">
                <a:solidFill>
                  <a:srgbClr val="002060"/>
                </a:solidFill>
              </a:rPr>
              <a:t> with a W target (1 mm thick) on which was impinging a longitudinally polarized electron beam of 8.25  </a:t>
            </a:r>
            <a:r>
              <a:rPr lang="en-US" b="1" dirty="0" err="1" smtClean="0">
                <a:solidFill>
                  <a:srgbClr val="002060"/>
                </a:solidFill>
              </a:rPr>
              <a:t>MeV</a:t>
            </a:r>
            <a:r>
              <a:rPr lang="en-US" b="1" dirty="0" smtClean="0">
                <a:solidFill>
                  <a:srgbClr val="002060"/>
                </a:solidFill>
              </a:rPr>
              <a:t>. The electron source was an </a:t>
            </a:r>
            <a:r>
              <a:rPr lang="en-US" b="1" dirty="0" err="1" smtClean="0">
                <a:solidFill>
                  <a:srgbClr val="002060"/>
                </a:solidFill>
              </a:rPr>
              <a:t>AsGa</a:t>
            </a:r>
            <a:r>
              <a:rPr lang="en-US" b="1" dirty="0" smtClean="0">
                <a:solidFill>
                  <a:srgbClr val="002060"/>
                </a:solidFill>
              </a:rPr>
              <a:t> photocathode. Positron polarization exceeding 50 % has been measured by the Compton Transmission </a:t>
            </a:r>
            <a:r>
              <a:rPr lang="en-US" b="1" dirty="0" err="1" smtClean="0">
                <a:solidFill>
                  <a:srgbClr val="002060"/>
                </a:solidFill>
              </a:rPr>
              <a:t>Polarimeter</a:t>
            </a:r>
            <a:r>
              <a:rPr lang="en-US" b="1" dirty="0" smtClean="0">
                <a:solidFill>
                  <a:srgbClr val="002060"/>
                </a:solidFill>
              </a:rPr>
              <a:t> method (measurement of </a:t>
            </a:r>
            <a:r>
              <a:rPr lang="en-US" b="1" dirty="0" err="1" smtClean="0">
                <a:solidFill>
                  <a:srgbClr val="002060"/>
                </a:solidFill>
              </a:rPr>
              <a:t>asymetries</a:t>
            </a:r>
            <a:r>
              <a:rPr lang="en-US" b="1" dirty="0" smtClean="0">
                <a:solidFill>
                  <a:srgbClr val="002060"/>
                </a:solidFill>
              </a:rPr>
              <a:t> between two directions of polarization in magnetized iron).</a:t>
            </a:r>
            <a:endParaRPr lang="fr-FR" b="1"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3" name="Espace réservé du contenu 2"/>
          <p:cNvSpPr>
            <a:spLocks noGrp="1"/>
          </p:cNvSpPr>
          <p:nvPr>
            <p:ph idx="1"/>
          </p:nvPr>
        </p:nvSpPr>
        <p:spPr/>
        <p:txBody>
          <a:bodyPr>
            <a:normAutofit/>
          </a:bodyPr>
          <a:lstStyle/>
          <a:p>
            <a:r>
              <a:rPr lang="en-US" sz="2000" b="1" dirty="0" smtClean="0">
                <a:solidFill>
                  <a:srgbClr val="C00000"/>
                </a:solidFill>
              </a:rPr>
              <a:t>AN EXAMPLE OF UNPOLARIZED POSITRON SOURCE FOR LINEAR COLLIDERS: THE HYBRID POSITRON SOURCE USING CHANNELING</a:t>
            </a:r>
          </a:p>
          <a:p>
            <a:endParaRPr lang="en-US" sz="2000" b="1" dirty="0" smtClean="0">
              <a:solidFill>
                <a:srgbClr val="C00000"/>
              </a:solidFill>
            </a:endParaRPr>
          </a:p>
          <a:p>
            <a:r>
              <a:rPr lang="en-US" sz="2000" b="1" dirty="0" smtClean="0">
                <a:solidFill>
                  <a:srgbClr val="7030A0"/>
                </a:solidFill>
              </a:rPr>
              <a:t>A COLLABORATION INVOLVING PHYSICISTS AND ENGINEERS FROM </a:t>
            </a:r>
          </a:p>
          <a:p>
            <a:r>
              <a:rPr lang="en-US" sz="2000" b="1" dirty="0" smtClean="0">
                <a:solidFill>
                  <a:srgbClr val="7030A0"/>
                </a:solidFill>
              </a:rPr>
              <a:t> </a:t>
            </a:r>
            <a:r>
              <a:rPr lang="en-US" sz="2000" b="1" dirty="0" smtClean="0">
                <a:solidFill>
                  <a:srgbClr val="7030A0"/>
                </a:solidFill>
              </a:rPr>
              <a:t>                                 LAL, IPNL, CERN AND KEK</a:t>
            </a:r>
          </a:p>
          <a:p>
            <a:endParaRPr lang="en-US" sz="2000" b="1" dirty="0" smtClean="0">
              <a:solidFill>
                <a:srgbClr val="C00000"/>
              </a:solidFill>
            </a:endParaRPr>
          </a:p>
          <a:p>
            <a:r>
              <a:rPr lang="en-US" sz="2000" b="1" dirty="0" err="1" smtClean="0"/>
              <a:t>X.Artru</a:t>
            </a:r>
            <a:r>
              <a:rPr lang="en-US" sz="2000" b="1" dirty="0" smtClean="0"/>
              <a:t>, </a:t>
            </a:r>
            <a:r>
              <a:rPr lang="en-US" sz="2000" b="1" dirty="0" err="1" smtClean="0"/>
              <a:t>I.Chaikovska</a:t>
            </a:r>
            <a:r>
              <a:rPr lang="en-US" sz="2000" b="1" dirty="0" smtClean="0"/>
              <a:t>, </a:t>
            </a:r>
            <a:r>
              <a:rPr lang="en-US" sz="2000" b="1" u="sng" dirty="0" err="1" smtClean="0"/>
              <a:t>R.Chehab</a:t>
            </a:r>
            <a:r>
              <a:rPr lang="en-US" sz="2000" b="1" dirty="0" smtClean="0"/>
              <a:t>, </a:t>
            </a:r>
            <a:r>
              <a:rPr lang="en-US" sz="2000" b="1" dirty="0" err="1" smtClean="0"/>
              <a:t>M.Chevallier</a:t>
            </a:r>
            <a:r>
              <a:rPr lang="en-US" sz="2000" b="1" dirty="0" smtClean="0"/>
              <a:t>, </a:t>
            </a:r>
            <a:r>
              <a:rPr lang="en-US" sz="2000" b="1" dirty="0" err="1" smtClean="0"/>
              <a:t>O.Dadoun</a:t>
            </a:r>
            <a:r>
              <a:rPr lang="en-US" sz="2000" b="1" dirty="0" smtClean="0"/>
              <a:t>,</a:t>
            </a:r>
            <a:r>
              <a:rPr lang="en-US" sz="2000" b="1" u="sng" dirty="0" smtClean="0"/>
              <a:t> </a:t>
            </a:r>
            <a:r>
              <a:rPr lang="en-US" sz="2000" b="1" dirty="0" err="1" smtClean="0"/>
              <a:t>K.Furukawa</a:t>
            </a:r>
            <a:r>
              <a:rPr lang="en-US" sz="2000" b="1" dirty="0" smtClean="0"/>
              <a:t>, </a:t>
            </a:r>
            <a:r>
              <a:rPr lang="en-US" sz="2000" b="1" dirty="0" err="1" smtClean="0"/>
              <a:t>H.Guler</a:t>
            </a:r>
            <a:r>
              <a:rPr lang="en-US" sz="2000" b="1" dirty="0" smtClean="0"/>
              <a:t>, </a:t>
            </a:r>
            <a:r>
              <a:rPr lang="en-US" sz="2000" b="1" dirty="0" err="1" smtClean="0"/>
              <a:t>T.Kamitani</a:t>
            </a:r>
            <a:r>
              <a:rPr lang="en-US" sz="2000" b="1" dirty="0" smtClean="0"/>
              <a:t>,</a:t>
            </a:r>
            <a:r>
              <a:rPr lang="en-US" sz="2000" b="1" u="sng" dirty="0" smtClean="0"/>
              <a:t> </a:t>
            </a:r>
            <a:r>
              <a:rPr lang="en-US" sz="2000" b="1" dirty="0" err="1" smtClean="0"/>
              <a:t>F.Miyahara</a:t>
            </a:r>
            <a:r>
              <a:rPr lang="en-US" sz="2000" b="1" dirty="0" smtClean="0"/>
              <a:t>, </a:t>
            </a:r>
            <a:r>
              <a:rPr lang="en-US" sz="2000" b="1" dirty="0" err="1" smtClean="0"/>
              <a:t>M.Satoh</a:t>
            </a:r>
            <a:r>
              <a:rPr lang="en-US" sz="2000" b="1" dirty="0" smtClean="0"/>
              <a:t>, </a:t>
            </a:r>
            <a:r>
              <a:rPr lang="en-US" sz="2000" b="1" dirty="0" err="1" smtClean="0"/>
              <a:t>P.Sievers</a:t>
            </a:r>
            <a:r>
              <a:rPr lang="en-US" sz="2000" b="1" dirty="0" smtClean="0"/>
              <a:t>, </a:t>
            </a:r>
            <a:r>
              <a:rPr lang="en-US" sz="2000" b="1" dirty="0" err="1" smtClean="0"/>
              <a:t>T.Suwada</a:t>
            </a:r>
            <a:r>
              <a:rPr lang="en-US" sz="2000" b="1" dirty="0" smtClean="0"/>
              <a:t>, </a:t>
            </a:r>
            <a:r>
              <a:rPr lang="en-US" sz="2000" b="1" dirty="0" err="1" smtClean="0"/>
              <a:t>K.Umemori</a:t>
            </a:r>
            <a:r>
              <a:rPr lang="en-US" sz="2000" b="1" dirty="0" smtClean="0"/>
              <a:t>, </a:t>
            </a:r>
            <a:r>
              <a:rPr lang="en-US" sz="2000" b="1" dirty="0" err="1" smtClean="0"/>
              <a:t>A.Variola</a:t>
            </a:r>
            <a:endParaRPr lang="fr-FR" sz="2000" b="1" dirty="0" smtClean="0"/>
          </a:p>
          <a:p>
            <a:endParaRPr lang="fr-FR" sz="2000" b="1" dirty="0">
              <a:solidFill>
                <a:srgbClr val="C00000"/>
              </a:solidFill>
            </a:endParaRPr>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17</a:t>
            </a:fld>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18</a:t>
            </a:fld>
            <a:endParaRPr lang="fr-FR"/>
          </a:p>
        </p:txBody>
      </p:sp>
      <p:pic>
        <p:nvPicPr>
          <p:cNvPr id="2050" name="Picture 2"/>
          <p:cNvPicPr>
            <a:picLocks noGrp="1" noChangeAspect="1" noChangeArrowheads="1"/>
          </p:cNvPicPr>
          <p:nvPr>
            <p:ph idx="1"/>
          </p:nvPr>
        </p:nvPicPr>
        <p:blipFill>
          <a:blip r:embed="rId2" cstate="print"/>
          <a:srcRect/>
          <a:stretch>
            <a:fillRect/>
          </a:stretch>
        </p:blipFill>
        <p:spPr bwMode="auto">
          <a:xfrm>
            <a:off x="1475656" y="3284984"/>
            <a:ext cx="6181725" cy="2808312"/>
          </a:xfrm>
          <a:prstGeom prst="rect">
            <a:avLst/>
          </a:prstGeom>
          <a:noFill/>
          <a:ln w="9525">
            <a:noFill/>
            <a:miter lim="800000"/>
            <a:headEnd/>
            <a:tailEnd/>
          </a:ln>
        </p:spPr>
      </p:pic>
      <p:sp>
        <p:nvSpPr>
          <p:cNvPr id="7" name="ZoneTexte 6"/>
          <p:cNvSpPr txBox="1"/>
          <p:nvPr/>
        </p:nvSpPr>
        <p:spPr>
          <a:xfrm>
            <a:off x="251520" y="1700808"/>
            <a:ext cx="8568952" cy="1631216"/>
          </a:xfrm>
          <a:prstGeom prst="rect">
            <a:avLst/>
          </a:prstGeom>
          <a:noFill/>
        </p:spPr>
        <p:txBody>
          <a:bodyPr wrap="square" rtlCol="0">
            <a:spAutoFit/>
          </a:bodyPr>
          <a:lstStyle/>
          <a:p>
            <a:r>
              <a:rPr lang="en-US" b="1" dirty="0" smtClean="0">
                <a:solidFill>
                  <a:srgbClr val="C00000"/>
                </a:solidFill>
              </a:rPr>
              <a:t>       UNPOLARIZED POSITRON SOURCES USING CHANNELING RADIATION IN CRYSTALS</a:t>
            </a:r>
          </a:p>
          <a:p>
            <a:r>
              <a:rPr lang="en-US" sz="1600" b="1" dirty="0" smtClean="0">
                <a:solidFill>
                  <a:srgbClr val="002060"/>
                </a:solidFill>
              </a:rPr>
              <a:t> CHANNELING RADIATION IN AXIALLY ORIENTED CRYSTALS IS A POWERFUL SOURCE OF PHOTONS USEFUL TO PRODUCE HIGH INTENSITY POSITRON BEAMS (Exp. WA 103 @ CERN, exp. @KEK.). Separating the crystal-radiator from the amorphous converter, where only the photons are impinging, lower the deposited energy in the latter. Moreover, substituting a granular target for a compact one, improve the power dissipation.  </a:t>
            </a:r>
            <a:r>
              <a:rPr lang="en-US" b="1" dirty="0" smtClean="0">
                <a:solidFill>
                  <a:srgbClr val="C00000"/>
                </a:solidFill>
              </a:rPr>
              <a:t> </a:t>
            </a:r>
            <a:endParaRPr lang="fr-FR" b="1"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19</a:t>
            </a:fld>
            <a:endParaRPr lang="fr-FR"/>
          </a:p>
        </p:txBody>
      </p:sp>
      <p:pic>
        <p:nvPicPr>
          <p:cNvPr id="3074" name="Picture 2"/>
          <p:cNvPicPr>
            <a:picLocks noGrp="1" noChangeAspect="1" noChangeArrowheads="1"/>
          </p:cNvPicPr>
          <p:nvPr>
            <p:ph idx="1"/>
          </p:nvPr>
        </p:nvPicPr>
        <p:blipFill>
          <a:blip r:embed="rId2" cstate="print"/>
          <a:srcRect/>
          <a:stretch>
            <a:fillRect/>
          </a:stretch>
        </p:blipFill>
        <p:spPr bwMode="auto">
          <a:xfrm>
            <a:off x="971600" y="2348880"/>
            <a:ext cx="7488832" cy="3888432"/>
          </a:xfrm>
          <a:prstGeom prst="rect">
            <a:avLst/>
          </a:prstGeom>
          <a:noFill/>
          <a:ln w="9525">
            <a:noFill/>
            <a:miter lim="800000"/>
            <a:headEnd/>
            <a:tailEnd/>
          </a:ln>
        </p:spPr>
      </p:pic>
      <p:sp>
        <p:nvSpPr>
          <p:cNvPr id="7" name="ZoneTexte 6"/>
          <p:cNvSpPr txBox="1"/>
          <p:nvPr/>
        </p:nvSpPr>
        <p:spPr>
          <a:xfrm>
            <a:off x="539552" y="1772816"/>
            <a:ext cx="8208912" cy="369332"/>
          </a:xfrm>
          <a:prstGeom prst="rect">
            <a:avLst/>
          </a:prstGeom>
          <a:noFill/>
        </p:spPr>
        <p:txBody>
          <a:bodyPr wrap="square" rtlCol="0">
            <a:spAutoFit/>
          </a:bodyPr>
          <a:lstStyle/>
          <a:p>
            <a:r>
              <a:rPr lang="en-US" b="1" dirty="0" smtClean="0">
                <a:solidFill>
                  <a:srgbClr val="C00000"/>
                </a:solidFill>
              </a:rPr>
              <a:t>SIMULATIONS ON A HYBRID SOURCE WITH GRANULAR CONVERTER </a:t>
            </a:r>
            <a:r>
              <a:rPr lang="en-US" b="1" dirty="0" smtClean="0">
                <a:solidFill>
                  <a:srgbClr val="002060"/>
                </a:solidFill>
              </a:rPr>
              <a:t>(</a:t>
            </a:r>
            <a:r>
              <a:rPr lang="en-US" b="1" dirty="0" err="1" smtClean="0">
                <a:solidFill>
                  <a:srgbClr val="002060"/>
                </a:solidFill>
              </a:rPr>
              <a:t>H.Guler</a:t>
            </a:r>
            <a:r>
              <a:rPr lang="en-US" b="1" dirty="0" smtClean="0">
                <a:solidFill>
                  <a:srgbClr val="002060"/>
                </a:solidFill>
              </a:rPr>
              <a:t>/LAL)</a:t>
            </a:r>
            <a:endParaRPr lang="fr-FR" b="1"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3" name="Espace réservé du contenu 2"/>
          <p:cNvSpPr>
            <a:spLocks noGrp="1"/>
          </p:cNvSpPr>
          <p:nvPr>
            <p:ph idx="1"/>
          </p:nvPr>
        </p:nvSpPr>
        <p:spPr/>
        <p:txBody>
          <a:bodyPr>
            <a:normAutofit/>
          </a:bodyPr>
          <a:lstStyle/>
          <a:p>
            <a:r>
              <a:rPr lang="en-US" sz="2000" b="1" dirty="0" smtClean="0">
                <a:solidFill>
                  <a:srgbClr val="C00000"/>
                </a:solidFill>
              </a:rPr>
              <a:t>OUTLINE</a:t>
            </a:r>
          </a:p>
          <a:p>
            <a:r>
              <a:rPr lang="en-US" sz="2000" b="1" dirty="0" smtClean="0">
                <a:solidFill>
                  <a:srgbClr val="C00000"/>
                </a:solidFill>
              </a:rPr>
              <a:t>* </a:t>
            </a:r>
            <a:r>
              <a:rPr lang="en-US" sz="2000" b="1" dirty="0" smtClean="0">
                <a:solidFill>
                  <a:srgbClr val="002060"/>
                </a:solidFill>
              </a:rPr>
              <a:t>Introduction</a:t>
            </a:r>
            <a:endParaRPr lang="en-US" sz="2000" b="1" dirty="0" smtClean="0">
              <a:solidFill>
                <a:srgbClr val="C00000"/>
              </a:solidFill>
            </a:endParaRPr>
          </a:p>
          <a:p>
            <a:r>
              <a:rPr lang="en-US" sz="2000" b="1" dirty="0" smtClean="0">
                <a:solidFill>
                  <a:srgbClr val="C00000"/>
                </a:solidFill>
              </a:rPr>
              <a:t>* </a:t>
            </a:r>
            <a:r>
              <a:rPr lang="en-US" sz="2000" b="1" dirty="0" smtClean="0">
                <a:solidFill>
                  <a:srgbClr val="002060"/>
                </a:solidFill>
              </a:rPr>
              <a:t>Polarized positrons</a:t>
            </a:r>
          </a:p>
          <a:p>
            <a:r>
              <a:rPr lang="en-US" sz="2000" b="1" dirty="0" smtClean="0">
                <a:solidFill>
                  <a:srgbClr val="C00000"/>
                </a:solidFill>
              </a:rPr>
              <a:t>* </a:t>
            </a:r>
            <a:r>
              <a:rPr lang="en-US" sz="2000" b="1" dirty="0" err="1" smtClean="0">
                <a:solidFill>
                  <a:srgbClr val="002060"/>
                </a:solidFill>
              </a:rPr>
              <a:t>Unpolarized</a:t>
            </a:r>
            <a:r>
              <a:rPr lang="en-US" sz="2000" b="1" dirty="0" smtClean="0">
                <a:solidFill>
                  <a:srgbClr val="002060"/>
                </a:solidFill>
              </a:rPr>
              <a:t> positrons (hybrid source)</a:t>
            </a:r>
          </a:p>
          <a:p>
            <a:r>
              <a:rPr lang="en-US" sz="2000" b="1" dirty="0" smtClean="0">
                <a:solidFill>
                  <a:srgbClr val="C00000"/>
                </a:solidFill>
              </a:rPr>
              <a:t>* </a:t>
            </a:r>
            <a:r>
              <a:rPr lang="en-US" sz="2000" b="1" dirty="0" smtClean="0">
                <a:solidFill>
                  <a:srgbClr val="002060"/>
                </a:solidFill>
              </a:rPr>
              <a:t>Summary and conclusions</a:t>
            </a:r>
          </a:p>
          <a:p>
            <a:endParaRPr lang="en-US" sz="2000" b="1" dirty="0" smtClean="0">
              <a:solidFill>
                <a:srgbClr val="C00000"/>
              </a:solidFill>
            </a:endParaRPr>
          </a:p>
          <a:p>
            <a:endParaRPr lang="en-US" sz="2000" b="1" dirty="0" smtClean="0">
              <a:solidFill>
                <a:srgbClr val="C00000"/>
              </a:solidFill>
            </a:endParaRPr>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2</a:t>
            </a:fld>
            <a:endParaRPr lang="fr-FR"/>
          </a:p>
        </p:txBody>
      </p:sp>
    </p:spTree>
    <p:extLst>
      <p:ext uri="{BB962C8B-B14F-4D97-AF65-F5344CB8AC3E}">
        <p14:creationId xmlns="" xmlns:p14="http://schemas.microsoft.com/office/powerpoint/2010/main" val="1599806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20</a:t>
            </a:fld>
            <a:endParaRPr lang="fr-FR"/>
          </a:p>
        </p:txBody>
      </p:sp>
      <p:pic>
        <p:nvPicPr>
          <p:cNvPr id="5122" name="Picture 2"/>
          <p:cNvPicPr>
            <a:picLocks noGrp="1" noChangeAspect="1" noChangeArrowheads="1"/>
          </p:cNvPicPr>
          <p:nvPr>
            <p:ph idx="1"/>
          </p:nvPr>
        </p:nvPicPr>
        <p:blipFill>
          <a:blip r:embed="rId2" cstate="print"/>
          <a:srcRect/>
          <a:stretch>
            <a:fillRect/>
          </a:stretch>
        </p:blipFill>
        <p:spPr bwMode="auto">
          <a:xfrm>
            <a:off x="539553" y="3284984"/>
            <a:ext cx="3888431" cy="3024336"/>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932039" y="3284984"/>
            <a:ext cx="3573785" cy="3024336"/>
          </a:xfrm>
          <a:prstGeom prst="rect">
            <a:avLst/>
          </a:prstGeom>
          <a:noFill/>
          <a:ln w="9525">
            <a:noFill/>
            <a:miter lim="800000"/>
            <a:headEnd/>
            <a:tailEnd/>
          </a:ln>
        </p:spPr>
      </p:pic>
      <p:sp>
        <p:nvSpPr>
          <p:cNvPr id="8" name="ZoneTexte 7"/>
          <p:cNvSpPr txBox="1"/>
          <p:nvPr/>
        </p:nvSpPr>
        <p:spPr>
          <a:xfrm>
            <a:off x="467544" y="1556792"/>
            <a:ext cx="8208912" cy="1661993"/>
          </a:xfrm>
          <a:prstGeom prst="rect">
            <a:avLst/>
          </a:prstGeom>
          <a:noFill/>
        </p:spPr>
        <p:txBody>
          <a:bodyPr wrap="square" rtlCol="0">
            <a:spAutoFit/>
          </a:bodyPr>
          <a:lstStyle/>
          <a:p>
            <a:r>
              <a:rPr lang="en-US" sz="1400" b="1" dirty="0" smtClean="0">
                <a:solidFill>
                  <a:srgbClr val="C00000"/>
                </a:solidFill>
              </a:rPr>
              <a:t>COMPARED PHOTON AND POSITRON SPECTRA FOR HYBRID-GRANULAR SOURCE WITH  ORIENTED AND RANDOM ORIENTATION OF THE CRYSTAL</a:t>
            </a:r>
          </a:p>
          <a:p>
            <a:r>
              <a:rPr lang="en-US" sz="1400" b="1" dirty="0" smtClean="0">
                <a:solidFill>
                  <a:srgbClr val="002060"/>
                </a:solidFill>
              </a:rPr>
              <a:t>The </a:t>
            </a:r>
            <a:r>
              <a:rPr lang="el-GR" sz="1400" b="1" dirty="0" smtClean="0">
                <a:solidFill>
                  <a:srgbClr val="002060"/>
                </a:solidFill>
              </a:rPr>
              <a:t>γ</a:t>
            </a:r>
            <a:r>
              <a:rPr lang="en-US" sz="1400" b="1" dirty="0" smtClean="0">
                <a:solidFill>
                  <a:srgbClr val="002060"/>
                </a:solidFill>
              </a:rPr>
              <a:t> and e+ spectra for the 2 cases :oriented (blue) and random (</a:t>
            </a:r>
            <a:r>
              <a:rPr lang="en-US" sz="1400" b="1" dirty="0" smtClean="0">
                <a:solidFill>
                  <a:srgbClr val="C00000"/>
                </a:solidFill>
              </a:rPr>
              <a:t>red</a:t>
            </a:r>
            <a:r>
              <a:rPr lang="en-US" sz="1400" b="1" dirty="0" smtClean="0">
                <a:solidFill>
                  <a:srgbClr val="002060"/>
                </a:solidFill>
              </a:rPr>
              <a:t>) Enhancements in photon and positron yields for the oriented crystal (crystal) </a:t>
            </a:r>
            <a:r>
              <a:rPr lang="en-US" sz="1400" b="1" dirty="0" err="1" smtClean="0">
                <a:solidFill>
                  <a:srgbClr val="002060"/>
                </a:solidFill>
              </a:rPr>
              <a:t>w.r.t</a:t>
            </a:r>
            <a:r>
              <a:rPr lang="en-US" sz="1400" b="1" dirty="0" smtClean="0">
                <a:solidFill>
                  <a:srgbClr val="002060"/>
                </a:solidFill>
              </a:rPr>
              <a:t>. the random (amorphous) are clearly  seen. For the photon spectrum the vertical scale is </a:t>
            </a:r>
            <a:r>
              <a:rPr lang="en-US" sz="1400" b="1" dirty="0" err="1" smtClean="0">
                <a:solidFill>
                  <a:srgbClr val="002060"/>
                </a:solidFill>
              </a:rPr>
              <a:t>E.dN</a:t>
            </a:r>
            <a:r>
              <a:rPr lang="en-US" sz="1400" b="1" dirty="0" smtClean="0">
                <a:solidFill>
                  <a:srgbClr val="002060"/>
                </a:solidFill>
              </a:rPr>
              <a:t>/</a:t>
            </a:r>
            <a:r>
              <a:rPr lang="en-US" sz="1400" b="1" dirty="0" err="1" smtClean="0">
                <a:solidFill>
                  <a:srgbClr val="002060"/>
                </a:solidFill>
              </a:rPr>
              <a:t>dE</a:t>
            </a:r>
            <a:r>
              <a:rPr lang="en-US" sz="1400" b="1" dirty="0" smtClean="0">
                <a:solidFill>
                  <a:srgbClr val="002060"/>
                </a:solidFill>
              </a:rPr>
              <a:t> in order to take into evidence the 1/E </a:t>
            </a:r>
            <a:r>
              <a:rPr lang="en-US" sz="1400" b="1" dirty="0" err="1" smtClean="0">
                <a:solidFill>
                  <a:srgbClr val="002060"/>
                </a:solidFill>
              </a:rPr>
              <a:t>behaviour</a:t>
            </a:r>
            <a:r>
              <a:rPr lang="en-US" sz="1400" b="1" dirty="0" smtClean="0">
                <a:solidFill>
                  <a:srgbClr val="002060"/>
                </a:solidFill>
              </a:rPr>
              <a:t> of </a:t>
            </a:r>
            <a:r>
              <a:rPr lang="en-US" sz="1400" b="1" dirty="0" err="1" smtClean="0">
                <a:solidFill>
                  <a:srgbClr val="002060"/>
                </a:solidFill>
              </a:rPr>
              <a:t>bremsstrahlung</a:t>
            </a:r>
            <a:r>
              <a:rPr lang="en-US" sz="1400" b="1" dirty="0" smtClean="0">
                <a:solidFill>
                  <a:srgbClr val="002060"/>
                </a:solidFill>
              </a:rPr>
              <a:t>. This kind of source provides a large number of </a:t>
            </a:r>
            <a:r>
              <a:rPr lang="en-US" sz="1400" b="1" dirty="0" smtClean="0">
                <a:solidFill>
                  <a:srgbClr val="FF0000"/>
                </a:solidFill>
              </a:rPr>
              <a:t>soft </a:t>
            </a:r>
            <a:r>
              <a:rPr lang="en-US" sz="1400" b="1" dirty="0" smtClean="0">
                <a:solidFill>
                  <a:srgbClr val="002060"/>
                </a:solidFill>
              </a:rPr>
              <a:t>photons and hence, soft positrons too. In the energy domain 5 to 15 </a:t>
            </a:r>
            <a:r>
              <a:rPr lang="en-US" sz="1400" b="1" dirty="0" err="1" smtClean="0">
                <a:solidFill>
                  <a:srgbClr val="002060"/>
                </a:solidFill>
              </a:rPr>
              <a:t>MeV</a:t>
            </a:r>
            <a:r>
              <a:rPr lang="en-US" sz="1400" b="1" dirty="0" smtClean="0">
                <a:solidFill>
                  <a:srgbClr val="002060"/>
                </a:solidFill>
              </a:rPr>
              <a:t>, the enhancement </a:t>
            </a:r>
            <a:r>
              <a:rPr lang="en-US" sz="1400" b="1" dirty="0" smtClean="0">
                <a:solidFill>
                  <a:srgbClr val="002060"/>
                </a:solidFill>
                <a:sym typeface="Wingdings" pitchFamily="2" charset="2"/>
              </a:rPr>
              <a:t> </a:t>
            </a:r>
            <a:r>
              <a:rPr lang="en-US" b="1" dirty="0" smtClean="0">
                <a:solidFill>
                  <a:srgbClr val="002060"/>
                </a:solidFill>
                <a:sym typeface="Wingdings" pitchFamily="2" charset="2"/>
              </a:rPr>
              <a:t>3 </a:t>
            </a:r>
            <a:r>
              <a:rPr lang="en-US" sz="1400" b="1" dirty="0" smtClean="0">
                <a:solidFill>
                  <a:srgbClr val="002060"/>
                </a:solidFill>
                <a:sym typeface="Wingdings" pitchFamily="2" charset="2"/>
              </a:rPr>
              <a:t>between crystal and </a:t>
            </a:r>
            <a:r>
              <a:rPr lang="en-US" sz="1400" b="1" dirty="0" smtClean="0">
                <a:solidFill>
                  <a:srgbClr val="C00000"/>
                </a:solidFill>
                <a:sym typeface="Wingdings" pitchFamily="2" charset="2"/>
              </a:rPr>
              <a:t>amorphous.</a:t>
            </a:r>
            <a:endParaRPr lang="fr-FR" b="1" dirty="0">
              <a:solidFill>
                <a:srgbClr val="00206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21</a:t>
            </a:fld>
            <a:endParaRPr lang="fr-FR"/>
          </a:p>
        </p:txBody>
      </p:sp>
      <p:pic>
        <p:nvPicPr>
          <p:cNvPr id="4098" name="Picture 2"/>
          <p:cNvPicPr>
            <a:picLocks noGrp="1" noChangeAspect="1" noChangeArrowheads="1"/>
          </p:cNvPicPr>
          <p:nvPr>
            <p:ph idx="1"/>
          </p:nvPr>
        </p:nvPicPr>
        <p:blipFill>
          <a:blip r:embed="rId2" cstate="print"/>
          <a:srcRect/>
          <a:stretch>
            <a:fillRect/>
          </a:stretch>
        </p:blipFill>
        <p:spPr bwMode="auto">
          <a:xfrm>
            <a:off x="971600" y="1844824"/>
            <a:ext cx="7416824" cy="432048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22</a:t>
            </a:fld>
            <a:endParaRPr lang="fr-FR"/>
          </a:p>
        </p:txBody>
      </p:sp>
      <p:pic>
        <p:nvPicPr>
          <p:cNvPr id="6146" name="Picture 2"/>
          <p:cNvPicPr>
            <a:picLocks noGrp="1" noChangeAspect="1" noChangeArrowheads="1"/>
          </p:cNvPicPr>
          <p:nvPr>
            <p:ph idx="1"/>
          </p:nvPr>
        </p:nvPicPr>
        <p:blipFill>
          <a:blip r:embed="rId2" cstate="print"/>
          <a:srcRect/>
          <a:stretch>
            <a:fillRect/>
          </a:stretch>
        </p:blipFill>
        <p:spPr bwMode="auto">
          <a:xfrm>
            <a:off x="899592" y="2636912"/>
            <a:ext cx="7560840" cy="3744416"/>
          </a:xfrm>
          <a:prstGeom prst="rect">
            <a:avLst/>
          </a:prstGeom>
          <a:noFill/>
          <a:ln w="9525">
            <a:noFill/>
            <a:miter lim="800000"/>
            <a:headEnd/>
            <a:tailEnd/>
          </a:ln>
        </p:spPr>
      </p:pic>
      <p:sp>
        <p:nvSpPr>
          <p:cNvPr id="7" name="ZoneTexte 6"/>
          <p:cNvSpPr txBox="1"/>
          <p:nvPr/>
        </p:nvSpPr>
        <p:spPr>
          <a:xfrm>
            <a:off x="827584" y="1556792"/>
            <a:ext cx="7560840" cy="861774"/>
          </a:xfrm>
          <a:prstGeom prst="rect">
            <a:avLst/>
          </a:prstGeom>
          <a:noFill/>
        </p:spPr>
        <p:txBody>
          <a:bodyPr wrap="square" rtlCol="0">
            <a:spAutoFit/>
          </a:bodyPr>
          <a:lstStyle/>
          <a:p>
            <a:r>
              <a:rPr lang="en-US" b="1" dirty="0" smtClean="0">
                <a:solidFill>
                  <a:srgbClr val="C00000"/>
                </a:solidFill>
              </a:rPr>
              <a:t>ENERGY DEPOSITED AND PEDD (Peak Energy Deposition Density)</a:t>
            </a:r>
          </a:p>
          <a:p>
            <a:r>
              <a:rPr lang="en-US" sz="1600" b="1" dirty="0" smtClean="0">
                <a:solidFill>
                  <a:srgbClr val="002060"/>
                </a:solidFill>
              </a:rPr>
              <a:t>In order to determine the PEDD , 4 targets have been built at LAL..  They have been sent at KEK for the beam test.</a:t>
            </a:r>
            <a:endParaRPr lang="fr-FR" sz="1600" b="1" dirty="0">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23</a:t>
            </a:fld>
            <a:endParaRPr lang="fr-FR"/>
          </a:p>
        </p:txBody>
      </p:sp>
      <p:pic>
        <p:nvPicPr>
          <p:cNvPr id="7170" name="Picture 2"/>
          <p:cNvPicPr>
            <a:picLocks noGrp="1" noChangeAspect="1" noChangeArrowheads="1"/>
          </p:cNvPicPr>
          <p:nvPr>
            <p:ph idx="1"/>
          </p:nvPr>
        </p:nvPicPr>
        <p:blipFill>
          <a:blip r:embed="rId2" cstate="print"/>
          <a:srcRect/>
          <a:stretch>
            <a:fillRect/>
          </a:stretch>
        </p:blipFill>
        <p:spPr bwMode="auto">
          <a:xfrm>
            <a:off x="683568" y="2204864"/>
            <a:ext cx="7416824" cy="403244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24</a:t>
            </a:fld>
            <a:endParaRPr lang="fr-FR"/>
          </a:p>
        </p:txBody>
      </p:sp>
      <p:pic>
        <p:nvPicPr>
          <p:cNvPr id="6146" name="Picture 2"/>
          <p:cNvPicPr>
            <a:picLocks noGrp="1" noChangeAspect="1" noChangeArrowheads="1"/>
          </p:cNvPicPr>
          <p:nvPr>
            <p:ph idx="1"/>
          </p:nvPr>
        </p:nvPicPr>
        <p:blipFill>
          <a:blip r:embed="rId2" cstate="print"/>
          <a:srcRect/>
          <a:stretch>
            <a:fillRect/>
          </a:stretch>
        </p:blipFill>
        <p:spPr bwMode="auto">
          <a:xfrm>
            <a:off x="827585" y="1916832"/>
            <a:ext cx="7488832" cy="3384376"/>
          </a:xfrm>
          <a:prstGeom prst="rect">
            <a:avLst/>
          </a:prstGeom>
          <a:noFill/>
          <a:ln w="9525">
            <a:noFill/>
            <a:miter lim="800000"/>
            <a:headEnd/>
            <a:tailEnd/>
          </a:ln>
        </p:spPr>
      </p:pic>
      <p:sp>
        <p:nvSpPr>
          <p:cNvPr id="7" name="ZoneTexte 6"/>
          <p:cNvSpPr txBox="1"/>
          <p:nvPr/>
        </p:nvSpPr>
        <p:spPr>
          <a:xfrm>
            <a:off x="1043608" y="1556792"/>
            <a:ext cx="7488832" cy="369332"/>
          </a:xfrm>
          <a:prstGeom prst="rect">
            <a:avLst/>
          </a:prstGeom>
          <a:noFill/>
        </p:spPr>
        <p:txBody>
          <a:bodyPr wrap="square" rtlCol="0">
            <a:spAutoFit/>
          </a:bodyPr>
          <a:lstStyle/>
          <a:p>
            <a:r>
              <a:rPr lang="en-US" b="1" dirty="0" smtClean="0">
                <a:solidFill>
                  <a:srgbClr val="C00000"/>
                </a:solidFill>
              </a:rPr>
              <a:t>APPLICATION TO ILC: </a:t>
            </a:r>
            <a:r>
              <a:rPr lang="en-US" sz="1600" b="1" dirty="0" smtClean="0">
                <a:solidFill>
                  <a:srgbClr val="002060"/>
                </a:solidFill>
              </a:rPr>
              <a:t> PEDD and Thermal stresses have been estimated for ILC</a:t>
            </a:r>
            <a:endParaRPr lang="fr-FR" b="1" dirty="0">
              <a:solidFill>
                <a:srgbClr val="C00000"/>
              </a:solidFill>
            </a:endParaRPr>
          </a:p>
        </p:txBody>
      </p:sp>
      <p:sp>
        <p:nvSpPr>
          <p:cNvPr id="8" name="ZoneTexte 7"/>
          <p:cNvSpPr txBox="1"/>
          <p:nvPr/>
        </p:nvSpPr>
        <p:spPr>
          <a:xfrm>
            <a:off x="755576" y="5517232"/>
            <a:ext cx="7704856" cy="584775"/>
          </a:xfrm>
          <a:prstGeom prst="rect">
            <a:avLst/>
          </a:prstGeom>
          <a:noFill/>
        </p:spPr>
        <p:txBody>
          <a:bodyPr wrap="square" rtlCol="0">
            <a:spAutoFit/>
          </a:bodyPr>
          <a:lstStyle/>
          <a:p>
            <a:r>
              <a:rPr lang="en-US" sz="1600" b="1" dirty="0" smtClean="0">
                <a:solidFill>
                  <a:srgbClr val="002060"/>
                </a:solidFill>
              </a:rPr>
              <a:t>The PEDD has been calculated: it is less than 2 </a:t>
            </a:r>
            <a:r>
              <a:rPr lang="en-US" sz="1600" b="1" dirty="0" err="1" smtClean="0">
                <a:solidFill>
                  <a:srgbClr val="002060"/>
                </a:solidFill>
              </a:rPr>
              <a:t>GeV</a:t>
            </a:r>
            <a:r>
              <a:rPr lang="en-US" sz="1600" b="1" dirty="0" smtClean="0">
                <a:solidFill>
                  <a:srgbClr val="002060"/>
                </a:solidFill>
              </a:rPr>
              <a:t>/cm3/e-; and leads to less than 32 J/g per </a:t>
            </a:r>
            <a:r>
              <a:rPr lang="en-US" sz="1600" b="1" dirty="0" err="1" smtClean="0">
                <a:solidFill>
                  <a:srgbClr val="002060"/>
                </a:solidFill>
              </a:rPr>
              <a:t>macropulse</a:t>
            </a:r>
            <a:r>
              <a:rPr lang="en-US" sz="1600" b="1" dirty="0" smtClean="0">
                <a:solidFill>
                  <a:srgbClr val="002060"/>
                </a:solidFill>
              </a:rPr>
              <a:t>: this is below the limit of 35J/g derived from SLC target  analysis.</a:t>
            </a:r>
            <a:endParaRPr lang="fr-FR" sz="1600" b="1" dirty="0">
              <a:solidFill>
                <a:srgbClr val="00206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3" name="Espace réservé du contenu 2"/>
          <p:cNvSpPr>
            <a:spLocks noGrp="1"/>
          </p:cNvSpPr>
          <p:nvPr>
            <p:ph idx="1"/>
          </p:nvPr>
        </p:nvSpPr>
        <p:spPr/>
        <p:txBody>
          <a:bodyPr>
            <a:normAutofit/>
          </a:bodyPr>
          <a:lstStyle/>
          <a:p>
            <a:r>
              <a:rPr lang="en-US" sz="2000" b="1" dirty="0" smtClean="0">
                <a:solidFill>
                  <a:srgbClr val="C00000"/>
                </a:solidFill>
              </a:rPr>
              <a:t>SUMMARY &amp; CONCLUSIONS</a:t>
            </a:r>
          </a:p>
          <a:p>
            <a:r>
              <a:rPr lang="en-US" sz="1600" b="1" dirty="0" smtClean="0">
                <a:solidFill>
                  <a:srgbClr val="002060"/>
                </a:solidFill>
              </a:rPr>
              <a:t>R&amp;D are going on for </a:t>
            </a:r>
            <a:r>
              <a:rPr lang="en-US" sz="1600" b="1" dirty="0" smtClean="0">
                <a:solidFill>
                  <a:srgbClr val="00B050"/>
                </a:solidFill>
              </a:rPr>
              <a:t>polarized positron sources </a:t>
            </a:r>
            <a:r>
              <a:rPr lang="en-US" sz="1600" b="1" dirty="0" smtClean="0">
                <a:solidFill>
                  <a:srgbClr val="002060"/>
                </a:solidFill>
              </a:rPr>
              <a:t>for two options: the </a:t>
            </a:r>
            <a:r>
              <a:rPr lang="en-US" sz="1600" b="1" dirty="0" err="1" smtClean="0">
                <a:solidFill>
                  <a:srgbClr val="7030A0"/>
                </a:solidFill>
              </a:rPr>
              <a:t>undulator</a:t>
            </a:r>
            <a:r>
              <a:rPr lang="en-US" sz="1600" b="1" dirty="0" smtClean="0">
                <a:solidFill>
                  <a:srgbClr val="7030A0"/>
                </a:solidFill>
              </a:rPr>
              <a:t> baseline </a:t>
            </a:r>
            <a:r>
              <a:rPr lang="en-US" sz="1600" b="1" dirty="0" smtClean="0">
                <a:solidFill>
                  <a:srgbClr val="002060"/>
                </a:solidFill>
              </a:rPr>
              <a:t>and the </a:t>
            </a:r>
            <a:r>
              <a:rPr lang="en-US" sz="1600" b="1" dirty="0" smtClean="0">
                <a:solidFill>
                  <a:srgbClr val="FF0000"/>
                </a:solidFill>
              </a:rPr>
              <a:t>Compton backscattering. </a:t>
            </a:r>
            <a:r>
              <a:rPr lang="en-US" sz="1600" b="1" dirty="0" smtClean="0">
                <a:solidFill>
                  <a:srgbClr val="002060"/>
                </a:solidFill>
              </a:rPr>
              <a:t>The main effort is put on the target reliability for the </a:t>
            </a:r>
            <a:r>
              <a:rPr lang="en-US" sz="1600" b="1" dirty="0" err="1" smtClean="0">
                <a:solidFill>
                  <a:srgbClr val="002060"/>
                </a:solidFill>
              </a:rPr>
              <a:t>undulator</a:t>
            </a:r>
            <a:r>
              <a:rPr lang="en-US" sz="1600" b="1" dirty="0" smtClean="0">
                <a:solidFill>
                  <a:srgbClr val="002060"/>
                </a:solidFill>
              </a:rPr>
              <a:t> as, due to a strong photon </a:t>
            </a:r>
            <a:r>
              <a:rPr lang="en-US" sz="1600" b="1" dirty="0" smtClean="0">
                <a:solidFill>
                  <a:srgbClr val="002060"/>
                </a:solidFill>
              </a:rPr>
              <a:t>collimation, </a:t>
            </a:r>
            <a:r>
              <a:rPr lang="en-US" sz="1600" b="1" dirty="0" smtClean="0">
                <a:solidFill>
                  <a:srgbClr val="002060"/>
                </a:solidFill>
              </a:rPr>
              <a:t>the density of the deposited energy in the target is quite high. Concerning the Compton option, intense developments are linked to the laser and to the optical cavity.</a:t>
            </a:r>
          </a:p>
          <a:p>
            <a:r>
              <a:rPr lang="en-US" sz="1600" b="1" dirty="0" smtClean="0">
                <a:solidFill>
                  <a:srgbClr val="002060"/>
                </a:solidFill>
              </a:rPr>
              <a:t>The perspective to have, since the beginning , a polarized positron source pushed on the investigations on </a:t>
            </a:r>
            <a:r>
              <a:rPr lang="en-US" sz="1600" b="1" dirty="0" err="1" smtClean="0">
                <a:solidFill>
                  <a:srgbClr val="002060"/>
                </a:solidFill>
              </a:rPr>
              <a:t>unpolarized</a:t>
            </a:r>
            <a:r>
              <a:rPr lang="en-US" sz="1600" b="1" dirty="0" smtClean="0">
                <a:solidFill>
                  <a:srgbClr val="002060"/>
                </a:solidFill>
              </a:rPr>
              <a:t> positron sources to be used before the polarized one could be available. A research made mainly at KEK is considering a purely conventional source putting the effort on the minimization of the target heating with various cooling solutions. </a:t>
            </a:r>
          </a:p>
          <a:p>
            <a:r>
              <a:rPr lang="en-US" sz="1600" b="1" dirty="0" smtClean="0">
                <a:solidFill>
                  <a:srgbClr val="002060"/>
                </a:solidFill>
              </a:rPr>
              <a:t>Continuing the efforts on </a:t>
            </a:r>
            <a:r>
              <a:rPr lang="en-US" sz="1600" b="1" dirty="0" err="1" smtClean="0">
                <a:solidFill>
                  <a:srgbClr val="002060"/>
                </a:solidFill>
              </a:rPr>
              <a:t>unpolarized</a:t>
            </a:r>
            <a:r>
              <a:rPr lang="en-US" sz="1600" b="1" dirty="0" smtClean="0">
                <a:solidFill>
                  <a:srgbClr val="002060"/>
                </a:solidFill>
              </a:rPr>
              <a:t> positron sources using channeling radiation in oriented crystals to generate a high intensity photon beam and an amorphous converter to create the </a:t>
            </a:r>
            <a:r>
              <a:rPr lang="en-US" sz="1600" b="1" dirty="0" err="1" smtClean="0">
                <a:solidFill>
                  <a:srgbClr val="002060"/>
                </a:solidFill>
              </a:rPr>
              <a:t>e+e</a:t>
            </a:r>
            <a:r>
              <a:rPr lang="en-US" sz="1600" b="1" dirty="0" smtClean="0">
                <a:solidFill>
                  <a:srgbClr val="002060"/>
                </a:solidFill>
              </a:rPr>
              <a:t>- pairs, a “</a:t>
            </a:r>
            <a:r>
              <a:rPr lang="en-US" sz="1600" b="1" dirty="0" err="1" smtClean="0">
                <a:solidFill>
                  <a:srgbClr val="002060"/>
                </a:solidFill>
              </a:rPr>
              <a:t>franco-japanese</a:t>
            </a:r>
            <a:r>
              <a:rPr lang="en-US" sz="1600" b="1" dirty="0" smtClean="0">
                <a:solidFill>
                  <a:srgbClr val="002060"/>
                </a:solidFill>
              </a:rPr>
              <a:t>” team associated to a CERN fellow is developing a solution with a granular converter. Such solution  allows a significant decrease of the energy deposition density and presents good perspectives. Tests are in preparation. </a:t>
            </a:r>
            <a:endParaRPr lang="fr-FR" sz="1600" b="1" dirty="0">
              <a:solidFill>
                <a:srgbClr val="002060"/>
              </a:solidFill>
            </a:endParaRPr>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25</a:t>
            </a:fld>
            <a:endParaRPr lang="fr-F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3" name="Espace réservé du contenu 2"/>
          <p:cNvSpPr>
            <a:spLocks noGrp="1"/>
          </p:cNvSpPr>
          <p:nvPr>
            <p:ph idx="1"/>
          </p:nvPr>
        </p:nvSpPr>
        <p:spPr/>
        <p:txBody>
          <a:bodyPr>
            <a:normAutofit/>
          </a:bodyPr>
          <a:lstStyle/>
          <a:p>
            <a:r>
              <a:rPr lang="en-US" sz="2000" b="1" dirty="0" smtClean="0">
                <a:solidFill>
                  <a:srgbClr val="C00000"/>
                </a:solidFill>
              </a:rPr>
              <a:t>ACKNOWLEDGEMENTS</a:t>
            </a:r>
          </a:p>
          <a:p>
            <a:r>
              <a:rPr lang="en-US" sz="1800" b="1" dirty="0" smtClean="0">
                <a:solidFill>
                  <a:srgbClr val="002060"/>
                </a:solidFill>
              </a:rPr>
              <a:t>Thanks to Dr. </a:t>
            </a:r>
            <a:r>
              <a:rPr lang="en-US" sz="1800" b="1" dirty="0" err="1" smtClean="0">
                <a:solidFill>
                  <a:srgbClr val="002060"/>
                </a:solidFill>
              </a:rPr>
              <a:t>Hayg</a:t>
            </a:r>
            <a:r>
              <a:rPr lang="en-US" sz="1800" b="1" dirty="0" smtClean="0">
                <a:solidFill>
                  <a:srgbClr val="002060"/>
                </a:solidFill>
              </a:rPr>
              <a:t> </a:t>
            </a:r>
            <a:r>
              <a:rPr lang="en-US" sz="1800" b="1" dirty="0" err="1" smtClean="0">
                <a:solidFill>
                  <a:srgbClr val="002060"/>
                </a:solidFill>
              </a:rPr>
              <a:t>Guler</a:t>
            </a:r>
            <a:r>
              <a:rPr lang="en-US" sz="1800" b="1" dirty="0" smtClean="0">
                <a:solidFill>
                  <a:srgbClr val="002060"/>
                </a:solidFill>
              </a:rPr>
              <a:t> from LAL whose simulation results for the hybrid source have been presented here. Thanks also to  Dr. Sabine Riemann from DESY and Prof. Fabian </a:t>
            </a:r>
            <a:r>
              <a:rPr lang="en-US" sz="1800" b="1" dirty="0" err="1" smtClean="0">
                <a:solidFill>
                  <a:srgbClr val="002060"/>
                </a:solidFill>
              </a:rPr>
              <a:t>Zomer</a:t>
            </a:r>
            <a:r>
              <a:rPr lang="en-US" sz="1800" b="1" dirty="0" smtClean="0">
                <a:solidFill>
                  <a:srgbClr val="002060"/>
                </a:solidFill>
              </a:rPr>
              <a:t> from LAL for providing </a:t>
            </a:r>
            <a:r>
              <a:rPr lang="en-US" sz="1800" b="1" dirty="0" err="1" smtClean="0">
                <a:solidFill>
                  <a:srgbClr val="002060"/>
                </a:solidFill>
              </a:rPr>
              <a:t>informations</a:t>
            </a:r>
            <a:r>
              <a:rPr lang="en-US" sz="1800" b="1" dirty="0" smtClean="0">
                <a:solidFill>
                  <a:srgbClr val="002060"/>
                </a:solidFill>
              </a:rPr>
              <a:t> on the polarized sources.</a:t>
            </a:r>
            <a:endParaRPr lang="fr-FR" sz="1800" b="1" dirty="0">
              <a:solidFill>
                <a:srgbClr val="002060"/>
              </a:solidFill>
            </a:endParaRPr>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26</a:t>
            </a:fld>
            <a:endParaRPr lang="fr-F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27</a:t>
            </a:fld>
            <a:endParaRPr lang="fr-FR"/>
          </a:p>
        </p:txBody>
      </p:sp>
      <p:pic>
        <p:nvPicPr>
          <p:cNvPr id="2050" name="Picture 2"/>
          <p:cNvPicPr>
            <a:picLocks noGrp="1" noChangeAspect="1" noChangeArrowheads="1"/>
          </p:cNvPicPr>
          <p:nvPr>
            <p:ph idx="1"/>
          </p:nvPr>
        </p:nvPicPr>
        <p:blipFill>
          <a:blip r:embed="rId2" cstate="print"/>
          <a:srcRect/>
          <a:stretch>
            <a:fillRect/>
          </a:stretch>
        </p:blipFill>
        <p:spPr bwMode="auto">
          <a:xfrm>
            <a:off x="1516353" y="1988840"/>
            <a:ext cx="6111293" cy="4320480"/>
          </a:xfrm>
          <a:prstGeom prst="rect">
            <a:avLst/>
          </a:prstGeom>
          <a:noFill/>
          <a:ln w="9525">
            <a:noFill/>
            <a:miter lim="800000"/>
            <a:headEnd/>
            <a:tailEnd/>
          </a:ln>
        </p:spPr>
      </p:pic>
      <p:sp>
        <p:nvSpPr>
          <p:cNvPr id="7" name="ZoneTexte 6"/>
          <p:cNvSpPr txBox="1"/>
          <p:nvPr/>
        </p:nvSpPr>
        <p:spPr>
          <a:xfrm>
            <a:off x="683568" y="1556792"/>
            <a:ext cx="8136904" cy="369332"/>
          </a:xfrm>
          <a:prstGeom prst="rect">
            <a:avLst/>
          </a:prstGeom>
          <a:noFill/>
        </p:spPr>
        <p:txBody>
          <a:bodyPr wrap="square" rtlCol="0">
            <a:spAutoFit/>
          </a:bodyPr>
          <a:lstStyle/>
          <a:p>
            <a:r>
              <a:rPr lang="en-US" b="1" dirty="0" smtClean="0">
                <a:solidFill>
                  <a:srgbClr val="7030A0"/>
                </a:solidFill>
              </a:rPr>
              <a:t>PROPOSITION OF P.SIEVERS FOR RADIATION COOLING OF THE BASELINE SOURCE</a:t>
            </a:r>
            <a:endParaRPr lang="fr-FR" b="1" dirty="0">
              <a:solidFill>
                <a:srgbClr val="7030A0"/>
              </a:solidFill>
            </a:endParaRPr>
          </a:p>
        </p:txBody>
      </p:sp>
      <p:sp>
        <p:nvSpPr>
          <p:cNvPr id="8" name="ZoneTexte 7"/>
          <p:cNvSpPr txBox="1"/>
          <p:nvPr/>
        </p:nvSpPr>
        <p:spPr>
          <a:xfrm>
            <a:off x="755576" y="5301208"/>
            <a:ext cx="2952328" cy="1077218"/>
          </a:xfrm>
          <a:prstGeom prst="rect">
            <a:avLst/>
          </a:prstGeom>
          <a:noFill/>
        </p:spPr>
        <p:txBody>
          <a:bodyPr wrap="square" rtlCol="0">
            <a:spAutoFit/>
          </a:bodyPr>
          <a:lstStyle/>
          <a:p>
            <a:r>
              <a:rPr lang="en-US" sz="1600" b="1" dirty="0" smtClean="0">
                <a:solidFill>
                  <a:srgbClr val="002060"/>
                </a:solidFill>
              </a:rPr>
              <a:t>Radiation cooling requires big surface </a:t>
            </a:r>
            <a:r>
              <a:rPr lang="en-US" sz="1600" b="1" dirty="0" smtClean="0">
                <a:solidFill>
                  <a:srgbClr val="002060"/>
                </a:solidFill>
                <a:sym typeface="Wingdings" pitchFamily="2" charset="2"/>
              </a:rPr>
              <a:t> 1 m</a:t>
            </a:r>
            <a:r>
              <a:rPr lang="en-US" sz="1600" b="1" baseline="30000" dirty="0" smtClean="0">
                <a:solidFill>
                  <a:srgbClr val="002060"/>
                </a:solidFill>
                <a:sym typeface="Wingdings" pitchFamily="2" charset="2"/>
              </a:rPr>
              <a:t>2</a:t>
            </a:r>
            <a:r>
              <a:rPr lang="en-US" sz="1600" b="1" dirty="0" smtClean="0">
                <a:solidFill>
                  <a:srgbClr val="002060"/>
                </a:solidFill>
                <a:sym typeface="Wingdings" pitchFamily="2" charset="2"/>
              </a:rPr>
              <a:t> (in </a:t>
            </a:r>
            <a:r>
              <a:rPr lang="en-US" sz="1600" b="1" dirty="0" smtClean="0">
                <a:solidFill>
                  <a:srgbClr val="C00000"/>
                </a:solidFill>
                <a:sym typeface="Wingdings" pitchFamily="2" charset="2"/>
              </a:rPr>
              <a:t>red </a:t>
            </a:r>
            <a:r>
              <a:rPr lang="en-US" sz="1600" b="1" dirty="0" smtClean="0">
                <a:solidFill>
                  <a:srgbClr val="002060"/>
                </a:solidFill>
                <a:sym typeface="Wingdings" pitchFamily="2" charset="2"/>
              </a:rPr>
              <a:t>) ; wheel rotation velocity: 100 m/s</a:t>
            </a:r>
          </a:p>
          <a:p>
            <a:r>
              <a:rPr lang="en-US" sz="1600" b="1" baseline="30000" dirty="0" smtClean="0">
                <a:solidFill>
                  <a:srgbClr val="002060"/>
                </a:solidFill>
                <a:sym typeface="Wingdings" pitchFamily="2" charset="2"/>
              </a:rPr>
              <a:t> </a:t>
            </a:r>
            <a:endParaRPr lang="fr-FR" sz="1600" b="1" dirty="0">
              <a:solidFill>
                <a:srgbClr val="002060"/>
              </a:solidFill>
            </a:endParaRPr>
          </a:p>
        </p:txBody>
      </p:sp>
      <p:sp>
        <p:nvSpPr>
          <p:cNvPr id="10" name="ZoneTexte 9"/>
          <p:cNvSpPr txBox="1"/>
          <p:nvPr/>
        </p:nvSpPr>
        <p:spPr>
          <a:xfrm>
            <a:off x="7668344" y="4581128"/>
            <a:ext cx="1080120" cy="830997"/>
          </a:xfrm>
          <a:prstGeom prst="rect">
            <a:avLst/>
          </a:prstGeom>
          <a:noFill/>
        </p:spPr>
        <p:txBody>
          <a:bodyPr wrap="square" rtlCol="0">
            <a:spAutoFit/>
          </a:bodyPr>
          <a:lstStyle/>
          <a:p>
            <a:r>
              <a:rPr lang="en-US" sz="1200" b="1" dirty="0" smtClean="0">
                <a:solidFill>
                  <a:srgbClr val="7030A0"/>
                </a:solidFill>
              </a:rPr>
              <a:t>Water cooling  in the bottom part (stainless steel)</a:t>
            </a:r>
            <a:endParaRPr lang="fr-FR" sz="1200" b="1" dirty="0">
              <a:solidFill>
                <a:srgbClr val="7030A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4" name="Espace réservé du pied de page 3"/>
          <p:cNvSpPr>
            <a:spLocks noGrp="1"/>
          </p:cNvSpPr>
          <p:nvPr>
            <p:ph type="ftr" sz="quarter" idx="11"/>
          </p:nvPr>
        </p:nvSpPr>
        <p:spPr/>
        <p:txBody>
          <a:bodyPr/>
          <a:lstStyle/>
          <a:p>
            <a:r>
              <a:rPr lang="fr-FR" dirty="0" err="1" smtClean="0"/>
              <a:t>R.Chehab</a:t>
            </a:r>
            <a:r>
              <a:rPr lang="fr-FR" dirty="0" smtClean="0"/>
              <a:t>/JCL/Grenoble/2014</a:t>
            </a:r>
            <a:endParaRPr lang="fr-FR" dirty="0"/>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28</a:t>
            </a:fld>
            <a:endParaRPr lang="fr-F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354749" y="1988840"/>
            <a:ext cx="6434502" cy="4137323"/>
          </a:xfrm>
          <a:prstGeom prst="rect">
            <a:avLst/>
          </a:prstGeom>
          <a:noFill/>
          <a:ln w="9525">
            <a:noFill/>
            <a:miter lim="800000"/>
            <a:headEnd/>
            <a:tailEnd/>
          </a:ln>
        </p:spPr>
      </p:pic>
      <p:sp>
        <p:nvSpPr>
          <p:cNvPr id="7" name="ZoneTexte 6"/>
          <p:cNvSpPr txBox="1"/>
          <p:nvPr/>
        </p:nvSpPr>
        <p:spPr>
          <a:xfrm>
            <a:off x="755576" y="1556792"/>
            <a:ext cx="7272808" cy="369332"/>
          </a:xfrm>
          <a:prstGeom prst="rect">
            <a:avLst/>
          </a:prstGeom>
          <a:noFill/>
        </p:spPr>
        <p:txBody>
          <a:bodyPr wrap="square" rtlCol="0">
            <a:spAutoFit/>
          </a:bodyPr>
          <a:lstStyle/>
          <a:p>
            <a:r>
              <a:rPr lang="en-US" b="1" dirty="0" smtClean="0">
                <a:solidFill>
                  <a:srgbClr val="7030A0"/>
                </a:solidFill>
              </a:rPr>
              <a:t>BACK-UP SLIDES-2</a:t>
            </a:r>
            <a:endParaRPr lang="fr-FR" b="1" dirty="0">
              <a:solidFill>
                <a:srgbClr val="7030A0"/>
              </a:solidFill>
            </a:endParaRPr>
          </a:p>
        </p:txBody>
      </p:sp>
      <p:sp>
        <p:nvSpPr>
          <p:cNvPr id="8" name="ZoneTexte 7"/>
          <p:cNvSpPr txBox="1"/>
          <p:nvPr/>
        </p:nvSpPr>
        <p:spPr>
          <a:xfrm>
            <a:off x="971600" y="6165304"/>
            <a:ext cx="2304256" cy="338554"/>
          </a:xfrm>
          <a:prstGeom prst="rect">
            <a:avLst/>
          </a:prstGeom>
          <a:noFill/>
        </p:spPr>
        <p:txBody>
          <a:bodyPr wrap="square" rtlCol="0">
            <a:spAutoFit/>
          </a:bodyPr>
          <a:lstStyle/>
          <a:p>
            <a:r>
              <a:rPr lang="en-US" sz="1600" b="1" dirty="0" err="1" smtClean="0">
                <a:solidFill>
                  <a:srgbClr val="7030A0"/>
                </a:solidFill>
              </a:rPr>
              <a:t>S.Riemann</a:t>
            </a:r>
            <a:r>
              <a:rPr lang="en-US" sz="1600" b="1" dirty="0" smtClean="0">
                <a:solidFill>
                  <a:srgbClr val="7030A0"/>
                </a:solidFill>
              </a:rPr>
              <a:t>/LCWS14</a:t>
            </a:r>
            <a:endParaRPr lang="fr-FR" sz="1600" b="1" dirty="0">
              <a:solidFill>
                <a:srgbClr val="7030A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29</a:t>
            </a:fld>
            <a:endParaRPr lang="fr-FR"/>
          </a:p>
        </p:txBody>
      </p:sp>
      <p:pic>
        <p:nvPicPr>
          <p:cNvPr id="1026" name="Picture 2"/>
          <p:cNvPicPr>
            <a:picLocks noGrp="1" noChangeAspect="1" noChangeArrowheads="1"/>
          </p:cNvPicPr>
          <p:nvPr>
            <p:ph idx="1"/>
          </p:nvPr>
        </p:nvPicPr>
        <p:blipFill>
          <a:blip r:embed="rId2" cstate="print"/>
          <a:srcRect/>
          <a:stretch>
            <a:fillRect/>
          </a:stretch>
        </p:blipFill>
        <p:spPr bwMode="auto">
          <a:xfrm>
            <a:off x="4716016" y="2348880"/>
            <a:ext cx="3744416" cy="3816424"/>
          </a:xfrm>
          <a:prstGeom prst="rect">
            <a:avLst/>
          </a:prstGeom>
          <a:noFill/>
          <a:ln w="9525">
            <a:noFill/>
            <a:miter lim="800000"/>
            <a:headEnd/>
            <a:tailEnd/>
          </a:ln>
        </p:spPr>
      </p:pic>
      <p:sp>
        <p:nvSpPr>
          <p:cNvPr id="7" name="ZoneTexte 6"/>
          <p:cNvSpPr txBox="1"/>
          <p:nvPr/>
        </p:nvSpPr>
        <p:spPr>
          <a:xfrm>
            <a:off x="683568" y="1628800"/>
            <a:ext cx="7992888" cy="369332"/>
          </a:xfrm>
          <a:prstGeom prst="rect">
            <a:avLst/>
          </a:prstGeom>
          <a:noFill/>
        </p:spPr>
        <p:txBody>
          <a:bodyPr wrap="square" rtlCol="0">
            <a:spAutoFit/>
          </a:bodyPr>
          <a:lstStyle/>
          <a:p>
            <a:r>
              <a:rPr lang="en-US" b="1" dirty="0" smtClean="0">
                <a:solidFill>
                  <a:srgbClr val="C00000"/>
                </a:solidFill>
              </a:rPr>
              <a:t>COOLING OF THE GRANULAR CONVERTER:</a:t>
            </a:r>
            <a:endParaRPr lang="fr-FR" b="1" dirty="0">
              <a:solidFill>
                <a:srgbClr val="C00000"/>
              </a:solidFill>
            </a:endParaRPr>
          </a:p>
        </p:txBody>
      </p:sp>
      <p:sp>
        <p:nvSpPr>
          <p:cNvPr id="8" name="ZoneTexte 7"/>
          <p:cNvSpPr txBox="1"/>
          <p:nvPr/>
        </p:nvSpPr>
        <p:spPr>
          <a:xfrm>
            <a:off x="611560" y="2132856"/>
            <a:ext cx="3456384" cy="2031325"/>
          </a:xfrm>
          <a:prstGeom prst="rect">
            <a:avLst/>
          </a:prstGeom>
          <a:noFill/>
        </p:spPr>
        <p:txBody>
          <a:bodyPr wrap="square" rtlCol="0">
            <a:spAutoFit/>
          </a:bodyPr>
          <a:lstStyle/>
          <a:p>
            <a:r>
              <a:rPr lang="en-US" b="1" dirty="0" smtClean="0">
                <a:solidFill>
                  <a:srgbClr val="002060"/>
                </a:solidFill>
              </a:rPr>
              <a:t>A rotating wheel with a velocity of 4m/s and a diameter of 1 m is considered. The W spheres are </a:t>
            </a:r>
            <a:r>
              <a:rPr lang="en-US" b="1" dirty="0" err="1" smtClean="0">
                <a:solidFill>
                  <a:srgbClr val="002060"/>
                </a:solidFill>
              </a:rPr>
              <a:t>embeded</a:t>
            </a:r>
            <a:r>
              <a:rPr lang="en-US" b="1" dirty="0" smtClean="0">
                <a:solidFill>
                  <a:srgbClr val="002060"/>
                </a:solidFill>
              </a:rPr>
              <a:t> in copper which is cooled. Windows crossed by the beam are in Ti.</a:t>
            </a:r>
          </a:p>
          <a:p>
            <a:r>
              <a:rPr lang="en-US" b="1" dirty="0" smtClean="0">
                <a:solidFill>
                  <a:srgbClr val="00B050"/>
                </a:solidFill>
              </a:rPr>
              <a:t>From </a:t>
            </a:r>
            <a:r>
              <a:rPr lang="en-US" b="1" dirty="0" err="1" smtClean="0">
                <a:solidFill>
                  <a:srgbClr val="00B050"/>
                </a:solidFill>
              </a:rPr>
              <a:t>P.Sievers</a:t>
            </a:r>
            <a:r>
              <a:rPr lang="en-US" b="1" dirty="0" smtClean="0">
                <a:solidFill>
                  <a:srgbClr val="00B050"/>
                </a:solidFill>
              </a:rPr>
              <a:t> (POSIPOL 2014)</a:t>
            </a:r>
            <a:endParaRPr lang="fr-FR" b="1" dirty="0">
              <a:solidFill>
                <a:srgbClr val="00B05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3" name="Espace réservé du contenu 2"/>
          <p:cNvSpPr>
            <a:spLocks noGrp="1"/>
          </p:cNvSpPr>
          <p:nvPr>
            <p:ph idx="1"/>
          </p:nvPr>
        </p:nvSpPr>
        <p:spPr/>
        <p:txBody>
          <a:bodyPr>
            <a:normAutofit/>
          </a:bodyPr>
          <a:lstStyle/>
          <a:p>
            <a:r>
              <a:rPr lang="en-US" sz="2000" b="1" dirty="0" smtClean="0">
                <a:solidFill>
                  <a:srgbClr val="C00000"/>
                </a:solidFill>
              </a:rPr>
              <a:t>1-INTRODUCTION</a:t>
            </a:r>
          </a:p>
          <a:p>
            <a:r>
              <a:rPr lang="en-US" sz="1800" b="1" dirty="0" smtClean="0">
                <a:solidFill>
                  <a:srgbClr val="C00000"/>
                </a:solidFill>
              </a:rPr>
              <a:t>* </a:t>
            </a:r>
            <a:r>
              <a:rPr lang="en-US" sz="1800" b="1" dirty="0" smtClean="0">
                <a:solidFill>
                  <a:srgbClr val="002060"/>
                </a:solidFill>
              </a:rPr>
              <a:t> Strong needs in positron sources for future </a:t>
            </a:r>
            <a:r>
              <a:rPr lang="en-US" sz="1800" b="1" dirty="0" err="1" smtClean="0">
                <a:solidFill>
                  <a:srgbClr val="002060"/>
                </a:solidFill>
              </a:rPr>
              <a:t>e+e</a:t>
            </a:r>
            <a:r>
              <a:rPr lang="en-US" sz="1800" b="1" dirty="0" smtClean="0">
                <a:solidFill>
                  <a:srgbClr val="002060"/>
                </a:solidFill>
              </a:rPr>
              <a:t>- colliders</a:t>
            </a:r>
            <a:endParaRPr lang="en-US" sz="1800" b="1" dirty="0" smtClean="0">
              <a:solidFill>
                <a:srgbClr val="C00000"/>
              </a:solidFill>
            </a:endParaRPr>
          </a:p>
          <a:p>
            <a:r>
              <a:rPr lang="en-US" sz="1800" b="1" dirty="0" smtClean="0">
                <a:solidFill>
                  <a:srgbClr val="C00000"/>
                </a:solidFill>
              </a:rPr>
              <a:t>* </a:t>
            </a:r>
            <a:r>
              <a:rPr lang="en-US" sz="1800" b="1" dirty="0" smtClean="0">
                <a:solidFill>
                  <a:srgbClr val="002060"/>
                </a:solidFill>
              </a:rPr>
              <a:t>Linear colliders require very high intensities for the positron beams</a:t>
            </a:r>
            <a:endParaRPr lang="en-US" sz="1800" b="1" dirty="0" smtClean="0">
              <a:solidFill>
                <a:srgbClr val="C00000"/>
              </a:solidFill>
            </a:endParaRPr>
          </a:p>
          <a:p>
            <a:r>
              <a:rPr lang="en-US" sz="1800" b="1" dirty="0" smtClean="0">
                <a:solidFill>
                  <a:srgbClr val="C00000"/>
                </a:solidFill>
              </a:rPr>
              <a:t>* Polarized </a:t>
            </a:r>
            <a:r>
              <a:rPr lang="en-US" sz="1800" b="1" dirty="0" err="1" smtClean="0">
                <a:solidFill>
                  <a:srgbClr val="002060"/>
                </a:solidFill>
              </a:rPr>
              <a:t>e+e</a:t>
            </a:r>
            <a:r>
              <a:rPr lang="en-US" sz="1800" b="1" dirty="0" smtClean="0">
                <a:solidFill>
                  <a:srgbClr val="002060"/>
                </a:solidFill>
              </a:rPr>
              <a:t>- at the interaction point  of a LC  enhance the efficient polarization  helping in identifying new particles and bringing more precision with the reduction of background.  If polarized electrons are more easily obtained using </a:t>
            </a:r>
            <a:r>
              <a:rPr lang="en-US" sz="1800" b="1" dirty="0" err="1" smtClean="0">
                <a:solidFill>
                  <a:srgbClr val="002060"/>
                </a:solidFill>
              </a:rPr>
              <a:t>AsGa</a:t>
            </a:r>
            <a:r>
              <a:rPr lang="en-US" sz="1800" b="1" dirty="0" smtClean="0">
                <a:solidFill>
                  <a:srgbClr val="002060"/>
                </a:solidFill>
              </a:rPr>
              <a:t> </a:t>
            </a:r>
            <a:r>
              <a:rPr lang="en-US" sz="1800" b="1" dirty="0" err="1" smtClean="0">
                <a:solidFill>
                  <a:srgbClr val="002060"/>
                </a:solidFill>
              </a:rPr>
              <a:t>photocathodes</a:t>
            </a:r>
            <a:r>
              <a:rPr lang="en-US" sz="1800" b="1" dirty="0" smtClean="0">
                <a:solidFill>
                  <a:srgbClr val="002060"/>
                </a:solidFill>
              </a:rPr>
              <a:t> (with high degree of polarization) sources of intense polarized positrons remain a challenge. An intense effort is going on this topics. </a:t>
            </a:r>
            <a:endParaRPr lang="en-US" sz="1800" b="1" dirty="0" smtClean="0">
              <a:solidFill>
                <a:srgbClr val="C00000"/>
              </a:solidFill>
            </a:endParaRPr>
          </a:p>
          <a:p>
            <a:r>
              <a:rPr lang="en-US" sz="1800" b="1" dirty="0" smtClean="0">
                <a:solidFill>
                  <a:srgbClr val="C00000"/>
                </a:solidFill>
              </a:rPr>
              <a:t>  * </a:t>
            </a:r>
            <a:r>
              <a:rPr lang="en-US" sz="1800" b="1" dirty="0" err="1" smtClean="0">
                <a:solidFill>
                  <a:srgbClr val="C00000"/>
                </a:solidFill>
              </a:rPr>
              <a:t>Unpolarized</a:t>
            </a:r>
            <a:r>
              <a:rPr lang="en-US" sz="1800" b="1" dirty="0" smtClean="0">
                <a:solidFill>
                  <a:srgbClr val="C00000"/>
                </a:solidFill>
              </a:rPr>
              <a:t>  </a:t>
            </a:r>
            <a:r>
              <a:rPr lang="en-US" sz="1800" b="1" dirty="0" smtClean="0">
                <a:solidFill>
                  <a:srgbClr val="002060"/>
                </a:solidFill>
              </a:rPr>
              <a:t>high intensity positrons are usually obtained with conventional targets and intense incident electron beams. However, the poor quality of the positron beams obtained in this manner pushed us to investigate positron sources using channeling in oriented crystals.</a:t>
            </a:r>
          </a:p>
          <a:p>
            <a:r>
              <a:rPr lang="en-US" sz="1800" b="1" dirty="0" smtClean="0">
                <a:solidFill>
                  <a:srgbClr val="C00000"/>
                </a:solidFill>
              </a:rPr>
              <a:t>* </a:t>
            </a:r>
            <a:r>
              <a:rPr lang="en-US" sz="1800" b="1" dirty="0" smtClean="0">
                <a:solidFill>
                  <a:srgbClr val="002060"/>
                </a:solidFill>
              </a:rPr>
              <a:t>We present, here, some investigations on </a:t>
            </a:r>
            <a:r>
              <a:rPr lang="en-US" sz="1800" b="1" dirty="0" smtClean="0">
                <a:solidFill>
                  <a:srgbClr val="00B050"/>
                </a:solidFill>
              </a:rPr>
              <a:t>polarized positrons </a:t>
            </a:r>
            <a:r>
              <a:rPr lang="en-US" sz="1800" b="1" dirty="0" smtClean="0">
                <a:solidFill>
                  <a:srgbClr val="002060"/>
                </a:solidFill>
              </a:rPr>
              <a:t>and on the “</a:t>
            </a:r>
            <a:r>
              <a:rPr lang="en-US" sz="1800" b="1" dirty="0" smtClean="0">
                <a:solidFill>
                  <a:srgbClr val="7030A0"/>
                </a:solidFill>
              </a:rPr>
              <a:t>channeling” </a:t>
            </a:r>
            <a:r>
              <a:rPr lang="en-US" sz="1800" b="1" dirty="0" smtClean="0">
                <a:solidFill>
                  <a:srgbClr val="002060"/>
                </a:solidFill>
              </a:rPr>
              <a:t>option for the </a:t>
            </a:r>
            <a:r>
              <a:rPr lang="en-US" sz="1800" b="1" dirty="0" err="1" smtClean="0">
                <a:solidFill>
                  <a:srgbClr val="002060"/>
                </a:solidFill>
              </a:rPr>
              <a:t>unpolarized</a:t>
            </a:r>
            <a:r>
              <a:rPr lang="en-US" sz="1800" b="1" dirty="0" smtClean="0">
                <a:solidFill>
                  <a:srgbClr val="002060"/>
                </a:solidFill>
              </a:rPr>
              <a:t> positrons.</a:t>
            </a:r>
            <a:endParaRPr lang="fr-FR" sz="1800" b="1" dirty="0">
              <a:solidFill>
                <a:srgbClr val="C00000"/>
              </a:solidFill>
            </a:endParaRPr>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3</a:t>
            </a:fld>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3" name="Espace réservé du contenu 2"/>
          <p:cNvSpPr>
            <a:spLocks noGrp="1"/>
          </p:cNvSpPr>
          <p:nvPr>
            <p:ph idx="1"/>
          </p:nvPr>
        </p:nvSpPr>
        <p:spPr/>
        <p:txBody>
          <a:bodyPr>
            <a:normAutofit/>
          </a:bodyPr>
          <a:lstStyle/>
          <a:p>
            <a:r>
              <a:rPr lang="en-US" sz="2000" b="1" dirty="0" smtClean="0">
                <a:solidFill>
                  <a:srgbClr val="C00000"/>
                </a:solidFill>
              </a:rPr>
              <a:t>2-POLARIZED POSITRON SOURCES</a:t>
            </a:r>
          </a:p>
          <a:p>
            <a:r>
              <a:rPr lang="en-US" sz="1800" b="1" dirty="0" smtClean="0">
                <a:solidFill>
                  <a:srgbClr val="002060"/>
                </a:solidFill>
              </a:rPr>
              <a:t>The longitudinally polarized positrons at the interaction point of a LC are generated by the materialization of circularly polarized photons in an amorphous target. In order to generate these photons in the appropriate energy range (some MeV to tens of MeV) three methods are considered:</a:t>
            </a:r>
          </a:p>
          <a:p>
            <a:r>
              <a:rPr lang="en-US" sz="1800" b="1" dirty="0">
                <a:solidFill>
                  <a:srgbClr val="002060"/>
                </a:solidFill>
              </a:rPr>
              <a:t> </a:t>
            </a:r>
            <a:r>
              <a:rPr lang="en-US" sz="1800" b="1" dirty="0" smtClean="0">
                <a:solidFill>
                  <a:srgbClr val="002060"/>
                </a:solidFill>
              </a:rPr>
              <a:t> - Radiation of high energy electrons in a helical magnetic </a:t>
            </a:r>
            <a:r>
              <a:rPr lang="en-US" sz="1800" b="1" dirty="0" err="1" smtClean="0">
                <a:solidFill>
                  <a:srgbClr val="002060"/>
                </a:solidFill>
              </a:rPr>
              <a:t>undulator</a:t>
            </a:r>
            <a:endParaRPr lang="en-US" sz="1800" b="1" dirty="0" smtClean="0">
              <a:solidFill>
                <a:srgbClr val="002060"/>
              </a:solidFill>
            </a:endParaRPr>
          </a:p>
          <a:p>
            <a:r>
              <a:rPr lang="en-US" sz="1800" b="1" dirty="0" smtClean="0">
                <a:solidFill>
                  <a:srgbClr val="002060"/>
                </a:solidFill>
              </a:rPr>
              <a:t>  - Compton backscattering of circularly polarized laser photons on energetic e- beams</a:t>
            </a:r>
          </a:p>
          <a:p>
            <a:r>
              <a:rPr lang="en-US" sz="1800" b="1" dirty="0">
                <a:solidFill>
                  <a:srgbClr val="002060"/>
                </a:solidFill>
              </a:rPr>
              <a:t> </a:t>
            </a:r>
            <a:r>
              <a:rPr lang="en-US" sz="1800" b="1" dirty="0" smtClean="0">
                <a:solidFill>
                  <a:srgbClr val="002060"/>
                </a:solidFill>
              </a:rPr>
              <a:t> - Polarized bremsstrahlung from longitudinally polarized e- in amorphous targets.   </a:t>
            </a:r>
            <a:endParaRPr lang="fr-FR" sz="1800" b="1" dirty="0">
              <a:solidFill>
                <a:srgbClr val="002060"/>
              </a:solidFill>
            </a:endParaRPr>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4</a:t>
            </a:fld>
            <a:endParaRPr lang="fr-FR"/>
          </a:p>
        </p:txBody>
      </p:sp>
    </p:spTree>
    <p:extLst>
      <p:ext uri="{BB962C8B-B14F-4D97-AF65-F5344CB8AC3E}">
        <p14:creationId xmlns="" xmlns:p14="http://schemas.microsoft.com/office/powerpoint/2010/main" val="2081853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3" name="Espace réservé du contenu 2"/>
          <p:cNvSpPr>
            <a:spLocks noGrp="1"/>
          </p:cNvSpPr>
          <p:nvPr>
            <p:ph idx="1"/>
          </p:nvPr>
        </p:nvSpPr>
        <p:spPr>
          <a:xfrm>
            <a:off x="457200" y="1600201"/>
            <a:ext cx="8229600" cy="3773015"/>
          </a:xfrm>
        </p:spPr>
        <p:txBody>
          <a:bodyPr>
            <a:normAutofit/>
          </a:bodyPr>
          <a:lstStyle/>
          <a:p>
            <a:pPr marL="0" indent="0">
              <a:buNone/>
            </a:pPr>
            <a:endParaRPr lang="en-US" sz="2000" b="1" dirty="0" smtClean="0">
              <a:solidFill>
                <a:srgbClr val="C00000"/>
              </a:solidFill>
            </a:endParaRPr>
          </a:p>
          <a:p>
            <a:endParaRPr lang="fr-FR" sz="2000" b="1" dirty="0">
              <a:solidFill>
                <a:srgbClr val="C00000"/>
              </a:solidFill>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2119313"/>
            <a:ext cx="7848872" cy="34699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5</a:t>
            </a:fld>
            <a:endParaRPr lang="fr-FR"/>
          </a:p>
        </p:txBody>
      </p:sp>
    </p:spTree>
    <p:extLst>
      <p:ext uri="{BB962C8B-B14F-4D97-AF65-F5344CB8AC3E}">
        <p14:creationId xmlns="" xmlns:p14="http://schemas.microsoft.com/office/powerpoint/2010/main" val="82671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6414" y="1844824"/>
            <a:ext cx="7311171" cy="428133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ZoneTexte 3"/>
          <p:cNvSpPr txBox="1"/>
          <p:nvPr/>
        </p:nvSpPr>
        <p:spPr>
          <a:xfrm>
            <a:off x="1259632" y="1340768"/>
            <a:ext cx="6048672" cy="338554"/>
          </a:xfrm>
          <a:prstGeom prst="rect">
            <a:avLst/>
          </a:prstGeom>
          <a:noFill/>
        </p:spPr>
        <p:txBody>
          <a:bodyPr wrap="square" rtlCol="0">
            <a:spAutoFit/>
          </a:bodyPr>
          <a:lstStyle/>
          <a:p>
            <a:r>
              <a:rPr lang="en-US" sz="1600" b="1" dirty="0" smtClean="0">
                <a:solidFill>
                  <a:srgbClr val="002060"/>
                </a:solidFill>
              </a:rPr>
              <a:t>From </a:t>
            </a:r>
            <a:r>
              <a:rPr lang="en-US" sz="1600" b="1" dirty="0" err="1" smtClean="0">
                <a:solidFill>
                  <a:srgbClr val="002060"/>
                </a:solidFill>
              </a:rPr>
              <a:t>S.Riemann</a:t>
            </a:r>
            <a:r>
              <a:rPr lang="en-US" sz="1600" b="1" dirty="0" smtClean="0">
                <a:solidFill>
                  <a:srgbClr val="002060"/>
                </a:solidFill>
              </a:rPr>
              <a:t> (LCWS 2014)</a:t>
            </a:r>
            <a:endParaRPr lang="fr-FR" sz="1600" b="1" dirty="0">
              <a:solidFill>
                <a:srgbClr val="002060"/>
              </a:solidFill>
            </a:endParaRPr>
          </a:p>
        </p:txBody>
      </p:sp>
      <p:sp>
        <p:nvSpPr>
          <p:cNvPr id="5" name="Espace réservé du pied de page 4"/>
          <p:cNvSpPr>
            <a:spLocks noGrp="1"/>
          </p:cNvSpPr>
          <p:nvPr>
            <p:ph type="ftr" sz="quarter" idx="11"/>
          </p:nvPr>
        </p:nvSpPr>
        <p:spPr/>
        <p:txBody>
          <a:bodyPr/>
          <a:lstStyle/>
          <a:p>
            <a:r>
              <a:rPr lang="fr-FR" smtClean="0"/>
              <a:t>R.Chehab/JCL/Grenoble/2014</a:t>
            </a:r>
            <a:endParaRPr lang="fr-FR"/>
          </a:p>
        </p:txBody>
      </p:sp>
      <p:sp>
        <p:nvSpPr>
          <p:cNvPr id="6" name="Espace réservé du numéro de diapositive 5"/>
          <p:cNvSpPr>
            <a:spLocks noGrp="1"/>
          </p:cNvSpPr>
          <p:nvPr>
            <p:ph type="sldNum" sz="quarter" idx="12"/>
          </p:nvPr>
        </p:nvSpPr>
        <p:spPr/>
        <p:txBody>
          <a:bodyPr/>
          <a:lstStyle/>
          <a:p>
            <a:fld id="{A38C9592-3EF0-40B3-9544-E3852DFB4FBD}" type="slidenum">
              <a:rPr lang="fr-FR" smtClean="0"/>
              <a:pPr/>
              <a:t>6</a:t>
            </a:fld>
            <a:endParaRPr lang="fr-FR"/>
          </a:p>
        </p:txBody>
      </p:sp>
      <p:sp>
        <p:nvSpPr>
          <p:cNvPr id="7" name="ZoneTexte 6"/>
          <p:cNvSpPr txBox="1"/>
          <p:nvPr/>
        </p:nvSpPr>
        <p:spPr>
          <a:xfrm>
            <a:off x="4139952" y="1340768"/>
            <a:ext cx="1008112" cy="369332"/>
          </a:xfrm>
          <a:prstGeom prst="rect">
            <a:avLst/>
          </a:prstGeom>
          <a:noFill/>
        </p:spPr>
        <p:txBody>
          <a:bodyPr wrap="square" rtlCol="0">
            <a:spAutoFit/>
          </a:bodyPr>
          <a:lstStyle/>
          <a:p>
            <a:r>
              <a:rPr lang="en-US" b="1" dirty="0" smtClean="0">
                <a:solidFill>
                  <a:srgbClr val="C00000"/>
                </a:solidFill>
                <a:sym typeface="Wingdings" pitchFamily="2" charset="2"/>
              </a:rPr>
              <a:t> ILC</a:t>
            </a:r>
            <a:endParaRPr lang="fr-FR" b="1" dirty="0">
              <a:solidFill>
                <a:srgbClr val="C00000"/>
              </a:solidFill>
            </a:endParaRPr>
          </a:p>
        </p:txBody>
      </p:sp>
    </p:spTree>
    <p:extLst>
      <p:ext uri="{BB962C8B-B14F-4D97-AF65-F5344CB8AC3E}">
        <p14:creationId xmlns="" xmlns:p14="http://schemas.microsoft.com/office/powerpoint/2010/main" val="2059574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1916832"/>
            <a:ext cx="7632848" cy="42093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ZoneTexte 3"/>
          <p:cNvSpPr txBox="1"/>
          <p:nvPr/>
        </p:nvSpPr>
        <p:spPr>
          <a:xfrm>
            <a:off x="899592" y="1340768"/>
            <a:ext cx="6840760" cy="369332"/>
          </a:xfrm>
          <a:prstGeom prst="rect">
            <a:avLst/>
          </a:prstGeom>
          <a:noFill/>
        </p:spPr>
        <p:txBody>
          <a:bodyPr wrap="square" rtlCol="0">
            <a:spAutoFit/>
          </a:bodyPr>
          <a:lstStyle/>
          <a:p>
            <a:r>
              <a:rPr lang="en-US" b="1" dirty="0" smtClean="0">
                <a:solidFill>
                  <a:srgbClr val="002060"/>
                </a:solidFill>
              </a:rPr>
              <a:t>From </a:t>
            </a:r>
            <a:r>
              <a:rPr lang="en-US" b="1" dirty="0" err="1" smtClean="0">
                <a:solidFill>
                  <a:srgbClr val="002060"/>
                </a:solidFill>
              </a:rPr>
              <a:t>S.Riemann</a:t>
            </a:r>
            <a:r>
              <a:rPr lang="en-US" b="1" dirty="0" smtClean="0">
                <a:solidFill>
                  <a:srgbClr val="002060"/>
                </a:solidFill>
              </a:rPr>
              <a:t> (LCWS 2014)</a:t>
            </a:r>
            <a:endParaRPr lang="fr-FR" b="1" dirty="0">
              <a:solidFill>
                <a:srgbClr val="002060"/>
              </a:solidFill>
            </a:endParaRPr>
          </a:p>
        </p:txBody>
      </p:sp>
      <p:sp>
        <p:nvSpPr>
          <p:cNvPr id="5" name="Espace réservé du pied de page 4"/>
          <p:cNvSpPr>
            <a:spLocks noGrp="1"/>
          </p:cNvSpPr>
          <p:nvPr>
            <p:ph type="ftr" sz="quarter" idx="11"/>
          </p:nvPr>
        </p:nvSpPr>
        <p:spPr/>
        <p:txBody>
          <a:bodyPr/>
          <a:lstStyle/>
          <a:p>
            <a:r>
              <a:rPr lang="fr-FR" smtClean="0"/>
              <a:t>R.Chehab/JCL/Grenoble/2014</a:t>
            </a:r>
            <a:endParaRPr lang="fr-FR"/>
          </a:p>
        </p:txBody>
      </p:sp>
      <p:sp>
        <p:nvSpPr>
          <p:cNvPr id="6" name="Espace réservé du numéro de diapositive 5"/>
          <p:cNvSpPr>
            <a:spLocks noGrp="1"/>
          </p:cNvSpPr>
          <p:nvPr>
            <p:ph type="sldNum" sz="quarter" idx="12"/>
          </p:nvPr>
        </p:nvSpPr>
        <p:spPr/>
        <p:txBody>
          <a:bodyPr/>
          <a:lstStyle/>
          <a:p>
            <a:fld id="{A38C9592-3EF0-40B3-9544-E3852DFB4FBD}" type="slidenum">
              <a:rPr lang="fr-FR" smtClean="0"/>
              <a:pPr/>
              <a:t>7</a:t>
            </a:fld>
            <a:endParaRPr lang="fr-FR"/>
          </a:p>
        </p:txBody>
      </p:sp>
      <p:sp>
        <p:nvSpPr>
          <p:cNvPr id="7" name="ZoneTexte 6"/>
          <p:cNvSpPr txBox="1"/>
          <p:nvPr/>
        </p:nvSpPr>
        <p:spPr>
          <a:xfrm>
            <a:off x="3923928" y="1340768"/>
            <a:ext cx="1080120" cy="338554"/>
          </a:xfrm>
          <a:prstGeom prst="rect">
            <a:avLst/>
          </a:prstGeom>
          <a:noFill/>
        </p:spPr>
        <p:txBody>
          <a:bodyPr wrap="square" rtlCol="0">
            <a:spAutoFit/>
          </a:bodyPr>
          <a:lstStyle/>
          <a:p>
            <a:r>
              <a:rPr lang="en-US" sz="1600" b="1" dirty="0" smtClean="0">
                <a:solidFill>
                  <a:srgbClr val="C00000"/>
                </a:solidFill>
                <a:sym typeface="Wingdings" pitchFamily="2" charset="2"/>
              </a:rPr>
              <a:t> ILC</a:t>
            </a:r>
            <a:endParaRPr lang="fr-FR" sz="1600" b="1" dirty="0">
              <a:solidFill>
                <a:srgbClr val="C00000"/>
              </a:solidFill>
            </a:endParaRPr>
          </a:p>
        </p:txBody>
      </p:sp>
    </p:spTree>
    <p:extLst>
      <p:ext uri="{BB962C8B-B14F-4D97-AF65-F5344CB8AC3E}">
        <p14:creationId xmlns="" xmlns:p14="http://schemas.microsoft.com/office/powerpoint/2010/main" val="223971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sz="2800" b="1" dirty="0" smtClean="0"/>
              <a:t>POLARIZED AND UNPOLARIZED POSITRON SOURCES FOR LINEAR COLLIDERS</a:t>
            </a:r>
            <a:endParaRPr lang="fr-FR" sz="2800" b="1" dirty="0"/>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8</a:t>
            </a:fld>
            <a:endParaRPr lang="fr-FR"/>
          </a:p>
        </p:txBody>
      </p:sp>
      <p:pic>
        <p:nvPicPr>
          <p:cNvPr id="4098"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1772816"/>
            <a:ext cx="7488831" cy="43533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ZoneTexte 5"/>
          <p:cNvSpPr txBox="1"/>
          <p:nvPr/>
        </p:nvSpPr>
        <p:spPr>
          <a:xfrm>
            <a:off x="899592" y="1196752"/>
            <a:ext cx="6480720" cy="338554"/>
          </a:xfrm>
          <a:prstGeom prst="rect">
            <a:avLst/>
          </a:prstGeom>
          <a:noFill/>
        </p:spPr>
        <p:txBody>
          <a:bodyPr wrap="square" rtlCol="0">
            <a:spAutoFit/>
          </a:bodyPr>
          <a:lstStyle/>
          <a:p>
            <a:r>
              <a:rPr lang="en-US" sz="1600" b="1" dirty="0" smtClean="0">
                <a:solidFill>
                  <a:srgbClr val="002060"/>
                </a:solidFill>
              </a:rPr>
              <a:t>From </a:t>
            </a:r>
            <a:r>
              <a:rPr lang="en-US" sz="1600" b="1" dirty="0" err="1" smtClean="0">
                <a:solidFill>
                  <a:srgbClr val="002060"/>
                </a:solidFill>
              </a:rPr>
              <a:t>S.Riemann</a:t>
            </a:r>
            <a:r>
              <a:rPr lang="en-US" sz="1600" b="1" dirty="0" smtClean="0">
                <a:solidFill>
                  <a:srgbClr val="002060"/>
                </a:solidFill>
              </a:rPr>
              <a:t> (LCWS 2014)</a:t>
            </a:r>
            <a:endParaRPr lang="fr-FR" sz="1600" b="1" dirty="0">
              <a:solidFill>
                <a:srgbClr val="002060"/>
              </a:solidFill>
            </a:endParaRPr>
          </a:p>
        </p:txBody>
      </p:sp>
      <p:sp>
        <p:nvSpPr>
          <p:cNvPr id="7" name="ZoneTexte 6"/>
          <p:cNvSpPr txBox="1"/>
          <p:nvPr/>
        </p:nvSpPr>
        <p:spPr>
          <a:xfrm>
            <a:off x="3635896" y="1196752"/>
            <a:ext cx="1152128" cy="369332"/>
          </a:xfrm>
          <a:prstGeom prst="rect">
            <a:avLst/>
          </a:prstGeom>
          <a:noFill/>
        </p:spPr>
        <p:txBody>
          <a:bodyPr wrap="square" rtlCol="0">
            <a:spAutoFit/>
          </a:bodyPr>
          <a:lstStyle/>
          <a:p>
            <a:r>
              <a:rPr lang="en-US" b="1" dirty="0" smtClean="0">
                <a:solidFill>
                  <a:srgbClr val="C00000"/>
                </a:solidFill>
                <a:sym typeface="Wingdings" pitchFamily="2" charset="2"/>
              </a:rPr>
              <a:t> ILC</a:t>
            </a:r>
            <a:endParaRPr lang="fr-FR" b="1" dirty="0">
              <a:solidFill>
                <a:srgbClr val="C00000"/>
              </a:solidFill>
            </a:endParaRPr>
          </a:p>
        </p:txBody>
      </p:sp>
    </p:spTree>
    <p:extLst>
      <p:ext uri="{BB962C8B-B14F-4D97-AF65-F5344CB8AC3E}">
        <p14:creationId xmlns="" xmlns:p14="http://schemas.microsoft.com/office/powerpoint/2010/main" val="1604341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POLARIZED AND UNPOLARIZED POSITRON SOURCES FOR LINEAR COLLIDERS</a:t>
            </a:r>
            <a:endParaRPr lang="fr-FR" sz="2800" b="1" dirty="0"/>
          </a:p>
        </p:txBody>
      </p:sp>
      <p:sp>
        <p:nvSpPr>
          <p:cNvPr id="4" name="Espace réservé du pied de page 3"/>
          <p:cNvSpPr>
            <a:spLocks noGrp="1"/>
          </p:cNvSpPr>
          <p:nvPr>
            <p:ph type="ftr" sz="quarter" idx="11"/>
          </p:nvPr>
        </p:nvSpPr>
        <p:spPr/>
        <p:txBody>
          <a:bodyPr/>
          <a:lstStyle/>
          <a:p>
            <a:r>
              <a:rPr lang="fr-FR" smtClean="0"/>
              <a:t>R.Chehab/JCL/Grenoble/2014</a:t>
            </a:r>
            <a:endParaRPr lang="fr-FR"/>
          </a:p>
        </p:txBody>
      </p:sp>
      <p:sp>
        <p:nvSpPr>
          <p:cNvPr id="5" name="Espace réservé du numéro de diapositive 4"/>
          <p:cNvSpPr>
            <a:spLocks noGrp="1"/>
          </p:cNvSpPr>
          <p:nvPr>
            <p:ph type="sldNum" sz="quarter" idx="12"/>
          </p:nvPr>
        </p:nvSpPr>
        <p:spPr/>
        <p:txBody>
          <a:bodyPr/>
          <a:lstStyle/>
          <a:p>
            <a:fld id="{A38C9592-3EF0-40B3-9544-E3852DFB4FBD}" type="slidenum">
              <a:rPr lang="fr-FR" smtClean="0"/>
              <a:pPr/>
              <a:t>9</a:t>
            </a:fld>
            <a:endParaRPr lang="fr-FR"/>
          </a:p>
        </p:txBody>
      </p:sp>
      <p:sp>
        <p:nvSpPr>
          <p:cNvPr id="6" name="ZoneTexte 5"/>
          <p:cNvSpPr txBox="1"/>
          <p:nvPr/>
        </p:nvSpPr>
        <p:spPr>
          <a:xfrm>
            <a:off x="444021" y="1556792"/>
            <a:ext cx="8064896" cy="369332"/>
          </a:xfrm>
          <a:prstGeom prst="rect">
            <a:avLst/>
          </a:prstGeom>
          <a:noFill/>
        </p:spPr>
        <p:txBody>
          <a:bodyPr wrap="square" rtlCol="0">
            <a:spAutoFit/>
          </a:bodyPr>
          <a:lstStyle/>
          <a:p>
            <a:r>
              <a:rPr lang="en-US" b="1" dirty="0" smtClean="0">
                <a:solidFill>
                  <a:srgbClr val="C00000"/>
                </a:solidFill>
              </a:rPr>
              <a:t>R &amp; D on positron system  for ILC </a:t>
            </a:r>
            <a:r>
              <a:rPr lang="en-US" b="1" dirty="0" err="1" smtClean="0">
                <a:solidFill>
                  <a:srgbClr val="C00000"/>
                </a:solidFill>
              </a:rPr>
              <a:t>undulator</a:t>
            </a:r>
            <a:r>
              <a:rPr lang="en-US" b="1" dirty="0" smtClean="0">
                <a:solidFill>
                  <a:srgbClr val="C00000"/>
                </a:solidFill>
              </a:rPr>
              <a:t> baseline </a:t>
            </a:r>
            <a:r>
              <a:rPr lang="en-US" b="1" dirty="0" smtClean="0">
                <a:solidFill>
                  <a:srgbClr val="002060"/>
                </a:solidFill>
              </a:rPr>
              <a:t>: from </a:t>
            </a:r>
            <a:r>
              <a:rPr lang="en-US" b="1" dirty="0" err="1" smtClean="0">
                <a:solidFill>
                  <a:srgbClr val="002060"/>
                </a:solidFill>
              </a:rPr>
              <a:t>S.Riemann</a:t>
            </a:r>
            <a:r>
              <a:rPr lang="en-US" b="1" dirty="0" smtClean="0">
                <a:solidFill>
                  <a:srgbClr val="002060"/>
                </a:solidFill>
              </a:rPr>
              <a:t> (LCWS 2014) </a:t>
            </a:r>
            <a:endParaRPr lang="fr-FR" b="1" dirty="0">
              <a:solidFill>
                <a:srgbClr val="C00000"/>
              </a:solidFill>
            </a:endParaRP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2132856"/>
            <a:ext cx="7897357" cy="42250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38813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1846</TotalTime>
  <Words>1714</Words>
  <Application>Microsoft Office PowerPoint</Application>
  <PresentationFormat>Affichage à l'écran (4:3)</PresentationFormat>
  <Paragraphs>160</Paragraphs>
  <Slides>29</Slides>
  <Notes>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 FOR LINEAR COLLIDERS</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SOURCES FOR LINEAR COLLIDERS</vt:lpstr>
      <vt:lpstr>POLARIZED AND UNPOLARIZED POSITRON SOURCES FOR LINEAR COLLIDERS</vt:lpstr>
    </vt:vector>
  </TitlesOfParts>
  <Company>CNRS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POLARIZED AND UNPOLARIZED POSITRON SOURCES FOR LINEAR COLLIDERS</dc:title>
  <dc:creator>chehab</dc:creator>
  <cp:lastModifiedBy>chehab</cp:lastModifiedBy>
  <cp:revision>102</cp:revision>
  <cp:lastPrinted>2014-11-17T16:02:09Z</cp:lastPrinted>
  <dcterms:created xsi:type="dcterms:W3CDTF">2014-11-17T10:22:49Z</dcterms:created>
  <dcterms:modified xsi:type="dcterms:W3CDTF">2014-11-27T14:44:01Z</dcterms:modified>
</cp:coreProperties>
</file>