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0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5" r:id="rId16"/>
    <p:sldId id="276" r:id="rId17"/>
    <p:sldId id="273" r:id="rId18"/>
    <p:sldId id="272" r:id="rId19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  <a:srgbClr val="CC0000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22296" autoAdjust="0"/>
    <p:restoredTop sz="86441" autoAdjust="0"/>
  </p:normalViewPr>
  <p:slideViewPr>
    <p:cSldViewPr>
      <p:cViewPr varScale="1">
        <p:scale>
          <a:sx n="89" d="100"/>
          <a:sy n="89" d="100"/>
        </p:scale>
        <p:origin x="965" y="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64" y="227646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image" Target="../media/image17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50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184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84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AE6C0A6A-48AB-4CC0-BB5C-54D060BD8BAC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2202124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E6C0A6A-48AB-4CC0-BB5C-54D060BD8BAC}" type="slidenum">
              <a:rPr lang="fr-FR" smtClean="0"/>
              <a:pPr>
                <a:defRPr/>
              </a:pPr>
              <a:t>1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754569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7"/>
          <p:cNvSpPr>
            <a:spLocks noChangeArrowheads="1"/>
          </p:cNvSpPr>
          <p:nvPr/>
        </p:nvSpPr>
        <p:spPr bwMode="auto">
          <a:xfrm>
            <a:off x="685800" y="2393950"/>
            <a:ext cx="7772400" cy="109538"/>
          </a:xfrm>
          <a:custGeom>
            <a:avLst/>
            <a:gdLst>
              <a:gd name="G0" fmla="+- 618 0 0"/>
            </a:gdLst>
            <a:ahLst/>
            <a:cxnLst>
              <a:cxn ang="0">
                <a:pos x="0" y="0"/>
              </a:cxn>
              <a:cxn ang="0">
                <a:pos x="618" y="0"/>
              </a:cxn>
              <a:cxn ang="0">
                <a:pos x="618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fr-FR" sz="2400" dirty="0">
              <a:latin typeface="Times New Roman" pitchFamily="18" charset="0"/>
            </a:endParaRPr>
          </a:p>
        </p:txBody>
      </p:sp>
      <p:sp>
        <p:nvSpPr>
          <p:cNvPr id="727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371600"/>
          </a:xfrm>
        </p:spPr>
        <p:txBody>
          <a:bodyPr/>
          <a:lstStyle>
            <a:lvl1pPr>
              <a:defRPr sz="4000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29000"/>
            <a:ext cx="7010400" cy="16002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F. Richard December 2014</a:t>
            </a: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1F8D0A-D55F-436B-8155-F82A7C068F22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F. Richard December 2014</a:t>
            </a:r>
            <a:endParaRPr lang="fr-FR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E93DDF-BC57-4C23-8DC3-1DD2B3BF0A13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73838" y="304800"/>
            <a:ext cx="2001837" cy="5715000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566738" y="304800"/>
            <a:ext cx="5854700" cy="571500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F. Richard December 2014</a:t>
            </a:r>
            <a:endParaRPr lang="fr-FR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AABDB1-F4A2-41D0-A7C3-76D1ED2CDF28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F. Richard December 2014</a:t>
            </a:r>
            <a:endParaRPr lang="fr-FR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4648F4-AA60-4DB5-B998-FEB1779FAD3E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F. Richard December 2014</a:t>
            </a:r>
            <a:endParaRPr lang="fr-FR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A7A2E9-05C4-43EB-941B-C397F0093E46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F. Richard December 2014</a:t>
            </a:r>
            <a:endParaRPr lang="fr-FR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1EE7A2-5201-492C-AD00-BC19E0E4750E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F. Richard December 2014</a:t>
            </a:r>
            <a:endParaRPr lang="fr-FR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C88899-6D5B-4BB1-9B3C-C0B35C33240E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F. Richard December 2014</a:t>
            </a:r>
            <a:endParaRPr lang="fr-FR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09EFC1-C31C-4312-A873-B9EE19FA570B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F. Richard December 2014</a:t>
            </a:r>
            <a:endParaRPr lang="fr-FR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820261-0117-44BF-A103-467BA6A85F07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F. Richard December 2014</a:t>
            </a:r>
            <a:endParaRPr lang="fr-FR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EA94B4-FCB2-4C22-A419-FDA51923E323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F. Richard December 2014</a:t>
            </a:r>
            <a:endParaRPr lang="fr-FR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ECF1EA-92BF-4188-A70D-88B72ADC513A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t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304800"/>
            <a:ext cx="8001000" cy="121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752600"/>
            <a:ext cx="8001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71684" name="AutoShape 4"/>
          <p:cNvSpPr>
            <a:spLocks noChangeArrowheads="1"/>
          </p:cNvSpPr>
          <p:nvPr/>
        </p:nvSpPr>
        <p:spPr bwMode="auto">
          <a:xfrm>
            <a:off x="609600" y="1566863"/>
            <a:ext cx="7958138" cy="109537"/>
          </a:xfrm>
          <a:custGeom>
            <a:avLst/>
            <a:gdLst>
              <a:gd name="G0" fmla="+- 585 0 0"/>
            </a:gdLst>
            <a:ahLst/>
            <a:cxnLst>
              <a:cxn ang="0">
                <a:pos x="0" y="0"/>
              </a:cxn>
              <a:cxn ang="0">
                <a:pos x="585" y="0"/>
              </a:cxn>
              <a:cxn ang="0">
                <a:pos x="585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fr-FR" sz="2400" dirty="0">
              <a:latin typeface="Times New Roman" pitchFamily="18" charset="0"/>
            </a:endParaRPr>
          </a:p>
        </p:txBody>
      </p:sp>
      <p:sp>
        <p:nvSpPr>
          <p:cNvPr id="71685" name="Line 5"/>
          <p:cNvSpPr>
            <a:spLocks noChangeShapeType="1"/>
          </p:cNvSpPr>
          <p:nvPr/>
        </p:nvSpPr>
        <p:spPr bwMode="auto">
          <a:xfrm flipV="1">
            <a:off x="609600" y="617220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1686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1687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pPr>
              <a:defRPr/>
            </a:pPr>
            <a:r>
              <a:rPr lang="fr-FR" smtClean="0"/>
              <a:t>F. Richard December 2014</a:t>
            </a:r>
            <a:endParaRPr lang="fr-FR"/>
          </a:p>
        </p:txBody>
      </p:sp>
      <p:sp>
        <p:nvSpPr>
          <p:cNvPr id="71688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BC10F516-843E-4CF7-A238-25A673DE35FA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8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304925" indent="-3952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2300">
          <a:solidFill>
            <a:schemeClr val="tx1"/>
          </a:solidFill>
          <a:latin typeface="+mn-lt"/>
        </a:defRPr>
      </a:lvl3pPr>
      <a:lvl4pPr marL="1693863" indent="-3873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93913" indent="-398463" algn="l" rtl="0" eaLnBrk="0" fontAlgn="base" hangingPunct="0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511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30083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655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9227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lpsc.in2p3.fr/Indico/conferenceDisplay.py?confId=1084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eg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arxiv.org/abs/arXiv:1006.3402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Document_Microsoft_Word2.docx"/><Relationship Id="rId7" Type="http://schemas.openxmlformats.org/officeDocument/2006/relationships/image" Target="../media/image19.emf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8.emf"/><Relationship Id="rId5" Type="http://schemas.openxmlformats.org/officeDocument/2006/relationships/package" Target="../embeddings/Document_Microsoft_Word3.docx"/><Relationship Id="rId4" Type="http://schemas.openxmlformats.org/officeDocument/2006/relationships/image" Target="../media/image17.emf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arxiv.org/abs/arXiv:1402.6703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Document_Microsoft_Word1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5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7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2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612560" cy="1216025"/>
          </a:xfrm>
        </p:spPr>
        <p:txBody>
          <a:bodyPr/>
          <a:lstStyle/>
          <a:p>
            <a:r>
              <a:rPr lang="fr-FR" b="1" dirty="0" smtClean="0"/>
              <a:t/>
            </a:r>
            <a:br>
              <a:rPr lang="fr-FR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 </a:t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br>
              <a:rPr lang="en-US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Dark Matter at a LC</a:t>
            </a:r>
            <a:endParaRPr lang="fr-FR" sz="40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 (En-têtes)"/>
            </a:endParaRPr>
          </a:p>
        </p:txBody>
      </p:sp>
      <p:sp>
        <p:nvSpPr>
          <p:cNvPr id="11" name="Sous-titre 10"/>
          <p:cNvSpPr>
            <a:spLocks noGrp="1"/>
          </p:cNvSpPr>
          <p:nvPr>
            <p:ph idx="1"/>
          </p:nvPr>
        </p:nvSpPr>
        <p:spPr>
          <a:xfrm>
            <a:off x="0" y="1772816"/>
            <a:ext cx="9144000" cy="4267200"/>
          </a:xfrm>
        </p:spPr>
        <p:txBody>
          <a:bodyPr/>
          <a:lstStyle/>
          <a:p>
            <a:pPr>
              <a:buNone/>
            </a:pPr>
            <a:endParaRPr lang="en-US" sz="32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endParaRPr lang="en-US" sz="32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endParaRPr lang="fr-FR" sz="3200" b="1" dirty="0" smtClean="0">
              <a:hlinkClick r:id="rId3"/>
            </a:endParaRPr>
          </a:p>
          <a:p>
            <a:pPr algn="ctr">
              <a:buNone/>
            </a:pPr>
            <a:r>
              <a:rPr lang="fr-FR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3"/>
              </a:rPr>
              <a:t>Third</a:t>
            </a:r>
            <a:r>
              <a:rPr lang="fr-F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3"/>
              </a:rPr>
              <a:t> JCL </a:t>
            </a:r>
          </a:p>
          <a:p>
            <a:pPr algn="ctr">
              <a:buNone/>
            </a:pPr>
            <a:r>
              <a:rPr lang="fr-F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3"/>
              </a:rPr>
              <a:t>(Journées Collisionneur Linéaire)</a:t>
            </a:r>
            <a:endParaRPr lang="fr-FR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r>
              <a:rPr lang="fr-F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1-3 </a:t>
            </a:r>
            <a:r>
              <a:rPr lang="fr-FR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December</a:t>
            </a:r>
            <a:r>
              <a:rPr lang="fr-F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2014 LPSC Grenoble</a:t>
            </a:r>
          </a:p>
          <a:p>
            <a:pPr algn="ctr">
              <a:buNone/>
            </a:pPr>
            <a:endParaRPr lang="fr-FR" sz="3200" b="1" dirty="0" smtClean="0"/>
          </a:p>
          <a:p>
            <a:pPr>
              <a:buNone/>
            </a:pPr>
            <a:endParaRPr lang="es-ES_tradnl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endParaRPr lang="es-ES_tradnl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endParaRPr lang="es-ES_tradnl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es-ES_tradn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</p:txBody>
      </p:sp>
      <p:sp>
        <p:nvSpPr>
          <p:cNvPr id="4098" name="Rectangle 5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fr-FR" smtClean="0"/>
              <a:t>F. Richard December 2014</a:t>
            </a:r>
            <a:endParaRPr lang="fr-FR" dirty="0" smtClean="0"/>
          </a:p>
        </p:txBody>
      </p:sp>
      <p:sp>
        <p:nvSpPr>
          <p:cNvPr id="4106" name="Espace réservé du numéro de diapositive 9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ED4739C-0316-4E25-9266-565D64569794}" type="slidenum">
              <a:rPr lang="fr-FR" smtClean="0"/>
              <a:pPr/>
              <a:t>1</a:t>
            </a:fld>
            <a:endParaRPr lang="fr-FR" dirty="0" smtClean="0"/>
          </a:p>
        </p:txBody>
      </p:sp>
      <p:sp>
        <p:nvSpPr>
          <p:cNvPr id="15" name="Rectangle 14"/>
          <p:cNvSpPr/>
          <p:nvPr/>
        </p:nvSpPr>
        <p:spPr>
          <a:xfrm>
            <a:off x="2339752" y="6237312"/>
            <a:ext cx="3970959" cy="369332"/>
          </a:xfrm>
          <a:prstGeom prst="rect">
            <a:avLst/>
          </a:prstGeom>
          <a:solidFill>
            <a:srgbClr val="00B0F0"/>
          </a:solidFill>
        </p:spPr>
        <p:txBody>
          <a:bodyPr wrap="none">
            <a:spAutoFit/>
          </a:bodyPr>
          <a:lstStyle/>
          <a:p>
            <a:r>
              <a:rPr lang="es-ES_tradn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François Richard  LAL/Orsay </a:t>
            </a:r>
            <a:endParaRPr lang="en-GB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" name="Image 9" descr="http://www.linearcollider.org/images/pid/1000890/gallery/01_logo_LCC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5569694"/>
            <a:ext cx="1288306" cy="12883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6328" name="Picture 8" descr="http://lpsc.in2p3.fr/Indico/getFile.py/access?resId=2&amp;materialId=0&amp;confId=46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123728" y="5445224"/>
            <a:ext cx="4800600" cy="592074"/>
          </a:xfrm>
          <a:prstGeom prst="rect">
            <a:avLst/>
          </a:prstGeom>
          <a:noFill/>
        </p:spPr>
      </p:pic>
      <p:pic>
        <p:nvPicPr>
          <p:cNvPr id="56330" name="Picture 10" descr="https://lpsc.in2p3.fr/Indico/conferenceDisplay.py/getPic?picId=4&amp;confId=108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475656" y="2132856"/>
            <a:ext cx="6324600" cy="14287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Comments</a:t>
            </a:r>
            <a:endParaRPr lang="fr-FR" dirty="0"/>
          </a:p>
        </p:txBody>
      </p:sp>
      <p:sp>
        <p:nvSpPr>
          <p:cNvPr id="6" name="Espace réservé du contenu 5"/>
          <p:cNvSpPr>
            <a:spLocks noGrp="1"/>
          </p:cNvSpPr>
          <p:nvPr>
            <p:ph idx="1"/>
          </p:nvPr>
        </p:nvSpPr>
        <p:spPr>
          <a:xfrm>
            <a:off x="0" y="1898104"/>
            <a:ext cx="8964488" cy="4267200"/>
          </a:xfrm>
        </p:spPr>
        <p:txBody>
          <a:bodyPr/>
          <a:lstStyle/>
          <a:p>
            <a:r>
              <a:rPr lang="en-US" sz="2500" dirty="0" smtClean="0"/>
              <a:t>Clear advantage due to </a:t>
            </a:r>
            <a:r>
              <a:rPr lang="en-US" sz="2500" b="1" dirty="0" smtClean="0"/>
              <a:t>beam polarization</a:t>
            </a:r>
            <a:endParaRPr lang="fr-FR" sz="2500" dirty="0" smtClean="0"/>
          </a:p>
          <a:p>
            <a:r>
              <a:rPr lang="en-US" sz="2500" dirty="0" smtClean="0"/>
              <a:t>Knowing the </a:t>
            </a:r>
            <a:r>
              <a:rPr lang="en-US" sz="2500" b="1" dirty="0" smtClean="0"/>
              <a:t>initial sate </a:t>
            </a:r>
            <a:r>
              <a:rPr lang="en-US" sz="2500" b="1" dirty="0" err="1" smtClean="0"/>
              <a:t>partons</a:t>
            </a:r>
            <a:r>
              <a:rPr lang="en-US" sz="2500" b="1" dirty="0" smtClean="0"/>
              <a:t> E/p </a:t>
            </a:r>
            <a:r>
              <a:rPr lang="en-US" sz="2500" dirty="0" smtClean="0"/>
              <a:t>one can reconstruct the mass of the invisible Z’</a:t>
            </a:r>
            <a:endParaRPr lang="fr-FR" sz="2500" dirty="0" smtClean="0"/>
          </a:p>
          <a:p>
            <a:pPr lvl="0"/>
            <a:r>
              <a:rPr lang="en-US" sz="2500" dirty="0" smtClean="0"/>
              <a:t>High rate, clean signal providing mass, width and coupling to </a:t>
            </a:r>
            <a:r>
              <a:rPr lang="en-US" sz="2500" dirty="0" err="1" smtClean="0"/>
              <a:t>e+e</a:t>
            </a:r>
            <a:r>
              <a:rPr lang="en-US" sz="2500" dirty="0" smtClean="0"/>
              <a:t>- </a:t>
            </a:r>
            <a:endParaRPr lang="fr-FR" sz="2500" dirty="0" smtClean="0"/>
          </a:p>
          <a:p>
            <a:r>
              <a:rPr lang="en-US" sz="2500" dirty="0" smtClean="0"/>
              <a:t>Extra assumption: no contribution from </a:t>
            </a:r>
            <a:r>
              <a:rPr lang="en-US" sz="2500" dirty="0" err="1" smtClean="0"/>
              <a:t>Bhabhas</a:t>
            </a:r>
            <a:r>
              <a:rPr lang="en-US" sz="2500" dirty="0" smtClean="0"/>
              <a:t>  </a:t>
            </a:r>
            <a:r>
              <a:rPr lang="en-US" sz="2500" dirty="0" err="1" smtClean="0"/>
              <a:t>ee</a:t>
            </a:r>
            <a:r>
              <a:rPr lang="fr-FR" sz="2800" dirty="0" smtClean="0">
                <a:sym typeface="Wingdings" pitchFamily="2" charset="2"/>
              </a:rPr>
              <a:t>  </a:t>
            </a:r>
            <a:r>
              <a:rPr lang="en-US" sz="2500" dirty="0" err="1" smtClean="0"/>
              <a:t>ee</a:t>
            </a:r>
            <a:r>
              <a:rPr lang="en-US" sz="2500" dirty="0" err="1" smtClean="0">
                <a:latin typeface="Symbol" pitchFamily="18" charset="2"/>
              </a:rPr>
              <a:t>g</a:t>
            </a:r>
            <a:r>
              <a:rPr lang="en-US" sz="2500" dirty="0" smtClean="0"/>
              <a:t> which requires </a:t>
            </a:r>
            <a:r>
              <a:rPr lang="en-US" sz="2500" b="1" dirty="0" smtClean="0"/>
              <a:t>perfect vetoing of electrons</a:t>
            </a:r>
            <a:r>
              <a:rPr lang="en-US" sz="2500" dirty="0" smtClean="0"/>
              <a:t> in the forward region</a:t>
            </a:r>
          </a:p>
          <a:p>
            <a:r>
              <a:rPr lang="en-US" sz="2500" dirty="0" smtClean="0"/>
              <a:t>Worries: </a:t>
            </a:r>
            <a:r>
              <a:rPr lang="en-US" sz="2500" b="1" u="sng" dirty="0" smtClean="0">
                <a:hlinkClick r:id="rId2"/>
              </a:rPr>
              <a:t>arXiv:1006.3402</a:t>
            </a:r>
            <a:r>
              <a:rPr lang="en-US" sz="2500" b="1" dirty="0" smtClean="0"/>
              <a:t> </a:t>
            </a:r>
            <a:endParaRPr lang="fr-FR" sz="2500" dirty="0" smtClean="0"/>
          </a:p>
          <a:p>
            <a:pPr>
              <a:buNone/>
            </a:pPr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F. Richard December 2014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09EFC1-C31C-4312-A873-B9EE19FA570B}" type="slidenum">
              <a:rPr lang="fr-FR" smtClean="0"/>
              <a:pPr>
                <a:defRPr/>
              </a:pPr>
              <a:t>10</a:t>
            </a:fld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ym typeface="Wingdings" pitchFamily="2" charset="2"/>
              </a:rPr>
              <a:t>XX</a:t>
            </a:r>
            <a:r>
              <a:rPr lang="fr-FR" sz="4000" dirty="0" smtClean="0">
                <a:sym typeface="Wingdings" pitchFamily="2" charset="2"/>
              </a:rPr>
              <a:t></a:t>
            </a:r>
            <a:r>
              <a:rPr lang="en-US" dirty="0" smtClean="0"/>
              <a:t>A</a:t>
            </a:r>
            <a:r>
              <a:rPr lang="fr-FR" sz="4000" dirty="0" smtClean="0">
                <a:sym typeface="Wingdings" pitchFamily="2" charset="2"/>
              </a:rPr>
              <a:t> </a:t>
            </a:r>
            <a:r>
              <a:rPr lang="en-US" dirty="0" smtClean="0"/>
              <a:t>scenario</a:t>
            </a:r>
            <a:endParaRPr lang="fr-FR" dirty="0"/>
          </a:p>
        </p:txBody>
      </p:sp>
      <p:sp>
        <p:nvSpPr>
          <p:cNvPr id="6" name="Espace réservé du contenu 5"/>
          <p:cNvSpPr>
            <a:spLocks noGrp="1"/>
          </p:cNvSpPr>
          <p:nvPr>
            <p:ph sz="half" idx="1"/>
          </p:nvPr>
        </p:nvSpPr>
        <p:spPr>
          <a:xfrm>
            <a:off x="179512" y="1752600"/>
            <a:ext cx="4968552" cy="4267200"/>
          </a:xfrm>
        </p:spPr>
        <p:txBody>
          <a:bodyPr/>
          <a:lstStyle/>
          <a:p>
            <a:r>
              <a:rPr lang="fr-FR" sz="2400" dirty="0" err="1" smtClean="0"/>
              <a:t>Fulfills</a:t>
            </a:r>
            <a:r>
              <a:rPr lang="fr-FR" sz="2400" dirty="0" smtClean="0"/>
              <a:t> all </a:t>
            </a:r>
            <a:r>
              <a:rPr lang="fr-FR" sz="2400" dirty="0" err="1" smtClean="0"/>
              <a:t>constraints</a:t>
            </a:r>
            <a:r>
              <a:rPr lang="fr-FR" sz="2400" dirty="0" smtClean="0"/>
              <a:t> </a:t>
            </a:r>
            <a:r>
              <a:rPr lang="fr-FR" sz="2400" dirty="0" err="1" smtClean="0"/>
              <a:t>since</a:t>
            </a:r>
            <a:r>
              <a:rPr lang="fr-FR" sz="2400" dirty="0" smtClean="0"/>
              <a:t> </a:t>
            </a:r>
            <a:r>
              <a:rPr lang="fr-FR" sz="2400" dirty="0" err="1" smtClean="0"/>
              <a:t>it</a:t>
            </a:r>
            <a:r>
              <a:rPr lang="fr-FR" sz="2400" dirty="0" smtClean="0"/>
              <a:t> couples </a:t>
            </a:r>
            <a:r>
              <a:rPr lang="fr-FR" sz="2400" dirty="0" err="1" smtClean="0"/>
              <a:t>axially</a:t>
            </a:r>
            <a:r>
              <a:rPr lang="fr-FR" sz="2400" dirty="0" smtClean="0"/>
              <a:t> to SM fermions</a:t>
            </a:r>
          </a:p>
          <a:p>
            <a:r>
              <a:rPr lang="fr-FR" sz="2400" dirty="0" smtClean="0"/>
              <a:t>Mass </a:t>
            </a:r>
            <a:r>
              <a:rPr lang="fr-FR" sz="2400" dirty="0" err="1" smtClean="0"/>
              <a:t>limit</a:t>
            </a:r>
            <a:r>
              <a:rPr lang="fr-FR" sz="2400" dirty="0" smtClean="0"/>
              <a:t> </a:t>
            </a:r>
            <a:r>
              <a:rPr lang="fr-FR" sz="2400" dirty="0" err="1" smtClean="0"/>
              <a:t>deduced</a:t>
            </a:r>
            <a:r>
              <a:rPr lang="fr-FR" sz="2400" dirty="0" smtClean="0"/>
              <a:t> </a:t>
            </a:r>
            <a:r>
              <a:rPr lang="fr-FR" sz="2400" dirty="0" err="1" smtClean="0"/>
              <a:t>from</a:t>
            </a:r>
            <a:r>
              <a:rPr lang="fr-FR" sz="2400" dirty="0" smtClean="0"/>
              <a:t> H</a:t>
            </a:r>
            <a:r>
              <a:rPr lang="fr-FR" sz="2400" dirty="0" smtClean="0">
                <a:latin typeface="Times New Roman"/>
                <a:cs typeface="Times New Roman"/>
              </a:rPr>
              <a:t>±</a:t>
            </a:r>
            <a:r>
              <a:rPr lang="fr-FR" sz="2400" dirty="0" smtClean="0"/>
              <a:t> </a:t>
            </a:r>
            <a:r>
              <a:rPr lang="fr-FR" sz="2400" dirty="0" err="1" smtClean="0"/>
              <a:t>at</a:t>
            </a:r>
            <a:r>
              <a:rPr lang="fr-FR" sz="2400" dirty="0" smtClean="0"/>
              <a:t> LHC </a:t>
            </a:r>
            <a:r>
              <a:rPr lang="fr-FR" sz="2400" dirty="0" err="1" smtClean="0"/>
              <a:t>assuming</a:t>
            </a:r>
            <a:r>
              <a:rPr lang="fr-FR" sz="2400" dirty="0" smtClean="0"/>
              <a:t> MSSM </a:t>
            </a:r>
          </a:p>
          <a:p>
            <a:r>
              <a:rPr lang="fr-FR" sz="2400" dirty="0" err="1" smtClean="0"/>
              <a:t>e+e</a:t>
            </a:r>
            <a:r>
              <a:rPr lang="fr-FR" sz="2400" dirty="0" smtClean="0"/>
              <a:t>-</a:t>
            </a:r>
            <a:r>
              <a:rPr lang="fr-FR" sz="2400" dirty="0" smtClean="0">
                <a:sym typeface="Wingdings" pitchFamily="2" charset="2"/>
              </a:rPr>
              <a:t>HA for </a:t>
            </a:r>
            <a:r>
              <a:rPr lang="fr-FR" sz="2400" dirty="0" err="1" smtClean="0">
                <a:sym typeface="Wingdings" pitchFamily="2" charset="2"/>
              </a:rPr>
              <a:t>tan</a:t>
            </a:r>
            <a:r>
              <a:rPr lang="fr-FR" sz="2400" dirty="0" err="1" smtClean="0">
                <a:latin typeface="Symbol" pitchFamily="18" charset="2"/>
                <a:sym typeface="Wingdings" pitchFamily="2" charset="2"/>
              </a:rPr>
              <a:t>b</a:t>
            </a:r>
            <a:r>
              <a:rPr lang="fr-FR" sz="2400" dirty="0" smtClean="0">
                <a:sym typeface="Wingdings" pitchFamily="2" charset="2"/>
              </a:rPr>
              <a:t>=5 </a:t>
            </a:r>
            <a:r>
              <a:rPr lang="fr-FR" sz="2400" dirty="0" err="1" smtClean="0">
                <a:sym typeface="Wingdings" pitchFamily="2" charset="2"/>
              </a:rPr>
              <a:t>with</a:t>
            </a:r>
            <a:r>
              <a:rPr lang="fr-FR" sz="2400" dirty="0" smtClean="0">
                <a:sym typeface="Wingdings" pitchFamily="2" charset="2"/>
              </a:rPr>
              <a:t> </a:t>
            </a:r>
            <a:r>
              <a:rPr lang="fr-FR" sz="2400" dirty="0" err="1" smtClean="0">
                <a:sym typeface="Wingdings" pitchFamily="2" charset="2"/>
              </a:rPr>
              <a:t>mA~mH</a:t>
            </a:r>
            <a:r>
              <a:rPr lang="fr-FR" sz="2400" dirty="0" smtClean="0">
                <a:sym typeface="Wingdings" pitchFamily="2" charset="2"/>
              </a:rPr>
              <a:t> and     H2h</a:t>
            </a:r>
          </a:p>
          <a:p>
            <a:r>
              <a:rPr lang="fr-FR" sz="2400" dirty="0" smtClean="0">
                <a:sym typeface="Wingdings" pitchFamily="2" charset="2"/>
              </a:rPr>
              <a:t> This signal in the 4 b mode </a:t>
            </a:r>
            <a:r>
              <a:rPr lang="fr-FR" sz="2400" dirty="0" err="1" smtClean="0">
                <a:sym typeface="Wingdings" pitchFamily="2" charset="2"/>
              </a:rPr>
              <a:t>is</a:t>
            </a:r>
            <a:r>
              <a:rPr lang="fr-FR" sz="2400" dirty="0" smtClean="0">
                <a:sym typeface="Wingdings" pitchFamily="2" charset="2"/>
              </a:rPr>
              <a:t> background free </a:t>
            </a:r>
            <a:r>
              <a:rPr lang="fr-FR" sz="2400" dirty="0" err="1" smtClean="0">
                <a:sym typeface="Wingdings" pitchFamily="2" charset="2"/>
              </a:rPr>
              <a:t>since</a:t>
            </a:r>
            <a:r>
              <a:rPr lang="fr-FR" sz="2400" dirty="0" smtClean="0">
                <a:sym typeface="Wingdings" pitchFamily="2" charset="2"/>
              </a:rPr>
              <a:t> top pairs have </a:t>
            </a:r>
            <a:r>
              <a:rPr lang="fr-FR" sz="2400" dirty="0" err="1" smtClean="0">
                <a:sym typeface="Wingdings" pitchFamily="2" charset="2"/>
              </a:rPr>
              <a:t>only</a:t>
            </a:r>
            <a:r>
              <a:rPr lang="fr-FR" sz="2400" dirty="0" smtClean="0">
                <a:sym typeface="Wingdings" pitchFamily="2" charset="2"/>
              </a:rPr>
              <a:t> 2b</a:t>
            </a:r>
          </a:p>
          <a:p>
            <a:endParaRPr lang="fr-FR" sz="2400" dirty="0" smtClean="0">
              <a:latin typeface="Symbol" pitchFamily="18" charset="2"/>
              <a:sym typeface="Wingdings" pitchFamily="2" charset="2"/>
            </a:endParaRPr>
          </a:p>
          <a:p>
            <a:endParaRPr lang="fr-FR" sz="2400" dirty="0">
              <a:latin typeface="Symbol" pitchFamily="18" charset="2"/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F. Richard December 2014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4648F4-AA60-4DB5-B998-FEB1779FAD3E}" type="slidenum">
              <a:rPr lang="fr-FR" smtClean="0"/>
              <a:pPr>
                <a:defRPr/>
              </a:pPr>
              <a:t>11</a:t>
            </a:fld>
            <a:endParaRPr lang="fr-FR" dirty="0"/>
          </a:p>
        </p:txBody>
      </p:sp>
      <p:pic>
        <p:nvPicPr>
          <p:cNvPr id="8" name="Espace réservé du contenu 7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rcRect r="61523" b="33075"/>
          <a:stretch>
            <a:fillRect/>
          </a:stretch>
        </p:blipFill>
        <p:spPr bwMode="auto">
          <a:xfrm>
            <a:off x="5220066" y="1772812"/>
            <a:ext cx="3546041" cy="38548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Expected</a:t>
            </a:r>
            <a:r>
              <a:rPr lang="fr-FR" dirty="0" smtClean="0"/>
              <a:t> signal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0" y="1772816"/>
            <a:ext cx="5508104" cy="4267200"/>
          </a:xfrm>
        </p:spPr>
        <p:txBody>
          <a:bodyPr/>
          <a:lstStyle/>
          <a:p>
            <a:r>
              <a:rPr lang="fr-FR" sz="2400" dirty="0" smtClean="0">
                <a:sym typeface="Wingdings" pitchFamily="2" charset="2"/>
              </a:rPr>
              <a:t>mA </a:t>
            </a:r>
            <a:r>
              <a:rPr lang="fr-FR" sz="2400" dirty="0" err="1" smtClean="0">
                <a:sym typeface="Wingdings" pitchFamily="2" charset="2"/>
              </a:rPr>
              <a:t>can</a:t>
            </a:r>
            <a:r>
              <a:rPr lang="fr-FR" sz="2400" dirty="0" smtClean="0">
                <a:sym typeface="Wingdings" pitchFamily="2" charset="2"/>
              </a:rPr>
              <a:t> </a:t>
            </a:r>
            <a:r>
              <a:rPr lang="fr-FR" sz="2400" dirty="0" err="1" smtClean="0">
                <a:sym typeface="Wingdings" pitchFamily="2" charset="2"/>
              </a:rPr>
              <a:t>be</a:t>
            </a:r>
            <a:r>
              <a:rPr lang="fr-FR" sz="2400" dirty="0" smtClean="0">
                <a:sym typeface="Wingdings" pitchFamily="2" charset="2"/>
              </a:rPr>
              <a:t> </a:t>
            </a:r>
            <a:r>
              <a:rPr lang="fr-FR" sz="2400" dirty="0" err="1" smtClean="0">
                <a:sym typeface="Wingdings" pitchFamily="2" charset="2"/>
              </a:rPr>
              <a:t>reconstructed</a:t>
            </a:r>
            <a:r>
              <a:rPr lang="fr-FR" sz="2400" dirty="0" smtClean="0">
                <a:sym typeface="Wingdings" pitchFamily="2" charset="2"/>
              </a:rPr>
              <a:t> as  the </a:t>
            </a:r>
            <a:r>
              <a:rPr lang="fr-FR" sz="2400" b="1" dirty="0" err="1" smtClean="0">
                <a:sym typeface="Wingdings" pitchFamily="2" charset="2"/>
              </a:rPr>
              <a:t>recoil</a:t>
            </a:r>
            <a:r>
              <a:rPr lang="fr-FR" sz="2400" b="1" dirty="0" smtClean="0">
                <a:sym typeface="Wingdings" pitchFamily="2" charset="2"/>
              </a:rPr>
              <a:t> mass </a:t>
            </a:r>
            <a:r>
              <a:rPr lang="fr-FR" sz="2400" dirty="0" smtClean="0">
                <a:sym typeface="Wingdings" pitchFamily="2" charset="2"/>
              </a:rPr>
              <a:t>to H  2h</a:t>
            </a:r>
          </a:p>
          <a:p>
            <a:r>
              <a:rPr lang="en-US" sz="2400" dirty="0" smtClean="0"/>
              <a:t>Illustrates again the power offered by initial energy momentum constraints  and good </a:t>
            </a:r>
            <a:r>
              <a:rPr lang="en-US" sz="2400" dirty="0" err="1" smtClean="0"/>
              <a:t>hadronic</a:t>
            </a:r>
            <a:r>
              <a:rPr lang="en-US" sz="2400" dirty="0" smtClean="0"/>
              <a:t> reconstruction</a:t>
            </a:r>
            <a:endParaRPr lang="fr-FR" sz="2400" dirty="0" smtClean="0"/>
          </a:p>
          <a:p>
            <a:r>
              <a:rPr lang="en-US" sz="2400" dirty="0" smtClean="0"/>
              <a:t>As with </a:t>
            </a:r>
            <a:r>
              <a:rPr lang="en-US" sz="2400" dirty="0" err="1" smtClean="0"/>
              <a:t>Zh</a:t>
            </a:r>
            <a:r>
              <a:rPr lang="en-US" sz="2400" dirty="0" smtClean="0"/>
              <a:t>, ILC gives the opportunity to measure </a:t>
            </a:r>
            <a:r>
              <a:rPr lang="en-US" sz="2400" dirty="0" smtClean="0"/>
              <a:t>Higgs </a:t>
            </a:r>
            <a:r>
              <a:rPr lang="en-US" sz="2400" b="1" dirty="0" smtClean="0"/>
              <a:t>invisible </a:t>
            </a:r>
            <a:r>
              <a:rPr lang="en-US" sz="2400" b="1" dirty="0" smtClean="0"/>
              <a:t>decays</a:t>
            </a:r>
            <a:r>
              <a:rPr lang="en-US" sz="2400" dirty="0" smtClean="0"/>
              <a:t> for the non minimal sector at the1% level</a:t>
            </a:r>
            <a:endParaRPr lang="fr-FR" sz="2400" dirty="0" smtClean="0">
              <a:sym typeface="Wingdings" pitchFamily="2" charset="2"/>
            </a:endParaRPr>
          </a:p>
          <a:p>
            <a:endParaRPr lang="fr-FR" sz="2400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F. Richard December 2014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1EE7A2-5201-492C-AD00-BC19E0E4750E}" type="slidenum">
              <a:rPr lang="fr-FR" smtClean="0"/>
              <a:pPr>
                <a:defRPr/>
              </a:pPr>
              <a:t>12</a:t>
            </a:fld>
            <a:endParaRPr lang="fr-FR" dirty="0"/>
          </a:p>
        </p:txBody>
      </p:sp>
      <p:pic>
        <p:nvPicPr>
          <p:cNvPr id="7" name="Espace réservé du contenu 6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rcRect l="4922" t="-2362" r="56602" b="37800"/>
          <a:stretch>
            <a:fillRect/>
          </a:stretch>
        </p:blipFill>
        <p:spPr bwMode="auto">
          <a:xfrm>
            <a:off x="5580112" y="1700808"/>
            <a:ext cx="3348952" cy="35121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/>
          <p:cNvSpPr/>
          <p:nvPr/>
        </p:nvSpPr>
        <p:spPr>
          <a:xfrm>
            <a:off x="5580112" y="5229200"/>
            <a:ext cx="403244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err="1" smtClean="0"/>
              <a:t>mA</a:t>
            </a:r>
            <a:r>
              <a:rPr lang="en-US" b="1" dirty="0" smtClean="0"/>
              <a:t>=</a:t>
            </a:r>
            <a:r>
              <a:rPr lang="en-US" b="1" dirty="0" err="1" smtClean="0"/>
              <a:t>mH</a:t>
            </a:r>
            <a:r>
              <a:rPr lang="en-US" b="1" dirty="0" smtClean="0"/>
              <a:t>=300 </a:t>
            </a:r>
            <a:r>
              <a:rPr lang="en-US" b="1" dirty="0" err="1" smtClean="0"/>
              <a:t>GeV</a:t>
            </a:r>
            <a:r>
              <a:rPr lang="en-US" b="1" dirty="0" smtClean="0"/>
              <a:t> 1 </a:t>
            </a:r>
            <a:r>
              <a:rPr lang="en-US" b="1" dirty="0" err="1" smtClean="0"/>
              <a:t>TeV</a:t>
            </a:r>
            <a:r>
              <a:rPr lang="en-US" b="1" dirty="0" smtClean="0"/>
              <a:t>  1ab-1. 7000 </a:t>
            </a:r>
            <a:r>
              <a:rPr lang="en-US" b="1" dirty="0" err="1" smtClean="0"/>
              <a:t>evts</a:t>
            </a:r>
            <a:endParaRPr lang="fr-FR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Conclusions</a:t>
            </a:r>
            <a:endParaRPr lang="fr-FR" dirty="0"/>
          </a:p>
        </p:txBody>
      </p:sp>
      <p:sp>
        <p:nvSpPr>
          <p:cNvPr id="8" name="Espace réservé du contenu 7"/>
          <p:cNvSpPr>
            <a:spLocks noGrp="1"/>
          </p:cNvSpPr>
          <p:nvPr>
            <p:ph idx="1"/>
          </p:nvPr>
        </p:nvSpPr>
        <p:spPr>
          <a:xfrm>
            <a:off x="0" y="1700808"/>
            <a:ext cx="9144000" cy="4267200"/>
          </a:xfrm>
        </p:spPr>
        <p:txBody>
          <a:bodyPr/>
          <a:lstStyle/>
          <a:p>
            <a:pPr lvl="0"/>
            <a:r>
              <a:rPr lang="en-US" sz="2200" dirty="0" smtClean="0"/>
              <a:t>High energy colliders could provide a decisive understanding of the origin of DM</a:t>
            </a:r>
            <a:endParaRPr lang="fr-FR" sz="2200" dirty="0" smtClean="0"/>
          </a:p>
          <a:p>
            <a:pPr lvl="0"/>
            <a:r>
              <a:rPr lang="en-US" sz="2200" dirty="0" smtClean="0"/>
              <a:t>They are complementary to Direct searches specially when DM interactions with nuclei get suppressed</a:t>
            </a:r>
            <a:endParaRPr lang="fr-FR" sz="2200" dirty="0" smtClean="0"/>
          </a:p>
          <a:p>
            <a:pPr lvl="0"/>
            <a:r>
              <a:rPr lang="en-US" sz="2200" dirty="0" smtClean="0"/>
              <a:t>While LHC can identify invisible decays associated to DM, it takes an </a:t>
            </a:r>
            <a:r>
              <a:rPr lang="en-US" sz="2200" dirty="0" err="1" smtClean="0"/>
              <a:t>e+e</a:t>
            </a:r>
            <a:r>
              <a:rPr lang="en-US" sz="2200" dirty="0" smtClean="0"/>
              <a:t>- collider with well defined energy momentum for </a:t>
            </a:r>
            <a:r>
              <a:rPr lang="en-US" sz="2200" b="1" dirty="0" smtClean="0"/>
              <a:t>‘bump hunting’</a:t>
            </a:r>
            <a:r>
              <a:rPr lang="en-US" sz="2200" dirty="0" smtClean="0"/>
              <a:t> allowing to identify the underlying mechanism</a:t>
            </a:r>
            <a:endParaRPr lang="fr-FR" sz="2200" dirty="0" smtClean="0"/>
          </a:p>
          <a:p>
            <a:pPr lvl="0"/>
            <a:r>
              <a:rPr lang="en-US" sz="2200" b="1" dirty="0" smtClean="0"/>
              <a:t>Beam polarization</a:t>
            </a:r>
            <a:r>
              <a:rPr lang="en-US" sz="2200" dirty="0" smtClean="0"/>
              <a:t> gives a major tool for the </a:t>
            </a:r>
            <a:r>
              <a:rPr lang="en-US" sz="2200" b="1" dirty="0" smtClean="0"/>
              <a:t>‘invisible Z’’ </a:t>
            </a:r>
            <a:r>
              <a:rPr lang="en-US" sz="2200" dirty="0" smtClean="0"/>
              <a:t>scenario</a:t>
            </a:r>
            <a:endParaRPr lang="fr-FR" sz="2200" dirty="0" smtClean="0"/>
          </a:p>
          <a:p>
            <a:pPr lvl="0"/>
            <a:r>
              <a:rPr lang="en-US" sz="2200" dirty="0" smtClean="0"/>
              <a:t>Measuring invisible modes in the </a:t>
            </a:r>
            <a:r>
              <a:rPr lang="en-US" sz="2200" b="1" dirty="0" smtClean="0"/>
              <a:t>non minimal Higgs sector </a:t>
            </a:r>
            <a:r>
              <a:rPr lang="en-US" sz="2200" dirty="0" smtClean="0"/>
              <a:t>also fits ideally in an LC scenario</a:t>
            </a:r>
            <a:endParaRPr lang="fr-FR" sz="2200" dirty="0" smtClean="0"/>
          </a:p>
          <a:p>
            <a:pPr lvl="0"/>
            <a:endParaRPr lang="fr-FR" sz="2200" dirty="0" smtClean="0"/>
          </a:p>
          <a:p>
            <a:endParaRPr lang="fr-FR" sz="2200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F. Richard December 2014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1EE7A2-5201-492C-AD00-BC19E0E4750E}" type="slidenum">
              <a:rPr lang="fr-FR" smtClean="0"/>
              <a:pPr>
                <a:defRPr/>
              </a:pPr>
              <a:t>13</a:t>
            </a:fld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F. Richard December 2014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4648F4-AA60-4DB5-B998-FEB1779FAD3E}" type="slidenum">
              <a:rPr lang="fr-FR" smtClean="0"/>
              <a:pPr>
                <a:defRPr/>
              </a:pPr>
              <a:t>14</a:t>
            </a:fld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 rot="2220000">
            <a:off x="979076" y="3777398"/>
            <a:ext cx="670053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800" dirty="0" smtClean="0"/>
              <a:t>BACK UP SLIDES</a:t>
            </a:r>
            <a:endParaRPr lang="fr-FR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XX</a:t>
            </a:r>
            <a:r>
              <a:rPr lang="fr-FR" sz="4000" dirty="0" smtClean="0">
                <a:sym typeface="Wingdings" pitchFamily="2" charset="2"/>
              </a:rPr>
              <a:t>  </a:t>
            </a:r>
            <a:r>
              <a:rPr lang="fr-FR" dirty="0" smtClean="0"/>
              <a:t>Z</a:t>
            </a:r>
            <a:r>
              <a:rPr lang="fr-FR" sz="4000" dirty="0" smtClean="0">
                <a:sym typeface="Wingdings" pitchFamily="2" charset="2"/>
              </a:rPr>
              <a:t>  </a:t>
            </a:r>
            <a:r>
              <a:rPr lang="fr-FR" dirty="0" smtClean="0"/>
              <a:t>ff</a:t>
            </a:r>
            <a:endParaRPr lang="fr-FR" dirty="0"/>
          </a:p>
        </p:txBody>
      </p:sp>
      <p:sp>
        <p:nvSpPr>
          <p:cNvPr id="44" name="Espace réservé du contenu 43"/>
          <p:cNvSpPr>
            <a:spLocks noGrp="1"/>
          </p:cNvSpPr>
          <p:nvPr>
            <p:ph sz="half" idx="1"/>
          </p:nvPr>
        </p:nvSpPr>
        <p:spPr>
          <a:xfrm>
            <a:off x="0" y="1752600"/>
            <a:ext cx="4491038" cy="4267200"/>
          </a:xfrm>
        </p:spPr>
        <p:txBody>
          <a:bodyPr/>
          <a:lstStyle/>
          <a:p>
            <a:endParaRPr lang="fr-FR" dirty="0" smtClean="0"/>
          </a:p>
          <a:p>
            <a:endParaRPr lang="fr-FR" dirty="0" smtClean="0"/>
          </a:p>
          <a:p>
            <a:pPr marL="0" indent="0">
              <a:buNone/>
            </a:pPr>
            <a:endParaRPr lang="fr-FR" dirty="0" smtClean="0"/>
          </a:p>
          <a:p>
            <a:r>
              <a:rPr lang="fr-FR" sz="2400" dirty="0" smtClean="0"/>
              <a:t>DM annihilation   </a:t>
            </a:r>
            <a:r>
              <a:rPr lang="fr-FR" sz="2400" dirty="0" err="1" smtClean="0"/>
              <a:t>depends</a:t>
            </a:r>
            <a:r>
              <a:rPr lang="fr-FR" sz="2400" dirty="0" smtClean="0"/>
              <a:t> on v </a:t>
            </a:r>
            <a:r>
              <a:rPr lang="fr-FR" sz="2400" dirty="0" err="1" smtClean="0"/>
              <a:t>which</a:t>
            </a:r>
            <a:r>
              <a:rPr lang="fr-FR" sz="2400" dirty="0" smtClean="0"/>
              <a:t> </a:t>
            </a:r>
            <a:r>
              <a:rPr lang="fr-FR" sz="2400" dirty="0" err="1" smtClean="0"/>
              <a:t>decreases</a:t>
            </a:r>
            <a:r>
              <a:rPr lang="fr-FR" sz="2400" dirty="0" smtClean="0"/>
              <a:t> </a:t>
            </a:r>
            <a:r>
              <a:rPr lang="fr-FR" sz="2400" dirty="0" err="1" smtClean="0"/>
              <a:t>from</a:t>
            </a:r>
            <a:r>
              <a:rPr lang="fr-FR" sz="2400" dirty="0" smtClean="0"/>
              <a:t> </a:t>
            </a:r>
            <a:r>
              <a:rPr lang="fr-FR" sz="2400" dirty="0" err="1" smtClean="0"/>
              <a:t>decoupling</a:t>
            </a:r>
            <a:r>
              <a:rPr lang="fr-FR" sz="2400" dirty="0" smtClean="0"/>
              <a:t> </a:t>
            </a:r>
            <a:r>
              <a:rPr lang="fr-FR" sz="2400" dirty="0" smtClean="0"/>
              <a:t>to </a:t>
            </a:r>
            <a:r>
              <a:rPr lang="fr-FR" sz="2400" dirty="0" err="1" smtClean="0"/>
              <a:t>present</a:t>
            </a:r>
            <a:r>
              <a:rPr lang="fr-FR" sz="2400" dirty="0" smtClean="0"/>
              <a:t> </a:t>
            </a:r>
            <a:r>
              <a:rPr lang="fr-FR" sz="2400" dirty="0" err="1" smtClean="0"/>
              <a:t>temp</a:t>
            </a:r>
            <a:r>
              <a:rPr lang="fr-FR" sz="2400" dirty="0" err="1" smtClean="0"/>
              <a:t>eratures</a:t>
            </a:r>
            <a:endParaRPr lang="fr-FR" sz="2400" dirty="0" smtClean="0"/>
          </a:p>
          <a:p>
            <a:r>
              <a:rPr lang="fr-FR" sz="2400" dirty="0" err="1" smtClean="0"/>
              <a:t>Needs</a:t>
            </a:r>
            <a:r>
              <a:rPr lang="fr-FR" sz="2400" dirty="0" smtClean="0"/>
              <a:t> </a:t>
            </a:r>
            <a:r>
              <a:rPr lang="fr-FR" sz="2400" b="1" dirty="0" smtClean="0"/>
              <a:t>Sommerfeld </a:t>
            </a:r>
            <a:r>
              <a:rPr lang="fr-FR" sz="2400" b="1" dirty="0" err="1" smtClean="0"/>
              <a:t>enhancement</a:t>
            </a:r>
            <a:r>
              <a:rPr lang="fr-FR" sz="2400" dirty="0" smtClean="0"/>
              <a:t>                             </a:t>
            </a:r>
            <a:endParaRPr lang="fr-FR" sz="2400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F. Richard December 2014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4648F4-AA60-4DB5-B998-FEB1779FAD3E}" type="slidenum">
              <a:rPr lang="fr-FR" smtClean="0"/>
              <a:pPr>
                <a:defRPr/>
              </a:pPr>
              <a:t>15</a:t>
            </a:fld>
            <a:endParaRPr lang="fr-FR" dirty="0"/>
          </a:p>
        </p:txBody>
      </p:sp>
      <p:graphicFrame>
        <p:nvGraphicFramePr>
          <p:cNvPr id="133138" name="Object 18"/>
          <p:cNvGraphicFramePr>
            <a:graphicFrameLocks noChangeAspect="1"/>
          </p:cNvGraphicFramePr>
          <p:nvPr/>
        </p:nvGraphicFramePr>
        <p:xfrm>
          <a:off x="323528" y="1484784"/>
          <a:ext cx="10990262" cy="1309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1340" name="Document" r:id="rId3" imgW="5782521" imgH="688783" progId="Word.Document.12">
                  <p:embed/>
                </p:oleObj>
              </mc:Choice>
              <mc:Fallback>
                <p:oleObj name="Document" r:id="rId3" imgW="5782521" imgH="688783" progId="Word.Document.12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528" y="1484784"/>
                        <a:ext cx="10990262" cy="13096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139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99477451"/>
              </p:ext>
            </p:extLst>
          </p:nvPr>
        </p:nvGraphicFramePr>
        <p:xfrm>
          <a:off x="428847" y="2348880"/>
          <a:ext cx="10983913" cy="1116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1341" name="Document" r:id="rId5" imgW="5782521" imgH="587704" progId="Word.Document.12">
                  <p:embed/>
                </p:oleObj>
              </mc:Choice>
              <mc:Fallback>
                <p:oleObj name="Document" r:id="rId5" imgW="5782521" imgH="587704" progId="Word.Document.12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847" y="2348880"/>
                        <a:ext cx="10983913" cy="11160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6" name="Image 25"/>
          <p:cNvPicPr>
            <a:picLocks noChangeAspect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139952" y="3464892"/>
            <a:ext cx="5087034" cy="32934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" name="Rectangle 26"/>
          <p:cNvSpPr/>
          <p:nvPr/>
        </p:nvSpPr>
        <p:spPr>
          <a:xfrm>
            <a:off x="179512" y="6211669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G. </a:t>
            </a:r>
            <a:r>
              <a:rPr lang="en-US" dirty="0" err="1" smtClean="0"/>
              <a:t>Arcadi</a:t>
            </a:r>
            <a:r>
              <a:rPr lang="en-US" dirty="0" smtClean="0"/>
              <a:t>, Y. </a:t>
            </a:r>
            <a:r>
              <a:rPr lang="en-US" dirty="0" err="1" smtClean="0"/>
              <a:t>Mambrini</a:t>
            </a:r>
            <a:r>
              <a:rPr lang="en-US" dirty="0" smtClean="0"/>
              <a:t>, FR  arXiv:1411.2985 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31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31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Direct </a:t>
            </a:r>
            <a:r>
              <a:rPr lang="fr-FR" dirty="0" err="1" smtClean="0"/>
              <a:t>limits</a:t>
            </a:r>
            <a:r>
              <a:rPr lang="fr-FR" dirty="0" smtClean="0"/>
              <a:t> </a:t>
            </a:r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F. Richard December 2014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09EFC1-C31C-4312-A873-B9EE19FA570B}" type="slidenum">
              <a:rPr lang="fr-FR" smtClean="0"/>
              <a:pPr>
                <a:defRPr/>
              </a:pPr>
              <a:t>16</a:t>
            </a:fld>
            <a:endParaRPr lang="fr-FR" dirty="0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1844824"/>
            <a:ext cx="6763050" cy="43019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4067944" y="836712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G. </a:t>
            </a:r>
            <a:r>
              <a:rPr lang="en-US" dirty="0" err="1" smtClean="0"/>
              <a:t>Arcadi</a:t>
            </a:r>
            <a:r>
              <a:rPr lang="en-US" dirty="0" smtClean="0"/>
              <a:t>, Y. </a:t>
            </a:r>
            <a:r>
              <a:rPr lang="en-US" dirty="0" err="1" smtClean="0"/>
              <a:t>Mambrini</a:t>
            </a:r>
            <a:r>
              <a:rPr lang="en-US" dirty="0" smtClean="0"/>
              <a:t>, FR  arXiv:1411.2985 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574674" y="304800"/>
            <a:ext cx="8245797" cy="1216025"/>
          </a:xfrm>
        </p:spPr>
        <p:txBody>
          <a:bodyPr/>
          <a:lstStyle/>
          <a:p>
            <a:r>
              <a:rPr lang="fr-FR" dirty="0" smtClean="0"/>
              <a:t>Photon </a:t>
            </a:r>
            <a:r>
              <a:rPr lang="fr-FR" dirty="0" err="1" smtClean="0"/>
              <a:t>excess</a:t>
            </a:r>
            <a:r>
              <a:rPr lang="fr-FR" dirty="0" smtClean="0"/>
              <a:t> in </a:t>
            </a:r>
            <a:r>
              <a:rPr lang="fr-FR" dirty="0" err="1" smtClean="0"/>
              <a:t>Galactic</a:t>
            </a:r>
            <a:r>
              <a:rPr lang="fr-FR" dirty="0" smtClean="0"/>
              <a:t> Center</a:t>
            </a:r>
            <a:endParaRPr lang="fr-FR" dirty="0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0" y="1752600"/>
            <a:ext cx="9144000" cy="4267200"/>
          </a:xfrm>
        </p:spPr>
        <p:txBody>
          <a:bodyPr/>
          <a:lstStyle/>
          <a:p>
            <a:pPr lvl="0"/>
            <a:r>
              <a:rPr lang="en-US" sz="2400" dirty="0" smtClean="0"/>
              <a:t>Quoting </a:t>
            </a:r>
            <a:r>
              <a:rPr lang="en-US" sz="2400" b="1" u="sng" dirty="0" smtClean="0">
                <a:hlinkClick r:id="rId2"/>
              </a:rPr>
              <a:t>arXiv:1402.6703</a:t>
            </a:r>
            <a:r>
              <a:rPr lang="en-US" sz="2400" dirty="0" smtClean="0"/>
              <a:t>  ’the signal is observed to extend to at least ~10</a:t>
            </a:r>
            <a:r>
              <a:rPr lang="en-US" sz="2400" baseline="30000" dirty="0" smtClean="0"/>
              <a:t>0</a:t>
            </a:r>
            <a:r>
              <a:rPr lang="en-US" sz="2400" dirty="0" smtClean="0"/>
              <a:t> from the Galactic Center (GC), disfavoring the possibility that this emission originates from millisecond pulsars’.</a:t>
            </a:r>
            <a:endParaRPr lang="fr-FR" sz="2400" dirty="0" smtClean="0"/>
          </a:p>
          <a:p>
            <a:pPr lvl="0"/>
            <a:r>
              <a:rPr lang="en-US" sz="2400" dirty="0" err="1" smtClean="0"/>
              <a:t>mX</a:t>
            </a:r>
            <a:r>
              <a:rPr lang="en-US" sz="2400" dirty="0" smtClean="0"/>
              <a:t> 20-55 </a:t>
            </a:r>
            <a:r>
              <a:rPr lang="en-US" sz="2400" dirty="0" err="1" smtClean="0"/>
              <a:t>GeV</a:t>
            </a:r>
            <a:r>
              <a:rPr lang="en-US" sz="2400" dirty="0" smtClean="0"/>
              <a:t> and even more if XX-&gt;</a:t>
            </a:r>
            <a:r>
              <a:rPr lang="en-US" sz="2400" dirty="0" err="1" smtClean="0"/>
              <a:t>WW,ZZ,hh</a:t>
            </a:r>
            <a:r>
              <a:rPr lang="en-US" sz="2400" dirty="0" smtClean="0"/>
              <a:t> </a:t>
            </a:r>
            <a:endParaRPr lang="fr-FR" sz="2400" dirty="0" smtClean="0"/>
          </a:p>
          <a:p>
            <a:pPr lvl="0"/>
            <a:r>
              <a:rPr lang="en-US" sz="2400" dirty="0" smtClean="0"/>
              <a:t> Note the 3.5 </a:t>
            </a:r>
            <a:r>
              <a:rPr lang="en-US" sz="2400" dirty="0" err="1" smtClean="0"/>
              <a:t>KeV</a:t>
            </a:r>
            <a:r>
              <a:rPr lang="en-US" sz="2400" dirty="0" smtClean="0"/>
              <a:t> line interpreted as DM does not show this angular dispersion</a:t>
            </a:r>
            <a:endParaRPr lang="fr-FR" sz="2400" dirty="0" smtClean="0"/>
          </a:p>
          <a:p>
            <a:pPr lvl="0"/>
            <a:r>
              <a:rPr lang="en-US" sz="2400" dirty="0" smtClean="0"/>
              <a:t>Recent dwarf galaxy survey shows a ‘slight tension’ </a:t>
            </a:r>
            <a:endParaRPr lang="fr-FR" sz="2400" dirty="0" smtClean="0"/>
          </a:p>
          <a:p>
            <a:r>
              <a:rPr lang="en-US" sz="2400" dirty="0" smtClean="0"/>
              <a:t>http://fermi.gsfc.nasa.gov/science/mtgs/symposia/2014/program/17_Anderson.pdf</a:t>
            </a:r>
            <a:endParaRPr lang="fr-FR" sz="2400" dirty="0" smtClean="0"/>
          </a:p>
          <a:p>
            <a:endParaRPr lang="fr-FR" dirty="0"/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F. Richard December 2014</a:t>
            </a:r>
            <a:endParaRPr lang="fr-FR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820261-0117-44BF-A103-467BA6A85F07}" type="slidenum">
              <a:rPr lang="fr-FR" smtClean="0"/>
              <a:pPr>
                <a:defRPr/>
              </a:pPr>
              <a:t>17</a:t>
            </a:fld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F. Richard December 2014</a:t>
            </a:r>
            <a:endParaRPr lang="fr-FR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820261-0117-44BF-A103-467BA6A85F07}" type="slidenum">
              <a:rPr lang="fr-FR" smtClean="0"/>
              <a:pPr>
                <a:defRPr/>
              </a:pPr>
              <a:t>18</a:t>
            </a:fld>
            <a:endParaRPr lang="fr-FR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548680"/>
            <a:ext cx="7646824" cy="5697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0" y="0"/>
            <a:ext cx="91440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/>
              <a:t>http://fermi.gsfc.nasa.gov/science/mtgs/symposia/2014/program/17_Anderson.pdf</a:t>
            </a:r>
            <a:endParaRPr lang="fr-FR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Introduction  1</a:t>
            </a:r>
            <a:endParaRPr lang="fr-FR" b="1" dirty="0"/>
          </a:p>
        </p:txBody>
      </p:sp>
      <p:sp>
        <p:nvSpPr>
          <p:cNvPr id="7" name="Espace réservé du contenu 6"/>
          <p:cNvSpPr>
            <a:spLocks noGrp="1"/>
          </p:cNvSpPr>
          <p:nvPr>
            <p:ph idx="1"/>
          </p:nvPr>
        </p:nvSpPr>
        <p:spPr>
          <a:xfrm>
            <a:off x="0" y="1628800"/>
            <a:ext cx="9144000" cy="4267200"/>
          </a:xfrm>
        </p:spPr>
        <p:txBody>
          <a:bodyPr/>
          <a:lstStyle/>
          <a:p>
            <a:pPr lvl="0"/>
            <a:r>
              <a:rPr lang="en-US" sz="2800" dirty="0" smtClean="0"/>
              <a:t>The issue of DM appears as a primordial goal in fundamental physics</a:t>
            </a:r>
            <a:endParaRPr lang="fr-FR" sz="2800" dirty="0" smtClean="0"/>
          </a:p>
          <a:p>
            <a:pPr lvl="0"/>
            <a:r>
              <a:rPr lang="en-US" sz="2800" dirty="0" smtClean="0"/>
              <a:t>There is no definite prediction about the origin of the astrophysical observations (e.g. particles from µ</a:t>
            </a:r>
            <a:r>
              <a:rPr lang="en-US" sz="2800" dirty="0" err="1" smtClean="0"/>
              <a:t>ev</a:t>
            </a:r>
            <a:r>
              <a:rPr lang="en-US" sz="2800" dirty="0" smtClean="0"/>
              <a:t> to multi </a:t>
            </a:r>
            <a:r>
              <a:rPr lang="en-US" sz="2800" dirty="0" err="1" smtClean="0"/>
              <a:t>TeV</a:t>
            </a:r>
            <a:r>
              <a:rPr lang="en-US" sz="2800" dirty="0" smtClean="0"/>
              <a:t> scales or even macroscopic objects) </a:t>
            </a:r>
            <a:endParaRPr lang="fr-FR" sz="2800" dirty="0" smtClean="0"/>
          </a:p>
          <a:p>
            <a:pPr lvl="0"/>
            <a:r>
              <a:rPr lang="en-US" sz="2800" dirty="0" smtClean="0"/>
              <a:t>Direct searches for wimps using liquid </a:t>
            </a:r>
            <a:r>
              <a:rPr lang="en-US" sz="2800" dirty="0" err="1" smtClean="0"/>
              <a:t>Xe</a:t>
            </a:r>
            <a:r>
              <a:rPr lang="en-US" sz="2800" dirty="0" smtClean="0"/>
              <a:t> are developing very fast and cover the wimp masses &gt;10 </a:t>
            </a:r>
            <a:r>
              <a:rPr lang="en-US" sz="2800" dirty="0" err="1" smtClean="0"/>
              <a:t>GeV</a:t>
            </a:r>
            <a:r>
              <a:rPr lang="en-US" sz="2800" dirty="0" smtClean="0"/>
              <a:t> provided that these wimps interact coherently with nuclei (</a:t>
            </a:r>
            <a:r>
              <a:rPr lang="en-US" sz="2800" dirty="0" smtClean="0">
                <a:latin typeface="Symbol" pitchFamily="18" charset="2"/>
              </a:rPr>
              <a:t>s</a:t>
            </a:r>
            <a:r>
              <a:rPr lang="en-US" sz="2800" baseline="-25000" dirty="0" smtClean="0"/>
              <a:t>XA</a:t>
            </a:r>
            <a:r>
              <a:rPr lang="en-US" sz="2800" dirty="0" smtClean="0"/>
              <a:t>~A²) </a:t>
            </a:r>
            <a:endParaRPr lang="fr-FR" sz="2800" dirty="0" smtClean="0"/>
          </a:p>
          <a:p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dirty="0" smtClean="0"/>
              <a:t>F. Richard </a:t>
            </a:r>
            <a:r>
              <a:rPr lang="fr-FR" dirty="0" err="1" smtClean="0"/>
              <a:t>December</a:t>
            </a:r>
            <a:r>
              <a:rPr lang="fr-FR" dirty="0" smtClean="0"/>
              <a:t> 2014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4648F4-AA60-4DB5-B998-FEB1779FAD3E}" type="slidenum">
              <a:rPr lang="fr-FR" smtClean="0"/>
              <a:pPr>
                <a:defRPr/>
              </a:pPr>
              <a:t>2</a:t>
            </a:fld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Introduction 2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628800"/>
            <a:ext cx="9144000" cy="4267200"/>
          </a:xfrm>
        </p:spPr>
        <p:txBody>
          <a:bodyPr/>
          <a:lstStyle/>
          <a:p>
            <a:pPr lvl="0"/>
            <a:r>
              <a:rPr lang="en-US" sz="2400" dirty="0" smtClean="0"/>
              <a:t>Indirect searches detecting </a:t>
            </a:r>
            <a:r>
              <a:rPr lang="en-US" sz="2400" b="1" dirty="0" smtClean="0"/>
              <a:t>photons</a:t>
            </a:r>
            <a:r>
              <a:rPr lang="en-US" sz="2400" dirty="0" smtClean="0"/>
              <a:t> </a:t>
            </a:r>
            <a:r>
              <a:rPr lang="en-US" sz="2400" dirty="0"/>
              <a:t> </a:t>
            </a:r>
            <a:r>
              <a:rPr lang="en-US" sz="2400" dirty="0" smtClean="0"/>
              <a:t>               (Fermi) or positrons tend to </a:t>
            </a:r>
            <a:r>
              <a:rPr lang="en-US" sz="2400" dirty="0" smtClean="0"/>
              <a:t>observe</a:t>
            </a:r>
            <a:r>
              <a:rPr lang="en-US" sz="2400" dirty="0" smtClean="0"/>
              <a:t>                 </a:t>
            </a:r>
            <a:r>
              <a:rPr lang="en-US" sz="2400" dirty="0" smtClean="0"/>
              <a:t>excesses which could also originate from              </a:t>
            </a:r>
            <a:r>
              <a:rPr lang="en-US" sz="2400" b="1" dirty="0" smtClean="0"/>
              <a:t>classical sources</a:t>
            </a:r>
            <a:r>
              <a:rPr lang="en-US" sz="2400" dirty="0" smtClean="0"/>
              <a:t>, pulsars or supernovae              remnants</a:t>
            </a:r>
            <a:r>
              <a:rPr lang="en-US" sz="2400" dirty="0"/>
              <a:t> </a:t>
            </a:r>
            <a:r>
              <a:rPr lang="en-US" sz="2400" dirty="0" smtClean="0"/>
              <a:t>                 </a:t>
            </a:r>
            <a:endParaRPr lang="fr-FR" sz="2400" dirty="0" smtClean="0"/>
          </a:p>
          <a:p>
            <a:pPr lvl="0"/>
            <a:r>
              <a:rPr lang="en-US" sz="2400" dirty="0" smtClean="0"/>
              <a:t>If these excesses translate into </a:t>
            </a:r>
            <a:r>
              <a:rPr lang="en-US" sz="2400" b="1" dirty="0" smtClean="0"/>
              <a:t>Direct signals</a:t>
            </a:r>
            <a:r>
              <a:rPr lang="en-US" sz="2400" dirty="0" smtClean="0"/>
              <a:t>, one can hope to reach convincing evidence for DM </a:t>
            </a:r>
            <a:endParaRPr lang="fr-FR" sz="2400" dirty="0" smtClean="0"/>
          </a:p>
          <a:p>
            <a:pPr lvl="0"/>
            <a:r>
              <a:rPr lang="en-US" sz="2400" dirty="0" smtClean="0"/>
              <a:t>It would however take a </a:t>
            </a:r>
            <a:r>
              <a:rPr lang="en-US" sz="2400" b="1" dirty="0" smtClean="0"/>
              <a:t>collider</a:t>
            </a:r>
            <a:r>
              <a:rPr lang="en-US" sz="2400" dirty="0" smtClean="0"/>
              <a:t> to understand the origin of these particles </a:t>
            </a:r>
            <a:endParaRPr lang="fr-FR" sz="2400" dirty="0" smtClean="0"/>
          </a:p>
          <a:p>
            <a:pPr lvl="0"/>
            <a:r>
              <a:rPr lang="en-US" sz="2400" dirty="0" smtClean="0"/>
              <a:t>In certain cases only a collider can detect DM  </a:t>
            </a:r>
            <a:endParaRPr lang="fr-FR" sz="2400" dirty="0" smtClean="0"/>
          </a:p>
          <a:p>
            <a:r>
              <a:rPr lang="en-US" sz="2400" dirty="0" smtClean="0"/>
              <a:t>This is the topic of my presentation, focusing on </a:t>
            </a:r>
            <a:r>
              <a:rPr lang="en-US" sz="2400" dirty="0" err="1" smtClean="0"/>
              <a:t>e+e</a:t>
            </a:r>
            <a:r>
              <a:rPr lang="en-US" sz="2400" dirty="0" smtClean="0"/>
              <a:t>- </a:t>
            </a:r>
            <a:endParaRPr lang="fr-FR" sz="2400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F. Richard December 2014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4648F4-AA60-4DB5-B998-FEB1779FAD3E}" type="slidenum">
              <a:rPr lang="fr-FR" smtClean="0"/>
              <a:pPr>
                <a:defRPr/>
              </a:pPr>
              <a:t>3</a:t>
            </a:fld>
            <a:endParaRPr lang="fr-FR" dirty="0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09240" y="-116459"/>
            <a:ext cx="2064000" cy="327456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Possible approach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752600"/>
            <a:ext cx="9144000" cy="4267200"/>
          </a:xfrm>
        </p:spPr>
        <p:txBody>
          <a:bodyPr/>
          <a:lstStyle/>
          <a:p>
            <a:pPr lvl="0"/>
            <a:r>
              <a:rPr lang="en-US" sz="2800" dirty="0" smtClean="0"/>
              <a:t>Assume DM is made of fermions, Dirac or </a:t>
            </a:r>
            <a:r>
              <a:rPr lang="en-US" sz="2800" dirty="0" err="1" smtClean="0"/>
              <a:t>Majorana</a:t>
            </a:r>
            <a:r>
              <a:rPr lang="en-US" sz="2800" dirty="0" smtClean="0"/>
              <a:t>, without an explicit theoretical origin </a:t>
            </a:r>
            <a:endParaRPr lang="fr-FR" sz="2800" dirty="0" smtClean="0"/>
          </a:p>
          <a:p>
            <a:pPr lvl="0"/>
            <a:r>
              <a:rPr lang="en-US" sz="2800" dirty="0" smtClean="0"/>
              <a:t>Assume DM annihilation goes through SM particles Z or H (skipped due to lack of time) or through BSM particles  </a:t>
            </a:r>
            <a:r>
              <a:rPr lang="en-US" sz="2800" b="1" dirty="0" smtClean="0"/>
              <a:t>Z’</a:t>
            </a:r>
            <a:r>
              <a:rPr lang="en-US" sz="2800" dirty="0" smtClean="0"/>
              <a:t> or </a:t>
            </a:r>
            <a:r>
              <a:rPr lang="en-US" sz="2800" b="1" dirty="0" smtClean="0"/>
              <a:t>A</a:t>
            </a:r>
            <a:r>
              <a:rPr lang="en-US" sz="2800" dirty="0" smtClean="0"/>
              <a:t> (axial Higgs in a 2 doublet model)</a:t>
            </a:r>
            <a:endParaRPr lang="fr-FR" sz="2800" dirty="0" smtClean="0"/>
          </a:p>
          <a:p>
            <a:pPr lvl="0"/>
            <a:r>
              <a:rPr lang="en-US" sz="2800" dirty="0" smtClean="0"/>
              <a:t>Assume that the coupling is chosen to avoid present Direct limits (no coherent interaction, </a:t>
            </a:r>
            <a:r>
              <a:rPr lang="en-US" sz="2800" b="1" dirty="0" smtClean="0"/>
              <a:t>kinematical suppression when quarks have axial coupling</a:t>
            </a:r>
            <a:r>
              <a:rPr lang="en-US" sz="2800" dirty="0" smtClean="0"/>
              <a:t>)</a:t>
            </a:r>
            <a:endParaRPr lang="fr-FR" sz="2800" dirty="0" smtClean="0"/>
          </a:p>
          <a:p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F. Richard December 2014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4648F4-AA60-4DB5-B998-FEB1779FAD3E}" type="slidenum">
              <a:rPr lang="fr-FR" smtClean="0"/>
              <a:pPr>
                <a:defRPr/>
              </a:pPr>
              <a:t>4</a:t>
            </a:fld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Couplings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628800"/>
            <a:ext cx="9144000" cy="4267200"/>
          </a:xfrm>
        </p:spPr>
        <p:txBody>
          <a:bodyPr/>
          <a:lstStyle/>
          <a:p>
            <a:pPr lvl="0"/>
            <a:endParaRPr lang="fr-FR" sz="2400" dirty="0" smtClean="0"/>
          </a:p>
          <a:p>
            <a:pPr lvl="0"/>
            <a:r>
              <a:rPr lang="fr-FR" sz="2400" dirty="0" err="1" smtClean="0"/>
              <a:t>While</a:t>
            </a:r>
            <a:r>
              <a:rPr lang="fr-FR" sz="2400" dirty="0" smtClean="0"/>
              <a:t> for Z and H the fermion </a:t>
            </a:r>
            <a:r>
              <a:rPr lang="fr-FR" sz="2400" dirty="0" err="1" smtClean="0"/>
              <a:t>couplings</a:t>
            </a:r>
            <a:r>
              <a:rPr lang="fr-FR" sz="2400" dirty="0" smtClean="0"/>
              <a:t> are </a:t>
            </a:r>
            <a:r>
              <a:rPr lang="fr-FR" sz="2400" dirty="0" err="1" smtClean="0"/>
              <a:t>imposed</a:t>
            </a:r>
            <a:r>
              <a:rPr lang="fr-FR" sz="2400" dirty="0" smtClean="0"/>
              <a:t> </a:t>
            </a:r>
            <a:r>
              <a:rPr lang="fr-FR" sz="2400" b="1" dirty="0" smtClean="0"/>
              <a:t>Z’</a:t>
            </a:r>
            <a:r>
              <a:rPr lang="fr-FR" sz="2400" dirty="0" smtClean="0"/>
              <a:t> </a:t>
            </a:r>
            <a:r>
              <a:rPr lang="fr-FR" sz="2400" dirty="0" err="1" smtClean="0"/>
              <a:t>allows</a:t>
            </a:r>
            <a:r>
              <a:rPr lang="fr-FR" sz="2400" dirty="0" smtClean="0"/>
              <a:t> to </a:t>
            </a:r>
            <a:r>
              <a:rPr lang="fr-FR" sz="2400" dirty="0" err="1" smtClean="0"/>
              <a:t>choose</a:t>
            </a:r>
            <a:r>
              <a:rPr lang="fr-FR" sz="2400" dirty="0" smtClean="0"/>
              <a:t> a pure axial </a:t>
            </a:r>
            <a:r>
              <a:rPr lang="fr-FR" sz="2400" dirty="0" err="1" smtClean="0"/>
              <a:t>coupling</a:t>
            </a:r>
            <a:r>
              <a:rPr lang="fr-FR" sz="2400" dirty="0" smtClean="0"/>
              <a:t> to fermions not accessible to Direct </a:t>
            </a:r>
            <a:r>
              <a:rPr lang="fr-FR" sz="2400" dirty="0" err="1" smtClean="0"/>
              <a:t>searches</a:t>
            </a:r>
            <a:endParaRPr lang="fr-FR" sz="2400" dirty="0" smtClean="0"/>
          </a:p>
          <a:p>
            <a:pPr lvl="0"/>
            <a:r>
              <a:rPr lang="fr-FR" sz="2400" dirty="0" smtClean="0"/>
              <a:t>For </a:t>
            </a:r>
            <a:r>
              <a:rPr lang="fr-FR" sz="2400" b="1" dirty="0" smtClean="0"/>
              <a:t>A</a:t>
            </a:r>
            <a:r>
              <a:rPr lang="fr-FR" sz="2400" dirty="0" smtClean="0"/>
              <a:t> an axial </a:t>
            </a:r>
            <a:r>
              <a:rPr lang="fr-FR" sz="2400" dirty="0" err="1" smtClean="0"/>
              <a:t>coupling</a:t>
            </a:r>
            <a:r>
              <a:rPr lang="fr-FR" sz="2400" dirty="0" smtClean="0"/>
              <a:t> to fermions </a:t>
            </a:r>
            <a:r>
              <a:rPr lang="fr-FR" sz="2400" dirty="0" err="1" smtClean="0"/>
              <a:t>is</a:t>
            </a:r>
            <a:r>
              <a:rPr lang="fr-FR" sz="2400" dirty="0" smtClean="0"/>
              <a:t> </a:t>
            </a:r>
            <a:r>
              <a:rPr lang="fr-FR" sz="2400" dirty="0" err="1" smtClean="0"/>
              <a:t>imposed</a:t>
            </a:r>
            <a:r>
              <a:rPr lang="fr-FR" sz="2400" dirty="0" smtClean="0"/>
              <a:t> </a:t>
            </a:r>
          </a:p>
          <a:p>
            <a:pPr lvl="0"/>
            <a:endParaRPr lang="fr-FR" sz="2400" dirty="0" smtClean="0"/>
          </a:p>
          <a:p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dirty="0" smtClean="0"/>
              <a:t>F. Richard </a:t>
            </a:r>
            <a:r>
              <a:rPr lang="fr-FR" dirty="0" err="1" smtClean="0"/>
              <a:t>December</a:t>
            </a:r>
            <a:r>
              <a:rPr lang="fr-FR" dirty="0" smtClean="0"/>
              <a:t> 2014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4648F4-AA60-4DB5-B998-FEB1779FAD3E}" type="slidenum">
              <a:rPr lang="fr-FR" smtClean="0"/>
              <a:pPr>
                <a:defRPr/>
              </a:pPr>
              <a:t>5</a:t>
            </a:fld>
            <a:endParaRPr lang="fr-FR" dirty="0"/>
          </a:p>
        </p:txBody>
      </p:sp>
      <p:graphicFrame>
        <p:nvGraphicFramePr>
          <p:cNvPr id="130056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50278192"/>
              </p:ext>
            </p:extLst>
          </p:nvPr>
        </p:nvGraphicFramePr>
        <p:xfrm>
          <a:off x="31233" y="3789040"/>
          <a:ext cx="10297144" cy="2306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0086" name="Document" r:id="rId3" imgW="5926705" imgH="1224143" progId="Word.Document.12">
                  <p:embed/>
                </p:oleObj>
              </mc:Choice>
              <mc:Fallback>
                <p:oleObj name="Document" r:id="rId3" imgW="5926705" imgH="1224143" progId="Word.Document.12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33" y="3789040"/>
                        <a:ext cx="10297144" cy="23066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t 16"/>
          <p:cNvGraphicFramePr>
            <a:graphicFrameLocks noChangeAspect="1"/>
          </p:cNvGraphicFramePr>
          <p:nvPr/>
        </p:nvGraphicFramePr>
        <p:xfrm>
          <a:off x="4514850" y="3338513"/>
          <a:ext cx="114300" cy="17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0087" name="Equation" r:id="rId5" imgW="114120" imgH="177480" progId="Equation.DSMT4">
                  <p:embed/>
                </p:oleObj>
              </mc:Choice>
              <mc:Fallback>
                <p:oleObj name="Equation" r:id="rId5" imgW="114120" imgH="177480" progId="Equation.DSMT4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38513"/>
                        <a:ext cx="114300" cy="177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00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0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Z’ case</a:t>
            </a:r>
            <a:endParaRPr lang="fr-FR" dirty="0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0" y="1752600"/>
            <a:ext cx="9144000" cy="4267200"/>
          </a:xfrm>
        </p:spPr>
        <p:txBody>
          <a:bodyPr/>
          <a:lstStyle/>
          <a:p>
            <a:r>
              <a:rPr lang="fr-FR" sz="2500" dirty="0" smtClean="0"/>
              <a:t>One </a:t>
            </a:r>
            <a:r>
              <a:rPr lang="fr-FR" sz="2500" dirty="0" smtClean="0"/>
              <a:t>assumes </a:t>
            </a:r>
            <a:r>
              <a:rPr lang="fr-FR" sz="2500" dirty="0" smtClean="0"/>
              <a:t>a pure axial </a:t>
            </a:r>
            <a:r>
              <a:rPr lang="fr-FR" sz="2500" dirty="0" err="1" smtClean="0"/>
              <a:t>coupling</a:t>
            </a:r>
            <a:r>
              <a:rPr lang="fr-FR" sz="2500" dirty="0" smtClean="0"/>
              <a:t> of Z’ to SM </a:t>
            </a:r>
            <a:r>
              <a:rPr lang="fr-FR" sz="2500" dirty="0" smtClean="0"/>
              <a:t>fermions and a </a:t>
            </a:r>
            <a:r>
              <a:rPr lang="fr-FR" sz="2500" dirty="0" err="1" smtClean="0"/>
              <a:t>vector</a:t>
            </a:r>
            <a:r>
              <a:rPr lang="fr-FR" sz="2500" dirty="0" smtClean="0"/>
              <a:t> </a:t>
            </a:r>
            <a:r>
              <a:rPr lang="fr-FR" sz="2500" dirty="0" err="1" smtClean="0"/>
              <a:t>coupling</a:t>
            </a:r>
            <a:r>
              <a:rPr lang="fr-FR" sz="2500" dirty="0" smtClean="0"/>
              <a:t> to X</a:t>
            </a:r>
            <a:endParaRPr lang="fr-FR" sz="2500" dirty="0" smtClean="0"/>
          </a:p>
          <a:p>
            <a:r>
              <a:rPr lang="fr-FR" sz="2500" dirty="0" smtClean="0"/>
              <a:t>The</a:t>
            </a:r>
            <a:r>
              <a:rPr lang="fr-FR" sz="2500" dirty="0" smtClean="0"/>
              <a:t> </a:t>
            </a:r>
            <a:r>
              <a:rPr lang="fr-FR" sz="2500" dirty="0" smtClean="0"/>
              <a:t>annihilation cross section </a:t>
            </a:r>
            <a:r>
              <a:rPr lang="fr-FR" sz="2500" dirty="0" err="1" smtClean="0"/>
              <a:t>given</a:t>
            </a:r>
            <a:r>
              <a:rPr lang="fr-FR" sz="2500" dirty="0" smtClean="0"/>
              <a:t> </a:t>
            </a:r>
            <a:r>
              <a:rPr lang="fr-FR" sz="2500" dirty="0" err="1" smtClean="0"/>
              <a:t>is</a:t>
            </a:r>
            <a:r>
              <a:rPr lang="fr-FR" sz="2500" dirty="0" smtClean="0"/>
              <a:t> by</a:t>
            </a:r>
            <a:endParaRPr lang="fr-FR" sz="2500" dirty="0" smtClean="0"/>
          </a:p>
          <a:p>
            <a:endParaRPr lang="fr-FR" sz="2500" dirty="0" smtClean="0"/>
          </a:p>
          <a:p>
            <a:endParaRPr lang="fr-FR" sz="2500" dirty="0" smtClean="0"/>
          </a:p>
          <a:p>
            <a:pPr>
              <a:buNone/>
            </a:pPr>
            <a:r>
              <a:rPr lang="fr-FR" sz="2500" dirty="0" smtClean="0"/>
              <a:t> </a:t>
            </a:r>
          </a:p>
          <a:p>
            <a:r>
              <a:rPr lang="fr-FR" sz="2500" dirty="0" smtClean="0"/>
              <a:t>If one </a:t>
            </a:r>
            <a:r>
              <a:rPr lang="fr-FR" sz="2500" dirty="0" err="1" smtClean="0"/>
              <a:t>takes</a:t>
            </a:r>
            <a:r>
              <a:rPr lang="fr-FR" sz="2500" dirty="0" smtClean="0"/>
              <a:t> SM </a:t>
            </a:r>
            <a:r>
              <a:rPr lang="fr-FR" sz="2500" dirty="0" err="1" smtClean="0"/>
              <a:t>couplings</a:t>
            </a:r>
            <a:r>
              <a:rPr lang="fr-FR" sz="2500" dirty="0" smtClean="0"/>
              <a:t> to fermions (K²=1), DM solutions </a:t>
            </a:r>
            <a:r>
              <a:rPr lang="fr-FR" sz="2500" dirty="0" err="1" smtClean="0"/>
              <a:t>predict</a:t>
            </a:r>
            <a:r>
              <a:rPr lang="fr-FR" sz="2500" dirty="0" smtClean="0"/>
              <a:t> an </a:t>
            </a:r>
            <a:r>
              <a:rPr lang="fr-FR" sz="2500" dirty="0" smtClean="0"/>
              <a:t>invisible Z’ (BR &gt;90%) </a:t>
            </a:r>
          </a:p>
          <a:p>
            <a:r>
              <a:rPr lang="fr-FR" sz="2500" dirty="0" smtClean="0"/>
              <a:t>K²&lt;1 </a:t>
            </a:r>
            <a:r>
              <a:rPr lang="fr-FR" sz="2500" dirty="0" err="1" smtClean="0"/>
              <a:t>allows</a:t>
            </a:r>
            <a:r>
              <a:rPr lang="fr-FR" sz="2500" dirty="0" smtClean="0"/>
              <a:t> to escape LHC </a:t>
            </a:r>
            <a:r>
              <a:rPr lang="fr-FR" sz="2500" dirty="0" err="1" smtClean="0"/>
              <a:t>limits</a:t>
            </a:r>
            <a:r>
              <a:rPr lang="fr-FR" sz="2500" dirty="0" smtClean="0"/>
              <a:t> on Z’ </a:t>
            </a:r>
          </a:p>
          <a:p>
            <a:r>
              <a:rPr lang="fr-FR" sz="2500" dirty="0" err="1" smtClean="0"/>
              <a:t>gVX</a:t>
            </a:r>
            <a:r>
              <a:rPr lang="fr-FR" sz="2500" dirty="0" smtClean="0"/>
              <a:t> </a:t>
            </a:r>
            <a:r>
              <a:rPr lang="fr-FR" sz="2500" dirty="0" smtClean="0"/>
              <a:t>has an </a:t>
            </a:r>
            <a:r>
              <a:rPr lang="fr-FR" sz="2500" dirty="0" err="1" smtClean="0"/>
              <a:t>upper</a:t>
            </a:r>
            <a:r>
              <a:rPr lang="fr-FR" sz="2500" dirty="0" smtClean="0"/>
              <a:t> </a:t>
            </a:r>
            <a:r>
              <a:rPr lang="fr-FR" sz="2500" dirty="0" err="1" smtClean="0"/>
              <a:t>limit</a:t>
            </a:r>
            <a:r>
              <a:rPr lang="fr-FR" sz="2500" dirty="0" smtClean="0"/>
              <a:t> due to </a:t>
            </a:r>
            <a:r>
              <a:rPr lang="fr-FR" sz="2500" dirty="0" err="1" smtClean="0"/>
              <a:t>unitarity</a:t>
            </a:r>
            <a:endParaRPr lang="fr-FR" sz="2500" dirty="0" smtClean="0"/>
          </a:p>
          <a:p>
            <a:pPr>
              <a:buNone/>
            </a:pPr>
            <a:endParaRPr lang="fr-FR" sz="2400" dirty="0" smtClean="0"/>
          </a:p>
          <a:p>
            <a:pPr>
              <a:buNone/>
            </a:pPr>
            <a:endParaRPr lang="fr-FR" sz="2400" dirty="0" smtClean="0"/>
          </a:p>
          <a:p>
            <a:pPr>
              <a:buNone/>
            </a:pPr>
            <a:endParaRPr lang="fr-FR" sz="2400" dirty="0" smtClean="0"/>
          </a:p>
          <a:p>
            <a:endParaRPr lang="fr-FR" sz="2400" dirty="0" smtClean="0"/>
          </a:p>
          <a:p>
            <a:endParaRPr lang="fr-FR" sz="2400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F. Richard December 2014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09EFC1-C31C-4312-A873-B9EE19FA570B}" type="slidenum">
              <a:rPr lang="fr-FR" smtClean="0"/>
              <a:pPr>
                <a:defRPr/>
              </a:pPr>
              <a:t>6</a:t>
            </a:fld>
            <a:endParaRPr lang="fr-FR" dirty="0"/>
          </a:p>
        </p:txBody>
      </p:sp>
      <p:sp>
        <p:nvSpPr>
          <p:cNvPr id="134163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graphicFrame>
        <p:nvGraphicFramePr>
          <p:cNvPr id="134162" name="Object 18"/>
          <p:cNvGraphicFramePr>
            <a:graphicFrameLocks noChangeAspect="1"/>
          </p:cNvGraphicFramePr>
          <p:nvPr/>
        </p:nvGraphicFramePr>
        <p:xfrm>
          <a:off x="395536" y="3212976"/>
          <a:ext cx="7812088" cy="989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176" name="Equation" r:id="rId3" imgW="3898800" imgH="495000" progId="Equation.DSMT4">
                  <p:embed/>
                </p:oleObj>
              </mc:Choice>
              <mc:Fallback>
                <p:oleObj name="Equation" r:id="rId3" imgW="3898800" imgH="495000" progId="Equation.DSMT4">
                  <p:embed/>
                  <p:pic>
                    <p:nvPicPr>
                      <p:cNvPr id="0" name="Picture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536" y="3212976"/>
                        <a:ext cx="7812088" cy="9890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41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41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Allowed</a:t>
            </a:r>
            <a:r>
              <a:rPr lang="fr-FR" dirty="0" smtClean="0"/>
              <a:t> </a:t>
            </a:r>
            <a:r>
              <a:rPr lang="fr-FR" dirty="0" err="1" smtClean="0"/>
              <a:t>domain</a:t>
            </a:r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F. Richard December 2014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4648F4-AA60-4DB5-B998-FEB1779FAD3E}" type="slidenum">
              <a:rPr lang="fr-FR" smtClean="0"/>
              <a:pPr>
                <a:defRPr/>
              </a:pPr>
              <a:t>7</a:t>
            </a:fld>
            <a:endParaRPr lang="fr-FR" dirty="0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2" cstate="print"/>
          <a:srcRect t="787" r="59555" b="34650"/>
          <a:stretch>
            <a:fillRect/>
          </a:stretch>
        </p:blipFill>
        <p:spPr bwMode="auto">
          <a:xfrm>
            <a:off x="467538" y="2348875"/>
            <a:ext cx="3549916" cy="35417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3" cstate="print"/>
          <a:srcRect r="58570" b="33862"/>
          <a:stretch>
            <a:fillRect/>
          </a:stretch>
        </p:blipFill>
        <p:spPr bwMode="auto">
          <a:xfrm>
            <a:off x="4644000" y="2348875"/>
            <a:ext cx="3636371" cy="36281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ZoneTexte 7"/>
          <p:cNvSpPr txBox="1"/>
          <p:nvPr/>
        </p:nvSpPr>
        <p:spPr>
          <a:xfrm>
            <a:off x="5004048" y="404664"/>
            <a:ext cx="38884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FR, G. </a:t>
            </a:r>
            <a:r>
              <a:rPr lang="en-US" dirty="0" err="1" smtClean="0"/>
              <a:t>Arcadi</a:t>
            </a:r>
            <a:r>
              <a:rPr lang="en-US" dirty="0" smtClean="0"/>
              <a:t>, Y. </a:t>
            </a:r>
            <a:r>
              <a:rPr lang="en-US" dirty="0" err="1" smtClean="0"/>
              <a:t>Mambrini</a:t>
            </a:r>
            <a:r>
              <a:rPr lang="en-US" dirty="0" smtClean="0"/>
              <a:t> arXiv:1411.0088</a:t>
            </a:r>
            <a:endParaRPr lang="fr-FR" dirty="0" smtClean="0"/>
          </a:p>
          <a:p>
            <a:endParaRPr lang="fr-FR" dirty="0"/>
          </a:p>
        </p:txBody>
      </p:sp>
      <p:sp>
        <p:nvSpPr>
          <p:cNvPr id="9" name="ZoneTexte 8"/>
          <p:cNvSpPr txBox="1"/>
          <p:nvPr/>
        </p:nvSpPr>
        <p:spPr>
          <a:xfrm>
            <a:off x="1259632" y="6093296"/>
            <a:ext cx="15121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smtClean="0"/>
              <a:t>K²=0.1</a:t>
            </a:r>
            <a:endParaRPr lang="fr-FR" sz="2400" b="1" dirty="0"/>
          </a:p>
        </p:txBody>
      </p:sp>
      <p:sp>
        <p:nvSpPr>
          <p:cNvPr id="10" name="ZoneTexte 9"/>
          <p:cNvSpPr txBox="1"/>
          <p:nvPr/>
        </p:nvSpPr>
        <p:spPr>
          <a:xfrm>
            <a:off x="5796136" y="6021288"/>
            <a:ext cx="15121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smtClean="0"/>
              <a:t>K²=0.2</a:t>
            </a:r>
            <a:endParaRPr lang="fr-FR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Searches</a:t>
            </a:r>
            <a:r>
              <a:rPr lang="fr-FR" dirty="0" smtClean="0"/>
              <a:t> techniques</a:t>
            </a:r>
            <a:endParaRPr lang="fr-FR" dirty="0"/>
          </a:p>
        </p:txBody>
      </p:sp>
      <p:sp>
        <p:nvSpPr>
          <p:cNvPr id="5" name="Espace réservé du contenu 4"/>
          <p:cNvSpPr>
            <a:spLocks noGrp="1"/>
          </p:cNvSpPr>
          <p:nvPr>
            <p:ph sz="half" idx="1"/>
          </p:nvPr>
        </p:nvSpPr>
        <p:spPr>
          <a:xfrm>
            <a:off x="251520" y="1752600"/>
            <a:ext cx="4239518" cy="4267200"/>
          </a:xfrm>
        </p:spPr>
        <p:txBody>
          <a:bodyPr/>
          <a:lstStyle/>
          <a:p>
            <a:r>
              <a:rPr lang="fr-FR" dirty="0" err="1" smtClean="0"/>
              <a:t>Monojets</a:t>
            </a:r>
            <a:r>
              <a:rPr lang="fr-FR" dirty="0" smtClean="0"/>
              <a:t> </a:t>
            </a:r>
            <a:r>
              <a:rPr lang="fr-FR" dirty="0" err="1" smtClean="0"/>
              <a:t>at</a:t>
            </a:r>
            <a:r>
              <a:rPr lang="fr-FR" dirty="0" smtClean="0"/>
              <a:t> LHC</a:t>
            </a:r>
          </a:p>
          <a:p>
            <a:pPr>
              <a:buNone/>
            </a:pPr>
            <a:endParaRPr lang="fr-FR" dirty="0"/>
          </a:p>
        </p:txBody>
      </p:sp>
      <p:sp>
        <p:nvSpPr>
          <p:cNvPr id="6" name="Espace réservé du contenu 5"/>
          <p:cNvSpPr>
            <a:spLocks noGrp="1"/>
          </p:cNvSpPr>
          <p:nvPr>
            <p:ph sz="half" idx="2"/>
          </p:nvPr>
        </p:nvSpPr>
        <p:spPr>
          <a:xfrm>
            <a:off x="4355976" y="1752600"/>
            <a:ext cx="4392488" cy="4267200"/>
          </a:xfrm>
        </p:spPr>
        <p:txBody>
          <a:bodyPr/>
          <a:lstStyle/>
          <a:p>
            <a:r>
              <a:rPr lang="fr-FR" sz="2400" dirty="0" smtClean="0"/>
              <a:t>ISR </a:t>
            </a:r>
            <a:r>
              <a:rPr lang="fr-FR" sz="2400" dirty="0" err="1" smtClean="0"/>
              <a:t>at</a:t>
            </a:r>
            <a:r>
              <a:rPr lang="fr-FR" sz="2400" dirty="0" smtClean="0"/>
              <a:t> a LC</a:t>
            </a:r>
          </a:p>
          <a:p>
            <a:endParaRPr lang="fr-FR" sz="2400" dirty="0" smtClean="0"/>
          </a:p>
          <a:p>
            <a:endParaRPr lang="fr-FR" sz="2400" dirty="0" smtClean="0"/>
          </a:p>
          <a:p>
            <a:endParaRPr lang="fr-FR" sz="2400" dirty="0" smtClean="0"/>
          </a:p>
          <a:p>
            <a:endParaRPr lang="en-US" sz="2400" dirty="0" smtClean="0"/>
          </a:p>
          <a:p>
            <a:r>
              <a:rPr lang="en-US" sz="2400" dirty="0" smtClean="0"/>
              <a:t>For </a:t>
            </a:r>
            <a:r>
              <a:rPr lang="en-US" sz="2400" dirty="0" err="1" smtClean="0"/>
              <a:t>mZ</a:t>
            </a:r>
            <a:r>
              <a:rPr lang="en-US" sz="2400" dirty="0" smtClean="0"/>
              <a:t>’&gt;</a:t>
            </a:r>
            <a:r>
              <a:rPr lang="en-US" sz="2400" dirty="0" err="1" smtClean="0"/>
              <a:t>mZ</a:t>
            </a:r>
            <a:r>
              <a:rPr lang="en-US" sz="2400" dirty="0" smtClean="0"/>
              <a:t> </a:t>
            </a:r>
            <a:r>
              <a:rPr lang="en-US" sz="2400" dirty="0" smtClean="0"/>
              <a:t>W exchange dominates </a:t>
            </a:r>
            <a:endParaRPr lang="fr-FR" sz="2400" dirty="0" smtClean="0"/>
          </a:p>
          <a:p>
            <a:r>
              <a:rPr lang="en-US" sz="2400" dirty="0" smtClean="0"/>
              <a:t>Use right handed e- </a:t>
            </a:r>
          </a:p>
          <a:p>
            <a:r>
              <a:rPr lang="en-US" sz="2400" dirty="0" smtClean="0"/>
              <a:t>Try to reach the highest </a:t>
            </a:r>
            <a:r>
              <a:rPr lang="en-US" sz="2400" b="1" dirty="0" err="1" smtClean="0"/>
              <a:t>polarisation</a:t>
            </a:r>
            <a:endParaRPr lang="fr-FR" sz="2400" b="1" dirty="0" smtClean="0"/>
          </a:p>
          <a:p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dirty="0" smtClean="0"/>
              <a:t>F. Richard </a:t>
            </a:r>
            <a:r>
              <a:rPr lang="fr-FR" dirty="0" err="1" smtClean="0"/>
              <a:t>December</a:t>
            </a:r>
            <a:r>
              <a:rPr lang="fr-FR" dirty="0" smtClean="0"/>
              <a:t> 2014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09EFC1-C31C-4312-A873-B9EE19FA570B}" type="slidenum">
              <a:rPr lang="fr-FR" smtClean="0"/>
              <a:pPr>
                <a:defRPr/>
              </a:pPr>
              <a:t>8</a:t>
            </a:fld>
            <a:endParaRPr lang="fr-FR" dirty="0"/>
          </a:p>
        </p:txBody>
      </p:sp>
      <p:pic>
        <p:nvPicPr>
          <p:cNvPr id="7" name="Image 6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2492896"/>
            <a:ext cx="1819275" cy="111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Image 7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3717032"/>
            <a:ext cx="3497580" cy="30759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Image 8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383280" y="2399823"/>
            <a:ext cx="5760720" cy="13892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Expected</a:t>
            </a:r>
            <a:r>
              <a:rPr lang="fr-FR" dirty="0" smtClean="0"/>
              <a:t> </a:t>
            </a:r>
            <a:r>
              <a:rPr lang="fr-FR" dirty="0" err="1" smtClean="0"/>
              <a:t>signals</a:t>
            </a:r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F. Richard December 2014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4648F4-AA60-4DB5-B998-FEB1779FAD3E}" type="slidenum">
              <a:rPr lang="fr-FR" smtClean="0"/>
              <a:pPr>
                <a:defRPr/>
              </a:pPr>
              <a:t>9</a:t>
            </a:fld>
            <a:endParaRPr lang="fr-FR" dirty="0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2" cstate="print"/>
          <a:srcRect t="1575" r="61031" b="41737"/>
          <a:stretch>
            <a:fillRect/>
          </a:stretch>
        </p:blipFill>
        <p:spPr bwMode="auto">
          <a:xfrm>
            <a:off x="755576" y="1988840"/>
            <a:ext cx="3249347" cy="29542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3" cstate="print"/>
          <a:srcRect t="787" r="63000" b="40950"/>
          <a:stretch>
            <a:fillRect/>
          </a:stretch>
        </p:blipFill>
        <p:spPr bwMode="auto">
          <a:xfrm>
            <a:off x="5076056" y="1916832"/>
            <a:ext cx="3003977" cy="2956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ZoneTexte 8"/>
          <p:cNvSpPr txBox="1"/>
          <p:nvPr/>
        </p:nvSpPr>
        <p:spPr>
          <a:xfrm>
            <a:off x="1907704" y="5085184"/>
            <a:ext cx="16561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err="1" smtClean="0"/>
              <a:t>Pe</a:t>
            </a:r>
            <a:r>
              <a:rPr lang="fr-FR" dirty="0" smtClean="0"/>
              <a:t>-=0.9 </a:t>
            </a:r>
            <a:r>
              <a:rPr lang="fr-FR" dirty="0" err="1" smtClean="0"/>
              <a:t>Pe</a:t>
            </a:r>
            <a:r>
              <a:rPr lang="fr-FR" dirty="0" smtClean="0"/>
              <a:t>+=-0.6</a:t>
            </a:r>
            <a:endParaRPr lang="fr-FR" dirty="0"/>
          </a:p>
        </p:txBody>
      </p:sp>
      <p:sp>
        <p:nvSpPr>
          <p:cNvPr id="10" name="ZoneTexte 9"/>
          <p:cNvSpPr txBox="1"/>
          <p:nvPr/>
        </p:nvSpPr>
        <p:spPr>
          <a:xfrm>
            <a:off x="5436096" y="5085184"/>
            <a:ext cx="19442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err="1" smtClean="0"/>
              <a:t>Pe</a:t>
            </a:r>
            <a:r>
              <a:rPr lang="fr-FR" dirty="0" smtClean="0"/>
              <a:t>-=0.8</a:t>
            </a:r>
          </a:p>
          <a:p>
            <a:r>
              <a:rPr lang="fr-FR" dirty="0" err="1" smtClean="0"/>
              <a:t>Pe</a:t>
            </a:r>
            <a:r>
              <a:rPr lang="fr-FR" dirty="0" smtClean="0"/>
              <a:t>+=-0.3</a:t>
            </a:r>
            <a:endParaRPr lang="fr-FR" dirty="0"/>
          </a:p>
        </p:txBody>
      </p:sp>
      <p:sp>
        <p:nvSpPr>
          <p:cNvPr id="12" name="ZoneTexte 11"/>
          <p:cNvSpPr txBox="1"/>
          <p:nvPr/>
        </p:nvSpPr>
        <p:spPr>
          <a:xfrm>
            <a:off x="5004048" y="404664"/>
            <a:ext cx="38884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FR, G. </a:t>
            </a:r>
            <a:r>
              <a:rPr lang="en-US" dirty="0" err="1" smtClean="0"/>
              <a:t>Arcadi</a:t>
            </a:r>
            <a:r>
              <a:rPr lang="en-US" dirty="0" smtClean="0"/>
              <a:t>, Y. </a:t>
            </a:r>
            <a:r>
              <a:rPr lang="en-US" dirty="0" err="1" smtClean="0"/>
              <a:t>Mambrini</a:t>
            </a:r>
            <a:r>
              <a:rPr lang="en-US" dirty="0" smtClean="0"/>
              <a:t> arXiv:1411.0088</a:t>
            </a:r>
            <a:endParaRPr lang="fr-FR" dirty="0" smtClean="0"/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ofil">
  <a:themeElements>
    <a:clrScheme name="Profil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Profil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ofil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Profile</Template>
  <TotalTime>190892</TotalTime>
  <Words>897</Words>
  <Application>Microsoft Office PowerPoint</Application>
  <PresentationFormat>Affichage à l'écran (4:3)</PresentationFormat>
  <Paragraphs>138</Paragraphs>
  <Slides>18</Slides>
  <Notes>1</Notes>
  <HiddenSlides>0</HiddenSlides>
  <MMClips>0</MMClips>
  <ScaleCrop>false</ScaleCrop>
  <HeadingPairs>
    <vt:vector size="8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Serveurs OLE incorporés</vt:lpstr>
      </vt:variant>
      <vt:variant>
        <vt:i4>2</vt:i4>
      </vt:variant>
      <vt:variant>
        <vt:lpstr>Titres des diapositives</vt:lpstr>
      </vt:variant>
      <vt:variant>
        <vt:i4>18</vt:i4>
      </vt:variant>
    </vt:vector>
  </HeadingPairs>
  <TitlesOfParts>
    <vt:vector size="27" baseType="lpstr">
      <vt:lpstr>Arial</vt:lpstr>
      <vt:lpstr>Symbol</vt:lpstr>
      <vt:lpstr>Times New Roman</vt:lpstr>
      <vt:lpstr>Verdana</vt:lpstr>
      <vt:lpstr>Verdana (En-têtes)</vt:lpstr>
      <vt:lpstr>Wingdings</vt:lpstr>
      <vt:lpstr>Profil</vt:lpstr>
      <vt:lpstr>Document</vt:lpstr>
      <vt:lpstr>Equation</vt:lpstr>
      <vt:lpstr>                 Dark Matter at a LC</vt:lpstr>
      <vt:lpstr>Introduction  1</vt:lpstr>
      <vt:lpstr>Introduction 2</vt:lpstr>
      <vt:lpstr>Possible approach </vt:lpstr>
      <vt:lpstr>Couplings</vt:lpstr>
      <vt:lpstr>Z’ case</vt:lpstr>
      <vt:lpstr>Allowed domain</vt:lpstr>
      <vt:lpstr>Searches techniques</vt:lpstr>
      <vt:lpstr>Expected signals</vt:lpstr>
      <vt:lpstr>Comments</vt:lpstr>
      <vt:lpstr>XXA scenario</vt:lpstr>
      <vt:lpstr>Expected signal</vt:lpstr>
      <vt:lpstr>Conclusions</vt:lpstr>
      <vt:lpstr>Présentation PowerPoint</vt:lpstr>
      <vt:lpstr>XX  Z  ff</vt:lpstr>
      <vt:lpstr>Direct limits </vt:lpstr>
      <vt:lpstr>Photon excess in Galactic Center</vt:lpstr>
      <vt:lpstr>Présentation PowerPoint</vt:lpstr>
    </vt:vector>
  </TitlesOfParts>
  <Company>LAL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Top at Tevatron</dc:title>
  <dc:creator>richard</dc:creator>
  <cp:lastModifiedBy>Francois Richard</cp:lastModifiedBy>
  <cp:revision>825</cp:revision>
  <dcterms:created xsi:type="dcterms:W3CDTF">2009-05-12T14:14:48Z</dcterms:created>
  <dcterms:modified xsi:type="dcterms:W3CDTF">2014-12-01T07:47:25Z</dcterms:modified>
</cp:coreProperties>
</file>