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80" r:id="rId6"/>
    <p:sldId id="275" r:id="rId7"/>
    <p:sldId id="276" r:id="rId8"/>
    <p:sldId id="267" r:id="rId9"/>
    <p:sldId id="270" r:id="rId10"/>
    <p:sldId id="271" r:id="rId11"/>
    <p:sldId id="272" r:id="rId12"/>
    <p:sldId id="277" r:id="rId13"/>
    <p:sldId id="279" r:id="rId14"/>
    <p:sldId id="278" r:id="rId15"/>
    <p:sldId id="264" r:id="rId16"/>
    <p:sldId id="259" r:id="rId17"/>
    <p:sldId id="273" r:id="rId18"/>
    <p:sldId id="25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130C6-C24F-4C69-8EF9-EB70BA4DB4BE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FBE5-5D60-42D7-83E1-F64314DE9D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09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FBE5-5D60-42D7-83E1-F64314DE9DC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5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9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25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46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9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2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6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0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EA37-CA6B-4255-A50B-79087F7ACBEC}" type="datetimeFigureOut">
              <a:rPr lang="fr-FR" smtClean="0"/>
              <a:t>01/12/2014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515C-B044-46A4-A912-CEE7680E6E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1731580"/>
            <a:ext cx="3928181" cy="378565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Model-independent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WIMP </a:t>
            </a:r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searches </a:t>
            </a:r>
            <a:endParaRPr lang="en-US" sz="28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at ILC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single </a:t>
            </a:r>
            <a:r>
              <a:rPr lang="en-US" sz="2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photon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dirty="0" err="1">
                <a:solidFill>
                  <a:srgbClr val="0000CC"/>
                </a:solidFill>
                <a:latin typeface="Palatino Linotype" panose="02040502050505030304" pitchFamily="18" charset="0"/>
              </a:rPr>
              <a:t>Andrii</a:t>
            </a:r>
            <a:r>
              <a:rPr lang="en-US" sz="2400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Palatino Linotype" panose="02040502050505030304" pitchFamily="18" charset="0"/>
              </a:rPr>
              <a:t>Chaus</a:t>
            </a:r>
            <a:r>
              <a:rPr lang="en-US" sz="2400" dirty="0">
                <a:solidFill>
                  <a:srgbClr val="0000CC"/>
                </a:solidFill>
                <a:latin typeface="Palatino Linotype" panose="02040502050505030304" pitchFamily="18" charset="0"/>
              </a:rPr>
              <a:t> (CEA/DESY), 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  <a:latin typeface="Palatino Linotype" panose="02040502050505030304" pitchFamily="18" charset="0"/>
              </a:rPr>
              <a:t>Jenny List (DESY), 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  <a:latin typeface="Palatino Linotype" panose="02040502050505030304" pitchFamily="18" charset="0"/>
              </a:rPr>
              <a:t>Maxim </a:t>
            </a:r>
            <a:r>
              <a:rPr lang="en-US" sz="2400" dirty="0" err="1">
                <a:solidFill>
                  <a:srgbClr val="0000CC"/>
                </a:solidFill>
                <a:latin typeface="Palatino Linotype" panose="02040502050505030304" pitchFamily="18" charset="0"/>
              </a:rPr>
              <a:t>Titov</a:t>
            </a:r>
            <a:r>
              <a:rPr lang="en-US" sz="2400" dirty="0">
                <a:solidFill>
                  <a:srgbClr val="0000CC"/>
                </a:solidFill>
                <a:latin typeface="Palatino Linotype" panose="02040502050505030304" pitchFamily="18" charset="0"/>
              </a:rPr>
              <a:t> (CEA</a:t>
            </a:r>
            <a:r>
              <a:rPr lang="en-US" sz="24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0323" y="5890046"/>
            <a:ext cx="3928181" cy="92333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rd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Journées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Collisionneur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Linéaire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” Grenoble, France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December 1-3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2014</a:t>
            </a:r>
            <a:endParaRPr lang="fr-FR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112568" cy="6885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1" y="43051"/>
            <a:ext cx="3969123" cy="14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008" y="692696"/>
            <a:ext cx="8964487" cy="590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3728" y="87288"/>
            <a:ext cx="4896544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627784" y="145976"/>
            <a:ext cx="3996443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Exploiting Shape Information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73" y="1104374"/>
            <a:ext cx="3966215" cy="24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3" y="818236"/>
            <a:ext cx="3278725" cy="29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21" y="3812883"/>
            <a:ext cx="4280975" cy="27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008" y="3884891"/>
            <a:ext cx="4572000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Counting</a:t>
            </a:r>
            <a:r>
              <a:rPr lang="fr-FR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experiment</a:t>
            </a:r>
            <a:r>
              <a:rPr lang="fr-FR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endParaRPr lang="fr-FR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663300"/>
                </a:solidFill>
                <a:latin typeface="Palatino Linotype" panose="02040502050505030304" pitchFamily="18" charset="0"/>
              </a:rPr>
              <a:t>T</a:t>
            </a:r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otal </a:t>
            </a:r>
            <a:r>
              <a:rPr lang="en-US" sz="1400" dirty="0">
                <a:solidFill>
                  <a:srgbClr val="663300"/>
                </a:solidFill>
                <a:latin typeface="Palatino Linotype" panose="02040502050505030304" pitchFamily="18" charset="0"/>
              </a:rPr>
              <a:t>number of </a:t>
            </a:r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signal </a:t>
            </a:r>
            <a:r>
              <a:rPr lang="fr-FR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S </a:t>
            </a:r>
            <a:r>
              <a:rPr lang="fr-FR" sz="1400" dirty="0">
                <a:solidFill>
                  <a:srgbClr val="663300"/>
                </a:solidFill>
                <a:latin typeface="Palatino Linotype" panose="02040502050505030304" pitchFamily="18" charset="0"/>
              </a:rPr>
              <a:t>and background </a:t>
            </a:r>
            <a:r>
              <a:rPr lang="fr-FR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B </a:t>
            </a:r>
            <a:r>
              <a:rPr lang="fr-FR" sz="14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events</a:t>
            </a:r>
            <a:endParaRPr lang="fr-FR" sz="14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Significance</a:t>
            </a:r>
            <a:r>
              <a:rPr lang="fr-FR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S/</a:t>
            </a:r>
            <a:r>
              <a:rPr lang="fr-FR" sz="14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sqrt</a:t>
            </a:r>
            <a:r>
              <a:rPr lang="fr-FR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(B)</a:t>
            </a: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F</a:t>
            </a:r>
            <a:r>
              <a:rPr lang="en-US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ractional event counting:</a:t>
            </a:r>
          </a:p>
          <a:p>
            <a:endParaRPr lang="en-US" sz="16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Si/</a:t>
            </a:r>
            <a:r>
              <a:rPr lang="en-US" sz="14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sqrt</a:t>
            </a:r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(Bi) per bin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663300"/>
                </a:solidFill>
                <a:latin typeface="Palatino Linotype" panose="02040502050505030304" pitchFamily="18" charset="0"/>
              </a:rPr>
              <a:t>W</a:t>
            </a:r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eight events according to significance of their bin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663300"/>
                </a:solidFill>
                <a:latin typeface="Palatino Linotype" panose="02040502050505030304" pitchFamily="18" charset="0"/>
              </a:rPr>
              <a:t>G</a:t>
            </a:r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ains over counting experiment when significance</a:t>
            </a:r>
          </a:p>
          <a:p>
            <a:r>
              <a:rPr lang="en-US" sz="14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 depends on observable</a:t>
            </a:r>
            <a:endParaRPr lang="fr-FR" sz="14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99992" y="5973123"/>
            <a:ext cx="720080" cy="216024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92117" y="743218"/>
            <a:ext cx="422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Photon spectrum for different WIMP masses</a:t>
            </a:r>
            <a:endParaRPr lang="fr-FR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5944" y="3594502"/>
            <a:ext cx="265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Significance in each E</a:t>
            </a:r>
            <a:r>
              <a:rPr lang="en-US" sz="1600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bin:</a:t>
            </a:r>
            <a:endParaRPr lang="fr-FR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C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onsider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systematic uncertainties in weight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definition</a:t>
            </a:r>
            <a:r>
              <a:rPr lang="fr-FR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fr-FR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(</a:t>
            </a:r>
            <a:r>
              <a:rPr lang="fr-FR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P</a:t>
            </a:r>
            <a:r>
              <a:rPr lang="fr-FR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. </a:t>
            </a:r>
            <a:r>
              <a:rPr lang="fr-FR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Bock,JHEP</a:t>
            </a:r>
            <a:r>
              <a:rPr lang="fr-FR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0701(2007)080,Eq.36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quivalent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approach: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fitting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of </a:t>
            </a:r>
            <a:r>
              <a:rPr lang="en-US" dirty="0" err="1">
                <a:solidFill>
                  <a:srgbClr val="0000CC"/>
                </a:solidFill>
                <a:latin typeface="Palatino Linotype" panose="02040502050505030304" pitchFamily="18" charset="0"/>
              </a:rPr>
              <a:t>nuissance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parameters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Limits are set using  Modified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Frequentist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Approach: CLs = CL</a:t>
            </a:r>
            <a:r>
              <a:rPr lang="en-US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S+B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/CL</a:t>
            </a:r>
            <a:r>
              <a:rPr lang="en-US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B</a:t>
            </a:r>
            <a:endParaRPr lang="fr-FR" baseline="-25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87288"/>
            <a:ext cx="6462464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95736" y="188640"/>
            <a:ext cx="4680519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Exploiting Shape Information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033482"/>
            <a:ext cx="8676455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Use of discriminating variable (shape information) in CL calculation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d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rastically reduces impact of systematic uncertainties!</a:t>
            </a:r>
            <a:endParaRPr lang="fr-FR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92" y="2132856"/>
            <a:ext cx="6485368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620688"/>
            <a:ext cx="9036494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44624"/>
            <a:ext cx="6048672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03748" y="116632"/>
            <a:ext cx="486054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Effect of Integrated Luminosity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609020"/>
            <a:ext cx="8871892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104456" cy="28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6" y="620688"/>
            <a:ext cx="4435946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Increased reach in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with luminosity:</a:t>
            </a:r>
          </a:p>
          <a:p>
            <a:endParaRPr lang="en-US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Observation:</a:t>
            </a:r>
          </a:p>
          <a:p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500 fb</a:t>
            </a:r>
            <a:r>
              <a:rPr lang="en-US" sz="1600" baseline="30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-1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2 ab</a:t>
            </a:r>
            <a:r>
              <a:rPr lang="en-US" sz="1600" baseline="30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-1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 gain 10% (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</a:t>
            </a:r>
            <a:r>
              <a:rPr lang="en-US" sz="1600" dirty="0" err="1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=1/2, </a:t>
            </a:r>
          </a:p>
          <a:p>
            <a:r>
              <a:rPr lang="en-US" sz="1600" dirty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vector operator)  less than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sqrt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(N) </a:t>
            </a:r>
          </a:p>
          <a:p>
            <a:r>
              <a:rPr lang="en-US" sz="1600" dirty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due to systematics</a:t>
            </a:r>
          </a:p>
          <a:p>
            <a:endParaRPr lang="en-US" sz="1600" dirty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90% CL Exclusion:</a:t>
            </a: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significant  improvement up to L ~ 1 ab</a:t>
            </a:r>
            <a:r>
              <a:rPr lang="en-US" sz="1600" baseline="30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-1</a:t>
            </a:r>
          </a:p>
          <a:p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positron polarization helps to increase</a:t>
            </a:r>
          </a:p>
          <a:p>
            <a:r>
              <a:rPr lang="en-US" sz="1600" dirty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   reach in </a:t>
            </a:r>
            <a:r>
              <a:rPr lang="en-US" sz="16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by 200-400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GeV</a:t>
            </a:r>
            <a:endParaRPr lang="en-US" sz="1600" dirty="0" smtClean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93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87288"/>
            <a:ext cx="6696744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547664" y="159296"/>
            <a:ext cx="597666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3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Symbol" panose="05050102010706020507" pitchFamily="18" charset="2"/>
                <a:cs typeface="Arial"/>
              </a:rPr>
              <a:t>s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 Observation – Cosmological Approach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14" y="620688"/>
            <a:ext cx="473379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25757" y="2348880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</a:t>
            </a:r>
            <a:r>
              <a:rPr lang="en-US" b="1" dirty="0" err="1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b="1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=1/2</a:t>
            </a:r>
            <a:endParaRPr lang="fr-FR" b="1" dirty="0">
              <a:solidFill>
                <a:srgbClr val="6633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14" y="3617640"/>
            <a:ext cx="473379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78156" y="5661248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</a:t>
            </a:r>
            <a:r>
              <a:rPr lang="en-US" b="1" dirty="0" err="1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b="1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=1</a:t>
            </a:r>
            <a:endParaRPr lang="fr-FR" b="1" dirty="0">
              <a:solidFill>
                <a:srgbClr val="66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357" y="620688"/>
            <a:ext cx="4186611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3 different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assumptions on</a:t>
            </a:r>
          </a:p>
          <a:p>
            <a:r>
              <a:rPr lang="fr-FR" dirty="0" err="1">
                <a:solidFill>
                  <a:srgbClr val="0000CC"/>
                </a:solidFill>
                <a:latin typeface="Palatino Linotype" panose="02040502050505030304" pitchFamily="18" charset="0"/>
              </a:rPr>
              <a:t>chirality</a:t>
            </a:r>
            <a:r>
              <a:rPr lang="fr-FR" dirty="0">
                <a:solidFill>
                  <a:srgbClr val="0000CC"/>
                </a:solidFill>
                <a:latin typeface="Palatino Linotype" panose="02040502050505030304" pitchFamily="18" charset="0"/>
              </a:rPr>
              <a:t> of WIMP-SM </a:t>
            </a:r>
            <a:r>
              <a:rPr lang="fr-FR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interaction</a:t>
            </a:r>
          </a:p>
          <a:p>
            <a:endParaRPr lang="en-US" dirty="0" smtClean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 -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Solid line: WIMP couplings are independent from electron/positron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helicity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</a:p>
          <a:p>
            <a:endParaRPr lang="en-US" sz="16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- Dotted line: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helicity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and parity conserving </a:t>
            </a:r>
          </a:p>
          <a:p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model: </a:t>
            </a:r>
            <a:r>
              <a:rPr lang="en-US" sz="1600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LR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= </a:t>
            </a:r>
            <a:r>
              <a:rPr lang="en-US" sz="1600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RL</a:t>
            </a:r>
            <a:endParaRPr lang="en-US" sz="1600" baseline="-25000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-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Dashed: WIMPs couple to right-handed</a:t>
            </a:r>
          </a:p>
          <a:p>
            <a:r>
              <a:rPr lang="en-US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electron and left-handed positron</a:t>
            </a:r>
            <a:endParaRPr lang="en-US" sz="16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endParaRPr lang="en-US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P(e-; e+) = (+80%;-30%)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Two possible WIMP spins: </a:t>
            </a:r>
          </a:p>
          <a:p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 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S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c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=1 and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S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c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=1/2 (WIMP </a:t>
            </a:r>
          </a:p>
          <a:p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  branching ratio is smaller)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5509681"/>
            <a:ext cx="4176464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ILC can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observe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WIMP signal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if annihilation fraction (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to </a:t>
            </a:r>
            <a:r>
              <a:rPr lang="en-US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e+e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- is at least  ~ 0.3 - 1 % </a:t>
            </a:r>
            <a:endParaRPr lang="en-US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87288"/>
            <a:ext cx="6696744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403648" y="159296"/>
            <a:ext cx="626469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3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Symbol" panose="05050102010706020507" pitchFamily="18" charset="2"/>
                <a:cs typeface="Arial"/>
              </a:rPr>
              <a:t>s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 Observation – Effective Operators Approach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908720"/>
            <a:ext cx="4253132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Using fixed luminosity and “the most optimal” polarization configuration: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3 different operators (all for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S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c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=1/2):</a:t>
            </a:r>
          </a:p>
          <a:p>
            <a:endParaRPr lang="fr-FR" dirty="0" smtClean="0">
              <a:latin typeface="Palatino Linotype" panose="02040502050505030304" pitchFamily="18" charset="0"/>
            </a:endParaRPr>
          </a:p>
          <a:p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- 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Vector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,</a:t>
            </a:r>
          </a:p>
          <a:p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- Axial-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vector</a:t>
            </a:r>
            <a:r>
              <a:rPr lang="fr-FR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, </a:t>
            </a:r>
            <a:endParaRPr lang="fr-FR" sz="1600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- 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Scalar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(s-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channel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)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«Pessimistic» scenario: </a:t>
            </a:r>
            <a:r>
              <a:rPr lang="it-IT" dirty="0">
                <a:solidFill>
                  <a:srgbClr val="0000CC"/>
                </a:solidFill>
                <a:latin typeface="Palatino Linotype" panose="02040502050505030304" pitchFamily="18" charset="0"/>
              </a:rPr>
              <a:t>500 </a:t>
            </a:r>
            <a:r>
              <a:rPr lang="it-IT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fb </a:t>
            </a:r>
            <a:r>
              <a:rPr lang="it-IT" baseline="30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-1</a:t>
            </a:r>
            <a:endParaRPr lang="it-IT" baseline="30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 P(e-; </a:t>
            </a:r>
            <a:r>
              <a:rPr lang="fr-FR" dirty="0">
                <a:solidFill>
                  <a:srgbClr val="663300"/>
                </a:solidFill>
                <a:latin typeface="Palatino Linotype" panose="02040502050505030304" pitchFamily="18" charset="0"/>
              </a:rPr>
              <a:t>e+) = (+80%;30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%)</a:t>
            </a:r>
          </a:p>
          <a:p>
            <a:endParaRPr lang="fr-FR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«</a:t>
            </a:r>
            <a:r>
              <a:rPr lang="fr-FR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Optimistic</a:t>
            </a:r>
            <a:r>
              <a:rPr lang="fr-FR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scenario: </a:t>
            </a:r>
            <a:r>
              <a:rPr lang="fr-FR" dirty="0">
                <a:solidFill>
                  <a:srgbClr val="0000CC"/>
                </a:solidFill>
                <a:latin typeface="Palatino Linotype" panose="02040502050505030304" pitchFamily="18" charset="0"/>
              </a:rPr>
              <a:t>2 </a:t>
            </a:r>
            <a:r>
              <a:rPr lang="fr-FR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ab</a:t>
            </a:r>
            <a:r>
              <a:rPr lang="fr-FR" baseline="30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-1</a:t>
            </a:r>
            <a:endParaRPr lang="fr-FR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r>
              <a:rPr lang="fr-FR" dirty="0" smtClean="0">
                <a:latin typeface="Palatino Linotype" panose="02040502050505030304" pitchFamily="18" charset="0"/>
              </a:rPr>
              <a:t>       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P(e-; </a:t>
            </a:r>
            <a:r>
              <a:rPr lang="fr-FR" dirty="0">
                <a:solidFill>
                  <a:srgbClr val="663300"/>
                </a:solidFill>
                <a:latin typeface="Palatino Linotype" panose="02040502050505030304" pitchFamily="18" charset="0"/>
              </a:rPr>
              <a:t>e+) = (+80%;60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%)</a:t>
            </a:r>
            <a:endParaRPr lang="fr-FR" dirty="0">
              <a:solidFill>
                <a:srgbClr val="6633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15" y="620687"/>
            <a:ext cx="4733790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14" y="3645025"/>
            <a:ext cx="473378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5581689"/>
            <a:ext cx="4253132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ILC can observe signal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up to 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~ 2 – 2.5 </a:t>
            </a:r>
            <a:r>
              <a:rPr lang="en-US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TeV</a:t>
            </a:r>
            <a:endParaRPr lang="en-US" sz="20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87288"/>
            <a:ext cx="5760640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339752" y="145976"/>
            <a:ext cx="4752528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Effect of Beam Polarization 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64" y="620688"/>
            <a:ext cx="4247312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P(e-) = +80% 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reduces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SM </a:t>
            </a:r>
            <a:r>
              <a:rPr lang="fr-FR" sz="1600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nn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-background </a:t>
            </a:r>
          </a:p>
          <a:p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by  1/10 (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bkg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. 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dominates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by </a:t>
            </a:r>
            <a:r>
              <a:rPr lang="fr-FR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Bhabhas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) </a:t>
            </a:r>
          </a:p>
          <a:p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70% improvement in sensitivity</a:t>
            </a:r>
            <a:endParaRPr lang="fr-FR" sz="16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it-IT" sz="1600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Choose </a:t>
            </a:r>
            <a:r>
              <a:rPr lang="it-IT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sgn (P(e+)) </a:t>
            </a:r>
            <a:r>
              <a:rPr lang="it-IT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according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to 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type of interaction,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e.g.: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r>
              <a:rPr lang="nn-NO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- Sgn </a:t>
            </a:r>
            <a:r>
              <a:rPr lang="nn-NO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(</a:t>
            </a:r>
            <a:r>
              <a:rPr lang="nn-NO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P(e+)) </a:t>
            </a:r>
            <a:r>
              <a:rPr lang="nn-NO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= -</a:t>
            </a:r>
            <a:r>
              <a:rPr lang="nn-NO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for </a:t>
            </a:r>
            <a:r>
              <a:rPr lang="fr-FR" sz="1600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s</a:t>
            </a:r>
            <a:r>
              <a:rPr lang="fr-FR" sz="1600" baseline="-250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RL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in </a:t>
            </a:r>
            <a:r>
              <a:rPr lang="fr-FR" sz="1600" dirty="0" smtClean="0">
                <a:solidFill>
                  <a:srgbClr val="663300"/>
                </a:solidFill>
                <a:latin typeface="Symbol" panose="05050102010706020507" pitchFamily="18" charset="2"/>
              </a:rPr>
              <a:t>k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sz="1600" dirty="0" err="1">
                <a:solidFill>
                  <a:srgbClr val="663300"/>
                </a:solidFill>
                <a:latin typeface="Palatino Linotype" panose="02040502050505030304" pitchFamily="18" charset="0"/>
              </a:rPr>
              <a:t>approach</a:t>
            </a:r>
            <a:endParaRPr lang="fr-FR" sz="16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(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</a:t>
            </a:r>
            <a:r>
              <a:rPr lang="en-US" sz="1600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c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= 1, p-</a:t>
            </a:r>
            <a:r>
              <a:rPr lang="fr-FR" sz="1600" dirty="0" err="1">
                <a:solidFill>
                  <a:srgbClr val="663300"/>
                </a:solidFill>
                <a:latin typeface="Palatino Linotype" panose="02040502050505030304" pitchFamily="18" charset="0"/>
              </a:rPr>
              <a:t>wave</a:t>
            </a:r>
            <a:r>
              <a:rPr lang="fr-FR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)</a:t>
            </a:r>
          </a:p>
          <a:p>
            <a:endParaRPr lang="fr-FR" sz="1600" dirty="0" smtClean="0">
              <a:latin typeface="Palatino Linotype" panose="02040502050505030304" pitchFamily="18" charset="0"/>
            </a:endParaRPr>
          </a:p>
          <a:p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-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Sgn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(P(e+)) = + for axial-vector operator</a:t>
            </a:r>
          </a:p>
          <a:p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-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Sgn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(P(e+)) = - for vector operator</a:t>
            </a:r>
          </a:p>
          <a:p>
            <a:r>
              <a:rPr lang="en-US" sz="1600" dirty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 (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</a:t>
            </a:r>
            <a:r>
              <a:rPr lang="en-US" sz="1600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c</a:t>
            </a:r>
            <a:r>
              <a:rPr lang="en-US" sz="1600" dirty="0" smtClean="0">
                <a:solidFill>
                  <a:srgbClr val="663300"/>
                </a:solidFill>
                <a:latin typeface="Symbol" panose="05050102010706020507" pitchFamily="18" charset="2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= 1/2)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37112"/>
            <a:ext cx="2016224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Flipping </a:t>
            </a:r>
            <a:r>
              <a:rPr lang="en-US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sgn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(P(e+))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allows to     </a:t>
            </a:r>
          </a:p>
          <a:p>
            <a:r>
              <a:rPr lang="en-U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</a:t>
            </a:r>
            <a:r>
              <a:rPr lang="fr-FR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determine</a:t>
            </a:r>
            <a:r>
              <a:rPr lang="fr-FR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type of </a:t>
            </a:r>
          </a:p>
          <a:p>
            <a:r>
              <a:rPr lang="fr-FR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</a:t>
            </a:r>
            <a:r>
              <a:rPr lang="fr-FR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operator</a:t>
            </a:r>
            <a:r>
              <a:rPr lang="fr-FR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!</a:t>
            </a:r>
            <a:endParaRPr lang="fr-FR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005064"/>
            <a:ext cx="69127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9"/>
            <a:ext cx="4460528" cy="329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59632" y="87288"/>
            <a:ext cx="6336704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835696" y="159296"/>
            <a:ext cx="547260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Comparison of ILC / LHC Projections  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980728"/>
            <a:ext cx="3962924" cy="22467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LHC/ILC Complementary:</a:t>
            </a:r>
            <a:endParaRPr lang="fr-FR" sz="20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  LHC (ILC) </a:t>
            </a:r>
            <a:r>
              <a:rPr lang="fr-FR" sz="2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limits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assume 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pure </a:t>
            </a:r>
          </a:p>
          <a:p>
            <a:r>
              <a:rPr lang="fr-FR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 </a:t>
            </a:r>
            <a:r>
              <a:rPr lang="fr-FR" sz="2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coupling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to 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hadrons (leptons), </a:t>
            </a:r>
          </a:p>
          <a:p>
            <a:r>
              <a:rPr lang="fr-FR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 </a:t>
            </a:r>
            <a:r>
              <a:rPr lang="fr-FR" sz="2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respectively</a:t>
            </a:r>
            <a:endParaRPr lang="fr-FR" sz="2000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ILC can place limit on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up to ~3 </a:t>
            </a:r>
            <a:r>
              <a:rPr lang="en-US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TeV</a:t>
            </a:r>
            <a:endParaRPr lang="fr-FR" sz="20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933056"/>
            <a:ext cx="374441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Vector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dirty="0" err="1">
                <a:solidFill>
                  <a:srgbClr val="663300"/>
                </a:solidFill>
                <a:latin typeface="Palatino Linotype" panose="02040502050505030304" pitchFamily="18" charset="0"/>
              </a:rPr>
              <a:t>operator</a:t>
            </a:r>
            <a:r>
              <a:rPr lang="fr-FR" dirty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(« spin</a:t>
            </a:r>
            <a:endParaRPr lang="fr-FR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</a:t>
            </a:r>
            <a:r>
              <a:rPr lang="fr-FR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independent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 »),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</a:t>
            </a:r>
            <a:r>
              <a:rPr lang="en-US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c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=1/2 </a:t>
            </a:r>
            <a:endParaRPr lang="fr-FR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Axial-</a:t>
            </a:r>
            <a:r>
              <a:rPr lang="fr-FR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vector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dirty="0" err="1">
                <a:solidFill>
                  <a:srgbClr val="663300"/>
                </a:solidFill>
                <a:latin typeface="Palatino Linotype" panose="02040502050505030304" pitchFamily="18" charset="0"/>
              </a:rPr>
              <a:t>operator</a:t>
            </a:r>
            <a:r>
              <a:rPr lang="fr-FR" dirty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(« spin </a:t>
            </a:r>
            <a:r>
              <a:rPr lang="fr-FR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dependent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 »),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S</a:t>
            </a:r>
            <a:r>
              <a:rPr lang="en-US" dirty="0" err="1" smtClean="0">
                <a:solidFill>
                  <a:srgbClr val="663300"/>
                </a:solidFill>
                <a:latin typeface="Symbol" panose="05050102010706020507" pitchFamily="18" charset="2"/>
              </a:rPr>
              <a:t>c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=1/2</a:t>
            </a:r>
            <a:r>
              <a:rPr lang="fr-FR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endParaRPr lang="fr-FR" dirty="0">
              <a:solidFill>
                <a:srgbClr val="6633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" y="620688"/>
            <a:ext cx="4940258" cy="30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899028" cy="30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2123728" y="3429000"/>
            <a:ext cx="379289" cy="504056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55432" y="4509120"/>
            <a:ext cx="1116568" cy="360040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9" y="5517232"/>
            <a:ext cx="36724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ILC results are presented for L=3.5 ab</a:t>
            </a:r>
            <a:r>
              <a:rPr lang="en-US" baseline="30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,assuming luminosity sharing between different polarization configurations</a:t>
            </a:r>
            <a:endParaRPr lang="fr-FR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1" y="1944216"/>
            <a:ext cx="8596547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410" y="87288"/>
            <a:ext cx="8993094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31640" y="159296"/>
            <a:ext cx="6984776" cy="389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Extrapolation of the ILC Exclusion Limits   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443904" y="3120915"/>
            <a:ext cx="300609" cy="370801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8358614" y="3018438"/>
            <a:ext cx="389850" cy="338554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90</a:t>
            </a:r>
            <a:endParaRPr lang="fr-FR" sz="1600" dirty="0"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4" y="692696"/>
            <a:ext cx="902859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Using 90% CL exclusion reach for E = 500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, L = 3.5 ab</a:t>
            </a:r>
            <a:r>
              <a:rPr lang="en-US" baseline="30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, M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 =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10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for vector operator and assuming split of luminosity running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</a:rPr>
              <a:t>(</a:t>
            </a:r>
            <a:r>
              <a:rPr lang="fr-FR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LR=40%,RL=40%,LL=10%,RR=10%)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     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extrapolate exclusion limit (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90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as the function of integrated luminosity and</a:t>
            </a:r>
          </a:p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     ILC center-of-mass energy</a:t>
            </a:r>
            <a:endParaRPr 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4702" y="3491716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Working point</a:t>
            </a: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i</a:t>
            </a:r>
            <a:r>
              <a:rPr lang="en-US" dirty="0" smtClean="0">
                <a:latin typeface="Palatino Linotype" panose="02040502050505030304" pitchFamily="18" charset="0"/>
              </a:rPr>
              <a:t>n the current analysis </a:t>
            </a:r>
            <a:endParaRPr lang="fr-FR" dirty="0"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5" y="6444044"/>
            <a:ext cx="2896947" cy="369332"/>
          </a:xfrm>
          <a:prstGeom prst="rect">
            <a:avLst/>
          </a:prstGeom>
          <a:solidFill>
            <a:srgbClr val="006600"/>
          </a:solidFill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Moritz Habermehl (DESY)</a:t>
            </a:r>
            <a:endParaRPr lang="fr-FR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79712" y="44624"/>
            <a:ext cx="5328592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627784" y="116632"/>
            <a:ext cx="417646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Summary and Outlook 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8" y="692696"/>
            <a:ext cx="9132411" cy="203132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ILC provides orthogonal and independent information, by probing WIMP-lepton interaction, regardless whether LHC discovers or excludes dark matter candidates:</a:t>
            </a:r>
          </a:p>
          <a:p>
            <a:r>
              <a:rPr lang="en-US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cosmological approach: annihilation fractions of 0.3-1% sufficient to observe WIMPs</a:t>
            </a:r>
          </a:p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operator approach: reach up to 2 - 3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TeV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for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sqrt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(s) = 500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GeV</a:t>
            </a:r>
            <a:endParaRPr lang="en-US" dirty="0" smtClean="0">
              <a:solidFill>
                <a:srgbClr val="0000CC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endParaRPr lang="en-US" dirty="0" smtClean="0"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The power of having both beams polarized demonstrated </a:t>
            </a:r>
          </a:p>
          <a:p>
            <a:r>
              <a:rPr lang="en-US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Positron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polarisation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essential to determine type of operator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32271"/>
            <a:ext cx="7056784" cy="3967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1237" y="4407495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LHC</a:t>
            </a:r>
            <a:endParaRPr lang="fr-FR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70440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ILC</a:t>
            </a:r>
            <a:endParaRPr lang="fr-FR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8467" y="692696"/>
            <a:ext cx="8918029" cy="5985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87288"/>
            <a:ext cx="6048672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051720" y="159296"/>
            <a:ext cx="525658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Model - Independent WIMP Searches  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0" y="2996952"/>
            <a:ext cx="31908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1" y="709811"/>
            <a:ext cx="31908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445224"/>
            <a:ext cx="8678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Comparison with theory-level studies (</a:t>
            </a:r>
            <a:r>
              <a:rPr lang="nb-NO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M. Perelstein et al, JHEP 1305 (2013) 138) </a:t>
            </a:r>
          </a:p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for polarized and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unpolarized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beams 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good agreement observed &amp; sensitivity </a:t>
            </a:r>
            <a:endParaRPr lang="en-US" dirty="0" smtClean="0">
              <a:solidFill>
                <a:srgbClr val="0000CC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improved </a:t>
            </a:r>
            <a:r>
              <a:rPr lang="en-US" dirty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by advanced statistical treatment</a:t>
            </a:r>
          </a:p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 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see talk Jenny List, 2014 LCWS Meeting, Chicago, May 10-14, 2014</a:t>
            </a:r>
            <a:endParaRPr lang="en-US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53" y="908720"/>
            <a:ext cx="5557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Search for direct WIMP pair production (with ISR</a:t>
            </a:r>
          </a:p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   photon) at colliders: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e+e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ccg</a:t>
            </a:r>
            <a:endParaRPr lang="en-US" dirty="0" smtClean="0">
              <a:solidFill>
                <a:srgbClr val="FF0000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algn="ctr"/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Main background: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e+e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-  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nng</a:t>
            </a:r>
            <a:endParaRPr lang="en-US" dirty="0" smtClean="0">
              <a:solidFill>
                <a:srgbClr val="0000CC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33" y="2715885"/>
            <a:ext cx="4532010" cy="258532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ILC Study: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 - 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Observation / exclusion reach </a:t>
            </a:r>
          </a:p>
          <a:p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- Effects of luminosity / beam polarization</a:t>
            </a:r>
            <a:endParaRPr lang="en-US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nterpretation of the results using two </a:t>
            </a: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theoretical approaches</a:t>
            </a:r>
            <a:endParaRPr lang="fr-FR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ILC/LHC Comparison</a:t>
            </a:r>
          </a:p>
        </p:txBody>
      </p:sp>
      <p:cxnSp>
        <p:nvCxnSpPr>
          <p:cNvPr id="8" name="Straight Arrow Connector 7"/>
          <p:cNvCxnSpPr>
            <a:endCxn id="4" idx="3"/>
          </p:cNvCxnSpPr>
          <p:nvPr/>
        </p:nvCxnSpPr>
        <p:spPr>
          <a:xfrm>
            <a:off x="3995936" y="1647384"/>
            <a:ext cx="1728192" cy="0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96497" y="2254352"/>
            <a:ext cx="1697284" cy="1053152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8467" y="692696"/>
            <a:ext cx="8918029" cy="5985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87288"/>
            <a:ext cx="6048672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95736" y="159296"/>
            <a:ext cx="489654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Theory: Cosmological Approach  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68463"/>
            <a:ext cx="6797956" cy="161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8125" y="4069521"/>
            <a:ext cx="6144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Annihilation cross </a:t>
            </a:r>
            <a:r>
              <a:rPr lang="en-US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section 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s</a:t>
            </a:r>
            <a:r>
              <a:rPr lang="en-US" sz="2000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an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determined by 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W</a:t>
            </a:r>
            <a:r>
              <a:rPr lang="en-US" sz="2000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DM</a:t>
            </a:r>
            <a:endParaRPr lang="en-US" sz="2000" baseline="-25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Crossing </a:t>
            </a:r>
            <a:r>
              <a:rPr lang="en-US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symmetry: 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s</a:t>
            </a:r>
            <a:r>
              <a:rPr lang="en-US" sz="2000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an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s 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e+e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-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cc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Inclusion </a:t>
            </a:r>
            <a:r>
              <a:rPr lang="fr-FR" sz="2000" dirty="0">
                <a:solidFill>
                  <a:srgbClr val="0000CC"/>
                </a:solidFill>
                <a:latin typeface="Palatino Linotype" panose="02040502050505030304" pitchFamily="18" charset="0"/>
              </a:rPr>
              <a:t>of 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ISR photon: 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s 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e+e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-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cc</a:t>
            </a:r>
            <a:r>
              <a:rPr lang="fr-FR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)</a:t>
            </a:r>
            <a:endParaRPr lang="fr-FR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5842" y="660178"/>
            <a:ext cx="3712876" cy="369332"/>
          </a:xfrm>
          <a:prstGeom prst="rect">
            <a:avLst/>
          </a:prstGeom>
          <a:solidFill>
            <a:srgbClr val="006600"/>
          </a:solidFill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Palatino Linotype" panose="02040502050505030304" pitchFamily="18" charset="0"/>
              </a:rPr>
              <a:t>A. Birkedal et al. [hep-ph/0403004]</a:t>
            </a:r>
            <a:endParaRPr lang="fr-FR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74" y="692696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Signal cross section: </a:t>
            </a:r>
            <a:endParaRPr lang="fr-FR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38" y="1120343"/>
            <a:ext cx="5760442" cy="246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2231" y="3645024"/>
            <a:ext cx="333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Signal cross section </a:t>
            </a:r>
            <a:r>
              <a:rPr lang="fr-FR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derivation</a:t>
            </a:r>
            <a:r>
              <a:rPr lang="fr-FR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  <a:endParaRPr lang="fr-FR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467" y="692696"/>
            <a:ext cx="8918029" cy="5985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87288"/>
            <a:ext cx="6048672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051720" y="159296"/>
            <a:ext cx="525658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Theory: Effective Operator Approach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96" y="1062028"/>
            <a:ext cx="2590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520" y="796642"/>
            <a:ext cx="751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Parametrize</a:t>
            </a:r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“?”</a:t>
            </a:r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(coupling of WIMP to electron and positron) as:</a:t>
            </a:r>
            <a:endParaRPr lang="fr-FR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" y="1278052"/>
            <a:ext cx="6181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787" y="3388930"/>
            <a:ext cx="6203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Double differential cross-section for Vector operator: </a:t>
            </a:r>
            <a:endParaRPr lang="fr-FR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477162"/>
            <a:ext cx="5704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 For axial-vector and scalar s-channel operators: </a:t>
            </a:r>
            <a:endParaRPr lang="fr-FR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1" y="3789040"/>
            <a:ext cx="7667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6" y="5877272"/>
            <a:ext cx="2038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622" y="2924944"/>
            <a:ext cx="4083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POLARIZATION DEPENDENCE:</a:t>
            </a:r>
            <a:endParaRPr lang="fr-FR" sz="2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87288"/>
            <a:ext cx="8784976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67544" y="159296"/>
            <a:ext cx="8208912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Theoretical Approaches: Cosmological vs Effective Operator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692785"/>
            <a:ext cx="4536504" cy="604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521" y="665401"/>
            <a:ext cx="4543479" cy="6075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764704"/>
            <a:ext cx="460254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COSMOLOGICAL APPROACH</a:t>
            </a:r>
          </a:p>
          <a:p>
            <a:pPr algn="ctr"/>
            <a:endParaRPr lang="en-US" sz="20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FREE PARAMETERS:</a:t>
            </a:r>
          </a:p>
          <a:p>
            <a:pPr algn="ctr"/>
            <a:endParaRPr lang="en-US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M</a:t>
            </a: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 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– WIMP mass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</a:t>
            </a:r>
            <a:r>
              <a:rPr lang="en-US" sz="2000" dirty="0" err="1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– WIMP spin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k</a:t>
            </a:r>
            <a:r>
              <a:rPr lang="en-US" sz="2000" baseline="-25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e 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- fraction </a:t>
            </a:r>
            <a:r>
              <a:rPr lang="en-US" sz="2000" dirty="0">
                <a:solidFill>
                  <a:srgbClr val="663300"/>
                </a:solidFill>
                <a:latin typeface="Palatino Linotype" panose="02040502050505030304" pitchFamily="18" charset="0"/>
              </a:rPr>
              <a:t>of WIMP pair </a:t>
            </a:r>
            <a:endParaRPr lang="en-US" sz="2000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annihilation </a:t>
            </a:r>
            <a:r>
              <a:rPr lang="en-US" sz="2000" dirty="0">
                <a:solidFill>
                  <a:srgbClr val="663300"/>
                </a:solidFill>
                <a:latin typeface="Palatino Linotype" panose="02040502050505030304" pitchFamily="18" charset="0"/>
              </a:rPr>
              <a:t>into </a:t>
            </a:r>
            <a:r>
              <a:rPr lang="en-US" sz="20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e+e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- (s ~ </a:t>
            </a: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k</a:t>
            </a:r>
            <a:r>
              <a:rPr lang="en-US" sz="2000" baseline="-25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e </a:t>
            </a:r>
            <a:r>
              <a:rPr lang="en-US" sz="2000" baseline="30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pol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</a:t>
            </a:r>
          </a:p>
          <a:p>
            <a:endParaRPr lang="en-US" sz="2000" dirty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J – angular momentum of dominant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partial wave</a:t>
            </a:r>
            <a:endParaRPr lang="fr-FR" sz="20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795476"/>
            <a:ext cx="45381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EFFECTIVE OPERATOR APPROACH</a:t>
            </a:r>
          </a:p>
          <a:p>
            <a:pPr algn="ctr"/>
            <a:endParaRPr lang="en-US" sz="20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200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FREE PARAMETERS:</a:t>
            </a:r>
            <a:endParaRPr lang="en-US" sz="2000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M</a:t>
            </a: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 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– WIMP mass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S</a:t>
            </a:r>
            <a:r>
              <a:rPr lang="en-US" sz="2000" dirty="0" err="1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– WIMP spin = ½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– energy scale of New </a:t>
            </a:r>
            <a:r>
              <a:rPr lang="en-US" sz="2000" dirty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hysics</a:t>
            </a:r>
          </a:p>
          <a:p>
            <a:r>
              <a:rPr lang="en-US" sz="2000" dirty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(</a:t>
            </a: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~ 1/</a:t>
            </a:r>
            <a:r>
              <a:rPr lang="en-US" sz="20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sz="2000" baseline="30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4</a:t>
            </a: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</a:t>
            </a:r>
            <a:endParaRPr lang="en-US" sz="2000" dirty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Choice of operator (vector; axial;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 scalar, s-channel)</a:t>
            </a:r>
            <a:endParaRPr lang="fr-FR" sz="2000" dirty="0">
              <a:solidFill>
                <a:srgbClr val="6633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63" y="4888904"/>
            <a:ext cx="2458295" cy="17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" y="5301208"/>
            <a:ext cx="4543479" cy="14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4931876"/>
            <a:ext cx="386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From Cosmological observation: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8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620688"/>
            <a:ext cx="8856984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87288"/>
            <a:ext cx="6840760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403648" y="145976"/>
            <a:ext cx="6192688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Detector Simulation and Reconstruction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3123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1683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2888" y="1116033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Before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selection</a:t>
            </a:r>
            <a:endParaRPr lang="fr-FR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9532" y="4149080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After </a:t>
            </a:r>
            <a:r>
              <a:rPr lang="fr-FR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all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selection 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c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uts applied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778634"/>
            <a:ext cx="4968552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Monte Carlo (used LOI):</a:t>
            </a:r>
          </a:p>
          <a:p>
            <a:endParaRPr lang="en-US" sz="20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SM: ILD 00 SM DSTs </a:t>
            </a:r>
          </a:p>
          <a:p>
            <a:r>
              <a:rPr lang="en-US" dirty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       at 500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GeV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</a:p>
          <a:p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Signal: </a:t>
            </a:r>
          </a:p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reweighting of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ννγ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process</a:t>
            </a:r>
          </a:p>
          <a:p>
            <a:endParaRPr lang="en-US" sz="20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Event reconstruction:</a:t>
            </a:r>
          </a:p>
          <a:p>
            <a:endParaRPr lang="en-US" dirty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Particle Flow: Pandora algorithm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At least one photon with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Eγ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&gt; 10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GeV</a:t>
            </a:r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    and |cos(Θ)| &lt; 0.997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No track with </a:t>
            </a:r>
            <a:r>
              <a:rPr lang="en-US" dirty="0" err="1">
                <a:solidFill>
                  <a:srgbClr val="663300"/>
                </a:solidFill>
                <a:latin typeface="Palatino Linotype" panose="02040502050505030304" pitchFamily="18" charset="0"/>
              </a:rPr>
              <a:t>p</a:t>
            </a:r>
            <a:r>
              <a:rPr lang="en-US" baseline="-250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T</a:t>
            </a:r>
            <a:r>
              <a:rPr lang="en-US" baseline="30000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track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&gt; 3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GeV</a:t>
            </a:r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E</a:t>
            </a:r>
            <a:r>
              <a:rPr lang="en-US" baseline="-250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vis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– E</a:t>
            </a:r>
            <a:r>
              <a:rPr lang="en-US" baseline="-25000" dirty="0" smtClean="0">
                <a:solidFill>
                  <a:srgbClr val="66330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&lt; 20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GeV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</a:t>
            </a:r>
          </a:p>
          <a:p>
            <a:endParaRPr lang="en-US" dirty="0" smtClean="0">
              <a:solidFill>
                <a:srgbClr val="6633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Beam </a:t>
            </a:r>
            <a:r>
              <a:rPr lang="en-US" dirty="0" err="1" smtClean="0">
                <a:solidFill>
                  <a:srgbClr val="663300"/>
                </a:solidFill>
                <a:latin typeface="Palatino Linotype" panose="02040502050505030304" pitchFamily="18" charset="0"/>
              </a:rPr>
              <a:t>Calo</a:t>
            </a:r>
            <a:r>
              <a:rPr lang="en-US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 veto on high energetic e/ </a:t>
            </a:r>
            <a:r>
              <a:rPr lang="en-US" dirty="0" smtClean="0">
                <a:solidFill>
                  <a:srgbClr val="663300"/>
                </a:solidFill>
                <a:latin typeface="Symbol" panose="05050102010706020507" pitchFamily="18" charset="2"/>
              </a:rPr>
              <a:t>g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91601"/>
            <a:ext cx="2232248" cy="21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620688"/>
            <a:ext cx="9036496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3648" y="87288"/>
            <a:ext cx="6048672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691680" y="145976"/>
            <a:ext cx="5472608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Selection Cuts and Irreducible Background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91" y="3645024"/>
            <a:ext cx="28056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7564" y="4149080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4. After </a:t>
            </a:r>
            <a:r>
              <a:rPr lang="fr-FR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all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selection 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c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uts applied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49" y="3883688"/>
            <a:ext cx="3049685" cy="276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58152" y="4005064"/>
            <a:ext cx="1605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3. After 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E</a:t>
            </a:r>
            <a:r>
              <a:rPr lang="en-US" sz="1600" baseline="-250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vis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–E</a:t>
            </a:r>
            <a:r>
              <a:rPr lang="en-US" sz="1600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g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&lt;20 </a:t>
            </a:r>
            <a:r>
              <a:rPr lang="en-US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GeV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, </a:t>
            </a:r>
            <a:endParaRPr lang="en-US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b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ut before</a:t>
            </a:r>
          </a:p>
          <a:p>
            <a:pPr algn="ctr"/>
            <a:r>
              <a:rPr lang="en-US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BeamCal</a:t>
            </a:r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veto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64" y="893605"/>
            <a:ext cx="3036937" cy="278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6" y="1434262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1. </a:t>
            </a:r>
            <a:r>
              <a:rPr lang="en-US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Preselection</a:t>
            </a:r>
            <a:endParaRPr lang="fr-FR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27193"/>
            <a:ext cx="2821442" cy="257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48867" y="139684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2. After cut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p</a:t>
            </a:r>
            <a:r>
              <a:rPr lang="en-US" sz="1600" baseline="-25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T</a:t>
            </a:r>
            <a:r>
              <a:rPr lang="en-US" sz="1600" baseline="300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track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&lt;3 </a:t>
            </a:r>
            <a:r>
              <a:rPr lang="en-US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GeV</a:t>
            </a:r>
            <a:endParaRPr lang="en-US" sz="1600" dirty="0" smtClean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964460"/>
            <a:ext cx="2997937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Irreducible background:</a:t>
            </a:r>
          </a:p>
          <a:p>
            <a:endParaRPr lang="en-US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Radiative </a:t>
            </a:r>
            <a:r>
              <a:rPr lang="en-US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Bhabha’s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</a:t>
            </a:r>
            <a:r>
              <a:rPr lang="en-US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e+e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e+e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</a:p>
          <a:p>
            <a:endParaRPr lang="en-US" dirty="0">
              <a:latin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Palatino Linotype" panose="02040502050505030304" pitchFamily="18" charset="0"/>
              </a:rPr>
              <a:t>Mimicks</a:t>
            </a:r>
            <a:r>
              <a:rPr lang="en-US" sz="1600" dirty="0" smtClean="0">
                <a:latin typeface="Palatino Linotype" panose="02040502050505030304" pitchFamily="18" charset="0"/>
              </a:rPr>
              <a:t> signal if </a:t>
            </a:r>
            <a:r>
              <a:rPr lang="en-US" sz="1600" dirty="0" err="1" smtClean="0">
                <a:latin typeface="Palatino Linotype" panose="02040502050505030304" pitchFamily="18" charset="0"/>
              </a:rPr>
              <a:t>e+e</a:t>
            </a:r>
            <a:r>
              <a:rPr lang="en-US" sz="1600" dirty="0" smtClean="0">
                <a:latin typeface="Palatino Linotype" panose="02040502050505030304" pitchFamily="18" charset="0"/>
              </a:rPr>
              <a:t>- is not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     detected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Palatino Linotype" panose="02040502050505030304" pitchFamily="18" charset="0"/>
              </a:rPr>
              <a:t>Crucial to apply veto from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      </a:t>
            </a:r>
            <a:r>
              <a:rPr lang="en-US" sz="1600" dirty="0" err="1" smtClean="0">
                <a:latin typeface="Palatino Linotype" panose="02040502050505030304" pitchFamily="18" charset="0"/>
              </a:rPr>
              <a:t>BeamCal</a:t>
            </a:r>
            <a:endParaRPr lang="en-US" sz="16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Palatino Linotype" panose="02040502050505030304" pitchFamily="18" charset="0"/>
              </a:rPr>
              <a:t>Forward e+/e-tagging 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      capabilities are very 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      important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Palatino Linotype" panose="02040502050505030304" pitchFamily="18" charset="0"/>
              </a:rPr>
              <a:t>Smaller crossing angle</a:t>
            </a:r>
          </a:p>
          <a:p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</a:rPr>
              <a:t>     would be advantageous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Palatino Linotype" panose="02040502050505030304" pitchFamily="18" charset="0"/>
              </a:rPr>
              <a:t>Note: current study based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     on RDR beam parameters</a:t>
            </a:r>
          </a:p>
          <a:p>
            <a:endParaRPr lang="en-US" sz="1600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21" y="665401"/>
            <a:ext cx="4327455" cy="619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5375" y="87288"/>
            <a:ext cx="4876906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771800" y="145976"/>
            <a:ext cx="4023448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Signal and Backgrounds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9" y="5445224"/>
            <a:ext cx="4183439" cy="12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278" y="4788441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Number of signal events for different</a:t>
            </a:r>
          </a:p>
          <a:p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p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olarizations/operators (M</a:t>
            </a:r>
            <a:r>
              <a:rPr lang="en-US" sz="1600" dirty="0" smtClean="0">
                <a:solidFill>
                  <a:srgbClr val="0000CC"/>
                </a:solidFill>
                <a:latin typeface="Symbol" panose="05050102010706020507" pitchFamily="18" charset="2"/>
              </a:rPr>
              <a:t>c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= 100 </a:t>
            </a:r>
            <a:r>
              <a:rPr lang="en-US" sz="1600" dirty="0" err="1">
                <a:solidFill>
                  <a:srgbClr val="0000CC"/>
                </a:solidFill>
                <a:latin typeface="Palatino Linotype" panose="02040502050505030304" pitchFamily="18" charset="0"/>
              </a:rPr>
              <a:t>G</a:t>
            </a:r>
            <a:r>
              <a:rPr lang="en-US" sz="1600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eV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) </a:t>
            </a:r>
            <a:endParaRPr lang="fr-FR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111431" cy="27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46" y="665401"/>
            <a:ext cx="4086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SIGNAL EVENTS:</a:t>
            </a:r>
          </a:p>
          <a:p>
            <a:endParaRPr lang="en-US" sz="1600" dirty="0" smtClean="0">
              <a:latin typeface="Palatino Linotype" panose="02040502050505030304" pitchFamily="18" charset="0"/>
            </a:endParaRPr>
          </a:p>
          <a:p>
            <a:r>
              <a:rPr lang="en-US" sz="1600" dirty="0"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 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no significant difference in shape </a:t>
            </a:r>
          </a:p>
          <a:p>
            <a:r>
              <a:rPr lang="en-US" sz="1600" dirty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  between polarized and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unpolarized</a:t>
            </a:r>
            <a:endParaRPr lang="en-US" sz="1600" dirty="0">
              <a:solidFill>
                <a:srgbClr val="663300"/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       beams (vector-operator, </a:t>
            </a:r>
            <a:r>
              <a:rPr lang="en-US" sz="1600" dirty="0" smtClean="0">
                <a:solidFill>
                  <a:srgbClr val="66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= 1580 </a:t>
            </a:r>
            <a:r>
              <a:rPr lang="en-US" sz="1600" dirty="0" err="1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GeV</a:t>
            </a: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3197" y="665400"/>
            <a:ext cx="4625307" cy="619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72000" y="714182"/>
            <a:ext cx="4490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 of all background processes:</a:t>
            </a:r>
            <a:r>
              <a:rPr lang="en-US" altLang="fr-FR" sz="16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AR PL UMing TW MBE" charset="0"/>
                <a:cs typeface="AR PL UMing TW MBE" charset="0"/>
              </a:rPr>
              <a:t> </a:t>
            </a:r>
            <a:r>
              <a:rPr lang="en-US" altLang="fr-FR" sz="16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nn</a:t>
            </a:r>
            <a:r>
              <a:rPr lang="en-US" altLang="fr-FR" sz="1600" dirty="0" err="1" smtClean="0">
                <a:solidFill>
                  <a:srgbClr val="FF0000"/>
                </a:solidFill>
                <a:latin typeface="Asana Math" charset="0"/>
                <a:ea typeface="Asana Math" charset="0"/>
                <a:cs typeface="Asana Math" charset="0"/>
              </a:rPr>
              <a:t>γ</a:t>
            </a:r>
            <a:r>
              <a:rPr lang="en-US" altLang="fr-FR" sz="1600" dirty="0" smtClean="0">
                <a:solidFill>
                  <a:srgbClr val="FF0000"/>
                </a:solidFill>
                <a:latin typeface="Asana Math" charset="0"/>
                <a:ea typeface="Asana Math" charset="0"/>
                <a:cs typeface="Asana Math" charset="0"/>
              </a:rPr>
              <a:t>, </a:t>
            </a:r>
            <a:r>
              <a:rPr lang="en-US" altLang="fr-FR" sz="1600" dirty="0" err="1" smtClean="0">
                <a:solidFill>
                  <a:srgbClr val="FF0000"/>
                </a:solidFill>
                <a:latin typeface="Asana Math" charset="0"/>
                <a:ea typeface="Asana Math" charset="0"/>
                <a:cs typeface="Asana Math" charset="0"/>
              </a:rPr>
              <a:t>γγ</a:t>
            </a:r>
            <a:r>
              <a:rPr lang="en-US" altLang="fr-FR" sz="1600" dirty="0" smtClean="0">
                <a:solidFill>
                  <a:srgbClr val="FF0000"/>
                </a:solidFill>
                <a:latin typeface="Asana Math" charset="0"/>
                <a:ea typeface="Asana Math" charset="0"/>
                <a:cs typeface="Asana Math" charset="0"/>
              </a:rPr>
              <a:t>, </a:t>
            </a:r>
            <a:r>
              <a:rPr lang="en-US" altLang="fr-FR" sz="1600" dirty="0" err="1" smtClean="0">
                <a:solidFill>
                  <a:srgbClr val="FF0000"/>
                </a:solidFill>
                <a:latin typeface="Asana Math" charset="0"/>
                <a:ea typeface="Asana Math" charset="0"/>
                <a:cs typeface="Asana Math" charset="0"/>
              </a:rPr>
              <a:t>e+e</a:t>
            </a:r>
            <a:r>
              <a:rPr lang="en-US" altLang="fr-FR" sz="1600" dirty="0" smtClean="0">
                <a:solidFill>
                  <a:srgbClr val="FF0000"/>
                </a:solidFill>
                <a:latin typeface="Asana Math" charset="0"/>
                <a:ea typeface="Asana Math" charset="0"/>
                <a:cs typeface="Asana Math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6799"/>
            <a:ext cx="4327571" cy="27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3828" y="1266839"/>
            <a:ext cx="436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Using electron polarization number of </a:t>
            </a:r>
            <a:r>
              <a:rPr lang="en-US" sz="1600" dirty="0" err="1" smtClean="0">
                <a:latin typeface="Symbol" panose="05050102010706020507" pitchFamily="18" charset="2"/>
              </a:rPr>
              <a:t>nng</a:t>
            </a:r>
            <a:r>
              <a:rPr lang="en-US" sz="1600" dirty="0" smtClean="0">
                <a:latin typeface="Palatino Linotype" panose="02040502050505030304" pitchFamily="18" charset="0"/>
              </a:rPr>
              <a:t> </a:t>
            </a:r>
          </a:p>
          <a:p>
            <a:r>
              <a:rPr lang="en-US" sz="1600" dirty="0">
                <a:latin typeface="Palatino Linotype" panose="02040502050505030304" pitchFamily="18" charset="0"/>
              </a:rPr>
              <a:t>b</a:t>
            </a:r>
            <a:r>
              <a:rPr lang="en-US" sz="1600" dirty="0" smtClean="0">
                <a:latin typeface="Palatino Linotype" panose="02040502050505030304" pitchFamily="18" charset="0"/>
              </a:rPr>
              <a:t>ackground events can be suppressed by 80%:</a:t>
            </a:r>
            <a:endParaRPr lang="fr-FR" sz="1600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3633" y="4788441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Breakdown of different backgrounds for 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Palatino Linotype" panose="02040502050505030304" pitchFamily="18" charset="0"/>
              </a:rPr>
              <a:t>s</a:t>
            </a:r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everal e-/e+ polarizations:</a:t>
            </a:r>
            <a:endParaRPr lang="fr-FR" sz="1600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94" y="5445224"/>
            <a:ext cx="4445202" cy="119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7704" y="87288"/>
            <a:ext cx="4876906" cy="461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771799" y="145976"/>
            <a:ext cx="3456385" cy="330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latin typeface="Arial"/>
                <a:cs typeface="Arial"/>
              </a:rPr>
              <a:t>Systematic Uncertainties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46079"/>
            <a:ext cx="4445537" cy="219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09" y="620688"/>
            <a:ext cx="4499991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Different sources are considered:</a:t>
            </a:r>
          </a:p>
          <a:p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>
                <a:latin typeface="Palatino Linotype" panose="02040502050505030304" pitchFamily="18" charset="0"/>
              </a:rPr>
              <a:t>Luminosity</a:t>
            </a:r>
            <a:r>
              <a:rPr lang="fr-FR" sz="1600" dirty="0" smtClean="0">
                <a:latin typeface="Palatino Linotype" panose="02040502050505030304" pitchFamily="18" charset="0"/>
              </a:rPr>
              <a:t>: </a:t>
            </a:r>
            <a:r>
              <a:rPr lang="fr-FR" sz="1600" dirty="0" err="1" smtClean="0">
                <a:latin typeface="Symbol" panose="05050102010706020507" pitchFamily="18" charset="2"/>
              </a:rPr>
              <a:t>d</a:t>
            </a:r>
            <a:r>
              <a:rPr lang="fr-FR" sz="1600" dirty="0" err="1" smtClean="0">
                <a:latin typeface="Palatino Linotype" panose="02040502050505030304" pitchFamily="18" charset="0"/>
              </a:rPr>
              <a:t>L</a:t>
            </a:r>
            <a:r>
              <a:rPr lang="fr-FR" sz="1600" dirty="0" smtClean="0">
                <a:latin typeface="Palatino Linotype" panose="02040502050505030304" pitchFamily="18" charset="0"/>
              </a:rPr>
              <a:t>/ L = 0:11% (arXiv:1304.4082)</a:t>
            </a: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Palatino Linotype" panose="02040502050505030304" pitchFamily="18" charset="0"/>
              </a:rPr>
              <a:t>Polarization: </a:t>
            </a:r>
            <a:r>
              <a:rPr lang="en-US" sz="1600" dirty="0" err="1" smtClean="0">
                <a:latin typeface="Symbol" panose="05050102010706020507" pitchFamily="18" charset="2"/>
              </a:rPr>
              <a:t>d</a:t>
            </a:r>
            <a:r>
              <a:rPr lang="en-US" sz="1600" dirty="0" err="1" smtClean="0">
                <a:latin typeface="Palatino Linotype" panose="02040502050505030304" pitchFamily="18" charset="0"/>
              </a:rPr>
              <a:t>P</a:t>
            </a:r>
            <a:r>
              <a:rPr lang="en-US" sz="1600" dirty="0" smtClean="0">
                <a:latin typeface="Palatino Linotype" panose="02040502050505030304" pitchFamily="18" charset="0"/>
              </a:rPr>
              <a:t>/P = 0.25% per beam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Palatino Linotype" panose="02040502050505030304" pitchFamily="18" charset="0"/>
              </a:rPr>
              <a:t>B</a:t>
            </a:r>
            <a:r>
              <a:rPr lang="en-US" sz="1600" dirty="0" smtClean="0">
                <a:latin typeface="Palatino Linotype" panose="02040502050505030304" pitchFamily="18" charset="0"/>
              </a:rPr>
              <a:t>eam energy spectrum: full difference between the RDR and SB2009  beam parameters (3.5 % total or shape info)</a:t>
            </a:r>
            <a:endParaRPr lang="en-US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Palatino Linotype" panose="02040502050505030304" pitchFamily="18" charset="0"/>
              </a:rPr>
              <a:t>P</a:t>
            </a:r>
            <a:r>
              <a:rPr lang="en-US" sz="1600" dirty="0" smtClean="0">
                <a:latin typeface="Palatino Linotype" panose="02040502050505030304" pitchFamily="18" charset="0"/>
              </a:rPr>
              <a:t>hoton reconstruction efficiency: assume statistics of control sample </a:t>
            </a:r>
            <a:r>
              <a:rPr lang="en-US" sz="1600" dirty="0" err="1" smtClean="0">
                <a:latin typeface="Palatino Linotype" panose="02040502050505030304" pitchFamily="18" charset="0"/>
              </a:rPr>
              <a:t>e+e</a:t>
            </a:r>
            <a:r>
              <a:rPr lang="en-US" sz="1600" dirty="0" smtClean="0">
                <a:latin typeface="Palatino Linotype" panose="02040502050505030304" pitchFamily="18" charset="0"/>
              </a:rPr>
              <a:t>- </a:t>
            </a:r>
            <a:r>
              <a:rPr lang="en-US" sz="16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Palatino Linotype" panose="02040502050505030304" pitchFamily="18" charset="0"/>
              </a:rPr>
              <a:t> </a:t>
            </a:r>
            <a:r>
              <a:rPr lang="en-US" sz="1600" dirty="0" err="1" smtClean="0">
                <a:latin typeface="Palatino Linotype" panose="02040502050505030304" pitchFamily="18" charset="0"/>
              </a:rPr>
              <a:t>Z</a:t>
            </a:r>
            <a:r>
              <a:rPr lang="en-US" sz="1600" dirty="0" err="1" smtClean="0">
                <a:latin typeface="Symbol" panose="05050102010706020507" pitchFamily="18" charset="2"/>
              </a:rPr>
              <a:t>g</a:t>
            </a:r>
            <a:r>
              <a:rPr lang="en-US" sz="1600" dirty="0" smtClean="0">
                <a:latin typeface="Symbol" panose="05050102010706020507" pitchFamily="18" charset="2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mmg</a:t>
            </a:r>
            <a:r>
              <a:rPr lang="en-US" sz="1600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(</a:t>
            </a:r>
            <a:r>
              <a:rPr lang="en-US" sz="1600" dirty="0" smtClean="0">
                <a:latin typeface="Symbol" panose="05050102010706020507" pitchFamily="18" charset="2"/>
              </a:rPr>
              <a:t>de/e</a:t>
            </a:r>
            <a:r>
              <a:rPr lang="en-US" sz="1600" dirty="0" smtClean="0">
                <a:latin typeface="Palatino Linotype" panose="02040502050505030304" pitchFamily="18" charset="0"/>
              </a:rPr>
              <a:t> = 0.43% from normalization to radiative Z-return)</a:t>
            </a:r>
            <a:endParaRPr lang="fr-FR" sz="1600" dirty="0">
              <a:latin typeface="Palatino Linotype" panose="0204050205050503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28623"/>
            <a:ext cx="4392487" cy="28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3963219"/>
            <a:ext cx="4499991" cy="28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694437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Systematic uncertainties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(all uncorrelated):</a:t>
            </a:r>
            <a:endParaRPr lang="fr-FR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1720" y="3645024"/>
            <a:ext cx="0" cy="462211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52320" y="3501008"/>
            <a:ext cx="0" cy="462211"/>
          </a:xfrm>
          <a:prstGeom prst="straightConnector1">
            <a:avLst/>
          </a:prstGeom>
          <a:ln w="254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1341</Words>
  <Application>Microsoft Office PowerPoint</Application>
  <PresentationFormat>On-screen Show (4:3)</PresentationFormat>
  <Paragraphs>272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TITOV Maksym</dc:creator>
  <cp:lastModifiedBy>TITOV Maksym</cp:lastModifiedBy>
  <cp:revision>128</cp:revision>
  <dcterms:created xsi:type="dcterms:W3CDTF">2014-10-07T09:23:46Z</dcterms:created>
  <dcterms:modified xsi:type="dcterms:W3CDTF">2014-12-01T15:13:30Z</dcterms:modified>
</cp:coreProperties>
</file>