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  <p:sldMasterId id="2147483818" r:id="rId2"/>
    <p:sldMasterId id="2147483843" r:id="rId3"/>
  </p:sldMasterIdLst>
  <p:notesMasterIdLst>
    <p:notesMasterId r:id="rId12"/>
  </p:notesMasterIdLst>
  <p:handoutMasterIdLst>
    <p:handoutMasterId r:id="rId13"/>
  </p:handoutMasterIdLst>
  <p:sldIdLst>
    <p:sldId id="268" r:id="rId4"/>
    <p:sldId id="483" r:id="rId5"/>
    <p:sldId id="484" r:id="rId6"/>
    <p:sldId id="449" r:id="rId7"/>
    <p:sldId id="479" r:id="rId8"/>
    <p:sldId id="481" r:id="rId9"/>
    <p:sldId id="465" r:id="rId10"/>
    <p:sldId id="488" r:id="rId11"/>
  </p:sldIdLst>
  <p:sldSz cx="9144000" cy="6858000" type="screen4x3"/>
  <p:notesSz cx="6805613" cy="99393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E75112"/>
    <a:srgbClr val="0000FF"/>
    <a:srgbClr val="1F497D"/>
    <a:srgbClr val="4F81BD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32" autoAdjust="0"/>
    <p:restoredTop sz="98993" autoAdjust="0"/>
  </p:normalViewPr>
  <p:slideViewPr>
    <p:cSldViewPr>
      <p:cViewPr>
        <p:scale>
          <a:sx n="80" d="100"/>
          <a:sy n="80" d="100"/>
        </p:scale>
        <p:origin x="-2514" y="-888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84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t" anchorCtr="0" compatLnSpc="1">
            <a:prstTxWarp prst="textNoShape">
              <a:avLst/>
            </a:prstTxWarp>
          </a:bodyPr>
          <a:lstStyle>
            <a:lvl1pPr defTabSz="915816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t" anchorCtr="0" compatLnSpc="1">
            <a:prstTxWarp prst="textNoShape">
              <a:avLst/>
            </a:prstTxWarp>
          </a:bodyPr>
          <a:lstStyle>
            <a:lvl1pPr algn="r" defTabSz="915816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b" anchorCtr="0" compatLnSpc="1">
            <a:prstTxWarp prst="textNoShape">
              <a:avLst/>
            </a:prstTxWarp>
          </a:bodyPr>
          <a:lstStyle>
            <a:lvl1pPr defTabSz="915816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Groupe          Evaluation AERES          13-14 janvier 2011</a:t>
            </a: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b" anchorCtr="0" compatLnSpc="1">
            <a:prstTxWarp prst="textNoShape">
              <a:avLst/>
            </a:prstTxWarp>
          </a:bodyPr>
          <a:lstStyle>
            <a:lvl1pPr algn="r" defTabSz="915816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D0E95CF-62B7-403B-9A68-9EE93D2CA34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188004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t" anchorCtr="0" compatLnSpc="1">
            <a:prstTxWarp prst="textNoShape">
              <a:avLst/>
            </a:prstTxWarp>
          </a:bodyPr>
          <a:lstStyle>
            <a:lvl1pPr defTabSz="915816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t" anchorCtr="0" compatLnSpc="1">
            <a:prstTxWarp prst="textNoShape">
              <a:avLst/>
            </a:prstTxWarp>
          </a:bodyPr>
          <a:lstStyle>
            <a:lvl1pPr algn="r" defTabSz="915816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9638"/>
            <a:ext cx="5443537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b" anchorCtr="0" compatLnSpc="1">
            <a:prstTxWarp prst="textNoShape">
              <a:avLst/>
            </a:prstTxWarp>
          </a:bodyPr>
          <a:lstStyle>
            <a:lvl1pPr defTabSz="915816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Groupe          Evaluation AERES          13-14 janvier 2011</a:t>
            </a: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b" anchorCtr="0" compatLnSpc="1">
            <a:prstTxWarp prst="textNoShape">
              <a:avLst/>
            </a:prstTxWarp>
          </a:bodyPr>
          <a:lstStyle>
            <a:lvl1pPr algn="r" defTabSz="915816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7A3142F-72D2-4F92-8B03-16327D6C350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789587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5F07DA17-0B09-4F22-AE44-F3432C293545}" type="slidenum">
              <a:rPr lang="fr-FR" altLang="fr-FR" smtClean="0">
                <a:latin typeface="Arial" pitchFamily="34" charset="0"/>
                <a:cs typeface="Arial" pitchFamily="34" charset="0"/>
              </a:rPr>
              <a:pPr defTabSz="912813"/>
              <a:t>1</a:t>
            </a:fld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fr-FR" smtClean="0">
              <a:latin typeface="Arial" pitchFamily="34" charset="0"/>
            </a:endParaRPr>
          </a:p>
        </p:txBody>
      </p:sp>
      <p:sp>
        <p:nvSpPr>
          <p:cNvPr id="14341" name="Espace réservé du pied de page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14400"/>
            <a:r>
              <a:rPr lang="fr-FR" altLang="fr-FR" smtClean="0">
                <a:latin typeface="Arial" pitchFamily="34" charset="0"/>
                <a:cs typeface="Arial" pitchFamily="34" charset="0"/>
              </a:rPr>
              <a:t>Groupe          Evaluation AERES          13-14 janvier 2011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fr-FR" smtClean="0">
              <a:latin typeface="Arial" pitchFamily="34" charset="0"/>
            </a:endParaRPr>
          </a:p>
        </p:txBody>
      </p:sp>
      <p:sp>
        <p:nvSpPr>
          <p:cNvPr id="15364" name="Espace réservé du numéro de diapositive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24" tIns="45761" rIns="91524" bIns="45761" anchor="b"/>
          <a:lstStyle/>
          <a:p>
            <a:pPr algn="r" defTabSz="912813"/>
            <a:fld id="{9ECB4ED9-3A7D-4B99-8C35-628DE6D77C60}" type="slidenum">
              <a:rPr lang="fr-FR" altLang="fr-FR" sz="1200">
                <a:latin typeface="Arial" pitchFamily="34" charset="0"/>
              </a:rPr>
              <a:pPr algn="r" defTabSz="912813"/>
              <a:t>2</a:t>
            </a:fld>
            <a:endParaRPr lang="fr-FR" altLang="fr-FR" sz="1200">
              <a:latin typeface="Arial" pitchFamily="34" charset="0"/>
            </a:endParaRPr>
          </a:p>
        </p:txBody>
      </p:sp>
      <p:sp>
        <p:nvSpPr>
          <p:cNvPr id="15365" name="Espace réservé du pied de page 4"/>
          <p:cNvSpPr txBox="1">
            <a:spLocks noGrp="1"/>
          </p:cNvSpPr>
          <p:nvPr/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24" tIns="45761" rIns="91524" bIns="45761" anchor="b"/>
          <a:lstStyle/>
          <a:p>
            <a:r>
              <a:rPr lang="fr-FR" altLang="fr-FR" sz="1200">
                <a:latin typeface="Arial" pitchFamily="34" charset="0"/>
              </a:rPr>
              <a:t>Groupe          Evaluation AERES          13-14 janvier 2011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fr-FR" smtClean="0">
              <a:latin typeface="Arial" pitchFamily="34" charset="0"/>
            </a:endParaRPr>
          </a:p>
        </p:txBody>
      </p:sp>
      <p:sp>
        <p:nvSpPr>
          <p:cNvPr id="16388" name="Espace réservé du numéro de diapositive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24" tIns="45761" rIns="91524" bIns="45761" anchor="b"/>
          <a:lstStyle/>
          <a:p>
            <a:pPr algn="r" defTabSz="912813"/>
            <a:fld id="{96A95E30-3A98-4D29-9308-F4ABA1942EBC}" type="slidenum">
              <a:rPr lang="fr-FR" altLang="fr-FR" sz="1200">
                <a:latin typeface="Arial" pitchFamily="34" charset="0"/>
              </a:rPr>
              <a:pPr algn="r" defTabSz="912813"/>
              <a:t>3</a:t>
            </a:fld>
            <a:endParaRPr lang="fr-FR" altLang="fr-FR" sz="1200">
              <a:latin typeface="Arial" pitchFamily="34" charset="0"/>
            </a:endParaRPr>
          </a:p>
        </p:txBody>
      </p:sp>
      <p:sp>
        <p:nvSpPr>
          <p:cNvPr id="16389" name="Espace réservé du pied de page 4"/>
          <p:cNvSpPr txBox="1">
            <a:spLocks noGrp="1"/>
          </p:cNvSpPr>
          <p:nvPr/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24" tIns="45761" rIns="91524" bIns="45761" anchor="b"/>
          <a:lstStyle/>
          <a:p>
            <a:r>
              <a:rPr lang="fr-FR" altLang="fr-FR" sz="1200">
                <a:latin typeface="Arial" pitchFamily="34" charset="0"/>
              </a:rPr>
              <a:t>Groupe          Evaluation AERES          13-14 janvier 2011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fr-FR" smtClean="0">
              <a:latin typeface="Arial" pitchFamily="34" charset="0"/>
            </a:endParaRPr>
          </a:p>
        </p:txBody>
      </p:sp>
      <p:sp>
        <p:nvSpPr>
          <p:cNvPr id="17412" name="Espace réservé du numéro de diapositive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24" tIns="45761" rIns="91524" bIns="45761" anchor="b"/>
          <a:lstStyle/>
          <a:p>
            <a:pPr algn="r" defTabSz="912813"/>
            <a:fld id="{FE4CF92A-6B10-409A-BD04-D0B999A6104E}" type="slidenum">
              <a:rPr lang="fr-FR" altLang="fr-FR" sz="1200">
                <a:latin typeface="Arial" pitchFamily="34" charset="0"/>
              </a:rPr>
              <a:pPr algn="r" defTabSz="912813"/>
              <a:t>4</a:t>
            </a:fld>
            <a:endParaRPr lang="fr-FR" altLang="fr-FR" sz="1200">
              <a:latin typeface="Arial" pitchFamily="34" charset="0"/>
            </a:endParaRPr>
          </a:p>
        </p:txBody>
      </p:sp>
      <p:sp>
        <p:nvSpPr>
          <p:cNvPr id="17413" name="Espace réservé du pied de page 4"/>
          <p:cNvSpPr txBox="1">
            <a:spLocks noGrp="1"/>
          </p:cNvSpPr>
          <p:nvPr/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24" tIns="45761" rIns="91524" bIns="45761" anchor="b"/>
          <a:lstStyle/>
          <a:p>
            <a:r>
              <a:rPr lang="fr-FR" altLang="fr-FR" sz="1200">
                <a:latin typeface="Arial" pitchFamily="34" charset="0"/>
              </a:rPr>
              <a:t>Groupe          Evaluation AERES          13-14 janvier 2011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fr-FR" smtClean="0">
              <a:latin typeface="Arial" pitchFamily="34" charset="0"/>
            </a:endParaRPr>
          </a:p>
        </p:txBody>
      </p:sp>
      <p:sp>
        <p:nvSpPr>
          <p:cNvPr id="18436" name="Espace réservé du numéro de diapositive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24" tIns="45761" rIns="91524" bIns="45761" anchor="b"/>
          <a:lstStyle/>
          <a:p>
            <a:pPr algn="r" defTabSz="912813"/>
            <a:fld id="{0C1BD1F7-B878-4D12-BA29-8E4C517CB890}" type="slidenum">
              <a:rPr lang="fr-FR" altLang="fr-FR" sz="1200">
                <a:latin typeface="Arial" pitchFamily="34" charset="0"/>
              </a:rPr>
              <a:pPr algn="r" defTabSz="912813"/>
              <a:t>5</a:t>
            </a:fld>
            <a:endParaRPr lang="fr-FR" altLang="fr-FR" sz="1200">
              <a:latin typeface="Arial" pitchFamily="34" charset="0"/>
            </a:endParaRPr>
          </a:p>
        </p:txBody>
      </p:sp>
      <p:sp>
        <p:nvSpPr>
          <p:cNvPr id="18437" name="Espace réservé du pied de page 4"/>
          <p:cNvSpPr txBox="1">
            <a:spLocks noGrp="1"/>
          </p:cNvSpPr>
          <p:nvPr/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24" tIns="45761" rIns="91524" bIns="45761" anchor="b"/>
          <a:lstStyle/>
          <a:p>
            <a:r>
              <a:rPr lang="fr-FR" altLang="fr-FR" sz="1200">
                <a:latin typeface="Arial" pitchFamily="34" charset="0"/>
              </a:rPr>
              <a:t>Groupe          Evaluation AERES          13-14 janvier 2011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fr-FR" smtClean="0">
              <a:latin typeface="Arial" pitchFamily="34" charset="0"/>
            </a:endParaRPr>
          </a:p>
        </p:txBody>
      </p:sp>
      <p:sp>
        <p:nvSpPr>
          <p:cNvPr id="20484" name="Espace réservé du numéro de diapositive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24" tIns="45761" rIns="91524" bIns="45761" anchor="b"/>
          <a:lstStyle/>
          <a:p>
            <a:pPr algn="r" defTabSz="912813"/>
            <a:fld id="{90E8FB3E-7B15-41BB-B396-BB9DF5329D4F}" type="slidenum">
              <a:rPr lang="fr-FR" altLang="fr-FR" sz="1200">
                <a:latin typeface="Arial" pitchFamily="34" charset="0"/>
              </a:rPr>
              <a:pPr algn="r" defTabSz="912813"/>
              <a:t>6</a:t>
            </a:fld>
            <a:endParaRPr lang="fr-FR" altLang="fr-FR" sz="1200">
              <a:latin typeface="Arial" pitchFamily="34" charset="0"/>
            </a:endParaRPr>
          </a:p>
        </p:txBody>
      </p:sp>
      <p:sp>
        <p:nvSpPr>
          <p:cNvPr id="20485" name="Espace réservé du pied de page 4"/>
          <p:cNvSpPr txBox="1">
            <a:spLocks noGrp="1"/>
          </p:cNvSpPr>
          <p:nvPr/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24" tIns="45761" rIns="91524" bIns="45761" anchor="b"/>
          <a:lstStyle/>
          <a:p>
            <a:r>
              <a:rPr lang="fr-FR" altLang="fr-FR" sz="1200">
                <a:latin typeface="Arial" pitchFamily="34" charset="0"/>
              </a:rPr>
              <a:t>Groupe          Evaluation AERES          13-14 janvier 2011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E0141-D5E2-4369-ADB0-085E9254C064}" type="datetimeFigureOut">
              <a:rPr lang="fr-FR"/>
              <a:pPr>
                <a:defRPr/>
              </a:pPr>
              <a:t>19/11/2014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3E00C-20CE-441C-8063-C64B0D1E1F0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475A1-6B8F-4DC5-ACE6-1EB1B8C0EBCD}" type="datetimeFigureOut">
              <a:rPr lang="fr-FR"/>
              <a:pPr>
                <a:defRPr/>
              </a:pPr>
              <a:t>19/11/2014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F82DC-E4A2-4D12-95E7-C5C70F95D11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21634-F16D-4F68-BEFD-5216EE6598F2}" type="datetimeFigureOut">
              <a:rPr lang="fr-FR"/>
              <a:pPr>
                <a:defRPr/>
              </a:pPr>
              <a:t>19/11/2014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0450A-D3BE-4FAE-B823-7355431CFEE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0A99C-37DE-4A0A-983F-2D439C40472A}" type="datetimeFigureOut">
              <a:rPr lang="fr-FR"/>
              <a:pPr>
                <a:defRPr/>
              </a:pPr>
              <a:t>19/11/2014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F4F71-0F6A-45CD-9974-E0135D1144D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12492-094D-4E70-B874-7A37F42E3333}" type="datetimeFigureOut">
              <a:rPr lang="fr-FR"/>
              <a:pPr>
                <a:defRPr/>
              </a:pPr>
              <a:t>19/11/2014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E6305-50AF-4B64-8EA7-51D7C5E4685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C82D8-AB45-48C2-A5A4-D129D5171815}" type="datetimeFigureOut">
              <a:rPr lang="fr-FR"/>
              <a:pPr>
                <a:defRPr/>
              </a:pPr>
              <a:t>19/11/2014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AFE-489E-44C3-ABD7-8674022C598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123E1-2F32-4DE8-B578-77102D02C59C}" type="datetimeFigureOut">
              <a:rPr lang="fr-FR"/>
              <a:pPr>
                <a:defRPr/>
              </a:pPr>
              <a:t>19/11/2014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1E250-60DA-4D6F-8BAE-71AB798C45B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8CD6D-238B-4339-85EA-53B162AAE251}" type="datetimeFigureOut">
              <a:rPr lang="fr-FR"/>
              <a:pPr>
                <a:defRPr/>
              </a:pPr>
              <a:t>19/11/2014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2DA83-52E0-4373-9F30-0618C54D655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16C5D-4BDF-4591-8777-C01CE46CC315}" type="datetimeFigureOut">
              <a:rPr lang="fr-FR"/>
              <a:pPr>
                <a:defRPr/>
              </a:pPr>
              <a:t>19/11/2014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F5F4F-38CC-44DD-AA84-13B267D4705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23170-DD77-49D2-B050-5427EC71362A}" type="datetimeFigureOut">
              <a:rPr lang="fr-FR"/>
              <a:pPr>
                <a:defRPr/>
              </a:pPr>
              <a:t>19/11/2014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1FD39-9411-4266-BC74-69561177891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0C525-4B6D-4ED6-B78F-E943A9538AA1}" type="datetimeFigureOut">
              <a:rPr lang="fr-FR"/>
              <a:pPr>
                <a:defRPr/>
              </a:pPr>
              <a:t>19/11/2014</a:t>
            </a:fld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6E690-CE31-4A31-83B6-D1D2124BF88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AE3F5-F410-400E-ADC6-916A7A6675DC}" type="datetimeFigureOut">
              <a:rPr lang="fr-FR"/>
              <a:pPr>
                <a:defRPr/>
              </a:pPr>
              <a:t>19/11/2014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F8D4-E052-4C44-915F-D389A8EF5BB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34C77-8617-4AA0-87E4-54F1A1AC78E7}" type="datetimeFigureOut">
              <a:rPr lang="fr-FR"/>
              <a:pPr>
                <a:defRPr/>
              </a:pPr>
              <a:t>19/11/2014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FD2E7-BE42-4991-85B8-DA1694EA947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A1BD5-A736-4654-88E9-E4A10741A14E}" type="datetimeFigureOut">
              <a:rPr lang="fr-FR"/>
              <a:pPr>
                <a:defRPr/>
              </a:pPr>
              <a:t>19/11/2014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06AB7-22D3-46F2-BFEA-3CA86F8D8F6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5EF15-D169-4270-B62C-469BEDA5333F}" type="datetimeFigureOut">
              <a:rPr lang="fr-FR"/>
              <a:pPr>
                <a:defRPr/>
              </a:pPr>
              <a:t>19/11/2014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A1085-C737-49CA-954C-B18D4E72AA8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C3E64-951F-4413-886D-A499FA47D16C}" type="datetimeFigureOut">
              <a:rPr lang="fr-FR"/>
              <a:pPr>
                <a:defRPr/>
              </a:pPr>
              <a:t>19/11/2014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155CC-FCA7-4AD5-9E40-99A0713FECF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10D53-2F0C-4AF7-8660-C4D187474A7C}" type="datetimeFigureOut">
              <a:rPr lang="fr-FR"/>
              <a:pPr>
                <a:defRPr/>
              </a:pPr>
              <a:t>19/11/2014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0B618-2D3C-49F3-8F4D-67B40FDD2C8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F2203-5482-4475-B287-E5499E5719BD}" type="datetimeFigureOut">
              <a:rPr lang="fr-FR"/>
              <a:pPr>
                <a:defRPr/>
              </a:pPr>
              <a:t>19/11/2014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ADD36-B6EB-499D-94F8-D99DCC6E6E5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CF876-FAE5-4727-87C9-80C0D28E1BCA}" type="datetimeFigureOut">
              <a:rPr lang="fr-FR"/>
              <a:pPr>
                <a:defRPr/>
              </a:pPr>
              <a:t>19/11/2014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34A2B-6963-4ADE-BD88-0E695440790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F1D53-F37A-4B1F-A9EE-A88F65043156}" type="datetimeFigureOut">
              <a:rPr lang="fr-FR"/>
              <a:pPr>
                <a:defRPr/>
              </a:pPr>
              <a:t>19/11/2014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A46C7-5F8E-42A1-A12E-8E79C8E3CC9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560B8-636F-43B6-877A-E6FDB5966F7F}" type="datetimeFigureOut">
              <a:rPr lang="fr-FR"/>
              <a:pPr>
                <a:defRPr/>
              </a:pPr>
              <a:t>19/11/2014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32B08-AAFC-4903-B205-DFBC6BBE12E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F5D86-1002-40D6-8CD3-FBFFCE0ED069}" type="datetimeFigureOut">
              <a:rPr lang="fr-FR"/>
              <a:pPr>
                <a:defRPr/>
              </a:pPr>
              <a:t>19/11/2014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84F50-6CB3-4670-B55B-F67F17BD3E3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DF239-F977-48AE-9894-7F73038D4EBC}" type="datetimeFigureOut">
              <a:rPr lang="fr-FR"/>
              <a:pPr>
                <a:defRPr/>
              </a:pPr>
              <a:t>19/11/2014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50A29-69A7-4C81-BEC4-75FB45D2D7F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28973-5425-449F-9A6F-C0877638FE90}" type="datetimeFigureOut">
              <a:rPr lang="fr-FR"/>
              <a:pPr>
                <a:defRPr/>
              </a:pPr>
              <a:t>19/11/2014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3262F-7A5B-4B3D-8366-42B91FDCB8F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3B944-7170-4AC4-969F-0A7B53D83C4E}" type="datetimeFigureOut">
              <a:rPr lang="fr-FR"/>
              <a:pPr>
                <a:defRPr/>
              </a:pPr>
              <a:t>19/11/2014</a:t>
            </a:fld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6EDE9-0DB2-40BE-95CF-9A2E4D45448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4D487-2684-4DCB-87C2-817893F1DFB3}" type="datetimeFigureOut">
              <a:rPr lang="fr-FR"/>
              <a:pPr>
                <a:defRPr/>
              </a:pPr>
              <a:t>19/11/2014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27474-A7BD-4E04-B90C-B145183056D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64799-AD7E-41F9-9C4A-AE3148324910}" type="datetimeFigureOut">
              <a:rPr lang="fr-FR"/>
              <a:pPr>
                <a:defRPr/>
              </a:pPr>
              <a:t>19/11/2014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D0EAC-EBA8-4020-B3AD-16AE4F3B5A3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CB451-8490-49C0-B770-C061F02A4676}" type="datetimeFigureOut">
              <a:rPr lang="fr-FR"/>
              <a:pPr>
                <a:defRPr/>
              </a:pPr>
              <a:t>19/11/2014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8A761-998B-480B-A7C8-A88FFF0A9CE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F6D4D-BB3E-4709-8AD6-74F7D43AB4D3}" type="datetimeFigureOut">
              <a:rPr lang="fr-FR"/>
              <a:pPr>
                <a:defRPr/>
              </a:pPr>
              <a:t>19/11/2014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B360-8C5F-4B50-9709-C48C2A3FBE7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19184-6471-48C8-B1EB-325353E9C1AF}" type="datetimeFigureOut">
              <a:rPr lang="fr-FR"/>
              <a:pPr>
                <a:defRPr/>
              </a:pPr>
              <a:t>19/11/2014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99F08-B0D0-468B-8975-A70E74C6F47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0D689-ADE2-4609-9D20-491BBA48506E}" type="datetimeFigureOut">
              <a:rPr lang="fr-FR"/>
              <a:pPr>
                <a:defRPr/>
              </a:pPr>
              <a:t>19/11/2014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D1963-FDB9-4458-B77F-0FC12F7E21D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46C29-C4DA-441A-B761-94B45429FCEC}" type="datetimeFigureOut">
              <a:rPr lang="fr-FR"/>
              <a:pPr>
                <a:defRPr/>
              </a:pPr>
              <a:t>19/11/2014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52546-1160-48D8-AE74-1DBEC1882C3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62067-0028-4E48-8E77-73337793D148}" type="datetimeFigureOut">
              <a:rPr lang="fr-FR"/>
              <a:pPr>
                <a:defRPr/>
              </a:pPr>
              <a:t>19/11/2014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B4406-A440-45D3-BF34-B1F38F411EE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EC15A-4AA0-4D1A-8A2E-9135A7FF87EB}" type="datetimeFigureOut">
              <a:rPr lang="fr-FR"/>
              <a:pPr>
                <a:defRPr/>
              </a:pPr>
              <a:t>19/11/2014</a:t>
            </a:fld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07988-420A-440B-A7D5-E1D7A7289C4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0809F-1B5E-4D83-9C36-9A43F260DA53}" type="datetimeFigureOut">
              <a:rPr lang="fr-FR"/>
              <a:pPr>
                <a:defRPr/>
              </a:pPr>
              <a:t>19/11/2014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5ADF5-22A1-4BEB-92F8-3BCFF374365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2A667-3697-433E-B5B7-02231FC39C7A}" type="datetimeFigureOut">
              <a:rPr lang="fr-FR"/>
              <a:pPr>
                <a:defRPr/>
              </a:pPr>
              <a:t>19/11/2014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05852-5897-45F2-A3E1-C3BF07441A6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0239B1BF-BB31-4E03-8A79-AA921F878228}" type="datetimeFigureOut">
              <a:rPr lang="fr-FR"/>
              <a:pPr>
                <a:defRPr/>
              </a:pPr>
              <a:t>19/11/2014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473ECFFD-09EF-4B47-88B3-94F1AF109F8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97C2DA8F-F2FA-4903-BA6E-D8D93AB6E248}" type="datetimeFigureOut">
              <a:rPr lang="fr-FR"/>
              <a:pPr>
                <a:defRPr/>
              </a:pPr>
              <a:t>19/11/2014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E046265B-CEC5-4CFA-8A00-339D5E3516F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307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8083AE69-67D7-471B-B8BC-C84FF19D0F37}" type="datetimeFigureOut">
              <a:rPr lang="fr-FR"/>
              <a:pPr>
                <a:defRPr/>
              </a:pPr>
              <a:t>19/11/2014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C7063A30-3598-4CBE-9685-C851EF8FF5A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19.emf"/><Relationship Id="rId18" Type="http://schemas.openxmlformats.org/officeDocument/2006/relationships/image" Target="../media/image24.emf"/><Relationship Id="rId3" Type="http://schemas.openxmlformats.org/officeDocument/2006/relationships/image" Target="../media/image9.emf"/><Relationship Id="rId21" Type="http://schemas.openxmlformats.org/officeDocument/2006/relationships/image" Target="../media/image27.emf"/><Relationship Id="rId7" Type="http://schemas.openxmlformats.org/officeDocument/2006/relationships/image" Target="../media/image13.emf"/><Relationship Id="rId12" Type="http://schemas.openxmlformats.org/officeDocument/2006/relationships/image" Target="../media/image18.emf"/><Relationship Id="rId17" Type="http://schemas.openxmlformats.org/officeDocument/2006/relationships/image" Target="../media/image23.emf"/><Relationship Id="rId25" Type="http://schemas.openxmlformats.org/officeDocument/2006/relationships/image" Target="../media/image4.jpeg"/><Relationship Id="rId2" Type="http://schemas.openxmlformats.org/officeDocument/2006/relationships/image" Target="../media/image8.png"/><Relationship Id="rId16" Type="http://schemas.openxmlformats.org/officeDocument/2006/relationships/image" Target="../media/image22.emf"/><Relationship Id="rId20" Type="http://schemas.openxmlformats.org/officeDocument/2006/relationships/image" Target="../media/image26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24" Type="http://schemas.openxmlformats.org/officeDocument/2006/relationships/image" Target="../media/image30.emf"/><Relationship Id="rId5" Type="http://schemas.openxmlformats.org/officeDocument/2006/relationships/image" Target="../media/image11.emf"/><Relationship Id="rId15" Type="http://schemas.openxmlformats.org/officeDocument/2006/relationships/image" Target="../media/image21.emf"/><Relationship Id="rId23" Type="http://schemas.openxmlformats.org/officeDocument/2006/relationships/image" Target="../media/image29.emf"/><Relationship Id="rId10" Type="http://schemas.openxmlformats.org/officeDocument/2006/relationships/image" Target="../media/image16.emf"/><Relationship Id="rId19" Type="http://schemas.openxmlformats.org/officeDocument/2006/relationships/image" Target="../media/image25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Relationship Id="rId14" Type="http://schemas.openxmlformats.org/officeDocument/2006/relationships/image" Target="../media/image20.emf"/><Relationship Id="rId22" Type="http://schemas.openxmlformats.org/officeDocument/2006/relationships/image" Target="../media/image2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989138"/>
            <a:ext cx="6372225" cy="1152525"/>
          </a:xfrm>
        </p:spPr>
        <p:txBody>
          <a:bodyPr/>
          <a:lstStyle/>
          <a:p>
            <a:pPr eaLnBrk="1" hangingPunct="1"/>
            <a:r>
              <a:rPr lang="fr-FR" altLang="fr-FR" sz="2800" b="1" smtClean="0">
                <a:solidFill>
                  <a:srgbClr val="E75112"/>
                </a:solidFill>
                <a:latin typeface="Verdana" pitchFamily="34" charset="0"/>
              </a:rPr>
              <a:t>Groupe Structure Nucléaire</a:t>
            </a:r>
          </a:p>
        </p:txBody>
      </p:sp>
      <p:pic>
        <p:nvPicPr>
          <p:cNvPr id="4099" name="Picture 19" descr="IN2P3Filaire-Q_SignV cop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003925"/>
            <a:ext cx="115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ZoneTexte 9"/>
          <p:cNvSpPr txBox="1">
            <a:spLocks noChangeArrowheads="1"/>
          </p:cNvSpPr>
          <p:nvPr/>
        </p:nvSpPr>
        <p:spPr bwMode="auto">
          <a:xfrm>
            <a:off x="0" y="638175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sz="1400">
                <a:solidFill>
                  <a:srgbClr val="4D4D4D"/>
                </a:solidFill>
              </a:rPr>
              <a:t>Mourad Ramdhane</a:t>
            </a:r>
          </a:p>
        </p:txBody>
      </p:sp>
      <p:sp>
        <p:nvSpPr>
          <p:cNvPr id="4101" name="ZoneTexte 11"/>
          <p:cNvSpPr txBox="1">
            <a:spLocks noChangeArrowheads="1"/>
          </p:cNvSpPr>
          <p:nvPr/>
        </p:nvSpPr>
        <p:spPr bwMode="auto">
          <a:xfrm>
            <a:off x="1619250" y="252413"/>
            <a:ext cx="23241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400">
                <a:solidFill>
                  <a:srgbClr val="4D4D4D"/>
                </a:solidFill>
              </a:rPr>
              <a:t>Tourniquet Section 01</a:t>
            </a:r>
            <a:br>
              <a:rPr lang="fr-FR" altLang="fr-FR" sz="1400">
                <a:solidFill>
                  <a:srgbClr val="4D4D4D"/>
                </a:solidFill>
              </a:rPr>
            </a:br>
            <a:r>
              <a:rPr lang="fr-FR" altLang="fr-FR" sz="1400">
                <a:solidFill>
                  <a:srgbClr val="4D4D4D"/>
                </a:solidFill>
              </a:rPr>
              <a:t>19-21 novembre 2014</a:t>
            </a:r>
          </a:p>
        </p:txBody>
      </p:sp>
      <p:sp>
        <p:nvSpPr>
          <p:cNvPr id="4102" name="ZoneTexte 9"/>
          <p:cNvSpPr txBox="1">
            <a:spLocks noChangeArrowheads="1"/>
          </p:cNvSpPr>
          <p:nvPr/>
        </p:nvSpPr>
        <p:spPr bwMode="auto">
          <a:xfrm>
            <a:off x="441325" y="3132138"/>
            <a:ext cx="2852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>
                <a:solidFill>
                  <a:srgbClr val="4D4D4D"/>
                </a:solidFill>
              </a:rPr>
              <a:t>Bilan 2009-2014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84200" y="2924175"/>
            <a:ext cx="5500688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Picture 13" descr="http://lpsc.in2p3.fr/mariane/images/logoLPS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92075"/>
            <a:ext cx="1455738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5" descr="http://www.aip-primeca.net/portals/0/logo-UJF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3888" y="5424488"/>
            <a:ext cx="73660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eaLnBrk="1" hangingPunct="1"/>
            <a:r>
              <a:rPr lang="fr-FR" altLang="fr-FR" sz="2800" b="1" smtClean="0">
                <a:solidFill>
                  <a:srgbClr val="E75112"/>
                </a:solidFill>
                <a:latin typeface="Verdana" pitchFamily="34" charset="0"/>
              </a:rPr>
              <a:t>Composition actuelle du groupe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908050"/>
            <a:ext cx="9540552" cy="55848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fr-FR" sz="2800" dirty="0" smtClean="0">
                <a:solidFill>
                  <a:srgbClr val="E75112"/>
                </a:solidFill>
                <a:latin typeface="Verdana" pitchFamily="34" charset="0"/>
              </a:rPr>
              <a:t>Permanents: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fr-FR" sz="1800" b="1" dirty="0" smtClean="0">
                <a:solidFill>
                  <a:srgbClr val="4D4D4D"/>
                </a:solidFill>
                <a:latin typeface="Verdana" pitchFamily="34" charset="0"/>
              </a:rPr>
              <a:t>M. </a:t>
            </a:r>
            <a:r>
              <a:rPr lang="fr-FR" sz="1800" b="1" dirty="0" err="1" smtClean="0">
                <a:solidFill>
                  <a:srgbClr val="4D4D4D"/>
                </a:solidFill>
                <a:latin typeface="Verdana" pitchFamily="34" charset="0"/>
              </a:rPr>
              <a:t>Ramdhane</a:t>
            </a:r>
            <a:r>
              <a:rPr lang="fr-FR" sz="1800" b="1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fr-FR" sz="1800" dirty="0" smtClean="0">
                <a:solidFill>
                  <a:srgbClr val="4D4D4D"/>
                </a:solidFill>
                <a:latin typeface="Verdana" pitchFamily="34" charset="0"/>
              </a:rPr>
              <a:t>(Pr), responsable du groupe depuis Août. 2013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fr-FR" sz="1800" b="1" dirty="0" smtClean="0">
                <a:solidFill>
                  <a:srgbClr val="4D4D4D"/>
                </a:solidFill>
                <a:latin typeface="Verdana" pitchFamily="34" charset="0"/>
              </a:rPr>
              <a:t>G. </a:t>
            </a:r>
            <a:r>
              <a:rPr lang="fr-FR" sz="1800" b="1" dirty="0" err="1" smtClean="0">
                <a:solidFill>
                  <a:srgbClr val="4D4D4D"/>
                </a:solidFill>
                <a:latin typeface="Verdana" pitchFamily="34" charset="0"/>
              </a:rPr>
              <a:t>Thiamova</a:t>
            </a:r>
            <a:r>
              <a:rPr lang="fr-FR" sz="1800" b="1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fr-FR" sz="1800" dirty="0" smtClean="0">
                <a:solidFill>
                  <a:srgbClr val="4D4D4D"/>
                </a:solidFill>
                <a:latin typeface="Verdana" pitchFamily="34" charset="0"/>
              </a:rPr>
              <a:t>(MC)</a:t>
            </a:r>
            <a:endParaRPr lang="fr-FR" sz="1800" dirty="0" smtClean="0">
              <a:solidFill>
                <a:srgbClr val="4D4D4D"/>
              </a:solidFill>
              <a:latin typeface="Verdana" pitchFamily="34" charset="0"/>
              <a:sym typeface="Wingdings" pitchFamily="2" charset="2"/>
            </a:endParaRPr>
          </a:p>
          <a:p>
            <a:pPr marL="457200" lvl="1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fr-FR" sz="1600" dirty="0" smtClean="0">
              <a:solidFill>
                <a:srgbClr val="4D4D4D"/>
              </a:solidFill>
              <a:latin typeface="Verdana" pitchFamily="34" charset="0"/>
              <a:sym typeface="Wingdings" pitchFamily="2" charset="2"/>
            </a:endParaRPr>
          </a:p>
          <a:p>
            <a:pPr marL="457200" lvl="1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fr-FR" sz="1600" dirty="0" smtClean="0">
              <a:solidFill>
                <a:srgbClr val="4D4D4D"/>
              </a:solidFill>
              <a:latin typeface="Verdana" pitchFamily="34" charset="0"/>
              <a:sym typeface="Wingdings" pitchFamily="2" charset="2"/>
            </a:endParaRPr>
          </a:p>
          <a:p>
            <a:pPr marL="914400" lvl="2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fr-FR" sz="12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fr-FR" sz="2800" dirty="0" err="1" smtClean="0">
                <a:solidFill>
                  <a:srgbClr val="E75112"/>
                </a:solidFill>
                <a:latin typeface="Verdana" pitchFamily="34" charset="0"/>
                <a:sym typeface="Wingdings" pitchFamily="2" charset="2"/>
              </a:rPr>
              <a:t>Postdocs</a:t>
            </a:r>
            <a:r>
              <a:rPr lang="fr-FR" sz="2800" dirty="0" smtClean="0">
                <a:solidFill>
                  <a:srgbClr val="E75112"/>
                </a:solidFill>
                <a:latin typeface="Verdana" pitchFamily="34" charset="0"/>
                <a:sym typeface="Wingdings" pitchFamily="2" charset="2"/>
              </a:rPr>
              <a:t>: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fr-FR" sz="1800" b="1" dirty="0" smtClean="0">
                <a:solidFill>
                  <a:srgbClr val="4D4D4D"/>
                </a:solidFill>
                <a:latin typeface="Verdana" pitchFamily="34" charset="0"/>
              </a:rPr>
              <a:t>J. </a:t>
            </a:r>
            <a:r>
              <a:rPr lang="fr-FR" sz="1800" b="1" dirty="0" err="1" smtClean="0">
                <a:solidFill>
                  <a:srgbClr val="4D4D4D"/>
                </a:solidFill>
                <a:latin typeface="Verdana" pitchFamily="34" charset="0"/>
              </a:rPr>
              <a:t>Rubert</a:t>
            </a:r>
            <a:r>
              <a:rPr lang="fr-FR" sz="1800" b="1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fr-FR" sz="1800" dirty="0" smtClean="0">
                <a:solidFill>
                  <a:srgbClr val="4D4D4D"/>
                </a:solidFill>
                <a:latin typeface="Verdana" pitchFamily="34" charset="0"/>
              </a:rPr>
              <a:t>(2013 – 2016)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fr-FR" sz="18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lvl="1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fr-FR" sz="18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fr-FR" sz="2800" dirty="0" smtClean="0">
                <a:solidFill>
                  <a:srgbClr val="E75112"/>
                </a:solidFill>
                <a:latin typeface="Verdana" pitchFamily="34" charset="0"/>
              </a:rPr>
              <a:t>Doctorant: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1800" b="1" dirty="0" smtClean="0">
                <a:solidFill>
                  <a:srgbClr val="4D4D4D"/>
                </a:solidFill>
                <a:latin typeface="Verdana" pitchFamily="34" charset="0"/>
              </a:rPr>
              <a:t>E. </a:t>
            </a:r>
            <a:r>
              <a:rPr lang="en-US" sz="1800" b="1" dirty="0" err="1" smtClean="0">
                <a:solidFill>
                  <a:srgbClr val="4D4D4D"/>
                </a:solidFill>
                <a:latin typeface="Verdana" pitchFamily="34" charset="0"/>
              </a:rPr>
              <a:t>Grachev</a:t>
            </a:r>
            <a:r>
              <a:rPr lang="en-US" sz="1800" b="1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en-US" sz="1800" dirty="0" smtClean="0">
                <a:solidFill>
                  <a:srgbClr val="4D4D4D"/>
                </a:solidFill>
                <a:latin typeface="Verdana" pitchFamily="34" charset="0"/>
              </a:rPr>
              <a:t>(2014- 2017)</a:t>
            </a:r>
            <a:endParaRPr lang="fr-FR" sz="18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lvl="2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fr-FR" sz="1800" dirty="0" smtClean="0">
                <a:solidFill>
                  <a:srgbClr val="4D4D4D"/>
                </a:solidFill>
                <a:latin typeface="Verdana" pitchFamily="34" charset="0"/>
              </a:rPr>
              <a:t>Sujet: </a:t>
            </a:r>
            <a:r>
              <a:rPr lang="fr-FR" sz="1800" dirty="0" smtClean="0">
                <a:latin typeface="Verdana" pitchFamily="34" charset="0"/>
              </a:rPr>
              <a:t>Etude théorique et expérimentale de la coexistence</a:t>
            </a:r>
          </a:p>
          <a:p>
            <a:pPr lvl="2" eaLnBrk="1" hangingPunct="1">
              <a:lnSpc>
                <a:spcPct val="90000"/>
              </a:lnSpc>
              <a:buNone/>
              <a:defRPr/>
            </a:pPr>
            <a:r>
              <a:rPr lang="fr-FR" sz="1800" dirty="0" smtClean="0">
                <a:latin typeface="Verdana" pitchFamily="34" charset="0"/>
              </a:rPr>
              <a:t>             de forme autour de N=60 avec EXILL.</a:t>
            </a:r>
            <a:endParaRPr lang="en-US" sz="1800" dirty="0" smtClean="0">
              <a:latin typeface="Verdana" pitchFamily="34" charset="0"/>
            </a:endParaRPr>
          </a:p>
          <a:p>
            <a:pPr lvl="2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fr-FR" sz="1800" dirty="0" smtClean="0">
                <a:solidFill>
                  <a:srgbClr val="4D4D4D"/>
                </a:solidFill>
                <a:latin typeface="Verdana" pitchFamily="34" charset="0"/>
              </a:rPr>
              <a:t>            (</a:t>
            </a:r>
            <a:r>
              <a:rPr lang="fr-FR" sz="1800" dirty="0" err="1" smtClean="0">
                <a:solidFill>
                  <a:srgbClr val="0033CC"/>
                </a:solidFill>
                <a:latin typeface="Verdana" pitchFamily="34" charset="0"/>
              </a:rPr>
              <a:t>co-financement</a:t>
            </a:r>
            <a:r>
              <a:rPr lang="fr-FR" sz="1800" dirty="0" smtClean="0">
                <a:solidFill>
                  <a:srgbClr val="0033CC"/>
                </a:solidFill>
                <a:latin typeface="Verdana" pitchFamily="34" charset="0"/>
              </a:rPr>
              <a:t> CNRS-ILL,  soutenance prévue en 2017</a:t>
            </a:r>
            <a:r>
              <a:rPr lang="fr-FR" sz="1800" dirty="0" smtClean="0">
                <a:solidFill>
                  <a:srgbClr val="4D4D4D"/>
                </a:solidFill>
                <a:latin typeface="Verdana" pitchFamily="34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fr-FR" sz="1800" dirty="0" smtClean="0">
              <a:solidFill>
                <a:srgbClr val="4D4D4D"/>
              </a:solidFill>
              <a:latin typeface="Verdana" pitchFamily="34" charset="0"/>
            </a:endParaRPr>
          </a:p>
        </p:txBody>
      </p:sp>
      <p:sp>
        <p:nvSpPr>
          <p:cNvPr id="6" name="Espace réservé du numéro de diapositive 5"/>
          <p:cNvSpPr txBox="1">
            <a:spLocks noGrp="1"/>
          </p:cNvSpPr>
          <p:nvPr/>
        </p:nvSpPr>
        <p:spPr>
          <a:xfrm>
            <a:off x="687705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70237067-3C81-4BAF-89D3-64C83F8D8AB6}" type="slidenum">
              <a:rPr lang="fr-FR" sz="1200">
                <a:solidFill>
                  <a:schemeClr val="tx1">
                    <a:tint val="75000"/>
                  </a:schemeClr>
                </a:solidFill>
                <a:cs typeface="+mn-cs"/>
              </a:rPr>
              <a:pPr algn="r">
                <a:defRPr/>
              </a:pPr>
              <a:t>2</a:t>
            </a:fld>
            <a:endParaRPr lang="fr-FR" sz="1200" dirty="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sp>
        <p:nvSpPr>
          <p:cNvPr id="5125" name="Espace réservé du pied de page 9"/>
          <p:cNvSpPr txBox="1">
            <a:spLocks noGrp="1"/>
          </p:cNvSpPr>
          <p:nvPr/>
        </p:nvSpPr>
        <p:spPr bwMode="auto">
          <a:xfrm>
            <a:off x="4211638" y="6492875"/>
            <a:ext cx="4464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fr-FR" sz="1200">
                <a:solidFill>
                  <a:srgbClr val="898989"/>
                </a:solidFill>
              </a:rPr>
              <a:t>Tourniquet Section 01 LPSC– 19-21 nov. 2014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7" name="Espace réservé de la date 11"/>
          <p:cNvSpPr txBox="1">
            <a:spLocks noGrp="1"/>
          </p:cNvSpPr>
          <p:nvPr/>
        </p:nvSpPr>
        <p:spPr bwMode="auto">
          <a:xfrm>
            <a:off x="134938" y="6453188"/>
            <a:ext cx="2565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altLang="fr-FR" sz="1200">
                <a:solidFill>
                  <a:srgbClr val="898989"/>
                </a:solidFill>
              </a:rPr>
              <a:t>Groupe Structure Nucléaire</a:t>
            </a:r>
          </a:p>
        </p:txBody>
      </p:sp>
      <p:pic>
        <p:nvPicPr>
          <p:cNvPr id="5128" name="Picture 13" descr="http://lpsc.in2p3.fr/mariane/images/logoLPS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0"/>
            <a:ext cx="1093788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413" y="0"/>
            <a:ext cx="9144000" cy="692150"/>
          </a:xfrm>
        </p:spPr>
        <p:txBody>
          <a:bodyPr/>
          <a:lstStyle/>
          <a:p>
            <a:pPr eaLnBrk="1" hangingPunct="1"/>
            <a:r>
              <a:rPr lang="fr-FR" altLang="fr-FR" sz="2000" b="1" dirty="0" smtClean="0">
                <a:solidFill>
                  <a:srgbClr val="E75112"/>
                </a:solidFill>
                <a:latin typeface="Verdana" pitchFamily="34" charset="0"/>
              </a:rPr>
              <a:t>Evolution récentes du groupe / thèses soutenues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924944"/>
            <a:ext cx="8964613" cy="47529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fr-FR" altLang="fr-FR" sz="2800" dirty="0" smtClean="0">
                <a:solidFill>
                  <a:srgbClr val="E75112"/>
                </a:solidFill>
                <a:latin typeface="Verdana" pitchFamily="34" charset="0"/>
              </a:rPr>
              <a:t>Thèses soutenues/Publications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altLang="fr-FR" sz="2000" dirty="0" smtClean="0">
                <a:solidFill>
                  <a:schemeClr val="accent1"/>
                </a:solidFill>
                <a:latin typeface="Verdana" pitchFamily="34" charset="0"/>
              </a:rPr>
              <a:t>Doctorats: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FR" altLang="fr-FR" sz="1600" b="1" dirty="0" smtClean="0">
                <a:latin typeface="Verdana" pitchFamily="34" charset="0"/>
              </a:rPr>
              <a:t>F. Drouet, </a:t>
            </a:r>
            <a:r>
              <a:rPr lang="fr-FR" altLang="fr-FR" sz="1800" dirty="0" smtClean="0">
                <a:latin typeface="Verdana" pitchFamily="34" charset="0"/>
              </a:rPr>
              <a:t>10/09/2014, directeur de thèse: G. </a:t>
            </a:r>
            <a:r>
              <a:rPr lang="fr-FR" altLang="fr-FR" sz="1800" dirty="0" err="1" smtClean="0">
                <a:latin typeface="Verdana" pitchFamily="34" charset="0"/>
              </a:rPr>
              <a:t>Thiamova</a:t>
            </a:r>
            <a:r>
              <a:rPr lang="fr-FR" altLang="fr-FR" sz="1800" dirty="0" smtClean="0">
                <a:latin typeface="Verdana" pitchFamily="34" charset="0"/>
              </a:rPr>
              <a:t>  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fr-FR" altLang="fr-FR" sz="1800" dirty="0" smtClean="0">
                <a:latin typeface="Verdana" pitchFamily="34" charset="0"/>
              </a:rPr>
              <a:t>                            sujet: </a:t>
            </a:r>
            <a:r>
              <a:rPr lang="fr-FR" sz="1800" dirty="0" smtClean="0">
                <a:latin typeface="Verdana" pitchFamily="34" charset="0"/>
              </a:rPr>
              <a:t>Spectroscopie </a:t>
            </a:r>
            <a:r>
              <a:rPr lang="fr-FR" sz="1800" dirty="0" smtClean="0">
                <a:latin typeface="Symbol" pitchFamily="18" charset="2"/>
              </a:rPr>
              <a:t>g </a:t>
            </a:r>
            <a:r>
              <a:rPr lang="fr-FR" sz="1800" dirty="0" smtClean="0">
                <a:latin typeface="Verdana" pitchFamily="34" charset="0"/>
              </a:rPr>
              <a:t>des noyaux </a:t>
            </a:r>
            <a:r>
              <a:rPr lang="fr-FR" sz="1800" baseline="30000" dirty="0" smtClean="0">
                <a:latin typeface="Verdana" pitchFamily="34" charset="0"/>
              </a:rPr>
              <a:t>84;86</a:t>
            </a:r>
            <a:r>
              <a:rPr lang="fr-FR" sz="1800" dirty="0" smtClean="0">
                <a:latin typeface="Verdana" pitchFamily="34" charset="0"/>
              </a:rPr>
              <a:t>Se, </a:t>
            </a:r>
            <a:r>
              <a:rPr lang="fr-FR" sz="1800" baseline="30000" dirty="0" smtClean="0">
                <a:latin typeface="Verdana" pitchFamily="34" charset="0"/>
              </a:rPr>
              <a:t>83</a:t>
            </a:r>
            <a:r>
              <a:rPr lang="fr-FR" sz="1800" dirty="0" smtClean="0">
                <a:latin typeface="Verdana" pitchFamily="34" charset="0"/>
              </a:rPr>
              <a:t>As et </a:t>
            </a:r>
            <a:r>
              <a:rPr lang="fr-FR" sz="1800" baseline="30000" dirty="0" smtClean="0">
                <a:latin typeface="Verdana" pitchFamily="34" charset="0"/>
              </a:rPr>
              <a:t>98</a:t>
            </a:r>
            <a:r>
              <a:rPr lang="fr-FR" sz="1800" dirty="0" smtClean="0">
                <a:latin typeface="Verdana" pitchFamily="34" charset="0"/>
              </a:rPr>
              <a:t>Y</a:t>
            </a:r>
            <a:r>
              <a:rPr lang="fr-FR" altLang="fr-FR" sz="1800" dirty="0" smtClean="0">
                <a:latin typeface="Verdana" pitchFamily="34" charset="0"/>
              </a:rPr>
              <a:t> </a:t>
            </a:r>
          </a:p>
          <a:p>
            <a:pPr marL="712788" indent="-261938" eaLnBrk="1" hangingPunct="1">
              <a:defRPr/>
            </a:pPr>
            <a:r>
              <a:rPr lang="fr-FR" altLang="fr-FR" sz="1600" b="1" dirty="0" smtClean="0">
                <a:latin typeface="Verdana" pitchFamily="34" charset="0"/>
              </a:rPr>
              <a:t>G. </a:t>
            </a:r>
            <a:r>
              <a:rPr lang="fr-FR" altLang="fr-FR" sz="1600" b="1" dirty="0" err="1" smtClean="0">
                <a:latin typeface="Verdana" pitchFamily="34" charset="0"/>
              </a:rPr>
              <a:t>Gey</a:t>
            </a:r>
            <a:r>
              <a:rPr lang="fr-FR" altLang="fr-FR" sz="1600" b="1" dirty="0" smtClean="0">
                <a:latin typeface="Verdana" pitchFamily="34" charset="0"/>
              </a:rPr>
              <a:t>, </a:t>
            </a:r>
            <a:r>
              <a:rPr lang="fr-FR" altLang="fr-FR" sz="1800" dirty="0" smtClean="0">
                <a:latin typeface="Verdana" pitchFamily="34" charset="0"/>
              </a:rPr>
              <a:t>02/10/2014, directeur de thèse: M. </a:t>
            </a:r>
            <a:r>
              <a:rPr lang="fr-FR" altLang="fr-FR" sz="1800" dirty="0" err="1" smtClean="0">
                <a:latin typeface="Verdana" pitchFamily="34" charset="0"/>
              </a:rPr>
              <a:t>Ramdhane</a:t>
            </a:r>
            <a:r>
              <a:rPr lang="fr-FR" altLang="fr-FR" sz="1800" dirty="0" smtClean="0">
                <a:latin typeface="Verdana" pitchFamily="34" charset="0"/>
              </a:rPr>
              <a:t>  </a:t>
            </a:r>
          </a:p>
          <a:p>
            <a:pPr lvl="1" eaLnBrk="1" hangingPunct="1">
              <a:lnSpc>
                <a:spcPct val="90000"/>
              </a:lnSpc>
              <a:buNone/>
              <a:defRPr/>
            </a:pPr>
            <a:r>
              <a:rPr lang="fr-FR" altLang="fr-FR" sz="1800" dirty="0" smtClean="0">
                <a:latin typeface="Verdana" pitchFamily="34" charset="0"/>
              </a:rPr>
              <a:t>                  sujet: </a:t>
            </a:r>
            <a:r>
              <a:rPr lang="fr-FR" sz="1800" dirty="0" smtClean="0">
                <a:latin typeface="Verdana" pitchFamily="34" charset="0"/>
              </a:rPr>
              <a:t>l’étude de noyaux riches en neutrons dans la région</a:t>
            </a:r>
          </a:p>
          <a:p>
            <a:pPr lvl="1" eaLnBrk="1" hangingPunct="1">
              <a:lnSpc>
                <a:spcPct val="90000"/>
              </a:lnSpc>
              <a:buNone/>
              <a:defRPr/>
            </a:pPr>
            <a:r>
              <a:rPr lang="fr-FR" sz="1800" dirty="0" smtClean="0">
                <a:latin typeface="Verdana" pitchFamily="34" charset="0"/>
              </a:rPr>
              <a:t>                           du cœur doublement magique  </a:t>
            </a:r>
            <a:r>
              <a:rPr lang="fr-FR" sz="1800" baseline="30000" dirty="0" smtClean="0">
                <a:latin typeface="Verdana" pitchFamily="34" charset="0"/>
              </a:rPr>
              <a:t>132</a:t>
            </a:r>
            <a:r>
              <a:rPr lang="fr-FR" sz="1800" dirty="0" smtClean="0">
                <a:latin typeface="Verdana" pitchFamily="34" charset="0"/>
              </a:rPr>
              <a:t>Sn.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altLang="fr-FR" sz="2000" dirty="0" smtClean="0">
                <a:solidFill>
                  <a:srgbClr val="0070C0"/>
                </a:solidFill>
                <a:latin typeface="Verdana" pitchFamily="34" charset="0"/>
                <a:sym typeface="Symbol" pitchFamily="18" charset="2"/>
              </a:rPr>
              <a:t>HDR : </a:t>
            </a:r>
            <a:endParaRPr lang="fr-FR" altLang="fr-FR" sz="2000" dirty="0" smtClean="0">
              <a:latin typeface="Verdana" pitchFamily="34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FR" altLang="fr-FR" sz="1600" b="1" dirty="0" smtClean="0">
                <a:latin typeface="Verdana" pitchFamily="34" charset="0"/>
                <a:sym typeface="Symbol" pitchFamily="18" charset="2"/>
              </a:rPr>
              <a:t>G. </a:t>
            </a:r>
            <a:r>
              <a:rPr lang="fr-FR" altLang="fr-FR" sz="1600" b="1" dirty="0" err="1" smtClean="0">
                <a:latin typeface="Verdana" pitchFamily="34" charset="0"/>
                <a:sym typeface="Symbol" pitchFamily="18" charset="2"/>
              </a:rPr>
              <a:t>Thiamova</a:t>
            </a:r>
            <a:r>
              <a:rPr lang="fr-FR" altLang="fr-FR" sz="1600" b="1" dirty="0" smtClean="0">
                <a:latin typeface="Verdana" pitchFamily="34" charset="0"/>
                <a:sym typeface="Symbol" pitchFamily="18" charset="2"/>
              </a:rPr>
              <a:t> </a:t>
            </a:r>
            <a:r>
              <a:rPr lang="fr-FR" altLang="fr-FR" sz="1800" dirty="0" smtClean="0">
                <a:latin typeface="Verdana" pitchFamily="34" charset="0"/>
                <a:sym typeface="Symbol" pitchFamily="18" charset="2"/>
              </a:rPr>
              <a:t>(Mai 2011), sujet: Application of the </a:t>
            </a:r>
            <a:r>
              <a:rPr lang="fr-FR" altLang="fr-FR" sz="1800" dirty="0" err="1" smtClean="0">
                <a:latin typeface="Verdana" pitchFamily="34" charset="0"/>
                <a:sym typeface="Symbol" pitchFamily="18" charset="2"/>
              </a:rPr>
              <a:t>algebraic</a:t>
            </a:r>
            <a:r>
              <a:rPr lang="fr-FR" altLang="fr-FR" sz="1800" dirty="0" smtClean="0">
                <a:latin typeface="Verdana" pitchFamily="34" charset="0"/>
                <a:sym typeface="Symbol" pitchFamily="18" charset="2"/>
              </a:rPr>
              <a:t> </a:t>
            </a:r>
            <a:r>
              <a:rPr lang="fr-FR" altLang="fr-FR" sz="1800" dirty="0" err="1" smtClean="0">
                <a:latin typeface="Verdana" pitchFamily="34" charset="0"/>
                <a:sym typeface="Symbol" pitchFamily="18" charset="2"/>
              </a:rPr>
              <a:t>methods</a:t>
            </a:r>
            <a:endParaRPr lang="fr-FR" altLang="fr-FR" sz="1800" dirty="0" smtClean="0">
              <a:latin typeface="Verdana" pitchFamily="34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buNone/>
              <a:defRPr/>
            </a:pPr>
            <a:r>
              <a:rPr lang="fr-FR" altLang="fr-FR" sz="1800" dirty="0" smtClean="0">
                <a:latin typeface="Verdana" pitchFamily="34" charset="0"/>
                <a:sym typeface="Symbol" pitchFamily="18" charset="2"/>
              </a:rPr>
              <a:t>                                     to the description of </a:t>
            </a:r>
            <a:r>
              <a:rPr lang="fr-FR" altLang="fr-FR" sz="1800" dirty="0" err="1" smtClean="0">
                <a:latin typeface="Verdana" pitchFamily="34" charset="0"/>
                <a:sym typeface="Symbol" pitchFamily="18" charset="2"/>
              </a:rPr>
              <a:t>nuclear</a:t>
            </a:r>
            <a:r>
              <a:rPr lang="fr-FR" altLang="fr-FR" sz="1800" dirty="0" smtClean="0">
                <a:latin typeface="Verdana" pitchFamily="34" charset="0"/>
                <a:sym typeface="Symbol" pitchFamily="18" charset="2"/>
              </a:rPr>
              <a:t> collective motion</a:t>
            </a:r>
          </a:p>
          <a:p>
            <a:pPr marL="0" lvl="1" indent="4572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Verdana" pitchFamily="34" charset="0"/>
              </a:rPr>
              <a:t>Publications: </a:t>
            </a:r>
            <a:r>
              <a:rPr lang="fr-FR" sz="2000" dirty="0" smtClean="0">
                <a:latin typeface="Verdana" pitchFamily="34" charset="0"/>
              </a:rPr>
              <a:t>35</a:t>
            </a:r>
            <a:r>
              <a:rPr lang="fr-FR" sz="2000" dirty="0" smtClean="0">
                <a:solidFill>
                  <a:schemeClr val="accent1"/>
                </a:solidFill>
                <a:latin typeface="Verdana" pitchFamily="34" charset="0"/>
              </a:rPr>
              <a:t>, Conférences:</a:t>
            </a:r>
            <a:r>
              <a:rPr lang="fr-FR" sz="2000" dirty="0" smtClean="0">
                <a:latin typeface="Verdana" pitchFamily="34" charset="0"/>
              </a:rPr>
              <a:t>7</a:t>
            </a:r>
            <a:r>
              <a:rPr lang="fr-FR" sz="2000" dirty="0" smtClean="0">
                <a:solidFill>
                  <a:schemeClr val="accent1"/>
                </a:solidFill>
                <a:latin typeface="Verdana" pitchFamily="34" charset="0"/>
              </a:rPr>
              <a:t>, Co-organisation de Workshops</a:t>
            </a:r>
          </a:p>
          <a:p>
            <a:pPr marL="0" lvl="1" indent="4572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Verdana" pitchFamily="34" charset="0"/>
              </a:rPr>
              <a:t>                          sur EXILL: </a:t>
            </a:r>
            <a:r>
              <a:rPr lang="fr-FR" sz="2000" dirty="0" smtClean="0">
                <a:latin typeface="Verdana" pitchFamily="34" charset="0"/>
              </a:rPr>
              <a:t>2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fr-FR" altLang="fr-FR" sz="1600" dirty="0" smtClean="0">
              <a:latin typeface="Verdana" pitchFamily="34" charset="0"/>
              <a:sym typeface="Symbol" pitchFamily="18" charset="2"/>
            </a:endParaRPr>
          </a:p>
          <a:p>
            <a:pPr marL="0" lvl="1" indent="0" eaLnBrk="1" hangingPunct="1">
              <a:lnSpc>
                <a:spcPct val="90000"/>
              </a:lnSpc>
              <a:buNone/>
              <a:defRPr/>
            </a:pPr>
            <a:endParaRPr lang="fr-FR" sz="2000" dirty="0" smtClean="0">
              <a:latin typeface="Arial" pitchFamily="34" charset="0"/>
              <a:ea typeface="ＭＳ Ｐゴシック" pitchFamily="-106" charset="-128"/>
              <a:cs typeface="Arial" pitchFamily="34" charset="0"/>
            </a:endParaRPr>
          </a:p>
          <a:p>
            <a:pPr marL="0" lvl="1" indent="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fr-FR" sz="1600" dirty="0" smtClean="0">
              <a:latin typeface="Arial" pitchFamily="34" charset="0"/>
              <a:ea typeface="ＭＳ Ｐゴシック" pitchFamily="-106" charset="-128"/>
              <a:cs typeface="Arial" pitchFamily="34" charset="0"/>
            </a:endParaRPr>
          </a:p>
          <a:p>
            <a:pPr marL="0" lvl="1" indent="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fr-FR" altLang="fr-FR" sz="1600" dirty="0" smtClean="0">
              <a:latin typeface="Verdana" pitchFamily="34" charset="0"/>
              <a:sym typeface="Symbol" pitchFamily="18" charset="2"/>
            </a:endParaRPr>
          </a:p>
          <a:p>
            <a:pPr marL="0" lvl="1" indent="0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fr-FR" altLang="fr-FR" sz="2000" dirty="0" smtClean="0">
              <a:solidFill>
                <a:srgbClr val="0070C0"/>
              </a:solidFill>
              <a:latin typeface="Verdana" pitchFamily="34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fr-FR" altLang="fr-FR" sz="1600" i="1" dirty="0" smtClean="0">
              <a:latin typeface="Verdana" pitchFamily="34" charset="0"/>
              <a:sym typeface="Symbol" pitchFamily="18" charset="2"/>
            </a:endParaRPr>
          </a:p>
        </p:txBody>
      </p:sp>
      <p:sp>
        <p:nvSpPr>
          <p:cNvPr id="6" name="Espace réservé du numéro de diapositive 5"/>
          <p:cNvSpPr txBox="1">
            <a:spLocks noGrp="1"/>
          </p:cNvSpPr>
          <p:nvPr/>
        </p:nvSpPr>
        <p:spPr>
          <a:xfrm>
            <a:off x="687705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9648E1AD-9B62-426C-8FA5-317A1A64824B}" type="slidenum">
              <a:rPr lang="fr-FR" sz="1200">
                <a:solidFill>
                  <a:schemeClr val="tx1">
                    <a:tint val="75000"/>
                  </a:schemeClr>
                </a:solidFill>
                <a:cs typeface="+mn-cs"/>
              </a:rPr>
              <a:pPr algn="r">
                <a:defRPr/>
              </a:pPr>
              <a:t>3</a:t>
            </a:fld>
            <a:endParaRPr lang="fr-FR" sz="1200" dirty="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Rectangle 3"/>
          <p:cNvSpPr txBox="1">
            <a:spLocks noChangeArrowheads="1"/>
          </p:cNvSpPr>
          <p:nvPr/>
        </p:nvSpPr>
        <p:spPr bwMode="auto">
          <a:xfrm>
            <a:off x="0" y="620688"/>
            <a:ext cx="9242425" cy="201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altLang="fr-FR" sz="2800" dirty="0" smtClean="0">
                <a:solidFill>
                  <a:srgbClr val="E75112"/>
                </a:solidFill>
              </a:rPr>
              <a:t>Evolution sur la période 2009-2014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fr-FR" altLang="fr-FR" sz="2000" dirty="0" smtClean="0">
                <a:solidFill>
                  <a:srgbClr val="0070C0"/>
                </a:solidFill>
              </a:rPr>
              <a:t>Départ permanents</a:t>
            </a:r>
            <a:r>
              <a:rPr lang="fr-FR" altLang="fr-FR" dirty="0" smtClean="0">
                <a:solidFill>
                  <a:srgbClr val="0070C0"/>
                </a:solidFill>
              </a:rPr>
              <a:t> </a:t>
            </a:r>
            <a:r>
              <a:rPr lang="fr-FR" altLang="fr-FR" dirty="0">
                <a:solidFill>
                  <a:srgbClr val="0070C0"/>
                </a:solidFill>
              </a:rPr>
              <a:t>: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fr-FR" altLang="fr-FR" sz="1600" b="1" dirty="0">
                <a:sym typeface="Wingdings" pitchFamily="2" charset="2"/>
              </a:rPr>
              <a:t>G. Simpson </a:t>
            </a:r>
            <a:r>
              <a:rPr lang="fr-FR" altLang="fr-FR" dirty="0">
                <a:sym typeface="Wingdings" pitchFamily="2" charset="2"/>
              </a:rPr>
              <a:t>(CR</a:t>
            </a:r>
            <a:r>
              <a:rPr lang="fr-FR" altLang="fr-FR" dirty="0" smtClean="0">
                <a:sym typeface="Wingdings" pitchFamily="2" charset="2"/>
              </a:rPr>
              <a:t>): août 2013 </a:t>
            </a:r>
            <a:r>
              <a:rPr lang="fr-FR" altLang="fr-FR" dirty="0"/>
              <a:t>(</a:t>
            </a:r>
            <a:r>
              <a:rPr lang="en-US" dirty="0"/>
              <a:t>University of the West of Scotland</a:t>
            </a:r>
            <a:r>
              <a:rPr lang="fr-FR" altLang="fr-FR" dirty="0" smtClean="0"/>
              <a:t>)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fr-FR" altLang="fr-FR" sz="1600" dirty="0"/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</a:pPr>
            <a:endParaRPr lang="fr-FR" altLang="fr-FR" sz="1600" dirty="0"/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fr-FR" altLang="fr-FR" dirty="0">
              <a:solidFill>
                <a:srgbClr val="4D4D4D"/>
              </a:solidFill>
            </a:endParaRPr>
          </a:p>
        </p:txBody>
      </p:sp>
      <p:pic>
        <p:nvPicPr>
          <p:cNvPr id="6151" name="Picture 13" descr="http://lpsc.in2p3.fr/mariane/images/logoLPS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0"/>
            <a:ext cx="1093788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Rectangle 3"/>
          <p:cNvSpPr txBox="1">
            <a:spLocks noChangeArrowheads="1"/>
          </p:cNvSpPr>
          <p:nvPr/>
        </p:nvSpPr>
        <p:spPr bwMode="auto">
          <a:xfrm>
            <a:off x="0" y="1628800"/>
            <a:ext cx="8856663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fr-FR" altLang="fr-FR" sz="2000" dirty="0" smtClean="0">
                <a:solidFill>
                  <a:srgbClr val="0070C0"/>
                </a:solidFill>
                <a:sym typeface="Wingdings" pitchFamily="2" charset="2"/>
              </a:rPr>
              <a:t>Non permanents: Post-doc</a:t>
            </a:r>
            <a:r>
              <a:rPr lang="fr-FR" altLang="fr-FR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endParaRPr lang="fr-FR" altLang="fr-FR" dirty="0">
              <a:solidFill>
                <a:srgbClr val="0070C0"/>
              </a:solidFill>
              <a:sym typeface="Wingdings" pitchFamily="2" charset="2"/>
            </a:endParaRPr>
          </a:p>
          <a:p>
            <a:pPr lvl="1">
              <a:spcBef>
                <a:spcPct val="20000"/>
              </a:spcBef>
              <a:buClr>
                <a:srgbClr val="333399"/>
              </a:buClr>
              <a:buFont typeface="Arial" pitchFamily="34" charset="0"/>
              <a:buChar char="•"/>
            </a:pPr>
            <a:r>
              <a:rPr lang="fr-FR" dirty="0">
                <a:solidFill>
                  <a:srgbClr val="FF3300"/>
                </a:solidFill>
                <a:latin typeface="Arial" pitchFamily="34" charset="0"/>
              </a:rPr>
              <a:t> </a:t>
            </a:r>
            <a:r>
              <a:rPr lang="fr-FR" dirty="0" smtClean="0">
                <a:solidFill>
                  <a:srgbClr val="FF3300"/>
                </a:solidFill>
              </a:rPr>
              <a:t>Départs:</a:t>
            </a:r>
            <a:r>
              <a:rPr lang="fr-FR" dirty="0" smtClean="0">
                <a:solidFill>
                  <a:srgbClr val="FF3300"/>
                </a:solidFill>
                <a:latin typeface="Arial" pitchFamily="34" charset="0"/>
              </a:rPr>
              <a:t>  </a:t>
            </a:r>
            <a:r>
              <a:rPr lang="fr-FR" sz="1600" b="1" dirty="0"/>
              <a:t>T. </a:t>
            </a:r>
            <a:r>
              <a:rPr lang="fr-FR" sz="1600" b="1" dirty="0" err="1"/>
              <a:t>Malkiewicz</a:t>
            </a:r>
            <a:r>
              <a:rPr lang="fr-FR" sz="1600" dirty="0"/>
              <a:t>  </a:t>
            </a:r>
            <a:r>
              <a:rPr lang="fr-FR" dirty="0"/>
              <a:t>(nov</a:t>
            </a:r>
            <a:r>
              <a:rPr lang="fr-FR" dirty="0" smtClean="0"/>
              <a:t>. 2009–oct</a:t>
            </a:r>
            <a:r>
              <a:rPr lang="fr-FR" dirty="0"/>
              <a:t>. </a:t>
            </a:r>
            <a:r>
              <a:rPr lang="fr-FR" dirty="0" smtClean="0"/>
              <a:t>2011) et </a:t>
            </a:r>
            <a:r>
              <a:rPr lang="fr-FR" sz="1600" b="1" dirty="0" smtClean="0"/>
              <a:t>A</a:t>
            </a:r>
            <a:r>
              <a:rPr lang="fr-FR" sz="1600" b="1" dirty="0"/>
              <a:t>. </a:t>
            </a:r>
            <a:r>
              <a:rPr lang="fr-FR" sz="1600" b="1" dirty="0" err="1"/>
              <a:t>Vancraeyenes</a:t>
            </a:r>
            <a:r>
              <a:rPr lang="fr-FR" sz="1600" b="1" dirty="0"/>
              <a:t> </a:t>
            </a:r>
            <a:r>
              <a:rPr lang="fr-FR" sz="1600" b="1" dirty="0" smtClean="0"/>
              <a:t>	            </a:t>
            </a:r>
            <a:r>
              <a:rPr lang="fr-FR" dirty="0" smtClean="0"/>
              <a:t>ATER INP (sep. 2011–août.2013)</a:t>
            </a:r>
          </a:p>
          <a:p>
            <a:pPr lvl="1">
              <a:spcBef>
                <a:spcPct val="20000"/>
              </a:spcBef>
              <a:buClr>
                <a:srgbClr val="333399"/>
              </a:buClr>
              <a:buFont typeface="Arial" pitchFamily="34" charset="0"/>
              <a:buChar char="•"/>
            </a:pPr>
            <a:r>
              <a:rPr lang="fr-FR" dirty="0" smtClean="0">
                <a:solidFill>
                  <a:srgbClr val="FF0000"/>
                </a:solidFill>
              </a:rPr>
              <a:t> Arrivées: </a:t>
            </a:r>
            <a:r>
              <a:rPr lang="fr-FR" b="1" dirty="0" smtClean="0"/>
              <a:t>J. </a:t>
            </a:r>
            <a:r>
              <a:rPr lang="fr-FR" b="1" dirty="0" err="1" smtClean="0"/>
              <a:t>Rubert</a:t>
            </a:r>
            <a:r>
              <a:rPr lang="fr-FR" b="1" dirty="0" smtClean="0"/>
              <a:t> </a:t>
            </a:r>
            <a:r>
              <a:rPr lang="fr-FR" dirty="0" smtClean="0"/>
              <a:t>(Oct. 2013- sep. 2016)</a:t>
            </a:r>
            <a:endParaRPr lang="fr-FR" dirty="0"/>
          </a:p>
          <a:p>
            <a:pPr lvl="1">
              <a:spcBef>
                <a:spcPct val="20000"/>
              </a:spcBef>
              <a:buClr>
                <a:srgbClr val="333399"/>
              </a:buClr>
            </a:pPr>
            <a:endParaRPr lang="fr-FR" sz="1400" dirty="0"/>
          </a:p>
          <a:p>
            <a:pPr marL="1200150" lvl="2" indent="-285750" eaLnBrk="0" hangingPunct="0">
              <a:lnSpc>
                <a:spcPct val="90000"/>
              </a:lnSpc>
              <a:spcBef>
                <a:spcPct val="20000"/>
              </a:spcBef>
            </a:pPr>
            <a:endParaRPr lang="fr-FR" altLang="fr-FR" sz="1600" dirty="0">
              <a:solidFill>
                <a:srgbClr val="4D4D4D"/>
              </a:solidFill>
            </a:endParaRPr>
          </a:p>
          <a:p>
            <a:pPr marL="1200150" lvl="2" indent="-285750" eaLnBrk="0" hangingPunct="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fr-FR" altLang="fr-FR" dirty="0">
              <a:solidFill>
                <a:srgbClr val="4D4D4D"/>
              </a:solidFill>
            </a:endParaRPr>
          </a:p>
        </p:txBody>
      </p:sp>
      <p:sp>
        <p:nvSpPr>
          <p:cNvPr id="6153" name="Espace réservé du pied de page 9"/>
          <p:cNvSpPr txBox="1">
            <a:spLocks noGrp="1"/>
          </p:cNvSpPr>
          <p:nvPr/>
        </p:nvSpPr>
        <p:spPr bwMode="auto">
          <a:xfrm>
            <a:off x="4859213" y="6492875"/>
            <a:ext cx="4105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fr-FR" sz="1200">
                <a:solidFill>
                  <a:srgbClr val="898989"/>
                </a:solidFill>
              </a:rPr>
              <a:t>Tourniquet Section 01 LPSC– 19-21 nov. 2014</a:t>
            </a:r>
          </a:p>
        </p:txBody>
      </p:sp>
      <p:sp>
        <p:nvSpPr>
          <p:cNvPr id="6154" name="Espace réservé de la date 11"/>
          <p:cNvSpPr txBox="1">
            <a:spLocks noGrp="1"/>
          </p:cNvSpPr>
          <p:nvPr/>
        </p:nvSpPr>
        <p:spPr bwMode="auto">
          <a:xfrm>
            <a:off x="107950" y="6353175"/>
            <a:ext cx="62642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altLang="fr-FR" sz="1200">
                <a:solidFill>
                  <a:srgbClr val="898989"/>
                </a:solidFill>
              </a:rPr>
              <a:t>Groupe Structure Nucléaire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eaLnBrk="1" hangingPunct="1"/>
            <a:r>
              <a:rPr lang="fr-FR" altLang="fr-FR" sz="2800" b="1" smtClean="0">
                <a:solidFill>
                  <a:srgbClr val="E75112"/>
                </a:solidFill>
                <a:latin typeface="Verdana" pitchFamily="34" charset="0"/>
              </a:rPr>
              <a:t>Thèmes de recherche</a:t>
            </a:r>
          </a:p>
        </p:txBody>
      </p:sp>
      <p:sp>
        <p:nvSpPr>
          <p:cNvPr id="6" name="Espace réservé du numéro de diapositive 5"/>
          <p:cNvSpPr txBox="1">
            <a:spLocks noGrp="1"/>
          </p:cNvSpPr>
          <p:nvPr/>
        </p:nvSpPr>
        <p:spPr>
          <a:xfrm>
            <a:off x="687705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A129612F-C8CF-4AA3-9D19-893335A7214C}" type="slidenum">
              <a:rPr lang="fr-FR" sz="1200">
                <a:solidFill>
                  <a:schemeClr val="tx1">
                    <a:tint val="75000"/>
                  </a:schemeClr>
                </a:solidFill>
                <a:cs typeface="+mn-cs"/>
              </a:rPr>
              <a:pPr algn="r">
                <a:defRPr/>
              </a:pPr>
              <a:t>4</a:t>
            </a:fld>
            <a:endParaRPr lang="fr-FR" sz="1200" dirty="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3" name="Picture 13" descr="http://lpsc.in2p3.fr/mariane/images/logoLPS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0"/>
            <a:ext cx="1093788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2"/>
          <p:cNvSpPr txBox="1">
            <a:spLocks noChangeArrowheads="1"/>
          </p:cNvSpPr>
          <p:nvPr/>
        </p:nvSpPr>
        <p:spPr bwMode="auto">
          <a:xfrm>
            <a:off x="611188" y="2204864"/>
            <a:ext cx="7561262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855663" lvl="1" indent="-284163" algn="ctr" hangingPunct="0">
              <a:lnSpc>
                <a:spcPct val="102000"/>
              </a:lnSpc>
              <a:spcAft>
                <a:spcPts val="1388"/>
              </a:spcAft>
              <a:buClr>
                <a:srgbClr val="000000"/>
              </a:buClr>
              <a:buSzPct val="75000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61313" algn="l"/>
              </a:tabLst>
            </a:pPr>
            <a:endParaRPr lang="fr-FR" sz="2400" dirty="0">
              <a:solidFill>
                <a:srgbClr val="3333CC"/>
              </a:solidFill>
              <a:latin typeface="Arial" pitchFamily="34" charset="0"/>
            </a:endParaRPr>
          </a:p>
          <a:p>
            <a:pPr marL="855663" lvl="1" indent="-284163" algn="ctr" hangingPunct="0">
              <a:lnSpc>
                <a:spcPct val="102000"/>
              </a:lnSpc>
              <a:spcAft>
                <a:spcPts val="1388"/>
              </a:spcAft>
              <a:buClr>
                <a:srgbClr val="000000"/>
              </a:buClr>
              <a:buSzPct val="75000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61313" algn="l"/>
              </a:tabLst>
            </a:pPr>
            <a:endParaRPr lang="fr-FR" sz="2400" dirty="0">
              <a:solidFill>
                <a:srgbClr val="C00000"/>
              </a:solidFill>
            </a:endParaRPr>
          </a:p>
          <a:p>
            <a:pPr marL="855663" lvl="1" indent="-284163" algn="ctr" hangingPunct="0">
              <a:lnSpc>
                <a:spcPct val="102000"/>
              </a:lnSpc>
              <a:spcAft>
                <a:spcPts val="1388"/>
              </a:spcAft>
              <a:buClr>
                <a:srgbClr val="000000"/>
              </a:buClr>
              <a:buSzPct val="75000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61313" algn="l"/>
              </a:tabLst>
            </a:pPr>
            <a:endParaRPr lang="fr-FR" sz="2400" dirty="0">
              <a:solidFill>
                <a:srgbClr val="C00000"/>
              </a:solidFill>
            </a:endParaRPr>
          </a:p>
          <a:p>
            <a:pPr marL="855663" lvl="1" indent="-284163" algn="ctr" hangingPunct="0">
              <a:lnSpc>
                <a:spcPct val="102000"/>
              </a:lnSpc>
              <a:spcAft>
                <a:spcPts val="1388"/>
              </a:spcAft>
              <a:buClr>
                <a:srgbClr val="000000"/>
              </a:buClr>
              <a:buSzPct val="75000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61313" algn="l"/>
              </a:tabLst>
            </a:pPr>
            <a:r>
              <a:rPr lang="fr-FR" sz="2400" u="sng" dirty="0"/>
              <a:t>Production des noyaux</a:t>
            </a:r>
          </a:p>
          <a:p>
            <a:pPr marL="855663" lvl="1" indent="-284163" algn="ctr" hangingPunct="0">
              <a:lnSpc>
                <a:spcPct val="102000"/>
              </a:lnSpc>
              <a:spcAft>
                <a:spcPts val="1388"/>
              </a:spcAft>
              <a:buClr>
                <a:srgbClr val="000000"/>
              </a:buClr>
              <a:buSzPct val="75000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61313" algn="l"/>
              </a:tabLst>
            </a:pPr>
            <a:r>
              <a:rPr lang="fr-FR" sz="2400" dirty="0">
                <a:solidFill>
                  <a:srgbClr val="3333CC"/>
                </a:solidFill>
              </a:rPr>
              <a:t> Fission spontanée - Fission avec des </a:t>
            </a:r>
            <a:r>
              <a:rPr lang="fr-FR" sz="2400" dirty="0" err="1">
                <a:solidFill>
                  <a:srgbClr val="3333CC"/>
                </a:solidFill>
              </a:rPr>
              <a:t>n</a:t>
            </a:r>
            <a:r>
              <a:rPr lang="fr-FR" sz="2400" baseline="-25000" dirty="0" err="1">
                <a:solidFill>
                  <a:srgbClr val="3333CC"/>
                </a:solidFill>
              </a:rPr>
              <a:t>th</a:t>
            </a:r>
            <a:r>
              <a:rPr lang="fr-FR" sz="2400" dirty="0">
                <a:solidFill>
                  <a:srgbClr val="3333CC"/>
                </a:solidFill>
              </a:rPr>
              <a:t>(ILL)</a:t>
            </a:r>
          </a:p>
          <a:p>
            <a:pPr marL="855663" lvl="1" indent="-284163" algn="ctr" hangingPunct="0">
              <a:lnSpc>
                <a:spcPct val="102000"/>
              </a:lnSpc>
              <a:spcAft>
                <a:spcPts val="1388"/>
              </a:spcAft>
              <a:buClr>
                <a:srgbClr val="000000"/>
              </a:buClr>
              <a:buSzPct val="75000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61313" algn="l"/>
              </a:tabLst>
            </a:pPr>
            <a:r>
              <a:rPr lang="fr-FR" sz="2400" dirty="0">
                <a:solidFill>
                  <a:srgbClr val="3333CC"/>
                </a:solidFill>
              </a:rPr>
              <a:t>Fission avec </a:t>
            </a:r>
            <a:r>
              <a:rPr lang="fr-FR" sz="2400" baseline="30000" dirty="0">
                <a:solidFill>
                  <a:srgbClr val="3333CC"/>
                </a:solidFill>
              </a:rPr>
              <a:t>238</a:t>
            </a:r>
            <a:r>
              <a:rPr lang="fr-FR" sz="2400" dirty="0">
                <a:solidFill>
                  <a:srgbClr val="3333CC"/>
                </a:solidFill>
              </a:rPr>
              <a:t>U(p, FF) au JYFL (Jyväskylä)</a:t>
            </a:r>
          </a:p>
          <a:p>
            <a:pPr marL="855663" lvl="1" indent="-284163" algn="ctr" hangingPunct="0">
              <a:lnSpc>
                <a:spcPct val="102000"/>
              </a:lnSpc>
              <a:spcAft>
                <a:spcPts val="1388"/>
              </a:spcAft>
              <a:buClr>
                <a:srgbClr val="000000"/>
              </a:buClr>
              <a:buSzPct val="75000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61313" algn="l"/>
              </a:tabLst>
            </a:pPr>
            <a:r>
              <a:rPr lang="fr-FR" sz="2400" dirty="0">
                <a:solidFill>
                  <a:srgbClr val="3333CC"/>
                </a:solidFill>
              </a:rPr>
              <a:t>Fission Be(</a:t>
            </a:r>
            <a:r>
              <a:rPr lang="fr-FR" sz="2400" baseline="30000" dirty="0">
                <a:solidFill>
                  <a:srgbClr val="3333CC"/>
                </a:solidFill>
              </a:rPr>
              <a:t>238</a:t>
            </a:r>
            <a:r>
              <a:rPr lang="fr-FR" sz="2400" dirty="0">
                <a:solidFill>
                  <a:srgbClr val="3333CC"/>
                </a:solidFill>
              </a:rPr>
              <a:t>U</a:t>
            </a:r>
            <a:r>
              <a:rPr lang="fr-FR" sz="2400" baseline="-25000" dirty="0">
                <a:solidFill>
                  <a:srgbClr val="3333CC"/>
                </a:solidFill>
              </a:rPr>
              <a:t>rel.</a:t>
            </a:r>
            <a:r>
              <a:rPr lang="fr-FR" sz="2400" dirty="0">
                <a:solidFill>
                  <a:srgbClr val="3333CC"/>
                </a:solidFill>
              </a:rPr>
              <a:t>, FF) à RIKEN</a:t>
            </a:r>
          </a:p>
          <a:p>
            <a:pPr marL="855663" lvl="1" indent="-284163" algn="ctr" hangingPunct="0">
              <a:lnSpc>
                <a:spcPct val="102000"/>
              </a:lnSpc>
              <a:spcAft>
                <a:spcPts val="1388"/>
              </a:spcAft>
              <a:buClr>
                <a:srgbClr val="000000"/>
              </a:buClr>
              <a:buSzPct val="75000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61313" algn="l"/>
              </a:tabLst>
            </a:pPr>
            <a:endParaRPr lang="fr-FR" dirty="0">
              <a:solidFill>
                <a:srgbClr val="C00000"/>
              </a:solidFill>
              <a:latin typeface="Nimbus Roman No9 L" charset="0"/>
            </a:endParaRPr>
          </a:p>
        </p:txBody>
      </p:sp>
      <p:sp>
        <p:nvSpPr>
          <p:cNvPr id="7175" name="Espace réservé du pied de page 9"/>
          <p:cNvSpPr txBox="1">
            <a:spLocks noGrp="1"/>
          </p:cNvSpPr>
          <p:nvPr/>
        </p:nvSpPr>
        <p:spPr bwMode="auto">
          <a:xfrm>
            <a:off x="4211638" y="6492875"/>
            <a:ext cx="43926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fr-FR" sz="1200">
                <a:solidFill>
                  <a:srgbClr val="898989"/>
                </a:solidFill>
              </a:rPr>
              <a:t>Tourniquet Section 01 LPSC– 19-21 nov. 2014</a:t>
            </a:r>
          </a:p>
        </p:txBody>
      </p:sp>
      <p:sp>
        <p:nvSpPr>
          <p:cNvPr id="7176" name="Espace réservé de la date 11"/>
          <p:cNvSpPr txBox="1">
            <a:spLocks noGrp="1"/>
          </p:cNvSpPr>
          <p:nvPr/>
        </p:nvSpPr>
        <p:spPr bwMode="auto">
          <a:xfrm>
            <a:off x="134938" y="6453188"/>
            <a:ext cx="2565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altLang="fr-FR" sz="1200">
                <a:solidFill>
                  <a:srgbClr val="898989"/>
                </a:solidFill>
              </a:rPr>
              <a:t>Groupe Structure Nucléaire</a:t>
            </a:r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250825" y="980728"/>
            <a:ext cx="835342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sz="2400" dirty="0">
                <a:solidFill>
                  <a:srgbClr val="E75112"/>
                </a:solidFill>
              </a:rPr>
              <a:t>I-Déformation, coexistence de formes et </a:t>
            </a:r>
            <a:r>
              <a:rPr lang="fr-FR" altLang="fr-FR" sz="2400" dirty="0" err="1">
                <a:solidFill>
                  <a:srgbClr val="E75112"/>
                </a:solidFill>
              </a:rPr>
              <a:t>triaxialité</a:t>
            </a:r>
            <a:r>
              <a:rPr lang="fr-FR" altLang="fr-FR" sz="2400" dirty="0">
                <a:solidFill>
                  <a:srgbClr val="E75112"/>
                </a:solidFill>
              </a:rPr>
              <a:t> dans la région de masse A~100 et A~150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>
                <a:solidFill>
                  <a:srgbClr val="E75112"/>
                </a:solidFill>
              </a:rPr>
              <a:t>II- </a:t>
            </a:r>
            <a:r>
              <a:rPr lang="fr-FR" altLang="fr-FR" sz="2400" dirty="0">
                <a:solidFill>
                  <a:srgbClr val="E75112"/>
                </a:solidFill>
              </a:rPr>
              <a:t>Tester les prédictions du MC à la limite des connaissances actuelles dans la région autour de </a:t>
            </a:r>
            <a:r>
              <a:rPr lang="fr-FR" altLang="fr-FR" sz="2400" baseline="30000" dirty="0">
                <a:solidFill>
                  <a:srgbClr val="E75112"/>
                </a:solidFill>
              </a:rPr>
              <a:t>132</a:t>
            </a:r>
            <a:r>
              <a:rPr lang="fr-FR" altLang="fr-FR" sz="2400" dirty="0">
                <a:solidFill>
                  <a:srgbClr val="E75112"/>
                </a:solidFill>
              </a:rPr>
              <a:t>Sn</a:t>
            </a:r>
            <a:endParaRPr lang="fr-FR" sz="2400" dirty="0"/>
          </a:p>
          <a:p>
            <a:endParaRPr lang="fr-FR" b="1" dirty="0">
              <a:solidFill>
                <a:srgbClr val="E7511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à coins arrondis 41"/>
          <p:cNvSpPr/>
          <p:nvPr/>
        </p:nvSpPr>
        <p:spPr>
          <a:xfrm>
            <a:off x="4427984" y="6093296"/>
            <a:ext cx="4716016" cy="54868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smtClean="0">
                <a:solidFill>
                  <a:srgbClr val="0033CC"/>
                </a:solidFill>
                <a:latin typeface="Verdana" pitchFamily="34" charset="0"/>
              </a:rPr>
              <a:t>QPM et GICM </a:t>
            </a:r>
            <a:r>
              <a:rPr lang="en-US" i="1" dirty="0" err="1" smtClean="0">
                <a:solidFill>
                  <a:srgbClr val="0033CC"/>
                </a:solidFill>
                <a:latin typeface="Verdana" pitchFamily="34" charset="0"/>
              </a:rPr>
              <a:t>permettent</a:t>
            </a:r>
            <a:r>
              <a:rPr lang="en-US" i="1" dirty="0" smtClean="0">
                <a:solidFill>
                  <a:srgbClr val="0033CC"/>
                </a:solidFill>
                <a:latin typeface="Verdana" pitchFamily="34" charset="0"/>
              </a:rPr>
              <a:t> d’</a:t>
            </a:r>
            <a:r>
              <a:rPr lang="fr-FR" i="1" dirty="0" smtClean="0">
                <a:solidFill>
                  <a:srgbClr val="0033CC"/>
                </a:solidFill>
                <a:latin typeface="Verdana" pitchFamily="34" charset="0"/>
              </a:rPr>
              <a:t>étudier les </a:t>
            </a:r>
          </a:p>
          <a:p>
            <a:r>
              <a:rPr lang="en-GB" b="1" i="1" dirty="0" smtClean="0">
                <a:solidFill>
                  <a:schemeClr val="accent2"/>
                </a:solidFill>
              </a:rPr>
              <a:t>modes </a:t>
            </a:r>
            <a:r>
              <a:rPr lang="en-GB" b="1" i="1" dirty="0" err="1" smtClean="0">
                <a:solidFill>
                  <a:schemeClr val="accent2"/>
                </a:solidFill>
              </a:rPr>
              <a:t>octupolaires</a:t>
            </a:r>
            <a:r>
              <a:rPr lang="en-GB" b="1" i="1" dirty="0" smtClean="0">
                <a:solidFill>
                  <a:schemeClr val="accent2"/>
                </a:solidFill>
              </a:rPr>
              <a:t> </a:t>
            </a:r>
            <a:r>
              <a:rPr lang="en-GB" b="1" i="1" dirty="0" err="1" smtClean="0">
                <a:solidFill>
                  <a:schemeClr val="accent2"/>
                </a:solidFill>
              </a:rPr>
              <a:t>dynamiques</a:t>
            </a: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33" name="Rectangle à coins arrondis 32"/>
          <p:cNvSpPr/>
          <p:nvPr/>
        </p:nvSpPr>
        <p:spPr>
          <a:xfrm>
            <a:off x="3923928" y="2780928"/>
            <a:ext cx="4032250" cy="36036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80528" y="764704"/>
            <a:ext cx="9684568" cy="692150"/>
          </a:xfrm>
        </p:spPr>
        <p:txBody>
          <a:bodyPr/>
          <a:lstStyle/>
          <a:p>
            <a:pPr eaLnBrk="1" hangingPunct="1"/>
            <a:r>
              <a:rPr lang="fr-FR" altLang="fr-FR" sz="1800" dirty="0" smtClean="0">
                <a:solidFill>
                  <a:srgbClr val="E75112"/>
                </a:solidFill>
                <a:latin typeface="Verdana" pitchFamily="34" charset="0"/>
              </a:rPr>
              <a:t>1- Déformation, coexistence de formes et </a:t>
            </a:r>
            <a:r>
              <a:rPr lang="fr-FR" altLang="fr-FR" sz="1800" dirty="0" err="1" smtClean="0">
                <a:solidFill>
                  <a:srgbClr val="E75112"/>
                </a:solidFill>
                <a:latin typeface="Verdana" pitchFamily="34" charset="0"/>
              </a:rPr>
              <a:t>triaxialité</a:t>
            </a:r>
            <a:r>
              <a:rPr lang="fr-FR" altLang="fr-FR" sz="1800" dirty="0" smtClean="0">
                <a:solidFill>
                  <a:srgbClr val="E75112"/>
                </a:solidFill>
                <a:latin typeface="Verdana" pitchFamily="34" charset="0"/>
              </a:rPr>
              <a:t> dans la région de masse </a:t>
            </a:r>
            <a:br>
              <a:rPr lang="fr-FR" altLang="fr-FR" sz="1800" dirty="0" smtClean="0">
                <a:solidFill>
                  <a:srgbClr val="E75112"/>
                </a:solidFill>
                <a:latin typeface="Verdana" pitchFamily="34" charset="0"/>
              </a:rPr>
            </a:br>
            <a:r>
              <a:rPr lang="fr-FR" altLang="fr-FR" sz="1800" dirty="0" smtClean="0">
                <a:solidFill>
                  <a:srgbClr val="E75112"/>
                </a:solidFill>
                <a:latin typeface="Verdana" pitchFamily="34" charset="0"/>
              </a:rPr>
              <a:t>A~100</a:t>
            </a:r>
          </a:p>
        </p:txBody>
      </p:sp>
      <p:sp>
        <p:nvSpPr>
          <p:cNvPr id="6" name="Espace réservé du numéro de diapositive 5"/>
          <p:cNvSpPr txBox="1">
            <a:spLocks noGrp="1"/>
          </p:cNvSpPr>
          <p:nvPr/>
        </p:nvSpPr>
        <p:spPr>
          <a:xfrm>
            <a:off x="687705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43ED755F-BD57-4F19-84E4-3149D1286756}" type="slidenum">
              <a:rPr lang="fr-FR" sz="1200">
                <a:solidFill>
                  <a:schemeClr val="tx1">
                    <a:tint val="75000"/>
                  </a:schemeClr>
                </a:solidFill>
                <a:cs typeface="+mn-cs"/>
              </a:rPr>
              <a:pPr algn="r">
                <a:defRPr/>
              </a:pPr>
              <a:t>5</a:t>
            </a:fld>
            <a:endParaRPr lang="fr-FR" sz="1200" dirty="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1588" y="765175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8" name="Picture 13" descr="http://lpsc.in2p3.fr/mariane/images/logoLPS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0"/>
            <a:ext cx="1093788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107504" y="1772816"/>
            <a:ext cx="91455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Experiences </a:t>
            </a:r>
            <a:r>
              <a:rPr lang="en-US" dirty="0" err="1" smtClean="0">
                <a:solidFill>
                  <a:srgbClr val="0070C0"/>
                </a:solidFill>
              </a:rPr>
              <a:t>réalisées</a:t>
            </a:r>
            <a:r>
              <a:rPr lang="en-US" dirty="0" smtClean="0">
                <a:solidFill>
                  <a:srgbClr val="0070C0"/>
                </a:solidFill>
              </a:rPr>
              <a:t>:  </a:t>
            </a:r>
            <a:r>
              <a:rPr lang="en-US" dirty="0" smtClean="0">
                <a:solidFill>
                  <a:srgbClr val="C00000"/>
                </a:solidFill>
              </a:rPr>
              <a:t>ILL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Jÿvaskyla</a:t>
            </a:r>
            <a:r>
              <a:rPr lang="en-US" dirty="0">
                <a:solidFill>
                  <a:srgbClr val="C00000"/>
                </a:solidFill>
              </a:rPr>
              <a:t> (2011) et </a:t>
            </a:r>
            <a:r>
              <a:rPr lang="en-US" dirty="0" err="1">
                <a:solidFill>
                  <a:srgbClr val="C00000"/>
                </a:solidFill>
              </a:rPr>
              <a:t>durant</a:t>
            </a:r>
            <a:r>
              <a:rPr lang="en-US" dirty="0">
                <a:solidFill>
                  <a:srgbClr val="C00000"/>
                </a:solidFill>
              </a:rPr>
              <a:t> la </a:t>
            </a:r>
            <a:r>
              <a:rPr lang="en-US" dirty="0" err="1" smtClean="0">
                <a:solidFill>
                  <a:srgbClr val="C00000"/>
                </a:solidFill>
              </a:rPr>
              <a:t>compagne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                                  EXILL@ILL (2012-2013) </a:t>
            </a:r>
            <a:endParaRPr lang="en-US" dirty="0">
              <a:solidFill>
                <a:srgbClr val="C00000"/>
              </a:solidFill>
            </a:endParaRPr>
          </a:p>
          <a:p>
            <a:endParaRPr lang="fr-FR" dirty="0"/>
          </a:p>
        </p:txBody>
      </p:sp>
      <p:sp>
        <p:nvSpPr>
          <p:cNvPr id="8200" name="Rectangle 2"/>
          <p:cNvSpPr>
            <a:spLocks noChangeArrowheads="1"/>
          </p:cNvSpPr>
          <p:nvPr/>
        </p:nvSpPr>
        <p:spPr bwMode="auto">
          <a:xfrm>
            <a:off x="0" y="2492896"/>
            <a:ext cx="9361488" cy="119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eaLnBrk="0" hangingPunct="0">
              <a:buSzPct val="100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fr-FR" sz="1600" dirty="0">
                <a:latin typeface="Arial" pitchFamily="34" charset="0"/>
              </a:rPr>
              <a:t> </a:t>
            </a:r>
            <a:r>
              <a:rPr lang="fr-FR" dirty="0">
                <a:latin typeface="Arial" pitchFamily="34" charset="0"/>
              </a:rPr>
              <a:t>- </a:t>
            </a:r>
            <a:r>
              <a:rPr lang="fr-FR" dirty="0"/>
              <a:t>Identification de l</a:t>
            </a:r>
            <a:r>
              <a:rPr lang="fr-FR" altLang="fr-FR" dirty="0"/>
              <a:t>’</a:t>
            </a:r>
            <a:r>
              <a:rPr lang="fr-FR" dirty="0"/>
              <a:t>origine des phénomènes de coexistences de formes</a:t>
            </a:r>
          </a:p>
          <a:p>
            <a:pPr eaLnBrk="0" hangingPunct="0">
              <a:buSzPct val="100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fr-FR" dirty="0"/>
              <a:t>      </a:t>
            </a:r>
            <a:r>
              <a:rPr lang="fr-FR" dirty="0" smtClean="0"/>
              <a:t>                                          </a:t>
            </a:r>
            <a:r>
              <a:rPr lang="fr-FR" i="1" dirty="0">
                <a:solidFill>
                  <a:srgbClr val="0033CC"/>
                </a:solidFill>
              </a:rPr>
              <a:t>application de QPM, GICM et </a:t>
            </a:r>
            <a:r>
              <a:rPr lang="fr-FR" i="1" dirty="0" smtClean="0">
                <a:solidFill>
                  <a:srgbClr val="0033CC"/>
                </a:solidFill>
              </a:rPr>
              <a:t>IBM</a:t>
            </a:r>
            <a:endParaRPr lang="fr-FR" dirty="0"/>
          </a:p>
          <a:p>
            <a:pPr eaLnBrk="0" hangingPunct="0">
              <a:buSzPct val="100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fr-FR" dirty="0"/>
              <a:t> - Etude de l</a:t>
            </a:r>
            <a:r>
              <a:rPr lang="fr-FR" altLang="fr-FR" dirty="0"/>
              <a:t>’</a:t>
            </a:r>
            <a:r>
              <a:rPr lang="fr-FR" dirty="0"/>
              <a:t>évolution de la déformation et comparaison avec la région A~150</a:t>
            </a:r>
          </a:p>
          <a:p>
            <a:pPr eaLnBrk="0" hangingPunct="0">
              <a:buSzPct val="100000"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fr-FR" dirty="0"/>
          </a:p>
        </p:txBody>
      </p:sp>
      <p:sp>
        <p:nvSpPr>
          <p:cNvPr id="8201" name="Espace réservé du pied de page 9"/>
          <p:cNvSpPr txBox="1">
            <a:spLocks noGrp="1"/>
          </p:cNvSpPr>
          <p:nvPr/>
        </p:nvSpPr>
        <p:spPr bwMode="auto">
          <a:xfrm>
            <a:off x="4211638" y="6519863"/>
            <a:ext cx="417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fr-FR" sz="1200">
                <a:solidFill>
                  <a:srgbClr val="898989"/>
                </a:solidFill>
              </a:rPr>
              <a:t>Tourniquet Section 01 LPSC– 19-21 nov. 2014</a:t>
            </a:r>
          </a:p>
        </p:txBody>
      </p:sp>
      <p:sp>
        <p:nvSpPr>
          <p:cNvPr id="8202" name="Espace réservé de la date 11"/>
          <p:cNvSpPr txBox="1">
            <a:spLocks noGrp="1"/>
          </p:cNvSpPr>
          <p:nvPr/>
        </p:nvSpPr>
        <p:spPr bwMode="auto">
          <a:xfrm>
            <a:off x="134938" y="6519863"/>
            <a:ext cx="2565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altLang="fr-FR" sz="1200">
                <a:solidFill>
                  <a:srgbClr val="898989"/>
                </a:solidFill>
              </a:rPr>
              <a:t>Groupe Structure Nucléaire</a:t>
            </a:r>
          </a:p>
        </p:txBody>
      </p:sp>
      <p:sp>
        <p:nvSpPr>
          <p:cNvPr id="35" name="Flèche courbée vers la gauche 34"/>
          <p:cNvSpPr/>
          <p:nvPr/>
        </p:nvSpPr>
        <p:spPr>
          <a:xfrm>
            <a:off x="8316913" y="2636912"/>
            <a:ext cx="358775" cy="4064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08112" y="46365"/>
            <a:ext cx="7956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b="1" dirty="0" smtClean="0">
                <a:solidFill>
                  <a:srgbClr val="E75112"/>
                </a:solidFill>
              </a:rPr>
              <a:t>I-Déformation, coexistence de formes et </a:t>
            </a:r>
            <a:r>
              <a:rPr lang="fr-FR" altLang="fr-FR" b="1" dirty="0" err="1" smtClean="0">
                <a:solidFill>
                  <a:srgbClr val="E75112"/>
                </a:solidFill>
              </a:rPr>
              <a:t>triaxialité</a:t>
            </a:r>
            <a:r>
              <a:rPr lang="fr-FR" altLang="fr-FR" b="1" dirty="0" smtClean="0">
                <a:solidFill>
                  <a:srgbClr val="E75112"/>
                </a:solidFill>
              </a:rPr>
              <a:t> dans la région de masse A~100 et A~150</a:t>
            </a:r>
            <a:endParaRPr lang="fr-FR" altLang="fr-FR" b="1" dirty="0">
              <a:solidFill>
                <a:srgbClr val="E75112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1043608" y="1340768"/>
            <a:ext cx="673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Noyaux étudiés: </a:t>
            </a:r>
            <a:r>
              <a:rPr lang="fr-FR" baseline="30000" dirty="0" smtClean="0">
                <a:solidFill>
                  <a:srgbClr val="C00000"/>
                </a:solidFill>
              </a:rPr>
              <a:t>97-103</a:t>
            </a:r>
            <a:r>
              <a:rPr lang="fr-FR" dirty="0" smtClean="0">
                <a:solidFill>
                  <a:srgbClr val="C00000"/>
                </a:solidFill>
              </a:rPr>
              <a:t>Y, </a:t>
            </a:r>
            <a:r>
              <a:rPr lang="fr-FR" baseline="30000" dirty="0" smtClean="0">
                <a:solidFill>
                  <a:srgbClr val="C00000"/>
                </a:solidFill>
              </a:rPr>
              <a:t>99-101</a:t>
            </a:r>
            <a:r>
              <a:rPr lang="fr-FR" dirty="0" smtClean="0">
                <a:solidFill>
                  <a:srgbClr val="C00000"/>
                </a:solidFill>
              </a:rPr>
              <a:t>Sr</a:t>
            </a:r>
            <a:r>
              <a:rPr lang="fr-FR" dirty="0" smtClean="0"/>
              <a:t>, </a:t>
            </a:r>
            <a:r>
              <a:rPr lang="fr-FR" baseline="30000" dirty="0" smtClean="0"/>
              <a:t>95-97</a:t>
            </a:r>
            <a:r>
              <a:rPr lang="fr-FR" dirty="0" smtClean="0"/>
              <a:t>Rb, </a:t>
            </a:r>
            <a:r>
              <a:rPr lang="fr-FR" baseline="30000" dirty="0" smtClean="0">
                <a:solidFill>
                  <a:srgbClr val="0033CC"/>
                </a:solidFill>
              </a:rPr>
              <a:t>91-92</a:t>
            </a:r>
            <a:r>
              <a:rPr lang="fr-FR" dirty="0" smtClean="0">
                <a:solidFill>
                  <a:srgbClr val="0033CC"/>
                </a:solidFill>
              </a:rPr>
              <a:t>Br et </a:t>
            </a:r>
            <a:r>
              <a:rPr lang="fr-FR" baseline="30000" dirty="0" smtClean="0">
                <a:solidFill>
                  <a:srgbClr val="0033CC"/>
                </a:solidFill>
              </a:rPr>
              <a:t>88-89</a:t>
            </a:r>
            <a:r>
              <a:rPr lang="fr-FR" dirty="0" smtClean="0">
                <a:solidFill>
                  <a:srgbClr val="0033CC"/>
                </a:solidFill>
              </a:rPr>
              <a:t>Se</a:t>
            </a:r>
            <a:endParaRPr lang="fr-FR" dirty="0">
              <a:solidFill>
                <a:srgbClr val="0033CC"/>
              </a:solidFill>
            </a:endParaRPr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 bwMode="auto">
          <a:xfrm>
            <a:off x="179388" y="3429000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fr-FR" altLang="fr-FR" dirty="0" smtClean="0">
                <a:solidFill>
                  <a:srgbClr val="E75112"/>
                </a:solidFill>
                <a:ea typeface="+mj-ea"/>
                <a:cs typeface="+mj-cs"/>
              </a:rPr>
              <a:t>   2- Etude </a:t>
            </a:r>
            <a:r>
              <a:rPr lang="fr-FR" altLang="fr-FR" dirty="0">
                <a:solidFill>
                  <a:srgbClr val="E75112"/>
                </a:solidFill>
                <a:ea typeface="+mj-ea"/>
                <a:cs typeface="+mj-cs"/>
              </a:rPr>
              <a:t>de la déformation </a:t>
            </a:r>
            <a:r>
              <a:rPr lang="fr-FR" altLang="fr-FR" dirty="0" err="1">
                <a:solidFill>
                  <a:srgbClr val="E75112"/>
                </a:solidFill>
                <a:ea typeface="+mj-ea"/>
                <a:cs typeface="+mj-cs"/>
              </a:rPr>
              <a:t>octupolaire</a:t>
            </a:r>
            <a:r>
              <a:rPr lang="fr-FR" altLang="fr-FR" dirty="0">
                <a:solidFill>
                  <a:srgbClr val="E75112"/>
                </a:solidFill>
                <a:ea typeface="+mj-ea"/>
                <a:cs typeface="+mj-cs"/>
              </a:rPr>
              <a:t> </a:t>
            </a:r>
            <a:r>
              <a:rPr lang="fr-FR" altLang="fr-FR" dirty="0" smtClean="0">
                <a:solidFill>
                  <a:srgbClr val="E75112"/>
                </a:solidFill>
                <a:ea typeface="+mj-ea"/>
                <a:cs typeface="+mj-cs"/>
              </a:rPr>
              <a:t> dans </a:t>
            </a:r>
            <a:r>
              <a:rPr lang="fr-FR" altLang="fr-FR" dirty="0">
                <a:solidFill>
                  <a:srgbClr val="E75112"/>
                </a:solidFill>
                <a:ea typeface="+mj-ea"/>
                <a:cs typeface="+mj-cs"/>
              </a:rPr>
              <a:t>la région de masse A~150</a:t>
            </a:r>
          </a:p>
        </p:txBody>
      </p:sp>
      <p:cxnSp>
        <p:nvCxnSpPr>
          <p:cNvPr id="39" name="Connecteur droit 38"/>
          <p:cNvCxnSpPr/>
          <p:nvPr/>
        </p:nvCxnSpPr>
        <p:spPr>
          <a:xfrm>
            <a:off x="1619672" y="3501008"/>
            <a:ext cx="568863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250825" y="3905126"/>
            <a:ext cx="9145588" cy="223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/>
            <a:r>
              <a:rPr lang="fr-FR" dirty="0">
                <a:solidFill>
                  <a:srgbClr val="0033CC"/>
                </a:solidFill>
              </a:rPr>
              <a:t>Compléter la systématique de cette région </a:t>
            </a:r>
            <a:r>
              <a:rPr lang="fr-FR" dirty="0" smtClean="0">
                <a:solidFill>
                  <a:srgbClr val="0033CC"/>
                </a:solidFill>
              </a:rPr>
              <a:t>A~150</a:t>
            </a:r>
          </a:p>
          <a:p>
            <a:r>
              <a:rPr lang="fr-FR" dirty="0" smtClean="0"/>
              <a:t>Noyaux déjà étudiés:</a:t>
            </a:r>
            <a:r>
              <a:rPr lang="fr-FR" baseline="30000" dirty="0" smtClean="0"/>
              <a:t>149</a:t>
            </a:r>
            <a:r>
              <a:rPr lang="fr-FR" dirty="0" smtClean="0"/>
              <a:t>Pr</a:t>
            </a:r>
            <a:r>
              <a:rPr lang="fr-FR" dirty="0"/>
              <a:t>, </a:t>
            </a:r>
            <a:r>
              <a:rPr lang="fr-FR" baseline="30000" dirty="0"/>
              <a:t>151</a:t>
            </a:r>
            <a:r>
              <a:rPr lang="fr-FR" dirty="0"/>
              <a:t>Pr and </a:t>
            </a:r>
            <a:r>
              <a:rPr lang="fr-FR" baseline="30000" dirty="0"/>
              <a:t>153</a:t>
            </a:r>
            <a:r>
              <a:rPr lang="fr-FR" dirty="0"/>
              <a:t>Pr (corrélation </a:t>
            </a:r>
            <a:r>
              <a:rPr lang="fr-FR" dirty="0" err="1"/>
              <a:t>octupolaire</a:t>
            </a:r>
            <a:r>
              <a:rPr lang="fr-FR" dirty="0"/>
              <a:t> faible)</a:t>
            </a:r>
          </a:p>
          <a:p>
            <a:r>
              <a:rPr lang="fr-FR" dirty="0"/>
              <a:t>                        </a:t>
            </a:r>
            <a:r>
              <a:rPr lang="fr-FR" baseline="30000" dirty="0"/>
              <a:t>151</a:t>
            </a:r>
            <a:r>
              <a:rPr lang="fr-FR" dirty="0"/>
              <a:t>Pm,</a:t>
            </a:r>
            <a:r>
              <a:rPr lang="fr-FR" baseline="30000" dirty="0"/>
              <a:t>153</a:t>
            </a:r>
            <a:r>
              <a:rPr lang="fr-FR" dirty="0"/>
              <a:t>Pm (augmentation de la </a:t>
            </a:r>
            <a:r>
              <a:rPr lang="fr-FR" dirty="0" smtClean="0"/>
              <a:t>corrélation </a:t>
            </a:r>
            <a:r>
              <a:rPr lang="fr-FR" dirty="0" err="1"/>
              <a:t>octupolaire</a:t>
            </a:r>
            <a:r>
              <a:rPr lang="fr-FR" dirty="0"/>
              <a:t>)</a:t>
            </a:r>
          </a:p>
          <a:p>
            <a:endParaRPr lang="fr-FR" sz="1600" dirty="0"/>
          </a:p>
          <a:p>
            <a:r>
              <a:rPr lang="fr-FR" dirty="0"/>
              <a:t>Noyaux en cours d’étude: « </a:t>
            </a:r>
            <a:r>
              <a:rPr lang="fr-FR" dirty="0">
                <a:solidFill>
                  <a:srgbClr val="FF0000"/>
                </a:solidFill>
              </a:rPr>
              <a:t>Etude de la déformation </a:t>
            </a:r>
            <a:r>
              <a:rPr lang="fr-FR" dirty="0" err="1">
                <a:solidFill>
                  <a:srgbClr val="FF0000"/>
                </a:solidFill>
              </a:rPr>
              <a:t>octupolaire</a:t>
            </a:r>
            <a:r>
              <a:rPr lang="fr-FR" dirty="0">
                <a:solidFill>
                  <a:srgbClr val="FF0000"/>
                </a:solidFill>
              </a:rPr>
              <a:t> dans </a:t>
            </a:r>
            <a:r>
              <a:rPr lang="fr-FR" baseline="30000" dirty="0">
                <a:solidFill>
                  <a:srgbClr val="FF0000"/>
                </a:solidFill>
              </a:rPr>
              <a:t>149</a:t>
            </a:r>
            <a:r>
              <a:rPr lang="fr-FR" dirty="0">
                <a:solidFill>
                  <a:srgbClr val="FF0000"/>
                </a:solidFill>
              </a:rPr>
              <a:t>Ce </a:t>
            </a:r>
            <a:r>
              <a:rPr lang="fr-FR" dirty="0" smtClean="0">
                <a:solidFill>
                  <a:srgbClr val="FF0000"/>
                </a:solidFill>
              </a:rPr>
              <a:t>et </a:t>
            </a:r>
            <a:r>
              <a:rPr lang="fr-FR" baseline="30000" dirty="0" smtClean="0">
                <a:solidFill>
                  <a:srgbClr val="FF0000"/>
                </a:solidFill>
              </a:rPr>
              <a:t>151</a:t>
            </a:r>
            <a:r>
              <a:rPr lang="fr-FR" dirty="0" smtClean="0">
                <a:solidFill>
                  <a:srgbClr val="FF0000"/>
                </a:solidFill>
              </a:rPr>
              <a:t>Nd</a:t>
            </a:r>
            <a:r>
              <a:rPr lang="fr-FR" dirty="0" smtClean="0"/>
              <a:t> »  (</a:t>
            </a:r>
            <a:r>
              <a:rPr lang="fr-FR" dirty="0" smtClean="0">
                <a:solidFill>
                  <a:srgbClr val="0033CC"/>
                </a:solidFill>
              </a:rPr>
              <a:t>Expérience en cours à l’ILL actuellement)</a:t>
            </a:r>
          </a:p>
          <a:p>
            <a:pPr algn="ctr"/>
            <a:endParaRPr lang="fr-FR" sz="1600" dirty="0">
              <a:solidFill>
                <a:srgbClr val="0033CC"/>
              </a:solidFill>
            </a:endParaRPr>
          </a:p>
          <a:p>
            <a:r>
              <a:rPr lang="fr-FR" dirty="0"/>
              <a:t>Futur: Aller vers des noyaux plus lourds: </a:t>
            </a:r>
            <a:r>
              <a:rPr lang="fr-FR" baseline="30000" dirty="0"/>
              <a:t>154</a:t>
            </a:r>
            <a:r>
              <a:rPr lang="fr-FR" dirty="0"/>
              <a:t>Nd et </a:t>
            </a:r>
            <a:r>
              <a:rPr lang="fr-FR" baseline="30000" dirty="0"/>
              <a:t>156</a:t>
            </a:r>
            <a:r>
              <a:rPr lang="fr-FR" dirty="0"/>
              <a:t>Sm</a:t>
            </a:r>
          </a:p>
        </p:txBody>
      </p:sp>
      <p:sp>
        <p:nvSpPr>
          <p:cNvPr id="43" name="Flèche courbée vers la gauche 42"/>
          <p:cNvSpPr/>
          <p:nvPr/>
        </p:nvSpPr>
        <p:spPr>
          <a:xfrm>
            <a:off x="8604447" y="5273278"/>
            <a:ext cx="223641" cy="72008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44" name="Flèche droite 43"/>
          <p:cNvSpPr/>
          <p:nvPr/>
        </p:nvSpPr>
        <p:spPr>
          <a:xfrm>
            <a:off x="0" y="4240332"/>
            <a:ext cx="25152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lèche droite 44"/>
          <p:cNvSpPr/>
          <p:nvPr/>
        </p:nvSpPr>
        <p:spPr>
          <a:xfrm>
            <a:off x="0" y="5057254"/>
            <a:ext cx="25152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Flèche droite 45"/>
          <p:cNvSpPr/>
          <p:nvPr/>
        </p:nvSpPr>
        <p:spPr>
          <a:xfrm>
            <a:off x="-36512" y="5849342"/>
            <a:ext cx="25152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052513"/>
            <a:ext cx="3744913" cy="692150"/>
          </a:xfrm>
        </p:spPr>
        <p:txBody>
          <a:bodyPr/>
          <a:lstStyle/>
          <a:p>
            <a:pPr eaLnBrk="1" hangingPunct="1"/>
            <a:r>
              <a:rPr lang="fr-FR" altLang="fr-FR" sz="2800" b="1" smtClean="0">
                <a:solidFill>
                  <a:srgbClr val="E75112"/>
                </a:solidFill>
                <a:latin typeface="Verdana" pitchFamily="34" charset="0"/>
              </a:rPr>
              <a:t> </a:t>
            </a:r>
            <a:r>
              <a:rPr lang="fr-FR" altLang="fr-FR" sz="1800" b="1" smtClean="0">
                <a:solidFill>
                  <a:srgbClr val="E75112"/>
                </a:solidFill>
                <a:latin typeface="Verdana" pitchFamily="34" charset="0"/>
              </a:rPr>
              <a:t>Noyaux récemment étudiés ~ </a:t>
            </a:r>
            <a:r>
              <a:rPr lang="fr-FR" altLang="fr-FR" sz="1800" b="1" baseline="30000" smtClean="0">
                <a:solidFill>
                  <a:srgbClr val="E75112"/>
                </a:solidFill>
                <a:latin typeface="Verdana" pitchFamily="34" charset="0"/>
              </a:rPr>
              <a:t>132</a:t>
            </a:r>
            <a:r>
              <a:rPr lang="fr-FR" altLang="fr-FR" sz="1800" b="1" smtClean="0">
                <a:solidFill>
                  <a:srgbClr val="E75112"/>
                </a:solidFill>
                <a:latin typeface="Verdana" pitchFamily="34" charset="0"/>
              </a:rPr>
              <a:t>Sn</a:t>
            </a:r>
            <a:br>
              <a:rPr lang="fr-FR" altLang="fr-FR" sz="1800" b="1" smtClean="0">
                <a:solidFill>
                  <a:srgbClr val="E75112"/>
                </a:solidFill>
                <a:latin typeface="Verdana" pitchFamily="34" charset="0"/>
              </a:rPr>
            </a:br>
            <a:r>
              <a:rPr lang="fr-FR" altLang="fr-FR" sz="1800" smtClean="0">
                <a:solidFill>
                  <a:srgbClr val="0033CC"/>
                </a:solidFill>
                <a:latin typeface="Verdana" pitchFamily="34" charset="0"/>
              </a:rPr>
              <a:t>(RIKEN et ILL)</a:t>
            </a:r>
          </a:p>
        </p:txBody>
      </p:sp>
      <p:sp>
        <p:nvSpPr>
          <p:cNvPr id="6" name="Espace réservé du numéro de diapositive 5"/>
          <p:cNvSpPr txBox="1">
            <a:spLocks noGrp="1"/>
          </p:cNvSpPr>
          <p:nvPr/>
        </p:nvSpPr>
        <p:spPr>
          <a:xfrm>
            <a:off x="687705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6B785D07-1935-4504-86F7-443F6296F779}" type="slidenum">
              <a:rPr lang="fr-FR" sz="1200">
                <a:solidFill>
                  <a:schemeClr val="tx1">
                    <a:tint val="75000"/>
                  </a:schemeClr>
                </a:solidFill>
                <a:cs typeface="+mn-cs"/>
              </a:rPr>
              <a:pPr algn="r">
                <a:defRPr/>
              </a:pPr>
              <a:t>6</a:t>
            </a:fld>
            <a:endParaRPr lang="fr-FR" sz="1200" dirty="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5" name="Rectangle 3"/>
          <p:cNvSpPr txBox="1">
            <a:spLocks noChangeArrowheads="1"/>
          </p:cNvSpPr>
          <p:nvPr/>
        </p:nvSpPr>
        <p:spPr bwMode="auto">
          <a:xfrm>
            <a:off x="107950" y="765175"/>
            <a:ext cx="87852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endParaRPr lang="fr-FR" altLang="fr-FR" sz="1600">
              <a:solidFill>
                <a:srgbClr val="4D4D4D"/>
              </a:solidFill>
            </a:endParaRPr>
          </a:p>
        </p:txBody>
      </p:sp>
      <p:pic>
        <p:nvPicPr>
          <p:cNvPr id="10246" name="Picture 13" descr="http://lpsc.in2p3.fr/mariane/images/logoLPS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0"/>
            <a:ext cx="1093788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 Box 3"/>
          <p:cNvSpPr txBox="1">
            <a:spLocks noChangeArrowheads="1"/>
          </p:cNvSpPr>
          <p:nvPr/>
        </p:nvSpPr>
        <p:spPr bwMode="auto">
          <a:xfrm>
            <a:off x="0" y="765175"/>
            <a:ext cx="10080625" cy="623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de-DE" sz="1600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de-DE" sz="1600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de-DE" sz="1500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de-DE" sz="1500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de-DE" sz="1500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de-DE" sz="1500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de-DE" sz="1500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de-DE" b="1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de-DE" b="1">
              <a:solidFill>
                <a:srgbClr val="000000"/>
              </a:solidFill>
            </a:endParaRPr>
          </a:p>
        </p:txBody>
      </p:sp>
      <p:pic>
        <p:nvPicPr>
          <p:cNvPr id="10248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692150"/>
            <a:ext cx="3384550" cy="19113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0249" name="Rectangle à coins arrondis 9"/>
          <p:cNvSpPr>
            <a:spLocks noChangeArrowheads="1"/>
          </p:cNvSpPr>
          <p:nvPr/>
        </p:nvSpPr>
        <p:spPr bwMode="auto">
          <a:xfrm>
            <a:off x="0" y="3213100"/>
            <a:ext cx="4500563" cy="2736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>
              <a:solidFill>
                <a:srgbClr val="FF0000"/>
              </a:solidFill>
            </a:endParaRPr>
          </a:p>
        </p:txBody>
      </p:sp>
      <p:pic>
        <p:nvPicPr>
          <p:cNvPr id="10250" name="Image 19" descr="Sn136-138_lvlschemes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800" y="3284538"/>
            <a:ext cx="3887788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Rectangle 14"/>
          <p:cNvSpPr>
            <a:spLocks noChangeArrowheads="1"/>
          </p:cNvSpPr>
          <p:nvPr/>
        </p:nvSpPr>
        <p:spPr bwMode="auto">
          <a:xfrm>
            <a:off x="-108520" y="2525713"/>
            <a:ext cx="48600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de-DE" sz="1400" dirty="0">
                <a:ea typeface="Andale Sans UI"/>
                <a:cs typeface="Tahoma" pitchFamily="34" charset="0"/>
              </a:rPr>
              <a:t>1 </a:t>
            </a:r>
            <a:r>
              <a:rPr lang="de-DE" dirty="0" smtClean="0">
                <a:ea typeface="Andale Sans UI"/>
                <a:cs typeface="Tahoma" pitchFamily="34" charset="0"/>
              </a:rPr>
              <a:t>-</a:t>
            </a:r>
            <a:r>
              <a:rPr lang="de-DE" dirty="0" err="1" smtClean="0">
                <a:ea typeface="Andale Sans UI"/>
                <a:cs typeface="Tahoma" pitchFamily="34" charset="0"/>
              </a:rPr>
              <a:t>Premières</a:t>
            </a:r>
            <a:r>
              <a:rPr lang="de-DE" dirty="0" smtClean="0">
                <a:ea typeface="Andale Sans UI"/>
                <a:cs typeface="Tahoma" pitchFamily="34" charset="0"/>
              </a:rPr>
              <a:t> </a:t>
            </a:r>
            <a:r>
              <a:rPr lang="de-DE" dirty="0" err="1">
                <a:ea typeface="Andale Sans UI"/>
                <a:cs typeface="Tahoma" pitchFamily="34" charset="0"/>
              </a:rPr>
              <a:t>données</a:t>
            </a:r>
            <a:r>
              <a:rPr lang="de-DE" dirty="0">
                <a:ea typeface="Andale Sans UI"/>
                <a:cs typeface="Tahoma" pitchFamily="34" charset="0"/>
              </a:rPr>
              <a:t> </a:t>
            </a:r>
            <a:r>
              <a:rPr lang="de-DE" dirty="0" err="1">
                <a:ea typeface="Andale Sans UI"/>
                <a:cs typeface="Tahoma" pitchFamily="34" charset="0"/>
              </a:rPr>
              <a:t>spectroscopiques</a:t>
            </a:r>
            <a:r>
              <a:rPr lang="de-DE" dirty="0">
                <a:ea typeface="Andale Sans UI"/>
                <a:cs typeface="Tahoma" pitchFamily="34" charset="0"/>
              </a:rPr>
              <a:t> </a:t>
            </a:r>
            <a:r>
              <a:rPr lang="de-DE" dirty="0" err="1">
                <a:ea typeface="Andale Sans UI"/>
                <a:cs typeface="Tahoma" pitchFamily="34" charset="0"/>
              </a:rPr>
              <a:t>sur</a:t>
            </a:r>
            <a:r>
              <a:rPr lang="de-DE" dirty="0">
                <a:ea typeface="Andale Sans UI"/>
                <a:cs typeface="Tahoma" pitchFamily="34" charset="0"/>
              </a:rPr>
              <a:t> </a:t>
            </a:r>
            <a:r>
              <a:rPr lang="de-DE" b="1" i="1" baseline="33000" dirty="0">
                <a:solidFill>
                  <a:srgbClr val="FF0000"/>
                </a:solidFill>
                <a:ea typeface="Andale Sans UI"/>
                <a:cs typeface="Tahoma" pitchFamily="34" charset="0"/>
              </a:rPr>
              <a:t>136</a:t>
            </a:r>
            <a:r>
              <a:rPr lang="de-DE" b="1" i="1" dirty="0">
                <a:solidFill>
                  <a:srgbClr val="FF0000"/>
                </a:solidFill>
                <a:ea typeface="Andale Sans UI"/>
                <a:cs typeface="Tahoma" pitchFamily="34" charset="0"/>
              </a:rPr>
              <a:t>Sn</a:t>
            </a:r>
            <a:r>
              <a:rPr lang="de-DE" dirty="0">
                <a:solidFill>
                  <a:srgbClr val="FF0000"/>
                </a:solidFill>
                <a:ea typeface="Andale Sans UI"/>
                <a:cs typeface="Tahoma" pitchFamily="34" charset="0"/>
              </a:rPr>
              <a:t> </a:t>
            </a:r>
            <a:r>
              <a:rPr lang="de-DE" dirty="0">
                <a:ea typeface="Andale Sans UI"/>
                <a:cs typeface="Tahoma" pitchFamily="34" charset="0"/>
              </a:rPr>
              <a:t>et </a:t>
            </a:r>
            <a:r>
              <a:rPr lang="de-DE" b="1" i="1" baseline="33000" dirty="0" smtClean="0">
                <a:solidFill>
                  <a:srgbClr val="FF0000"/>
                </a:solidFill>
                <a:ea typeface="Andale Sans UI"/>
                <a:cs typeface="Tahoma" pitchFamily="34" charset="0"/>
              </a:rPr>
              <a:t>138</a:t>
            </a:r>
            <a:r>
              <a:rPr lang="de-DE" b="1" i="1" dirty="0" smtClean="0">
                <a:solidFill>
                  <a:srgbClr val="FF0000"/>
                </a:solidFill>
                <a:ea typeface="Andale Sans UI"/>
                <a:cs typeface="Tahoma" pitchFamily="34" charset="0"/>
              </a:rPr>
              <a:t>Sn</a:t>
            </a:r>
            <a:r>
              <a:rPr lang="de-DE" dirty="0" smtClean="0">
                <a:ea typeface="Andale Sans UI"/>
                <a:cs typeface="Tahoma" pitchFamily="34" charset="0"/>
              </a:rPr>
              <a:t>+</a:t>
            </a:r>
            <a:r>
              <a:rPr lang="de-DE" dirty="0" smtClean="0">
                <a:solidFill>
                  <a:srgbClr val="FF0000"/>
                </a:solidFill>
                <a:ea typeface="Andale Sans UI"/>
                <a:cs typeface="Tahoma" pitchFamily="34" charset="0"/>
              </a:rPr>
              <a:t>états </a:t>
            </a:r>
            <a:r>
              <a:rPr lang="de-DE" dirty="0" err="1" smtClean="0">
                <a:solidFill>
                  <a:srgbClr val="FF0000"/>
                </a:solidFill>
                <a:ea typeface="Andale Sans UI"/>
                <a:cs typeface="Tahoma" pitchFamily="34" charset="0"/>
              </a:rPr>
              <a:t>isomériques</a:t>
            </a:r>
            <a:r>
              <a:rPr lang="de-DE" dirty="0">
                <a:solidFill>
                  <a:srgbClr val="FF0000"/>
                </a:solidFill>
                <a:ea typeface="Andale Sans UI"/>
                <a:cs typeface="Tahoma" pitchFamily="34" charset="0"/>
              </a:rPr>
              <a:t>: </a:t>
            </a:r>
            <a:r>
              <a:rPr lang="de-DE" dirty="0">
                <a:ea typeface="Andale Sans UI"/>
                <a:cs typeface="Tahoma" pitchFamily="34" charset="0"/>
              </a:rPr>
              <a:t>(RIKEN)</a:t>
            </a:r>
          </a:p>
        </p:txBody>
      </p:sp>
      <p:sp>
        <p:nvSpPr>
          <p:cNvPr id="10252" name="Rectangle à coins arrondis 11"/>
          <p:cNvSpPr>
            <a:spLocks noChangeArrowheads="1"/>
          </p:cNvSpPr>
          <p:nvPr/>
        </p:nvSpPr>
        <p:spPr bwMode="auto">
          <a:xfrm>
            <a:off x="4572000" y="3068638"/>
            <a:ext cx="4248150" cy="28717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 sz="1600">
              <a:solidFill>
                <a:srgbClr val="FF0000"/>
              </a:solidFill>
            </a:endParaRPr>
          </a:p>
        </p:txBody>
      </p:sp>
      <p:pic>
        <p:nvPicPr>
          <p:cNvPr id="10253" name="Image 22" descr="Sb_lvlschemes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925" y="3355975"/>
            <a:ext cx="3671888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4" name="Rectangle 17"/>
          <p:cNvSpPr>
            <a:spLocks noChangeArrowheads="1"/>
          </p:cNvSpPr>
          <p:nvPr/>
        </p:nvSpPr>
        <p:spPr bwMode="auto">
          <a:xfrm>
            <a:off x="0" y="5876925"/>
            <a:ext cx="93964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dirty="0"/>
              <a:t> </a:t>
            </a:r>
            <a:r>
              <a:rPr lang="fr-FR" dirty="0"/>
              <a:t>Ces données sont extrêmement importante pour optimiser des interactions neutron-neutron dans l'espace  de valence N=82-126.</a:t>
            </a:r>
          </a:p>
        </p:txBody>
      </p:sp>
      <p:sp>
        <p:nvSpPr>
          <p:cNvPr id="10255" name="Rectangle 19"/>
          <p:cNvSpPr>
            <a:spLocks noChangeArrowheads="1"/>
          </p:cNvSpPr>
          <p:nvPr/>
        </p:nvSpPr>
        <p:spPr bwMode="auto">
          <a:xfrm>
            <a:off x="4644008" y="2565400"/>
            <a:ext cx="52572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</a:rPr>
              <a:t>2- </a:t>
            </a:r>
            <a:r>
              <a:rPr lang="de-DE" dirty="0" err="1">
                <a:solidFill>
                  <a:srgbClr val="000000"/>
                </a:solidFill>
              </a:rPr>
              <a:t>Nouvelles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données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spectroscopiques</a:t>
            </a:r>
            <a:endParaRPr lang="de-DE" dirty="0">
              <a:solidFill>
                <a:srgbClr val="000000"/>
              </a:solidFill>
            </a:endParaRPr>
          </a:p>
          <a:p>
            <a:r>
              <a:rPr lang="de-DE" dirty="0" smtClean="0">
                <a:solidFill>
                  <a:srgbClr val="000000"/>
                </a:solidFill>
              </a:rPr>
              <a:t>    sur</a:t>
            </a:r>
            <a:r>
              <a:rPr lang="de-DE" baseline="30000" dirty="0" smtClean="0">
                <a:solidFill>
                  <a:srgbClr val="FF0000"/>
                </a:solidFill>
              </a:rPr>
              <a:t>136</a:t>
            </a:r>
            <a:r>
              <a:rPr lang="de-DE" dirty="0" smtClean="0">
                <a:solidFill>
                  <a:srgbClr val="FF0000"/>
                </a:solidFill>
              </a:rPr>
              <a:t>Sb</a:t>
            </a:r>
            <a:r>
              <a:rPr lang="de-DE" dirty="0">
                <a:solidFill>
                  <a:srgbClr val="FF0000"/>
                </a:solidFill>
              </a:rPr>
              <a:t>: </a:t>
            </a:r>
            <a:r>
              <a:rPr lang="de-DE" dirty="0"/>
              <a:t>(ILL)</a:t>
            </a:r>
            <a:endParaRPr lang="fr-FR" dirty="0"/>
          </a:p>
        </p:txBody>
      </p:sp>
      <p:sp>
        <p:nvSpPr>
          <p:cNvPr id="10256" name="Espace réservé du pied de page 9"/>
          <p:cNvSpPr txBox="1">
            <a:spLocks noGrp="1"/>
          </p:cNvSpPr>
          <p:nvPr/>
        </p:nvSpPr>
        <p:spPr bwMode="auto">
          <a:xfrm>
            <a:off x="4211638" y="6492875"/>
            <a:ext cx="46815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fr-FR" sz="1200">
                <a:solidFill>
                  <a:srgbClr val="898989"/>
                </a:solidFill>
              </a:rPr>
              <a:t>Tourniquet Section 01 LPSC– 19-21 nov. 2014</a:t>
            </a:r>
          </a:p>
        </p:txBody>
      </p:sp>
      <p:sp>
        <p:nvSpPr>
          <p:cNvPr id="10257" name="Espace réservé de la date 11"/>
          <p:cNvSpPr txBox="1">
            <a:spLocks noGrp="1"/>
          </p:cNvSpPr>
          <p:nvPr/>
        </p:nvSpPr>
        <p:spPr bwMode="auto">
          <a:xfrm>
            <a:off x="134938" y="6453188"/>
            <a:ext cx="2565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altLang="fr-FR" sz="1200">
                <a:solidFill>
                  <a:srgbClr val="898989"/>
                </a:solidFill>
              </a:rPr>
              <a:t>Groupe Structure Nucléaire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4450" y="6351414"/>
            <a:ext cx="9020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buFont typeface="Wingdings" pitchFamily="2" charset="2"/>
              <a:buChar char="à"/>
            </a:pPr>
            <a:r>
              <a:rPr lang="fr-FR" sz="1200" b="1" dirty="0">
                <a:solidFill>
                  <a:srgbClr val="FF0000"/>
                </a:solidFill>
                <a:ea typeface="ＭＳ Ｐゴシック" charset="-128"/>
              </a:rPr>
              <a:t>Analyse en cours sur des noyaux de la région: </a:t>
            </a:r>
            <a:r>
              <a:rPr lang="fr-FR" sz="1200" b="1" baseline="30000" dirty="0">
                <a:solidFill>
                  <a:srgbClr val="FF0000"/>
                </a:solidFill>
                <a:ea typeface="ＭＳ Ｐゴシック" charset="-128"/>
              </a:rPr>
              <a:t>123-129</a:t>
            </a:r>
            <a:r>
              <a:rPr lang="fr-FR" sz="1200" b="1" dirty="0">
                <a:solidFill>
                  <a:srgbClr val="FF0000"/>
                </a:solidFill>
                <a:ea typeface="ＭＳ Ｐゴシック" charset="-128"/>
              </a:rPr>
              <a:t>In, </a:t>
            </a:r>
            <a:r>
              <a:rPr lang="fr-FR" sz="1200" b="1" baseline="30000" dirty="0">
                <a:solidFill>
                  <a:srgbClr val="FF0000"/>
                </a:solidFill>
                <a:ea typeface="ＭＳ Ｐゴシック" charset="-128"/>
              </a:rPr>
              <a:t>119-125</a:t>
            </a:r>
            <a:r>
              <a:rPr lang="fr-FR" sz="1200" b="1" dirty="0">
                <a:solidFill>
                  <a:srgbClr val="FF0000"/>
                </a:solidFill>
                <a:ea typeface="ＭＳ Ｐゴシック" charset="-128"/>
              </a:rPr>
              <a:t>Ag (</a:t>
            </a:r>
            <a:r>
              <a:rPr lang="fr-FR" sz="1200" b="1" dirty="0" err="1">
                <a:solidFill>
                  <a:srgbClr val="FF0000"/>
                </a:solidFill>
                <a:ea typeface="ＭＳ Ｐゴシック" charset="-128"/>
              </a:rPr>
              <a:t>Exp</a:t>
            </a:r>
            <a:r>
              <a:rPr lang="fr-FR" sz="1200" b="1" dirty="0">
                <a:solidFill>
                  <a:srgbClr val="FF0000"/>
                </a:solidFill>
                <a:ea typeface="ＭＳ Ｐゴシック" charset="-128"/>
              </a:rPr>
              <a:t>. </a:t>
            </a:r>
            <a:r>
              <a:rPr lang="fr-FR" sz="1200" b="1" dirty="0" err="1">
                <a:solidFill>
                  <a:srgbClr val="FF0000"/>
                </a:solidFill>
                <a:ea typeface="ＭＳ Ｐゴシック" charset="-128"/>
              </a:rPr>
              <a:t>Jÿv</a:t>
            </a:r>
            <a:r>
              <a:rPr lang="fr-FR" sz="1200" b="1" dirty="0">
                <a:solidFill>
                  <a:srgbClr val="FF0000"/>
                </a:solidFill>
                <a:ea typeface="ＭＳ Ｐゴシック" charset="-128"/>
              </a:rPr>
              <a:t>., EXILL) et </a:t>
            </a:r>
            <a:r>
              <a:rPr lang="fr-FR" sz="1200" b="1" baseline="30000" dirty="0">
                <a:solidFill>
                  <a:srgbClr val="FF0000"/>
                </a:solidFill>
                <a:ea typeface="ＭＳ Ｐゴシック" charset="-128"/>
              </a:rPr>
              <a:t>132</a:t>
            </a:r>
            <a:r>
              <a:rPr lang="fr-FR" sz="1200" b="1" dirty="0">
                <a:solidFill>
                  <a:srgbClr val="FF0000"/>
                </a:solidFill>
                <a:ea typeface="ＭＳ Ｐゴシック" charset="-128"/>
              </a:rPr>
              <a:t>Cd  (RIKEN)</a:t>
            </a:r>
          </a:p>
          <a:p>
            <a:pPr algn="just"/>
            <a:endParaRPr lang="fr-FR" sz="1200" b="1" dirty="0">
              <a:solidFill>
                <a:srgbClr val="FF0000"/>
              </a:solidFill>
              <a:ea typeface="ＭＳ Ｐゴシック" charset="-128"/>
            </a:endParaRP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1116013" y="-100013"/>
            <a:ext cx="8208962" cy="64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b="1" dirty="0" smtClean="0">
                <a:solidFill>
                  <a:srgbClr val="E75112"/>
                </a:solidFill>
              </a:rPr>
              <a:t>II-Tester </a:t>
            </a:r>
            <a:r>
              <a:rPr lang="fr-FR" altLang="fr-FR" b="1" dirty="0">
                <a:solidFill>
                  <a:srgbClr val="E75112"/>
                </a:solidFill>
              </a:rPr>
              <a:t>les prédictions du MC à la limite des connaissances actuelles dans la région autour de </a:t>
            </a:r>
            <a:r>
              <a:rPr lang="fr-FR" altLang="fr-FR" b="1" baseline="30000" dirty="0">
                <a:solidFill>
                  <a:srgbClr val="E75112"/>
                </a:solidFill>
              </a:rPr>
              <a:t>132</a:t>
            </a:r>
            <a:r>
              <a:rPr lang="fr-FR" altLang="fr-FR" b="1" dirty="0">
                <a:solidFill>
                  <a:srgbClr val="E75112"/>
                </a:solidFill>
              </a:rPr>
              <a:t>Sn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51038"/>
            <a:ext cx="7086600" cy="437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3518" name="Espace réservé du numéro de diapositive 3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CD7213AC-D5B5-4C2B-8DBA-3ACCDE1445E5}" type="slidenum">
              <a:rPr lang="fr-FR">
                <a:ea typeface="ＭＳ Ｐゴシック" pitchFamily="34" charset="-128"/>
              </a:rPr>
              <a:pPr>
                <a:defRPr/>
              </a:pPr>
              <a:t>7</a:t>
            </a:fld>
            <a:endParaRPr lang="fr-FR">
              <a:ea typeface="ＭＳ Ｐゴシック" pitchFamily="34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876800" y="4279900"/>
            <a:ext cx="4267200" cy="2586038"/>
          </a:xfrm>
          <a:prstGeom prst="rect">
            <a:avLst/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lIns="91430" tIns="45715" rIns="91430" bIns="45715">
            <a:spAutoFit/>
          </a:bodyPr>
          <a:lstStyle/>
          <a:p>
            <a:pPr marL="285124" indent="-285124" algn="ctr" eaLnBrk="0" hangingPunct="0">
              <a:buFont typeface="Arial" pitchFamily="34" charset="0"/>
              <a:buChar char="•"/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  <a:ea typeface="ＭＳ Ｐゴシック"/>
              <a:cs typeface="ＭＳ Ｐゴシック"/>
            </a:endParaRPr>
          </a:p>
          <a:p>
            <a:pPr marL="285124" indent="-285124" algn="ctr" eaLnBrk="0" hangingPunct="0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Test of SM around double magic shell </a:t>
            </a:r>
            <a:r>
              <a:rPr lang="en-US" sz="1600" baseline="30000" dirty="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132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Sn</a:t>
            </a:r>
          </a:p>
          <a:p>
            <a:pPr marL="285124" indent="-285124" algn="ctr" eaLnBrk="0" hangingPunct="0">
              <a:buFont typeface="Arial" pitchFamily="34" charset="0"/>
              <a:buChar char="•"/>
              <a:defRPr/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properties of nuclei close to </a:t>
            </a:r>
            <a:r>
              <a:rPr lang="en-GB" sz="1600" baseline="30000" dirty="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78</a:t>
            </a: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Ni (r-process nuclei). Few orbits play important roles in deformation</a:t>
            </a:r>
          </a:p>
          <a:p>
            <a:pPr marL="285124" indent="-285124" algn="ctr" eaLnBrk="0" hangingPunct="0">
              <a:buFont typeface="Arial" pitchFamily="34" charset="0"/>
              <a:buChar char="•"/>
              <a:defRPr/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Shape coexistence</a:t>
            </a:r>
          </a:p>
          <a:p>
            <a:pPr marL="285124" indent="-285124" algn="ctr" eaLnBrk="0" hangingPunct="0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Shape changes in around N=58,60</a:t>
            </a:r>
          </a:p>
          <a:p>
            <a:pPr marL="285124" indent="-285124" algn="ctr" eaLnBrk="0" hangingPunct="0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Onset of collectivity</a:t>
            </a:r>
          </a:p>
          <a:p>
            <a:pPr marL="285124" indent="-285124" algn="ctr" eaLnBrk="0" hangingPunct="0">
              <a:buFont typeface="Arial" pitchFamily="34" charset="0"/>
              <a:buChar char="•"/>
              <a:defRPr/>
            </a:pPr>
            <a:r>
              <a:rPr lang="en-US" sz="1600" dirty="0" err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Octupole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 deformation around </a:t>
            </a:r>
            <a:r>
              <a:rPr lang="en-US" sz="1600" baseline="30000" dirty="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90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Se</a:t>
            </a:r>
          </a:p>
          <a:p>
            <a:pPr marL="285124" indent="-285124" algn="ctr" eaLnBrk="0" hangingPunct="0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…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4775" y="1600200"/>
            <a:ext cx="1593850" cy="369888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wrap="none" lIns="91430" tIns="45715" rIns="91430" bIns="45715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chemeClr val="dk1"/>
                </a:solidFill>
                <a:latin typeface="+mn-lt"/>
              </a:rPr>
              <a:t>Fission of </a:t>
            </a:r>
            <a:r>
              <a:rPr lang="en-US" baseline="30000" dirty="0">
                <a:solidFill>
                  <a:schemeClr val="dk1"/>
                </a:solidFill>
                <a:latin typeface="+mn-lt"/>
              </a:rPr>
              <a:t>241</a:t>
            </a:r>
            <a:r>
              <a:rPr lang="en-US" dirty="0">
                <a:solidFill>
                  <a:schemeClr val="dk1"/>
                </a:solidFill>
                <a:latin typeface="+mn-lt"/>
              </a:rPr>
              <a:t>Pu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755603">
            <a:off x="7938" y="3733800"/>
            <a:ext cx="7532687" cy="825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80142">
            <a:off x="831850" y="3422650"/>
            <a:ext cx="7493000" cy="8016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093895">
            <a:off x="703263" y="4730750"/>
            <a:ext cx="7480300" cy="825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2602706">
            <a:off x="-66675" y="3235325"/>
            <a:ext cx="7518400" cy="800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75689">
            <a:off x="854075" y="2224088"/>
            <a:ext cx="7543800" cy="825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5500" y="3022600"/>
            <a:ext cx="7493000" cy="812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68485">
            <a:off x="627063" y="4330700"/>
            <a:ext cx="7518400" cy="800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1686738">
            <a:off x="206375" y="3248025"/>
            <a:ext cx="7518400" cy="8112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708238">
            <a:off x="688975" y="2894013"/>
            <a:ext cx="7504113" cy="7985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5500" y="3035300"/>
            <a:ext cx="7493000" cy="787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9600" y="5410200"/>
            <a:ext cx="7531100" cy="812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880623">
            <a:off x="363538" y="4371975"/>
            <a:ext cx="7556500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5800" y="1524000"/>
            <a:ext cx="7543800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-419744">
            <a:off x="481013" y="4646613"/>
            <a:ext cx="7556500" cy="8651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443407">
            <a:off x="557213" y="2463800"/>
            <a:ext cx="7556500" cy="863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57200" y="3276600"/>
            <a:ext cx="7531100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57200" y="3962400"/>
            <a:ext cx="7543800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rot="-215367">
            <a:off x="400050" y="5807075"/>
            <a:ext cx="7543800" cy="850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rot="672886">
            <a:off x="533400" y="2362200"/>
            <a:ext cx="7556500" cy="863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 rot="-504910">
            <a:off x="762000" y="3276600"/>
            <a:ext cx="7556500" cy="889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 rot="558770">
            <a:off x="533400" y="4495800"/>
            <a:ext cx="7543800" cy="876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 rot="-1101403">
            <a:off x="685800" y="3886200"/>
            <a:ext cx="7556500" cy="889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295400" y="2743200"/>
            <a:ext cx="5638800" cy="2586038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lIns="91430" tIns="45715" rIns="91430" bIns="45715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dk1"/>
                </a:solidFill>
                <a:latin typeface="Arial" pitchFamily="34" charset="0"/>
              </a:rPr>
              <a:t>100 days of beam time:</a:t>
            </a:r>
          </a:p>
          <a:p>
            <a:pPr algn="ctr" eaLnBrk="0" hangingPunct="0">
              <a:defRPr/>
            </a:pPr>
            <a:endParaRPr lang="en-US" dirty="0">
              <a:solidFill>
                <a:schemeClr val="dk1"/>
              </a:solidFill>
              <a:latin typeface="Arial" pitchFamily="34" charset="0"/>
            </a:endParaRPr>
          </a:p>
          <a:p>
            <a:pPr marL="285720" indent="-285720" algn="ctr" eaLnBrk="0" hangingPunct="0">
              <a:buFont typeface="Arial"/>
              <a:buChar char="•"/>
              <a:defRPr/>
            </a:pPr>
            <a:r>
              <a:rPr lang="en-US" dirty="0">
                <a:solidFill>
                  <a:schemeClr val="dk1"/>
                </a:solidFill>
                <a:latin typeface="Arial" pitchFamily="34" charset="0"/>
              </a:rPr>
              <a:t>35 Proposals for prompt fission product spectroscopy</a:t>
            </a:r>
          </a:p>
          <a:p>
            <a:pPr marL="285720" indent="-285720" algn="ctr" eaLnBrk="0" hangingPunct="0">
              <a:buFont typeface="Arial"/>
              <a:buChar char="•"/>
              <a:defRPr/>
            </a:pPr>
            <a:r>
              <a:rPr lang="en-US" dirty="0">
                <a:solidFill>
                  <a:schemeClr val="dk1"/>
                </a:solidFill>
                <a:latin typeface="Arial" pitchFamily="34" charset="0"/>
              </a:rPr>
              <a:t>18 (</a:t>
            </a:r>
            <a:r>
              <a:rPr lang="en-US" dirty="0" err="1">
                <a:solidFill>
                  <a:schemeClr val="dk1"/>
                </a:solidFill>
                <a:latin typeface="Arial" pitchFamily="34" charset="0"/>
              </a:rPr>
              <a:t>n,</a:t>
            </a:r>
            <a:r>
              <a:rPr lang="en-US" i="1" dirty="0" err="1">
                <a:solidFill>
                  <a:schemeClr val="dk1"/>
                </a:solidFill>
                <a:latin typeface="Symbol" pitchFamily="18" charset="2"/>
              </a:rPr>
              <a:t>g</a:t>
            </a:r>
            <a:r>
              <a:rPr lang="en-US" dirty="0">
                <a:solidFill>
                  <a:schemeClr val="dk1"/>
                </a:solidFill>
                <a:latin typeface="Arial" pitchFamily="34" charset="0"/>
              </a:rPr>
              <a:t>) proposals</a:t>
            </a:r>
          </a:p>
          <a:p>
            <a:pPr marL="285720" indent="-285720" algn="ctr" eaLnBrk="0" hangingPunct="0">
              <a:buFont typeface="Arial"/>
              <a:buChar char="•"/>
              <a:defRPr/>
            </a:pPr>
            <a:r>
              <a:rPr lang="en-US" dirty="0">
                <a:solidFill>
                  <a:schemeClr val="dk1"/>
                </a:solidFill>
                <a:latin typeface="Arial" pitchFamily="34" charset="0"/>
              </a:rPr>
              <a:t>20 proposals for fast timing with FATIMA/EXILL</a:t>
            </a:r>
          </a:p>
          <a:p>
            <a:pPr marL="285720" indent="-285720" algn="ctr" eaLnBrk="0" hangingPunct="0">
              <a:buFont typeface="Arial"/>
              <a:buChar char="•"/>
              <a:defRPr/>
            </a:pPr>
            <a:r>
              <a:rPr lang="en-US" dirty="0">
                <a:solidFill>
                  <a:schemeClr val="dk1"/>
                </a:solidFill>
                <a:latin typeface="Arial" pitchFamily="34" charset="0"/>
              </a:rPr>
              <a:t>4 proposal for different setups</a:t>
            </a:r>
          </a:p>
          <a:p>
            <a:pPr algn="ctr" eaLnBrk="0" hangingPunct="0">
              <a:defRPr/>
            </a:pPr>
            <a:endParaRPr lang="en-US" dirty="0">
              <a:solidFill>
                <a:schemeClr val="dk1"/>
              </a:solidFill>
              <a:latin typeface="+mn-lt"/>
            </a:endParaRPr>
          </a:p>
          <a:p>
            <a:pPr algn="ctr" eaLnBrk="0" hangingPunct="0">
              <a:defRPr/>
            </a:pPr>
            <a:endParaRPr lang="en-US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11294" name="Rectangle 2"/>
          <p:cNvSpPr txBox="1">
            <a:spLocks noChangeArrowheads="1"/>
          </p:cNvSpPr>
          <p:nvPr/>
        </p:nvSpPr>
        <p:spPr bwMode="auto">
          <a:xfrm>
            <a:off x="684213" y="0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fr-FR" sz="2800" b="1" dirty="0">
                <a:solidFill>
                  <a:srgbClr val="E75112"/>
                </a:solidFill>
              </a:rPr>
              <a:t>Fait </a:t>
            </a:r>
            <a:r>
              <a:rPr lang="fr-FR" altLang="fr-FR" sz="2800" b="1" dirty="0" smtClean="0">
                <a:solidFill>
                  <a:srgbClr val="E75112"/>
                </a:solidFill>
              </a:rPr>
              <a:t>marquant</a:t>
            </a:r>
            <a:endParaRPr lang="fr-FR" altLang="fr-FR" sz="2800" b="1" dirty="0">
              <a:solidFill>
                <a:srgbClr val="E75112"/>
              </a:solidFill>
            </a:endParaRPr>
          </a:p>
        </p:txBody>
      </p:sp>
      <p:cxnSp>
        <p:nvCxnSpPr>
          <p:cNvPr id="35" name="Connecteur droit 34"/>
          <p:cNvCxnSpPr/>
          <p:nvPr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96" name="Picture 13" descr="http://lpsc.in2p3.fr/mariane/images/logoLPSC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07950" y="0"/>
            <a:ext cx="1093788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1258888" y="1125538"/>
            <a:ext cx="6270625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 eaLnBrk="0" hangingPunct="0"/>
            <a:r>
              <a:rPr lang="fr-FR" sz="2800" b="1" i="1">
                <a:solidFill>
                  <a:srgbClr val="C00000"/>
                </a:solidFill>
              </a:rPr>
              <a:t>EXOGAM@ILL (EXILL)</a:t>
            </a:r>
          </a:p>
          <a:p>
            <a:pPr algn="ctr" eaLnBrk="0" hangingPunct="0"/>
            <a:r>
              <a:rPr lang="fr-FR" sz="2800" b="1" i="1">
                <a:solidFill>
                  <a:srgbClr val="C00000"/>
                </a:solidFill>
              </a:rPr>
              <a:t>(2012-2013</a:t>
            </a:r>
            <a:r>
              <a:rPr lang="fr-FR" sz="2900" b="1" i="1">
                <a:solidFill>
                  <a:srgbClr val="C00000"/>
                </a:solidFill>
                <a:latin typeface="Arial" pitchFamily="34" charset="0"/>
              </a:rPr>
              <a:t>)</a:t>
            </a: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1547813" y="2420938"/>
            <a:ext cx="6794500" cy="2316162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eaLnBrk="0" hangingPunct="0">
              <a:defRPr/>
            </a:pPr>
            <a:r>
              <a:rPr lang="fr-FR" sz="2900" b="1" i="1" dirty="0">
                <a:solidFill>
                  <a:srgbClr val="000000"/>
                </a:solidFill>
                <a:latin typeface="Arial" pitchFamily="34" charset="0"/>
                <a:sym typeface="Wingdings" pitchFamily="2" charset="2"/>
              </a:rPr>
              <a:t> </a:t>
            </a:r>
            <a:r>
              <a:rPr lang="fr-FR" sz="2800" b="1" i="1" dirty="0">
                <a:solidFill>
                  <a:srgbClr val="000000"/>
                </a:solidFill>
              </a:rPr>
              <a:t>Projet initié au LPSC </a:t>
            </a:r>
          </a:p>
          <a:p>
            <a:pPr eaLnBrk="0" hangingPunct="0">
              <a:defRPr/>
            </a:pPr>
            <a:endParaRPr lang="fr-FR" sz="2800" b="1" i="1" dirty="0">
              <a:solidFill>
                <a:srgbClr val="000000"/>
              </a:solidFill>
            </a:endParaRPr>
          </a:p>
          <a:p>
            <a:pPr eaLnBrk="0" hangingPunct="0">
              <a:defRPr/>
            </a:pPr>
            <a:r>
              <a:rPr lang="fr-FR" sz="2800" b="1" i="1" dirty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fr-FR" sz="2800" b="1" i="1" dirty="0">
                <a:solidFill>
                  <a:srgbClr val="000000"/>
                </a:solidFill>
              </a:rPr>
              <a:t>Plus de 100 collaborateurs</a:t>
            </a:r>
          </a:p>
          <a:p>
            <a:pPr eaLnBrk="0" hangingPunct="0">
              <a:defRPr/>
            </a:pPr>
            <a:endParaRPr lang="fr-FR" sz="2800" b="1" i="1" dirty="0">
              <a:solidFill>
                <a:srgbClr val="000000"/>
              </a:solidFill>
            </a:endParaRPr>
          </a:p>
          <a:p>
            <a:pPr eaLnBrk="0" hangingPunct="0">
              <a:defRPr/>
            </a:pPr>
            <a:r>
              <a:rPr lang="fr-FR" sz="2800" b="1" i="1" dirty="0">
                <a:solidFill>
                  <a:srgbClr val="660066"/>
                </a:solidFill>
                <a:sym typeface="Wingdings" pitchFamily="2" charset="2"/>
              </a:rPr>
              <a:t> </a:t>
            </a:r>
            <a:r>
              <a:rPr lang="fr-FR" sz="2800" b="1" i="1" dirty="0">
                <a:solidFill>
                  <a:srgbClr val="660066"/>
                </a:solidFill>
              </a:rPr>
              <a:t>Fait </a:t>
            </a:r>
            <a:r>
              <a:rPr lang="fr-FR" sz="2800" b="1" i="1" dirty="0" smtClean="0">
                <a:solidFill>
                  <a:srgbClr val="660066"/>
                </a:solidFill>
              </a:rPr>
              <a:t>marquant du LPSC !</a:t>
            </a:r>
            <a:endParaRPr lang="fr-FR" sz="2800" b="1" i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0" grpId="0" animBg="1"/>
      <p:bldP spid="33" grpId="0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0" y="3429000"/>
            <a:ext cx="9684568" cy="3356992"/>
          </a:xfrm>
        </p:spPr>
        <p:txBody>
          <a:bodyPr lIns="82936" tIns="41469" rIns="82936" bIns="41469"/>
          <a:lstStyle/>
          <a:p>
            <a:pPr eaLnBrk="1" hangingPunct="1">
              <a:lnSpc>
                <a:spcPct val="82000"/>
              </a:lnSpc>
              <a:buNone/>
            </a:pPr>
            <a:r>
              <a:rPr lang="fr-FR" sz="1800" dirty="0" smtClean="0">
                <a:latin typeface="Verdana" pitchFamily="34" charset="0"/>
                <a:ea typeface="ＭＳ Ｐゴシック" charset="-128"/>
                <a:cs typeface="Arial" pitchFamily="34" charset="0"/>
              </a:rPr>
              <a:t>   </a:t>
            </a:r>
            <a:r>
              <a:rPr lang="fr-FR" sz="1800" dirty="0" smtClean="0">
                <a:solidFill>
                  <a:srgbClr val="FF0000"/>
                </a:solidFill>
                <a:latin typeface="Verdana" pitchFamily="34" charset="0"/>
                <a:ea typeface="ＭＳ Ｐゴシック" charset="-128"/>
                <a:cs typeface="Arial" pitchFamily="34" charset="0"/>
              </a:rPr>
              <a:t>-</a:t>
            </a:r>
            <a:r>
              <a:rPr lang="fr-FR" sz="1800" dirty="0" smtClean="0">
                <a:latin typeface="Verdana" pitchFamily="34" charset="0"/>
                <a:ea typeface="ＭＳ Ｐゴシック" charset="-128"/>
                <a:cs typeface="Arial" pitchFamily="34" charset="0"/>
              </a:rPr>
              <a:t> </a:t>
            </a:r>
            <a:r>
              <a:rPr lang="fr-FR" sz="1800" dirty="0" smtClean="0">
                <a:solidFill>
                  <a:srgbClr val="FF0000"/>
                </a:solidFill>
                <a:latin typeface="Verdana" pitchFamily="34" charset="0"/>
                <a:ea typeface="ＭＳ Ｐゴシック" charset="-128"/>
                <a:cs typeface="Arial" pitchFamily="34" charset="0"/>
              </a:rPr>
              <a:t>Analyses</a:t>
            </a:r>
            <a:r>
              <a:rPr lang="fr-FR" sz="1800" dirty="0" smtClean="0">
                <a:latin typeface="Verdana" pitchFamily="34" charset="0"/>
                <a:ea typeface="ＭＳ Ｐゴシック" charset="-128"/>
                <a:cs typeface="Arial" pitchFamily="34" charset="0"/>
              </a:rPr>
              <a:t>: Analyses des données et particulièrement les données de la </a:t>
            </a:r>
          </a:p>
          <a:p>
            <a:pPr eaLnBrk="1" hangingPunct="1">
              <a:lnSpc>
                <a:spcPct val="82000"/>
              </a:lnSpc>
              <a:buFont typeface="Arial" pitchFamily="34" charset="0"/>
              <a:buNone/>
            </a:pPr>
            <a:r>
              <a:rPr lang="fr-FR" sz="1800" dirty="0" smtClean="0">
                <a:latin typeface="Verdana" pitchFamily="34" charset="0"/>
                <a:ea typeface="ＭＳ Ｐゴシック" charset="-128"/>
                <a:cs typeface="Arial" pitchFamily="34" charset="0"/>
              </a:rPr>
              <a:t>                    compagne EXILL.</a:t>
            </a:r>
          </a:p>
          <a:p>
            <a:pPr eaLnBrk="1" hangingPunct="1">
              <a:lnSpc>
                <a:spcPct val="82000"/>
              </a:lnSpc>
              <a:buNone/>
            </a:pPr>
            <a:r>
              <a:rPr lang="fr-FR" sz="1800" dirty="0" smtClean="0">
                <a:solidFill>
                  <a:srgbClr val="FF0000"/>
                </a:solidFill>
                <a:latin typeface="Verdana" pitchFamily="34" charset="0"/>
                <a:ea typeface="ＭＳ Ｐゴシック" charset="-128"/>
                <a:cs typeface="Arial" pitchFamily="34" charset="0"/>
              </a:rPr>
              <a:t>   - ILL : </a:t>
            </a:r>
            <a:r>
              <a:rPr lang="fr-FR" sz="1800" dirty="0" smtClean="0">
                <a:latin typeface="Verdana" pitchFamily="34" charset="0"/>
                <a:ea typeface="ＭＳ Ｐゴシック" charset="-128"/>
                <a:cs typeface="Arial" pitchFamily="34" charset="0"/>
              </a:rPr>
              <a:t>Poursuite des mesures des isomères,  décroissance </a:t>
            </a:r>
            <a:r>
              <a:rPr lang="fr-FR" sz="1800" i="1" dirty="0" smtClean="0">
                <a:latin typeface="Symbol" pitchFamily="18" charset="2"/>
                <a:ea typeface="ＭＳ Ｐゴシック" charset="-128"/>
                <a:cs typeface="Arial" pitchFamily="34" charset="0"/>
              </a:rPr>
              <a:t>b</a:t>
            </a:r>
            <a:r>
              <a:rPr lang="fr-FR" sz="1800" dirty="0" smtClean="0">
                <a:latin typeface="Verdana" pitchFamily="34" charset="0"/>
                <a:ea typeface="ＭＳ Ｐゴシック" charset="-128"/>
                <a:cs typeface="Arial" pitchFamily="34" charset="0"/>
              </a:rPr>
              <a:t>, </a:t>
            </a:r>
            <a:r>
              <a:rPr lang="fr-FR" sz="1800" dirty="0" err="1" smtClean="0">
                <a:latin typeface="Verdana" pitchFamily="34" charset="0"/>
                <a:ea typeface="ＭＳ Ｐゴシック" charset="-128"/>
                <a:cs typeface="Arial" pitchFamily="34" charset="0"/>
              </a:rPr>
              <a:t>fast</a:t>
            </a:r>
            <a:r>
              <a:rPr lang="fr-FR" sz="1800" dirty="0" smtClean="0">
                <a:latin typeface="Verdana" pitchFamily="34" charset="0"/>
                <a:ea typeface="ＭＳ Ｐゴシック" charset="-128"/>
                <a:cs typeface="Arial" pitchFamily="34" charset="0"/>
              </a:rPr>
              <a:t>-	 	   </a:t>
            </a:r>
          </a:p>
          <a:p>
            <a:pPr eaLnBrk="1" hangingPunct="1">
              <a:lnSpc>
                <a:spcPct val="82000"/>
              </a:lnSpc>
              <a:buNone/>
            </a:pPr>
            <a:r>
              <a:rPr lang="fr-FR" sz="1800" dirty="0" smtClean="0">
                <a:latin typeface="Verdana" pitchFamily="34" charset="0"/>
                <a:ea typeface="ＭＳ Ｐゴシック" charset="-128"/>
                <a:cs typeface="Arial" pitchFamily="34" charset="0"/>
              </a:rPr>
              <a:t>             timing, </a:t>
            </a:r>
            <a:r>
              <a:rPr lang="fr-FR" sz="1800" i="1" dirty="0" smtClean="0">
                <a:latin typeface="Symbol" pitchFamily="18" charset="2"/>
                <a:ea typeface="ＭＳ Ｐゴシック" charset="-128"/>
                <a:cs typeface="Arial" pitchFamily="34" charset="0"/>
              </a:rPr>
              <a:t>g</a:t>
            </a:r>
            <a:r>
              <a:rPr lang="fr-FR" sz="1800" dirty="0" smtClean="0">
                <a:latin typeface="Verdana" pitchFamily="34" charset="0"/>
                <a:ea typeface="ＭＳ Ｐゴシック" charset="-128"/>
                <a:cs typeface="Arial" pitchFamily="34" charset="0"/>
              </a:rPr>
              <a:t>-prompts à (A~90 et 150, </a:t>
            </a:r>
            <a:r>
              <a:rPr lang="fr-FR" sz="1800" baseline="30000" dirty="0" smtClean="0">
                <a:latin typeface="Verdana" pitchFamily="34" charset="0"/>
                <a:ea typeface="ＭＳ Ｐゴシック" charset="-128"/>
                <a:cs typeface="Arial" pitchFamily="34" charset="0"/>
              </a:rPr>
              <a:t>132</a:t>
            </a:r>
            <a:r>
              <a:rPr lang="fr-FR" sz="1800" dirty="0" smtClean="0">
                <a:latin typeface="Verdana" pitchFamily="34" charset="0"/>
                <a:ea typeface="ＭＳ Ｐゴシック" charset="-128"/>
                <a:cs typeface="Arial" pitchFamily="34" charset="0"/>
              </a:rPr>
              <a:t>Sn)</a:t>
            </a:r>
          </a:p>
          <a:p>
            <a:pPr eaLnBrk="1" hangingPunct="1">
              <a:lnSpc>
                <a:spcPct val="82000"/>
              </a:lnSpc>
              <a:buNone/>
            </a:pPr>
            <a:r>
              <a:rPr lang="fr-FR" sz="1800" dirty="0" smtClean="0">
                <a:solidFill>
                  <a:srgbClr val="FF0000"/>
                </a:solidFill>
                <a:latin typeface="Verdana" pitchFamily="34" charset="0"/>
                <a:ea typeface="ＭＳ Ｐゴシック" charset="-128"/>
                <a:cs typeface="Arial" pitchFamily="34" charset="0"/>
              </a:rPr>
              <a:t>   - Théorie</a:t>
            </a:r>
            <a:r>
              <a:rPr lang="fr-FR" sz="1800" dirty="0" smtClean="0">
                <a:latin typeface="Verdana" pitchFamily="34" charset="0"/>
                <a:ea typeface="ＭＳ Ｐゴシック" charset="-128"/>
                <a:cs typeface="Arial" pitchFamily="34" charset="0"/>
              </a:rPr>
              <a:t>: </a:t>
            </a:r>
            <a:r>
              <a:rPr lang="en-GB" sz="1800" dirty="0" smtClean="0">
                <a:latin typeface="Verdana" pitchFamily="34" charset="0"/>
              </a:rPr>
              <a:t>application et </a:t>
            </a:r>
            <a:r>
              <a:rPr lang="en-GB" sz="1800" dirty="0" err="1" smtClean="0">
                <a:latin typeface="Verdana" pitchFamily="34" charset="0"/>
              </a:rPr>
              <a:t>développement</a:t>
            </a:r>
            <a:r>
              <a:rPr lang="en-GB" sz="1800" dirty="0" smtClean="0">
                <a:latin typeface="Verdana" pitchFamily="34" charset="0"/>
              </a:rPr>
              <a:t> des </a:t>
            </a:r>
            <a:r>
              <a:rPr lang="en-GB" sz="1800" dirty="0" err="1" smtClean="0">
                <a:latin typeface="Verdana" pitchFamily="34" charset="0"/>
              </a:rPr>
              <a:t>modèles</a:t>
            </a:r>
            <a:r>
              <a:rPr lang="en-GB" sz="1800" dirty="0" smtClean="0">
                <a:latin typeface="Verdana" pitchFamily="34" charset="0"/>
              </a:rPr>
              <a:t> </a:t>
            </a:r>
            <a:endParaRPr lang="fr-FR" sz="1800" dirty="0" smtClean="0">
              <a:latin typeface="Verdana" pitchFamily="34" charset="0"/>
              <a:ea typeface="ＭＳ Ｐゴシック" charset="-128"/>
              <a:cs typeface="Arial" pitchFamily="34" charset="0"/>
            </a:endParaRPr>
          </a:p>
          <a:p>
            <a:pPr eaLnBrk="1" hangingPunct="1">
              <a:lnSpc>
                <a:spcPct val="82000"/>
              </a:lnSpc>
              <a:buNone/>
            </a:pPr>
            <a:endParaRPr lang="fr-FR" sz="1800" dirty="0" smtClean="0">
              <a:latin typeface="Verdana" pitchFamily="34" charset="0"/>
              <a:ea typeface="ＭＳ Ｐゴシック" charset="-128"/>
              <a:cs typeface="Arial" pitchFamily="34" charset="0"/>
            </a:endParaRPr>
          </a:p>
          <a:p>
            <a:pPr eaLnBrk="1" hangingPunct="1">
              <a:lnSpc>
                <a:spcPct val="82000"/>
              </a:lnSpc>
              <a:buFont typeface="Wingdings" pitchFamily="2" charset="2"/>
              <a:buChar char="Ø"/>
            </a:pPr>
            <a:r>
              <a:rPr lang="fr-FR" sz="2400" b="1" u="sng" dirty="0" smtClean="0">
                <a:solidFill>
                  <a:srgbClr val="0070C0"/>
                </a:solidFill>
                <a:latin typeface="Verdana" pitchFamily="34" charset="0"/>
                <a:ea typeface="ＭＳ Ｐゴシック" charset="-128"/>
                <a:cs typeface="Arial" pitchFamily="34" charset="0"/>
              </a:rPr>
              <a:t>5-10 ans</a:t>
            </a:r>
            <a:r>
              <a:rPr lang="fr-FR" sz="2400" b="1" dirty="0" smtClean="0">
                <a:solidFill>
                  <a:srgbClr val="0070C0"/>
                </a:solidFill>
                <a:latin typeface="Verdana" pitchFamily="34" charset="0"/>
                <a:ea typeface="ＭＳ Ｐゴシック" charset="-128"/>
                <a:cs typeface="Arial" pitchFamily="34" charset="0"/>
              </a:rPr>
              <a:t>: </a:t>
            </a:r>
          </a:p>
          <a:p>
            <a:pPr eaLnBrk="1" hangingPunct="1">
              <a:lnSpc>
                <a:spcPct val="82000"/>
              </a:lnSpc>
              <a:buNone/>
            </a:pPr>
            <a:r>
              <a:rPr lang="fr-FR" sz="1800" dirty="0" smtClean="0">
                <a:latin typeface="Verdana" pitchFamily="34" charset="0"/>
                <a:ea typeface="ＭＳ Ｐゴシック" charset="-128"/>
                <a:cs typeface="Arial" pitchFamily="34" charset="0"/>
              </a:rPr>
              <a:t>		- </a:t>
            </a:r>
            <a:r>
              <a:rPr lang="fr-FR" sz="1800" dirty="0" smtClean="0">
                <a:solidFill>
                  <a:srgbClr val="339933"/>
                </a:solidFill>
                <a:latin typeface="Verdana" pitchFamily="34" charset="0"/>
                <a:ea typeface="ＭＳ Ｐゴシック" charset="-128"/>
                <a:cs typeface="Arial" pitchFamily="34" charset="0"/>
              </a:rPr>
              <a:t>SPIRAL2 </a:t>
            </a:r>
            <a:r>
              <a:rPr lang="fr-FR" sz="1800" dirty="0" smtClean="0">
                <a:latin typeface="Verdana" pitchFamily="34" charset="0"/>
                <a:ea typeface="ＭＳ Ｐゴシック" charset="-128"/>
                <a:cs typeface="Arial" pitchFamily="34" charset="0"/>
              </a:rPr>
              <a:t>pour étudier des noyaux aux limites</a:t>
            </a:r>
          </a:p>
          <a:p>
            <a:pPr eaLnBrk="1" hangingPunct="1">
              <a:lnSpc>
                <a:spcPct val="82000"/>
              </a:lnSpc>
              <a:buNone/>
            </a:pPr>
            <a:r>
              <a:rPr lang="fr-FR" sz="1800" dirty="0" smtClean="0">
                <a:latin typeface="Verdana" pitchFamily="34" charset="0"/>
                <a:ea typeface="ＭＳ Ｐゴシック" charset="-128"/>
                <a:cs typeface="Arial" pitchFamily="34" charset="0"/>
              </a:rPr>
              <a:t>                          (DESIR-décroissance: </a:t>
            </a:r>
            <a:r>
              <a:rPr lang="fr-FR" sz="1800" i="1" dirty="0" smtClean="0">
                <a:latin typeface="Symbol" pitchFamily="18" charset="2"/>
                <a:ea typeface="ＭＳ Ｐゴシック" charset="-128"/>
                <a:cs typeface="Arial" pitchFamily="34" charset="0"/>
              </a:rPr>
              <a:t>b</a:t>
            </a:r>
            <a:r>
              <a:rPr lang="fr-FR" sz="1800" dirty="0" smtClean="0">
                <a:latin typeface="Symbol" pitchFamily="18" charset="2"/>
                <a:ea typeface="ＭＳ Ｐゴシック" charset="-128"/>
                <a:cs typeface="Arial" pitchFamily="34" charset="0"/>
              </a:rPr>
              <a:t> </a:t>
            </a:r>
            <a:r>
              <a:rPr lang="fr-FR" sz="1800" dirty="0" smtClean="0">
                <a:latin typeface="Verdana" pitchFamily="34" charset="0"/>
                <a:ea typeface="ＭＳ Ｐゴシック" charset="-128"/>
                <a:cs typeface="Arial" pitchFamily="34" charset="0"/>
              </a:rPr>
              <a:t> ~</a:t>
            </a:r>
            <a:r>
              <a:rPr lang="fr-FR" sz="1800" baseline="30000" dirty="0" smtClean="0">
                <a:latin typeface="Verdana" pitchFamily="34" charset="0"/>
                <a:ea typeface="ＭＳ Ｐゴシック" charset="-128"/>
                <a:cs typeface="Arial" pitchFamily="34" charset="0"/>
              </a:rPr>
              <a:t>132</a:t>
            </a:r>
            <a:r>
              <a:rPr lang="fr-FR" sz="1800" dirty="0" smtClean="0">
                <a:latin typeface="Verdana" pitchFamily="34" charset="0"/>
                <a:ea typeface="ＭＳ Ｐゴシック" charset="-128"/>
                <a:cs typeface="Arial" pitchFamily="34" charset="0"/>
              </a:rPr>
              <a:t>Sn)</a:t>
            </a:r>
          </a:p>
          <a:p>
            <a:pPr>
              <a:buFont typeface="Arial" pitchFamily="34" charset="0"/>
              <a:buNone/>
            </a:pPr>
            <a:r>
              <a:rPr lang="fr-FR" sz="1800" dirty="0" smtClean="0">
                <a:solidFill>
                  <a:srgbClr val="339933"/>
                </a:solidFill>
                <a:latin typeface="Verdana" pitchFamily="34" charset="0"/>
                <a:ea typeface="ＭＳ Ｐゴシック" charset="-128"/>
                <a:cs typeface="Arial" pitchFamily="34" charset="0"/>
              </a:rPr>
              <a:t>            </a:t>
            </a:r>
            <a:r>
              <a:rPr lang="fr-FR" sz="1800" dirty="0" smtClean="0">
                <a:latin typeface="Verdana" pitchFamily="34" charset="0"/>
                <a:ea typeface="ＭＳ Ｐゴシック" charset="-128"/>
                <a:cs typeface="Arial" pitchFamily="34" charset="0"/>
              </a:rPr>
              <a:t>-</a:t>
            </a:r>
            <a:r>
              <a:rPr lang="fr-FR" sz="1800" dirty="0" smtClean="0">
                <a:solidFill>
                  <a:srgbClr val="339933"/>
                </a:solidFill>
                <a:latin typeface="Verdana" pitchFamily="34" charset="0"/>
                <a:ea typeface="ＭＳ Ｐゴシック" charset="-128"/>
                <a:cs typeface="Arial" pitchFamily="34" charset="0"/>
              </a:rPr>
              <a:t> FIPPS</a:t>
            </a:r>
            <a:r>
              <a:rPr lang="fr-FR" sz="1800" dirty="0" smtClean="0">
                <a:latin typeface="Verdana" pitchFamily="34" charset="0"/>
                <a:ea typeface="ＭＳ Ｐゴシック" charset="-128"/>
                <a:cs typeface="Arial" pitchFamily="34" charset="0"/>
              </a:rPr>
              <a:t>@ILL</a:t>
            </a:r>
          </a:p>
          <a:p>
            <a:pPr>
              <a:buFont typeface="Arial" pitchFamily="34" charset="0"/>
              <a:buNone/>
            </a:pPr>
            <a:endParaRPr lang="fr-FR" sz="1800" dirty="0" smtClean="0">
              <a:latin typeface="Verdana" pitchFamily="34" charset="0"/>
              <a:ea typeface="ＭＳ Ｐゴシック" charset="-128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endParaRPr lang="fr-FR" sz="1800" dirty="0" smtClean="0">
              <a:latin typeface="Verdana" pitchFamily="34" charset="0"/>
              <a:ea typeface="ＭＳ Ｐゴシック" charset="-128"/>
              <a:cs typeface="Arial" pitchFamily="34" charset="0"/>
            </a:endParaRPr>
          </a:p>
          <a:p>
            <a:pPr eaLnBrk="1" hangingPunct="1">
              <a:buFont typeface="Arial" pitchFamily="34" charset="0"/>
              <a:buNone/>
            </a:pPr>
            <a:endParaRPr lang="fr-FR" sz="1800" dirty="0" smtClean="0">
              <a:latin typeface="Verdana" pitchFamily="34" charset="0"/>
              <a:ea typeface="ＭＳ Ｐゴシック" charset="-128"/>
              <a:cs typeface="Arial" pitchFamily="34" charset="0"/>
            </a:endParaRPr>
          </a:p>
          <a:p>
            <a:pPr eaLnBrk="1" hangingPunct="1">
              <a:lnSpc>
                <a:spcPct val="82000"/>
              </a:lnSpc>
              <a:buFont typeface="Arial" pitchFamily="34" charset="0"/>
              <a:buNone/>
            </a:pPr>
            <a:endParaRPr lang="fr-FR" sz="2900" dirty="0" smtClean="0"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74757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30C06D8-2CB4-43D7-A43A-56245A4E2D04}" type="slidenum">
              <a:rPr lang="fr-FR">
                <a:ea typeface="ＭＳ Ｐゴシック" pitchFamily="34" charset="-128"/>
              </a:rPr>
              <a:pPr>
                <a:defRPr/>
              </a:pPr>
              <a:t>8</a:t>
            </a:fld>
            <a:endParaRPr lang="fr-FR" dirty="0">
              <a:ea typeface="ＭＳ Ｐゴシック" pitchFamily="34" charset="-128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7504" y="0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altLang="fr-FR" sz="2800" b="1" dirty="0" smtClean="0">
                <a:solidFill>
                  <a:srgbClr val="E75112"/>
                </a:solidFill>
                <a:ea typeface="+mj-ea"/>
                <a:cs typeface="+mj-cs"/>
              </a:rPr>
              <a:t>Stratégie/Perspectives</a:t>
            </a:r>
            <a:endParaRPr lang="fr-FR" altLang="fr-FR" sz="2800" b="1" dirty="0">
              <a:solidFill>
                <a:srgbClr val="E75112"/>
              </a:solidFill>
              <a:ea typeface="+mj-ea"/>
              <a:cs typeface="+mj-cs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4" name="Picture 13" descr="http://lpsc.in2p3.fr/mariane/images/logoLPS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0"/>
            <a:ext cx="1093788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Espace réservé du pied de page 9"/>
          <p:cNvSpPr txBox="1">
            <a:spLocks noGrp="1"/>
          </p:cNvSpPr>
          <p:nvPr/>
        </p:nvSpPr>
        <p:spPr bwMode="auto">
          <a:xfrm>
            <a:off x="4211638" y="6492875"/>
            <a:ext cx="46815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fr-FR" sz="1200">
                <a:solidFill>
                  <a:srgbClr val="898989"/>
                </a:solidFill>
              </a:rPr>
              <a:t>Tourniquet Section 01 LPSC– 19-21 nov. 2014</a:t>
            </a:r>
          </a:p>
        </p:txBody>
      </p:sp>
      <p:sp>
        <p:nvSpPr>
          <p:cNvPr id="12296" name="Espace réservé de la date 11"/>
          <p:cNvSpPr txBox="1">
            <a:spLocks noGrp="1"/>
          </p:cNvSpPr>
          <p:nvPr/>
        </p:nvSpPr>
        <p:spPr bwMode="auto">
          <a:xfrm>
            <a:off x="107950" y="6492875"/>
            <a:ext cx="2565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altLang="fr-FR" sz="1200">
                <a:solidFill>
                  <a:srgbClr val="898989"/>
                </a:solidFill>
              </a:rPr>
              <a:t>Groupe Structure Nucléaire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2988" y="6381750"/>
            <a:ext cx="7200900" cy="3698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dirty="0" smtClean="0">
                <a:solidFill>
                  <a:srgbClr val="C00000"/>
                </a:solidFill>
                <a:latin typeface="Arial" pitchFamily="34" charset="0"/>
                <a:ea typeface="ＭＳ Ｐゴシック" pitchFamily="-106" charset="-128"/>
              </a:rPr>
              <a:t>Demande de renforcement </a:t>
            </a:r>
            <a:r>
              <a:rPr lang="fr-FR" dirty="0">
                <a:solidFill>
                  <a:srgbClr val="C00000"/>
                </a:solidFill>
                <a:latin typeface="Arial" pitchFamily="34" charset="0"/>
                <a:ea typeface="ＭＳ Ｐゴシック" pitchFamily="-106" charset="-128"/>
              </a:rPr>
              <a:t>de l</a:t>
            </a:r>
            <a:r>
              <a:rPr lang="fr-FR" altLang="fr-FR" dirty="0">
                <a:solidFill>
                  <a:srgbClr val="C00000"/>
                </a:solidFill>
                <a:latin typeface="Arial" pitchFamily="34" charset="0"/>
                <a:ea typeface="ＭＳ Ｐゴシック" pitchFamily="-106" charset="-128"/>
              </a:rPr>
              <a:t>’</a:t>
            </a:r>
            <a:r>
              <a:rPr lang="fr-FR" dirty="0">
                <a:solidFill>
                  <a:srgbClr val="C00000"/>
                </a:solidFill>
                <a:latin typeface="Arial" pitchFamily="34" charset="0"/>
                <a:ea typeface="ＭＳ Ｐゴシック" pitchFamily="-106" charset="-128"/>
              </a:rPr>
              <a:t>équipe par un CR (CNRS) </a:t>
            </a:r>
            <a:r>
              <a:rPr lang="fr-FR" dirty="0">
                <a:ea typeface="ＭＳ Ｐゴシック" pitchFamily="-106" charset="-128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9512" y="948334"/>
            <a:ext cx="8964488" cy="3344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2000"/>
              </a:lnSpc>
              <a:buFont typeface="Arial" pitchFamily="34" charset="0"/>
              <a:buNone/>
            </a:pPr>
            <a:r>
              <a:rPr lang="fr-FR" dirty="0" smtClean="0">
                <a:ea typeface="ＭＳ Ｐゴシック" charset="-128"/>
              </a:rPr>
              <a:t> </a:t>
            </a:r>
            <a:r>
              <a:rPr lang="fr-FR" u="sng" dirty="0">
                <a:ea typeface="ＭＳ Ｐゴシック" charset="-128"/>
              </a:rPr>
              <a:t>Proposition </a:t>
            </a:r>
            <a:r>
              <a:rPr lang="fr-FR" u="sng" dirty="0" smtClean="0">
                <a:ea typeface="ＭＳ Ｐゴシック" charset="-128"/>
              </a:rPr>
              <a:t>d’expérience acceptée </a:t>
            </a:r>
            <a:r>
              <a:rPr lang="fr-FR" u="sng" dirty="0">
                <a:ea typeface="ＭＳ Ｐゴシック" charset="-128"/>
              </a:rPr>
              <a:t>pour 2014</a:t>
            </a:r>
          </a:p>
          <a:p>
            <a:pPr eaLnBrk="1" hangingPunct="1">
              <a:lnSpc>
                <a:spcPct val="82000"/>
              </a:lnSpc>
              <a:buFont typeface="Arial" pitchFamily="34" charset="0"/>
              <a:buNone/>
            </a:pPr>
            <a:r>
              <a:rPr lang="fr-FR" dirty="0">
                <a:solidFill>
                  <a:srgbClr val="FF0000"/>
                </a:solidFill>
                <a:ea typeface="ＭＳ Ｐゴシック" charset="-128"/>
              </a:rPr>
              <a:t>- ILL:</a:t>
            </a:r>
            <a:r>
              <a:rPr lang="en-US" dirty="0">
                <a:solidFill>
                  <a:schemeClr val="accent1"/>
                </a:solidFill>
                <a:ea typeface="ＭＳ Ｐゴシック" charset="-128"/>
              </a:rPr>
              <a:t>3-01-627: Study of </a:t>
            </a:r>
            <a:r>
              <a:rPr lang="en-US" dirty="0" err="1">
                <a:solidFill>
                  <a:schemeClr val="accent1"/>
                </a:solidFill>
                <a:ea typeface="ＭＳ Ｐゴシック" charset="-128"/>
              </a:rPr>
              <a:t>octupole</a:t>
            </a:r>
            <a:r>
              <a:rPr lang="en-US" dirty="0">
                <a:solidFill>
                  <a:schemeClr val="accent1"/>
                </a:solidFill>
                <a:ea typeface="ＭＳ Ｐゴシック" charset="-128"/>
              </a:rPr>
              <a:t> deformation for nuclei around A=150</a:t>
            </a:r>
          </a:p>
          <a:p>
            <a:pPr algn="ctr" eaLnBrk="1" hangingPunct="1">
              <a:lnSpc>
                <a:spcPct val="82000"/>
              </a:lnSpc>
              <a:buFont typeface="Arial" pitchFamily="34" charset="0"/>
              <a:buNone/>
            </a:pPr>
            <a:r>
              <a:rPr lang="fr-FR" sz="1400" i="1" dirty="0">
                <a:ea typeface="ＭＳ Ｐゴシック" charset="-128"/>
              </a:rPr>
              <a:t>(</a:t>
            </a:r>
            <a:r>
              <a:rPr lang="fr-FR" sz="1400" i="1" dirty="0" smtClean="0">
                <a:ea typeface="ＭＳ Ｐゴシック" charset="-128"/>
              </a:rPr>
              <a:t>collaboration: </a:t>
            </a:r>
            <a:r>
              <a:rPr lang="fr-FR" sz="1400" i="1" dirty="0">
                <a:ea typeface="ＭＳ Ｐゴシック" charset="-128"/>
              </a:rPr>
              <a:t>ILL, UWS, UC-</a:t>
            </a:r>
            <a:r>
              <a:rPr lang="fr-FR" sz="1400" i="1" dirty="0" err="1">
                <a:ea typeface="ＭＳ Ｐゴシック" charset="-128"/>
              </a:rPr>
              <a:t>Madride</a:t>
            </a:r>
            <a:r>
              <a:rPr lang="fr-FR" sz="1400" i="1" dirty="0">
                <a:ea typeface="ＭＳ Ｐゴシック" charset="-128"/>
              </a:rPr>
              <a:t>, </a:t>
            </a:r>
            <a:r>
              <a:rPr lang="fr-FR" sz="1400" i="1" dirty="0" err="1">
                <a:ea typeface="ＭＳ Ｐゴシック" charset="-128"/>
              </a:rPr>
              <a:t>Univ</a:t>
            </a:r>
            <a:r>
              <a:rPr lang="fr-FR" sz="1400" i="1" dirty="0">
                <a:ea typeface="ＭＳ Ｐゴシック" charset="-128"/>
              </a:rPr>
              <a:t>. Cologne, UPPSALA Suède)</a:t>
            </a:r>
          </a:p>
          <a:p>
            <a:pPr algn="ctr" eaLnBrk="1" hangingPunct="1">
              <a:lnSpc>
                <a:spcPct val="82000"/>
              </a:lnSpc>
              <a:buFont typeface="Arial" pitchFamily="34" charset="0"/>
              <a:buNone/>
            </a:pPr>
            <a:endParaRPr lang="fr-FR" sz="1400" u="sng" dirty="0">
              <a:ea typeface="ＭＳ Ｐゴシック" charset="-128"/>
            </a:endParaRPr>
          </a:p>
          <a:p>
            <a:pPr algn="ctr" eaLnBrk="1" hangingPunct="1">
              <a:lnSpc>
                <a:spcPct val="82000"/>
              </a:lnSpc>
              <a:buFont typeface="Arial" pitchFamily="34" charset="0"/>
              <a:buNone/>
            </a:pPr>
            <a:r>
              <a:rPr lang="fr-FR" u="sng" dirty="0">
                <a:ea typeface="ＭＳ Ｐゴシック" charset="-128"/>
              </a:rPr>
              <a:t>Propositions </a:t>
            </a:r>
            <a:r>
              <a:rPr lang="fr-FR" u="sng" dirty="0" smtClean="0">
                <a:ea typeface="ＭＳ Ｐゴシック" charset="-128"/>
              </a:rPr>
              <a:t>d’expériences acceptées </a:t>
            </a:r>
            <a:r>
              <a:rPr lang="fr-FR" u="sng" dirty="0">
                <a:ea typeface="ＭＳ Ｐゴシック" charset="-128"/>
              </a:rPr>
              <a:t>pour 2015</a:t>
            </a:r>
            <a:endParaRPr lang="fr-FR" dirty="0">
              <a:ea typeface="ＭＳ Ｐゴシック" charset="-128"/>
            </a:endParaRPr>
          </a:p>
          <a:p>
            <a:pPr eaLnBrk="1" hangingPunct="1">
              <a:lnSpc>
                <a:spcPct val="82000"/>
              </a:lnSpc>
              <a:buFontTx/>
              <a:buChar char="-"/>
            </a:pPr>
            <a:r>
              <a:rPr lang="fr-FR" dirty="0" smtClean="0">
                <a:solidFill>
                  <a:srgbClr val="FF0000"/>
                </a:solidFill>
                <a:ea typeface="ＭＳ Ｐゴシック" charset="-128"/>
              </a:rPr>
              <a:t> ALTO</a:t>
            </a:r>
            <a:r>
              <a:rPr lang="fr-FR" dirty="0">
                <a:solidFill>
                  <a:srgbClr val="FF0000"/>
                </a:solidFill>
                <a:ea typeface="ＭＳ Ｐゴシック" charset="-128"/>
              </a:rPr>
              <a:t>: </a:t>
            </a:r>
            <a:r>
              <a:rPr lang="en-US" dirty="0">
                <a:solidFill>
                  <a:schemeClr val="accent1"/>
                </a:solidFill>
                <a:ea typeface="ＭＳ Ｐゴシック" charset="-128"/>
              </a:rPr>
              <a:t>Beta decay of laser-</a:t>
            </a:r>
            <a:r>
              <a:rPr lang="en-US" dirty="0" err="1">
                <a:solidFill>
                  <a:schemeClr val="accent1"/>
                </a:solidFill>
                <a:ea typeface="ＭＳ Ｐゴシック" charset="-128"/>
              </a:rPr>
              <a:t>ionised</a:t>
            </a:r>
            <a:r>
              <a:rPr lang="en-US" dirty="0">
                <a:solidFill>
                  <a:schemeClr val="accent1"/>
                </a:solidFill>
                <a:ea typeface="ＭＳ Ｐゴシック" charset="-128"/>
              </a:rPr>
              <a:t> neutron-rich tellurium at ALTO</a:t>
            </a:r>
          </a:p>
          <a:p>
            <a:pPr algn="ctr" eaLnBrk="1" hangingPunct="1">
              <a:lnSpc>
                <a:spcPct val="82000"/>
              </a:lnSpc>
              <a:buFont typeface="Arial" pitchFamily="34" charset="0"/>
              <a:buNone/>
            </a:pPr>
            <a:r>
              <a:rPr lang="fr-FR" sz="1600" dirty="0">
                <a:ea typeface="ＭＳ Ｐゴシック" charset="-128"/>
              </a:rPr>
              <a:t>          </a:t>
            </a:r>
            <a:r>
              <a:rPr lang="fr-FR" sz="1400" i="1" dirty="0">
                <a:ea typeface="ＭＳ Ｐゴシック" charset="-128"/>
              </a:rPr>
              <a:t>(</a:t>
            </a:r>
            <a:r>
              <a:rPr lang="fr-FR" sz="1400" i="1" dirty="0" smtClean="0">
                <a:ea typeface="ＭＳ Ｐゴシック" charset="-128"/>
              </a:rPr>
              <a:t>collaboration: </a:t>
            </a:r>
            <a:r>
              <a:rPr lang="fr-FR" sz="1400" i="1" dirty="0">
                <a:ea typeface="ＭＳ Ｐゴシック" charset="-128"/>
              </a:rPr>
              <a:t>IPNO,GANIL, ISOLDE, Uni. Mainz, ILL, UWS, </a:t>
            </a:r>
          </a:p>
          <a:p>
            <a:pPr algn="ctr" eaLnBrk="1" hangingPunct="1">
              <a:lnSpc>
                <a:spcPct val="82000"/>
              </a:lnSpc>
              <a:buFont typeface="Arial" pitchFamily="34" charset="0"/>
              <a:buNone/>
            </a:pPr>
            <a:r>
              <a:rPr lang="fr-FR" sz="1400" i="1" dirty="0">
                <a:ea typeface="ＭＳ Ｐゴシック" charset="-128"/>
              </a:rPr>
              <a:t>CSNSM-Orsay, Uni. Manchester, </a:t>
            </a:r>
            <a:r>
              <a:rPr lang="en-US" sz="1400" i="1" dirty="0">
                <a:ea typeface="TimesNewRomanPSMT"/>
                <a:cs typeface="ＭＳ Ｐゴシック" charset="-128"/>
              </a:rPr>
              <a:t>JINR-</a:t>
            </a:r>
            <a:r>
              <a:rPr lang="en-US" sz="1400" i="1" dirty="0" err="1">
                <a:ea typeface="TimesNewRomanPSMT"/>
                <a:cs typeface="ＭＳ Ｐゴシック" charset="-128"/>
              </a:rPr>
              <a:t>Dubna</a:t>
            </a:r>
            <a:r>
              <a:rPr lang="fr-FR" sz="1400" i="1" dirty="0">
                <a:ea typeface="ＭＳ Ｐゴシック" charset="-128"/>
              </a:rPr>
              <a:t>)</a:t>
            </a:r>
            <a:endParaRPr lang="fr-FR" sz="1400" i="1" dirty="0">
              <a:solidFill>
                <a:schemeClr val="accent1"/>
              </a:solidFill>
              <a:ea typeface="ＭＳ Ｐゴシック" charset="-128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dirty="0">
                <a:solidFill>
                  <a:srgbClr val="FF0000"/>
                </a:solidFill>
                <a:ea typeface="ＭＳ Ｐゴシック" charset="-128"/>
              </a:rPr>
              <a:t>- AGATA à GANIL</a:t>
            </a:r>
            <a:r>
              <a:rPr lang="fr-FR" dirty="0">
                <a:ea typeface="ＭＳ Ｐゴシック" charset="-128"/>
              </a:rPr>
              <a:t>: </a:t>
            </a:r>
            <a:r>
              <a:rPr lang="en-GB" dirty="0">
                <a:solidFill>
                  <a:schemeClr val="accent1"/>
                </a:solidFill>
                <a:ea typeface="ＭＳ Ｐゴシック" charset="-128"/>
              </a:rPr>
              <a:t>Test of Z=28 proton and N=50 neutron gaps in </a:t>
            </a:r>
            <a:r>
              <a:rPr lang="en-GB" baseline="30000" dirty="0">
                <a:solidFill>
                  <a:schemeClr val="accent1"/>
                </a:solidFill>
                <a:ea typeface="ＭＳ Ｐゴシック" charset="-128"/>
              </a:rPr>
              <a:t>82</a:t>
            </a:r>
            <a:r>
              <a:rPr lang="en-GB" dirty="0">
                <a:solidFill>
                  <a:schemeClr val="accent1"/>
                </a:solidFill>
                <a:ea typeface="ＭＳ Ｐゴシック" charset="-128"/>
              </a:rPr>
              <a:t>Ge</a:t>
            </a:r>
          </a:p>
          <a:p>
            <a:r>
              <a:rPr lang="en-GB" dirty="0">
                <a:solidFill>
                  <a:schemeClr val="accent1"/>
                </a:solidFill>
                <a:ea typeface="ＭＳ Ｐゴシック" charset="-128"/>
              </a:rPr>
              <a:t>                             and </a:t>
            </a:r>
            <a:r>
              <a:rPr lang="en-GB" baseline="30000" dirty="0">
                <a:solidFill>
                  <a:schemeClr val="accent1"/>
                </a:solidFill>
                <a:ea typeface="ＭＳ Ｐゴシック" charset="-128"/>
              </a:rPr>
              <a:t>80</a:t>
            </a:r>
            <a:r>
              <a:rPr lang="en-GB" dirty="0">
                <a:solidFill>
                  <a:schemeClr val="accent1"/>
                </a:solidFill>
                <a:ea typeface="ＭＳ Ｐゴシック" charset="-128"/>
              </a:rPr>
              <a:t>Zn nuclei. Impact on the </a:t>
            </a:r>
            <a:r>
              <a:rPr lang="en-GB" dirty="0" err="1">
                <a:solidFill>
                  <a:schemeClr val="accent1"/>
                </a:solidFill>
                <a:ea typeface="ＭＳ Ｐゴシック" charset="-128"/>
              </a:rPr>
              <a:t>magicity</a:t>
            </a:r>
            <a:r>
              <a:rPr lang="en-GB" dirty="0">
                <a:solidFill>
                  <a:schemeClr val="accent1"/>
                </a:solidFill>
                <a:ea typeface="ＭＳ Ｐゴシック" charset="-128"/>
              </a:rPr>
              <a:t> of </a:t>
            </a:r>
            <a:r>
              <a:rPr lang="en-GB" baseline="30000" dirty="0" smtClean="0">
                <a:solidFill>
                  <a:schemeClr val="accent1"/>
                </a:solidFill>
                <a:ea typeface="ＭＳ Ｐゴシック" charset="-128"/>
              </a:rPr>
              <a:t>78</a:t>
            </a:r>
            <a:r>
              <a:rPr lang="en-GB" dirty="0" smtClean="0">
                <a:solidFill>
                  <a:schemeClr val="accent1"/>
                </a:solidFill>
                <a:ea typeface="ＭＳ Ｐゴシック" charset="-128"/>
              </a:rPr>
              <a:t>Ni</a:t>
            </a:r>
          </a:p>
          <a:p>
            <a:pPr algn="ctr" eaLnBrk="1" hangingPunct="1">
              <a:lnSpc>
                <a:spcPct val="82000"/>
              </a:lnSpc>
              <a:buFont typeface="Arial" pitchFamily="34" charset="0"/>
              <a:buNone/>
            </a:pPr>
            <a:r>
              <a:rPr lang="fr-FR" sz="1400" i="1" dirty="0" smtClean="0">
                <a:ea typeface="ＭＳ Ｐゴシック" charset="-128"/>
              </a:rPr>
              <a:t>                  (</a:t>
            </a:r>
            <a:r>
              <a:rPr lang="fr-FR" sz="1400" i="1" dirty="0" err="1" smtClean="0">
                <a:ea typeface="ＭＳ Ｐゴシック" charset="-128"/>
              </a:rPr>
              <a:t>collaboration:IPHC</a:t>
            </a:r>
            <a:r>
              <a:rPr lang="fr-FR" sz="1400" i="1" dirty="0" smtClean="0">
                <a:ea typeface="ＭＳ Ｐゴシック" charset="-128"/>
              </a:rPr>
              <a:t>, INFN, CSNSM, IPNO, GANIL, ……)</a:t>
            </a:r>
            <a:endParaRPr lang="en-GB" sz="1400" dirty="0">
              <a:solidFill>
                <a:schemeClr val="accent1"/>
              </a:solidFill>
              <a:ea typeface="ＭＳ Ｐゴシック" charset="-128"/>
            </a:endParaRPr>
          </a:p>
          <a:p>
            <a:endParaRPr lang="en-GB" dirty="0" smtClean="0">
              <a:solidFill>
                <a:schemeClr val="accent1"/>
              </a:solidFill>
              <a:ea typeface="ＭＳ Ｐゴシック" charset="-128"/>
            </a:endParaRPr>
          </a:p>
          <a:p>
            <a:endParaRPr lang="fr-FR" dirty="0">
              <a:solidFill>
                <a:schemeClr val="accent1"/>
              </a:solidFill>
              <a:ea typeface="ＭＳ Ｐゴシック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-108520" y="683404"/>
            <a:ext cx="1854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 smtClean="0">
                <a:solidFill>
                  <a:srgbClr val="0070C0"/>
                </a:solidFill>
                <a:ea typeface="ＭＳ Ｐゴシック" charset="-128"/>
              </a:rPr>
              <a:t> </a:t>
            </a:r>
            <a:r>
              <a:rPr lang="fr-FR" sz="2400" b="1" u="sng" dirty="0" smtClean="0">
                <a:solidFill>
                  <a:srgbClr val="0070C0"/>
                </a:solidFill>
                <a:ea typeface="ＭＳ Ｐゴシック" charset="-128"/>
              </a:rPr>
              <a:t>0-5 ans </a:t>
            </a:r>
            <a:endParaRPr lang="fr-FR" sz="2400" b="1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7396</TotalTime>
  <Words>914</Words>
  <Application>Microsoft Office PowerPoint</Application>
  <PresentationFormat>Affichage à l'écran (4:3)</PresentationFormat>
  <Paragraphs>169</Paragraphs>
  <Slides>8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Conception personnalisée</vt:lpstr>
      <vt:lpstr>1_Conception personnalisée</vt:lpstr>
      <vt:lpstr>2_Conception personnalisée</vt:lpstr>
      <vt:lpstr>Groupe Structure Nucléaire</vt:lpstr>
      <vt:lpstr>Composition actuelle du groupe</vt:lpstr>
      <vt:lpstr>Evolution récentes du groupe / thèses soutenues</vt:lpstr>
      <vt:lpstr>Thèmes de recherche</vt:lpstr>
      <vt:lpstr>1- Déformation, coexistence de formes et triaxialité dans la région de masse  A~100</vt:lpstr>
      <vt:lpstr> Noyaux récemment étudiés ~ 132Sn (RIKEN et ILL)</vt:lpstr>
      <vt:lpstr>Présentation PowerPoint</vt:lpstr>
      <vt:lpstr>Présentation PowerPoint</vt:lpstr>
    </vt:vector>
  </TitlesOfParts>
  <Company>CPPM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D0 CPPM</dc:title>
  <dc:creator>Arnaud Duperrin</dc:creator>
  <cp:keywords>CPPM</cp:keywords>
  <dc:description>Tourniquet LAL</dc:description>
  <cp:lastModifiedBy>Audrey Colas</cp:lastModifiedBy>
  <cp:revision>299</cp:revision>
  <dcterms:created xsi:type="dcterms:W3CDTF">2010-12-20T20:47:11Z</dcterms:created>
  <dcterms:modified xsi:type="dcterms:W3CDTF">2014-11-19T13:51:14Z</dcterms:modified>
  <cp:category>Section 01</cp:category>
</cp:coreProperties>
</file>