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5"/>
  </p:notesMasterIdLst>
  <p:sldIdLst>
    <p:sldId id="256" r:id="rId2"/>
    <p:sldId id="257" r:id="rId3"/>
    <p:sldId id="264" r:id="rId4"/>
    <p:sldId id="258" r:id="rId5"/>
    <p:sldId id="259" r:id="rId6"/>
    <p:sldId id="260" r:id="rId7"/>
    <p:sldId id="262" r:id="rId8"/>
    <p:sldId id="261" r:id="rId9"/>
    <p:sldId id="263" r:id="rId10"/>
    <p:sldId id="265" r:id="rId11"/>
    <p:sldId id="278" r:id="rId12"/>
    <p:sldId id="305" r:id="rId13"/>
    <p:sldId id="306" r:id="rId14"/>
    <p:sldId id="307" r:id="rId15"/>
    <p:sldId id="308" r:id="rId16"/>
    <p:sldId id="309" r:id="rId17"/>
    <p:sldId id="310" r:id="rId18"/>
    <p:sldId id="279" r:id="rId19"/>
    <p:sldId id="299" r:id="rId20"/>
    <p:sldId id="300" r:id="rId21"/>
    <p:sldId id="301" r:id="rId22"/>
    <p:sldId id="302" r:id="rId23"/>
    <p:sldId id="303" r:id="rId24"/>
    <p:sldId id="304" r:id="rId25"/>
    <p:sldId id="280" r:id="rId26"/>
    <p:sldId id="283" r:id="rId27"/>
    <p:sldId id="284" r:id="rId28"/>
    <p:sldId id="285" r:id="rId29"/>
    <p:sldId id="286" r:id="rId30"/>
    <p:sldId id="287" r:id="rId31"/>
    <p:sldId id="288" r:id="rId32"/>
    <p:sldId id="289" r:id="rId33"/>
    <p:sldId id="290" r:id="rId34"/>
    <p:sldId id="291" r:id="rId35"/>
    <p:sldId id="292" r:id="rId36"/>
    <p:sldId id="293" r:id="rId37"/>
    <p:sldId id="281" r:id="rId38"/>
    <p:sldId id="294" r:id="rId39"/>
    <p:sldId id="295" r:id="rId40"/>
    <p:sldId id="296" r:id="rId41"/>
    <p:sldId id="297" r:id="rId42"/>
    <p:sldId id="298" r:id="rId43"/>
    <p:sldId id="282" r:id="rId44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7511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8438" autoAdjust="0"/>
  </p:normalViewPr>
  <p:slideViewPr>
    <p:cSldViewPr snapToGrid="0" snapToObjects="1">
      <p:cViewPr varScale="1">
        <p:scale>
          <a:sx n="70" d="100"/>
          <a:sy n="70" d="100"/>
        </p:scale>
        <p:origin x="-1290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5939304461942303E-2"/>
          <c:y val="0.16710690213836801"/>
          <c:w val="0.734034612860893"/>
          <c:h val="0.5637395561341169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collab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Feuil1!$A$2:$A$7</c:f>
              <c:numCache>
                <c:formatCode>General</c:formatCode>
                <c:ptCount val="6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</c:numCache>
            </c:numRef>
          </c:cat>
          <c:val>
            <c:numRef>
              <c:f>Feuil1!$B$2:$B$7</c:f>
              <c:numCache>
                <c:formatCode>General</c:formatCode>
                <c:ptCount val="6"/>
                <c:pt idx="0">
                  <c:v>3</c:v>
                </c:pt>
                <c:pt idx="1">
                  <c:v>7</c:v>
                </c:pt>
                <c:pt idx="2">
                  <c:v>8</c:v>
                </c:pt>
                <c:pt idx="3">
                  <c:v>12</c:v>
                </c:pt>
                <c:pt idx="4">
                  <c:v>6</c:v>
                </c:pt>
                <c:pt idx="5">
                  <c:v>11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83228928"/>
        <c:axId val="87494656"/>
      </c:barChart>
      <c:catAx>
        <c:axId val="8322892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87494656"/>
        <c:crosses val="autoZero"/>
        <c:auto val="1"/>
        <c:lblAlgn val="ctr"/>
        <c:lblOffset val="100"/>
        <c:noMultiLvlLbl val="0"/>
      </c:catAx>
      <c:valAx>
        <c:axId val="8749465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83228928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fr-FR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903D90-6CC5-A44E-AAFA-B524D5864BC0}" type="datetimeFigureOut">
              <a:rPr lang="fr-FR" smtClean="0"/>
              <a:t>20/11/2014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891DDB-7123-564A-B766-F47B682F9D7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431965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891DDB-7123-564A-B766-F47B682F9D77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524371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506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fr-FR" smtClean="0">
              <a:latin typeface="Arial" pitchFamily="34" charset="0"/>
            </a:endParaRPr>
          </a:p>
        </p:txBody>
      </p:sp>
      <p:sp>
        <p:nvSpPr>
          <p:cNvPr id="21507" name="Espace réservé du numéro de diapositive 3"/>
          <p:cNvSpPr txBox="1">
            <a:spLocks noGrp="1"/>
          </p:cNvSpPr>
          <p:nvPr/>
        </p:nvSpPr>
        <p:spPr bwMode="auto">
          <a:xfrm>
            <a:off x="3884120" y="8685413"/>
            <a:ext cx="2972280" cy="457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524" tIns="45761" rIns="91524" bIns="45761" anchor="b"/>
          <a:lstStyle>
            <a:lvl1pPr defTabSz="912813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defTabSz="912813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defTabSz="912813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defTabSz="912813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defTabSz="912813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algn="r" eaLnBrk="1" hangingPunct="1"/>
            <a:fld id="{003BA55A-819D-4A2A-92BE-03A141CD9DE5}" type="slidenum">
              <a:rPr lang="fr-FR" altLang="fr-FR" sz="1200">
                <a:latin typeface="Arial" pitchFamily="34" charset="0"/>
              </a:rPr>
              <a:pPr algn="r" eaLnBrk="1" hangingPunct="1"/>
              <a:t>21</a:t>
            </a:fld>
            <a:endParaRPr lang="fr-FR" altLang="fr-FR" sz="1200">
              <a:latin typeface="Arial" pitchFamily="34" charset="0"/>
            </a:endParaRPr>
          </a:p>
        </p:txBody>
      </p:sp>
      <p:sp>
        <p:nvSpPr>
          <p:cNvPr id="21508" name="Espace réservé du pied de page 4"/>
          <p:cNvSpPr txBox="1">
            <a:spLocks noGrp="1"/>
          </p:cNvSpPr>
          <p:nvPr/>
        </p:nvSpPr>
        <p:spPr bwMode="auto">
          <a:xfrm>
            <a:off x="0" y="8685413"/>
            <a:ext cx="2972280" cy="457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524" tIns="45761" rIns="91524" bIns="45761" anchor="b"/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fr-FR" altLang="fr-FR" sz="1200">
                <a:latin typeface="Arial" pitchFamily="34" charset="0"/>
              </a:rPr>
              <a:t>Groupe          Evaluation AERES          13-14 janvier 2011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554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fr-FR" smtClean="0">
              <a:latin typeface="Arial" pitchFamily="34" charset="0"/>
            </a:endParaRPr>
          </a:p>
        </p:txBody>
      </p:sp>
      <p:sp>
        <p:nvSpPr>
          <p:cNvPr id="23555" name="Espace réservé du numéro de diapositive 3"/>
          <p:cNvSpPr txBox="1">
            <a:spLocks noGrp="1"/>
          </p:cNvSpPr>
          <p:nvPr/>
        </p:nvSpPr>
        <p:spPr bwMode="auto">
          <a:xfrm>
            <a:off x="3884120" y="8685413"/>
            <a:ext cx="2972280" cy="457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524" tIns="45761" rIns="91524" bIns="45761" anchor="b"/>
          <a:lstStyle>
            <a:lvl1pPr defTabSz="912813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defTabSz="912813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defTabSz="912813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defTabSz="912813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defTabSz="912813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algn="r" eaLnBrk="1" hangingPunct="1"/>
            <a:fld id="{8BEA9779-3773-42BC-86E7-37D8215DF30A}" type="slidenum">
              <a:rPr lang="fr-FR" altLang="fr-FR" sz="1200">
                <a:latin typeface="Arial" pitchFamily="34" charset="0"/>
              </a:rPr>
              <a:pPr algn="r" eaLnBrk="1" hangingPunct="1"/>
              <a:t>22</a:t>
            </a:fld>
            <a:endParaRPr lang="fr-FR" altLang="fr-FR" sz="1200">
              <a:latin typeface="Arial" pitchFamily="34" charset="0"/>
            </a:endParaRPr>
          </a:p>
        </p:txBody>
      </p:sp>
      <p:sp>
        <p:nvSpPr>
          <p:cNvPr id="23556" name="Espace réservé du pied de page 4"/>
          <p:cNvSpPr txBox="1">
            <a:spLocks noGrp="1"/>
          </p:cNvSpPr>
          <p:nvPr/>
        </p:nvSpPr>
        <p:spPr bwMode="auto">
          <a:xfrm>
            <a:off x="0" y="8685413"/>
            <a:ext cx="2972280" cy="457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524" tIns="45761" rIns="91524" bIns="45761" anchor="b"/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fr-FR" altLang="fr-FR" sz="1200">
                <a:latin typeface="Arial" pitchFamily="34" charset="0"/>
              </a:rPr>
              <a:t>Groupe          Evaluation AERES          13-14 janvier 2011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5602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fr-FR" smtClean="0">
              <a:latin typeface="Arial" pitchFamily="34" charset="0"/>
            </a:endParaRPr>
          </a:p>
        </p:txBody>
      </p:sp>
      <p:sp>
        <p:nvSpPr>
          <p:cNvPr id="25603" name="Espace réservé du numéro de diapositive 3"/>
          <p:cNvSpPr txBox="1">
            <a:spLocks noGrp="1"/>
          </p:cNvSpPr>
          <p:nvPr/>
        </p:nvSpPr>
        <p:spPr bwMode="auto">
          <a:xfrm>
            <a:off x="3884120" y="8685413"/>
            <a:ext cx="2972280" cy="457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524" tIns="45761" rIns="91524" bIns="45761" anchor="b"/>
          <a:lstStyle>
            <a:lvl1pPr defTabSz="912813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defTabSz="912813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defTabSz="912813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defTabSz="912813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defTabSz="912813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algn="r" eaLnBrk="1" hangingPunct="1"/>
            <a:fld id="{DE72BC7F-7F5A-4F70-BF5E-DA477A1965B3}" type="slidenum">
              <a:rPr lang="fr-FR" altLang="fr-FR" sz="1200">
                <a:latin typeface="Arial" pitchFamily="34" charset="0"/>
              </a:rPr>
              <a:pPr algn="r" eaLnBrk="1" hangingPunct="1"/>
              <a:t>23</a:t>
            </a:fld>
            <a:endParaRPr lang="fr-FR" altLang="fr-FR" sz="1200">
              <a:latin typeface="Arial" pitchFamily="34" charset="0"/>
            </a:endParaRPr>
          </a:p>
        </p:txBody>
      </p:sp>
      <p:sp>
        <p:nvSpPr>
          <p:cNvPr id="25604" name="Espace réservé du pied de page 4"/>
          <p:cNvSpPr txBox="1">
            <a:spLocks noGrp="1"/>
          </p:cNvSpPr>
          <p:nvPr/>
        </p:nvSpPr>
        <p:spPr bwMode="auto">
          <a:xfrm>
            <a:off x="0" y="8685413"/>
            <a:ext cx="2972280" cy="457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524" tIns="45761" rIns="91524" bIns="45761" anchor="b"/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fr-FR" altLang="fr-FR" sz="1200">
                <a:latin typeface="Arial" pitchFamily="34" charset="0"/>
              </a:rPr>
              <a:t>Groupe          Evaluation AERES          13-14 janvier 2011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650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fr-FR" smtClean="0">
              <a:latin typeface="Arial" pitchFamily="34" charset="0"/>
            </a:endParaRPr>
          </a:p>
        </p:txBody>
      </p:sp>
      <p:sp>
        <p:nvSpPr>
          <p:cNvPr id="27651" name="Espace réservé du numéro de diapositive 3"/>
          <p:cNvSpPr txBox="1">
            <a:spLocks noGrp="1"/>
          </p:cNvSpPr>
          <p:nvPr/>
        </p:nvSpPr>
        <p:spPr bwMode="auto">
          <a:xfrm>
            <a:off x="3884120" y="8685413"/>
            <a:ext cx="2972280" cy="457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524" tIns="45761" rIns="91524" bIns="45761" anchor="b"/>
          <a:lstStyle>
            <a:lvl1pPr defTabSz="912813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defTabSz="912813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defTabSz="912813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defTabSz="912813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defTabSz="912813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algn="r" eaLnBrk="1" hangingPunct="1"/>
            <a:fld id="{03BAEACB-9C49-46EB-B38C-F7F1C444535E}" type="slidenum">
              <a:rPr lang="fr-FR" altLang="fr-FR" sz="1200">
                <a:latin typeface="Arial" pitchFamily="34" charset="0"/>
              </a:rPr>
              <a:pPr algn="r" eaLnBrk="1" hangingPunct="1"/>
              <a:t>24</a:t>
            </a:fld>
            <a:endParaRPr lang="fr-FR" altLang="fr-FR" sz="1200">
              <a:latin typeface="Arial" pitchFamily="34" charset="0"/>
            </a:endParaRPr>
          </a:p>
        </p:txBody>
      </p:sp>
      <p:sp>
        <p:nvSpPr>
          <p:cNvPr id="27652" name="Espace réservé du pied de page 4"/>
          <p:cNvSpPr txBox="1">
            <a:spLocks noGrp="1"/>
          </p:cNvSpPr>
          <p:nvPr/>
        </p:nvSpPr>
        <p:spPr bwMode="auto">
          <a:xfrm>
            <a:off x="0" y="8685413"/>
            <a:ext cx="2972280" cy="457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524" tIns="45761" rIns="91524" bIns="45761" anchor="b"/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fr-FR" altLang="fr-FR" sz="1200">
                <a:latin typeface="Arial" pitchFamily="34" charset="0"/>
              </a:rPr>
              <a:t>Groupe          Evaluation AERES          13-14 janvier 2011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defTabSz="912813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defTabSz="912813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defTabSz="912813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defTabSz="912813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eaLnBrk="1" hangingPunct="1"/>
            <a:fld id="{12A33834-6354-4CF9-B4D2-990C7BFE6173}" type="slidenum">
              <a:rPr lang="fr-FR" altLang="fr-FR" sz="1200">
                <a:latin typeface="Arial" pitchFamily="34" charset="0"/>
              </a:rPr>
              <a:pPr eaLnBrk="1" hangingPunct="1"/>
              <a:t>26</a:t>
            </a:fld>
            <a:endParaRPr lang="fr-FR" altLang="fr-FR" sz="1200">
              <a:latin typeface="Arial" pitchFamily="34" charset="0"/>
            </a:endParaRPr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fr-FR" smtClean="0">
              <a:latin typeface="Arial" pitchFamily="34" charset="0"/>
            </a:endParaRPr>
          </a:p>
        </p:txBody>
      </p:sp>
      <p:sp>
        <p:nvSpPr>
          <p:cNvPr id="17412" name="Espace réservé du pied de page 4"/>
          <p:cNvSpPr>
            <a:spLocks noGrp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defTabSz="914400" eaLnBrk="1" hangingPunct="1"/>
            <a:r>
              <a:rPr lang="fr-FR" altLang="fr-FR" sz="1200" smtClean="0">
                <a:latin typeface="Arial" pitchFamily="34" charset="0"/>
              </a:rPr>
              <a:t>Groupe          Evaluation AERES          13-14 janvier 2011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458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fr-FR" smtClean="0">
              <a:latin typeface="Arial" pitchFamily="34" charset="0"/>
            </a:endParaRPr>
          </a:p>
        </p:txBody>
      </p:sp>
      <p:sp>
        <p:nvSpPr>
          <p:cNvPr id="19459" name="Espace réservé du numéro de diapositive 3"/>
          <p:cNvSpPr txBox="1">
            <a:spLocks noGrp="1"/>
          </p:cNvSpPr>
          <p:nvPr/>
        </p:nvSpPr>
        <p:spPr bwMode="auto">
          <a:xfrm>
            <a:off x="3884120" y="8685413"/>
            <a:ext cx="2972280" cy="457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524" tIns="45761" rIns="91524" bIns="45761" anchor="b"/>
          <a:lstStyle>
            <a:lvl1pPr defTabSz="912813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defTabSz="912813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defTabSz="912813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defTabSz="912813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defTabSz="912813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algn="r" eaLnBrk="1" hangingPunct="1"/>
            <a:fld id="{F24586C9-7201-47B0-B182-B8A6E3D914D4}" type="slidenum">
              <a:rPr lang="fr-FR" altLang="fr-FR" sz="1200">
                <a:latin typeface="Arial" pitchFamily="34" charset="0"/>
              </a:rPr>
              <a:pPr algn="r" eaLnBrk="1" hangingPunct="1"/>
              <a:t>27</a:t>
            </a:fld>
            <a:endParaRPr lang="fr-FR" altLang="fr-FR" sz="1200">
              <a:latin typeface="Arial" pitchFamily="34" charset="0"/>
            </a:endParaRPr>
          </a:p>
        </p:txBody>
      </p:sp>
      <p:sp>
        <p:nvSpPr>
          <p:cNvPr id="19460" name="Espace réservé du pied de page 4"/>
          <p:cNvSpPr txBox="1">
            <a:spLocks noGrp="1"/>
          </p:cNvSpPr>
          <p:nvPr/>
        </p:nvSpPr>
        <p:spPr bwMode="auto">
          <a:xfrm>
            <a:off x="0" y="8685413"/>
            <a:ext cx="2972280" cy="457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524" tIns="45761" rIns="91524" bIns="45761" anchor="b"/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fr-FR" altLang="fr-FR" sz="1200">
                <a:latin typeface="Arial" pitchFamily="34" charset="0"/>
              </a:rPr>
              <a:t>Groupe          Evaluation AERES          13-14 janvier 2011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506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fr-FR" smtClean="0">
              <a:latin typeface="Arial" pitchFamily="34" charset="0"/>
            </a:endParaRPr>
          </a:p>
        </p:txBody>
      </p:sp>
      <p:sp>
        <p:nvSpPr>
          <p:cNvPr id="21507" name="Espace réservé du numéro de diapositive 3"/>
          <p:cNvSpPr txBox="1">
            <a:spLocks noGrp="1"/>
          </p:cNvSpPr>
          <p:nvPr/>
        </p:nvSpPr>
        <p:spPr bwMode="auto">
          <a:xfrm>
            <a:off x="3884120" y="8685413"/>
            <a:ext cx="2972280" cy="457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524" tIns="45761" rIns="91524" bIns="45761" anchor="b"/>
          <a:lstStyle>
            <a:lvl1pPr defTabSz="912813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defTabSz="912813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defTabSz="912813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defTabSz="912813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defTabSz="912813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algn="r" eaLnBrk="1" hangingPunct="1"/>
            <a:fld id="{CA07FDB0-8338-44BC-BEFE-E17C457EAE1C}" type="slidenum">
              <a:rPr lang="fr-FR" altLang="fr-FR" sz="1200">
                <a:latin typeface="Arial" pitchFamily="34" charset="0"/>
              </a:rPr>
              <a:pPr algn="r" eaLnBrk="1" hangingPunct="1"/>
              <a:t>28</a:t>
            </a:fld>
            <a:endParaRPr lang="fr-FR" altLang="fr-FR" sz="1200">
              <a:latin typeface="Arial" pitchFamily="34" charset="0"/>
            </a:endParaRPr>
          </a:p>
        </p:txBody>
      </p:sp>
      <p:sp>
        <p:nvSpPr>
          <p:cNvPr id="21508" name="Espace réservé du pied de page 4"/>
          <p:cNvSpPr txBox="1">
            <a:spLocks noGrp="1"/>
          </p:cNvSpPr>
          <p:nvPr/>
        </p:nvSpPr>
        <p:spPr bwMode="auto">
          <a:xfrm>
            <a:off x="0" y="8685413"/>
            <a:ext cx="2972280" cy="457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524" tIns="45761" rIns="91524" bIns="45761" anchor="b"/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fr-FR" altLang="fr-FR" sz="1200">
                <a:latin typeface="Arial" pitchFamily="34" charset="0"/>
              </a:rPr>
              <a:t>Groupe          Evaluation AERES          13-14 janvier 2011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554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fr-FR" smtClean="0">
              <a:latin typeface="Arial" pitchFamily="34" charset="0"/>
            </a:endParaRPr>
          </a:p>
        </p:txBody>
      </p:sp>
      <p:sp>
        <p:nvSpPr>
          <p:cNvPr id="23555" name="Espace réservé du numéro de diapositive 3"/>
          <p:cNvSpPr txBox="1">
            <a:spLocks noGrp="1"/>
          </p:cNvSpPr>
          <p:nvPr/>
        </p:nvSpPr>
        <p:spPr bwMode="auto">
          <a:xfrm>
            <a:off x="3884120" y="8685413"/>
            <a:ext cx="2972280" cy="457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524" tIns="45761" rIns="91524" bIns="45761" anchor="b"/>
          <a:lstStyle>
            <a:lvl1pPr defTabSz="912813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defTabSz="912813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defTabSz="912813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defTabSz="912813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defTabSz="912813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algn="r" eaLnBrk="1" hangingPunct="1"/>
            <a:fld id="{863BB53F-4571-48A0-BA9F-C42B9A99C5BF}" type="slidenum">
              <a:rPr lang="fr-FR" altLang="fr-FR" sz="1200">
                <a:latin typeface="Arial" pitchFamily="34" charset="0"/>
              </a:rPr>
              <a:pPr algn="r" eaLnBrk="1" hangingPunct="1"/>
              <a:t>29</a:t>
            </a:fld>
            <a:endParaRPr lang="fr-FR" altLang="fr-FR" sz="1200">
              <a:latin typeface="Arial" pitchFamily="34" charset="0"/>
            </a:endParaRPr>
          </a:p>
        </p:txBody>
      </p:sp>
      <p:sp>
        <p:nvSpPr>
          <p:cNvPr id="23556" name="Espace réservé du pied de page 4"/>
          <p:cNvSpPr txBox="1">
            <a:spLocks noGrp="1"/>
          </p:cNvSpPr>
          <p:nvPr/>
        </p:nvSpPr>
        <p:spPr bwMode="auto">
          <a:xfrm>
            <a:off x="0" y="8685413"/>
            <a:ext cx="2972280" cy="457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524" tIns="45761" rIns="91524" bIns="45761" anchor="b"/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fr-FR" altLang="fr-FR" sz="1200">
                <a:latin typeface="Arial" pitchFamily="34" charset="0"/>
              </a:rPr>
              <a:t>Groupe          Evaluation AERES          13-14 janvier 2011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5602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fr-FR" smtClean="0">
              <a:latin typeface="Arial" pitchFamily="34" charset="0"/>
            </a:endParaRPr>
          </a:p>
        </p:txBody>
      </p:sp>
      <p:sp>
        <p:nvSpPr>
          <p:cNvPr id="25603" name="Espace réservé du numéro de diapositive 3"/>
          <p:cNvSpPr txBox="1">
            <a:spLocks noGrp="1"/>
          </p:cNvSpPr>
          <p:nvPr/>
        </p:nvSpPr>
        <p:spPr bwMode="auto">
          <a:xfrm>
            <a:off x="3884120" y="8685413"/>
            <a:ext cx="2972280" cy="457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524" tIns="45761" rIns="91524" bIns="45761" anchor="b"/>
          <a:lstStyle>
            <a:lvl1pPr defTabSz="912813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defTabSz="912813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defTabSz="912813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defTabSz="912813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defTabSz="912813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algn="r" eaLnBrk="1" hangingPunct="1"/>
            <a:fld id="{7E5249AB-9DEC-4215-81F4-A9ADA474CFE2}" type="slidenum">
              <a:rPr lang="fr-FR" altLang="fr-FR" sz="1200">
                <a:latin typeface="Arial" pitchFamily="34" charset="0"/>
              </a:rPr>
              <a:pPr algn="r" eaLnBrk="1" hangingPunct="1"/>
              <a:t>30</a:t>
            </a:fld>
            <a:endParaRPr lang="fr-FR" altLang="fr-FR" sz="1200">
              <a:latin typeface="Arial" pitchFamily="34" charset="0"/>
            </a:endParaRPr>
          </a:p>
        </p:txBody>
      </p:sp>
      <p:sp>
        <p:nvSpPr>
          <p:cNvPr id="25604" name="Espace réservé du pied de page 4"/>
          <p:cNvSpPr txBox="1">
            <a:spLocks noGrp="1"/>
          </p:cNvSpPr>
          <p:nvPr/>
        </p:nvSpPr>
        <p:spPr bwMode="auto">
          <a:xfrm>
            <a:off x="0" y="8685413"/>
            <a:ext cx="2972280" cy="457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524" tIns="45761" rIns="91524" bIns="45761" anchor="b"/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fr-FR" altLang="fr-FR" sz="1200">
                <a:latin typeface="Arial" pitchFamily="34" charset="0"/>
              </a:rPr>
              <a:t>Groupe          Evaluation AERES          13-14 janvier 2011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650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fr-FR" smtClean="0">
              <a:latin typeface="Arial" pitchFamily="34" charset="0"/>
            </a:endParaRPr>
          </a:p>
        </p:txBody>
      </p:sp>
      <p:sp>
        <p:nvSpPr>
          <p:cNvPr id="27651" name="Espace réservé du numéro de diapositive 3"/>
          <p:cNvSpPr txBox="1">
            <a:spLocks noGrp="1"/>
          </p:cNvSpPr>
          <p:nvPr/>
        </p:nvSpPr>
        <p:spPr bwMode="auto">
          <a:xfrm>
            <a:off x="3884120" y="8685413"/>
            <a:ext cx="2972280" cy="457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524" tIns="45761" rIns="91524" bIns="45761" anchor="b"/>
          <a:lstStyle>
            <a:lvl1pPr defTabSz="912813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defTabSz="912813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defTabSz="912813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defTabSz="912813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defTabSz="912813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algn="r" eaLnBrk="1" hangingPunct="1"/>
            <a:fld id="{CF13F7C5-68D8-4D0C-B3CA-8E9AB79C58B9}" type="slidenum">
              <a:rPr lang="fr-FR" altLang="fr-FR" sz="1200">
                <a:latin typeface="Arial" pitchFamily="34" charset="0"/>
              </a:rPr>
              <a:pPr algn="r" eaLnBrk="1" hangingPunct="1"/>
              <a:t>31</a:t>
            </a:fld>
            <a:endParaRPr lang="fr-FR" altLang="fr-FR" sz="1200">
              <a:latin typeface="Arial" pitchFamily="34" charset="0"/>
            </a:endParaRPr>
          </a:p>
        </p:txBody>
      </p:sp>
      <p:sp>
        <p:nvSpPr>
          <p:cNvPr id="27652" name="Espace réservé du pied de page 4"/>
          <p:cNvSpPr txBox="1">
            <a:spLocks noGrp="1"/>
          </p:cNvSpPr>
          <p:nvPr/>
        </p:nvSpPr>
        <p:spPr bwMode="auto">
          <a:xfrm>
            <a:off x="0" y="8685413"/>
            <a:ext cx="2972280" cy="457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524" tIns="45761" rIns="91524" bIns="45761" anchor="b"/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fr-FR" altLang="fr-FR" sz="1200">
                <a:latin typeface="Arial" pitchFamily="34" charset="0"/>
              </a:rPr>
              <a:t>Groupe          Evaluation AERES          13-14 janvier 2011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defTabSz="912813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defTabSz="912813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defTabSz="912813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defTabSz="912813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eaLnBrk="1" hangingPunct="1"/>
            <a:fld id="{F505DF23-F445-455B-8278-C9C67DDFAE7C}" type="slidenum">
              <a:rPr lang="fr-FR" altLang="fr-FR" sz="1200">
                <a:latin typeface="Arial" pitchFamily="34" charset="0"/>
              </a:rPr>
              <a:pPr eaLnBrk="1" hangingPunct="1"/>
              <a:t>12</a:t>
            </a:fld>
            <a:endParaRPr lang="fr-FR" altLang="fr-FR" sz="1200">
              <a:latin typeface="Arial" pitchFamily="34" charset="0"/>
            </a:endParaRPr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fr-FR" smtClean="0">
              <a:latin typeface="Arial" pitchFamily="34" charset="0"/>
            </a:endParaRPr>
          </a:p>
        </p:txBody>
      </p:sp>
      <p:sp>
        <p:nvSpPr>
          <p:cNvPr id="17412" name="Espace réservé du pied de page 4"/>
          <p:cNvSpPr>
            <a:spLocks noGrp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defTabSz="914400" eaLnBrk="1" hangingPunct="1"/>
            <a:r>
              <a:rPr lang="fr-FR" altLang="fr-FR" sz="1200" smtClean="0">
                <a:latin typeface="Arial" pitchFamily="34" charset="0"/>
              </a:rPr>
              <a:t>Groupe          Evaluation AERES          13-14 janvier 2011</a:t>
            </a: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9698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fr-FR" smtClean="0">
              <a:latin typeface="Arial" pitchFamily="34" charset="0"/>
            </a:endParaRPr>
          </a:p>
        </p:txBody>
      </p:sp>
      <p:sp>
        <p:nvSpPr>
          <p:cNvPr id="29699" name="Espace réservé du numéro de diapositive 3"/>
          <p:cNvSpPr txBox="1">
            <a:spLocks noGrp="1"/>
          </p:cNvSpPr>
          <p:nvPr/>
        </p:nvSpPr>
        <p:spPr bwMode="auto">
          <a:xfrm>
            <a:off x="3884120" y="8685413"/>
            <a:ext cx="2972280" cy="457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524" tIns="45761" rIns="91524" bIns="45761" anchor="b"/>
          <a:lstStyle>
            <a:lvl1pPr defTabSz="912813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defTabSz="912813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defTabSz="912813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defTabSz="912813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defTabSz="912813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algn="r" eaLnBrk="1" hangingPunct="1"/>
            <a:fld id="{3A3EE898-E87A-4C24-9EE8-0B6980599919}" type="slidenum">
              <a:rPr lang="fr-FR" altLang="fr-FR" sz="1200">
                <a:latin typeface="Arial" pitchFamily="34" charset="0"/>
              </a:rPr>
              <a:pPr algn="r" eaLnBrk="1" hangingPunct="1"/>
              <a:t>32</a:t>
            </a:fld>
            <a:endParaRPr lang="fr-FR" altLang="fr-FR" sz="1200">
              <a:latin typeface="Arial" pitchFamily="34" charset="0"/>
            </a:endParaRPr>
          </a:p>
        </p:txBody>
      </p:sp>
      <p:sp>
        <p:nvSpPr>
          <p:cNvPr id="29700" name="Espace réservé du pied de page 4"/>
          <p:cNvSpPr txBox="1">
            <a:spLocks noGrp="1"/>
          </p:cNvSpPr>
          <p:nvPr/>
        </p:nvSpPr>
        <p:spPr bwMode="auto">
          <a:xfrm>
            <a:off x="0" y="8685413"/>
            <a:ext cx="2972280" cy="457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524" tIns="45761" rIns="91524" bIns="45761" anchor="b"/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fr-FR" altLang="fr-FR" sz="1200">
                <a:latin typeface="Arial" pitchFamily="34" charset="0"/>
              </a:rPr>
              <a:t>Groupe          Evaluation AERES          13-14 janvier 2011</a:t>
            </a: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1746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fr-FR" smtClean="0">
              <a:latin typeface="Arial" pitchFamily="34" charset="0"/>
            </a:endParaRPr>
          </a:p>
        </p:txBody>
      </p:sp>
      <p:sp>
        <p:nvSpPr>
          <p:cNvPr id="31747" name="Espace réservé du numéro de diapositive 3"/>
          <p:cNvSpPr txBox="1">
            <a:spLocks noGrp="1"/>
          </p:cNvSpPr>
          <p:nvPr/>
        </p:nvSpPr>
        <p:spPr bwMode="auto">
          <a:xfrm>
            <a:off x="3884120" y="8685413"/>
            <a:ext cx="2972280" cy="457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524" tIns="45761" rIns="91524" bIns="45761" anchor="b"/>
          <a:lstStyle>
            <a:lvl1pPr defTabSz="912813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defTabSz="912813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defTabSz="912813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defTabSz="912813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defTabSz="912813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algn="r" eaLnBrk="1" hangingPunct="1"/>
            <a:fld id="{1E5DEEAB-0BAC-4B2D-9BC7-5D4108925347}" type="slidenum">
              <a:rPr lang="fr-FR" altLang="fr-FR" sz="1200">
                <a:latin typeface="Arial" pitchFamily="34" charset="0"/>
              </a:rPr>
              <a:pPr algn="r" eaLnBrk="1" hangingPunct="1"/>
              <a:t>33</a:t>
            </a:fld>
            <a:endParaRPr lang="fr-FR" altLang="fr-FR" sz="1200">
              <a:latin typeface="Arial" pitchFamily="34" charset="0"/>
            </a:endParaRPr>
          </a:p>
        </p:txBody>
      </p:sp>
      <p:sp>
        <p:nvSpPr>
          <p:cNvPr id="31748" name="Espace réservé du pied de page 4"/>
          <p:cNvSpPr txBox="1">
            <a:spLocks noGrp="1"/>
          </p:cNvSpPr>
          <p:nvPr/>
        </p:nvSpPr>
        <p:spPr bwMode="auto">
          <a:xfrm>
            <a:off x="0" y="8685413"/>
            <a:ext cx="2972280" cy="457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524" tIns="45761" rIns="91524" bIns="45761" anchor="b"/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fr-FR" altLang="fr-FR" sz="1200">
                <a:latin typeface="Arial" pitchFamily="34" charset="0"/>
              </a:rPr>
              <a:t>Groupe          Evaluation AERES          13-14 janvier 2011</a:t>
            </a: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defTabSz="912813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defTabSz="912813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defTabSz="912813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defTabSz="912813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eaLnBrk="1" hangingPunct="1"/>
            <a:fld id="{D01F9D31-5DE4-4A77-B8D2-0724CD5D0E2E}" type="slidenum">
              <a:rPr lang="fr-FR" altLang="fr-FR" sz="1200">
                <a:latin typeface="Arial" pitchFamily="34" charset="0"/>
              </a:rPr>
              <a:pPr eaLnBrk="1" hangingPunct="1"/>
              <a:t>34</a:t>
            </a:fld>
            <a:endParaRPr lang="fr-FR" altLang="fr-FR" sz="1200">
              <a:latin typeface="Arial" pitchFamily="34" charset="0"/>
            </a:endParaRPr>
          </a:p>
        </p:txBody>
      </p:sp>
      <p:sp>
        <p:nvSpPr>
          <p:cNvPr id="33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fr-FR" smtClean="0">
              <a:latin typeface="Arial" pitchFamily="34" charset="0"/>
            </a:endParaRPr>
          </a:p>
        </p:txBody>
      </p:sp>
      <p:sp>
        <p:nvSpPr>
          <p:cNvPr id="33796" name="Espace réservé du pied de page 4"/>
          <p:cNvSpPr>
            <a:spLocks noGrp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defTabSz="914400" eaLnBrk="1" hangingPunct="1"/>
            <a:r>
              <a:rPr lang="fr-FR" altLang="fr-FR" sz="1200" smtClean="0">
                <a:latin typeface="Arial" pitchFamily="34" charset="0"/>
              </a:rPr>
              <a:t>Groupe          Evaluation AERES          13-14 janvier 2011</a:t>
            </a: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5842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fr-FR" smtClean="0">
              <a:latin typeface="Arial" pitchFamily="34" charset="0"/>
            </a:endParaRPr>
          </a:p>
        </p:txBody>
      </p:sp>
      <p:sp>
        <p:nvSpPr>
          <p:cNvPr id="35843" name="Espace réservé du numéro de diapositive 3"/>
          <p:cNvSpPr txBox="1">
            <a:spLocks noGrp="1"/>
          </p:cNvSpPr>
          <p:nvPr/>
        </p:nvSpPr>
        <p:spPr bwMode="auto">
          <a:xfrm>
            <a:off x="3884120" y="8685413"/>
            <a:ext cx="2972280" cy="457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524" tIns="45761" rIns="91524" bIns="45761" anchor="b"/>
          <a:lstStyle>
            <a:lvl1pPr defTabSz="912813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defTabSz="912813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defTabSz="912813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defTabSz="912813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defTabSz="912813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algn="r" eaLnBrk="1" hangingPunct="1"/>
            <a:fld id="{B00355BF-A4F2-48F1-A847-5D971598A77B}" type="slidenum">
              <a:rPr lang="fr-FR" altLang="fr-FR" sz="1200">
                <a:latin typeface="Arial" pitchFamily="34" charset="0"/>
              </a:rPr>
              <a:pPr algn="r" eaLnBrk="1" hangingPunct="1"/>
              <a:t>35</a:t>
            </a:fld>
            <a:endParaRPr lang="fr-FR" altLang="fr-FR" sz="1200">
              <a:latin typeface="Arial" pitchFamily="34" charset="0"/>
            </a:endParaRPr>
          </a:p>
        </p:txBody>
      </p:sp>
      <p:sp>
        <p:nvSpPr>
          <p:cNvPr id="35844" name="Espace réservé du pied de page 4"/>
          <p:cNvSpPr txBox="1">
            <a:spLocks noGrp="1"/>
          </p:cNvSpPr>
          <p:nvPr/>
        </p:nvSpPr>
        <p:spPr bwMode="auto">
          <a:xfrm>
            <a:off x="0" y="8685413"/>
            <a:ext cx="2972280" cy="457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524" tIns="45761" rIns="91524" bIns="45761" anchor="b"/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fr-FR" altLang="fr-FR" sz="1200">
                <a:latin typeface="Arial" pitchFamily="34" charset="0"/>
              </a:rPr>
              <a:t>Groupe          Evaluation AERES          13-14 janvier 2011</a:t>
            </a: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7890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fr-FR" smtClean="0">
              <a:latin typeface="Arial" pitchFamily="34" charset="0"/>
            </a:endParaRPr>
          </a:p>
        </p:txBody>
      </p:sp>
      <p:sp>
        <p:nvSpPr>
          <p:cNvPr id="37891" name="Espace réservé du numéro de diapositive 3"/>
          <p:cNvSpPr txBox="1">
            <a:spLocks noGrp="1"/>
          </p:cNvSpPr>
          <p:nvPr/>
        </p:nvSpPr>
        <p:spPr bwMode="auto">
          <a:xfrm>
            <a:off x="3884120" y="8685413"/>
            <a:ext cx="2972280" cy="457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524" tIns="45761" rIns="91524" bIns="45761" anchor="b"/>
          <a:lstStyle>
            <a:lvl1pPr defTabSz="912813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defTabSz="912813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defTabSz="912813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defTabSz="912813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defTabSz="912813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algn="r" eaLnBrk="1" hangingPunct="1"/>
            <a:fld id="{9F11E540-69D6-4D9E-B0DC-E45DF51E3E4B}" type="slidenum">
              <a:rPr lang="fr-FR" altLang="fr-FR" sz="1200">
                <a:latin typeface="Arial" pitchFamily="34" charset="0"/>
              </a:rPr>
              <a:pPr algn="r" eaLnBrk="1" hangingPunct="1"/>
              <a:t>36</a:t>
            </a:fld>
            <a:endParaRPr lang="fr-FR" altLang="fr-FR" sz="1200">
              <a:latin typeface="Arial" pitchFamily="34" charset="0"/>
            </a:endParaRPr>
          </a:p>
        </p:txBody>
      </p:sp>
      <p:sp>
        <p:nvSpPr>
          <p:cNvPr id="37892" name="Espace réservé du pied de page 4"/>
          <p:cNvSpPr txBox="1">
            <a:spLocks noGrp="1"/>
          </p:cNvSpPr>
          <p:nvPr/>
        </p:nvSpPr>
        <p:spPr bwMode="auto">
          <a:xfrm>
            <a:off x="0" y="8685413"/>
            <a:ext cx="2972280" cy="457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524" tIns="45761" rIns="91524" bIns="45761" anchor="b"/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fr-FR" altLang="fr-FR" sz="1200">
                <a:latin typeface="Arial" pitchFamily="34" charset="0"/>
              </a:rPr>
              <a:t>Groupe          Evaluation AERES          13-14 janvier 2011</a:t>
            </a: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37931725" indent="-37474525" defTabSz="912813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eaLnBrk="1" hangingPunct="1"/>
            <a:fld id="{EB961CE4-9E4A-4D44-901C-B74F888B89D7}" type="slidenum">
              <a:rPr lang="fr-FR" altLang="fr-FR" sz="1200">
                <a:latin typeface="Arial" pitchFamily="34" charset="0"/>
              </a:rPr>
              <a:pPr eaLnBrk="1" hangingPunct="1"/>
              <a:t>38</a:t>
            </a:fld>
            <a:endParaRPr lang="fr-FR" altLang="fr-FR" sz="1200">
              <a:latin typeface="Arial" pitchFamily="34" charset="0"/>
            </a:endParaRPr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fr-FR" smtClean="0">
              <a:latin typeface="Arial" pitchFamily="34" charset="0"/>
            </a:endParaRPr>
          </a:p>
        </p:txBody>
      </p:sp>
      <p:sp>
        <p:nvSpPr>
          <p:cNvPr id="17413" name="Espace réservé du pied de page 4"/>
          <p:cNvSpPr>
            <a:spLocks noGrp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defTabSz="914400" eaLnBrk="1" hangingPunct="1"/>
            <a:r>
              <a:rPr lang="fr-FR" altLang="fr-FR" sz="1200" smtClean="0">
                <a:latin typeface="Arial" pitchFamily="34" charset="0"/>
              </a:rPr>
              <a:t>Groupe          Evaluation AERES          13-14 janvier 2011</a:t>
            </a: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459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fr-FR" smtClean="0">
              <a:latin typeface="Arial" pitchFamily="34" charset="0"/>
            </a:endParaRPr>
          </a:p>
        </p:txBody>
      </p:sp>
      <p:sp>
        <p:nvSpPr>
          <p:cNvPr id="19460" name="Espace réservé du numéro de diapositive 3"/>
          <p:cNvSpPr txBox="1">
            <a:spLocks noGrp="1"/>
          </p:cNvSpPr>
          <p:nvPr/>
        </p:nvSpPr>
        <p:spPr bwMode="auto">
          <a:xfrm>
            <a:off x="3884120" y="8685413"/>
            <a:ext cx="2972280" cy="457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524" tIns="45761" rIns="91524" bIns="45761" anchor="b"/>
          <a:lstStyle>
            <a:lvl1pPr defTabSz="912813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37931725" indent="-37474525" defTabSz="912813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algn="r" eaLnBrk="1" hangingPunct="1"/>
            <a:fld id="{2CC22451-026E-4B98-98CD-570E942816B0}" type="slidenum">
              <a:rPr lang="fr-FR" altLang="fr-FR" sz="1200">
                <a:latin typeface="Arial" pitchFamily="34" charset="0"/>
              </a:rPr>
              <a:pPr algn="r" eaLnBrk="1" hangingPunct="1"/>
              <a:t>39</a:t>
            </a:fld>
            <a:endParaRPr lang="fr-FR" altLang="fr-FR" sz="1200">
              <a:latin typeface="Arial" pitchFamily="34" charset="0"/>
            </a:endParaRPr>
          </a:p>
        </p:txBody>
      </p:sp>
      <p:sp>
        <p:nvSpPr>
          <p:cNvPr id="19461" name="Espace réservé du pied de page 4"/>
          <p:cNvSpPr txBox="1">
            <a:spLocks noGrp="1"/>
          </p:cNvSpPr>
          <p:nvPr/>
        </p:nvSpPr>
        <p:spPr bwMode="auto">
          <a:xfrm>
            <a:off x="0" y="8685413"/>
            <a:ext cx="2972280" cy="457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524" tIns="45761" rIns="91524" bIns="45761" anchor="b"/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fr-FR" altLang="fr-FR" sz="1200">
                <a:latin typeface="Arial" pitchFamily="34" charset="0"/>
              </a:rPr>
              <a:t>Groupe          Evaluation AERES          13-14 janvier 2011</a:t>
            </a: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507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fr-FR" smtClean="0">
              <a:latin typeface="Arial" pitchFamily="34" charset="0"/>
            </a:endParaRPr>
          </a:p>
        </p:txBody>
      </p:sp>
      <p:sp>
        <p:nvSpPr>
          <p:cNvPr id="21508" name="Espace réservé du numéro de diapositive 3"/>
          <p:cNvSpPr txBox="1">
            <a:spLocks noGrp="1"/>
          </p:cNvSpPr>
          <p:nvPr/>
        </p:nvSpPr>
        <p:spPr bwMode="auto">
          <a:xfrm>
            <a:off x="3884120" y="8685413"/>
            <a:ext cx="2972280" cy="457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524" tIns="45761" rIns="91524" bIns="45761" anchor="b"/>
          <a:lstStyle>
            <a:lvl1pPr defTabSz="912813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37931725" indent="-37474525" defTabSz="912813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algn="r" eaLnBrk="1" hangingPunct="1"/>
            <a:fld id="{2352C35F-E269-4E47-B734-259B80755A1D}" type="slidenum">
              <a:rPr lang="fr-FR" altLang="fr-FR" sz="1200">
                <a:latin typeface="Arial" pitchFamily="34" charset="0"/>
              </a:rPr>
              <a:pPr algn="r" eaLnBrk="1" hangingPunct="1"/>
              <a:t>40</a:t>
            </a:fld>
            <a:endParaRPr lang="fr-FR" altLang="fr-FR" sz="1200">
              <a:latin typeface="Arial" pitchFamily="34" charset="0"/>
            </a:endParaRPr>
          </a:p>
        </p:txBody>
      </p:sp>
      <p:sp>
        <p:nvSpPr>
          <p:cNvPr id="21509" name="Espace réservé du pied de page 4"/>
          <p:cNvSpPr txBox="1">
            <a:spLocks noGrp="1"/>
          </p:cNvSpPr>
          <p:nvPr/>
        </p:nvSpPr>
        <p:spPr bwMode="auto">
          <a:xfrm>
            <a:off x="0" y="8685413"/>
            <a:ext cx="2972280" cy="457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524" tIns="45761" rIns="91524" bIns="45761" anchor="b"/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fr-FR" altLang="fr-FR" sz="1200">
                <a:latin typeface="Arial" pitchFamily="34" charset="0"/>
              </a:rPr>
              <a:t>Groupe          Evaluation AERES          13-14 janvier 2011</a:t>
            </a: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555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fr-FR" smtClean="0">
              <a:latin typeface="Arial" pitchFamily="34" charset="0"/>
            </a:endParaRPr>
          </a:p>
        </p:txBody>
      </p:sp>
      <p:sp>
        <p:nvSpPr>
          <p:cNvPr id="23556" name="Espace réservé du numéro de diapositive 3"/>
          <p:cNvSpPr txBox="1">
            <a:spLocks noGrp="1"/>
          </p:cNvSpPr>
          <p:nvPr/>
        </p:nvSpPr>
        <p:spPr bwMode="auto">
          <a:xfrm>
            <a:off x="3884120" y="8685413"/>
            <a:ext cx="2972280" cy="457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524" tIns="45761" rIns="91524" bIns="45761" anchor="b"/>
          <a:lstStyle>
            <a:lvl1pPr defTabSz="912813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37931725" indent="-37474525" defTabSz="912813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algn="r" eaLnBrk="1" hangingPunct="1"/>
            <a:fld id="{960FFE06-15C4-4068-B7B8-7F23AC94F591}" type="slidenum">
              <a:rPr lang="fr-FR" altLang="fr-FR" sz="1200">
                <a:latin typeface="Arial" pitchFamily="34" charset="0"/>
              </a:rPr>
              <a:pPr algn="r" eaLnBrk="1" hangingPunct="1"/>
              <a:t>41</a:t>
            </a:fld>
            <a:endParaRPr lang="fr-FR" altLang="fr-FR" sz="1200">
              <a:latin typeface="Arial" pitchFamily="34" charset="0"/>
            </a:endParaRPr>
          </a:p>
        </p:txBody>
      </p:sp>
      <p:sp>
        <p:nvSpPr>
          <p:cNvPr id="23557" name="Espace réservé du pied de page 4"/>
          <p:cNvSpPr txBox="1">
            <a:spLocks noGrp="1"/>
          </p:cNvSpPr>
          <p:nvPr/>
        </p:nvSpPr>
        <p:spPr bwMode="auto">
          <a:xfrm>
            <a:off x="0" y="8685413"/>
            <a:ext cx="2972280" cy="457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524" tIns="45761" rIns="91524" bIns="45761" anchor="b"/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fr-FR" altLang="fr-FR" sz="1200">
                <a:latin typeface="Arial" pitchFamily="34" charset="0"/>
              </a:rPr>
              <a:t>Groupe          Evaluation AERES          13-14 janvier 2011</a:t>
            </a: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5603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fr-FR" smtClean="0">
              <a:latin typeface="Arial" pitchFamily="34" charset="0"/>
            </a:endParaRPr>
          </a:p>
        </p:txBody>
      </p:sp>
      <p:sp>
        <p:nvSpPr>
          <p:cNvPr id="25604" name="Espace réservé du numéro de diapositive 3"/>
          <p:cNvSpPr txBox="1">
            <a:spLocks noGrp="1"/>
          </p:cNvSpPr>
          <p:nvPr/>
        </p:nvSpPr>
        <p:spPr bwMode="auto">
          <a:xfrm>
            <a:off x="3884120" y="8685413"/>
            <a:ext cx="2972280" cy="457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524" tIns="45761" rIns="91524" bIns="45761" anchor="b"/>
          <a:lstStyle>
            <a:lvl1pPr defTabSz="912813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37931725" indent="-37474525" defTabSz="912813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algn="r" eaLnBrk="1" hangingPunct="1"/>
            <a:fld id="{7EBC0CA4-561A-4A58-916E-F583A239BE0C}" type="slidenum">
              <a:rPr lang="fr-FR" altLang="fr-FR" sz="1200">
                <a:latin typeface="Arial" pitchFamily="34" charset="0"/>
              </a:rPr>
              <a:pPr algn="r" eaLnBrk="1" hangingPunct="1"/>
              <a:t>42</a:t>
            </a:fld>
            <a:endParaRPr lang="fr-FR" altLang="fr-FR" sz="1200">
              <a:latin typeface="Arial" pitchFamily="34" charset="0"/>
            </a:endParaRPr>
          </a:p>
        </p:txBody>
      </p:sp>
      <p:sp>
        <p:nvSpPr>
          <p:cNvPr id="25605" name="Espace réservé du pied de page 4"/>
          <p:cNvSpPr txBox="1">
            <a:spLocks noGrp="1"/>
          </p:cNvSpPr>
          <p:nvPr/>
        </p:nvSpPr>
        <p:spPr bwMode="auto">
          <a:xfrm>
            <a:off x="0" y="8685413"/>
            <a:ext cx="2972280" cy="457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524" tIns="45761" rIns="91524" bIns="45761" anchor="b"/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fr-FR" altLang="fr-FR" sz="1200">
                <a:latin typeface="Arial" pitchFamily="34" charset="0"/>
              </a:rPr>
              <a:t>Groupe          Evaluation AERES          13-14 janvier 2011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458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fr-FR" smtClean="0">
              <a:latin typeface="Arial" pitchFamily="34" charset="0"/>
            </a:endParaRPr>
          </a:p>
        </p:txBody>
      </p:sp>
      <p:sp>
        <p:nvSpPr>
          <p:cNvPr id="19459" name="Espace réservé du numéro de diapositive 3"/>
          <p:cNvSpPr txBox="1">
            <a:spLocks noGrp="1"/>
          </p:cNvSpPr>
          <p:nvPr/>
        </p:nvSpPr>
        <p:spPr bwMode="auto">
          <a:xfrm>
            <a:off x="3884120" y="8685413"/>
            <a:ext cx="2972280" cy="457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524" tIns="45761" rIns="91524" bIns="45761" anchor="b"/>
          <a:lstStyle>
            <a:lvl1pPr defTabSz="912813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defTabSz="912813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defTabSz="912813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defTabSz="912813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defTabSz="912813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algn="r" eaLnBrk="1" hangingPunct="1"/>
            <a:fld id="{D5EAF5B4-ACEE-4D07-8C70-6CE906D953D0}" type="slidenum">
              <a:rPr lang="fr-FR" altLang="fr-FR" sz="1200">
                <a:latin typeface="Arial" pitchFamily="34" charset="0"/>
              </a:rPr>
              <a:pPr algn="r" eaLnBrk="1" hangingPunct="1"/>
              <a:t>13</a:t>
            </a:fld>
            <a:endParaRPr lang="fr-FR" altLang="fr-FR" sz="1200">
              <a:latin typeface="Arial" pitchFamily="34" charset="0"/>
            </a:endParaRPr>
          </a:p>
        </p:txBody>
      </p:sp>
      <p:sp>
        <p:nvSpPr>
          <p:cNvPr id="19460" name="Espace réservé du pied de page 4"/>
          <p:cNvSpPr txBox="1">
            <a:spLocks noGrp="1"/>
          </p:cNvSpPr>
          <p:nvPr/>
        </p:nvSpPr>
        <p:spPr bwMode="auto">
          <a:xfrm>
            <a:off x="0" y="8685413"/>
            <a:ext cx="2972280" cy="457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524" tIns="45761" rIns="91524" bIns="45761" anchor="b"/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fr-FR" altLang="fr-FR" sz="1200">
                <a:latin typeface="Arial" pitchFamily="34" charset="0"/>
              </a:rPr>
              <a:t>Groupe          Evaluation AERES          13-14 janvier 2011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506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fr-FR" smtClean="0">
              <a:latin typeface="Arial" pitchFamily="34" charset="0"/>
            </a:endParaRPr>
          </a:p>
        </p:txBody>
      </p:sp>
      <p:sp>
        <p:nvSpPr>
          <p:cNvPr id="21507" name="Espace réservé du numéro de diapositive 3"/>
          <p:cNvSpPr txBox="1">
            <a:spLocks noGrp="1"/>
          </p:cNvSpPr>
          <p:nvPr/>
        </p:nvSpPr>
        <p:spPr bwMode="auto">
          <a:xfrm>
            <a:off x="3884120" y="8685413"/>
            <a:ext cx="2972280" cy="457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524" tIns="45761" rIns="91524" bIns="45761" anchor="b"/>
          <a:lstStyle>
            <a:lvl1pPr defTabSz="912813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defTabSz="912813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defTabSz="912813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defTabSz="912813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defTabSz="912813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algn="r" eaLnBrk="1" hangingPunct="1"/>
            <a:fld id="{684EB573-19A6-4535-8E16-D4303D444A98}" type="slidenum">
              <a:rPr lang="fr-FR" altLang="fr-FR" sz="1200">
                <a:latin typeface="Arial" pitchFamily="34" charset="0"/>
              </a:rPr>
              <a:pPr algn="r" eaLnBrk="1" hangingPunct="1"/>
              <a:t>14</a:t>
            </a:fld>
            <a:endParaRPr lang="fr-FR" altLang="fr-FR" sz="1200">
              <a:latin typeface="Arial" pitchFamily="34" charset="0"/>
            </a:endParaRPr>
          </a:p>
        </p:txBody>
      </p:sp>
      <p:sp>
        <p:nvSpPr>
          <p:cNvPr id="21508" name="Espace réservé du pied de page 4"/>
          <p:cNvSpPr txBox="1">
            <a:spLocks noGrp="1"/>
          </p:cNvSpPr>
          <p:nvPr/>
        </p:nvSpPr>
        <p:spPr bwMode="auto">
          <a:xfrm>
            <a:off x="0" y="8685413"/>
            <a:ext cx="2972280" cy="457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524" tIns="45761" rIns="91524" bIns="45761" anchor="b"/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fr-FR" altLang="fr-FR" sz="1200">
                <a:latin typeface="Arial" pitchFamily="34" charset="0"/>
              </a:rPr>
              <a:t>Groupe          Evaluation AERES          13-14 janvier 2011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554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fr-FR" smtClean="0">
              <a:latin typeface="Arial" pitchFamily="34" charset="0"/>
            </a:endParaRPr>
          </a:p>
        </p:txBody>
      </p:sp>
      <p:sp>
        <p:nvSpPr>
          <p:cNvPr id="23555" name="Espace réservé du numéro de diapositive 3"/>
          <p:cNvSpPr txBox="1">
            <a:spLocks noGrp="1"/>
          </p:cNvSpPr>
          <p:nvPr/>
        </p:nvSpPr>
        <p:spPr bwMode="auto">
          <a:xfrm>
            <a:off x="3884120" y="8685413"/>
            <a:ext cx="2972280" cy="457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524" tIns="45761" rIns="91524" bIns="45761" anchor="b"/>
          <a:lstStyle>
            <a:lvl1pPr defTabSz="912813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defTabSz="912813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defTabSz="912813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defTabSz="912813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defTabSz="912813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algn="r" eaLnBrk="1" hangingPunct="1"/>
            <a:fld id="{AB582943-82F8-42FC-88C4-27E5FD106CF0}" type="slidenum">
              <a:rPr lang="fr-FR" altLang="fr-FR" sz="1200">
                <a:latin typeface="Arial" pitchFamily="34" charset="0"/>
              </a:rPr>
              <a:pPr algn="r" eaLnBrk="1" hangingPunct="1"/>
              <a:t>15</a:t>
            </a:fld>
            <a:endParaRPr lang="fr-FR" altLang="fr-FR" sz="1200">
              <a:latin typeface="Arial" pitchFamily="34" charset="0"/>
            </a:endParaRPr>
          </a:p>
        </p:txBody>
      </p:sp>
      <p:sp>
        <p:nvSpPr>
          <p:cNvPr id="23556" name="Espace réservé du pied de page 4"/>
          <p:cNvSpPr txBox="1">
            <a:spLocks noGrp="1"/>
          </p:cNvSpPr>
          <p:nvPr/>
        </p:nvSpPr>
        <p:spPr bwMode="auto">
          <a:xfrm>
            <a:off x="0" y="8685413"/>
            <a:ext cx="2972280" cy="457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524" tIns="45761" rIns="91524" bIns="45761" anchor="b"/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fr-FR" altLang="fr-FR" sz="1200">
                <a:latin typeface="Arial" pitchFamily="34" charset="0"/>
              </a:rPr>
              <a:t>Groupe          Evaluation AERES          13-14 janvier 2011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5602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fr-FR" smtClean="0">
              <a:latin typeface="Arial" pitchFamily="34" charset="0"/>
            </a:endParaRPr>
          </a:p>
        </p:txBody>
      </p:sp>
      <p:sp>
        <p:nvSpPr>
          <p:cNvPr id="25603" name="Espace réservé du numéro de diapositive 3"/>
          <p:cNvSpPr txBox="1">
            <a:spLocks noGrp="1"/>
          </p:cNvSpPr>
          <p:nvPr/>
        </p:nvSpPr>
        <p:spPr bwMode="auto">
          <a:xfrm>
            <a:off x="3884120" y="8685413"/>
            <a:ext cx="2972280" cy="457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524" tIns="45761" rIns="91524" bIns="45761" anchor="b"/>
          <a:lstStyle>
            <a:lvl1pPr defTabSz="912813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defTabSz="912813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defTabSz="912813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defTabSz="912813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defTabSz="912813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algn="r" eaLnBrk="1" hangingPunct="1"/>
            <a:fld id="{76961EA9-58FB-416F-AD93-7C37432C47C4}" type="slidenum">
              <a:rPr lang="fr-FR" altLang="fr-FR" sz="1200">
                <a:latin typeface="Arial" pitchFamily="34" charset="0"/>
              </a:rPr>
              <a:pPr algn="r" eaLnBrk="1" hangingPunct="1"/>
              <a:t>16</a:t>
            </a:fld>
            <a:endParaRPr lang="fr-FR" altLang="fr-FR" sz="1200">
              <a:latin typeface="Arial" pitchFamily="34" charset="0"/>
            </a:endParaRPr>
          </a:p>
        </p:txBody>
      </p:sp>
      <p:sp>
        <p:nvSpPr>
          <p:cNvPr id="25604" name="Espace réservé du pied de page 4"/>
          <p:cNvSpPr txBox="1">
            <a:spLocks noGrp="1"/>
          </p:cNvSpPr>
          <p:nvPr/>
        </p:nvSpPr>
        <p:spPr bwMode="auto">
          <a:xfrm>
            <a:off x="0" y="8685413"/>
            <a:ext cx="2972280" cy="457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524" tIns="45761" rIns="91524" bIns="45761" anchor="b"/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fr-FR" altLang="fr-FR" sz="1200">
                <a:latin typeface="Arial" pitchFamily="34" charset="0"/>
              </a:rPr>
              <a:t>Groupe          Evaluation AERES          13-14 janvier 2011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650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fr-FR" smtClean="0">
              <a:latin typeface="Arial" pitchFamily="34" charset="0"/>
            </a:endParaRPr>
          </a:p>
        </p:txBody>
      </p:sp>
      <p:sp>
        <p:nvSpPr>
          <p:cNvPr id="27651" name="Espace réservé du numéro de diapositive 3"/>
          <p:cNvSpPr txBox="1">
            <a:spLocks noGrp="1"/>
          </p:cNvSpPr>
          <p:nvPr/>
        </p:nvSpPr>
        <p:spPr bwMode="auto">
          <a:xfrm>
            <a:off x="3884120" y="8685413"/>
            <a:ext cx="2972280" cy="457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524" tIns="45761" rIns="91524" bIns="45761" anchor="b"/>
          <a:lstStyle>
            <a:lvl1pPr defTabSz="912813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defTabSz="912813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defTabSz="912813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defTabSz="912813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defTabSz="912813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algn="r" eaLnBrk="1" hangingPunct="1"/>
            <a:fld id="{238F0266-DB9E-4CBA-A6D8-073021D9A093}" type="slidenum">
              <a:rPr lang="fr-FR" altLang="fr-FR" sz="1200">
                <a:latin typeface="Arial" pitchFamily="34" charset="0"/>
              </a:rPr>
              <a:pPr algn="r" eaLnBrk="1" hangingPunct="1"/>
              <a:t>17</a:t>
            </a:fld>
            <a:endParaRPr lang="fr-FR" altLang="fr-FR" sz="1200">
              <a:latin typeface="Arial" pitchFamily="34" charset="0"/>
            </a:endParaRPr>
          </a:p>
        </p:txBody>
      </p:sp>
      <p:sp>
        <p:nvSpPr>
          <p:cNvPr id="27652" name="Espace réservé du pied de page 4"/>
          <p:cNvSpPr txBox="1">
            <a:spLocks noGrp="1"/>
          </p:cNvSpPr>
          <p:nvPr/>
        </p:nvSpPr>
        <p:spPr bwMode="auto">
          <a:xfrm>
            <a:off x="0" y="8685413"/>
            <a:ext cx="2972280" cy="457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524" tIns="45761" rIns="91524" bIns="45761" anchor="b"/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fr-FR" altLang="fr-FR" sz="1200">
                <a:latin typeface="Arial" pitchFamily="34" charset="0"/>
              </a:rPr>
              <a:t>Groupe          Evaluation AERES          13-14 janvier 2011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defTabSz="912813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defTabSz="912813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defTabSz="912813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defTabSz="912813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eaLnBrk="1" hangingPunct="1"/>
            <a:fld id="{4FD08FBC-5E1A-4BDD-A2E5-F5F315AD8E2E}" type="slidenum">
              <a:rPr lang="fr-FR" altLang="fr-FR" sz="1200">
                <a:latin typeface="Arial" pitchFamily="34" charset="0"/>
              </a:rPr>
              <a:pPr eaLnBrk="1" hangingPunct="1"/>
              <a:t>19</a:t>
            </a:fld>
            <a:endParaRPr lang="fr-FR" altLang="fr-FR" sz="1200">
              <a:latin typeface="Arial" pitchFamily="34" charset="0"/>
            </a:endParaRPr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fr-FR" smtClean="0">
              <a:latin typeface="Arial" pitchFamily="34" charset="0"/>
            </a:endParaRPr>
          </a:p>
        </p:txBody>
      </p:sp>
      <p:sp>
        <p:nvSpPr>
          <p:cNvPr id="17412" name="Espace réservé du pied de page 4"/>
          <p:cNvSpPr>
            <a:spLocks noGrp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defTabSz="914400" eaLnBrk="1" hangingPunct="1"/>
            <a:r>
              <a:rPr lang="fr-FR" altLang="fr-FR" sz="1200" smtClean="0">
                <a:latin typeface="Arial" pitchFamily="34" charset="0"/>
              </a:rPr>
              <a:t>Groupe          Evaluation AERES          13-14 janvier 2011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458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fr-FR" smtClean="0">
              <a:latin typeface="Arial" pitchFamily="34" charset="0"/>
            </a:endParaRPr>
          </a:p>
        </p:txBody>
      </p:sp>
      <p:sp>
        <p:nvSpPr>
          <p:cNvPr id="19459" name="Espace réservé du numéro de diapositive 3"/>
          <p:cNvSpPr txBox="1">
            <a:spLocks noGrp="1"/>
          </p:cNvSpPr>
          <p:nvPr/>
        </p:nvSpPr>
        <p:spPr bwMode="auto">
          <a:xfrm>
            <a:off x="3884120" y="8685413"/>
            <a:ext cx="2972280" cy="457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524" tIns="45761" rIns="91524" bIns="45761" anchor="b"/>
          <a:lstStyle>
            <a:lvl1pPr defTabSz="912813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defTabSz="912813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defTabSz="912813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defTabSz="912813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defTabSz="912813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algn="r" eaLnBrk="1" hangingPunct="1"/>
            <a:fld id="{A8ADADF7-E983-438D-853B-1D5F7663A5D6}" type="slidenum">
              <a:rPr lang="fr-FR" altLang="fr-FR" sz="1200">
                <a:latin typeface="Arial" pitchFamily="34" charset="0"/>
              </a:rPr>
              <a:pPr algn="r" eaLnBrk="1" hangingPunct="1"/>
              <a:t>20</a:t>
            </a:fld>
            <a:endParaRPr lang="fr-FR" altLang="fr-FR" sz="1200">
              <a:latin typeface="Arial" pitchFamily="34" charset="0"/>
            </a:endParaRPr>
          </a:p>
        </p:txBody>
      </p:sp>
      <p:sp>
        <p:nvSpPr>
          <p:cNvPr id="19460" name="Espace réservé du pied de page 4"/>
          <p:cNvSpPr txBox="1">
            <a:spLocks noGrp="1"/>
          </p:cNvSpPr>
          <p:nvPr/>
        </p:nvSpPr>
        <p:spPr bwMode="auto">
          <a:xfrm>
            <a:off x="0" y="8685413"/>
            <a:ext cx="2972280" cy="457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524" tIns="45761" rIns="91524" bIns="45761" anchor="b"/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fr-FR" altLang="fr-FR" sz="1200">
                <a:latin typeface="Arial" pitchFamily="34" charset="0"/>
              </a:rPr>
              <a:t>Groupe          Evaluation AERES          13-14 janvier 2011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8EE7E-A6F8-2047-81F7-664815B6DEAC}" type="datetimeFigureOut">
              <a:rPr lang="fr-FR" smtClean="0"/>
              <a:t>20/11/2014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912B1-D69A-474C-AC43-CD39C46746A6}" type="slidenum">
              <a:rPr lang="fr-FR" smtClean="0"/>
              <a:t>‹N°›</a:t>
            </a:fld>
            <a:endParaRPr lang="fr-FR"/>
          </a:p>
        </p:txBody>
      </p:sp>
      <p:pic>
        <p:nvPicPr>
          <p:cNvPr id="8" name="Picture 13" descr="http://lpsc.in2p3.fr/mariane/images/logoLPSC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92075"/>
            <a:ext cx="1455738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51872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3958"/>
            <a:ext cx="8229600" cy="668192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8EE7E-A6F8-2047-81F7-664815B6DEAC}" type="datetimeFigureOut">
              <a:rPr lang="fr-FR" smtClean="0"/>
              <a:t>20/11/2014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912B1-D69A-474C-AC43-CD39C46746A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520635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8EE7E-A6F8-2047-81F7-664815B6DEAC}" type="datetimeFigureOut">
              <a:rPr lang="fr-FR" smtClean="0"/>
              <a:t>20/11/2014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912B1-D69A-474C-AC43-CD39C46746A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228347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3958"/>
            <a:ext cx="8229600" cy="668192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253366"/>
            <a:ext cx="8229600" cy="4872797"/>
          </a:xfrm>
        </p:spPr>
        <p:txBody>
          <a:bodyPr/>
          <a:lstStyle>
            <a:lvl1pPr>
              <a:defRPr sz="2400">
                <a:solidFill>
                  <a:srgbClr val="0070C0"/>
                </a:solidFill>
                <a:latin typeface="Verdana"/>
                <a:cs typeface="Verdana"/>
              </a:defRPr>
            </a:lvl1pPr>
            <a:lvl2pPr>
              <a:defRPr sz="2000">
                <a:latin typeface="Verdana"/>
                <a:cs typeface="Verdana"/>
              </a:defRPr>
            </a:lvl2pPr>
            <a:lvl3pPr>
              <a:defRPr sz="1800">
                <a:latin typeface="Verdana"/>
                <a:cs typeface="Verdana"/>
              </a:defRPr>
            </a:lvl3pPr>
            <a:lvl4pPr>
              <a:defRPr sz="1600">
                <a:latin typeface="Verdana"/>
                <a:cs typeface="Verdana"/>
              </a:defRPr>
            </a:lvl4pPr>
            <a:lvl5pPr>
              <a:defRPr sz="1600">
                <a:latin typeface="Verdana"/>
                <a:cs typeface="Verdana"/>
              </a:defRPr>
            </a:lvl5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8EE7E-A6F8-2047-81F7-664815B6DEAC}" type="datetimeFigureOut">
              <a:rPr lang="fr-FR" smtClean="0"/>
              <a:t>20/11/2014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912B1-D69A-474C-AC43-CD39C46746A6}" type="slidenum">
              <a:rPr lang="fr-FR" smtClean="0"/>
              <a:t>‹N°›</a:t>
            </a:fld>
            <a:endParaRPr lang="fr-FR"/>
          </a:p>
        </p:txBody>
      </p:sp>
      <p:cxnSp>
        <p:nvCxnSpPr>
          <p:cNvPr id="8" name="Connecteur droit 7"/>
          <p:cNvCxnSpPr/>
          <p:nvPr userDrawn="1"/>
        </p:nvCxnSpPr>
        <p:spPr>
          <a:xfrm>
            <a:off x="0" y="694353"/>
            <a:ext cx="9142412" cy="0"/>
          </a:xfrm>
          <a:prstGeom prst="line">
            <a:avLst/>
          </a:prstGeom>
          <a:ln>
            <a:solidFill>
              <a:srgbClr val="E751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13" descr="http://lpsc.in2p3.fr/mariane/images/logoLPSC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93788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547633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8EE7E-A6F8-2047-81F7-664815B6DEAC}" type="datetimeFigureOut">
              <a:rPr lang="fr-FR" smtClean="0"/>
              <a:t>20/11/2014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912B1-D69A-474C-AC43-CD39C46746A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906133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3958"/>
            <a:ext cx="8229600" cy="668192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8EE7E-A6F8-2047-81F7-664815B6DEAC}" type="datetimeFigureOut">
              <a:rPr lang="fr-FR" smtClean="0"/>
              <a:t>20/11/2014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912B1-D69A-474C-AC43-CD39C46746A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644290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3958"/>
            <a:ext cx="8229600" cy="66819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8EE7E-A6F8-2047-81F7-664815B6DEAC}" type="datetimeFigureOut">
              <a:rPr lang="fr-FR" smtClean="0"/>
              <a:t>20/11/2014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912B1-D69A-474C-AC43-CD39C46746A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945222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3958"/>
            <a:ext cx="8229600" cy="668192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8EE7E-A6F8-2047-81F7-664815B6DEAC}" type="datetimeFigureOut">
              <a:rPr lang="fr-FR" smtClean="0"/>
              <a:t>20/11/2014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912B1-D69A-474C-AC43-CD39C46746A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118706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8EE7E-A6F8-2047-81F7-664815B6DEAC}" type="datetimeFigureOut">
              <a:rPr lang="fr-FR" smtClean="0"/>
              <a:t>20/11/2014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912B1-D69A-474C-AC43-CD39C46746A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875992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8EE7E-A6F8-2047-81F7-664815B6DEAC}" type="datetimeFigureOut">
              <a:rPr lang="fr-FR" smtClean="0"/>
              <a:t>20/11/2014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912B1-D69A-474C-AC43-CD39C46746A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241093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8EE7E-A6F8-2047-81F7-664815B6DEAC}" type="datetimeFigureOut">
              <a:rPr lang="fr-FR" smtClean="0"/>
              <a:t>20/11/2014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912B1-D69A-474C-AC43-CD39C46746A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954194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403770"/>
            <a:ext cx="8229600" cy="47223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28EE7E-A6F8-2047-81F7-664815B6DEAC}" type="datetimeFigureOut">
              <a:rPr lang="fr-FR" smtClean="0"/>
              <a:t>20/11/2014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C912B1-D69A-474C-AC43-CD39C46746A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639970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2800" b="1" kern="1200">
          <a:solidFill>
            <a:srgbClr val="E75112"/>
          </a:solidFill>
          <a:latin typeface="Verdana"/>
          <a:ea typeface="+mj-ea"/>
          <a:cs typeface="Verdana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2.jpe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emf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5.png"/><Relationship Id="rId4" Type="http://schemas.openxmlformats.org/officeDocument/2006/relationships/image" Target="../media/image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5.png"/><Relationship Id="rId4" Type="http://schemas.openxmlformats.org/officeDocument/2006/relationships/image" Target="../media/image1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5.png"/><Relationship Id="rId4" Type="http://schemas.openxmlformats.org/officeDocument/2006/relationships/image" Target="../media/image1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 descr="Cuve_easier_CNR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526" y="1034467"/>
            <a:ext cx="8700892" cy="5647371"/>
          </a:xfrm>
          <a:prstGeom prst="rect">
            <a:avLst/>
          </a:prstGeom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151648" y="1989138"/>
            <a:ext cx="3294063" cy="11525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800" b="1" dirty="0" smtClean="0">
                <a:solidFill>
                  <a:srgbClr val="E75112"/>
                </a:solidFill>
                <a:latin typeface="Verdana" charset="0"/>
              </a:rPr>
              <a:t>Groupe Auger</a:t>
            </a:r>
            <a:endParaRPr lang="fr-FR" sz="2800" b="1" dirty="0">
              <a:solidFill>
                <a:srgbClr val="E75112"/>
              </a:solidFill>
              <a:latin typeface="Verdana" charset="0"/>
            </a:endParaRPr>
          </a:p>
        </p:txBody>
      </p:sp>
      <p:sp>
        <p:nvSpPr>
          <p:cNvPr id="5" name="ZoneTexte 11"/>
          <p:cNvSpPr txBox="1">
            <a:spLocks noChangeArrowheads="1"/>
          </p:cNvSpPr>
          <p:nvPr/>
        </p:nvSpPr>
        <p:spPr bwMode="auto">
          <a:xfrm>
            <a:off x="1619250" y="252413"/>
            <a:ext cx="232410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fr-FR" sz="1400">
                <a:solidFill>
                  <a:srgbClr val="4D4D4D"/>
                </a:solidFill>
                <a:latin typeface="Verdana" charset="0"/>
              </a:rPr>
              <a:t>Tourniquet Section 01</a:t>
            </a:r>
            <a:br>
              <a:rPr lang="fr-FR" sz="1400">
                <a:solidFill>
                  <a:srgbClr val="4D4D4D"/>
                </a:solidFill>
                <a:latin typeface="Verdana" charset="0"/>
              </a:rPr>
            </a:br>
            <a:r>
              <a:rPr lang="fr-FR" sz="1400">
                <a:solidFill>
                  <a:srgbClr val="4D4D4D"/>
                </a:solidFill>
                <a:latin typeface="Verdana" charset="0"/>
              </a:rPr>
              <a:t>19-21 novembre 2014</a:t>
            </a:r>
          </a:p>
        </p:txBody>
      </p:sp>
      <p:sp>
        <p:nvSpPr>
          <p:cNvPr id="6" name="ZoneTexte 9"/>
          <p:cNvSpPr txBox="1">
            <a:spLocks noChangeArrowheads="1"/>
          </p:cNvSpPr>
          <p:nvPr/>
        </p:nvSpPr>
        <p:spPr bwMode="auto">
          <a:xfrm>
            <a:off x="720968" y="3132138"/>
            <a:ext cx="28527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fr-FR" sz="1800" b="1" dirty="0">
                <a:solidFill>
                  <a:srgbClr val="4D4D4D"/>
                </a:solidFill>
                <a:latin typeface="Verdana" charset="0"/>
              </a:rPr>
              <a:t>Bilan 2012-2014</a:t>
            </a:r>
          </a:p>
        </p:txBody>
      </p:sp>
      <p:pic>
        <p:nvPicPr>
          <p:cNvPr id="10" name="Picture 19" descr="IN2P3Filaire-Q_SignV copi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2064" y="180168"/>
            <a:ext cx="115252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0257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Comités - </a:t>
            </a:r>
            <a:r>
              <a:rPr lang="fr-FR" dirty="0" err="1" smtClean="0"/>
              <a:t>Outreach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fr-FR" dirty="0"/>
              <a:t>Participation à des comités d’expertise</a:t>
            </a:r>
            <a:r>
              <a:rPr lang="en-US" dirty="0"/>
              <a:t> </a:t>
            </a:r>
            <a:endParaRPr lang="fr-FR" dirty="0" smtClean="0"/>
          </a:p>
          <a:p>
            <a:pPr lvl="1"/>
            <a:r>
              <a:rPr lang="fr-FR" dirty="0" smtClean="0"/>
              <a:t>Université</a:t>
            </a:r>
          </a:p>
          <a:p>
            <a:pPr lvl="2"/>
            <a:r>
              <a:rPr lang="fr-FR" dirty="0" smtClean="0"/>
              <a:t>Membre </a:t>
            </a:r>
            <a:r>
              <a:rPr lang="fr-FR" dirty="0"/>
              <a:t>élu au </a:t>
            </a:r>
            <a:r>
              <a:rPr lang="fr-FR" dirty="0" smtClean="0"/>
              <a:t>CNU, </a:t>
            </a:r>
            <a:r>
              <a:rPr lang="fr-FR" dirty="0"/>
              <a:t>29e </a:t>
            </a:r>
            <a:r>
              <a:rPr lang="fr-FR" dirty="0" smtClean="0"/>
              <a:t>section</a:t>
            </a:r>
          </a:p>
          <a:p>
            <a:pPr lvl="2"/>
            <a:r>
              <a:rPr lang="fr-FR" dirty="0" smtClean="0"/>
              <a:t>Membre </a:t>
            </a:r>
            <a:r>
              <a:rPr lang="fr-FR" dirty="0"/>
              <a:t>de comités de sélection universitaires </a:t>
            </a: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>(</a:t>
            </a:r>
            <a:r>
              <a:rPr lang="fr-FR" dirty="0"/>
              <a:t>UJF, U.de Savoie, </a:t>
            </a:r>
            <a:r>
              <a:rPr lang="fr-FR" dirty="0" err="1"/>
              <a:t>U.Aix</a:t>
            </a:r>
            <a:r>
              <a:rPr lang="fr-FR" dirty="0"/>
              <a:t>-Marseille,..) </a:t>
            </a:r>
            <a:endParaRPr lang="fr-FR" dirty="0" smtClean="0"/>
          </a:p>
          <a:p>
            <a:pPr lvl="1"/>
            <a:r>
              <a:rPr lang="fr-FR" dirty="0" smtClean="0"/>
              <a:t>Evaluation de projets</a:t>
            </a:r>
          </a:p>
          <a:p>
            <a:pPr lvl="2"/>
            <a:r>
              <a:rPr lang="fr-FR" dirty="0" smtClean="0"/>
              <a:t>Expert </a:t>
            </a:r>
            <a:r>
              <a:rPr lang="fr-FR" dirty="0"/>
              <a:t>pour l’évaluation d’un projet JC (ANR), </a:t>
            </a: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>et </a:t>
            </a:r>
            <a:r>
              <a:rPr lang="fr-FR" dirty="0"/>
              <a:t>d’un projet financé par le </a:t>
            </a:r>
            <a:r>
              <a:rPr lang="fr-FR" dirty="0" smtClean="0"/>
              <a:t>CNES, </a:t>
            </a:r>
            <a:r>
              <a:rPr lang="fr-FR" dirty="0" smtClean="0"/>
              <a:t>Comités </a:t>
            </a:r>
            <a:r>
              <a:rPr lang="fr-FR" dirty="0" smtClean="0"/>
              <a:t>de visite AERES.</a:t>
            </a:r>
          </a:p>
          <a:p>
            <a:pPr lvl="1"/>
            <a:r>
              <a:rPr lang="fr-FR" dirty="0" smtClean="0"/>
              <a:t>Comité scientifique</a:t>
            </a:r>
          </a:p>
          <a:p>
            <a:pPr lvl="2"/>
            <a:r>
              <a:rPr lang="fr-FR" dirty="0" smtClean="0"/>
              <a:t>Président </a:t>
            </a:r>
            <a:r>
              <a:rPr lang="fr-FR" dirty="0"/>
              <a:t>du Conseil Scientifique de </a:t>
            </a:r>
            <a:r>
              <a:rPr lang="fr-FR" dirty="0" smtClean="0"/>
              <a:t>l'IPNL</a:t>
            </a:r>
          </a:p>
          <a:p>
            <a:pPr lvl="1"/>
            <a:r>
              <a:rPr lang="fr-FR" dirty="0" smtClean="0"/>
              <a:t>Jurys</a:t>
            </a:r>
          </a:p>
          <a:p>
            <a:pPr lvl="2"/>
            <a:r>
              <a:rPr lang="fr-FR" dirty="0" smtClean="0"/>
              <a:t>Une 10aine de jury de thèse, 2 jurys de HDR</a:t>
            </a:r>
          </a:p>
          <a:p>
            <a:r>
              <a:rPr lang="fr-FR" dirty="0" smtClean="0"/>
              <a:t>Actions de Communication</a:t>
            </a:r>
          </a:p>
          <a:p>
            <a:pPr lvl="1"/>
            <a:r>
              <a:rPr lang="fr-FR" dirty="0"/>
              <a:t>Interventions régulières en lycée </a:t>
            </a: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>(Cosmos à l’</a:t>
            </a:r>
            <a:r>
              <a:rPr lang="fr-FR" dirty="0"/>
              <a:t>E</a:t>
            </a:r>
            <a:r>
              <a:rPr lang="fr-FR" dirty="0" smtClean="0"/>
              <a:t>cole, olympiades de physiques)</a:t>
            </a:r>
          </a:p>
          <a:p>
            <a:pPr lvl="1"/>
            <a:r>
              <a:rPr lang="fr-FR" dirty="0"/>
              <a:t>Conférences grand public </a:t>
            </a:r>
            <a:endParaRPr lang="fr-FR" dirty="0" smtClean="0"/>
          </a:p>
          <a:p>
            <a:pPr lvl="1"/>
            <a:r>
              <a:rPr lang="fr-FR" dirty="0" smtClean="0"/>
              <a:t>Fêtes de la science</a:t>
            </a:r>
            <a:endParaRPr lang="en-US" dirty="0"/>
          </a:p>
          <a:p>
            <a:pPr lvl="1"/>
            <a:endParaRPr lang="fr-FR" dirty="0" smtClean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58085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6912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125538"/>
            <a:ext cx="5219700" cy="1152525"/>
          </a:xfrm>
          <a:prstGeom prst="rect">
            <a:avLst/>
          </a:prstGeom>
        </p:spPr>
        <p:txBody>
          <a:bodyPr/>
          <a:lstStyle/>
          <a:p>
            <a:r>
              <a:rPr lang="fr-FR" altLang="fr-FR" sz="2800" b="1" smtClean="0">
                <a:solidFill>
                  <a:srgbClr val="E75112"/>
                </a:solidFill>
                <a:latin typeface="Verdana" pitchFamily="34" charset="0"/>
              </a:rPr>
              <a:t>Groupe PLANCK-NIKA</a:t>
            </a:r>
          </a:p>
        </p:txBody>
      </p:sp>
      <p:pic>
        <p:nvPicPr>
          <p:cNvPr id="16386" name="Picture 19" descr="IN2P3Filaire-Q_SignV copi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188913"/>
            <a:ext cx="1293813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ZoneTexte 9"/>
          <p:cNvSpPr txBox="1">
            <a:spLocks noChangeArrowheads="1"/>
          </p:cNvSpPr>
          <p:nvPr/>
        </p:nvSpPr>
        <p:spPr bwMode="auto">
          <a:xfrm>
            <a:off x="0" y="6381750"/>
            <a:ext cx="9144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fr-FR" altLang="fr-FR" sz="1400">
                <a:solidFill>
                  <a:srgbClr val="4D4D4D"/>
                </a:solidFill>
              </a:rPr>
              <a:t>J.F. Macías-Pérez</a:t>
            </a:r>
          </a:p>
        </p:txBody>
      </p:sp>
      <p:sp>
        <p:nvSpPr>
          <p:cNvPr id="16388" name="ZoneTexte 11"/>
          <p:cNvSpPr txBox="1">
            <a:spLocks noChangeArrowheads="1"/>
          </p:cNvSpPr>
          <p:nvPr/>
        </p:nvSpPr>
        <p:spPr bwMode="auto">
          <a:xfrm>
            <a:off x="1619250" y="252413"/>
            <a:ext cx="232410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fr-FR" altLang="fr-FR" sz="1400">
                <a:solidFill>
                  <a:srgbClr val="4D4D4D"/>
                </a:solidFill>
              </a:rPr>
              <a:t>Tourniquet Section 01</a:t>
            </a:r>
            <a:br>
              <a:rPr lang="fr-FR" altLang="fr-FR" sz="1400">
                <a:solidFill>
                  <a:srgbClr val="4D4D4D"/>
                </a:solidFill>
              </a:rPr>
            </a:br>
            <a:r>
              <a:rPr lang="fr-FR" altLang="fr-FR" sz="1400">
                <a:solidFill>
                  <a:srgbClr val="4D4D4D"/>
                </a:solidFill>
              </a:rPr>
              <a:t>19-21 novembre 2014</a:t>
            </a:r>
          </a:p>
        </p:txBody>
      </p:sp>
      <p:sp>
        <p:nvSpPr>
          <p:cNvPr id="16389" name="ZoneTexte 9"/>
          <p:cNvSpPr txBox="1">
            <a:spLocks noChangeArrowheads="1"/>
          </p:cNvSpPr>
          <p:nvPr/>
        </p:nvSpPr>
        <p:spPr bwMode="auto">
          <a:xfrm>
            <a:off x="323850" y="2205038"/>
            <a:ext cx="28527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fr-FR" altLang="fr-FR" sz="1800">
                <a:solidFill>
                  <a:srgbClr val="4D4D4D"/>
                </a:solidFill>
              </a:rPr>
              <a:t>Bilan 2012-2014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323850" y="2060575"/>
            <a:ext cx="3359150" cy="0"/>
          </a:xfrm>
          <a:prstGeom prst="line">
            <a:avLst/>
          </a:prstGeom>
          <a:ln w="2222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391" name="Picture 13" descr="http://lpsc.in2p3.fr/mariane/images/logoLPSC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92075"/>
            <a:ext cx="1455738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2" name="Picture 15" descr="http://www.aip-primeca.net/portals/0/logo-UJF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1013" y="115888"/>
            <a:ext cx="736600" cy="1262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3" name="Image 1"/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2708275"/>
            <a:ext cx="5545137" cy="367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4" name="Imag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4076700"/>
            <a:ext cx="2303463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07732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692150"/>
          </a:xfrm>
          <a:prstGeom prst="rect">
            <a:avLst/>
          </a:prstGeom>
        </p:spPr>
        <p:txBody>
          <a:bodyPr/>
          <a:lstStyle/>
          <a:p>
            <a:r>
              <a:rPr lang="fr-FR" altLang="fr-FR" sz="2800" b="1" smtClean="0">
                <a:solidFill>
                  <a:srgbClr val="E75112"/>
                </a:solidFill>
                <a:latin typeface="Verdana" pitchFamily="34" charset="0"/>
              </a:rPr>
              <a:t>Composition du groupe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107950" y="836613"/>
            <a:ext cx="8712200" cy="4392612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fr-FR" altLang="fr-FR" sz="1500" smtClean="0">
                <a:solidFill>
                  <a:srgbClr val="0070C0"/>
                </a:solidFill>
                <a:latin typeface="Verdana" pitchFamily="34" charset="0"/>
              </a:rPr>
              <a:t>7 permanents :</a:t>
            </a:r>
          </a:p>
          <a:p>
            <a:pPr lvl="1">
              <a:lnSpc>
                <a:spcPct val="90000"/>
              </a:lnSpc>
              <a:buFont typeface="Arial" pitchFamily="34" charset="0"/>
              <a:buChar char="•"/>
            </a:pPr>
            <a:r>
              <a:rPr lang="fr-FR" altLang="fr-FR" sz="1500" b="1" smtClean="0">
                <a:solidFill>
                  <a:srgbClr val="4D4D4D"/>
                </a:solidFill>
                <a:latin typeface="Verdana" pitchFamily="34" charset="0"/>
              </a:rPr>
              <a:t>Catalano, A. </a:t>
            </a:r>
            <a:r>
              <a:rPr lang="fr-FR" altLang="fr-FR" sz="1500" smtClean="0">
                <a:solidFill>
                  <a:srgbClr val="4D4D4D"/>
                </a:solidFill>
                <a:latin typeface="Verdana" pitchFamily="34" charset="0"/>
              </a:rPr>
              <a:t>(CR2), </a:t>
            </a:r>
            <a:r>
              <a:rPr lang="fr-FR" altLang="fr-FR" sz="1500" b="1" smtClean="0">
                <a:solidFill>
                  <a:srgbClr val="4D4D4D"/>
                </a:solidFill>
                <a:latin typeface="Verdana" pitchFamily="34" charset="0"/>
              </a:rPr>
              <a:t> Combet, C. </a:t>
            </a:r>
            <a:r>
              <a:rPr lang="fr-FR" altLang="fr-FR" sz="1500" smtClean="0">
                <a:solidFill>
                  <a:srgbClr val="4D4D4D"/>
                </a:solidFill>
                <a:latin typeface="Verdana" pitchFamily="34" charset="0"/>
              </a:rPr>
              <a:t>(CR2), </a:t>
            </a:r>
            <a:r>
              <a:rPr lang="fr-FR" altLang="fr-FR" sz="1500" b="1" smtClean="0">
                <a:solidFill>
                  <a:srgbClr val="4D4D4D"/>
                </a:solidFill>
                <a:latin typeface="Verdana" pitchFamily="34" charset="0"/>
              </a:rPr>
              <a:t>Macías-Pérez, J.F. </a:t>
            </a:r>
            <a:r>
              <a:rPr lang="fr-FR" altLang="fr-FR" sz="1500" smtClean="0">
                <a:solidFill>
                  <a:srgbClr val="4D4D4D"/>
                </a:solidFill>
                <a:latin typeface="Verdana" pitchFamily="34" charset="0"/>
              </a:rPr>
              <a:t>(DR2, DHDR)</a:t>
            </a:r>
            <a:r>
              <a:rPr lang="fr-FR" altLang="fr-FR" sz="1500" b="1" smtClean="0">
                <a:solidFill>
                  <a:srgbClr val="4D4D4D"/>
                </a:solidFill>
                <a:latin typeface="Verdana" pitchFamily="34" charset="0"/>
              </a:rPr>
              <a:t>,  Mayet, F. </a:t>
            </a:r>
            <a:r>
              <a:rPr lang="fr-FR" altLang="fr-FR" sz="1500" smtClean="0">
                <a:solidFill>
                  <a:srgbClr val="4D4D4D"/>
                </a:solidFill>
                <a:latin typeface="Verdana" pitchFamily="34" charset="0"/>
              </a:rPr>
              <a:t>(MCF 50%, DHDR), </a:t>
            </a:r>
            <a:r>
              <a:rPr lang="fr-FR" altLang="fr-FR" sz="1500" b="1" smtClean="0">
                <a:solidFill>
                  <a:srgbClr val="4D4D4D"/>
                </a:solidFill>
                <a:latin typeface="Verdana" pitchFamily="34" charset="0"/>
              </a:rPr>
              <a:t>Perotto, L. </a:t>
            </a:r>
            <a:r>
              <a:rPr lang="fr-FR" altLang="fr-FR" sz="1500" smtClean="0">
                <a:solidFill>
                  <a:srgbClr val="4D4D4D"/>
                </a:solidFill>
                <a:latin typeface="Verdana" pitchFamily="34" charset="0"/>
              </a:rPr>
              <a:t>(CR1), </a:t>
            </a:r>
            <a:r>
              <a:rPr lang="fr-FR" altLang="fr-FR" sz="1500" b="1" smtClean="0">
                <a:solidFill>
                  <a:srgbClr val="4D4D4D"/>
                </a:solidFill>
                <a:latin typeface="Verdana" pitchFamily="34" charset="0"/>
              </a:rPr>
              <a:t>Renault, C. </a:t>
            </a:r>
            <a:r>
              <a:rPr lang="fr-FR" altLang="fr-FR" sz="1500" smtClean="0">
                <a:solidFill>
                  <a:srgbClr val="4D4D4D"/>
                </a:solidFill>
                <a:latin typeface="Verdana" pitchFamily="34" charset="0"/>
              </a:rPr>
              <a:t>(CR1), </a:t>
            </a:r>
            <a:r>
              <a:rPr lang="fr-FR" altLang="fr-FR" sz="1500" b="1" smtClean="0">
                <a:solidFill>
                  <a:srgbClr val="4D4D4D"/>
                </a:solidFill>
                <a:latin typeface="Verdana" pitchFamily="34" charset="0"/>
              </a:rPr>
              <a:t>Santos, D. </a:t>
            </a:r>
            <a:r>
              <a:rPr lang="fr-FR" altLang="fr-FR" sz="1500" smtClean="0">
                <a:solidFill>
                  <a:srgbClr val="4D4D4D"/>
                </a:solidFill>
                <a:latin typeface="Verdana" pitchFamily="34" charset="0"/>
              </a:rPr>
              <a:t>(DR1 10 %, DHDR)</a:t>
            </a:r>
            <a:endParaRPr lang="fr-FR" altLang="fr-FR" sz="1500" smtClean="0">
              <a:solidFill>
                <a:srgbClr val="4D4D4D"/>
              </a:solidFill>
              <a:latin typeface="Verdana" pitchFamily="34" charset="0"/>
              <a:sym typeface="Wingdings" pitchFamily="2" charset="2"/>
            </a:endParaRPr>
          </a:p>
          <a:p>
            <a:pPr>
              <a:lnSpc>
                <a:spcPct val="90000"/>
              </a:lnSpc>
            </a:pPr>
            <a:r>
              <a:rPr lang="fr-FR" altLang="fr-FR" sz="1500" smtClean="0">
                <a:solidFill>
                  <a:srgbClr val="0070C0"/>
                </a:solidFill>
                <a:latin typeface="Verdana" pitchFamily="34" charset="0"/>
              </a:rPr>
              <a:t>2 doctorants :</a:t>
            </a:r>
          </a:p>
          <a:p>
            <a:pPr lvl="1">
              <a:lnSpc>
                <a:spcPct val="90000"/>
              </a:lnSpc>
              <a:buFont typeface="Arial" pitchFamily="34" charset="0"/>
              <a:buChar char="•"/>
            </a:pPr>
            <a:r>
              <a:rPr lang="en-US" altLang="fr-FR" sz="1500" b="1" smtClean="0">
                <a:solidFill>
                  <a:srgbClr val="4D4D4D"/>
                </a:solidFill>
                <a:latin typeface="Verdana" pitchFamily="34" charset="0"/>
              </a:rPr>
              <a:t>Adam, R.  </a:t>
            </a:r>
            <a:r>
              <a:rPr lang="en-US" altLang="fr-FR" sz="1500" smtClean="0">
                <a:solidFill>
                  <a:srgbClr val="4D4D4D"/>
                </a:solidFill>
                <a:latin typeface="Verdana" pitchFamily="34" charset="0"/>
              </a:rPr>
              <a:t>(</a:t>
            </a:r>
            <a:r>
              <a:rPr lang="fr-FR" altLang="fr-FR" sz="1500" smtClean="0">
                <a:solidFill>
                  <a:srgbClr val="4D4D4D"/>
                </a:solidFill>
                <a:latin typeface="Verdana" pitchFamily="34" charset="0"/>
              </a:rPr>
              <a:t>codirection IPAG, soutenance prévu en Juillet-Septembre 2015</a:t>
            </a:r>
            <a:r>
              <a:rPr lang="en-US" altLang="fr-FR" sz="1500" smtClean="0">
                <a:solidFill>
                  <a:srgbClr val="4D4D4D"/>
                </a:solidFill>
                <a:latin typeface="Verdana" pitchFamily="34" charset="0"/>
              </a:rPr>
              <a:t>)</a:t>
            </a:r>
            <a:r>
              <a:rPr lang="en-US" altLang="fr-FR" sz="1500" i="1" smtClean="0">
                <a:solidFill>
                  <a:srgbClr val="4D4D4D"/>
                </a:solidFill>
                <a:latin typeface="Verdana" pitchFamily="34" charset="0"/>
              </a:rPr>
              <a:t>, Etudes des amas de galaxies avec NIKA et systématiques en polarisation dans Planck</a:t>
            </a:r>
            <a:endParaRPr lang="en-US" altLang="fr-FR" sz="1500" b="1" i="1" smtClean="0">
              <a:solidFill>
                <a:srgbClr val="4D4D4D"/>
              </a:solidFill>
              <a:latin typeface="Verdana" pitchFamily="34" charset="0"/>
            </a:endParaRPr>
          </a:p>
          <a:p>
            <a:pPr lvl="1">
              <a:lnSpc>
                <a:spcPct val="90000"/>
              </a:lnSpc>
              <a:buFont typeface="Arial" pitchFamily="34" charset="0"/>
              <a:buChar char="•"/>
            </a:pPr>
            <a:r>
              <a:rPr lang="en-US" altLang="fr-FR" sz="1500" b="1" smtClean="0">
                <a:solidFill>
                  <a:srgbClr val="4D4D4D"/>
                </a:solidFill>
                <a:latin typeface="Verdana" pitchFamily="34" charset="0"/>
              </a:rPr>
              <a:t>Ritacco, A. </a:t>
            </a:r>
            <a:r>
              <a:rPr lang="en-US" altLang="fr-FR" sz="1500" smtClean="0">
                <a:solidFill>
                  <a:srgbClr val="4D4D4D"/>
                </a:solidFill>
                <a:latin typeface="Verdana" pitchFamily="34" charset="0"/>
              </a:rPr>
              <a:t>(codirection </a:t>
            </a:r>
            <a:r>
              <a:rPr lang="fr-FR" altLang="fr-FR" sz="1500" smtClean="0">
                <a:solidFill>
                  <a:srgbClr val="4D4D4D"/>
                </a:solidFill>
                <a:latin typeface="Verdana" pitchFamily="34" charset="0"/>
              </a:rPr>
              <a:t>Institut Néel, soutenance prévu en Septembre 2017</a:t>
            </a:r>
            <a:r>
              <a:rPr lang="en-US" altLang="fr-FR" sz="1500" smtClean="0">
                <a:solidFill>
                  <a:srgbClr val="4D4D4D"/>
                </a:solidFill>
                <a:latin typeface="Verdana" pitchFamily="34" charset="0"/>
              </a:rPr>
              <a:t> ), </a:t>
            </a:r>
            <a:r>
              <a:rPr lang="en-US" altLang="fr-FR" sz="1500" i="1" smtClean="0">
                <a:solidFill>
                  <a:srgbClr val="4D4D4D"/>
                </a:solidFill>
                <a:latin typeface="Verdana" pitchFamily="34" charset="0"/>
              </a:rPr>
              <a:t>Mesure de la polarisation avec NIKA et NIKA2</a:t>
            </a:r>
            <a:endParaRPr lang="fr-FR" altLang="fr-FR" sz="1500" smtClean="0">
              <a:solidFill>
                <a:srgbClr val="4D4D4D"/>
              </a:solidFill>
              <a:latin typeface="Verdana" pitchFamily="34" charset="0"/>
            </a:endParaRPr>
          </a:p>
          <a:p>
            <a:pPr>
              <a:lnSpc>
                <a:spcPct val="90000"/>
              </a:lnSpc>
            </a:pPr>
            <a:r>
              <a:rPr lang="fr-FR" altLang="fr-FR" sz="1500" smtClean="0">
                <a:solidFill>
                  <a:srgbClr val="0070C0"/>
                </a:solidFill>
                <a:latin typeface="Verdana" pitchFamily="34" charset="0"/>
                <a:sym typeface="Wingdings" pitchFamily="2" charset="2"/>
              </a:rPr>
              <a:t>1 postdocs :</a:t>
            </a:r>
          </a:p>
          <a:p>
            <a:pPr lvl="1">
              <a:lnSpc>
                <a:spcPct val="90000"/>
              </a:lnSpc>
              <a:buFont typeface="Arial" pitchFamily="34" charset="0"/>
              <a:buChar char="•"/>
            </a:pPr>
            <a:r>
              <a:rPr lang="fr-FR" altLang="fr-FR" sz="1500" b="1" smtClean="0">
                <a:solidFill>
                  <a:srgbClr val="4D4D4D"/>
                </a:solidFill>
                <a:latin typeface="Verdana" pitchFamily="34" charset="0"/>
              </a:rPr>
              <a:t>Comis, B. </a:t>
            </a:r>
            <a:r>
              <a:rPr lang="fr-FR" altLang="fr-FR" sz="1500" smtClean="0">
                <a:solidFill>
                  <a:srgbClr val="4D4D4D"/>
                </a:solidFill>
                <a:latin typeface="Verdana" pitchFamily="34" charset="0"/>
              </a:rPr>
              <a:t>(postdoc CNES, Septembre 2013-Aout 2015)</a:t>
            </a:r>
          </a:p>
          <a:p>
            <a:pPr marL="914400" lvl="2" indent="0">
              <a:lnSpc>
                <a:spcPct val="90000"/>
              </a:lnSpc>
              <a:buFont typeface="Arial" pitchFamily="34" charset="0"/>
              <a:buNone/>
            </a:pPr>
            <a:r>
              <a:rPr lang="fr-FR" altLang="fr-FR" sz="1500" smtClean="0">
                <a:solidFill>
                  <a:srgbClr val="4D4D4D"/>
                </a:solidFill>
                <a:latin typeface="Verdana" pitchFamily="34" charset="0"/>
              </a:rPr>
              <a:t>Etude des amas de galaxies avec Planck et NIKA</a:t>
            </a:r>
          </a:p>
          <a:p>
            <a:pPr>
              <a:lnSpc>
                <a:spcPct val="90000"/>
              </a:lnSpc>
            </a:pPr>
            <a:r>
              <a:rPr lang="fr-FR" altLang="fr-FR" sz="1500" smtClean="0">
                <a:solidFill>
                  <a:srgbClr val="0070C0"/>
                </a:solidFill>
                <a:latin typeface="Verdana" pitchFamily="34" charset="0"/>
                <a:sym typeface="Wingdings" pitchFamily="2" charset="2"/>
              </a:rPr>
              <a:t>1 CDD IE :</a:t>
            </a:r>
          </a:p>
          <a:p>
            <a:pPr lvl="1">
              <a:lnSpc>
                <a:spcPct val="90000"/>
              </a:lnSpc>
              <a:buFont typeface="Arial" pitchFamily="34" charset="0"/>
              <a:buChar char="•"/>
            </a:pPr>
            <a:r>
              <a:rPr lang="fr-FR" altLang="fr-FR" sz="1500" b="1" smtClean="0">
                <a:solidFill>
                  <a:srgbClr val="4D4D4D"/>
                </a:solidFill>
                <a:latin typeface="Verdana" pitchFamily="34" charset="0"/>
              </a:rPr>
              <a:t>Rebolo, M. </a:t>
            </a:r>
            <a:r>
              <a:rPr lang="fr-FR" altLang="fr-FR" sz="1500" smtClean="0">
                <a:solidFill>
                  <a:srgbClr val="4D4D4D"/>
                </a:solidFill>
                <a:latin typeface="Verdana" pitchFamily="34" charset="0"/>
              </a:rPr>
              <a:t>(ANR NIKA Nov 2014-Juin 2015)</a:t>
            </a:r>
          </a:p>
          <a:p>
            <a:pPr lvl="1">
              <a:lnSpc>
                <a:spcPct val="90000"/>
              </a:lnSpc>
              <a:buFont typeface="Arial" pitchFamily="34" charset="0"/>
              <a:buNone/>
            </a:pPr>
            <a:r>
              <a:rPr lang="fr-FR" altLang="fr-FR" sz="1500" smtClean="0">
                <a:solidFill>
                  <a:srgbClr val="4D4D4D"/>
                </a:solidFill>
                <a:latin typeface="Verdana" pitchFamily="34" charset="0"/>
              </a:rPr>
              <a:t>	Conception et construction de NIKA2</a:t>
            </a:r>
          </a:p>
          <a:p>
            <a:pPr lvl="1">
              <a:lnSpc>
                <a:spcPct val="90000"/>
              </a:lnSpc>
              <a:buFont typeface="Arial" pitchFamily="34" charset="0"/>
              <a:buNone/>
            </a:pPr>
            <a:r>
              <a:rPr lang="fr-FR" altLang="fr-FR" sz="1800" b="1" smtClean="0">
                <a:solidFill>
                  <a:srgbClr val="E75112"/>
                </a:solidFill>
                <a:latin typeface="Verdana" pitchFamily="34" charset="0"/>
              </a:rPr>
              <a:t>Evolutions récentes:</a:t>
            </a:r>
            <a:endParaRPr lang="fr-FR" altLang="fr-FR" sz="1800" smtClean="0">
              <a:solidFill>
                <a:srgbClr val="4D4D4D"/>
              </a:solidFill>
              <a:latin typeface="Verdana" pitchFamily="34" charset="0"/>
            </a:endParaRPr>
          </a:p>
        </p:txBody>
      </p:sp>
      <p:sp>
        <p:nvSpPr>
          <p:cNvPr id="18435" name="Espace réservé du numéro de diapositive 5"/>
          <p:cNvSpPr txBox="1">
            <a:spLocks noGrp="1"/>
          </p:cNvSpPr>
          <p:nvPr/>
        </p:nvSpPr>
        <p:spPr bwMode="auto">
          <a:xfrm>
            <a:off x="6877050" y="6492875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algn="r" eaLnBrk="1" hangingPunct="1"/>
            <a:fld id="{952E4B5F-6A25-47F7-BB6D-CC40D1EB2E63}" type="slidenum">
              <a:rPr lang="fr-FR" altLang="fr-FR" sz="1200">
                <a:solidFill>
                  <a:srgbClr val="898989"/>
                </a:solidFill>
              </a:rPr>
              <a:pPr algn="r" eaLnBrk="1" hangingPunct="1"/>
              <a:t>13</a:t>
            </a:fld>
            <a:endParaRPr lang="fr-FR" altLang="fr-FR" sz="1200">
              <a:solidFill>
                <a:srgbClr val="898989"/>
              </a:solidFill>
            </a:endParaRPr>
          </a:p>
        </p:txBody>
      </p:sp>
      <p:sp>
        <p:nvSpPr>
          <p:cNvPr id="18436" name="Espace réservé du pied de page 9"/>
          <p:cNvSpPr txBox="1">
            <a:spLocks noGrp="1"/>
          </p:cNvSpPr>
          <p:nvPr/>
        </p:nvSpPr>
        <p:spPr bwMode="auto">
          <a:xfrm>
            <a:off x="2411413" y="6381750"/>
            <a:ext cx="561657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fr-FR" altLang="fr-FR" sz="1200">
                <a:solidFill>
                  <a:srgbClr val="898989"/>
                </a:solidFill>
              </a:rPr>
              <a:t>Tourniquet Section 01 du LPSC– Nov. 2014</a:t>
            </a:r>
          </a:p>
        </p:txBody>
      </p:sp>
      <p:cxnSp>
        <p:nvCxnSpPr>
          <p:cNvPr id="11" name="Connecteur droit 10"/>
          <p:cNvCxnSpPr/>
          <p:nvPr/>
        </p:nvCxnSpPr>
        <p:spPr>
          <a:xfrm>
            <a:off x="1588" y="692150"/>
            <a:ext cx="9142412" cy="0"/>
          </a:xfrm>
          <a:prstGeom prst="line">
            <a:avLst/>
          </a:prstGeom>
          <a:ln>
            <a:solidFill>
              <a:srgbClr val="E751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438" name="Espace réservé de la date 11"/>
          <p:cNvSpPr txBox="1">
            <a:spLocks noGrp="1"/>
          </p:cNvSpPr>
          <p:nvPr/>
        </p:nvSpPr>
        <p:spPr bwMode="auto">
          <a:xfrm>
            <a:off x="134938" y="6453188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fr-FR" altLang="fr-FR" sz="1200">
                <a:solidFill>
                  <a:srgbClr val="898989"/>
                </a:solidFill>
              </a:rPr>
              <a:t>Groupe PLANCK-NIKA</a:t>
            </a:r>
          </a:p>
        </p:txBody>
      </p:sp>
      <p:pic>
        <p:nvPicPr>
          <p:cNvPr id="18439" name="Picture 13" descr="http://lpsc.in2p3.fr/mariane/images/logoLPS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0"/>
            <a:ext cx="1093788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40" name="Rectangle 3"/>
          <p:cNvSpPr txBox="1">
            <a:spLocks noChangeArrowheads="1"/>
          </p:cNvSpPr>
          <p:nvPr/>
        </p:nvSpPr>
        <p:spPr bwMode="auto">
          <a:xfrm>
            <a:off x="109538" y="5661025"/>
            <a:ext cx="9142412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fr-FR" altLang="fr-FR" sz="1500">
                <a:solidFill>
                  <a:srgbClr val="0070C0"/>
                </a:solidFill>
              </a:rPr>
              <a:t>1 thèses soutenue : </a:t>
            </a:r>
          </a:p>
          <a:p>
            <a:pPr lvl="1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fr-FR" altLang="fr-FR" sz="1500" b="1">
                <a:solidFill>
                  <a:srgbClr val="4D4D4D"/>
                </a:solidFill>
              </a:rPr>
              <a:t>Hurier, B </a:t>
            </a:r>
            <a:r>
              <a:rPr lang="fr-FR" altLang="fr-FR" sz="1500">
                <a:solidFill>
                  <a:srgbClr val="4D4D4D"/>
                </a:solidFill>
              </a:rPr>
              <a:t>(en décembre 2012 sous la direction de J.F. Macias-Perez) – Etude des amas de galaxies avec Planck (</a:t>
            </a:r>
            <a:r>
              <a:rPr lang="fr-FR" altLang="fr-FR" sz="1500">
                <a:solidFill>
                  <a:srgbClr val="7030A0"/>
                </a:solidFill>
                <a:sym typeface="Symbol" pitchFamily="18" charset="2"/>
              </a:rPr>
              <a:t> Postdoc à l’IAS</a:t>
            </a:r>
            <a:r>
              <a:rPr lang="fr-FR" altLang="fr-FR" sz="1500">
                <a:solidFill>
                  <a:srgbClr val="4D4D4D"/>
                </a:solidFill>
                <a:sym typeface="Symbol" pitchFamily="18" charset="2"/>
              </a:rPr>
              <a:t>)</a:t>
            </a:r>
            <a:endParaRPr lang="fr-FR" altLang="fr-FR" sz="1500">
              <a:solidFill>
                <a:srgbClr val="4D4D4D"/>
              </a:solidFill>
            </a:endParaRPr>
          </a:p>
        </p:txBody>
      </p:sp>
      <p:sp>
        <p:nvSpPr>
          <p:cNvPr id="18441" name="Rectangle 3"/>
          <p:cNvSpPr txBox="1">
            <a:spLocks noChangeArrowheads="1"/>
          </p:cNvSpPr>
          <p:nvPr/>
        </p:nvSpPr>
        <p:spPr bwMode="auto">
          <a:xfrm>
            <a:off x="107950" y="4941888"/>
            <a:ext cx="8856663" cy="100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fr-FR" altLang="fr-FR" sz="1500">
                <a:solidFill>
                  <a:srgbClr val="0070C0"/>
                </a:solidFill>
                <a:sym typeface="Wingdings" pitchFamily="2" charset="2"/>
              </a:rPr>
              <a:t>1 postdoc :</a:t>
            </a:r>
          </a:p>
          <a:p>
            <a:pPr lvl="1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fr-FR" altLang="fr-FR" sz="1500" b="1">
                <a:solidFill>
                  <a:srgbClr val="4D4D4D"/>
                </a:solidFill>
              </a:rPr>
              <a:t>Combet, C.</a:t>
            </a:r>
            <a:endParaRPr lang="fr-FR" altLang="fr-FR" sz="1500">
              <a:solidFill>
                <a:srgbClr val="4D4D4D"/>
              </a:solidFill>
            </a:endParaRPr>
          </a:p>
          <a:p>
            <a:pPr lvl="2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fr-FR" altLang="fr-FR" sz="1500">
                <a:solidFill>
                  <a:srgbClr val="4D4D4D"/>
                </a:solidFill>
              </a:rPr>
              <a:t>Postdoc Planck 2013-214 (</a:t>
            </a:r>
            <a:r>
              <a:rPr lang="fr-FR" altLang="fr-FR" sz="1500">
                <a:solidFill>
                  <a:srgbClr val="7030A0"/>
                </a:solidFill>
                <a:sym typeface="Symbol" pitchFamily="18" charset="2"/>
              </a:rPr>
              <a:t> Chercheur CNRS au LPSC</a:t>
            </a:r>
            <a:r>
              <a:rPr lang="fr-FR" altLang="fr-FR" sz="1500">
                <a:solidFill>
                  <a:srgbClr val="4D4D4D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327436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692150"/>
          </a:xfrm>
          <a:prstGeom prst="rect">
            <a:avLst/>
          </a:prstGeom>
        </p:spPr>
        <p:txBody>
          <a:bodyPr/>
          <a:lstStyle/>
          <a:p>
            <a:r>
              <a:rPr lang="fr-FR" altLang="fr-FR" sz="2000" b="1" smtClean="0">
                <a:solidFill>
                  <a:srgbClr val="E75112"/>
                </a:solidFill>
                <a:latin typeface="Verdana" pitchFamily="34" charset="0"/>
              </a:rPr>
              <a:t>Thématiques de recherche et responsabilités</a:t>
            </a:r>
          </a:p>
        </p:txBody>
      </p:sp>
      <p:sp>
        <p:nvSpPr>
          <p:cNvPr id="20482" name="Espace réservé du numéro de diapositive 5"/>
          <p:cNvSpPr txBox="1">
            <a:spLocks noGrp="1"/>
          </p:cNvSpPr>
          <p:nvPr/>
        </p:nvSpPr>
        <p:spPr bwMode="auto">
          <a:xfrm>
            <a:off x="6877050" y="6492875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algn="r" eaLnBrk="1" hangingPunct="1"/>
            <a:fld id="{1C118E96-900A-40C8-A97B-4936DDBB5C1E}" type="slidenum">
              <a:rPr lang="fr-FR" altLang="fr-FR" sz="1200">
                <a:solidFill>
                  <a:srgbClr val="898989"/>
                </a:solidFill>
              </a:rPr>
              <a:pPr algn="r" eaLnBrk="1" hangingPunct="1"/>
              <a:t>14</a:t>
            </a:fld>
            <a:endParaRPr lang="fr-FR" altLang="fr-FR" sz="1200">
              <a:solidFill>
                <a:srgbClr val="898989"/>
              </a:solidFill>
            </a:endParaRPr>
          </a:p>
        </p:txBody>
      </p:sp>
      <p:cxnSp>
        <p:nvCxnSpPr>
          <p:cNvPr id="11" name="Connecteur droit 10"/>
          <p:cNvCxnSpPr/>
          <p:nvPr/>
        </p:nvCxnSpPr>
        <p:spPr>
          <a:xfrm>
            <a:off x="1588" y="692150"/>
            <a:ext cx="9142412" cy="0"/>
          </a:xfrm>
          <a:prstGeom prst="line">
            <a:avLst/>
          </a:prstGeom>
          <a:ln>
            <a:solidFill>
              <a:srgbClr val="E751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484" name="Espace réservé du pied de page 9"/>
          <p:cNvSpPr txBox="1">
            <a:spLocks noGrp="1"/>
          </p:cNvSpPr>
          <p:nvPr/>
        </p:nvSpPr>
        <p:spPr bwMode="auto">
          <a:xfrm>
            <a:off x="3059113" y="6453188"/>
            <a:ext cx="3529012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fr-FR" altLang="fr-FR" sz="1200">
                <a:solidFill>
                  <a:srgbClr val="898989"/>
                </a:solidFill>
              </a:rPr>
              <a:t>Tourniquet Section 01 du LPSC – Nov. 2014</a:t>
            </a:r>
          </a:p>
        </p:txBody>
      </p:sp>
      <p:sp>
        <p:nvSpPr>
          <p:cNvPr id="20485" name="Espace réservé de la date 11"/>
          <p:cNvSpPr txBox="1">
            <a:spLocks noGrp="1"/>
          </p:cNvSpPr>
          <p:nvPr/>
        </p:nvSpPr>
        <p:spPr bwMode="auto">
          <a:xfrm>
            <a:off x="134938" y="6453188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fr-FR" altLang="fr-FR" sz="1200">
                <a:solidFill>
                  <a:srgbClr val="898989"/>
                </a:solidFill>
              </a:rPr>
              <a:t>Groupe PLANCK-NIKA</a:t>
            </a:r>
          </a:p>
        </p:txBody>
      </p:sp>
      <p:pic>
        <p:nvPicPr>
          <p:cNvPr id="20486" name="Picture 13" descr="http://lpsc.in2p3.fr/mariane/images/logoLPS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0"/>
            <a:ext cx="1093788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3"/>
          <p:cNvSpPr txBox="1">
            <a:spLocks noChangeArrowheads="1"/>
          </p:cNvSpPr>
          <p:nvPr/>
        </p:nvSpPr>
        <p:spPr bwMode="auto">
          <a:xfrm>
            <a:off x="107950" y="692150"/>
            <a:ext cx="8928100" cy="547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742950" indent="-3429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fr-FR" altLang="fr-FR" sz="1500" b="1">
                <a:solidFill>
                  <a:srgbClr val="0070C0"/>
                </a:solidFill>
              </a:rPr>
              <a:t>PLANCK : </a:t>
            </a:r>
            <a:r>
              <a:rPr lang="fr-FR" altLang="fr-FR" sz="1200" b="1">
                <a:solidFill>
                  <a:srgbClr val="0070C0"/>
                </a:solidFill>
              </a:rPr>
              <a:t>(satellite pour l’</a:t>
            </a:r>
            <a:r>
              <a:rPr lang="fr-FR" altLang="ja-JP" sz="1200" b="1">
                <a:solidFill>
                  <a:srgbClr val="0070C0"/>
                </a:solidFill>
              </a:rPr>
              <a:t>étude du CMB)</a:t>
            </a:r>
          </a:p>
          <a:p>
            <a:pPr lvl="1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fr-FR" altLang="fr-FR" sz="1500">
                <a:solidFill>
                  <a:srgbClr val="4D4D4D"/>
                </a:solidFill>
              </a:rPr>
              <a:t>Etude des anisotropies du Fond Diffus Cosmologique (CMB) en température et polarisation (reionisation et ondes gravitationnelles primordiales)</a:t>
            </a:r>
          </a:p>
          <a:p>
            <a:pPr lvl="1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fr-FR" altLang="fr-FR" sz="1500">
                <a:solidFill>
                  <a:srgbClr val="4D4D4D"/>
                </a:solidFill>
              </a:rPr>
              <a:t>Etude des émissions d’avant polarisées </a:t>
            </a:r>
          </a:p>
          <a:p>
            <a:pPr lvl="1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fr-FR" altLang="fr-FR" sz="1500">
                <a:solidFill>
                  <a:srgbClr val="4D4D4D"/>
                </a:solidFill>
                <a:sym typeface="Wingdings" pitchFamily="2" charset="2"/>
              </a:rPr>
              <a:t>Effet de lentille gravitationnelle </a:t>
            </a:r>
          </a:p>
          <a:p>
            <a:pPr lvl="1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fr-FR" altLang="fr-FR" sz="1500">
                <a:solidFill>
                  <a:srgbClr val="4D4D4D"/>
                </a:solidFill>
                <a:sym typeface="Wingdings" pitchFamily="2" charset="2"/>
              </a:rPr>
              <a:t>Effet Sunyaev-Zeldovich (SZ) dans les amas de galaxies</a:t>
            </a:r>
          </a:p>
          <a:p>
            <a:pPr lvl="1">
              <a:lnSpc>
                <a:spcPct val="90000"/>
              </a:lnSpc>
              <a:spcBef>
                <a:spcPct val="20000"/>
              </a:spcBef>
              <a:buFont typeface="Arial" pitchFamily="34" charset="0"/>
              <a:buNone/>
            </a:pPr>
            <a:endParaRPr lang="fr-FR" altLang="fr-FR" sz="1500">
              <a:solidFill>
                <a:srgbClr val="4D4D4D"/>
              </a:solidFill>
              <a:sym typeface="Wingdings" pitchFamily="2" charset="2"/>
            </a:endParaRPr>
          </a:p>
          <a:p>
            <a:pPr lvl="1">
              <a:lnSpc>
                <a:spcPct val="90000"/>
              </a:lnSpc>
              <a:spcBef>
                <a:spcPct val="20000"/>
              </a:spcBef>
              <a:buFont typeface="Wingdings" pitchFamily="2" charset="2"/>
              <a:buChar char="ü"/>
            </a:pPr>
            <a:r>
              <a:rPr lang="fr-FR" altLang="fr-FR" sz="1500">
                <a:solidFill>
                  <a:srgbClr val="4D4D4D"/>
                </a:solidFill>
                <a:sym typeface="Wingdings" pitchFamily="2" charset="2"/>
              </a:rPr>
              <a:t>Responsables de l’analyse des données ordonnées en temps</a:t>
            </a:r>
          </a:p>
          <a:p>
            <a:pPr lvl="1">
              <a:lnSpc>
                <a:spcPct val="90000"/>
              </a:lnSpc>
              <a:spcBef>
                <a:spcPct val="20000"/>
              </a:spcBef>
              <a:buFont typeface="Wingdings" pitchFamily="2" charset="2"/>
              <a:buChar char="ü"/>
            </a:pPr>
            <a:r>
              <a:rPr lang="fr-FR" altLang="fr-FR" sz="1500">
                <a:solidFill>
                  <a:srgbClr val="4D4D4D"/>
                </a:solidFill>
                <a:sym typeface="Wingdings" pitchFamily="2" charset="2"/>
              </a:rPr>
              <a:t>Responsables de l’étude des systématiques en polarisation</a:t>
            </a:r>
          </a:p>
          <a:p>
            <a:pPr lvl="1">
              <a:lnSpc>
                <a:spcPct val="90000"/>
              </a:lnSpc>
              <a:spcBef>
                <a:spcPct val="20000"/>
              </a:spcBef>
              <a:buFont typeface="Wingdings" pitchFamily="2" charset="2"/>
              <a:buChar char="ü"/>
            </a:pPr>
            <a:r>
              <a:rPr lang="fr-FR" altLang="fr-FR" sz="1500">
                <a:solidFill>
                  <a:srgbClr val="4D4D4D"/>
                </a:solidFill>
                <a:sym typeface="Wingdings" pitchFamily="2" charset="2"/>
              </a:rPr>
              <a:t>Coordinateurs de la rédaction (corresponding author) de plusieurs articles pour la release cosmologique de 2013 et 2014</a:t>
            </a:r>
          </a:p>
          <a:p>
            <a:pPr lvl="1">
              <a:lnSpc>
                <a:spcPct val="90000"/>
              </a:lnSpc>
              <a:spcBef>
                <a:spcPct val="20000"/>
              </a:spcBef>
              <a:buFont typeface="Wingdings" pitchFamily="2" charset="2"/>
              <a:buChar char="ü"/>
            </a:pPr>
            <a:r>
              <a:rPr lang="fr-FR" altLang="fr-FR" sz="1500">
                <a:solidFill>
                  <a:srgbClr val="4D4D4D"/>
                </a:solidFill>
                <a:sym typeface="Wingdings" pitchFamily="2" charset="2"/>
              </a:rPr>
              <a:t> Coordination des activités de communication</a:t>
            </a:r>
            <a:r>
              <a:rPr lang="fr-FR" altLang="fr-FR" sz="1200">
                <a:solidFill>
                  <a:srgbClr val="4D4D4D"/>
                </a:solidFill>
                <a:sym typeface="Wingdings" pitchFamily="2" charset="2"/>
              </a:rPr>
              <a:t> (communiqués de presse, interviews radio, cours cosmologie niveau collège-licée, parcours Planck fête de la science, plusieurs manifestations)</a:t>
            </a:r>
          </a:p>
          <a:p>
            <a:pPr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</a:pPr>
            <a:endParaRPr lang="fr-FR" altLang="fr-FR" sz="1500">
              <a:solidFill>
                <a:srgbClr val="0070C0"/>
              </a:solidFill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fr-FR" altLang="fr-FR" sz="1500" b="1">
                <a:solidFill>
                  <a:srgbClr val="0070C0"/>
                </a:solidFill>
              </a:rPr>
              <a:t>NIKA/NIKA2 : </a:t>
            </a:r>
            <a:r>
              <a:rPr lang="fr-FR" altLang="fr-FR" sz="1200" b="1" i="1">
                <a:solidFill>
                  <a:srgbClr val="0070C0"/>
                </a:solidFill>
              </a:rPr>
              <a:t>(Camera pour des observations mm à base de KIDs)</a:t>
            </a:r>
          </a:p>
          <a:p>
            <a:pPr lvl="2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fr-FR" altLang="fr-FR" sz="1500">
                <a:solidFill>
                  <a:srgbClr val="4D4D4D"/>
                </a:solidFill>
                <a:sym typeface="Wingdings" pitchFamily="2" charset="2"/>
              </a:rPr>
              <a:t>Effet (SZ) dans les amas de galaxies</a:t>
            </a:r>
          </a:p>
          <a:p>
            <a:pPr lvl="2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fr-FR" altLang="fr-FR" sz="1500">
                <a:solidFill>
                  <a:srgbClr val="4D4D4D"/>
                </a:solidFill>
                <a:sym typeface="Wingdings" pitchFamily="2" charset="2"/>
              </a:rPr>
              <a:t>Etude des galaxies à haut décalage vers le rouge</a:t>
            </a:r>
          </a:p>
          <a:p>
            <a:pPr lvl="2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fr-FR" altLang="fr-FR" sz="1500">
                <a:solidFill>
                  <a:srgbClr val="4D4D4D"/>
                </a:solidFill>
                <a:sym typeface="Wingdings" pitchFamily="2" charset="2"/>
              </a:rPr>
              <a:t>Formation d'étoiles et son évolution</a:t>
            </a:r>
          </a:p>
          <a:p>
            <a:pPr lvl="2">
              <a:lnSpc>
                <a:spcPct val="90000"/>
              </a:lnSpc>
              <a:spcBef>
                <a:spcPct val="20000"/>
              </a:spcBef>
              <a:buFont typeface="Arial" pitchFamily="34" charset="0"/>
              <a:buNone/>
            </a:pPr>
            <a:endParaRPr lang="fr-FR" altLang="fr-FR" sz="1500">
              <a:solidFill>
                <a:srgbClr val="4D4D4D"/>
              </a:solidFill>
              <a:sym typeface="Wingdings" pitchFamily="2" charset="2"/>
            </a:endParaRPr>
          </a:p>
          <a:p>
            <a:pPr lvl="1">
              <a:lnSpc>
                <a:spcPct val="90000"/>
              </a:lnSpc>
              <a:spcBef>
                <a:spcPct val="20000"/>
              </a:spcBef>
              <a:buFont typeface="Wingdings" pitchFamily="2" charset="2"/>
              <a:buChar char="ü"/>
            </a:pPr>
            <a:r>
              <a:rPr lang="fr-FR" altLang="fr-FR" sz="1500">
                <a:solidFill>
                  <a:srgbClr val="4D4D4D"/>
                </a:solidFill>
                <a:sym typeface="Wingdings" pitchFamily="2" charset="2"/>
              </a:rPr>
              <a:t>Membres fondateurs de la collaboration (project manager, editorial board manager, responsables de l’</a:t>
            </a:r>
            <a:r>
              <a:rPr lang="fr-FR" altLang="ja-JP" sz="1500">
                <a:solidFill>
                  <a:srgbClr val="4D4D4D"/>
                </a:solidFill>
                <a:sym typeface="Wingdings" pitchFamily="2" charset="2"/>
              </a:rPr>
              <a:t>électronique , responsables des larges programmes d</a:t>
            </a:r>
            <a:r>
              <a:rPr lang="fr-FR" altLang="fr-FR" sz="1500">
                <a:solidFill>
                  <a:srgbClr val="4D4D4D"/>
                </a:solidFill>
                <a:sym typeface="Wingdings" pitchFamily="2" charset="2"/>
              </a:rPr>
              <a:t>’</a:t>
            </a:r>
            <a:r>
              <a:rPr lang="fr-FR" altLang="ja-JP" sz="1500">
                <a:solidFill>
                  <a:srgbClr val="4D4D4D"/>
                </a:solidFill>
                <a:sym typeface="Wingdings" pitchFamily="2" charset="2"/>
              </a:rPr>
              <a:t>observation)</a:t>
            </a:r>
          </a:p>
          <a:p>
            <a:pPr lvl="1">
              <a:lnSpc>
                <a:spcPct val="90000"/>
              </a:lnSpc>
              <a:spcBef>
                <a:spcPct val="20000"/>
              </a:spcBef>
              <a:buFont typeface="Wingdings" pitchFamily="2" charset="2"/>
              <a:buChar char="ü"/>
            </a:pPr>
            <a:r>
              <a:rPr lang="fr-FR" altLang="fr-FR" sz="1500">
                <a:solidFill>
                  <a:srgbClr val="4D4D4D"/>
                </a:solidFill>
                <a:sym typeface="Wingdings" pitchFamily="2" charset="2"/>
              </a:rPr>
              <a:t>Responsables de la pipeline d’analyse des données</a:t>
            </a:r>
          </a:p>
          <a:p>
            <a:pPr lvl="1">
              <a:lnSpc>
                <a:spcPct val="90000"/>
              </a:lnSpc>
              <a:spcBef>
                <a:spcPct val="20000"/>
              </a:spcBef>
              <a:buFont typeface="Wingdings" pitchFamily="2" charset="2"/>
              <a:buChar char="ü"/>
            </a:pPr>
            <a:r>
              <a:rPr lang="fr-FR" altLang="fr-FR" sz="1500">
                <a:solidFill>
                  <a:srgbClr val="4D4D4D"/>
                </a:solidFill>
                <a:sym typeface="Wingdings" pitchFamily="2" charset="2"/>
              </a:rPr>
              <a:t>Responsables de la mesure en polarisation</a:t>
            </a:r>
          </a:p>
          <a:p>
            <a:pPr lvl="2">
              <a:lnSpc>
                <a:spcPct val="90000"/>
              </a:lnSpc>
              <a:spcBef>
                <a:spcPct val="20000"/>
              </a:spcBef>
              <a:buFont typeface="Arial" pitchFamily="34" charset="0"/>
              <a:buNone/>
            </a:pPr>
            <a:endParaRPr lang="fr-FR" altLang="fr-FR" sz="1500">
              <a:solidFill>
                <a:srgbClr val="4D4D4D"/>
              </a:solidFill>
              <a:sym typeface="Wingdings" pitchFamily="2" charset="2"/>
            </a:endParaRPr>
          </a:p>
          <a:p>
            <a:pPr lvl="2">
              <a:lnSpc>
                <a:spcPct val="90000"/>
              </a:lnSpc>
              <a:spcBef>
                <a:spcPct val="20000"/>
              </a:spcBef>
              <a:buFont typeface="Arial" pitchFamily="34" charset="0"/>
              <a:buNone/>
            </a:pPr>
            <a:endParaRPr lang="fr-FR" altLang="fr-FR" sz="1500">
              <a:solidFill>
                <a:srgbClr val="4D4D4D"/>
              </a:solidFill>
              <a:sym typeface="Wingdings" pitchFamily="2" charset="2"/>
            </a:endParaRPr>
          </a:p>
          <a:p>
            <a:pPr lvl="2">
              <a:lnSpc>
                <a:spcPct val="90000"/>
              </a:lnSpc>
              <a:spcBef>
                <a:spcPct val="20000"/>
              </a:spcBef>
              <a:buFont typeface="Arial" pitchFamily="34" charset="0"/>
              <a:buNone/>
            </a:pPr>
            <a:endParaRPr lang="fr-FR" altLang="fr-FR" sz="1500">
              <a:solidFill>
                <a:srgbClr val="4D4D4D"/>
              </a:solidFill>
              <a:sym typeface="Wingdings" pitchFamily="2" charset="2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</a:pPr>
            <a:endParaRPr lang="fr-FR" altLang="fr-FR" sz="1500" b="1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0447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 txBox="1">
            <a:spLocks noChangeArrowheads="1"/>
          </p:cNvSpPr>
          <p:nvPr/>
        </p:nvSpPr>
        <p:spPr bwMode="auto">
          <a:xfrm>
            <a:off x="0" y="0"/>
            <a:ext cx="9144000" cy="1052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algn="ctr"/>
            <a:r>
              <a:rPr lang="fr-FR" altLang="fr-FR" sz="2800" b="1">
                <a:solidFill>
                  <a:srgbClr val="E75112"/>
                </a:solidFill>
              </a:rPr>
              <a:t>Production scientifique </a:t>
            </a:r>
            <a:endParaRPr lang="fr-FR" altLang="fr-FR" sz="2000" b="1">
              <a:solidFill>
                <a:srgbClr val="E75112"/>
              </a:solidFill>
            </a:endParaRPr>
          </a:p>
        </p:txBody>
      </p:sp>
      <p:sp>
        <p:nvSpPr>
          <p:cNvPr id="22530" name="Espace réservé du numéro de diapositive 5"/>
          <p:cNvSpPr txBox="1">
            <a:spLocks noGrp="1"/>
          </p:cNvSpPr>
          <p:nvPr/>
        </p:nvSpPr>
        <p:spPr bwMode="auto">
          <a:xfrm>
            <a:off x="6877050" y="6492875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algn="r" eaLnBrk="1" hangingPunct="1"/>
            <a:fld id="{23625302-1BE1-4ADC-A512-F5396A6B8FEF}" type="slidenum">
              <a:rPr lang="fr-FR" altLang="fr-FR" sz="1200">
                <a:solidFill>
                  <a:srgbClr val="898989"/>
                </a:solidFill>
              </a:rPr>
              <a:pPr algn="r" eaLnBrk="1" hangingPunct="1"/>
              <a:t>15</a:t>
            </a:fld>
            <a:endParaRPr lang="fr-FR" altLang="fr-FR" sz="1200">
              <a:solidFill>
                <a:srgbClr val="898989"/>
              </a:solidFill>
            </a:endParaRPr>
          </a:p>
        </p:txBody>
      </p:sp>
      <p:cxnSp>
        <p:nvCxnSpPr>
          <p:cNvPr id="11" name="Connecteur droit 10"/>
          <p:cNvCxnSpPr/>
          <p:nvPr/>
        </p:nvCxnSpPr>
        <p:spPr>
          <a:xfrm>
            <a:off x="1588" y="908050"/>
            <a:ext cx="9142412" cy="0"/>
          </a:xfrm>
          <a:prstGeom prst="line">
            <a:avLst/>
          </a:prstGeom>
          <a:ln>
            <a:solidFill>
              <a:srgbClr val="E751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532" name="Espace réservé du pied de page 9"/>
          <p:cNvSpPr txBox="1">
            <a:spLocks noGrp="1"/>
          </p:cNvSpPr>
          <p:nvPr/>
        </p:nvSpPr>
        <p:spPr bwMode="auto">
          <a:xfrm>
            <a:off x="3059113" y="6453188"/>
            <a:ext cx="3529012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fr-FR" altLang="fr-FR" sz="1200">
                <a:solidFill>
                  <a:srgbClr val="898989"/>
                </a:solidFill>
              </a:rPr>
              <a:t>Tourniquet Section 01 du LPSC – Nov. 2014</a:t>
            </a:r>
          </a:p>
        </p:txBody>
      </p:sp>
      <p:sp>
        <p:nvSpPr>
          <p:cNvPr id="22533" name="Espace réservé de la date 11"/>
          <p:cNvSpPr txBox="1">
            <a:spLocks noGrp="1"/>
          </p:cNvSpPr>
          <p:nvPr/>
        </p:nvSpPr>
        <p:spPr bwMode="auto">
          <a:xfrm>
            <a:off x="134938" y="6453188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fr-FR" altLang="fr-FR" sz="1200">
                <a:solidFill>
                  <a:srgbClr val="898989"/>
                </a:solidFill>
              </a:rPr>
              <a:t>Groupe PLANCK-NIKA</a:t>
            </a:r>
          </a:p>
        </p:txBody>
      </p:sp>
      <p:pic>
        <p:nvPicPr>
          <p:cNvPr id="22534" name="Picture 13" descr="http://lpsc.in2p3.fr/mariane/images/logoLPS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0"/>
            <a:ext cx="1093788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5" name="Rectangle 1"/>
          <p:cNvSpPr>
            <a:spLocks noChangeArrowheads="1"/>
          </p:cNvSpPr>
          <p:nvPr/>
        </p:nvSpPr>
        <p:spPr bwMode="auto">
          <a:xfrm>
            <a:off x="179388" y="2997200"/>
            <a:ext cx="67691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fr-FR" altLang="fr-FR" sz="1800" b="1">
                <a:solidFill>
                  <a:srgbClr val="E75112"/>
                </a:solidFill>
              </a:rPr>
              <a:t>Bilan des Publications et conférences 2012-2014</a:t>
            </a:r>
            <a:endParaRPr lang="fr-FR" altLang="fr-FR" sz="1800"/>
          </a:p>
        </p:txBody>
      </p:sp>
      <p:sp>
        <p:nvSpPr>
          <p:cNvPr id="22536" name="Rectangle 2"/>
          <p:cNvSpPr>
            <a:spLocks noChangeArrowheads="1"/>
          </p:cNvSpPr>
          <p:nvPr/>
        </p:nvSpPr>
        <p:spPr bwMode="auto">
          <a:xfrm>
            <a:off x="179388" y="981075"/>
            <a:ext cx="326231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fr-FR" altLang="fr-FR" sz="1800" b="1">
                <a:solidFill>
                  <a:srgbClr val="E75112"/>
                </a:solidFill>
              </a:rPr>
              <a:t>Réalisations techniques</a:t>
            </a:r>
            <a:endParaRPr lang="fr-FR" altLang="fr-FR" sz="1800"/>
          </a:p>
        </p:txBody>
      </p:sp>
      <p:sp>
        <p:nvSpPr>
          <p:cNvPr id="22537" name="Rectangle 9"/>
          <p:cNvSpPr>
            <a:spLocks noChangeArrowheads="1"/>
          </p:cNvSpPr>
          <p:nvPr/>
        </p:nvSpPr>
        <p:spPr bwMode="auto">
          <a:xfrm>
            <a:off x="179388" y="4643438"/>
            <a:ext cx="67691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fr-FR" altLang="fr-FR" sz="1800" b="1">
                <a:solidFill>
                  <a:srgbClr val="E75112"/>
                </a:solidFill>
              </a:rPr>
              <a:t>Faits marquants</a:t>
            </a:r>
            <a:endParaRPr lang="fr-FR" altLang="fr-FR" sz="1800"/>
          </a:p>
        </p:txBody>
      </p:sp>
      <p:sp>
        <p:nvSpPr>
          <p:cNvPr id="4" name="Rectangle 3"/>
          <p:cNvSpPr/>
          <p:nvPr/>
        </p:nvSpPr>
        <p:spPr>
          <a:xfrm>
            <a:off x="-396875" y="1125538"/>
            <a:ext cx="6769100" cy="1793875"/>
          </a:xfrm>
          <a:prstGeom prst="rect">
            <a:avLst/>
          </a:prstGeom>
        </p:spPr>
        <p:txBody>
          <a:bodyPr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lvl="1" eaLnBrk="1" hangingPunct="1">
              <a:lnSpc>
                <a:spcPct val="90000"/>
              </a:lnSpc>
              <a:buFont typeface="Wingdings" pitchFamily="2" charset="2"/>
              <a:buChar char="Ø"/>
            </a:pPr>
            <a:endParaRPr lang="fr-FR" altLang="fr-FR" sz="1400">
              <a:solidFill>
                <a:srgbClr val="4D4D4D"/>
              </a:solidFill>
              <a:sym typeface="Wingdings" pitchFamily="2" charset="2"/>
            </a:endParaRPr>
          </a:p>
          <a:p>
            <a:pPr lvl="1" eaLnBrk="1" hangingPunct="1">
              <a:buFont typeface="Wingdings" pitchFamily="2" charset="2"/>
              <a:buChar char="Ø"/>
            </a:pPr>
            <a:r>
              <a:rPr lang="fr-FR" altLang="fr-FR" sz="1400">
                <a:solidFill>
                  <a:srgbClr val="4D4D4D"/>
                </a:solidFill>
                <a:sym typeface="Wingdings" pitchFamily="2" charset="2"/>
              </a:rPr>
              <a:t>Pipeline d’analyse des données ordonnées en temps de Planck</a:t>
            </a:r>
          </a:p>
          <a:p>
            <a:pPr lvl="1" eaLnBrk="1" hangingPunct="1">
              <a:buFont typeface="Wingdings" pitchFamily="2" charset="2"/>
              <a:buChar char="Ø"/>
            </a:pPr>
            <a:r>
              <a:rPr lang="fr-FR" altLang="fr-FR" sz="1400">
                <a:solidFill>
                  <a:srgbClr val="4D4D4D"/>
                </a:solidFill>
                <a:sym typeface="Wingdings" pitchFamily="2" charset="2"/>
              </a:rPr>
              <a:t>Construction électronique de lecture multiplexée pour des KIDs</a:t>
            </a:r>
          </a:p>
          <a:p>
            <a:pPr lvl="1" eaLnBrk="1" hangingPunct="1">
              <a:buFont typeface="Wingdings" pitchFamily="2" charset="2"/>
              <a:buChar char="Ø"/>
            </a:pPr>
            <a:r>
              <a:rPr lang="fr-FR" altLang="fr-FR" sz="1400">
                <a:solidFill>
                  <a:srgbClr val="4D4D4D"/>
                </a:solidFill>
                <a:sym typeface="Wingdings" pitchFamily="2" charset="2"/>
              </a:rPr>
              <a:t>Construction du système de mesure de la polarisation de NIKA</a:t>
            </a:r>
          </a:p>
          <a:p>
            <a:pPr lvl="1" eaLnBrk="1" hangingPunct="1">
              <a:buFont typeface="Wingdings" pitchFamily="2" charset="2"/>
              <a:buChar char="Ø"/>
            </a:pPr>
            <a:r>
              <a:rPr lang="fr-FR" altLang="fr-FR" sz="1400">
                <a:solidFill>
                  <a:srgbClr val="4D4D4D"/>
                </a:solidFill>
                <a:sym typeface="Wingdings" pitchFamily="2" charset="2"/>
              </a:rPr>
              <a:t>Construction de NIKA2 (en cours): électronique, cryostat, polarisation</a:t>
            </a:r>
          </a:p>
          <a:p>
            <a:pPr lvl="1" eaLnBrk="1" hangingPunct="1"/>
            <a:r>
              <a:rPr lang="fr-FR" altLang="fr-FR" sz="1400" i="1">
                <a:solidFill>
                  <a:srgbClr val="D99694"/>
                </a:solidFill>
                <a:sym typeface="Wingdings" pitchFamily="2" charset="2"/>
              </a:rPr>
              <a:t>Grand merci aux services du labo et en particulier à la mécanique, et l’électronique</a:t>
            </a:r>
          </a:p>
        </p:txBody>
      </p:sp>
      <p:sp>
        <p:nvSpPr>
          <p:cNvPr id="12" name="Rectangle 11"/>
          <p:cNvSpPr/>
          <p:nvPr/>
        </p:nvSpPr>
        <p:spPr>
          <a:xfrm>
            <a:off x="-323850" y="4778375"/>
            <a:ext cx="9144000" cy="1819275"/>
          </a:xfrm>
          <a:prstGeom prst="rect">
            <a:avLst/>
          </a:prstGeom>
        </p:spPr>
        <p:txBody>
          <a:bodyPr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lvl="1" eaLnBrk="1" hangingPunct="1">
              <a:lnSpc>
                <a:spcPct val="90000"/>
              </a:lnSpc>
            </a:pPr>
            <a:endParaRPr lang="fr-FR" altLang="fr-FR" sz="1500">
              <a:solidFill>
                <a:srgbClr val="4D4D4D"/>
              </a:solidFill>
              <a:sym typeface="Wingdings" pitchFamily="2" charset="2"/>
            </a:endParaRPr>
          </a:p>
          <a:p>
            <a:pPr lvl="1" eaLnBrk="1" hangingPunct="1">
              <a:lnSpc>
                <a:spcPct val="110000"/>
              </a:lnSpc>
              <a:buFont typeface="Wingdings" pitchFamily="2" charset="2"/>
              <a:buChar char="v"/>
            </a:pPr>
            <a:r>
              <a:rPr lang="fr-FR" altLang="fr-FR" sz="1500" i="1">
                <a:solidFill>
                  <a:srgbClr val="0000FF"/>
                </a:solidFill>
                <a:sym typeface="Wingdings" pitchFamily="2" charset="2"/>
              </a:rPr>
              <a:t>Publication des résultats cosmologiques</a:t>
            </a:r>
            <a:r>
              <a:rPr lang="fr-FR" altLang="fr-FR" sz="1500">
                <a:solidFill>
                  <a:srgbClr val="4D4D4D"/>
                </a:solidFill>
                <a:sym typeface="Wingdings" pitchFamily="2" charset="2"/>
              </a:rPr>
              <a:t> de Planck en Mai 2013 et Décembre 2014 (en préparation, prévue pour le 22/12 )</a:t>
            </a:r>
          </a:p>
          <a:p>
            <a:pPr lvl="1" eaLnBrk="1" hangingPunct="1">
              <a:lnSpc>
                <a:spcPct val="110000"/>
              </a:lnSpc>
              <a:buFont typeface="Wingdings" pitchFamily="2" charset="2"/>
              <a:buChar char="v"/>
            </a:pPr>
            <a:r>
              <a:rPr lang="fr-FR" altLang="fr-FR" sz="1500" i="1">
                <a:solidFill>
                  <a:srgbClr val="0000FF"/>
                </a:solidFill>
                <a:sym typeface="Wingdings" pitchFamily="2" charset="2"/>
              </a:rPr>
              <a:t>Première mesure de qualité scientifique d’un objet astrophysique avec des KIDs </a:t>
            </a:r>
            <a:r>
              <a:rPr lang="fr-FR" altLang="fr-FR" sz="1500">
                <a:solidFill>
                  <a:srgbClr val="4D4D4D"/>
                </a:solidFill>
                <a:sym typeface="Wingdings" pitchFamily="2" charset="2"/>
              </a:rPr>
              <a:t>(effet SZ dans l’amas de galaxie RXJ1347-1145 – couverture A&amp;A)</a:t>
            </a:r>
          </a:p>
          <a:p>
            <a:pPr lvl="1" eaLnBrk="1" hangingPunct="1">
              <a:lnSpc>
                <a:spcPct val="110000"/>
              </a:lnSpc>
              <a:buFont typeface="Wingdings" pitchFamily="2" charset="2"/>
              <a:buChar char="v"/>
            </a:pPr>
            <a:r>
              <a:rPr lang="fr-FR" altLang="fr-FR" sz="1500" i="1">
                <a:solidFill>
                  <a:srgbClr val="0000FF"/>
                </a:solidFill>
                <a:sym typeface="Wingdings" pitchFamily="2" charset="2"/>
              </a:rPr>
              <a:t>Campagnes d’observation NIKA ouvertes aux astronomes externes</a:t>
            </a:r>
            <a:r>
              <a:rPr lang="fr-FR" altLang="fr-FR" sz="1500">
                <a:solidFill>
                  <a:srgbClr val="4D4D4D"/>
                </a:solidFill>
                <a:sym typeface="Wingdings" pitchFamily="2" charset="2"/>
              </a:rPr>
              <a:t> (Février et Novembre 2014)</a:t>
            </a:r>
          </a:p>
        </p:txBody>
      </p:sp>
      <p:sp>
        <p:nvSpPr>
          <p:cNvPr id="22540" name="Rectangle 4"/>
          <p:cNvSpPr>
            <a:spLocks noChangeArrowheads="1"/>
          </p:cNvSpPr>
          <p:nvPr/>
        </p:nvSpPr>
        <p:spPr bwMode="auto">
          <a:xfrm>
            <a:off x="323850" y="3387725"/>
            <a:ext cx="8208963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fr-FR" altLang="fr-FR" sz="1800" b="1">
                <a:solidFill>
                  <a:srgbClr val="0070C0"/>
                </a:solidFill>
              </a:rPr>
              <a:t>PLANCK :  </a:t>
            </a:r>
            <a:r>
              <a:rPr lang="fr-FR" altLang="fr-FR" sz="1500">
                <a:solidFill>
                  <a:srgbClr val="000000"/>
                </a:solidFill>
              </a:rPr>
              <a:t>83 articles dans des revues à comité de lecture, 6 présentations invités et 10 contributions orales dans conférences internationales, 2-3 présentations bimensuelles dans les réunions de collaboration    </a:t>
            </a:r>
            <a:endParaRPr lang="fr-FR" altLang="fr-FR" sz="1500" b="1">
              <a:solidFill>
                <a:srgbClr val="000000"/>
              </a:solidFill>
            </a:endParaRPr>
          </a:p>
        </p:txBody>
      </p:sp>
      <p:sp>
        <p:nvSpPr>
          <p:cNvPr id="22541" name="Rectangle 13"/>
          <p:cNvSpPr>
            <a:spLocks noChangeArrowheads="1"/>
          </p:cNvSpPr>
          <p:nvPr/>
        </p:nvSpPr>
        <p:spPr bwMode="auto">
          <a:xfrm>
            <a:off x="323850" y="4100513"/>
            <a:ext cx="8208963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fr-FR" altLang="fr-FR" sz="1800" b="1">
                <a:solidFill>
                  <a:srgbClr val="0070C0"/>
                </a:solidFill>
              </a:rPr>
              <a:t>NIKA: </a:t>
            </a:r>
            <a:r>
              <a:rPr lang="fr-FR" altLang="fr-FR" sz="1500">
                <a:solidFill>
                  <a:srgbClr val="000000"/>
                </a:solidFill>
              </a:rPr>
              <a:t>5 articles dans des revues à comité de lecture, 5 actes à des conférences, 3 présentations invités et 7 contributions orales dans conférences internationales</a:t>
            </a:r>
            <a:r>
              <a:rPr lang="fr-FR" altLang="fr-FR" sz="1500">
                <a:solidFill>
                  <a:srgbClr val="0070C0"/>
                </a:solidFill>
              </a:rPr>
              <a:t>.</a:t>
            </a:r>
            <a:r>
              <a:rPr lang="fr-FR" altLang="fr-FR" sz="1500" b="1">
                <a:solidFill>
                  <a:srgbClr val="0070C0"/>
                </a:solidFill>
              </a:rPr>
              <a:t> </a:t>
            </a:r>
          </a:p>
        </p:txBody>
      </p:sp>
      <p:pic>
        <p:nvPicPr>
          <p:cNvPr id="22542" name="Image 8" descr="NIKA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763" y="981075"/>
            <a:ext cx="2808287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62142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/>
          <p:cNvSpPr txBox="1">
            <a:spLocks noChangeArrowheads="1"/>
          </p:cNvSpPr>
          <p:nvPr/>
        </p:nvSpPr>
        <p:spPr bwMode="auto">
          <a:xfrm>
            <a:off x="107950" y="0"/>
            <a:ext cx="9144000" cy="1052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algn="ctr"/>
            <a:r>
              <a:rPr lang="fr-FR" altLang="fr-FR" sz="2800" b="1">
                <a:solidFill>
                  <a:srgbClr val="E75112"/>
                </a:solidFill>
              </a:rPr>
              <a:t>Production scientifique en images </a:t>
            </a:r>
            <a:endParaRPr lang="fr-FR" altLang="fr-FR" sz="2000" b="1">
              <a:solidFill>
                <a:srgbClr val="E75112"/>
              </a:solidFill>
            </a:endParaRPr>
          </a:p>
        </p:txBody>
      </p:sp>
      <p:sp>
        <p:nvSpPr>
          <p:cNvPr id="24578" name="Espace réservé du numéro de diapositive 5"/>
          <p:cNvSpPr txBox="1">
            <a:spLocks noGrp="1"/>
          </p:cNvSpPr>
          <p:nvPr/>
        </p:nvSpPr>
        <p:spPr bwMode="auto">
          <a:xfrm>
            <a:off x="6877050" y="6492875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algn="r" eaLnBrk="1" hangingPunct="1"/>
            <a:fld id="{B22CDC5E-AD03-48E3-98D5-AE9B354CE74A}" type="slidenum">
              <a:rPr lang="fr-FR" altLang="fr-FR" sz="1200">
                <a:solidFill>
                  <a:srgbClr val="898989"/>
                </a:solidFill>
              </a:rPr>
              <a:pPr algn="r" eaLnBrk="1" hangingPunct="1"/>
              <a:t>16</a:t>
            </a:fld>
            <a:endParaRPr lang="fr-FR" altLang="fr-FR" sz="1200">
              <a:solidFill>
                <a:srgbClr val="898989"/>
              </a:solidFill>
            </a:endParaRPr>
          </a:p>
        </p:txBody>
      </p:sp>
      <p:cxnSp>
        <p:nvCxnSpPr>
          <p:cNvPr id="11" name="Connecteur droit 10"/>
          <p:cNvCxnSpPr/>
          <p:nvPr/>
        </p:nvCxnSpPr>
        <p:spPr>
          <a:xfrm>
            <a:off x="1588" y="765175"/>
            <a:ext cx="9142412" cy="0"/>
          </a:xfrm>
          <a:prstGeom prst="line">
            <a:avLst/>
          </a:prstGeom>
          <a:ln>
            <a:solidFill>
              <a:srgbClr val="E751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580" name="Espace réservé du pied de page 9"/>
          <p:cNvSpPr txBox="1">
            <a:spLocks noGrp="1"/>
          </p:cNvSpPr>
          <p:nvPr/>
        </p:nvSpPr>
        <p:spPr bwMode="auto">
          <a:xfrm>
            <a:off x="3059113" y="6453188"/>
            <a:ext cx="3529012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fr-FR" altLang="fr-FR" sz="1200">
                <a:solidFill>
                  <a:srgbClr val="898989"/>
                </a:solidFill>
              </a:rPr>
              <a:t>Tourniquet Section 01 du LPSC – Nov. 2014</a:t>
            </a:r>
          </a:p>
        </p:txBody>
      </p:sp>
      <p:sp>
        <p:nvSpPr>
          <p:cNvPr id="24581" name="Espace réservé de la date 11"/>
          <p:cNvSpPr txBox="1">
            <a:spLocks noGrp="1"/>
          </p:cNvSpPr>
          <p:nvPr/>
        </p:nvSpPr>
        <p:spPr bwMode="auto">
          <a:xfrm>
            <a:off x="134938" y="6453188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fr-FR" altLang="fr-FR" sz="1200">
                <a:solidFill>
                  <a:srgbClr val="898989"/>
                </a:solidFill>
              </a:rPr>
              <a:t>Groupe PLANCK-NIKA</a:t>
            </a:r>
          </a:p>
        </p:txBody>
      </p:sp>
      <p:pic>
        <p:nvPicPr>
          <p:cNvPr id="24582" name="Picture 13" descr="http://lpsc.in2p3.fr/mariane/images/logoLPS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0"/>
            <a:ext cx="1093788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3" name="Imag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1125538"/>
            <a:ext cx="3816350" cy="2255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4" name="Imag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1052513"/>
            <a:ext cx="4557712" cy="237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5" name="Imag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3860800"/>
            <a:ext cx="4111625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6" name="Imag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3613150"/>
            <a:ext cx="3959225" cy="219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7" name="Image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7313" y="4365625"/>
            <a:ext cx="2706687" cy="215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8" name="Rectangle 18"/>
          <p:cNvSpPr>
            <a:spLocks noChangeArrowheads="1"/>
          </p:cNvSpPr>
          <p:nvPr/>
        </p:nvSpPr>
        <p:spPr bwMode="auto">
          <a:xfrm>
            <a:off x="250825" y="971550"/>
            <a:ext cx="41846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fr-FR" altLang="fr-FR" sz="1800">
                <a:solidFill>
                  <a:srgbClr val="3366FF"/>
                </a:solidFill>
                <a:sym typeface="Wingdings" pitchFamily="2" charset="2"/>
              </a:rPr>
              <a:t>Anisotropies du CMB avec PLANCK</a:t>
            </a:r>
            <a:endParaRPr lang="fr-FR" altLang="fr-FR" sz="1800">
              <a:solidFill>
                <a:srgbClr val="3366FF"/>
              </a:solidFill>
            </a:endParaRPr>
          </a:p>
        </p:txBody>
      </p:sp>
      <p:sp>
        <p:nvSpPr>
          <p:cNvPr id="24589" name="Rectangle 23"/>
          <p:cNvSpPr>
            <a:spLocks noChangeArrowheads="1"/>
          </p:cNvSpPr>
          <p:nvPr/>
        </p:nvSpPr>
        <p:spPr bwMode="auto">
          <a:xfrm>
            <a:off x="250825" y="5876925"/>
            <a:ext cx="360045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fr-FR" altLang="fr-FR" sz="1500">
                <a:solidFill>
                  <a:srgbClr val="4D4D4D"/>
                </a:solidFill>
                <a:sym typeface="Wingdings" pitchFamily="2" charset="2"/>
              </a:rPr>
              <a:t>Effet de lentille – carte du potentiel gravitationnel intégré </a:t>
            </a:r>
            <a:endParaRPr lang="fr-FR" altLang="fr-FR" sz="1500"/>
          </a:p>
        </p:txBody>
      </p:sp>
      <p:sp>
        <p:nvSpPr>
          <p:cNvPr id="24590" name="Rectangle 24"/>
          <p:cNvSpPr>
            <a:spLocks noChangeArrowheads="1"/>
          </p:cNvSpPr>
          <p:nvPr/>
        </p:nvSpPr>
        <p:spPr bwMode="auto">
          <a:xfrm>
            <a:off x="4351338" y="3348038"/>
            <a:ext cx="35337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fr-FR" altLang="fr-FR" sz="1800">
                <a:solidFill>
                  <a:srgbClr val="3366FF"/>
                </a:solidFill>
                <a:sym typeface="Wingdings" pitchFamily="2" charset="2"/>
              </a:rPr>
              <a:t>Effet SZ avec Planck et NIKA</a:t>
            </a:r>
            <a:endParaRPr lang="fr-FR" altLang="fr-FR" sz="1800">
              <a:solidFill>
                <a:srgbClr val="3366FF"/>
              </a:solidFill>
            </a:endParaRPr>
          </a:p>
        </p:txBody>
      </p:sp>
      <p:sp>
        <p:nvSpPr>
          <p:cNvPr id="24591" name="Rectangle 25"/>
          <p:cNvSpPr>
            <a:spLocks noChangeArrowheads="1"/>
          </p:cNvSpPr>
          <p:nvPr/>
        </p:nvSpPr>
        <p:spPr bwMode="auto">
          <a:xfrm>
            <a:off x="4500563" y="5876925"/>
            <a:ext cx="2087562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fr-FR" altLang="fr-FR" sz="1500"/>
              <a:t>Carte des amas de galaxies</a:t>
            </a:r>
          </a:p>
        </p:txBody>
      </p:sp>
      <p:sp>
        <p:nvSpPr>
          <p:cNvPr id="24592" name="Rectangle 26"/>
          <p:cNvSpPr>
            <a:spLocks noChangeArrowheads="1"/>
          </p:cNvSpPr>
          <p:nvPr/>
        </p:nvSpPr>
        <p:spPr bwMode="auto">
          <a:xfrm>
            <a:off x="4211638" y="3789363"/>
            <a:ext cx="8763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fr-FR" altLang="fr-FR" sz="1200" b="1"/>
              <a:t>PLANCK</a:t>
            </a:r>
          </a:p>
        </p:txBody>
      </p:sp>
      <p:sp>
        <p:nvSpPr>
          <p:cNvPr id="20" name="Flèche vers la droite 19"/>
          <p:cNvSpPr>
            <a:spLocks noChangeArrowheads="1"/>
          </p:cNvSpPr>
          <p:nvPr/>
        </p:nvSpPr>
        <p:spPr bwMode="auto">
          <a:xfrm>
            <a:off x="3708400" y="1989138"/>
            <a:ext cx="503238" cy="360362"/>
          </a:xfrm>
          <a:prstGeom prst="rightArrow">
            <a:avLst>
              <a:gd name="adj1" fmla="val 50000"/>
              <a:gd name="adj2" fmla="val 49872"/>
            </a:avLst>
          </a:prstGeom>
          <a:gradFill rotWithShape="1">
            <a:gsLst>
              <a:gs pos="0">
                <a:srgbClr val="3A7CCB"/>
              </a:gs>
              <a:gs pos="20000">
                <a:srgbClr val="3C7BC7"/>
              </a:gs>
              <a:gs pos="100000">
                <a:srgbClr val="2C5D98"/>
              </a:gs>
            </a:gsLst>
            <a:lin ang="54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fr-FR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21" name="Flèche vers le bas 20"/>
          <p:cNvSpPr>
            <a:spLocks noChangeArrowheads="1"/>
          </p:cNvSpPr>
          <p:nvPr/>
        </p:nvSpPr>
        <p:spPr bwMode="auto">
          <a:xfrm>
            <a:off x="1835150" y="3284538"/>
            <a:ext cx="360363" cy="431800"/>
          </a:xfrm>
          <a:prstGeom prst="downArrow">
            <a:avLst>
              <a:gd name="adj1" fmla="val 50000"/>
              <a:gd name="adj2" fmla="val 49927"/>
            </a:avLst>
          </a:prstGeom>
          <a:gradFill rotWithShape="1">
            <a:gsLst>
              <a:gs pos="0">
                <a:srgbClr val="3A7CCB"/>
              </a:gs>
              <a:gs pos="20000">
                <a:srgbClr val="3C7BC7"/>
              </a:gs>
              <a:gs pos="100000">
                <a:srgbClr val="2C5D98"/>
              </a:gs>
            </a:gsLst>
            <a:lin ang="54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fr-FR">
              <a:solidFill>
                <a:schemeClr val="lt1"/>
              </a:solidFill>
              <a:latin typeface="+mn-lt"/>
              <a:ea typeface="+mn-ea"/>
            </a:endParaRPr>
          </a:p>
        </p:txBody>
      </p:sp>
      <p:pic>
        <p:nvPicPr>
          <p:cNvPr id="24595" name="Image 2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988" y="5949950"/>
            <a:ext cx="504825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96" name="Rectangle 32"/>
          <p:cNvSpPr>
            <a:spLocks noChangeArrowheads="1"/>
          </p:cNvSpPr>
          <p:nvPr/>
        </p:nvSpPr>
        <p:spPr bwMode="auto">
          <a:xfrm>
            <a:off x="5003800" y="836613"/>
            <a:ext cx="3744913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fr-FR" altLang="fr-FR" sz="1200"/>
              <a:t>Spectre de puissance du CMB en température</a:t>
            </a:r>
          </a:p>
        </p:txBody>
      </p:sp>
    </p:spTree>
    <p:extLst>
      <p:ext uri="{BB962C8B-B14F-4D97-AF65-F5344CB8AC3E}">
        <p14:creationId xmlns:p14="http://schemas.microsoft.com/office/powerpoint/2010/main" val="886777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692150"/>
          </a:xfrm>
          <a:prstGeom prst="rect">
            <a:avLst/>
          </a:prstGeom>
        </p:spPr>
        <p:txBody>
          <a:bodyPr/>
          <a:lstStyle/>
          <a:p>
            <a:r>
              <a:rPr lang="fr-FR" altLang="fr-FR" sz="2800" b="1" smtClean="0">
                <a:solidFill>
                  <a:srgbClr val="E75112"/>
                </a:solidFill>
                <a:latin typeface="Verdana" pitchFamily="34" charset="0"/>
              </a:rPr>
              <a:t>Projet scientifique</a:t>
            </a:r>
          </a:p>
        </p:txBody>
      </p:sp>
      <p:sp>
        <p:nvSpPr>
          <p:cNvPr id="26626" name="Espace réservé du numéro de diapositive 5"/>
          <p:cNvSpPr txBox="1">
            <a:spLocks noGrp="1"/>
          </p:cNvSpPr>
          <p:nvPr/>
        </p:nvSpPr>
        <p:spPr bwMode="auto">
          <a:xfrm>
            <a:off x="6877050" y="6492875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algn="r" eaLnBrk="1" hangingPunct="1"/>
            <a:fld id="{FDB6B3DB-14E9-4EFE-97D6-566A72FB5CDE}" type="slidenum">
              <a:rPr lang="fr-FR" altLang="fr-FR" sz="1200">
                <a:solidFill>
                  <a:srgbClr val="898989"/>
                </a:solidFill>
              </a:rPr>
              <a:pPr algn="r" eaLnBrk="1" hangingPunct="1"/>
              <a:t>17</a:t>
            </a:fld>
            <a:endParaRPr lang="fr-FR" altLang="fr-FR" sz="1200">
              <a:solidFill>
                <a:srgbClr val="898989"/>
              </a:solidFill>
            </a:endParaRPr>
          </a:p>
        </p:txBody>
      </p:sp>
      <p:cxnSp>
        <p:nvCxnSpPr>
          <p:cNvPr id="11" name="Connecteur droit 10"/>
          <p:cNvCxnSpPr/>
          <p:nvPr/>
        </p:nvCxnSpPr>
        <p:spPr>
          <a:xfrm>
            <a:off x="1588" y="692150"/>
            <a:ext cx="9142412" cy="0"/>
          </a:xfrm>
          <a:prstGeom prst="line">
            <a:avLst/>
          </a:prstGeom>
          <a:ln>
            <a:solidFill>
              <a:srgbClr val="E751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628" name="Espace réservé du pied de page 9"/>
          <p:cNvSpPr txBox="1">
            <a:spLocks noGrp="1"/>
          </p:cNvSpPr>
          <p:nvPr/>
        </p:nvSpPr>
        <p:spPr bwMode="auto">
          <a:xfrm>
            <a:off x="3059113" y="6453188"/>
            <a:ext cx="3529012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fr-FR" altLang="fr-FR" sz="1200">
                <a:solidFill>
                  <a:srgbClr val="898989"/>
                </a:solidFill>
              </a:rPr>
              <a:t>Tourniquet Section 01 du LAL – Nov. 2014</a:t>
            </a:r>
          </a:p>
        </p:txBody>
      </p:sp>
      <p:sp>
        <p:nvSpPr>
          <p:cNvPr id="26629" name="Espace réservé de la date 11"/>
          <p:cNvSpPr txBox="1">
            <a:spLocks noGrp="1"/>
          </p:cNvSpPr>
          <p:nvPr/>
        </p:nvSpPr>
        <p:spPr bwMode="auto">
          <a:xfrm>
            <a:off x="134938" y="6453188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fr-FR" altLang="fr-FR" sz="1200">
                <a:solidFill>
                  <a:srgbClr val="898989"/>
                </a:solidFill>
              </a:rPr>
              <a:t>Groupe XXX</a:t>
            </a:r>
          </a:p>
        </p:txBody>
      </p:sp>
      <p:pic>
        <p:nvPicPr>
          <p:cNvPr id="26630" name="Picture 13" descr="http://lpsc.in2p3.fr/mariane/images/logoLPS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0"/>
            <a:ext cx="1093788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107950" y="836613"/>
            <a:ext cx="8928100" cy="547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742950" indent="-3429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fr-FR" altLang="fr-FR" sz="1500" b="1">
                <a:solidFill>
                  <a:srgbClr val="0070C0"/>
                </a:solidFill>
              </a:rPr>
              <a:t>PLANCK (2015):</a:t>
            </a:r>
          </a:p>
          <a:p>
            <a:pPr lvl="1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fr-FR" altLang="fr-FR" sz="1500">
                <a:solidFill>
                  <a:srgbClr val="4D4D4D"/>
                </a:solidFill>
              </a:rPr>
              <a:t>Etude des anisotropies du Fond Diffus Cosmologique (CMB) en polarisation (reionisation et ondes gravitationnelles primordiales)</a:t>
            </a:r>
            <a:endParaRPr lang="fr-FR" altLang="fr-FR" sz="1500">
              <a:solidFill>
                <a:srgbClr val="4D4D4D"/>
              </a:solidFill>
              <a:sym typeface="Wingdings" pitchFamily="2" charset="2"/>
            </a:endParaRPr>
          </a:p>
          <a:p>
            <a:pPr lvl="1">
              <a:lnSpc>
                <a:spcPct val="90000"/>
              </a:lnSpc>
              <a:spcBef>
                <a:spcPct val="20000"/>
              </a:spcBef>
              <a:buFont typeface="Wingdings" pitchFamily="2" charset="2"/>
              <a:buChar char="ü"/>
            </a:pPr>
            <a:r>
              <a:rPr lang="fr-FR" altLang="fr-FR" sz="1500">
                <a:solidFill>
                  <a:srgbClr val="4D4D4D"/>
                </a:solidFill>
                <a:sym typeface="Wingdings" pitchFamily="2" charset="2"/>
              </a:rPr>
              <a:t>Responsables de l’analyse des systématiques</a:t>
            </a:r>
          </a:p>
          <a:p>
            <a:pPr>
              <a:lnSpc>
                <a:spcPct val="90000"/>
              </a:lnSpc>
              <a:spcBef>
                <a:spcPct val="20000"/>
              </a:spcBef>
              <a:buFont typeface="Arial" pitchFamily="34" charset="0"/>
              <a:buNone/>
            </a:pPr>
            <a:endParaRPr lang="fr-FR" altLang="fr-FR" sz="1500">
              <a:solidFill>
                <a:srgbClr val="0070C0"/>
              </a:solidFill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fr-FR" altLang="fr-FR" sz="1500" b="1">
                <a:solidFill>
                  <a:srgbClr val="0070C0"/>
                </a:solidFill>
              </a:rPr>
              <a:t>NIKA2 (2015-2020):</a:t>
            </a:r>
          </a:p>
          <a:p>
            <a:pPr lvl="2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fr-FR" altLang="fr-FR" sz="1500">
                <a:solidFill>
                  <a:srgbClr val="4D4D4D"/>
                </a:solidFill>
                <a:sym typeface="Wingdings" pitchFamily="2" charset="2"/>
              </a:rPr>
              <a:t>Installation et tests de l’instrument en 2015 au télescope de 30m de l’IRAM</a:t>
            </a:r>
          </a:p>
          <a:p>
            <a:pPr lvl="2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fr-FR" altLang="fr-FR" sz="1500">
                <a:solidFill>
                  <a:srgbClr val="4D4D4D"/>
                </a:solidFill>
                <a:sym typeface="Wingdings" pitchFamily="2" charset="2"/>
              </a:rPr>
              <a:t>Observations temps garantit 2016-2020 </a:t>
            </a:r>
          </a:p>
          <a:p>
            <a:pPr lvl="2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fr-FR" altLang="fr-FR" sz="1500">
                <a:solidFill>
                  <a:srgbClr val="4D4D4D"/>
                </a:solidFill>
                <a:sym typeface="Wingdings" pitchFamily="2" charset="2"/>
              </a:rPr>
              <a:t>Exploitation scientifique 2021- </a:t>
            </a:r>
          </a:p>
          <a:p>
            <a:pPr lvl="1">
              <a:lnSpc>
                <a:spcPct val="90000"/>
              </a:lnSpc>
              <a:spcBef>
                <a:spcPct val="20000"/>
              </a:spcBef>
              <a:buFont typeface="Wingdings" pitchFamily="2" charset="2"/>
              <a:buChar char="ü"/>
            </a:pPr>
            <a:r>
              <a:rPr lang="fr-FR" altLang="fr-FR" sz="1500">
                <a:solidFill>
                  <a:srgbClr val="4D4D4D"/>
                </a:solidFill>
                <a:sym typeface="Wingdings" pitchFamily="2" charset="2"/>
              </a:rPr>
              <a:t>Responsables du programme SZ et forte implication dans l’étude des galaxies à haut décalage vers le rouge</a:t>
            </a:r>
          </a:p>
          <a:p>
            <a:pPr lvl="1">
              <a:lnSpc>
                <a:spcPct val="90000"/>
              </a:lnSpc>
              <a:spcBef>
                <a:spcPct val="20000"/>
              </a:spcBef>
              <a:buFont typeface="Wingdings" pitchFamily="2" charset="2"/>
              <a:buChar char="ü"/>
            </a:pPr>
            <a:r>
              <a:rPr lang="fr-FR" altLang="fr-FR" sz="1500">
                <a:solidFill>
                  <a:srgbClr val="4D4D4D"/>
                </a:solidFill>
                <a:sym typeface="Wingdings" pitchFamily="2" charset="2"/>
              </a:rPr>
              <a:t>ANR NIKA exploitation a été demandée</a:t>
            </a:r>
          </a:p>
          <a:p>
            <a:pPr lvl="2">
              <a:lnSpc>
                <a:spcPct val="90000"/>
              </a:lnSpc>
              <a:spcBef>
                <a:spcPct val="20000"/>
              </a:spcBef>
              <a:buFont typeface="Arial" pitchFamily="34" charset="0"/>
              <a:buNone/>
            </a:pPr>
            <a:endParaRPr lang="fr-FR" altLang="fr-FR" sz="1500">
              <a:solidFill>
                <a:srgbClr val="4D4D4D"/>
              </a:solidFill>
              <a:sym typeface="Wingdings" pitchFamily="2" charset="2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fr-FR" altLang="fr-FR" sz="1500" b="1">
                <a:solidFill>
                  <a:srgbClr val="0070C0"/>
                </a:solidFill>
              </a:rPr>
              <a:t>Prochain génération d’expériences satellites pour le CMB (2025 ?):</a:t>
            </a:r>
          </a:p>
          <a:p>
            <a:pPr lvl="2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fr-FR" altLang="fr-FR" sz="1500">
                <a:solidFill>
                  <a:srgbClr val="4D4D4D"/>
                </a:solidFill>
                <a:sym typeface="Wingdings" pitchFamily="2" charset="2"/>
              </a:rPr>
              <a:t>Adaptation des matrices des KIDs pour l’espace (détecteurs, électronique de lecture, sensibilité aux rayons cosmiques, etc)</a:t>
            </a:r>
          </a:p>
          <a:p>
            <a:pPr lvl="2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fr-FR" altLang="fr-FR" sz="1500">
                <a:solidFill>
                  <a:srgbClr val="4D4D4D"/>
                </a:solidFill>
                <a:sym typeface="Wingdings" pitchFamily="2" charset="2"/>
              </a:rPr>
              <a:t>Définition de la technologie de détection (en cours d’étude par le CNES )</a:t>
            </a:r>
          </a:p>
          <a:p>
            <a:pPr lvl="2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fr-FR" altLang="fr-FR" sz="1500">
                <a:solidFill>
                  <a:srgbClr val="4D4D4D"/>
                </a:solidFill>
                <a:sym typeface="Wingdings" pitchFamily="2" charset="2"/>
              </a:rPr>
              <a:t>Définition du programme scientifique</a:t>
            </a:r>
          </a:p>
          <a:p>
            <a:pPr lvl="1">
              <a:lnSpc>
                <a:spcPct val="90000"/>
              </a:lnSpc>
              <a:spcBef>
                <a:spcPct val="20000"/>
              </a:spcBef>
              <a:buFont typeface="Wingdings" pitchFamily="2" charset="2"/>
              <a:buChar char="ü"/>
            </a:pPr>
            <a:r>
              <a:rPr lang="fr-FR" altLang="fr-FR" sz="1500">
                <a:solidFill>
                  <a:srgbClr val="4D4D4D"/>
                </a:solidFill>
                <a:sym typeface="Wingdings" pitchFamily="2" charset="2"/>
              </a:rPr>
              <a:t>Appelle d’offre au CNES pour une technologie KID (1</a:t>
            </a:r>
            <a:r>
              <a:rPr lang="fr-FR" altLang="fr-FR" sz="1500" baseline="30000">
                <a:solidFill>
                  <a:srgbClr val="4D4D4D"/>
                </a:solidFill>
                <a:sym typeface="Wingdings" pitchFamily="2" charset="2"/>
              </a:rPr>
              <a:t>er</a:t>
            </a:r>
            <a:r>
              <a:rPr lang="fr-FR" altLang="fr-FR" sz="1500">
                <a:solidFill>
                  <a:srgbClr val="4D4D4D"/>
                </a:solidFill>
                <a:sym typeface="Wingdings" pitchFamily="2" charset="2"/>
              </a:rPr>
              <a:t> évaluation le 4 Décembre)</a:t>
            </a:r>
          </a:p>
          <a:p>
            <a:pPr lvl="1">
              <a:lnSpc>
                <a:spcPct val="90000"/>
              </a:lnSpc>
              <a:spcBef>
                <a:spcPct val="20000"/>
              </a:spcBef>
              <a:buFont typeface="Wingdings" pitchFamily="2" charset="2"/>
              <a:buChar char="ü"/>
            </a:pPr>
            <a:r>
              <a:rPr lang="fr-FR" altLang="fr-FR" sz="1500">
                <a:solidFill>
                  <a:srgbClr val="4D4D4D"/>
                </a:solidFill>
                <a:sym typeface="Wingdings" pitchFamily="2" charset="2"/>
              </a:rPr>
              <a:t>Participation au programme européen </a:t>
            </a:r>
            <a:r>
              <a:rPr lang="fr-FR" altLang="fr-FR" sz="1500" i="1">
                <a:solidFill>
                  <a:srgbClr val="4D4D4D"/>
                </a:solidFill>
                <a:sym typeface="Wingdings" pitchFamily="2" charset="2"/>
              </a:rPr>
              <a:t>space KIDs</a:t>
            </a:r>
          </a:p>
          <a:p>
            <a:pPr lvl="1">
              <a:lnSpc>
                <a:spcPct val="90000"/>
              </a:lnSpc>
              <a:spcBef>
                <a:spcPct val="20000"/>
              </a:spcBef>
              <a:buFont typeface="Wingdings" pitchFamily="2" charset="2"/>
              <a:buChar char="ü"/>
            </a:pPr>
            <a:r>
              <a:rPr lang="fr-FR" altLang="fr-FR" sz="1500">
                <a:solidFill>
                  <a:srgbClr val="4D4D4D"/>
                </a:solidFill>
                <a:sym typeface="Wingdings" pitchFamily="2" charset="2"/>
              </a:rPr>
              <a:t>Membre des groupes de travail Core+ (proposition de mission ESA type M pour 2025-2028en cours)</a:t>
            </a:r>
          </a:p>
          <a:p>
            <a:pPr lvl="2">
              <a:lnSpc>
                <a:spcPct val="90000"/>
              </a:lnSpc>
              <a:spcBef>
                <a:spcPct val="20000"/>
              </a:spcBef>
              <a:buFont typeface="Arial" pitchFamily="34" charset="0"/>
              <a:buNone/>
            </a:pPr>
            <a:endParaRPr lang="fr-FR" altLang="fr-FR" sz="1500">
              <a:solidFill>
                <a:srgbClr val="4D4D4D"/>
              </a:solidFill>
              <a:sym typeface="Wingdings" pitchFamily="2" charset="2"/>
            </a:endParaRPr>
          </a:p>
          <a:p>
            <a:pPr lvl="2">
              <a:lnSpc>
                <a:spcPct val="90000"/>
              </a:lnSpc>
              <a:spcBef>
                <a:spcPct val="20000"/>
              </a:spcBef>
              <a:buFont typeface="Arial" pitchFamily="34" charset="0"/>
              <a:buNone/>
            </a:pPr>
            <a:endParaRPr lang="fr-FR" altLang="fr-FR" sz="1500">
              <a:solidFill>
                <a:srgbClr val="4D4D4D"/>
              </a:solidFill>
              <a:sym typeface="Wingdings" pitchFamily="2" charset="2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</a:pPr>
            <a:endParaRPr lang="fr-FR" altLang="fr-FR" sz="1500" b="1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3356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3587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989138"/>
            <a:ext cx="3294063" cy="1152525"/>
          </a:xfrm>
          <a:prstGeom prst="rect">
            <a:avLst/>
          </a:prstGeom>
        </p:spPr>
        <p:txBody>
          <a:bodyPr/>
          <a:lstStyle/>
          <a:p>
            <a:r>
              <a:rPr lang="fr-FR" altLang="fr-FR" sz="2800" b="1" smtClean="0">
                <a:solidFill>
                  <a:srgbClr val="E75112"/>
                </a:solidFill>
                <a:latin typeface="Verdana" pitchFamily="34" charset="0"/>
              </a:rPr>
              <a:t>Groupe DARK</a:t>
            </a:r>
          </a:p>
        </p:txBody>
      </p:sp>
      <p:pic>
        <p:nvPicPr>
          <p:cNvPr id="16386" name="Picture 19" descr="IN2P3Filaire-Q_SignV copi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6003925"/>
            <a:ext cx="115252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ZoneTexte 9"/>
          <p:cNvSpPr txBox="1">
            <a:spLocks noChangeArrowheads="1"/>
          </p:cNvSpPr>
          <p:nvPr/>
        </p:nvSpPr>
        <p:spPr bwMode="auto">
          <a:xfrm>
            <a:off x="0" y="6381750"/>
            <a:ext cx="9144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fr-FR" altLang="fr-FR" sz="1400">
                <a:solidFill>
                  <a:srgbClr val="4D4D4D"/>
                </a:solidFill>
              </a:rPr>
              <a:t>Laurent Derome</a:t>
            </a:r>
          </a:p>
        </p:txBody>
      </p:sp>
      <p:sp>
        <p:nvSpPr>
          <p:cNvPr id="16388" name="ZoneTexte 11"/>
          <p:cNvSpPr txBox="1">
            <a:spLocks noChangeArrowheads="1"/>
          </p:cNvSpPr>
          <p:nvPr/>
        </p:nvSpPr>
        <p:spPr bwMode="auto">
          <a:xfrm>
            <a:off x="1619250" y="252413"/>
            <a:ext cx="232410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fr-FR" altLang="fr-FR" sz="1400">
                <a:solidFill>
                  <a:srgbClr val="4D4D4D"/>
                </a:solidFill>
              </a:rPr>
              <a:t>Tourniquet Section 01</a:t>
            </a:r>
            <a:br>
              <a:rPr lang="fr-FR" altLang="fr-FR" sz="1400">
                <a:solidFill>
                  <a:srgbClr val="4D4D4D"/>
                </a:solidFill>
              </a:rPr>
            </a:br>
            <a:r>
              <a:rPr lang="fr-FR" altLang="fr-FR" sz="1400">
                <a:solidFill>
                  <a:srgbClr val="4D4D4D"/>
                </a:solidFill>
              </a:rPr>
              <a:t>19-21 novembre 2014</a:t>
            </a:r>
          </a:p>
        </p:txBody>
      </p:sp>
      <p:sp>
        <p:nvSpPr>
          <p:cNvPr id="16389" name="ZoneTexte 9"/>
          <p:cNvSpPr txBox="1">
            <a:spLocks noChangeArrowheads="1"/>
          </p:cNvSpPr>
          <p:nvPr/>
        </p:nvSpPr>
        <p:spPr bwMode="auto">
          <a:xfrm>
            <a:off x="441325" y="3132138"/>
            <a:ext cx="28527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fr-FR" altLang="fr-FR" sz="1800">
                <a:solidFill>
                  <a:srgbClr val="4D4D4D"/>
                </a:solidFill>
              </a:rPr>
              <a:t>Bilan 2012-2014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584200" y="2924175"/>
            <a:ext cx="3359150" cy="0"/>
          </a:xfrm>
          <a:prstGeom prst="line">
            <a:avLst/>
          </a:prstGeom>
          <a:ln w="2222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391" name="Picture 13" descr="http://lpsc.in2p3.fr/mariane/images/logoLPSC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92075"/>
            <a:ext cx="1455738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2" name="Picture 15" descr="http://www.aip-primeca.net/portals/0/logo-UJF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3888" y="5424488"/>
            <a:ext cx="736600" cy="1262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3" name="Espace réservé du numéro de diapositive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eaLnBrk="1" hangingPunct="1"/>
            <a:fld id="{7C44126E-344B-42CC-AE1F-C82303887A9E}" type="slidenum">
              <a:rPr lang="fr-FR" altLang="fr-FR" sz="1200">
                <a:solidFill>
                  <a:srgbClr val="898989"/>
                </a:solidFill>
              </a:rPr>
              <a:pPr eaLnBrk="1" hangingPunct="1"/>
              <a:t>19</a:t>
            </a:fld>
            <a:endParaRPr lang="fr-FR" altLang="fr-FR" sz="12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8225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Composition du groupe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220953"/>
            <a:ext cx="8229600" cy="5428509"/>
          </a:xfrm>
        </p:spPr>
        <p:txBody>
          <a:bodyPr>
            <a:normAutofit/>
          </a:bodyPr>
          <a:lstStyle/>
          <a:p>
            <a:r>
              <a:rPr lang="fr-FR" dirty="0" smtClean="0"/>
              <a:t>Actuelle</a:t>
            </a:r>
          </a:p>
          <a:p>
            <a:pPr lvl="1"/>
            <a:r>
              <a:rPr lang="fr-FR" dirty="0" smtClean="0"/>
              <a:t>5 permanents </a:t>
            </a:r>
            <a:r>
              <a:rPr lang="fr-FR" dirty="0"/>
              <a:t>(dont 2 membres du groupe STEREO</a:t>
            </a:r>
            <a:r>
              <a:rPr lang="fr-FR" dirty="0" smtClean="0"/>
              <a:t>)</a:t>
            </a:r>
          </a:p>
          <a:p>
            <a:pPr lvl="2"/>
            <a:r>
              <a:rPr lang="fr-FR" dirty="0" smtClean="0"/>
              <a:t>M. Avenier (CR), C. </a:t>
            </a:r>
            <a:r>
              <a:rPr lang="fr-FR" dirty="0" err="1" smtClean="0"/>
              <a:t>Bérat</a:t>
            </a:r>
            <a:r>
              <a:rPr lang="fr-FR" dirty="0" smtClean="0"/>
              <a:t> (DR), </a:t>
            </a:r>
            <a:r>
              <a:rPr lang="fr-FR" dirty="0" err="1" smtClean="0"/>
              <a:t>D.Lebrun</a:t>
            </a:r>
            <a:r>
              <a:rPr lang="fr-FR" dirty="0" smtClean="0"/>
              <a:t> (DR), </a:t>
            </a:r>
            <a:br>
              <a:rPr lang="fr-FR" dirty="0" smtClean="0"/>
            </a:br>
            <a:r>
              <a:rPr lang="fr-FR" dirty="0" smtClean="0"/>
              <a:t>F. </a:t>
            </a:r>
            <a:r>
              <a:rPr lang="fr-FR" dirty="0" err="1" smtClean="0"/>
              <a:t>Montanet</a:t>
            </a:r>
            <a:r>
              <a:rPr lang="fr-FR" dirty="0" smtClean="0"/>
              <a:t> (PR), A. </a:t>
            </a:r>
            <a:r>
              <a:rPr lang="fr-FR" dirty="0" err="1" smtClean="0"/>
              <a:t>Stutz</a:t>
            </a:r>
            <a:r>
              <a:rPr lang="fr-FR" dirty="0" smtClean="0"/>
              <a:t> (CR)</a:t>
            </a:r>
          </a:p>
          <a:p>
            <a:pPr lvl="2"/>
            <a:endParaRPr lang="fr-FR" dirty="0" smtClean="0"/>
          </a:p>
          <a:p>
            <a:r>
              <a:rPr lang="fr-FR" dirty="0" smtClean="0"/>
              <a:t>Evolutions entre 2010 et maintenant</a:t>
            </a:r>
          </a:p>
          <a:p>
            <a:pPr lvl="1"/>
            <a:r>
              <a:rPr lang="fr-FR" dirty="0" smtClean="0"/>
              <a:t>2 départs à la retraite </a:t>
            </a:r>
          </a:p>
          <a:p>
            <a:pPr lvl="2"/>
            <a:r>
              <a:rPr lang="fr-FR" dirty="0" smtClean="0"/>
              <a:t>J. Chauvin, D-H. </a:t>
            </a:r>
            <a:r>
              <a:rPr lang="fr-FR" dirty="0" err="1" smtClean="0"/>
              <a:t>Koang</a:t>
            </a:r>
            <a:endParaRPr lang="fr-FR" dirty="0" smtClean="0"/>
          </a:p>
          <a:p>
            <a:pPr lvl="1"/>
            <a:r>
              <a:rPr lang="fr-FR" dirty="0" smtClean="0"/>
              <a:t>4 doctorants</a:t>
            </a:r>
          </a:p>
          <a:p>
            <a:pPr lvl="2"/>
            <a:r>
              <a:rPr lang="fr-FR" dirty="0"/>
              <a:t>2 soutenances </a:t>
            </a:r>
            <a:r>
              <a:rPr lang="fr-FR" dirty="0" smtClean="0"/>
              <a:t>en 2009 : K. </a:t>
            </a:r>
            <a:r>
              <a:rPr lang="fr-FR" dirty="0" err="1" smtClean="0"/>
              <a:t>Payet</a:t>
            </a:r>
            <a:r>
              <a:rPr lang="fr-FR" dirty="0" smtClean="0"/>
              <a:t> (Neutrinos UHE), </a:t>
            </a:r>
            <a:br>
              <a:rPr lang="fr-FR" dirty="0" smtClean="0"/>
            </a:br>
            <a:r>
              <a:rPr lang="fr-FR" dirty="0" smtClean="0"/>
              <a:t>C. Rivière (Radio à CODALEMA), </a:t>
            </a:r>
          </a:p>
          <a:p>
            <a:pPr lvl="2"/>
            <a:r>
              <a:rPr lang="fr-FR" dirty="0" smtClean="0"/>
              <a:t>1 en 2013 : M. Tartare (Neutrinos UHE)</a:t>
            </a:r>
          </a:p>
          <a:p>
            <a:pPr lvl="2"/>
            <a:r>
              <a:rPr lang="fr-FR" dirty="0" smtClean="0"/>
              <a:t>1 en 2014 : S. Le </a:t>
            </a:r>
            <a:r>
              <a:rPr lang="fr-FR" dirty="0" err="1" smtClean="0"/>
              <a:t>Coz</a:t>
            </a:r>
            <a:r>
              <a:rPr lang="fr-FR" dirty="0" smtClean="0"/>
              <a:t> (Radio MHz/GHz EASIER @ Auger)</a:t>
            </a:r>
          </a:p>
          <a:p>
            <a:pPr lvl="1"/>
            <a:r>
              <a:rPr lang="fr-FR" dirty="0" smtClean="0"/>
              <a:t>1 post doc </a:t>
            </a:r>
            <a:r>
              <a:rPr lang="fr-FR" dirty="0" err="1" smtClean="0"/>
              <a:t>Aspera</a:t>
            </a:r>
            <a:r>
              <a:rPr lang="fr-FR" dirty="0" smtClean="0"/>
              <a:t> : K. </a:t>
            </a:r>
            <a:r>
              <a:rPr lang="fr-FR" dirty="0" err="1" smtClean="0"/>
              <a:t>Louedec</a:t>
            </a:r>
            <a:r>
              <a:rPr lang="fr-FR" dirty="0" smtClean="0"/>
              <a:t> (10/2011-09/2014)</a:t>
            </a:r>
          </a:p>
        </p:txBody>
      </p:sp>
    </p:spTree>
    <p:extLst>
      <p:ext uri="{BB962C8B-B14F-4D97-AF65-F5344CB8AC3E}">
        <p14:creationId xmlns:p14="http://schemas.microsoft.com/office/powerpoint/2010/main" val="2648803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692150"/>
          </a:xfrm>
          <a:prstGeom prst="rect">
            <a:avLst/>
          </a:prstGeom>
        </p:spPr>
        <p:txBody>
          <a:bodyPr/>
          <a:lstStyle/>
          <a:p>
            <a:r>
              <a:rPr lang="fr-FR" altLang="fr-FR" sz="2800" b="1" smtClean="0">
                <a:solidFill>
                  <a:srgbClr val="E75112"/>
                </a:solidFill>
                <a:latin typeface="Verdana" pitchFamily="34" charset="0"/>
              </a:rPr>
              <a:t>Composition actuelle du groupe</a:t>
            </a:r>
          </a:p>
        </p:txBody>
      </p:sp>
      <p:sp>
        <p:nvSpPr>
          <p:cNvPr id="18434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179388" y="908050"/>
            <a:ext cx="8393112" cy="5584825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fr-FR" altLang="fr-FR" sz="2000" smtClean="0">
                <a:solidFill>
                  <a:srgbClr val="0070C0"/>
                </a:solidFill>
                <a:latin typeface="Verdana" pitchFamily="34" charset="0"/>
              </a:rPr>
              <a:t>4 permanents :</a:t>
            </a:r>
          </a:p>
          <a:p>
            <a:pPr lvl="1">
              <a:lnSpc>
                <a:spcPct val="90000"/>
              </a:lnSpc>
              <a:buFont typeface="Arial" pitchFamily="34" charset="0"/>
              <a:buChar char="•"/>
            </a:pPr>
            <a:r>
              <a:rPr lang="fr-FR" altLang="fr-FR" sz="1800" b="1" smtClean="0">
                <a:solidFill>
                  <a:srgbClr val="4D4D4D"/>
                </a:solidFill>
                <a:latin typeface="Verdana" pitchFamily="34" charset="0"/>
              </a:rPr>
              <a:t>A. Barrau </a:t>
            </a:r>
            <a:r>
              <a:rPr lang="fr-FR" altLang="fr-FR" sz="1800" smtClean="0">
                <a:solidFill>
                  <a:srgbClr val="4D4D4D"/>
                </a:solidFill>
                <a:latin typeface="Verdana" pitchFamily="34" charset="0"/>
              </a:rPr>
              <a:t>(Pr)</a:t>
            </a:r>
            <a:endParaRPr lang="fr-FR" altLang="fr-FR" sz="1800" b="1" smtClean="0">
              <a:solidFill>
                <a:srgbClr val="4D4D4D"/>
              </a:solidFill>
              <a:latin typeface="Verdana" pitchFamily="34" charset="0"/>
            </a:endParaRPr>
          </a:p>
          <a:p>
            <a:pPr lvl="1">
              <a:lnSpc>
                <a:spcPct val="90000"/>
              </a:lnSpc>
              <a:buFont typeface="Arial" pitchFamily="34" charset="0"/>
              <a:buChar char="•"/>
            </a:pPr>
            <a:r>
              <a:rPr lang="fr-FR" altLang="fr-FR" sz="1800" b="1" smtClean="0">
                <a:solidFill>
                  <a:srgbClr val="4D4D4D"/>
                </a:solidFill>
                <a:latin typeface="Verdana" pitchFamily="34" charset="0"/>
              </a:rPr>
              <a:t>L. Derome </a:t>
            </a:r>
            <a:r>
              <a:rPr lang="fr-FR" altLang="fr-FR" sz="1800" smtClean="0">
                <a:solidFill>
                  <a:srgbClr val="4D4D4D"/>
                </a:solidFill>
                <a:latin typeface="Verdana" pitchFamily="34" charset="0"/>
              </a:rPr>
              <a:t>(MCF)</a:t>
            </a:r>
          </a:p>
          <a:p>
            <a:pPr lvl="1">
              <a:lnSpc>
                <a:spcPct val="90000"/>
              </a:lnSpc>
              <a:buFont typeface="Arial" pitchFamily="34" charset="0"/>
              <a:buChar char="•"/>
            </a:pPr>
            <a:r>
              <a:rPr lang="fr-FR" altLang="fr-FR" sz="1800" b="1" smtClean="0">
                <a:solidFill>
                  <a:srgbClr val="4D4D4D"/>
                </a:solidFill>
                <a:latin typeface="Verdana" pitchFamily="34" charset="0"/>
              </a:rPr>
              <a:t>D. Maurin </a:t>
            </a:r>
            <a:r>
              <a:rPr lang="fr-FR" altLang="fr-FR" sz="1800" smtClean="0">
                <a:solidFill>
                  <a:srgbClr val="4D4D4D"/>
                </a:solidFill>
                <a:latin typeface="Verdana" pitchFamily="34" charset="0"/>
              </a:rPr>
              <a:t>(CR)</a:t>
            </a:r>
          </a:p>
          <a:p>
            <a:pPr lvl="1">
              <a:lnSpc>
                <a:spcPct val="90000"/>
              </a:lnSpc>
              <a:buFont typeface="Arial" pitchFamily="34" charset="0"/>
              <a:buChar char="•"/>
            </a:pPr>
            <a:r>
              <a:rPr lang="fr-FR" altLang="fr-FR" sz="1800" b="1" smtClean="0">
                <a:solidFill>
                  <a:srgbClr val="4D4D4D"/>
                </a:solidFill>
                <a:latin typeface="Verdana" pitchFamily="34" charset="0"/>
              </a:rPr>
              <a:t>J.S Ricol  </a:t>
            </a:r>
            <a:r>
              <a:rPr lang="fr-FR" altLang="fr-FR" sz="1800" smtClean="0">
                <a:solidFill>
                  <a:srgbClr val="4D4D4D"/>
                </a:solidFill>
                <a:latin typeface="Verdana" pitchFamily="34" charset="0"/>
              </a:rPr>
              <a:t>(CR)</a:t>
            </a:r>
            <a:endParaRPr lang="fr-FR" altLang="fr-FR" sz="1800" smtClean="0">
              <a:solidFill>
                <a:srgbClr val="4D4D4D"/>
              </a:solidFill>
              <a:latin typeface="Verdana" pitchFamily="34" charset="0"/>
              <a:sym typeface="Wingdings" pitchFamily="2" charset="2"/>
            </a:endParaRPr>
          </a:p>
          <a:p>
            <a:pPr lvl="1">
              <a:lnSpc>
                <a:spcPct val="90000"/>
              </a:lnSpc>
              <a:buFont typeface="Arial" pitchFamily="34" charset="0"/>
              <a:buNone/>
            </a:pPr>
            <a:endParaRPr lang="fr-FR" altLang="fr-FR" sz="1600" smtClean="0">
              <a:solidFill>
                <a:srgbClr val="4D4D4D"/>
              </a:solidFill>
              <a:latin typeface="Verdana" pitchFamily="34" charset="0"/>
              <a:sym typeface="Wingdings" pitchFamily="2" charset="2"/>
            </a:endParaRPr>
          </a:p>
          <a:p>
            <a:pPr>
              <a:lnSpc>
                <a:spcPct val="90000"/>
              </a:lnSpc>
            </a:pPr>
            <a:r>
              <a:rPr lang="fr-FR" altLang="fr-FR" sz="2000" smtClean="0">
                <a:solidFill>
                  <a:srgbClr val="0070C0"/>
                </a:solidFill>
                <a:latin typeface="Verdana" pitchFamily="34" charset="0"/>
              </a:rPr>
              <a:t>5 doctorants :</a:t>
            </a:r>
          </a:p>
          <a:p>
            <a:pPr lvl="1">
              <a:lnSpc>
                <a:spcPct val="90000"/>
              </a:lnSpc>
              <a:buFont typeface="Arial" pitchFamily="34" charset="0"/>
              <a:buChar char="•"/>
            </a:pPr>
            <a:r>
              <a:rPr lang="fr-FR" altLang="fr-FR" sz="1800" b="1" smtClean="0">
                <a:solidFill>
                  <a:srgbClr val="4D4D4D"/>
                </a:solidFill>
                <a:latin typeface="Verdana" pitchFamily="34" charset="0"/>
              </a:rPr>
              <a:t>B. Bolliet – Thèse 2017, A. Barrau</a:t>
            </a:r>
          </a:p>
          <a:p>
            <a:pPr lvl="1">
              <a:lnSpc>
                <a:spcPct val="90000"/>
              </a:lnSpc>
              <a:buFont typeface="Arial" pitchFamily="34" charset="0"/>
              <a:buChar char="•"/>
            </a:pPr>
            <a:r>
              <a:rPr lang="fr-FR" altLang="fr-FR" sz="1800" b="1" smtClean="0">
                <a:solidFill>
                  <a:srgbClr val="4D4D4D"/>
                </a:solidFill>
                <a:latin typeface="Verdana" pitchFamily="34" charset="0"/>
              </a:rPr>
              <a:t>V. Bonnivard – Thèse 2016, D. Maurin</a:t>
            </a:r>
          </a:p>
          <a:p>
            <a:pPr lvl="1">
              <a:lnSpc>
                <a:spcPct val="90000"/>
              </a:lnSpc>
              <a:buFont typeface="Arial" pitchFamily="34" charset="0"/>
              <a:buChar char="•"/>
            </a:pPr>
            <a:r>
              <a:rPr lang="fr-FR" altLang="fr-FR" sz="1800" b="1" smtClean="0">
                <a:solidFill>
                  <a:srgbClr val="4D4D4D"/>
                </a:solidFill>
                <a:latin typeface="Verdana" pitchFamily="34" charset="0"/>
              </a:rPr>
              <a:t>A. Choyer – Thèse 2015, J.S Ricol</a:t>
            </a:r>
          </a:p>
          <a:p>
            <a:pPr lvl="1">
              <a:lnSpc>
                <a:spcPct val="90000"/>
              </a:lnSpc>
              <a:buFont typeface="Arial" pitchFamily="34" charset="0"/>
              <a:buChar char="•"/>
            </a:pPr>
            <a:r>
              <a:rPr lang="fr-FR" altLang="fr-FR" sz="1800" b="1" smtClean="0">
                <a:solidFill>
                  <a:srgbClr val="4D4D4D"/>
                </a:solidFill>
                <a:latin typeface="Verdana" pitchFamily="34" charset="0"/>
              </a:rPr>
              <a:t>A. Ghelfi – Thèse 2016, L. Derome</a:t>
            </a:r>
          </a:p>
          <a:p>
            <a:pPr lvl="1">
              <a:lnSpc>
                <a:spcPct val="90000"/>
              </a:lnSpc>
              <a:buFont typeface="Arial" pitchFamily="34" charset="0"/>
              <a:buChar char="•"/>
            </a:pPr>
            <a:r>
              <a:rPr lang="fr-FR" altLang="fr-FR" sz="1800" b="1" smtClean="0">
                <a:solidFill>
                  <a:srgbClr val="4D4D4D"/>
                </a:solidFill>
                <a:latin typeface="Verdana" pitchFamily="34" charset="0"/>
              </a:rPr>
              <a:t>L. Linsefors – Thèse 2015, A. Barrau</a:t>
            </a:r>
            <a:endParaRPr lang="fr-FR" altLang="fr-FR" sz="1400" smtClean="0">
              <a:solidFill>
                <a:srgbClr val="4D4D4D"/>
              </a:solidFill>
              <a:latin typeface="Verdana" pitchFamily="34" charset="0"/>
            </a:endParaRPr>
          </a:p>
          <a:p>
            <a:pPr lvl="2">
              <a:lnSpc>
                <a:spcPct val="90000"/>
              </a:lnSpc>
              <a:buFont typeface="Arial" pitchFamily="34" charset="0"/>
              <a:buNone/>
            </a:pPr>
            <a:endParaRPr lang="fr-FR" altLang="fr-FR" sz="1200" smtClean="0">
              <a:solidFill>
                <a:srgbClr val="4D4D4D"/>
              </a:solidFill>
              <a:latin typeface="Verdana" pitchFamily="34" charset="0"/>
            </a:endParaRPr>
          </a:p>
          <a:p>
            <a:pPr>
              <a:lnSpc>
                <a:spcPct val="90000"/>
              </a:lnSpc>
            </a:pPr>
            <a:r>
              <a:rPr lang="fr-FR" altLang="fr-FR" sz="2000" smtClean="0">
                <a:solidFill>
                  <a:srgbClr val="0070C0"/>
                </a:solidFill>
                <a:latin typeface="Verdana" pitchFamily="34" charset="0"/>
                <a:sym typeface="Wingdings" pitchFamily="2" charset="2"/>
              </a:rPr>
              <a:t>2 postdocs :</a:t>
            </a:r>
          </a:p>
          <a:p>
            <a:pPr lvl="1">
              <a:lnSpc>
                <a:spcPct val="90000"/>
              </a:lnSpc>
              <a:buFont typeface="Arial" pitchFamily="34" charset="0"/>
              <a:buChar char="•"/>
            </a:pPr>
            <a:r>
              <a:rPr lang="fr-FR" altLang="fr-FR" sz="1800" b="1" smtClean="0">
                <a:solidFill>
                  <a:srgbClr val="4D4D4D"/>
                </a:solidFill>
                <a:latin typeface="Verdana" pitchFamily="34" charset="0"/>
              </a:rPr>
              <a:t>N. Tomassetti – Post-Doc 3 ans enigmass</a:t>
            </a:r>
          </a:p>
          <a:p>
            <a:pPr lvl="1">
              <a:lnSpc>
                <a:spcPct val="90000"/>
              </a:lnSpc>
              <a:buFont typeface="Arial" pitchFamily="34" charset="0"/>
              <a:buChar char="•"/>
            </a:pPr>
            <a:r>
              <a:rPr lang="fr-FR" altLang="fr-FR" sz="1800" b="1" smtClean="0">
                <a:solidFill>
                  <a:srgbClr val="4D4D4D"/>
                </a:solidFill>
                <a:latin typeface="Verdana" pitchFamily="34" charset="0"/>
              </a:rPr>
              <a:t>J. Mielczarek – Post-Doc 1 an </a:t>
            </a:r>
          </a:p>
        </p:txBody>
      </p:sp>
      <p:sp>
        <p:nvSpPr>
          <p:cNvPr id="18435" name="Espace réservé du numéro de diapositive 5"/>
          <p:cNvSpPr txBox="1">
            <a:spLocks noGrp="1"/>
          </p:cNvSpPr>
          <p:nvPr/>
        </p:nvSpPr>
        <p:spPr bwMode="auto">
          <a:xfrm>
            <a:off x="6877050" y="6492875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algn="r" eaLnBrk="1" hangingPunct="1"/>
            <a:fld id="{22F52B92-7388-40B6-BF3B-4731DC112122}" type="slidenum">
              <a:rPr lang="fr-FR" altLang="fr-FR" sz="1200">
                <a:solidFill>
                  <a:srgbClr val="898989"/>
                </a:solidFill>
              </a:rPr>
              <a:pPr algn="r" eaLnBrk="1" hangingPunct="1"/>
              <a:t>20</a:t>
            </a:fld>
            <a:endParaRPr lang="fr-FR" altLang="fr-FR" sz="1200">
              <a:solidFill>
                <a:srgbClr val="898989"/>
              </a:solidFill>
            </a:endParaRPr>
          </a:p>
        </p:txBody>
      </p:sp>
      <p:sp>
        <p:nvSpPr>
          <p:cNvPr id="18436" name="Espace réservé du pied de page 9"/>
          <p:cNvSpPr txBox="1">
            <a:spLocks noGrp="1"/>
          </p:cNvSpPr>
          <p:nvPr/>
        </p:nvSpPr>
        <p:spPr bwMode="auto">
          <a:xfrm>
            <a:off x="3059113" y="6453188"/>
            <a:ext cx="3529012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fr-FR" altLang="fr-FR" sz="1200">
                <a:solidFill>
                  <a:srgbClr val="898989"/>
                </a:solidFill>
              </a:rPr>
              <a:t>Tourniquet Section 01 du LAL – Nov. 2014</a:t>
            </a:r>
          </a:p>
        </p:txBody>
      </p:sp>
      <p:cxnSp>
        <p:nvCxnSpPr>
          <p:cNvPr id="11" name="Connecteur droit 10"/>
          <p:cNvCxnSpPr/>
          <p:nvPr/>
        </p:nvCxnSpPr>
        <p:spPr>
          <a:xfrm>
            <a:off x="1588" y="692150"/>
            <a:ext cx="9142412" cy="0"/>
          </a:xfrm>
          <a:prstGeom prst="line">
            <a:avLst/>
          </a:prstGeom>
          <a:ln>
            <a:solidFill>
              <a:srgbClr val="E751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438" name="Espace réservé de la date 11"/>
          <p:cNvSpPr txBox="1">
            <a:spLocks noGrp="1"/>
          </p:cNvSpPr>
          <p:nvPr/>
        </p:nvSpPr>
        <p:spPr bwMode="auto">
          <a:xfrm>
            <a:off x="134938" y="6453188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fr-FR" altLang="fr-FR" sz="1200">
                <a:solidFill>
                  <a:srgbClr val="898989"/>
                </a:solidFill>
              </a:rPr>
              <a:t>Groupe XXX</a:t>
            </a:r>
          </a:p>
        </p:txBody>
      </p:sp>
      <p:pic>
        <p:nvPicPr>
          <p:cNvPr id="18439" name="Picture 13" descr="http://lpsc.in2p3.fr/mariane/images/logoLPS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0"/>
            <a:ext cx="1093788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40" name="Rectangle 2"/>
          <p:cNvSpPr>
            <a:spLocks noChangeArrowheads="1"/>
          </p:cNvSpPr>
          <p:nvPr/>
        </p:nvSpPr>
        <p:spPr bwMode="auto">
          <a:xfrm>
            <a:off x="4356100" y="1484313"/>
            <a:ext cx="4572000" cy="59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lvl="1" eaLnBrk="1" hangingPunct="1">
              <a:lnSpc>
                <a:spcPct val="90000"/>
              </a:lnSpc>
            </a:pPr>
            <a:r>
              <a:rPr lang="fr-FR" altLang="fr-FR" sz="1800" b="1">
                <a:solidFill>
                  <a:srgbClr val="4D4D4D"/>
                </a:solidFill>
              </a:rPr>
              <a:t>+ C. Renault </a:t>
            </a:r>
            <a:r>
              <a:rPr lang="fr-FR" altLang="fr-FR" sz="1800">
                <a:solidFill>
                  <a:srgbClr val="4D4D4D"/>
                </a:solidFill>
              </a:rPr>
              <a:t>(CR) 2015</a:t>
            </a:r>
          </a:p>
          <a:p>
            <a:pPr lvl="1" eaLnBrk="1" hangingPunct="1">
              <a:lnSpc>
                <a:spcPct val="90000"/>
              </a:lnSpc>
            </a:pPr>
            <a:r>
              <a:rPr lang="fr-FR" altLang="fr-FR" sz="1800" b="1">
                <a:solidFill>
                  <a:srgbClr val="4D4D4D"/>
                </a:solidFill>
              </a:rPr>
              <a:t>+ C. Combet </a:t>
            </a:r>
            <a:r>
              <a:rPr lang="fr-FR" altLang="fr-FR" sz="1800">
                <a:solidFill>
                  <a:srgbClr val="4D4D4D"/>
                </a:solidFill>
              </a:rPr>
              <a:t>(CR) 2016</a:t>
            </a:r>
          </a:p>
        </p:txBody>
      </p:sp>
      <p:sp>
        <p:nvSpPr>
          <p:cNvPr id="18441" name="Espace réservé du numéro de diapositive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eaLnBrk="1" hangingPunct="1"/>
            <a:fld id="{69214632-BA3F-40E5-880F-030178F31420}" type="slidenum">
              <a:rPr lang="fr-FR" altLang="fr-FR" sz="1200">
                <a:solidFill>
                  <a:srgbClr val="898989"/>
                </a:solidFill>
              </a:rPr>
              <a:pPr eaLnBrk="1" hangingPunct="1"/>
              <a:t>20</a:t>
            </a:fld>
            <a:endParaRPr lang="fr-FR" altLang="fr-FR" sz="12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1116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692150"/>
          </a:xfrm>
          <a:prstGeom prst="rect">
            <a:avLst/>
          </a:prstGeom>
        </p:spPr>
        <p:txBody>
          <a:bodyPr/>
          <a:lstStyle/>
          <a:p>
            <a:r>
              <a:rPr lang="fr-FR" altLang="fr-FR" sz="2800" b="1" smtClean="0">
                <a:solidFill>
                  <a:srgbClr val="E75112"/>
                </a:solidFill>
                <a:latin typeface="Verdana" pitchFamily="34" charset="0"/>
              </a:rPr>
              <a:t>Organisation du groupe</a:t>
            </a:r>
            <a:endParaRPr lang="fr-FR" altLang="fr-FR" sz="2000" b="1" smtClean="0">
              <a:solidFill>
                <a:srgbClr val="E75112"/>
              </a:solidFill>
              <a:latin typeface="Verdana" pitchFamily="34" charset="0"/>
            </a:endParaRPr>
          </a:p>
        </p:txBody>
      </p:sp>
      <p:sp>
        <p:nvSpPr>
          <p:cNvPr id="20482" name="Espace réservé du numéro de diapositive 5"/>
          <p:cNvSpPr txBox="1">
            <a:spLocks noGrp="1"/>
          </p:cNvSpPr>
          <p:nvPr/>
        </p:nvSpPr>
        <p:spPr bwMode="auto">
          <a:xfrm>
            <a:off x="6877050" y="6492875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algn="r" eaLnBrk="1" hangingPunct="1"/>
            <a:fld id="{55C546FB-DD39-403D-9D67-F5D363F699BE}" type="slidenum">
              <a:rPr lang="fr-FR" altLang="fr-FR" sz="1200">
                <a:solidFill>
                  <a:srgbClr val="898989"/>
                </a:solidFill>
              </a:rPr>
              <a:pPr algn="r" eaLnBrk="1" hangingPunct="1"/>
              <a:t>21</a:t>
            </a:fld>
            <a:endParaRPr lang="fr-FR" altLang="fr-FR" sz="1200">
              <a:solidFill>
                <a:srgbClr val="898989"/>
              </a:solidFill>
            </a:endParaRPr>
          </a:p>
        </p:txBody>
      </p:sp>
      <p:cxnSp>
        <p:nvCxnSpPr>
          <p:cNvPr id="11" name="Connecteur droit 10"/>
          <p:cNvCxnSpPr/>
          <p:nvPr/>
        </p:nvCxnSpPr>
        <p:spPr>
          <a:xfrm>
            <a:off x="1588" y="692150"/>
            <a:ext cx="9142412" cy="0"/>
          </a:xfrm>
          <a:prstGeom prst="line">
            <a:avLst/>
          </a:prstGeom>
          <a:ln>
            <a:solidFill>
              <a:srgbClr val="E751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484" name="Espace réservé de la date 11"/>
          <p:cNvSpPr txBox="1">
            <a:spLocks noGrp="1"/>
          </p:cNvSpPr>
          <p:nvPr/>
        </p:nvSpPr>
        <p:spPr bwMode="auto">
          <a:xfrm>
            <a:off x="134938" y="6453188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fr-FR" altLang="fr-FR" sz="1200">
                <a:solidFill>
                  <a:srgbClr val="898989"/>
                </a:solidFill>
              </a:rPr>
              <a:t>Groupe XXX</a:t>
            </a:r>
          </a:p>
        </p:txBody>
      </p:sp>
      <p:pic>
        <p:nvPicPr>
          <p:cNvPr id="20485" name="Picture 13" descr="http://lpsc.in2p3.fr/mariane/images/logoLPS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0"/>
            <a:ext cx="1093788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ZoneTexte 8"/>
          <p:cNvSpPr txBox="1"/>
          <p:nvPr/>
        </p:nvSpPr>
        <p:spPr>
          <a:xfrm>
            <a:off x="468313" y="965200"/>
            <a:ext cx="8207375" cy="5632450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fr-FR" altLang="fr-FR" sz="1800">
                <a:solidFill>
                  <a:srgbClr val="4D4D4D"/>
                </a:solidFill>
                <a:cs typeface="Arial" pitchFamily="34" charset="0"/>
              </a:rPr>
              <a:t>Histoire et évolution du groupe d’AMS01 à LSST:</a:t>
            </a:r>
          </a:p>
          <a:p>
            <a:pPr eaLnBrk="1" hangingPunct="1"/>
            <a:endParaRPr lang="fr-FR" altLang="fr-FR" sz="1800">
              <a:solidFill>
                <a:srgbClr val="4D4D4D"/>
              </a:solidFill>
              <a:cs typeface="Arial" pitchFamily="34" charset="0"/>
            </a:endParaRPr>
          </a:p>
          <a:p>
            <a:pPr eaLnBrk="1" hangingPunct="1"/>
            <a:endParaRPr lang="fr-FR" altLang="fr-FR" sz="1800">
              <a:solidFill>
                <a:srgbClr val="4D4D4D"/>
              </a:solidFill>
              <a:cs typeface="Arial" pitchFamily="34" charset="0"/>
            </a:endParaRPr>
          </a:p>
          <a:p>
            <a:pPr eaLnBrk="1" hangingPunct="1"/>
            <a:endParaRPr lang="fr-FR" altLang="fr-FR" sz="1800">
              <a:solidFill>
                <a:srgbClr val="4D4D4D"/>
              </a:solidFill>
              <a:cs typeface="Arial" pitchFamily="34" charset="0"/>
            </a:endParaRPr>
          </a:p>
          <a:p>
            <a:pPr eaLnBrk="1" hangingPunct="1"/>
            <a:endParaRPr lang="fr-FR" altLang="fr-FR" sz="1800">
              <a:solidFill>
                <a:srgbClr val="4D4D4D"/>
              </a:solidFill>
              <a:cs typeface="Arial" pitchFamily="34" charset="0"/>
            </a:endParaRPr>
          </a:p>
          <a:p>
            <a:pPr eaLnBrk="1" hangingPunct="1"/>
            <a:endParaRPr lang="fr-FR" altLang="fr-FR" sz="1800">
              <a:solidFill>
                <a:srgbClr val="4D4D4D"/>
              </a:solidFill>
              <a:cs typeface="Arial" pitchFamily="34" charset="0"/>
            </a:endParaRPr>
          </a:p>
          <a:p>
            <a:pPr eaLnBrk="1" hangingPunct="1"/>
            <a:endParaRPr lang="fr-FR" altLang="fr-FR" sz="1800">
              <a:solidFill>
                <a:srgbClr val="4D4D4D"/>
              </a:solidFill>
              <a:cs typeface="Arial" pitchFamily="34" charset="0"/>
            </a:endParaRPr>
          </a:p>
          <a:p>
            <a:pPr eaLnBrk="1" hangingPunct="1"/>
            <a:endParaRPr lang="fr-FR" altLang="fr-FR" sz="1800">
              <a:solidFill>
                <a:srgbClr val="4D4D4D"/>
              </a:solidFill>
              <a:cs typeface="Arial" pitchFamily="34" charset="0"/>
            </a:endParaRPr>
          </a:p>
          <a:p>
            <a:pPr eaLnBrk="1" hangingPunct="1"/>
            <a:endParaRPr lang="fr-FR" altLang="fr-FR" sz="1800">
              <a:solidFill>
                <a:srgbClr val="4D4D4D"/>
              </a:solidFill>
              <a:cs typeface="Arial" pitchFamily="34" charset="0"/>
            </a:endParaRPr>
          </a:p>
          <a:p>
            <a:pPr eaLnBrk="1" hangingPunct="1"/>
            <a:endParaRPr lang="fr-FR" altLang="fr-FR" sz="1800">
              <a:solidFill>
                <a:srgbClr val="4D4D4D"/>
              </a:solidFill>
              <a:cs typeface="Arial" pitchFamily="34" charset="0"/>
            </a:endParaRPr>
          </a:p>
          <a:p>
            <a:pPr eaLnBrk="1" hangingPunct="1"/>
            <a:endParaRPr lang="fr-FR" altLang="fr-FR" sz="1800">
              <a:solidFill>
                <a:srgbClr val="4D4D4D"/>
              </a:solidFill>
              <a:cs typeface="Arial" pitchFamily="34" charset="0"/>
            </a:endParaRPr>
          </a:p>
          <a:p>
            <a:pPr eaLnBrk="1" hangingPunct="1"/>
            <a:endParaRPr lang="fr-FR" altLang="fr-FR" sz="1800">
              <a:solidFill>
                <a:srgbClr val="4D4D4D"/>
              </a:solidFill>
              <a:cs typeface="Arial" pitchFamily="34" charset="0"/>
            </a:endParaRPr>
          </a:p>
          <a:p>
            <a:pPr eaLnBrk="1" hangingPunct="1"/>
            <a:r>
              <a:rPr lang="fr-FR" altLang="fr-FR" sz="1800">
                <a:solidFill>
                  <a:srgbClr val="4D4D4D"/>
                </a:solidFill>
                <a:cs typeface="Arial" pitchFamily="34" charset="0"/>
              </a:rPr>
              <a:t>Nos activités: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fr-FR" altLang="fr-FR" sz="1800">
                <a:solidFill>
                  <a:srgbClr val="4D4D4D"/>
                </a:solidFill>
                <a:cs typeface="Arial" pitchFamily="34" charset="0"/>
              </a:rPr>
              <a:t>Depuis 1998: Rayonnement cosmique: matière noire et propagation du RC dans la galaxie (AMS&amp;CREAM)</a:t>
            </a:r>
          </a:p>
          <a:p>
            <a:pPr lvl="1" eaLnBrk="1" hangingPunct="1">
              <a:buFont typeface="Arial" pitchFamily="34" charset="0"/>
              <a:buChar char="•"/>
            </a:pPr>
            <a:r>
              <a:rPr lang="fr-FR" altLang="fr-FR" sz="1800">
                <a:solidFill>
                  <a:srgbClr val="4D4D4D"/>
                </a:solidFill>
                <a:cs typeface="Arial" pitchFamily="34" charset="0"/>
              </a:rPr>
              <a:t>Développement instrumentaux (RICH) / Analyse et phénoménologie. 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fr-FR" altLang="fr-FR" sz="1800">
                <a:solidFill>
                  <a:srgbClr val="4D4D4D"/>
                </a:solidFill>
                <a:cs typeface="Arial" pitchFamily="34" charset="0"/>
              </a:rPr>
              <a:t>Depuis 2006: Energie noire et projet LSST</a:t>
            </a:r>
          </a:p>
          <a:p>
            <a:pPr lvl="1" eaLnBrk="1" hangingPunct="1">
              <a:buFont typeface="Arial" pitchFamily="34" charset="0"/>
              <a:buChar char="•"/>
            </a:pPr>
            <a:r>
              <a:rPr lang="fr-FR" altLang="fr-FR" sz="1800">
                <a:solidFill>
                  <a:srgbClr val="4D4D4D"/>
                </a:solidFill>
                <a:cs typeface="Arial" pitchFamily="34" charset="0"/>
              </a:rPr>
              <a:t>Participation à la construction, préparation de l’analyse, théorie</a:t>
            </a:r>
          </a:p>
        </p:txBody>
      </p:sp>
      <p:sp>
        <p:nvSpPr>
          <p:cNvPr id="20487" name="Espace réservé du numéro de diapositive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eaLnBrk="1" hangingPunct="1"/>
            <a:fld id="{46708978-A946-42E9-BCEA-DAF5D2F6209D}" type="slidenum">
              <a:rPr lang="fr-FR" altLang="fr-FR" sz="1200">
                <a:solidFill>
                  <a:srgbClr val="898989"/>
                </a:solidFill>
              </a:rPr>
              <a:pPr eaLnBrk="1" hangingPunct="1"/>
              <a:t>21</a:t>
            </a:fld>
            <a:endParaRPr lang="fr-FR" altLang="fr-FR" sz="1200">
              <a:solidFill>
                <a:srgbClr val="898989"/>
              </a:solidFill>
            </a:endParaRPr>
          </a:p>
        </p:txBody>
      </p:sp>
      <p:pic>
        <p:nvPicPr>
          <p:cNvPr id="20488" name="Imag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1412875"/>
            <a:ext cx="4789487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8755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68313" y="0"/>
            <a:ext cx="9144000" cy="692150"/>
          </a:xfrm>
          <a:prstGeom prst="rect">
            <a:avLst/>
          </a:prstGeom>
        </p:spPr>
        <p:txBody>
          <a:bodyPr/>
          <a:lstStyle/>
          <a:p>
            <a:r>
              <a:rPr lang="fr-FR" altLang="fr-FR" sz="2800" b="1" smtClean="0">
                <a:solidFill>
                  <a:srgbClr val="E75112"/>
                </a:solidFill>
                <a:latin typeface="Verdana" pitchFamily="34" charset="0"/>
              </a:rPr>
              <a:t>Rayonnement cosmique galactique</a:t>
            </a:r>
            <a:endParaRPr lang="fr-FR" altLang="fr-FR" sz="2000" b="1" smtClean="0">
              <a:solidFill>
                <a:srgbClr val="E75112"/>
              </a:solidFill>
              <a:latin typeface="Verdana" pitchFamily="34" charset="0"/>
            </a:endParaRPr>
          </a:p>
        </p:txBody>
      </p:sp>
      <p:sp>
        <p:nvSpPr>
          <p:cNvPr id="22530" name="Espace réservé du numéro de diapositive 5"/>
          <p:cNvSpPr txBox="1">
            <a:spLocks noGrp="1"/>
          </p:cNvSpPr>
          <p:nvPr/>
        </p:nvSpPr>
        <p:spPr bwMode="auto">
          <a:xfrm>
            <a:off x="6877050" y="6492875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algn="r" eaLnBrk="1" hangingPunct="1"/>
            <a:fld id="{849DC609-9854-4535-A7AD-25A1019EF437}" type="slidenum">
              <a:rPr lang="fr-FR" altLang="fr-FR" sz="1200">
                <a:solidFill>
                  <a:srgbClr val="898989"/>
                </a:solidFill>
              </a:rPr>
              <a:pPr algn="r" eaLnBrk="1" hangingPunct="1"/>
              <a:t>22</a:t>
            </a:fld>
            <a:endParaRPr lang="fr-FR" altLang="fr-FR" sz="1200">
              <a:solidFill>
                <a:srgbClr val="898989"/>
              </a:solidFill>
            </a:endParaRPr>
          </a:p>
        </p:txBody>
      </p:sp>
      <p:cxnSp>
        <p:nvCxnSpPr>
          <p:cNvPr id="11" name="Connecteur droit 10"/>
          <p:cNvCxnSpPr/>
          <p:nvPr/>
        </p:nvCxnSpPr>
        <p:spPr>
          <a:xfrm>
            <a:off x="1588" y="692150"/>
            <a:ext cx="9142412" cy="0"/>
          </a:xfrm>
          <a:prstGeom prst="line">
            <a:avLst/>
          </a:prstGeom>
          <a:ln>
            <a:solidFill>
              <a:srgbClr val="E751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532" name="Espace réservé de la date 11"/>
          <p:cNvSpPr txBox="1">
            <a:spLocks noGrp="1"/>
          </p:cNvSpPr>
          <p:nvPr/>
        </p:nvSpPr>
        <p:spPr bwMode="auto">
          <a:xfrm>
            <a:off x="134938" y="6453188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fr-FR" altLang="fr-FR" sz="1200">
                <a:solidFill>
                  <a:srgbClr val="898989"/>
                </a:solidFill>
              </a:rPr>
              <a:t>Groupe XXX</a:t>
            </a:r>
          </a:p>
        </p:txBody>
      </p:sp>
      <p:pic>
        <p:nvPicPr>
          <p:cNvPr id="22533" name="Picture 13" descr="http://lpsc.in2p3.fr/mariane/images/logoLPS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0"/>
            <a:ext cx="1093788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4" name="Espace réservé du numéro de diapositive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eaLnBrk="1" hangingPunct="1"/>
            <a:fld id="{DA1595E6-E813-4F5C-B85F-D37CB2F5571E}" type="slidenum">
              <a:rPr lang="fr-FR" altLang="fr-FR" sz="1200">
                <a:solidFill>
                  <a:srgbClr val="898989"/>
                </a:solidFill>
              </a:rPr>
              <a:pPr eaLnBrk="1" hangingPunct="1"/>
              <a:t>22</a:t>
            </a:fld>
            <a:endParaRPr lang="fr-FR" altLang="fr-FR" sz="1200">
              <a:solidFill>
                <a:srgbClr val="898989"/>
              </a:solidFill>
            </a:endParaRPr>
          </a:p>
        </p:txBody>
      </p:sp>
      <p:pic>
        <p:nvPicPr>
          <p:cNvPr id="22535" name="Image 5" descr="ccFluxVSEkn_S1 copy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1187450"/>
            <a:ext cx="4427537" cy="323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Espace réservé du contenu 2"/>
          <p:cNvSpPr txBox="1">
            <a:spLocks/>
          </p:cNvSpPr>
          <p:nvPr/>
        </p:nvSpPr>
        <p:spPr>
          <a:xfrm>
            <a:off x="34925" y="1258888"/>
            <a:ext cx="4913313" cy="4525962"/>
          </a:xfrm>
          <a:prstGeom prst="rect">
            <a:avLst/>
          </a:prstGeom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>
              <a:spcBef>
                <a:spcPct val="20000"/>
              </a:spcBef>
              <a:buFont typeface="Arial" pitchFamily="34" charset="0"/>
              <a:buChar char="•"/>
            </a:pPr>
            <a:r>
              <a:rPr lang="fr-FR" altLang="fr-FR" sz="1600">
                <a:solidFill>
                  <a:schemeClr val="tx2"/>
                </a:solidFill>
                <a:latin typeface="Calibri" pitchFamily="34" charset="0"/>
              </a:rPr>
              <a:t>AMS: Exploitation des résultats : </a:t>
            </a:r>
          </a:p>
          <a:p>
            <a:pPr lvl="1">
              <a:spcBef>
                <a:spcPct val="20000"/>
              </a:spcBef>
              <a:buFont typeface="Arial" pitchFamily="34" charset="0"/>
              <a:buChar char="–"/>
            </a:pPr>
            <a:r>
              <a:rPr lang="fr-FR" altLang="fr-FR" sz="1600">
                <a:solidFill>
                  <a:schemeClr val="tx2"/>
                </a:solidFill>
                <a:latin typeface="Calibri" pitchFamily="34" charset="0"/>
              </a:rPr>
              <a:t>3 articles PRL (flux et fraction e- et e+)</a:t>
            </a:r>
          </a:p>
          <a:p>
            <a:pPr lvl="1">
              <a:spcBef>
                <a:spcPct val="20000"/>
              </a:spcBef>
              <a:buFont typeface="Arial" pitchFamily="34" charset="0"/>
              <a:buChar char="–"/>
            </a:pPr>
            <a:r>
              <a:rPr lang="fr-FR" altLang="fr-FR" sz="1600">
                <a:solidFill>
                  <a:schemeClr val="tx2"/>
                </a:solidFill>
                <a:latin typeface="Calibri" pitchFamily="34" charset="0"/>
              </a:rPr>
              <a:t>LPSC: Chaine d’analyse complète pour la mesure des flux de noyaux du RC: forte visibilité dans la collaboration.</a:t>
            </a:r>
          </a:p>
          <a:p>
            <a:pPr lvl="1">
              <a:spcBef>
                <a:spcPct val="20000"/>
              </a:spcBef>
              <a:buFont typeface="Arial" pitchFamily="34" charset="0"/>
              <a:buNone/>
            </a:pPr>
            <a:r>
              <a:rPr lang="fr-FR" altLang="fr-FR" sz="1600">
                <a:solidFill>
                  <a:schemeClr val="tx2"/>
                </a:solidFill>
                <a:latin typeface="Calibri" pitchFamily="34" charset="0"/>
                <a:sym typeface="Wingdings" pitchFamily="2" charset="2"/>
              </a:rPr>
              <a:t>	 </a:t>
            </a:r>
            <a:r>
              <a:rPr lang="fr-FR" altLang="fr-FR" sz="1600">
                <a:solidFill>
                  <a:schemeClr val="tx2"/>
                </a:solidFill>
                <a:latin typeface="Calibri" pitchFamily="34" charset="0"/>
              </a:rPr>
              <a:t>Flux de proton en cours de finalisation</a:t>
            </a:r>
          </a:p>
          <a:p>
            <a:pPr lvl="1">
              <a:spcBef>
                <a:spcPct val="20000"/>
              </a:spcBef>
              <a:buFont typeface="Arial" pitchFamily="34" charset="0"/>
              <a:buNone/>
            </a:pPr>
            <a:endParaRPr lang="fr-FR" altLang="fr-FR" sz="1600">
              <a:solidFill>
                <a:schemeClr val="tx2"/>
              </a:solidFill>
              <a:latin typeface="Calibri" pitchFamily="34" charset="0"/>
            </a:endParaRPr>
          </a:p>
          <a:p>
            <a:pPr>
              <a:spcBef>
                <a:spcPct val="20000"/>
              </a:spcBef>
              <a:buFont typeface="Arial" pitchFamily="34" charset="0"/>
              <a:buChar char="•"/>
            </a:pPr>
            <a:r>
              <a:rPr lang="fr-FR" altLang="fr-FR" sz="1600">
                <a:solidFill>
                  <a:schemeClr val="tx2"/>
                </a:solidFill>
                <a:latin typeface="Calibri" pitchFamily="34" charset="0"/>
              </a:rPr>
              <a:t>CREAM: Participation ISS-CREAM (spatialisation détecteur CREAM)</a:t>
            </a:r>
          </a:p>
          <a:p>
            <a:pPr lvl="1">
              <a:spcBef>
                <a:spcPct val="20000"/>
              </a:spcBef>
              <a:buFont typeface="Arial" pitchFamily="34" charset="0"/>
              <a:buChar char="–"/>
            </a:pPr>
            <a:r>
              <a:rPr lang="fr-FR" altLang="fr-FR" sz="1600">
                <a:solidFill>
                  <a:schemeClr val="tx2"/>
                </a:solidFill>
                <a:latin typeface="Calibri" pitchFamily="34" charset="0"/>
              </a:rPr>
              <a:t>Hautes Tensions pour le calorimètre livrées et installées sur ISS-CREAM</a:t>
            </a:r>
          </a:p>
          <a:p>
            <a:pPr lvl="1">
              <a:spcBef>
                <a:spcPct val="20000"/>
              </a:spcBef>
              <a:buFont typeface="Arial" pitchFamily="34" charset="0"/>
              <a:buChar char="–"/>
            </a:pPr>
            <a:r>
              <a:rPr lang="fr-FR" altLang="fr-FR" sz="1600">
                <a:solidFill>
                  <a:schemeClr val="tx2"/>
                </a:solidFill>
                <a:latin typeface="Calibri" pitchFamily="34" charset="0"/>
              </a:rPr>
              <a:t>Perspective 2015 : Vol et installation sur ISS prévu en février 2015</a:t>
            </a:r>
          </a:p>
        </p:txBody>
      </p:sp>
      <p:sp>
        <p:nvSpPr>
          <p:cNvPr id="22537" name="ZoneTexte 7"/>
          <p:cNvSpPr txBox="1">
            <a:spLocks noChangeArrowheads="1"/>
          </p:cNvSpPr>
          <p:nvPr/>
        </p:nvSpPr>
        <p:spPr bwMode="auto">
          <a:xfrm>
            <a:off x="5268913" y="4138613"/>
            <a:ext cx="3940175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fr-FR" altLang="fr-FR" sz="1400" i="1">
                <a:solidFill>
                  <a:schemeClr val="tx2"/>
                </a:solidFill>
                <a:latin typeface="Arial" pitchFamily="34" charset="0"/>
              </a:rPr>
              <a:t>Pas de cassure dans le spectre mais un changement de pente à haute énergie</a:t>
            </a:r>
          </a:p>
        </p:txBody>
      </p:sp>
      <p:sp>
        <p:nvSpPr>
          <p:cNvPr id="22538" name="Rectangle 17"/>
          <p:cNvSpPr>
            <a:spLocks noChangeArrowheads="1"/>
          </p:cNvSpPr>
          <p:nvPr/>
        </p:nvSpPr>
        <p:spPr bwMode="auto">
          <a:xfrm>
            <a:off x="90488" y="5013325"/>
            <a:ext cx="8809037" cy="111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Font typeface="Arial" pitchFamily="34" charset="0"/>
              <a:buChar char="•"/>
            </a:pPr>
            <a:r>
              <a:rPr lang="fr-FR" altLang="fr-FR" sz="1600">
                <a:solidFill>
                  <a:srgbClr val="1F497D"/>
                </a:solidFill>
              </a:rPr>
              <a:t>Phénoménologie RC : </a:t>
            </a:r>
          </a:p>
          <a:p>
            <a:pPr lvl="1" eaLnBrk="1" hangingPunct="1">
              <a:spcBef>
                <a:spcPct val="20000"/>
              </a:spcBef>
              <a:buFont typeface="Arial" pitchFamily="34" charset="0"/>
              <a:buChar char="–"/>
            </a:pPr>
            <a:r>
              <a:rPr lang="fr-FR" altLang="fr-FR" sz="1400">
                <a:solidFill>
                  <a:srgbClr val="1F497D"/>
                </a:solidFill>
              </a:rPr>
              <a:t>Développement code propagation USINE </a:t>
            </a:r>
            <a:r>
              <a:rPr lang="fr-FR" altLang="fr-FR" sz="1400">
                <a:solidFill>
                  <a:srgbClr val="1F497D"/>
                </a:solidFill>
                <a:sym typeface="Wingdings" pitchFamily="2" charset="2"/>
              </a:rPr>
              <a:t>(</a:t>
            </a:r>
            <a:r>
              <a:rPr lang="fr-FR" altLang="fr-FR" sz="1400">
                <a:solidFill>
                  <a:srgbClr val="1F497D"/>
                </a:solidFill>
              </a:rPr>
              <a:t>lpsc.in2p3.fr/usine)</a:t>
            </a:r>
          </a:p>
          <a:p>
            <a:pPr lvl="1" eaLnBrk="1" hangingPunct="1">
              <a:spcBef>
                <a:spcPct val="20000"/>
              </a:spcBef>
              <a:buFont typeface="Arial" pitchFamily="34" charset="0"/>
              <a:buChar char="–"/>
            </a:pPr>
            <a:r>
              <a:rPr lang="fr-FR" altLang="fr-FR" sz="1400">
                <a:solidFill>
                  <a:srgbClr val="1F497D"/>
                </a:solidFill>
              </a:rPr>
              <a:t>Base de donnée publique de toutes les expériences (lpsc.in2p3.fr/crdb)</a:t>
            </a:r>
          </a:p>
          <a:p>
            <a:pPr lvl="1" eaLnBrk="1" hangingPunct="1">
              <a:spcBef>
                <a:spcPct val="20000"/>
              </a:spcBef>
              <a:buFont typeface="Arial" pitchFamily="34" charset="0"/>
              <a:buChar char="–"/>
            </a:pPr>
            <a:r>
              <a:rPr lang="fr-FR" altLang="fr-FR" sz="1400">
                <a:solidFill>
                  <a:srgbClr val="1F497D"/>
                </a:solidFill>
              </a:rPr>
              <a:t>Etude cibles recherche matière noire en gamma </a:t>
            </a:r>
            <a:r>
              <a:rPr lang="fr-FR" altLang="fr-FR" sz="1400">
                <a:solidFill>
                  <a:srgbClr val="1F497D"/>
                </a:solidFill>
                <a:sym typeface="Wingdings" pitchFamily="2" charset="2"/>
              </a:rPr>
              <a:t> Code Clumpy (</a:t>
            </a:r>
            <a:r>
              <a:rPr lang="fr-FR" altLang="fr-FR" sz="1400">
                <a:solidFill>
                  <a:srgbClr val="1F497D"/>
                </a:solidFill>
              </a:rPr>
              <a:t>lpsc.in2p3.fr/clumpy)</a:t>
            </a:r>
          </a:p>
        </p:txBody>
      </p:sp>
    </p:spTree>
    <p:extLst>
      <p:ext uri="{BB962C8B-B14F-4D97-AF65-F5344CB8AC3E}">
        <p14:creationId xmlns:p14="http://schemas.microsoft.com/office/powerpoint/2010/main" val="1900703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692150"/>
          </a:xfrm>
          <a:prstGeom prst="rect">
            <a:avLst/>
          </a:prstGeom>
        </p:spPr>
        <p:txBody>
          <a:bodyPr/>
          <a:lstStyle/>
          <a:p>
            <a:r>
              <a:rPr lang="fr-FR" altLang="fr-FR" sz="2800" b="1" smtClean="0">
                <a:solidFill>
                  <a:srgbClr val="E75112"/>
                </a:solidFill>
                <a:latin typeface="Verdana" pitchFamily="34" charset="0"/>
              </a:rPr>
              <a:t>LSST-Cosmologie</a:t>
            </a:r>
            <a:endParaRPr lang="fr-FR" altLang="fr-FR" sz="2000" b="1" smtClean="0">
              <a:solidFill>
                <a:srgbClr val="E75112"/>
              </a:solidFill>
              <a:latin typeface="Verdana" pitchFamily="34" charset="0"/>
            </a:endParaRPr>
          </a:p>
        </p:txBody>
      </p:sp>
      <p:sp>
        <p:nvSpPr>
          <p:cNvPr id="24578" name="Espace réservé du numéro de diapositive 5"/>
          <p:cNvSpPr txBox="1">
            <a:spLocks noGrp="1"/>
          </p:cNvSpPr>
          <p:nvPr/>
        </p:nvSpPr>
        <p:spPr bwMode="auto">
          <a:xfrm>
            <a:off x="6877050" y="6492875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algn="r" eaLnBrk="1" hangingPunct="1"/>
            <a:fld id="{20E79C23-D4BE-41B1-A5EE-EFDD42592FCE}" type="slidenum">
              <a:rPr lang="fr-FR" altLang="fr-FR" sz="1200">
                <a:solidFill>
                  <a:srgbClr val="898989"/>
                </a:solidFill>
              </a:rPr>
              <a:pPr algn="r" eaLnBrk="1" hangingPunct="1"/>
              <a:t>23</a:t>
            </a:fld>
            <a:endParaRPr lang="fr-FR" altLang="fr-FR" sz="1200">
              <a:solidFill>
                <a:srgbClr val="898989"/>
              </a:solidFill>
            </a:endParaRPr>
          </a:p>
        </p:txBody>
      </p:sp>
      <p:cxnSp>
        <p:nvCxnSpPr>
          <p:cNvPr id="11" name="Connecteur droit 10"/>
          <p:cNvCxnSpPr/>
          <p:nvPr/>
        </p:nvCxnSpPr>
        <p:spPr>
          <a:xfrm>
            <a:off x="1588" y="692150"/>
            <a:ext cx="9142412" cy="0"/>
          </a:xfrm>
          <a:prstGeom prst="line">
            <a:avLst/>
          </a:prstGeom>
          <a:ln>
            <a:solidFill>
              <a:srgbClr val="E751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580" name="Espace réservé de la date 11"/>
          <p:cNvSpPr txBox="1">
            <a:spLocks noGrp="1"/>
          </p:cNvSpPr>
          <p:nvPr/>
        </p:nvSpPr>
        <p:spPr bwMode="auto">
          <a:xfrm>
            <a:off x="134938" y="6453188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fr-FR" altLang="fr-FR" sz="1200">
                <a:solidFill>
                  <a:srgbClr val="898989"/>
                </a:solidFill>
              </a:rPr>
              <a:t>Groupe XXX</a:t>
            </a:r>
          </a:p>
        </p:txBody>
      </p:sp>
      <p:pic>
        <p:nvPicPr>
          <p:cNvPr id="24581" name="Picture 13" descr="http://lpsc.in2p3.fr/mariane/images/logoLPS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0"/>
            <a:ext cx="1093788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2" name="Espace réservé du numéro de diapositive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eaLnBrk="1" hangingPunct="1"/>
            <a:fld id="{D59297D1-B543-4160-8135-0C5499494E26}" type="slidenum">
              <a:rPr lang="fr-FR" altLang="fr-FR" sz="1200">
                <a:solidFill>
                  <a:srgbClr val="898989"/>
                </a:solidFill>
              </a:rPr>
              <a:pPr eaLnBrk="1" hangingPunct="1"/>
              <a:t>23</a:t>
            </a:fld>
            <a:endParaRPr lang="fr-FR" altLang="fr-FR" sz="1200">
              <a:solidFill>
                <a:srgbClr val="898989"/>
              </a:solidFill>
            </a:endParaRPr>
          </a:p>
        </p:txBody>
      </p:sp>
      <p:sp>
        <p:nvSpPr>
          <p:cNvPr id="24583" name="Espace réservé du contenu 2"/>
          <p:cNvSpPr txBox="1">
            <a:spLocks/>
          </p:cNvSpPr>
          <p:nvPr/>
        </p:nvSpPr>
        <p:spPr bwMode="auto">
          <a:xfrm>
            <a:off x="166688" y="774700"/>
            <a:ext cx="54229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>
              <a:spcBef>
                <a:spcPct val="20000"/>
              </a:spcBef>
              <a:buFont typeface="Arial" pitchFamily="34" charset="0"/>
              <a:buChar char="•"/>
            </a:pPr>
            <a:r>
              <a:rPr lang="fr-FR" altLang="fr-FR" sz="1600">
                <a:solidFill>
                  <a:srgbClr val="1F497D"/>
                </a:solidFill>
                <a:latin typeface="Calibri" pitchFamily="34" charset="0"/>
              </a:rPr>
              <a:t>Chargeur de filtre:</a:t>
            </a:r>
          </a:p>
          <a:p>
            <a:pPr lvl="1">
              <a:spcBef>
                <a:spcPct val="20000"/>
              </a:spcBef>
              <a:buFont typeface="Arial" pitchFamily="34" charset="0"/>
              <a:buChar char="–"/>
            </a:pPr>
            <a:r>
              <a:rPr lang="fr-FR" altLang="fr-FR" sz="1600">
                <a:solidFill>
                  <a:srgbClr val="1F497D"/>
                </a:solidFill>
                <a:latin typeface="Calibri" pitchFamily="34" charset="0"/>
              </a:rPr>
              <a:t>conception mécanique détaillé du prototype échelle 1</a:t>
            </a:r>
          </a:p>
          <a:p>
            <a:pPr lvl="1">
              <a:spcBef>
                <a:spcPct val="20000"/>
              </a:spcBef>
              <a:buFont typeface="Arial" pitchFamily="34" charset="0"/>
              <a:buChar char="–"/>
            </a:pPr>
            <a:r>
              <a:rPr lang="fr-FR" altLang="fr-FR" sz="1600">
                <a:solidFill>
                  <a:srgbClr val="1F497D"/>
                </a:solidFill>
                <a:latin typeface="Calibri" pitchFamily="34" charset="0"/>
              </a:rPr>
              <a:t>avant-proto du système de verrouillage des filtres </a:t>
            </a:r>
          </a:p>
          <a:p>
            <a:pPr lvl="1">
              <a:spcBef>
                <a:spcPct val="20000"/>
              </a:spcBef>
              <a:buFont typeface="Arial" pitchFamily="34" charset="0"/>
              <a:buChar char="–"/>
            </a:pPr>
            <a:r>
              <a:rPr lang="fr-FR" altLang="fr-FR" sz="1600">
                <a:solidFill>
                  <a:srgbClr val="1F497D"/>
                </a:solidFill>
                <a:latin typeface="Calibri" pitchFamily="34" charset="0"/>
              </a:rPr>
              <a:t>architecture du contrôle commande </a:t>
            </a:r>
          </a:p>
          <a:p>
            <a:pPr>
              <a:spcBef>
                <a:spcPct val="20000"/>
              </a:spcBef>
              <a:buFont typeface="Arial" pitchFamily="34" charset="0"/>
              <a:buChar char="•"/>
            </a:pPr>
            <a:r>
              <a:rPr lang="fr-FR" altLang="fr-FR" sz="1600">
                <a:solidFill>
                  <a:srgbClr val="1F497D"/>
                </a:solidFill>
                <a:latin typeface="Calibri" pitchFamily="34" charset="0"/>
              </a:rPr>
              <a:t>CCOB: </a:t>
            </a:r>
          </a:p>
          <a:p>
            <a:pPr lvl="1">
              <a:spcBef>
                <a:spcPct val="20000"/>
              </a:spcBef>
              <a:buFont typeface="Arial" pitchFamily="34" charset="0"/>
              <a:buChar char="–"/>
            </a:pPr>
            <a:r>
              <a:rPr lang="fr-FR" altLang="fr-FR" sz="1600">
                <a:solidFill>
                  <a:srgbClr val="1F497D"/>
                </a:solidFill>
                <a:latin typeface="Calibri" pitchFamily="34" charset="0"/>
              </a:rPr>
              <a:t>Caractérisation faisceau d’étalonnage, Détermination détaillée de la stratégie de scanning, choix des LED.</a:t>
            </a:r>
          </a:p>
          <a:p>
            <a:pPr lvl="1">
              <a:spcBef>
                <a:spcPct val="20000"/>
              </a:spcBef>
              <a:buFont typeface="Arial" pitchFamily="34" charset="0"/>
              <a:buChar char="–"/>
            </a:pPr>
            <a:r>
              <a:rPr lang="fr-FR" altLang="fr-FR" sz="1600">
                <a:solidFill>
                  <a:srgbClr val="1F497D"/>
                </a:solidFill>
                <a:latin typeface="Calibri" pitchFamily="34" charset="0"/>
              </a:rPr>
              <a:t>Objectifs 2015: études thermiques et CAO mécanique</a:t>
            </a:r>
          </a:p>
          <a:p>
            <a:pPr>
              <a:spcBef>
                <a:spcPct val="20000"/>
              </a:spcBef>
              <a:buFont typeface="Arial" pitchFamily="34" charset="0"/>
              <a:buChar char="•"/>
            </a:pPr>
            <a:r>
              <a:rPr lang="fr-FR" altLang="fr-FR" sz="1600">
                <a:solidFill>
                  <a:srgbClr val="1F497D"/>
                </a:solidFill>
                <a:latin typeface="Calibri" pitchFamily="34" charset="0"/>
              </a:rPr>
              <a:t>Reconstruction PhotoZ et mesure des BAO</a:t>
            </a:r>
          </a:p>
          <a:p>
            <a:pPr lvl="1">
              <a:spcBef>
                <a:spcPct val="20000"/>
              </a:spcBef>
              <a:buFont typeface="Arial" pitchFamily="34" charset="0"/>
              <a:buChar char="–"/>
            </a:pPr>
            <a:r>
              <a:rPr lang="fr-FR" altLang="fr-FR" sz="1600">
                <a:solidFill>
                  <a:srgbClr val="1F497D"/>
                </a:solidFill>
                <a:latin typeface="Calibri" pitchFamily="34" charset="0"/>
              </a:rPr>
              <a:t>Etude du design des filtres sur les performances photo-z (note en cours)</a:t>
            </a:r>
          </a:p>
          <a:p>
            <a:pPr lvl="1">
              <a:spcBef>
                <a:spcPct val="20000"/>
              </a:spcBef>
              <a:buFont typeface="Arial" pitchFamily="34" charset="0"/>
              <a:buChar char="–"/>
            </a:pPr>
            <a:r>
              <a:rPr lang="fr-FR" altLang="fr-FR" sz="1600">
                <a:solidFill>
                  <a:srgbClr val="1F497D"/>
                </a:solidFill>
                <a:latin typeface="Calibri" pitchFamily="34" charset="0"/>
              </a:rPr>
              <a:t>Développement et optimisation du code photo-z.</a:t>
            </a:r>
          </a:p>
          <a:p>
            <a:pPr>
              <a:spcBef>
                <a:spcPct val="20000"/>
              </a:spcBef>
              <a:buFont typeface="Arial" pitchFamily="34" charset="0"/>
              <a:buChar char="•"/>
            </a:pPr>
            <a:endParaRPr lang="fr-FR" altLang="fr-FR" sz="1600">
              <a:solidFill>
                <a:srgbClr val="1F497D"/>
              </a:solidFill>
              <a:latin typeface="Calibri" pitchFamily="34" charset="0"/>
            </a:endParaRPr>
          </a:p>
          <a:p>
            <a:pPr>
              <a:spcBef>
                <a:spcPct val="20000"/>
              </a:spcBef>
              <a:buFont typeface="Arial" pitchFamily="34" charset="0"/>
              <a:buChar char="•"/>
            </a:pPr>
            <a:endParaRPr lang="fr-FR" altLang="fr-FR" sz="1600">
              <a:solidFill>
                <a:srgbClr val="1F497D"/>
              </a:solidFill>
              <a:latin typeface="Calibri" pitchFamily="34" charset="0"/>
            </a:endParaRPr>
          </a:p>
        </p:txBody>
      </p:sp>
      <p:sp>
        <p:nvSpPr>
          <p:cNvPr id="12" name="Espace réservé du contenu 2"/>
          <p:cNvSpPr txBox="1">
            <a:spLocks/>
          </p:cNvSpPr>
          <p:nvPr/>
        </p:nvSpPr>
        <p:spPr>
          <a:xfrm>
            <a:off x="179388" y="4087813"/>
            <a:ext cx="5840412" cy="4525962"/>
          </a:xfrm>
          <a:prstGeom prst="rect">
            <a:avLst/>
          </a:prstGeom>
        </p:spPr>
        <p:txBody>
          <a:bodyPr/>
          <a:lstStyle>
            <a:lvl1pPr defTabSz="4572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Font typeface="Arial" pitchFamily="34" charset="0"/>
              <a:buNone/>
            </a:pPr>
            <a:endParaRPr lang="fr-FR" altLang="fr-FR" sz="1600">
              <a:solidFill>
                <a:srgbClr val="1F497D"/>
              </a:solidFill>
              <a:latin typeface="Calibri" pitchFamily="34" charset="0"/>
            </a:endParaRPr>
          </a:p>
          <a:p>
            <a:pPr eaLnBrk="1" hangingPunct="1">
              <a:spcBef>
                <a:spcPct val="20000"/>
              </a:spcBef>
              <a:buFont typeface="Arial" pitchFamily="34" charset="0"/>
              <a:buChar char="•"/>
            </a:pPr>
            <a:r>
              <a:rPr lang="fr-FR" altLang="fr-FR" sz="1600">
                <a:solidFill>
                  <a:srgbClr val="1F497D"/>
                </a:solidFill>
                <a:latin typeface="Calibri" pitchFamily="34" charset="0"/>
              </a:rPr>
              <a:t>Théorie/Cosmologie:</a:t>
            </a:r>
          </a:p>
          <a:p>
            <a:pPr lvl="1" eaLnBrk="1" hangingPunct="1">
              <a:spcBef>
                <a:spcPct val="20000"/>
              </a:spcBef>
              <a:buFont typeface="Arial" pitchFamily="34" charset="0"/>
              <a:buChar char="–"/>
            </a:pPr>
            <a:r>
              <a:rPr lang="fr-FR" altLang="fr-FR" sz="1600">
                <a:solidFill>
                  <a:srgbClr val="1F497D"/>
                </a:solidFill>
                <a:latin typeface="Calibri" pitchFamily="34" charset="0"/>
              </a:rPr>
              <a:t>Etude des perturbations en cosmologie quantique. Construction d’une algèbre quantique close.</a:t>
            </a:r>
          </a:p>
          <a:p>
            <a:pPr lvl="1" eaLnBrk="1" hangingPunct="1">
              <a:spcBef>
                <a:spcPct val="20000"/>
              </a:spcBef>
              <a:buFont typeface="Arial" pitchFamily="34" charset="0"/>
              <a:buChar char="–"/>
            </a:pPr>
            <a:r>
              <a:rPr lang="fr-FR" altLang="fr-FR" sz="1600">
                <a:solidFill>
                  <a:srgbClr val="1F497D"/>
                </a:solidFill>
                <a:latin typeface="Calibri" pitchFamily="34" charset="0"/>
              </a:rPr>
              <a:t>Etude générique de l’inflation dans les modèles à rebond.</a:t>
            </a:r>
          </a:p>
          <a:p>
            <a:pPr lvl="1" eaLnBrk="1" hangingPunct="1">
              <a:spcBef>
                <a:spcPct val="20000"/>
              </a:spcBef>
              <a:buFont typeface="Arial" pitchFamily="34" charset="0"/>
              <a:buChar char="–"/>
            </a:pPr>
            <a:r>
              <a:rPr lang="fr-FR" altLang="fr-FR" sz="1600">
                <a:solidFill>
                  <a:srgbClr val="1F497D"/>
                </a:solidFill>
                <a:latin typeface="Calibri" pitchFamily="34" charset="0"/>
              </a:rPr>
              <a:t>phénoménologie des « étoiles de Planck ».</a:t>
            </a:r>
          </a:p>
          <a:p>
            <a:pPr lvl="1" eaLnBrk="1" hangingPunct="1">
              <a:spcBef>
                <a:spcPct val="20000"/>
              </a:spcBef>
              <a:buFont typeface="Arial" pitchFamily="34" charset="0"/>
              <a:buChar char="–"/>
            </a:pPr>
            <a:r>
              <a:rPr lang="fr-FR" altLang="fr-FR" sz="1600">
                <a:solidFill>
                  <a:srgbClr val="1F497D"/>
                </a:solidFill>
                <a:latin typeface="Calibri" pitchFamily="34" charset="0"/>
              </a:rPr>
              <a:t>Etude de la création de particules par l’horizon de Sitter. </a:t>
            </a:r>
          </a:p>
        </p:txBody>
      </p:sp>
      <p:pic>
        <p:nvPicPr>
          <p:cNvPr id="24585" name="Image 12" descr="LSST-CCOB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0563" y="1227138"/>
            <a:ext cx="3303587" cy="226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6" name="Imag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68" r="-3323"/>
          <a:stretch>
            <a:fillRect/>
          </a:stretch>
        </p:blipFill>
        <p:spPr bwMode="auto">
          <a:xfrm>
            <a:off x="8027988" y="7532688"/>
            <a:ext cx="3554412" cy="329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7" name="Image 1" descr="figphi.eps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3933825"/>
            <a:ext cx="3019425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12811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692150"/>
          </a:xfrm>
          <a:prstGeom prst="rect">
            <a:avLst/>
          </a:prstGeom>
        </p:spPr>
        <p:txBody>
          <a:bodyPr/>
          <a:lstStyle/>
          <a:p>
            <a:r>
              <a:rPr lang="fr-FR" altLang="fr-FR" sz="2800" b="1" smtClean="0">
                <a:solidFill>
                  <a:srgbClr val="E75112"/>
                </a:solidFill>
                <a:latin typeface="Verdana" pitchFamily="34" charset="0"/>
              </a:rPr>
              <a:t>Objectif et évolution du groupe</a:t>
            </a:r>
          </a:p>
        </p:txBody>
      </p:sp>
      <p:sp>
        <p:nvSpPr>
          <p:cNvPr id="26626" name="Espace réservé du numéro de diapositive 5"/>
          <p:cNvSpPr txBox="1">
            <a:spLocks noGrp="1"/>
          </p:cNvSpPr>
          <p:nvPr/>
        </p:nvSpPr>
        <p:spPr bwMode="auto">
          <a:xfrm>
            <a:off x="6877050" y="6492875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algn="r" eaLnBrk="1" hangingPunct="1"/>
            <a:fld id="{FEB7A127-667D-46C9-B5A6-0FBD63B2F8FB}" type="slidenum">
              <a:rPr lang="fr-FR" altLang="fr-FR" sz="1200">
                <a:solidFill>
                  <a:srgbClr val="898989"/>
                </a:solidFill>
              </a:rPr>
              <a:pPr algn="r" eaLnBrk="1" hangingPunct="1"/>
              <a:t>24</a:t>
            </a:fld>
            <a:endParaRPr lang="fr-FR" altLang="fr-FR" sz="1200">
              <a:solidFill>
                <a:srgbClr val="898989"/>
              </a:solidFill>
            </a:endParaRPr>
          </a:p>
        </p:txBody>
      </p:sp>
      <p:cxnSp>
        <p:nvCxnSpPr>
          <p:cNvPr id="11" name="Connecteur droit 10"/>
          <p:cNvCxnSpPr/>
          <p:nvPr/>
        </p:nvCxnSpPr>
        <p:spPr>
          <a:xfrm>
            <a:off x="1588" y="692150"/>
            <a:ext cx="9142412" cy="0"/>
          </a:xfrm>
          <a:prstGeom prst="line">
            <a:avLst/>
          </a:prstGeom>
          <a:ln>
            <a:solidFill>
              <a:srgbClr val="E751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628" name="Espace réservé du pied de page 9"/>
          <p:cNvSpPr txBox="1">
            <a:spLocks noGrp="1"/>
          </p:cNvSpPr>
          <p:nvPr/>
        </p:nvSpPr>
        <p:spPr bwMode="auto">
          <a:xfrm>
            <a:off x="3059113" y="6453188"/>
            <a:ext cx="3529012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fr-FR" altLang="fr-FR" sz="1200">
                <a:solidFill>
                  <a:srgbClr val="898989"/>
                </a:solidFill>
              </a:rPr>
              <a:t>Tourniquet Section 01 du LAL – Nov. 2014</a:t>
            </a:r>
          </a:p>
        </p:txBody>
      </p:sp>
      <p:sp>
        <p:nvSpPr>
          <p:cNvPr id="26629" name="Espace réservé de la date 11"/>
          <p:cNvSpPr txBox="1">
            <a:spLocks noGrp="1"/>
          </p:cNvSpPr>
          <p:nvPr/>
        </p:nvSpPr>
        <p:spPr bwMode="auto">
          <a:xfrm>
            <a:off x="134938" y="6453188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fr-FR" altLang="fr-FR" sz="1200">
                <a:solidFill>
                  <a:srgbClr val="898989"/>
                </a:solidFill>
              </a:rPr>
              <a:t>Groupe XXX</a:t>
            </a:r>
          </a:p>
        </p:txBody>
      </p:sp>
      <p:pic>
        <p:nvPicPr>
          <p:cNvPr id="26630" name="Picture 13" descr="http://lpsc.in2p3.fr/mariane/images/logoLPS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0"/>
            <a:ext cx="1093788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1" name="Espace réservé du numéro de diapositive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eaLnBrk="1" hangingPunct="1"/>
            <a:fld id="{0295308F-D5C7-4647-ADB0-E37F068338D2}" type="slidenum">
              <a:rPr lang="fr-FR" altLang="fr-FR" sz="1200">
                <a:solidFill>
                  <a:srgbClr val="898989"/>
                </a:solidFill>
              </a:rPr>
              <a:pPr eaLnBrk="1" hangingPunct="1"/>
              <a:t>24</a:t>
            </a:fld>
            <a:endParaRPr lang="fr-FR" altLang="fr-FR" sz="1200">
              <a:solidFill>
                <a:srgbClr val="898989"/>
              </a:solidFill>
            </a:endParaRPr>
          </a:p>
        </p:txBody>
      </p:sp>
      <p:sp>
        <p:nvSpPr>
          <p:cNvPr id="26632" name="ZoneTexte 11"/>
          <p:cNvSpPr txBox="1">
            <a:spLocks noChangeArrowheads="1"/>
          </p:cNvSpPr>
          <p:nvPr/>
        </p:nvSpPr>
        <p:spPr bwMode="auto">
          <a:xfrm>
            <a:off x="288925" y="1268413"/>
            <a:ext cx="7883525" cy="4402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eaLnBrk="1" hangingPunct="1">
              <a:buFont typeface="Arial" pitchFamily="34" charset="0"/>
              <a:buChar char="•"/>
            </a:pPr>
            <a:r>
              <a:rPr lang="fr-FR" altLang="fr-FR" sz="2000">
                <a:solidFill>
                  <a:srgbClr val="1F497D"/>
                </a:solidFill>
              </a:rPr>
              <a:t>Continuer la valorisation de l’activité sur AMS: participation à l’analyse des données et développement des activités de phénoménologies associées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fr-FR" altLang="fr-FR" sz="2000">
                <a:solidFill>
                  <a:srgbClr val="1F497D"/>
                </a:solidFill>
              </a:rPr>
              <a:t>Evaluer l’intérêt et la faisabilité d’une participation à l’analyse de d’ISS-CREAM  (thèse)</a:t>
            </a:r>
          </a:p>
          <a:p>
            <a:pPr eaLnBrk="1" hangingPunct="1">
              <a:buFont typeface="Arial" pitchFamily="34" charset="0"/>
              <a:buChar char="•"/>
            </a:pPr>
            <a:endParaRPr lang="fr-FR" altLang="fr-FR" sz="2000">
              <a:solidFill>
                <a:srgbClr val="1F497D"/>
              </a:solidFill>
            </a:endParaRPr>
          </a:p>
          <a:p>
            <a:pPr eaLnBrk="1" hangingPunct="1">
              <a:buFont typeface="Arial" pitchFamily="34" charset="0"/>
              <a:buChar char="•"/>
            </a:pPr>
            <a:r>
              <a:rPr lang="fr-FR" altLang="fr-FR" sz="2000">
                <a:solidFill>
                  <a:srgbClr val="1F497D"/>
                </a:solidFill>
              </a:rPr>
              <a:t>Réalisation et mise en œuvre du CCOB pour LSST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fr-FR" altLang="fr-FR" sz="2000">
                <a:solidFill>
                  <a:srgbClr val="1F497D"/>
                </a:solidFill>
              </a:rPr>
              <a:t>Contribution chargeur de filtre LSST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fr-FR" altLang="fr-FR" sz="2000">
                <a:solidFill>
                  <a:srgbClr val="1F497D"/>
                </a:solidFill>
              </a:rPr>
              <a:t>Maintenir et développer l’expertise sur les photo-z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fr-FR" altLang="fr-FR" sz="2000">
                <a:solidFill>
                  <a:srgbClr val="1F497D"/>
                </a:solidFill>
              </a:rPr>
              <a:t>Développement d’une chaine d’analyse complète BAO: intégration de C. Combet et C. Renault dans l’activité LSST.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fr-FR" altLang="fr-FR" sz="2000">
                <a:solidFill>
                  <a:srgbClr val="1F497D"/>
                </a:solidFill>
              </a:rPr>
              <a:t>Poursuivre l’activité en cosmologie quantique pour laquelle a une expertise reconnue.</a:t>
            </a:r>
          </a:p>
        </p:txBody>
      </p:sp>
    </p:spTree>
    <p:extLst>
      <p:ext uri="{BB962C8B-B14F-4D97-AF65-F5344CB8AC3E}">
        <p14:creationId xmlns:p14="http://schemas.microsoft.com/office/powerpoint/2010/main" val="1820823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5352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989138"/>
            <a:ext cx="4716463" cy="1152525"/>
          </a:xfrm>
          <a:prstGeom prst="rect">
            <a:avLst/>
          </a:prstGeom>
        </p:spPr>
        <p:txBody>
          <a:bodyPr/>
          <a:lstStyle/>
          <a:p>
            <a:r>
              <a:rPr lang="fr-FR" altLang="fr-FR" sz="2800" b="1" smtClean="0">
                <a:solidFill>
                  <a:srgbClr val="E75112"/>
                </a:solidFill>
                <a:latin typeface="Verdana" pitchFamily="34" charset="0"/>
              </a:rPr>
              <a:t>Groupe Neutrino</a:t>
            </a:r>
          </a:p>
        </p:txBody>
      </p:sp>
      <p:pic>
        <p:nvPicPr>
          <p:cNvPr id="16386" name="Picture 19" descr="IN2P3Filaire-Q_SignV copi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6003925"/>
            <a:ext cx="115252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ZoneTexte 9"/>
          <p:cNvSpPr txBox="1">
            <a:spLocks noChangeArrowheads="1"/>
          </p:cNvSpPr>
          <p:nvPr/>
        </p:nvSpPr>
        <p:spPr bwMode="auto">
          <a:xfrm>
            <a:off x="0" y="6381750"/>
            <a:ext cx="9144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fr-FR" altLang="fr-FR" sz="1400">
                <a:solidFill>
                  <a:srgbClr val="4D4D4D"/>
                </a:solidFill>
              </a:rPr>
              <a:t>Anne Stutz</a:t>
            </a:r>
          </a:p>
        </p:txBody>
      </p:sp>
      <p:sp>
        <p:nvSpPr>
          <p:cNvPr id="16388" name="ZoneTexte 11"/>
          <p:cNvSpPr txBox="1">
            <a:spLocks noChangeArrowheads="1"/>
          </p:cNvSpPr>
          <p:nvPr/>
        </p:nvSpPr>
        <p:spPr bwMode="auto">
          <a:xfrm>
            <a:off x="1619250" y="252413"/>
            <a:ext cx="232410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fr-FR" altLang="fr-FR" sz="1400">
                <a:solidFill>
                  <a:srgbClr val="4D4D4D"/>
                </a:solidFill>
              </a:rPr>
              <a:t>Tourniquet Section 01</a:t>
            </a:r>
            <a:br>
              <a:rPr lang="fr-FR" altLang="fr-FR" sz="1400">
                <a:solidFill>
                  <a:srgbClr val="4D4D4D"/>
                </a:solidFill>
              </a:rPr>
            </a:br>
            <a:r>
              <a:rPr lang="fr-FR" altLang="fr-FR" sz="1400">
                <a:solidFill>
                  <a:srgbClr val="4D4D4D"/>
                </a:solidFill>
              </a:rPr>
              <a:t>19-21 novembre 2014</a:t>
            </a:r>
          </a:p>
        </p:txBody>
      </p:sp>
      <p:sp>
        <p:nvSpPr>
          <p:cNvPr id="16389" name="ZoneTexte 9"/>
          <p:cNvSpPr txBox="1">
            <a:spLocks noChangeArrowheads="1"/>
          </p:cNvSpPr>
          <p:nvPr/>
        </p:nvSpPr>
        <p:spPr bwMode="auto">
          <a:xfrm>
            <a:off x="441325" y="3132138"/>
            <a:ext cx="31940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fr-FR" altLang="fr-FR" sz="1800">
                <a:solidFill>
                  <a:srgbClr val="4D4D4D"/>
                </a:solidFill>
              </a:rPr>
              <a:t>Bilan 2012-2014</a:t>
            </a:r>
          </a:p>
          <a:p>
            <a:pPr eaLnBrk="1" hangingPunct="1"/>
            <a:r>
              <a:rPr lang="fr-FR" altLang="fr-FR" sz="1800">
                <a:solidFill>
                  <a:srgbClr val="4D4D4D"/>
                </a:solidFill>
              </a:rPr>
              <a:t>Prospectives 2015-2017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584200" y="2924175"/>
            <a:ext cx="3359150" cy="0"/>
          </a:xfrm>
          <a:prstGeom prst="line">
            <a:avLst/>
          </a:prstGeom>
          <a:ln w="2222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391" name="Picture 13" descr="http://lpsc.in2p3.fr/mariane/images/logoLPSC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92075"/>
            <a:ext cx="1455738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2" name="Picture 15" descr="http://www.aip-primeca.net/portals/0/logo-UJF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3888" y="5424488"/>
            <a:ext cx="736600" cy="1262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3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638" y="2636838"/>
            <a:ext cx="4594225" cy="246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81153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692150"/>
          </a:xfrm>
          <a:prstGeom prst="rect">
            <a:avLst/>
          </a:prstGeom>
        </p:spPr>
        <p:txBody>
          <a:bodyPr/>
          <a:lstStyle/>
          <a:p>
            <a:r>
              <a:rPr lang="fr-FR" altLang="fr-FR" sz="2800" b="1" smtClean="0">
                <a:solidFill>
                  <a:srgbClr val="E75112"/>
                </a:solidFill>
                <a:latin typeface="Verdana" pitchFamily="34" charset="0"/>
              </a:rPr>
              <a:t>Composition actuelle du groupe</a:t>
            </a:r>
          </a:p>
        </p:txBody>
      </p:sp>
      <p:sp>
        <p:nvSpPr>
          <p:cNvPr id="18434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179388" y="908050"/>
            <a:ext cx="8393112" cy="5584825"/>
          </a:xfrm>
        </p:spPr>
        <p:txBody>
          <a:bodyPr/>
          <a:lstStyle/>
          <a:p>
            <a:pPr marL="0" indent="0">
              <a:lnSpc>
                <a:spcPct val="90000"/>
              </a:lnSpc>
              <a:buFont typeface="Arial" pitchFamily="34" charset="0"/>
              <a:buNone/>
            </a:pPr>
            <a:endParaRPr lang="fr-FR" altLang="fr-FR" sz="2000" smtClean="0">
              <a:solidFill>
                <a:srgbClr val="0070C0"/>
              </a:solidFill>
              <a:latin typeface="Verdana" pitchFamily="34" charset="0"/>
            </a:endParaRPr>
          </a:p>
          <a:p>
            <a:pPr marL="0" indent="0">
              <a:lnSpc>
                <a:spcPct val="90000"/>
              </a:lnSpc>
            </a:pPr>
            <a:r>
              <a:rPr lang="fr-FR" altLang="fr-FR" sz="2000" smtClean="0">
                <a:solidFill>
                  <a:srgbClr val="0070C0"/>
                </a:solidFill>
                <a:latin typeface="Verdana" pitchFamily="34" charset="0"/>
              </a:rPr>
              <a:t>5 permanents :</a:t>
            </a:r>
          </a:p>
          <a:p>
            <a:pPr lvl="1">
              <a:lnSpc>
                <a:spcPct val="90000"/>
              </a:lnSpc>
              <a:buFont typeface="Arial" pitchFamily="34" charset="0"/>
              <a:buChar char="•"/>
            </a:pPr>
            <a:r>
              <a:rPr lang="fr-FR" altLang="fr-FR" sz="1800" b="1" smtClean="0">
                <a:solidFill>
                  <a:srgbClr val="4D4D4D"/>
                </a:solidFill>
                <a:latin typeface="Verdana" pitchFamily="34" charset="0"/>
              </a:rPr>
              <a:t>2 EC : J. Lamblin </a:t>
            </a:r>
            <a:r>
              <a:rPr lang="fr-FR" altLang="fr-FR" sz="1800" smtClean="0">
                <a:solidFill>
                  <a:srgbClr val="4D4D4D"/>
                </a:solidFill>
                <a:latin typeface="Verdana" pitchFamily="34" charset="0"/>
              </a:rPr>
              <a:t>(MC),</a:t>
            </a:r>
            <a:r>
              <a:rPr lang="fr-FR" altLang="fr-FR" sz="1800" b="1" smtClean="0">
                <a:solidFill>
                  <a:srgbClr val="4D4D4D"/>
                </a:solidFill>
                <a:latin typeface="Verdana" pitchFamily="34" charset="0"/>
              </a:rPr>
              <a:t> F. Montanet </a:t>
            </a:r>
            <a:r>
              <a:rPr lang="fr-FR" altLang="fr-FR" sz="1800" smtClean="0">
                <a:solidFill>
                  <a:srgbClr val="4D4D4D"/>
                </a:solidFill>
                <a:latin typeface="Verdana" pitchFamily="34" charset="0"/>
              </a:rPr>
              <a:t>(Pr)</a:t>
            </a:r>
          </a:p>
          <a:p>
            <a:pPr lvl="1">
              <a:lnSpc>
                <a:spcPct val="90000"/>
              </a:lnSpc>
              <a:buFont typeface="Arial" pitchFamily="34" charset="0"/>
              <a:buChar char="•"/>
            </a:pPr>
            <a:r>
              <a:rPr lang="fr-FR" altLang="fr-FR" sz="1800" b="1" smtClean="0">
                <a:solidFill>
                  <a:srgbClr val="4D4D4D"/>
                </a:solidFill>
                <a:latin typeface="Verdana" pitchFamily="34" charset="0"/>
              </a:rPr>
              <a:t>3 CNRS : S. Kox </a:t>
            </a:r>
            <a:r>
              <a:rPr lang="fr-FR" altLang="fr-FR" sz="1800" smtClean="0">
                <a:solidFill>
                  <a:srgbClr val="4D4D4D"/>
                </a:solidFill>
                <a:latin typeface="Verdana" pitchFamily="34" charset="0"/>
              </a:rPr>
              <a:t>(Dr), </a:t>
            </a:r>
            <a:r>
              <a:rPr lang="fr-FR" altLang="fr-FR" sz="1800" b="1" smtClean="0">
                <a:solidFill>
                  <a:srgbClr val="4D4D4D"/>
                </a:solidFill>
                <a:latin typeface="Verdana" pitchFamily="34" charset="0"/>
              </a:rPr>
              <a:t>J.S Réal </a:t>
            </a:r>
            <a:r>
              <a:rPr lang="fr-FR" altLang="fr-FR" sz="1800" smtClean="0">
                <a:solidFill>
                  <a:srgbClr val="4D4D4D"/>
                </a:solidFill>
                <a:latin typeface="Verdana" pitchFamily="34" charset="0"/>
              </a:rPr>
              <a:t>(Dr), </a:t>
            </a:r>
            <a:r>
              <a:rPr lang="fr-FR" altLang="fr-FR" sz="1800" b="1" smtClean="0">
                <a:solidFill>
                  <a:srgbClr val="4D4D4D"/>
                </a:solidFill>
                <a:latin typeface="Verdana" pitchFamily="34" charset="0"/>
              </a:rPr>
              <a:t>A. stutz </a:t>
            </a:r>
            <a:r>
              <a:rPr lang="fr-FR" altLang="fr-FR" sz="1800" smtClean="0">
                <a:solidFill>
                  <a:srgbClr val="4D4D4D"/>
                </a:solidFill>
                <a:latin typeface="Verdana" pitchFamily="34" charset="0"/>
              </a:rPr>
              <a:t>(CR)</a:t>
            </a:r>
            <a:endParaRPr lang="fr-FR" altLang="fr-FR" sz="1800" smtClean="0">
              <a:solidFill>
                <a:srgbClr val="4D4D4D"/>
              </a:solidFill>
              <a:latin typeface="Verdana" pitchFamily="34" charset="0"/>
              <a:sym typeface="Wingdings" pitchFamily="2" charset="2"/>
            </a:endParaRPr>
          </a:p>
          <a:p>
            <a:pPr lvl="1">
              <a:lnSpc>
                <a:spcPct val="90000"/>
              </a:lnSpc>
              <a:buFont typeface="Arial" pitchFamily="34" charset="0"/>
              <a:buNone/>
            </a:pPr>
            <a:endParaRPr lang="fr-FR" altLang="fr-FR" sz="1600" smtClean="0">
              <a:solidFill>
                <a:srgbClr val="4D4D4D"/>
              </a:solidFill>
              <a:latin typeface="Verdana" pitchFamily="34" charset="0"/>
              <a:sym typeface="Wingdings" pitchFamily="2" charset="2"/>
            </a:endParaRPr>
          </a:p>
          <a:p>
            <a:pPr marL="0" indent="0">
              <a:lnSpc>
                <a:spcPct val="90000"/>
              </a:lnSpc>
            </a:pPr>
            <a:r>
              <a:rPr lang="fr-FR" altLang="fr-FR" sz="2000" smtClean="0">
                <a:solidFill>
                  <a:srgbClr val="0070C0"/>
                </a:solidFill>
                <a:latin typeface="Verdana" pitchFamily="34" charset="0"/>
              </a:rPr>
              <a:t>3 doctorants :</a:t>
            </a:r>
          </a:p>
          <a:p>
            <a:pPr lvl="1">
              <a:lnSpc>
                <a:spcPct val="90000"/>
              </a:lnSpc>
              <a:buFont typeface="Arial" pitchFamily="34" charset="0"/>
              <a:buChar char="•"/>
            </a:pPr>
            <a:r>
              <a:rPr lang="en-US" altLang="fr-FR" sz="1800" b="1" smtClean="0">
                <a:solidFill>
                  <a:srgbClr val="4D4D4D"/>
                </a:solidFill>
                <a:latin typeface="Verdana" pitchFamily="34" charset="0"/>
              </a:rPr>
              <a:t>S. Z</a:t>
            </a:r>
            <a:r>
              <a:rPr lang="fr-FR" altLang="fr-FR" sz="1800" b="1" smtClean="0">
                <a:solidFill>
                  <a:srgbClr val="4D4D4D"/>
                </a:solidFill>
                <a:latin typeface="Verdana" pitchFamily="34" charset="0"/>
              </a:rPr>
              <a:t>s</a:t>
            </a:r>
            <a:r>
              <a:rPr lang="en-US" altLang="fr-FR" sz="1800" b="1" smtClean="0">
                <a:solidFill>
                  <a:srgbClr val="4D4D4D"/>
                </a:solidFill>
                <a:latin typeface="Verdana" pitchFamily="34" charset="0"/>
              </a:rPr>
              <a:t>oldos</a:t>
            </a:r>
            <a:endParaRPr lang="fr-FR" altLang="fr-FR" sz="1400" smtClean="0">
              <a:solidFill>
                <a:srgbClr val="4D4D4D"/>
              </a:solidFill>
              <a:latin typeface="Verdana" pitchFamily="34" charset="0"/>
            </a:endParaRPr>
          </a:p>
          <a:p>
            <a:pPr lvl="2">
              <a:lnSpc>
                <a:spcPct val="90000"/>
              </a:lnSpc>
            </a:pPr>
            <a:r>
              <a:rPr lang="fr-FR" altLang="fr-FR" sz="1400" smtClean="0">
                <a:solidFill>
                  <a:srgbClr val="4D4D4D"/>
                </a:solidFill>
                <a:latin typeface="Verdana" pitchFamily="34" charset="0"/>
              </a:rPr>
              <a:t>soutenance prévue en 2016 (Recherche de neutrinos stériles au près du réacteur de l’ILL, étude du bruit de fond d’origine cosmique)</a:t>
            </a:r>
          </a:p>
          <a:p>
            <a:pPr lvl="1">
              <a:lnSpc>
                <a:spcPct val="90000"/>
              </a:lnSpc>
              <a:buFont typeface="Arial" pitchFamily="34" charset="0"/>
              <a:buChar char="•"/>
            </a:pPr>
            <a:r>
              <a:rPr lang="en-US" altLang="fr-FR" sz="1800" b="1" smtClean="0">
                <a:solidFill>
                  <a:srgbClr val="4D4D4D"/>
                </a:solidFill>
                <a:latin typeface="Verdana" pitchFamily="34" charset="0"/>
              </a:rPr>
              <a:t>T. </a:t>
            </a:r>
            <a:r>
              <a:rPr lang="fr-FR" altLang="fr-FR" sz="1800" b="1" smtClean="0">
                <a:solidFill>
                  <a:srgbClr val="4D4D4D"/>
                </a:solidFill>
                <a:latin typeface="Verdana" pitchFamily="34" charset="0"/>
              </a:rPr>
              <a:t>Salagnac</a:t>
            </a:r>
            <a:endParaRPr lang="fr-FR" altLang="fr-FR" sz="1400" smtClean="0">
              <a:solidFill>
                <a:srgbClr val="4D4D4D"/>
              </a:solidFill>
              <a:latin typeface="Verdana" pitchFamily="34" charset="0"/>
            </a:endParaRPr>
          </a:p>
          <a:p>
            <a:pPr lvl="2">
              <a:lnSpc>
                <a:spcPct val="90000"/>
              </a:lnSpc>
            </a:pPr>
            <a:r>
              <a:rPr lang="fr-FR" altLang="fr-FR" sz="1400" smtClean="0">
                <a:solidFill>
                  <a:srgbClr val="4D4D4D"/>
                </a:solidFill>
                <a:latin typeface="Verdana" pitchFamily="34" charset="0"/>
              </a:rPr>
              <a:t>soutenance prévue en 2017 (Recherche de neutrinos stériles au près du réacteur de l’ILL, performances du détecteur Stéreo)</a:t>
            </a:r>
          </a:p>
          <a:p>
            <a:pPr lvl="1">
              <a:lnSpc>
                <a:spcPct val="90000"/>
              </a:lnSpc>
              <a:buFont typeface="Arial" pitchFamily="34" charset="0"/>
              <a:buChar char="•"/>
            </a:pPr>
            <a:r>
              <a:rPr lang="en-US" altLang="fr-FR" sz="1800" b="1" smtClean="0">
                <a:solidFill>
                  <a:srgbClr val="4D4D4D"/>
                </a:solidFill>
                <a:latin typeface="Verdana" pitchFamily="34" charset="0"/>
              </a:rPr>
              <a:t>F. </a:t>
            </a:r>
            <a:r>
              <a:rPr lang="fr-FR" altLang="fr-FR" sz="1800" b="1" smtClean="0">
                <a:solidFill>
                  <a:srgbClr val="4D4D4D"/>
                </a:solidFill>
                <a:latin typeface="Verdana" pitchFamily="34" charset="0"/>
              </a:rPr>
              <a:t>Kandzia – </a:t>
            </a:r>
            <a:r>
              <a:rPr lang="fr-FR" altLang="fr-FR" sz="1800" smtClean="0">
                <a:solidFill>
                  <a:srgbClr val="4D4D4D"/>
                </a:solidFill>
                <a:latin typeface="Verdana" pitchFamily="34" charset="0"/>
              </a:rPr>
              <a:t>cotutelle ILL</a:t>
            </a:r>
            <a:endParaRPr lang="fr-FR" altLang="fr-FR" sz="1400" smtClean="0">
              <a:solidFill>
                <a:srgbClr val="4D4D4D"/>
              </a:solidFill>
              <a:latin typeface="Verdana" pitchFamily="34" charset="0"/>
            </a:endParaRPr>
          </a:p>
          <a:p>
            <a:pPr lvl="2">
              <a:lnSpc>
                <a:spcPct val="90000"/>
              </a:lnSpc>
            </a:pPr>
            <a:r>
              <a:rPr lang="fr-FR" altLang="fr-FR" sz="1400" smtClean="0">
                <a:solidFill>
                  <a:srgbClr val="4D4D4D"/>
                </a:solidFill>
                <a:latin typeface="Verdana" pitchFamily="34" charset="0"/>
              </a:rPr>
              <a:t>soutenance prévue en 2017 (Recherche de neutrinos stériles au près du réacteur de l’ILL, étude du bruit de fond réacteur)</a:t>
            </a:r>
          </a:p>
          <a:p>
            <a:pPr lvl="2">
              <a:lnSpc>
                <a:spcPct val="90000"/>
              </a:lnSpc>
              <a:buFont typeface="Arial" pitchFamily="34" charset="0"/>
              <a:buNone/>
            </a:pPr>
            <a:endParaRPr lang="fr-FR" altLang="fr-FR" sz="1200" smtClean="0">
              <a:solidFill>
                <a:srgbClr val="4D4D4D"/>
              </a:solidFill>
              <a:latin typeface="Verdana" pitchFamily="34" charset="0"/>
            </a:endParaRPr>
          </a:p>
          <a:p>
            <a:pPr marL="0" indent="0">
              <a:lnSpc>
                <a:spcPct val="90000"/>
              </a:lnSpc>
            </a:pPr>
            <a:r>
              <a:rPr lang="fr-FR" altLang="fr-FR" sz="2000" smtClean="0">
                <a:solidFill>
                  <a:srgbClr val="0070C0"/>
                </a:solidFill>
                <a:latin typeface="Verdana" pitchFamily="34" charset="0"/>
                <a:sym typeface="Wingdings" pitchFamily="2" charset="2"/>
              </a:rPr>
              <a:t>1 postdoc :</a:t>
            </a:r>
          </a:p>
          <a:p>
            <a:pPr lvl="1">
              <a:lnSpc>
                <a:spcPct val="90000"/>
              </a:lnSpc>
              <a:buFont typeface="Arial" pitchFamily="34" charset="0"/>
              <a:buChar char="•"/>
            </a:pPr>
            <a:r>
              <a:rPr lang="fr-FR" altLang="fr-FR" sz="1800" b="1" smtClean="0">
                <a:solidFill>
                  <a:srgbClr val="4D4D4D"/>
                </a:solidFill>
                <a:latin typeface="Verdana" pitchFamily="34" charset="0"/>
              </a:rPr>
              <a:t>V. Hélaine </a:t>
            </a:r>
            <a:r>
              <a:rPr lang="fr-FR" altLang="fr-FR" sz="1600" smtClean="0">
                <a:solidFill>
                  <a:srgbClr val="4D4D4D"/>
                </a:solidFill>
                <a:latin typeface="Verdana" pitchFamily="34" charset="0"/>
              </a:rPr>
              <a:t>(postdoc labex ENIGMASS à partir du 22 octobre 2014)</a:t>
            </a:r>
          </a:p>
          <a:p>
            <a:pPr lvl="2">
              <a:lnSpc>
                <a:spcPct val="90000"/>
              </a:lnSpc>
            </a:pPr>
            <a:r>
              <a:rPr lang="fr-FR" altLang="fr-FR" sz="1400" smtClean="0">
                <a:solidFill>
                  <a:srgbClr val="4D4D4D"/>
                </a:solidFill>
                <a:latin typeface="Verdana" pitchFamily="34" charset="0"/>
              </a:rPr>
              <a:t>Recherche de neutrinos stériles : projet Stereo</a:t>
            </a:r>
            <a:endParaRPr lang="fr-FR" altLang="fr-FR" sz="1800" smtClean="0">
              <a:solidFill>
                <a:srgbClr val="4D4D4D"/>
              </a:solidFill>
              <a:latin typeface="Verdana" pitchFamily="34" charset="0"/>
            </a:endParaRPr>
          </a:p>
        </p:txBody>
      </p:sp>
      <p:sp>
        <p:nvSpPr>
          <p:cNvPr id="18435" name="Espace réservé du numéro de diapositive 5"/>
          <p:cNvSpPr txBox="1">
            <a:spLocks noGrp="1"/>
          </p:cNvSpPr>
          <p:nvPr/>
        </p:nvSpPr>
        <p:spPr bwMode="auto">
          <a:xfrm>
            <a:off x="6877050" y="6492875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algn="r" eaLnBrk="1" hangingPunct="1"/>
            <a:fld id="{6162BDCF-F3FC-4948-A2F9-90092B16E318}" type="slidenum">
              <a:rPr lang="fr-FR" altLang="fr-FR" sz="1200">
                <a:solidFill>
                  <a:srgbClr val="898989"/>
                </a:solidFill>
              </a:rPr>
              <a:pPr algn="r" eaLnBrk="1" hangingPunct="1"/>
              <a:t>27</a:t>
            </a:fld>
            <a:endParaRPr lang="fr-FR" altLang="fr-FR" sz="1200">
              <a:solidFill>
                <a:srgbClr val="898989"/>
              </a:solidFill>
            </a:endParaRPr>
          </a:p>
        </p:txBody>
      </p:sp>
      <p:sp>
        <p:nvSpPr>
          <p:cNvPr id="18436" name="Espace réservé du pied de page 9"/>
          <p:cNvSpPr txBox="1">
            <a:spLocks noGrp="1"/>
          </p:cNvSpPr>
          <p:nvPr/>
        </p:nvSpPr>
        <p:spPr bwMode="auto">
          <a:xfrm>
            <a:off x="3059113" y="6453188"/>
            <a:ext cx="3529012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fr-FR" altLang="fr-FR" sz="1200">
                <a:solidFill>
                  <a:srgbClr val="898989"/>
                </a:solidFill>
              </a:rPr>
              <a:t>Tourniquet Section 01 du LPSC – Nov. 2014</a:t>
            </a:r>
          </a:p>
        </p:txBody>
      </p:sp>
      <p:cxnSp>
        <p:nvCxnSpPr>
          <p:cNvPr id="11" name="Connecteur droit 10"/>
          <p:cNvCxnSpPr/>
          <p:nvPr/>
        </p:nvCxnSpPr>
        <p:spPr>
          <a:xfrm>
            <a:off x="1588" y="692150"/>
            <a:ext cx="9142412" cy="0"/>
          </a:xfrm>
          <a:prstGeom prst="line">
            <a:avLst/>
          </a:prstGeom>
          <a:ln>
            <a:solidFill>
              <a:srgbClr val="E751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438" name="Espace réservé de la date 11"/>
          <p:cNvSpPr txBox="1">
            <a:spLocks noGrp="1"/>
          </p:cNvSpPr>
          <p:nvPr/>
        </p:nvSpPr>
        <p:spPr bwMode="auto">
          <a:xfrm>
            <a:off x="134938" y="6453188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fr-FR" altLang="fr-FR" sz="1200">
                <a:solidFill>
                  <a:srgbClr val="898989"/>
                </a:solidFill>
              </a:rPr>
              <a:t>Groupe Neutrino</a:t>
            </a:r>
          </a:p>
        </p:txBody>
      </p:sp>
      <p:pic>
        <p:nvPicPr>
          <p:cNvPr id="18439" name="Picture 13" descr="http://lpsc.in2p3.fr/mariane/images/logoLPS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0"/>
            <a:ext cx="1093788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07090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692150"/>
          </a:xfrm>
          <a:prstGeom prst="rect">
            <a:avLst/>
          </a:prstGeom>
        </p:spPr>
        <p:txBody>
          <a:bodyPr/>
          <a:lstStyle/>
          <a:p>
            <a:r>
              <a:rPr lang="fr-FR" altLang="fr-FR" sz="2800" b="1" smtClean="0">
                <a:solidFill>
                  <a:srgbClr val="E75112"/>
                </a:solidFill>
                <a:latin typeface="Verdana" pitchFamily="34" charset="0"/>
              </a:rPr>
              <a:t>Evolutions récentes</a:t>
            </a:r>
          </a:p>
        </p:txBody>
      </p:sp>
      <p:sp>
        <p:nvSpPr>
          <p:cNvPr id="20482" name="Espace réservé du numéro de diapositive 5"/>
          <p:cNvSpPr txBox="1">
            <a:spLocks noGrp="1"/>
          </p:cNvSpPr>
          <p:nvPr/>
        </p:nvSpPr>
        <p:spPr bwMode="auto">
          <a:xfrm>
            <a:off x="6877050" y="6492875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algn="r" eaLnBrk="1" hangingPunct="1"/>
            <a:fld id="{19DB2AB2-D4A3-4C3B-8FF7-754CD52106FA}" type="slidenum">
              <a:rPr lang="fr-FR" altLang="fr-FR" sz="1200">
                <a:solidFill>
                  <a:srgbClr val="898989"/>
                </a:solidFill>
              </a:rPr>
              <a:pPr algn="r" eaLnBrk="1" hangingPunct="1"/>
              <a:t>28</a:t>
            </a:fld>
            <a:endParaRPr lang="fr-FR" altLang="fr-FR" sz="1200">
              <a:solidFill>
                <a:srgbClr val="898989"/>
              </a:solidFill>
            </a:endParaRPr>
          </a:p>
        </p:txBody>
      </p:sp>
      <p:cxnSp>
        <p:nvCxnSpPr>
          <p:cNvPr id="11" name="Connecteur droit 10"/>
          <p:cNvCxnSpPr/>
          <p:nvPr/>
        </p:nvCxnSpPr>
        <p:spPr>
          <a:xfrm>
            <a:off x="1588" y="692150"/>
            <a:ext cx="9142412" cy="0"/>
          </a:xfrm>
          <a:prstGeom prst="line">
            <a:avLst/>
          </a:prstGeom>
          <a:ln>
            <a:solidFill>
              <a:srgbClr val="E751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484" name="Rectangle 3"/>
          <p:cNvSpPr txBox="1">
            <a:spLocks noChangeArrowheads="1"/>
          </p:cNvSpPr>
          <p:nvPr/>
        </p:nvSpPr>
        <p:spPr bwMode="auto">
          <a:xfrm>
            <a:off x="9525" y="836613"/>
            <a:ext cx="9242425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fr-FR" altLang="fr-FR" sz="2000">
                <a:solidFill>
                  <a:srgbClr val="0070C0"/>
                </a:solidFill>
              </a:rPr>
              <a:t>Nouveau groupe du LPSC crée en 2013 autour du projet Stereo</a:t>
            </a:r>
          </a:p>
          <a:p>
            <a:pPr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</a:pPr>
            <a:endParaRPr lang="fr-FR" altLang="fr-FR" sz="2000">
              <a:solidFill>
                <a:srgbClr val="0070C0"/>
              </a:solidFill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fr-FR" altLang="fr-FR" sz="2000">
                <a:solidFill>
                  <a:srgbClr val="0070C0"/>
                </a:solidFill>
              </a:rPr>
              <a:t>5 permanents</a:t>
            </a:r>
            <a:r>
              <a:rPr lang="fr-FR" altLang="fr-FR" sz="1800">
                <a:solidFill>
                  <a:srgbClr val="0070C0"/>
                </a:solidFill>
              </a:rPr>
              <a:t> :</a:t>
            </a:r>
            <a:endParaRPr lang="fr-FR" altLang="fr-FR" sz="200">
              <a:solidFill>
                <a:srgbClr val="0070C0"/>
              </a:solidFill>
            </a:endParaRPr>
          </a:p>
          <a:p>
            <a:pPr lvl="1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fr-FR" altLang="fr-FR" sz="1600" b="1">
                <a:solidFill>
                  <a:srgbClr val="4D4D4D"/>
                </a:solidFill>
                <a:sym typeface="Wingdings" pitchFamily="2" charset="2"/>
              </a:rPr>
              <a:t>S. Kox </a:t>
            </a:r>
            <a:r>
              <a:rPr lang="fr-FR" altLang="fr-FR" sz="1600">
                <a:solidFill>
                  <a:srgbClr val="4D4D4D"/>
                </a:solidFill>
                <a:sym typeface="Wingdings" pitchFamily="2" charset="2"/>
              </a:rPr>
              <a:t>(DR) D.U. du LPSC jusqu’en mars 2014 puis DAS IN2P3, qques % sur STEREO</a:t>
            </a:r>
            <a:endParaRPr lang="fr-FR" altLang="fr-FR" sz="1600" b="1">
              <a:solidFill>
                <a:srgbClr val="4D4D4D"/>
              </a:solidFill>
              <a:sym typeface="Wingdings" pitchFamily="2" charset="2"/>
            </a:endParaRPr>
          </a:p>
          <a:p>
            <a:pPr lvl="1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fr-FR" altLang="fr-FR" sz="1600" b="1">
                <a:solidFill>
                  <a:srgbClr val="4D4D4D"/>
                </a:solidFill>
                <a:sym typeface="Wingdings" pitchFamily="2" charset="2"/>
              </a:rPr>
              <a:t>J. Lamblin </a:t>
            </a:r>
            <a:r>
              <a:rPr lang="fr-FR" altLang="fr-FR" sz="1600">
                <a:solidFill>
                  <a:srgbClr val="4D4D4D"/>
                </a:solidFill>
                <a:sym typeface="Wingdings" pitchFamily="2" charset="2"/>
              </a:rPr>
              <a:t>(MC) recruté en 2011 au LPSC (anciennement à Subatech), sur MIMAC jusqu’en 2013, expérience en physique des neutrinos (MUNU à Bugey).</a:t>
            </a:r>
          </a:p>
          <a:p>
            <a:pPr lvl="1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fr-FR" altLang="fr-FR" sz="1600" b="1">
                <a:solidFill>
                  <a:srgbClr val="4D4D4D"/>
                </a:solidFill>
                <a:sym typeface="Wingdings" pitchFamily="2" charset="2"/>
              </a:rPr>
              <a:t>F. Montanet </a:t>
            </a:r>
            <a:r>
              <a:rPr lang="fr-FR" altLang="fr-FR" sz="1600">
                <a:solidFill>
                  <a:srgbClr val="4D4D4D"/>
                </a:solidFill>
                <a:sym typeface="Wingdings" pitchFamily="2" charset="2"/>
              </a:rPr>
              <a:t>(Pr) sur AUGER jusqu’en 2013 (actuellement tjrs 50% AUGER), expérience en physique des neutrinos (Antares).</a:t>
            </a:r>
          </a:p>
          <a:p>
            <a:pPr lvl="1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fr-FR" altLang="fr-FR" sz="1600" b="1">
                <a:solidFill>
                  <a:srgbClr val="4D4D4D"/>
                </a:solidFill>
                <a:sym typeface="Wingdings" pitchFamily="2" charset="2"/>
              </a:rPr>
              <a:t>J.S. Réal </a:t>
            </a:r>
            <a:r>
              <a:rPr lang="fr-FR" altLang="fr-FR" sz="1600">
                <a:solidFill>
                  <a:srgbClr val="4D4D4D"/>
                </a:solidFill>
                <a:sym typeface="Wingdings" pitchFamily="2" charset="2"/>
              </a:rPr>
              <a:t>(DR) sur ALICE jusqu’en 2013 (actuellement tjrs 10% JLAB)</a:t>
            </a:r>
          </a:p>
          <a:p>
            <a:pPr lvl="1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fr-FR" altLang="fr-FR" sz="1600" b="1">
                <a:solidFill>
                  <a:srgbClr val="4D4D4D"/>
                </a:solidFill>
                <a:sym typeface="Wingdings" pitchFamily="2" charset="2"/>
              </a:rPr>
              <a:t>A. Stutz </a:t>
            </a:r>
            <a:r>
              <a:rPr lang="fr-FR" altLang="fr-FR" sz="1600">
                <a:solidFill>
                  <a:srgbClr val="4D4D4D"/>
                </a:solidFill>
                <a:sym typeface="Wingdings" pitchFamily="2" charset="2"/>
              </a:rPr>
              <a:t>(CR) sur AUGER jusqu’en 2013 (actuellement tjrs 10% AUGER), expérience en physique des neutrinos (oscillations + MUNU à Bugey).</a:t>
            </a:r>
          </a:p>
          <a:p>
            <a:pPr lvl="1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</a:pPr>
            <a:endParaRPr lang="fr-FR" altLang="fr-FR" sz="1600">
              <a:solidFill>
                <a:srgbClr val="4D4D4D"/>
              </a:solidFill>
              <a:sym typeface="Wingdings" pitchFamily="2" charset="2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fr-FR" altLang="fr-FR" sz="2000">
                <a:solidFill>
                  <a:srgbClr val="0070C0"/>
                </a:solidFill>
                <a:sym typeface="Wingdings" pitchFamily="2" charset="2"/>
              </a:rPr>
              <a:t>1 postdoc</a:t>
            </a:r>
            <a:r>
              <a:rPr lang="fr-FR" altLang="fr-FR" sz="1800">
                <a:solidFill>
                  <a:srgbClr val="0070C0"/>
                </a:solidFill>
                <a:sym typeface="Wingdings" pitchFamily="2" charset="2"/>
              </a:rPr>
              <a:t> :</a:t>
            </a:r>
          </a:p>
          <a:p>
            <a:pPr lvl="1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fr-FR" altLang="fr-FR" sz="1600" b="1">
                <a:solidFill>
                  <a:srgbClr val="4D4D4D"/>
                </a:solidFill>
              </a:rPr>
              <a:t>V. Hélaine</a:t>
            </a:r>
            <a:endParaRPr lang="fr-FR" altLang="fr-FR" sz="1600">
              <a:solidFill>
                <a:srgbClr val="4D4D4D"/>
              </a:solidFill>
            </a:endParaRPr>
          </a:p>
          <a:p>
            <a:pPr lvl="2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fr-FR" altLang="fr-FR" sz="1600">
                <a:solidFill>
                  <a:srgbClr val="4D4D4D"/>
                </a:solidFill>
              </a:rPr>
              <a:t>Thèse soutenue en sept 2014 au LPC Caen sur la mesure du moment dipolaire électrique du neutron</a:t>
            </a:r>
            <a:endParaRPr lang="fr-FR" altLang="fr-FR" sz="1800">
              <a:solidFill>
                <a:srgbClr val="4D4D4D"/>
              </a:solidFill>
            </a:endParaRPr>
          </a:p>
          <a:p>
            <a:pPr lvl="1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</a:pPr>
            <a:endParaRPr lang="fr-FR" altLang="fr-FR" sz="1600">
              <a:solidFill>
                <a:srgbClr val="4D4D4D"/>
              </a:solidFill>
              <a:sym typeface="Wingdings" pitchFamily="2" charset="2"/>
            </a:endParaRPr>
          </a:p>
          <a:p>
            <a:pPr lvl="1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</a:pPr>
            <a:endParaRPr lang="fr-FR" altLang="fr-FR" sz="1600">
              <a:solidFill>
                <a:srgbClr val="4D4D4D"/>
              </a:solidFill>
              <a:sym typeface="Wingdings" pitchFamily="2" charset="2"/>
            </a:endParaRPr>
          </a:p>
        </p:txBody>
      </p:sp>
      <p:sp>
        <p:nvSpPr>
          <p:cNvPr id="20485" name="Espace réservé du pied de page 9"/>
          <p:cNvSpPr txBox="1">
            <a:spLocks noGrp="1"/>
          </p:cNvSpPr>
          <p:nvPr/>
        </p:nvSpPr>
        <p:spPr bwMode="auto">
          <a:xfrm>
            <a:off x="3059113" y="6453188"/>
            <a:ext cx="3529012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fr-FR" altLang="fr-FR" sz="1200">
                <a:solidFill>
                  <a:srgbClr val="898989"/>
                </a:solidFill>
              </a:rPr>
              <a:t>Tourniquet Section 01 du LPSC – Nov. 2014</a:t>
            </a:r>
          </a:p>
        </p:txBody>
      </p:sp>
      <p:sp>
        <p:nvSpPr>
          <p:cNvPr id="20486" name="Espace réservé de la date 11"/>
          <p:cNvSpPr txBox="1">
            <a:spLocks noGrp="1"/>
          </p:cNvSpPr>
          <p:nvPr/>
        </p:nvSpPr>
        <p:spPr bwMode="auto">
          <a:xfrm>
            <a:off x="134938" y="6453188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fr-FR" altLang="fr-FR" sz="1200">
                <a:solidFill>
                  <a:srgbClr val="898989"/>
                </a:solidFill>
              </a:rPr>
              <a:t>Groupe Neutrino</a:t>
            </a:r>
          </a:p>
        </p:txBody>
      </p:sp>
      <p:pic>
        <p:nvPicPr>
          <p:cNvPr id="20487" name="Picture 13" descr="http://lpsc.in2p3.fr/mariane/images/logoLPS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0"/>
            <a:ext cx="1093788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45621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692150"/>
          </a:xfrm>
          <a:prstGeom prst="rect">
            <a:avLst/>
          </a:prstGeom>
        </p:spPr>
        <p:txBody>
          <a:bodyPr/>
          <a:lstStyle/>
          <a:p>
            <a:r>
              <a:rPr lang="fr-FR" altLang="fr-FR" sz="2800" b="1" smtClean="0">
                <a:solidFill>
                  <a:srgbClr val="E75112"/>
                </a:solidFill>
                <a:latin typeface="Verdana" pitchFamily="34" charset="0"/>
              </a:rPr>
              <a:t>Thématique - Activités</a:t>
            </a:r>
            <a:endParaRPr lang="fr-FR" altLang="fr-FR" sz="2000" b="1" smtClean="0">
              <a:solidFill>
                <a:srgbClr val="E75112"/>
              </a:solidFill>
              <a:latin typeface="Verdana" pitchFamily="34" charset="0"/>
            </a:endParaRPr>
          </a:p>
        </p:txBody>
      </p:sp>
      <p:sp>
        <p:nvSpPr>
          <p:cNvPr id="22530" name="Espace réservé du numéro de diapositive 5"/>
          <p:cNvSpPr txBox="1">
            <a:spLocks noGrp="1"/>
          </p:cNvSpPr>
          <p:nvPr/>
        </p:nvSpPr>
        <p:spPr bwMode="auto">
          <a:xfrm>
            <a:off x="6877050" y="6492875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algn="r" eaLnBrk="1" hangingPunct="1"/>
            <a:fld id="{93A321F0-FF6A-4A5C-BC3A-D3A908F4C7B9}" type="slidenum">
              <a:rPr lang="fr-FR" altLang="fr-FR" sz="1200">
                <a:solidFill>
                  <a:srgbClr val="898989"/>
                </a:solidFill>
              </a:rPr>
              <a:pPr algn="r" eaLnBrk="1" hangingPunct="1"/>
              <a:t>29</a:t>
            </a:fld>
            <a:endParaRPr lang="fr-FR" altLang="fr-FR" sz="1200">
              <a:solidFill>
                <a:srgbClr val="898989"/>
              </a:solidFill>
            </a:endParaRPr>
          </a:p>
        </p:txBody>
      </p:sp>
      <p:cxnSp>
        <p:nvCxnSpPr>
          <p:cNvPr id="11" name="Connecteur droit 10"/>
          <p:cNvCxnSpPr/>
          <p:nvPr/>
        </p:nvCxnSpPr>
        <p:spPr>
          <a:xfrm>
            <a:off x="1588" y="692150"/>
            <a:ext cx="9142412" cy="0"/>
          </a:xfrm>
          <a:prstGeom prst="line">
            <a:avLst/>
          </a:prstGeom>
          <a:ln>
            <a:solidFill>
              <a:srgbClr val="E751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532" name="Espace réservé du pied de page 9"/>
          <p:cNvSpPr txBox="1">
            <a:spLocks noGrp="1"/>
          </p:cNvSpPr>
          <p:nvPr/>
        </p:nvSpPr>
        <p:spPr bwMode="auto">
          <a:xfrm>
            <a:off x="3059113" y="6453188"/>
            <a:ext cx="3529012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fr-FR" altLang="fr-FR" sz="1200">
                <a:solidFill>
                  <a:srgbClr val="898989"/>
                </a:solidFill>
              </a:rPr>
              <a:t>Tourniquet Section 01 du LPSC – Nov. 2014</a:t>
            </a:r>
          </a:p>
        </p:txBody>
      </p:sp>
      <p:sp>
        <p:nvSpPr>
          <p:cNvPr id="22533" name="Espace réservé de la date 11"/>
          <p:cNvSpPr txBox="1">
            <a:spLocks noGrp="1"/>
          </p:cNvSpPr>
          <p:nvPr/>
        </p:nvSpPr>
        <p:spPr bwMode="auto">
          <a:xfrm>
            <a:off x="134938" y="6453188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fr-FR" altLang="fr-FR" sz="1200">
                <a:solidFill>
                  <a:srgbClr val="898989"/>
                </a:solidFill>
              </a:rPr>
              <a:t>Groupe Neutrino</a:t>
            </a:r>
          </a:p>
        </p:txBody>
      </p:sp>
      <p:sp>
        <p:nvSpPr>
          <p:cNvPr id="22534" name="Rectangle 3"/>
          <p:cNvSpPr txBox="1">
            <a:spLocks noChangeArrowheads="1"/>
          </p:cNvSpPr>
          <p:nvPr/>
        </p:nvSpPr>
        <p:spPr bwMode="auto">
          <a:xfrm>
            <a:off x="107950" y="1123950"/>
            <a:ext cx="8785225" cy="482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8572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fr-FR" altLang="fr-FR" sz="2000">
                <a:solidFill>
                  <a:srgbClr val="0070C0"/>
                </a:solidFill>
              </a:rPr>
              <a:t>Physique des neutrinos</a:t>
            </a:r>
          </a:p>
          <a:p>
            <a:pPr lvl="1" eaLnBrk="1" hangingPunct="1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–"/>
            </a:pPr>
            <a:r>
              <a:rPr lang="fr-FR" altLang="fr-FR" sz="1600">
                <a:solidFill>
                  <a:srgbClr val="4D4D4D"/>
                </a:solidFill>
              </a:rPr>
              <a:t> Recherche de neutrino stérile autour de 1 eV</a:t>
            </a:r>
          </a:p>
          <a:p>
            <a:pPr lvl="1" eaLnBrk="1" hangingPunct="1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–"/>
            </a:pPr>
            <a:r>
              <a:rPr lang="fr-FR" altLang="fr-FR" sz="1600">
                <a:solidFill>
                  <a:srgbClr val="4D4D4D"/>
                </a:solidFill>
              </a:rPr>
              <a:t> Test de l’anomalie des neutrinos de réacteur</a:t>
            </a:r>
          </a:p>
          <a:p>
            <a:pPr lvl="1" eaLnBrk="1" hangingPunct="1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–"/>
            </a:pPr>
            <a:r>
              <a:rPr lang="fr-FR" altLang="fr-FR" sz="1600">
                <a:solidFill>
                  <a:srgbClr val="4D4D4D"/>
                </a:solidFill>
              </a:rPr>
              <a:t> Oscillation de neutrinos à courte distance d’un réacteur</a:t>
            </a:r>
            <a:endParaRPr lang="fr-FR" altLang="fr-FR" sz="2000"/>
          </a:p>
          <a:p>
            <a:pPr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</a:pPr>
            <a:endParaRPr lang="fr-FR" altLang="fr-FR" sz="2000">
              <a:solidFill>
                <a:srgbClr val="0070C0"/>
              </a:solidFill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fr-FR" altLang="fr-FR" sz="2000">
                <a:solidFill>
                  <a:srgbClr val="0070C0"/>
                </a:solidFill>
              </a:rPr>
              <a:t>Un projet : STEREO</a:t>
            </a:r>
            <a:endParaRPr lang="fr-FR" altLang="fr-FR" sz="1600">
              <a:solidFill>
                <a:srgbClr val="4D4D4D"/>
              </a:solidFill>
            </a:endParaRPr>
          </a:p>
          <a:p>
            <a:pPr lvl="1" eaLnBrk="1" hangingPunct="1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–"/>
            </a:pPr>
            <a:r>
              <a:rPr lang="fr-FR" altLang="fr-FR" sz="1600">
                <a:solidFill>
                  <a:srgbClr val="4D4D4D"/>
                </a:solidFill>
              </a:rPr>
              <a:t> Recherche de neutrino stérile auprès du réacteur de l’ILL</a:t>
            </a:r>
          </a:p>
          <a:p>
            <a:pPr lvl="1" eaLnBrk="1" hangingPunct="1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–"/>
            </a:pPr>
            <a:r>
              <a:rPr lang="fr-FR" altLang="fr-FR" sz="1600">
                <a:solidFill>
                  <a:srgbClr val="4D4D4D"/>
                </a:solidFill>
              </a:rPr>
              <a:t> Collaboration IrFu, LAPP, ILL, MPIK Heidelberg, Univ. Casablanca</a:t>
            </a:r>
          </a:p>
          <a:p>
            <a:pPr lvl="1" eaLnBrk="1" hangingPunct="1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–"/>
            </a:pPr>
            <a:r>
              <a:rPr lang="fr-FR" altLang="fr-FR" sz="1600">
                <a:solidFill>
                  <a:srgbClr val="4D4D4D"/>
                </a:solidFill>
              </a:rPr>
              <a:t> Financement ANR en 2013</a:t>
            </a:r>
          </a:p>
          <a:p>
            <a:pPr lvl="1" eaLnBrk="1" hangingPunct="1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–"/>
            </a:pPr>
            <a:endParaRPr lang="fr-FR" altLang="fr-FR" sz="1600">
              <a:solidFill>
                <a:srgbClr val="4D4D4D"/>
              </a:solidFill>
            </a:endParaRPr>
          </a:p>
          <a:p>
            <a:pPr lvl="1" eaLnBrk="1" hangingPunct="1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–"/>
            </a:pPr>
            <a:r>
              <a:rPr lang="fr-FR" altLang="fr-FR" sz="1600">
                <a:solidFill>
                  <a:srgbClr val="4D4D4D"/>
                </a:solidFill>
              </a:rPr>
              <a:t> </a:t>
            </a:r>
            <a:r>
              <a:rPr lang="fr-FR" altLang="fr-FR" sz="1600" b="1">
                <a:solidFill>
                  <a:srgbClr val="4D4D4D"/>
                </a:solidFill>
              </a:rPr>
              <a:t>Responsabilités du groupe du LPSC </a:t>
            </a:r>
            <a:r>
              <a:rPr lang="fr-FR" altLang="fr-FR" sz="1600">
                <a:solidFill>
                  <a:srgbClr val="4D4D4D"/>
                </a:solidFill>
              </a:rPr>
              <a:t>: </a:t>
            </a:r>
          </a:p>
          <a:p>
            <a:pPr lvl="2" eaLnBrk="1" hangingPunct="1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–"/>
            </a:pPr>
            <a:r>
              <a:rPr lang="fr-FR" altLang="fr-FR" sz="1600">
                <a:solidFill>
                  <a:srgbClr val="4D4D4D"/>
                </a:solidFill>
              </a:rPr>
              <a:t> Détecteur veto muons, Electronique, Acquisition de données, Calibration LED, Simulation</a:t>
            </a:r>
          </a:p>
          <a:p>
            <a:pPr lvl="2" eaLnBrk="1" hangingPunct="1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–"/>
            </a:pPr>
            <a:r>
              <a:rPr lang="fr-FR" altLang="fr-FR" sz="1600">
                <a:solidFill>
                  <a:srgbClr val="4D4D4D"/>
                </a:solidFill>
              </a:rPr>
              <a:t>Forte implication des services techniques SDI et Electronique (coordination technique M. Heusch)</a:t>
            </a:r>
          </a:p>
          <a:p>
            <a:pPr lvl="2" eaLnBrk="1" hangingPunct="1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–"/>
            </a:pPr>
            <a:r>
              <a:rPr lang="fr-FR" altLang="fr-FR" sz="1600">
                <a:solidFill>
                  <a:srgbClr val="4D4D4D"/>
                </a:solidFill>
              </a:rPr>
              <a:t>Implication ponctuelle des services mécanique et informatique</a:t>
            </a:r>
          </a:p>
          <a:p>
            <a:pPr lvl="1" eaLnBrk="1" hangingPunct="1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–"/>
            </a:pPr>
            <a:endParaRPr lang="fr-FR" altLang="fr-FR" sz="1600">
              <a:solidFill>
                <a:srgbClr val="4D4D4D"/>
              </a:solidFill>
            </a:endParaRPr>
          </a:p>
        </p:txBody>
      </p:sp>
      <p:pic>
        <p:nvPicPr>
          <p:cNvPr id="22535" name="Picture 13" descr="http://lpsc.in2p3.fr/mariane/images/logoLPS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0"/>
            <a:ext cx="1093788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13561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Composition du groupe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220953"/>
            <a:ext cx="8229600" cy="5428509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endParaRPr lang="fr-FR" dirty="0" smtClean="0"/>
          </a:p>
          <a:p>
            <a:r>
              <a:rPr lang="fr-FR" dirty="0" smtClean="0"/>
              <a:t>Evolution prévue</a:t>
            </a:r>
          </a:p>
          <a:p>
            <a:pPr lvl="1"/>
            <a:r>
              <a:rPr lang="fr-FR" dirty="0" smtClean="0"/>
              <a:t>1 départ à la retraite en décembre 2014</a:t>
            </a:r>
          </a:p>
          <a:p>
            <a:pPr lvl="2"/>
            <a:r>
              <a:rPr lang="fr-FR" dirty="0" smtClean="0"/>
              <a:t>D. Lebrun</a:t>
            </a:r>
          </a:p>
          <a:p>
            <a:pPr lvl="1"/>
            <a:r>
              <a:rPr lang="fr-FR" dirty="0" smtClean="0"/>
              <a:t>1 départ à la retraite mi 2015</a:t>
            </a:r>
          </a:p>
          <a:p>
            <a:pPr lvl="2"/>
            <a:r>
              <a:rPr lang="fr-FR" dirty="0" smtClean="0"/>
              <a:t>M. Avenier</a:t>
            </a:r>
          </a:p>
          <a:p>
            <a:endParaRPr lang="fr-FR" dirty="0"/>
          </a:p>
          <a:p>
            <a:r>
              <a:rPr lang="fr-FR" dirty="0" smtClean="0"/>
              <a:t>Services techniques très impliqués dans les activités du groupe:</a:t>
            </a:r>
          </a:p>
          <a:p>
            <a:pPr lvl="1"/>
            <a:r>
              <a:rPr lang="fr-FR" dirty="0" smtClean="0"/>
              <a:t>Service détecteurs et instrumentation</a:t>
            </a:r>
          </a:p>
          <a:p>
            <a:pPr lvl="1"/>
            <a:r>
              <a:rPr lang="fr-FR" dirty="0" smtClean="0"/>
              <a:t>Service électronique </a:t>
            </a:r>
          </a:p>
          <a:p>
            <a:pPr lvl="1"/>
            <a:r>
              <a:rPr lang="fr-FR" dirty="0" smtClean="0"/>
              <a:t>Service informatique</a:t>
            </a:r>
          </a:p>
          <a:p>
            <a:pPr lvl="1"/>
            <a:endParaRPr lang="fr-FR" dirty="0"/>
          </a:p>
          <a:p>
            <a:pPr lvl="1"/>
            <a:endParaRPr lang="fr-FR" dirty="0" smtClean="0"/>
          </a:p>
          <a:p>
            <a:pPr lvl="1"/>
            <a:endParaRPr lang="fr-FR" dirty="0"/>
          </a:p>
          <a:p>
            <a:pPr lvl="1"/>
            <a:endParaRPr lang="fr-FR" dirty="0" smtClean="0"/>
          </a:p>
          <a:p>
            <a:pPr lvl="1"/>
            <a:endParaRPr lang="fr-FR" dirty="0"/>
          </a:p>
          <a:p>
            <a:pPr lvl="1"/>
            <a:endParaRPr lang="fr-FR" dirty="0" smtClean="0"/>
          </a:p>
          <a:p>
            <a:pPr lvl="1"/>
            <a:endParaRPr lang="fr-FR" dirty="0"/>
          </a:p>
          <a:p>
            <a:pPr lvl="1"/>
            <a:endParaRPr lang="fr-FR" dirty="0" smtClean="0"/>
          </a:p>
          <a:p>
            <a:pPr lvl="1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86310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692150"/>
          </a:xfrm>
          <a:prstGeom prst="rect">
            <a:avLst/>
          </a:prstGeom>
        </p:spPr>
        <p:txBody>
          <a:bodyPr/>
          <a:lstStyle/>
          <a:p>
            <a:r>
              <a:rPr lang="fr-FR" altLang="fr-FR" sz="2800" b="1" smtClean="0">
                <a:solidFill>
                  <a:srgbClr val="E75112"/>
                </a:solidFill>
                <a:latin typeface="Verdana" pitchFamily="34" charset="0"/>
              </a:rPr>
              <a:t>Organisation du groupe</a:t>
            </a:r>
            <a:endParaRPr lang="fr-FR" altLang="fr-FR" sz="2000" b="1" smtClean="0">
              <a:solidFill>
                <a:srgbClr val="E75112"/>
              </a:solidFill>
              <a:latin typeface="Verdana" pitchFamily="34" charset="0"/>
            </a:endParaRPr>
          </a:p>
        </p:txBody>
      </p:sp>
      <p:sp>
        <p:nvSpPr>
          <p:cNvPr id="24578" name="Espace réservé du numéro de diapositive 5"/>
          <p:cNvSpPr txBox="1">
            <a:spLocks noGrp="1"/>
          </p:cNvSpPr>
          <p:nvPr/>
        </p:nvSpPr>
        <p:spPr bwMode="auto">
          <a:xfrm>
            <a:off x="6877050" y="6492875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algn="r" eaLnBrk="1" hangingPunct="1"/>
            <a:fld id="{C2F62406-BB70-486D-8402-FC347094117C}" type="slidenum">
              <a:rPr lang="fr-FR" altLang="fr-FR" sz="1200">
                <a:solidFill>
                  <a:srgbClr val="898989"/>
                </a:solidFill>
              </a:rPr>
              <a:pPr algn="r" eaLnBrk="1" hangingPunct="1"/>
              <a:t>30</a:t>
            </a:fld>
            <a:endParaRPr lang="fr-FR" altLang="fr-FR" sz="1200">
              <a:solidFill>
                <a:srgbClr val="898989"/>
              </a:solidFill>
            </a:endParaRPr>
          </a:p>
        </p:txBody>
      </p:sp>
      <p:cxnSp>
        <p:nvCxnSpPr>
          <p:cNvPr id="11" name="Connecteur droit 10"/>
          <p:cNvCxnSpPr/>
          <p:nvPr/>
        </p:nvCxnSpPr>
        <p:spPr>
          <a:xfrm>
            <a:off x="1588" y="692150"/>
            <a:ext cx="9142412" cy="0"/>
          </a:xfrm>
          <a:prstGeom prst="line">
            <a:avLst/>
          </a:prstGeom>
          <a:ln>
            <a:solidFill>
              <a:srgbClr val="E751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580" name="Espace réservé du pied de page 9"/>
          <p:cNvSpPr txBox="1">
            <a:spLocks noGrp="1"/>
          </p:cNvSpPr>
          <p:nvPr/>
        </p:nvSpPr>
        <p:spPr bwMode="auto">
          <a:xfrm>
            <a:off x="3059113" y="6453188"/>
            <a:ext cx="3529012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fr-FR" altLang="fr-FR" sz="1200">
                <a:solidFill>
                  <a:srgbClr val="898989"/>
                </a:solidFill>
              </a:rPr>
              <a:t>Tourniquet Section 01 du LPSC – Nov. 2014</a:t>
            </a:r>
          </a:p>
        </p:txBody>
      </p:sp>
      <p:sp>
        <p:nvSpPr>
          <p:cNvPr id="24581" name="Espace réservé de la date 11"/>
          <p:cNvSpPr txBox="1">
            <a:spLocks noGrp="1"/>
          </p:cNvSpPr>
          <p:nvPr/>
        </p:nvSpPr>
        <p:spPr bwMode="auto">
          <a:xfrm>
            <a:off x="134938" y="6453188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fr-FR" altLang="fr-FR" sz="1200">
                <a:solidFill>
                  <a:srgbClr val="898989"/>
                </a:solidFill>
              </a:rPr>
              <a:t>Groupe Neutrino</a:t>
            </a:r>
          </a:p>
        </p:txBody>
      </p:sp>
      <p:sp>
        <p:nvSpPr>
          <p:cNvPr id="28678" name="Rectangle 3"/>
          <p:cNvSpPr txBox="1">
            <a:spLocks noChangeArrowheads="1"/>
          </p:cNvSpPr>
          <p:nvPr/>
        </p:nvSpPr>
        <p:spPr bwMode="auto">
          <a:xfrm>
            <a:off x="107950" y="1270000"/>
            <a:ext cx="8785225" cy="374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fr-FR" altLang="fr-FR" sz="2000">
                <a:solidFill>
                  <a:srgbClr val="0070C0"/>
                </a:solidFill>
              </a:rPr>
              <a:t>Responsable de groupe : A. Stutz</a:t>
            </a:r>
          </a:p>
          <a:p>
            <a:pPr lvl="1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fr-FR" altLang="fr-FR" sz="1600">
                <a:solidFill>
                  <a:srgbClr val="4D4D4D"/>
                </a:solidFill>
              </a:rPr>
              <a:t>Lien avec les instances du laboratoire, direction, administration …</a:t>
            </a:r>
          </a:p>
          <a:p>
            <a:pPr lvl="1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fr-FR" altLang="fr-FR" sz="1600">
                <a:solidFill>
                  <a:srgbClr val="4D4D4D"/>
                </a:solidFill>
              </a:rPr>
              <a:t>Animation du groupe : 1 réunion/semaine</a:t>
            </a:r>
          </a:p>
          <a:p>
            <a:pPr>
              <a:lnSpc>
                <a:spcPct val="90000"/>
              </a:lnSpc>
              <a:spcBef>
                <a:spcPct val="20000"/>
              </a:spcBef>
            </a:pPr>
            <a:endParaRPr lang="fr-FR" altLang="fr-FR" sz="1600">
              <a:solidFill>
                <a:srgbClr val="0070C0"/>
              </a:solidFill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fr-FR" altLang="fr-FR" sz="2000">
                <a:solidFill>
                  <a:srgbClr val="0070C0"/>
                </a:solidFill>
              </a:rPr>
              <a:t>Responsabilités liées au projet Stereo </a:t>
            </a:r>
          </a:p>
          <a:p>
            <a:pPr lvl="1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fr-FR" altLang="fr-FR" sz="1600">
                <a:solidFill>
                  <a:srgbClr val="4D4D4D"/>
                </a:solidFill>
              </a:rPr>
              <a:t>Veto muon : J.S Réal</a:t>
            </a:r>
            <a:r>
              <a:rPr lang="fr-FR" altLang="fr-FR" sz="2000">
                <a:solidFill>
                  <a:srgbClr val="0070C0"/>
                </a:solidFill>
              </a:rPr>
              <a:t>	</a:t>
            </a:r>
          </a:p>
          <a:p>
            <a:pPr lvl="1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fr-FR" altLang="fr-FR" sz="1600">
                <a:solidFill>
                  <a:srgbClr val="4D4D4D"/>
                </a:solidFill>
              </a:rPr>
              <a:t>Data/acquisition : J. Lamblin</a:t>
            </a:r>
          </a:p>
          <a:p>
            <a:pPr lvl="1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fr-FR" altLang="fr-FR" sz="1600">
                <a:solidFill>
                  <a:srgbClr val="4D4D4D"/>
                </a:solidFill>
              </a:rPr>
              <a:t>Electronique : J. Lamblin</a:t>
            </a:r>
          </a:p>
          <a:p>
            <a:pPr lvl="1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fr-FR" altLang="fr-FR" sz="1600">
                <a:solidFill>
                  <a:srgbClr val="4D4D4D"/>
                </a:solidFill>
              </a:rPr>
              <a:t>Calibration LED : F. Montanet</a:t>
            </a:r>
          </a:p>
          <a:p>
            <a:pPr lvl="1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fr-FR" altLang="fr-FR" sz="1600">
                <a:solidFill>
                  <a:srgbClr val="4D4D4D"/>
                </a:solidFill>
              </a:rPr>
              <a:t>Simulation : A. Stutz</a:t>
            </a:r>
          </a:p>
          <a:p>
            <a:pPr lvl="1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fr-FR" altLang="fr-FR" sz="1600">
                <a:solidFill>
                  <a:srgbClr val="4D4D4D"/>
                </a:solidFill>
              </a:rPr>
              <a:t>Interface avec la collaboration : A. Stutz</a:t>
            </a:r>
          </a:p>
          <a:p>
            <a:pPr lvl="1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fr-FR" altLang="fr-FR" sz="1600">
                <a:solidFill>
                  <a:srgbClr val="4D4D4D"/>
                </a:solidFill>
              </a:rPr>
              <a:t>Executive comittee de Stereo : J.S Réal &amp; A. Stutz</a:t>
            </a:r>
          </a:p>
          <a:p>
            <a:pPr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</a:pPr>
            <a:endParaRPr lang="fr-FR" altLang="fr-FR" sz="2000">
              <a:solidFill>
                <a:srgbClr val="0070C0"/>
              </a:solidFill>
            </a:endParaRPr>
          </a:p>
        </p:txBody>
      </p:sp>
      <p:pic>
        <p:nvPicPr>
          <p:cNvPr id="24583" name="Picture 13" descr="http://lpsc.in2p3.fr/mariane/images/logoLPS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0"/>
            <a:ext cx="1093788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0909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692150"/>
          </a:xfrm>
          <a:prstGeom prst="rect">
            <a:avLst/>
          </a:prstGeom>
        </p:spPr>
        <p:txBody>
          <a:bodyPr/>
          <a:lstStyle/>
          <a:p>
            <a:r>
              <a:rPr lang="fr-FR" altLang="fr-FR" sz="2800" b="1" smtClean="0">
                <a:solidFill>
                  <a:srgbClr val="E75112"/>
                </a:solidFill>
                <a:latin typeface="Verdana" pitchFamily="34" charset="0"/>
              </a:rPr>
              <a:t>Bilan</a:t>
            </a:r>
            <a:endParaRPr lang="fr-FR" altLang="fr-FR" sz="2000" b="1" smtClean="0">
              <a:solidFill>
                <a:srgbClr val="E75112"/>
              </a:solidFill>
              <a:latin typeface="Verdana" pitchFamily="34" charset="0"/>
            </a:endParaRPr>
          </a:p>
        </p:txBody>
      </p:sp>
      <p:sp>
        <p:nvSpPr>
          <p:cNvPr id="26626" name="Espace réservé du numéro de diapositive 5"/>
          <p:cNvSpPr txBox="1">
            <a:spLocks noGrp="1"/>
          </p:cNvSpPr>
          <p:nvPr/>
        </p:nvSpPr>
        <p:spPr bwMode="auto">
          <a:xfrm>
            <a:off x="6877050" y="6492875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algn="r" eaLnBrk="1" hangingPunct="1"/>
            <a:fld id="{ADEFE29F-D69F-4173-A5F8-15DACFC3DF5A}" type="slidenum">
              <a:rPr lang="fr-FR" altLang="fr-FR" sz="1200">
                <a:solidFill>
                  <a:srgbClr val="898989"/>
                </a:solidFill>
              </a:rPr>
              <a:pPr algn="r" eaLnBrk="1" hangingPunct="1"/>
              <a:t>31</a:t>
            </a:fld>
            <a:endParaRPr lang="fr-FR" altLang="fr-FR" sz="1200">
              <a:solidFill>
                <a:srgbClr val="898989"/>
              </a:solidFill>
            </a:endParaRPr>
          </a:p>
        </p:txBody>
      </p:sp>
      <p:cxnSp>
        <p:nvCxnSpPr>
          <p:cNvPr id="11" name="Connecteur droit 10"/>
          <p:cNvCxnSpPr/>
          <p:nvPr/>
        </p:nvCxnSpPr>
        <p:spPr>
          <a:xfrm>
            <a:off x="1588" y="692150"/>
            <a:ext cx="9142412" cy="0"/>
          </a:xfrm>
          <a:prstGeom prst="line">
            <a:avLst/>
          </a:prstGeom>
          <a:ln>
            <a:solidFill>
              <a:srgbClr val="E751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628" name="Espace réservé du pied de page 9"/>
          <p:cNvSpPr txBox="1">
            <a:spLocks noGrp="1"/>
          </p:cNvSpPr>
          <p:nvPr/>
        </p:nvSpPr>
        <p:spPr bwMode="auto">
          <a:xfrm>
            <a:off x="3059113" y="6453188"/>
            <a:ext cx="3529012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fr-FR" altLang="fr-FR" sz="1200">
                <a:solidFill>
                  <a:srgbClr val="898989"/>
                </a:solidFill>
              </a:rPr>
              <a:t>Tourniquet Section 01 du LPSC – Nov. 2014</a:t>
            </a:r>
          </a:p>
        </p:txBody>
      </p:sp>
      <p:sp>
        <p:nvSpPr>
          <p:cNvPr id="26629" name="Espace réservé de la date 11"/>
          <p:cNvSpPr txBox="1">
            <a:spLocks noGrp="1"/>
          </p:cNvSpPr>
          <p:nvPr/>
        </p:nvSpPr>
        <p:spPr bwMode="auto">
          <a:xfrm>
            <a:off x="134938" y="6453188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fr-FR" altLang="fr-FR" sz="1200">
                <a:solidFill>
                  <a:srgbClr val="898989"/>
                </a:solidFill>
              </a:rPr>
              <a:t>Groupe Neutrino</a:t>
            </a:r>
          </a:p>
        </p:txBody>
      </p:sp>
      <p:sp>
        <p:nvSpPr>
          <p:cNvPr id="22534" name="Rectangle 3"/>
          <p:cNvSpPr txBox="1">
            <a:spLocks noChangeArrowheads="1"/>
          </p:cNvSpPr>
          <p:nvPr/>
        </p:nvSpPr>
        <p:spPr bwMode="auto">
          <a:xfrm>
            <a:off x="107950" y="765175"/>
            <a:ext cx="8785225" cy="568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fr-FR" altLang="fr-FR" sz="2000">
                <a:solidFill>
                  <a:srgbClr val="0070C0"/>
                </a:solidFill>
              </a:rPr>
              <a:t>2012 </a:t>
            </a:r>
          </a:p>
          <a:p>
            <a:pPr lvl="1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fr-FR" altLang="fr-FR" sz="1600">
                <a:solidFill>
                  <a:srgbClr val="4D4D4D"/>
                </a:solidFill>
              </a:rPr>
              <a:t>Groupement d’intérêt autour du projet Stéreo</a:t>
            </a:r>
          </a:p>
          <a:p>
            <a:pPr lvl="1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</a:pPr>
            <a:endParaRPr lang="fr-FR" altLang="fr-FR" sz="1600">
              <a:solidFill>
                <a:srgbClr val="4D4D4D"/>
              </a:solidFill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fr-FR" altLang="fr-FR" sz="2000">
                <a:solidFill>
                  <a:srgbClr val="0070C0"/>
                </a:solidFill>
              </a:rPr>
              <a:t>2013 </a:t>
            </a:r>
          </a:p>
          <a:p>
            <a:pPr lvl="1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fr-FR" altLang="fr-FR" sz="1600">
                <a:solidFill>
                  <a:srgbClr val="4D4D4D"/>
                </a:solidFill>
              </a:rPr>
              <a:t>Début des études, mesure Bruit @ILL</a:t>
            </a:r>
          </a:p>
          <a:p>
            <a:pPr lvl="1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fr-FR" altLang="fr-FR" sz="1600">
                <a:solidFill>
                  <a:srgbClr val="4D4D4D"/>
                </a:solidFill>
              </a:rPr>
              <a:t>Financement du projet par l’ANR, CS IN2P3</a:t>
            </a:r>
          </a:p>
          <a:p>
            <a:pPr lvl="1">
              <a:lnSpc>
                <a:spcPct val="90000"/>
              </a:lnSpc>
              <a:spcBef>
                <a:spcPct val="20000"/>
              </a:spcBef>
            </a:pPr>
            <a:r>
              <a:rPr lang="fr-FR" altLang="fr-FR" sz="1600">
                <a:solidFill>
                  <a:srgbClr val="4D4D4D"/>
                </a:solidFill>
                <a:sym typeface="Wingdings" pitchFamily="2" charset="2"/>
              </a:rPr>
              <a:t>	 création du groupe Neutrino</a:t>
            </a:r>
            <a:endParaRPr lang="fr-FR" altLang="fr-FR" sz="1600">
              <a:solidFill>
                <a:srgbClr val="4D4D4D"/>
              </a:solidFill>
            </a:endParaRPr>
          </a:p>
          <a:p>
            <a:pPr lvl="1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</a:pPr>
            <a:endParaRPr lang="fr-FR" altLang="fr-FR" sz="1600">
              <a:solidFill>
                <a:srgbClr val="4D4D4D"/>
              </a:solidFill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fr-FR" altLang="fr-FR" sz="2000">
                <a:solidFill>
                  <a:srgbClr val="0070C0"/>
                </a:solidFill>
              </a:rPr>
              <a:t>2014</a:t>
            </a:r>
          </a:p>
          <a:p>
            <a:pPr lvl="1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fr-FR" altLang="fr-FR" sz="1600">
                <a:solidFill>
                  <a:srgbClr val="4D4D4D"/>
                </a:solidFill>
              </a:rPr>
              <a:t>Finalisation du design du détecteur (simulation)</a:t>
            </a:r>
          </a:p>
          <a:p>
            <a:pPr lvl="1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fr-FR" altLang="fr-FR" sz="1600">
                <a:solidFill>
                  <a:srgbClr val="4D4D4D"/>
                </a:solidFill>
              </a:rPr>
              <a:t>Réalisation des prototypes : veto muon, électronique, LED</a:t>
            </a:r>
          </a:p>
          <a:p>
            <a:pPr lvl="1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fr-FR" altLang="fr-FR" sz="1600">
                <a:solidFill>
                  <a:srgbClr val="4D4D4D"/>
                </a:solidFill>
              </a:rPr>
              <a:t>Mesures de bruit @ILL</a:t>
            </a:r>
          </a:p>
          <a:p>
            <a:pPr lvl="1">
              <a:lnSpc>
                <a:spcPct val="90000"/>
              </a:lnSpc>
              <a:spcBef>
                <a:spcPct val="20000"/>
              </a:spcBef>
            </a:pPr>
            <a:endParaRPr lang="fr-FR" altLang="fr-FR" sz="1600">
              <a:solidFill>
                <a:srgbClr val="4D4D4D"/>
              </a:solidFill>
            </a:endParaRPr>
          </a:p>
          <a:p>
            <a:pPr lvl="1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fr-FR" altLang="fr-FR" sz="1600">
                <a:solidFill>
                  <a:srgbClr val="4D4D4D"/>
                </a:solidFill>
              </a:rPr>
              <a:t>Contraintes d’installation et de sécurité</a:t>
            </a:r>
          </a:p>
          <a:p>
            <a:pPr lvl="1">
              <a:lnSpc>
                <a:spcPct val="90000"/>
              </a:lnSpc>
              <a:spcBef>
                <a:spcPct val="20000"/>
              </a:spcBef>
            </a:pPr>
            <a:r>
              <a:rPr lang="fr-FR" altLang="fr-FR" sz="1600">
                <a:solidFill>
                  <a:srgbClr val="4D4D4D"/>
                </a:solidFill>
                <a:sym typeface="Wingdings" pitchFamily="2" charset="2"/>
              </a:rPr>
              <a:t>	 </a:t>
            </a:r>
            <a:r>
              <a:rPr lang="fr-FR" altLang="fr-FR" sz="1600">
                <a:solidFill>
                  <a:srgbClr val="4D4D4D"/>
                </a:solidFill>
              </a:rPr>
              <a:t>Evolution du détecteur et aménagement de la zone expérimentale à l’ILL</a:t>
            </a:r>
          </a:p>
          <a:p>
            <a:pPr lvl="1">
              <a:lnSpc>
                <a:spcPct val="90000"/>
              </a:lnSpc>
              <a:spcBef>
                <a:spcPct val="20000"/>
              </a:spcBef>
            </a:pPr>
            <a:r>
              <a:rPr lang="fr-FR" altLang="fr-FR" sz="1600">
                <a:solidFill>
                  <a:srgbClr val="4D4D4D"/>
                </a:solidFill>
                <a:sym typeface="Wingdings" pitchFamily="2" charset="2"/>
              </a:rPr>
              <a:t>	 </a:t>
            </a:r>
            <a:r>
              <a:rPr lang="fr-FR" altLang="fr-FR" sz="1600">
                <a:solidFill>
                  <a:srgbClr val="4D4D4D"/>
                </a:solidFill>
              </a:rPr>
              <a:t>Impact financier </a:t>
            </a:r>
          </a:p>
          <a:p>
            <a:pPr lvl="1">
              <a:lnSpc>
                <a:spcPct val="90000"/>
              </a:lnSpc>
              <a:spcBef>
                <a:spcPct val="20000"/>
              </a:spcBef>
            </a:pPr>
            <a:r>
              <a:rPr lang="fr-FR" altLang="fr-FR" sz="1600">
                <a:solidFill>
                  <a:srgbClr val="4D4D4D"/>
                </a:solidFill>
              </a:rPr>
              <a:t>		(soutien de Irfu, MPIK, ILL, soutien demandé à l’IN2P3)</a:t>
            </a:r>
          </a:p>
          <a:p>
            <a:pPr lvl="1">
              <a:lnSpc>
                <a:spcPct val="90000"/>
              </a:lnSpc>
              <a:spcBef>
                <a:spcPct val="20000"/>
              </a:spcBef>
            </a:pPr>
            <a:r>
              <a:rPr lang="fr-FR" altLang="fr-FR" sz="1600">
                <a:solidFill>
                  <a:srgbClr val="4D4D4D"/>
                </a:solidFill>
                <a:sym typeface="Wingdings" pitchFamily="2" charset="2"/>
              </a:rPr>
              <a:t>	 </a:t>
            </a:r>
            <a:r>
              <a:rPr lang="fr-FR" altLang="fr-FR" sz="1600">
                <a:solidFill>
                  <a:srgbClr val="4D4D4D"/>
                </a:solidFill>
              </a:rPr>
              <a:t>Retard dans dép</a:t>
            </a:r>
            <a:r>
              <a:rPr lang="sk-SK" altLang="fr-FR" sz="1600">
                <a:solidFill>
                  <a:srgbClr val="4D4D4D"/>
                </a:solidFill>
              </a:rPr>
              <a:t>ô</a:t>
            </a:r>
            <a:r>
              <a:rPr lang="fr-FR" altLang="fr-FR" sz="1600">
                <a:solidFill>
                  <a:srgbClr val="4D4D4D"/>
                </a:solidFill>
              </a:rPr>
              <a:t>t du dossier ASN et des appels d’offre</a:t>
            </a:r>
          </a:p>
          <a:p>
            <a:pPr lvl="1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</a:pPr>
            <a:endParaRPr lang="fr-FR" altLang="fr-FR" sz="1600">
              <a:solidFill>
                <a:srgbClr val="4D4D4D"/>
              </a:solidFill>
            </a:endParaRPr>
          </a:p>
        </p:txBody>
      </p:sp>
      <p:pic>
        <p:nvPicPr>
          <p:cNvPr id="26631" name="Picture 13" descr="http://lpsc.in2p3.fr/mariane/images/logoLPS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0"/>
            <a:ext cx="1093788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2" name="Image 8" descr="IMG_213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1131888"/>
            <a:ext cx="2305050" cy="172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3" name="Image 17" descr="fe8_cablee_top_comp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3288" y="3141663"/>
            <a:ext cx="1666875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18928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692150"/>
          </a:xfrm>
          <a:prstGeom prst="rect">
            <a:avLst/>
          </a:prstGeom>
        </p:spPr>
        <p:txBody>
          <a:bodyPr/>
          <a:lstStyle/>
          <a:p>
            <a:r>
              <a:rPr lang="fr-FR" altLang="fr-FR" sz="2800" b="1" smtClean="0">
                <a:solidFill>
                  <a:srgbClr val="E75112"/>
                </a:solidFill>
                <a:latin typeface="Verdana" pitchFamily="34" charset="0"/>
              </a:rPr>
              <a:t>Prospectives </a:t>
            </a:r>
            <a:endParaRPr lang="fr-FR" altLang="fr-FR" sz="2000" b="1" smtClean="0">
              <a:solidFill>
                <a:srgbClr val="E75112"/>
              </a:solidFill>
              <a:latin typeface="Verdana" pitchFamily="34" charset="0"/>
            </a:endParaRPr>
          </a:p>
        </p:txBody>
      </p:sp>
      <p:sp>
        <p:nvSpPr>
          <p:cNvPr id="28674" name="Espace réservé du numéro de diapositive 5"/>
          <p:cNvSpPr txBox="1">
            <a:spLocks noGrp="1"/>
          </p:cNvSpPr>
          <p:nvPr/>
        </p:nvSpPr>
        <p:spPr bwMode="auto">
          <a:xfrm>
            <a:off x="6877050" y="6492875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algn="r" eaLnBrk="1" hangingPunct="1"/>
            <a:fld id="{C9ABDD55-F5F2-4736-8161-864718EF1346}" type="slidenum">
              <a:rPr lang="fr-FR" altLang="fr-FR" sz="1200">
                <a:solidFill>
                  <a:srgbClr val="898989"/>
                </a:solidFill>
              </a:rPr>
              <a:pPr algn="r" eaLnBrk="1" hangingPunct="1"/>
              <a:t>32</a:t>
            </a:fld>
            <a:endParaRPr lang="fr-FR" altLang="fr-FR" sz="1200">
              <a:solidFill>
                <a:srgbClr val="898989"/>
              </a:solidFill>
            </a:endParaRPr>
          </a:p>
        </p:txBody>
      </p:sp>
      <p:cxnSp>
        <p:nvCxnSpPr>
          <p:cNvPr id="11" name="Connecteur droit 10"/>
          <p:cNvCxnSpPr/>
          <p:nvPr/>
        </p:nvCxnSpPr>
        <p:spPr>
          <a:xfrm>
            <a:off x="1588" y="692150"/>
            <a:ext cx="9142412" cy="0"/>
          </a:xfrm>
          <a:prstGeom prst="line">
            <a:avLst/>
          </a:prstGeom>
          <a:ln>
            <a:solidFill>
              <a:srgbClr val="E751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676" name="Espace réservé du pied de page 9"/>
          <p:cNvSpPr txBox="1">
            <a:spLocks noGrp="1"/>
          </p:cNvSpPr>
          <p:nvPr/>
        </p:nvSpPr>
        <p:spPr bwMode="auto">
          <a:xfrm>
            <a:off x="3059113" y="6453188"/>
            <a:ext cx="3529012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fr-FR" altLang="fr-FR" sz="1200">
                <a:solidFill>
                  <a:srgbClr val="898989"/>
                </a:solidFill>
              </a:rPr>
              <a:t>Tourniquet Section 01 du LPSC – Nov. 2014</a:t>
            </a:r>
          </a:p>
        </p:txBody>
      </p:sp>
      <p:sp>
        <p:nvSpPr>
          <p:cNvPr id="28677" name="Espace réservé de la date 11"/>
          <p:cNvSpPr txBox="1">
            <a:spLocks noGrp="1"/>
          </p:cNvSpPr>
          <p:nvPr/>
        </p:nvSpPr>
        <p:spPr bwMode="auto">
          <a:xfrm>
            <a:off x="134938" y="6453188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fr-FR" altLang="fr-FR" sz="1200">
                <a:solidFill>
                  <a:srgbClr val="898989"/>
                </a:solidFill>
              </a:rPr>
              <a:t>Groupe Neutrino</a:t>
            </a:r>
          </a:p>
        </p:txBody>
      </p:sp>
      <p:sp>
        <p:nvSpPr>
          <p:cNvPr id="28678" name="Rectangle 3"/>
          <p:cNvSpPr txBox="1">
            <a:spLocks noChangeArrowheads="1"/>
          </p:cNvSpPr>
          <p:nvPr/>
        </p:nvSpPr>
        <p:spPr bwMode="auto">
          <a:xfrm>
            <a:off x="107950" y="1414463"/>
            <a:ext cx="8785225" cy="374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fr-FR" altLang="fr-FR" sz="2000">
                <a:solidFill>
                  <a:srgbClr val="0070C0"/>
                </a:solidFill>
              </a:rPr>
              <a:t>2015 </a:t>
            </a:r>
          </a:p>
          <a:p>
            <a:pPr lvl="1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fr-FR" altLang="fr-FR" sz="1600">
                <a:solidFill>
                  <a:srgbClr val="4D4D4D"/>
                </a:solidFill>
              </a:rPr>
              <a:t>Installation des blindage à l’ILL</a:t>
            </a:r>
          </a:p>
          <a:p>
            <a:pPr lvl="1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fr-FR" altLang="fr-FR" sz="1600">
                <a:solidFill>
                  <a:srgbClr val="4D4D4D"/>
                </a:solidFill>
              </a:rPr>
              <a:t>Validation du bruit de fond</a:t>
            </a:r>
          </a:p>
          <a:p>
            <a:pPr lvl="1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fr-FR" altLang="fr-FR" sz="1600">
                <a:solidFill>
                  <a:srgbClr val="4D4D4D"/>
                </a:solidFill>
              </a:rPr>
              <a:t>Installation du détecteur</a:t>
            </a:r>
          </a:p>
          <a:p>
            <a:pPr lvl="1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</a:pPr>
            <a:endParaRPr lang="fr-FR" altLang="fr-FR" sz="1600">
              <a:solidFill>
                <a:srgbClr val="4D4D4D"/>
              </a:solidFill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fr-FR" altLang="fr-FR" sz="2000">
                <a:solidFill>
                  <a:srgbClr val="0070C0"/>
                </a:solidFill>
              </a:rPr>
              <a:t>2016 – 2017</a:t>
            </a:r>
          </a:p>
          <a:p>
            <a:pPr lvl="1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fr-FR" altLang="fr-FR" sz="1600">
                <a:solidFill>
                  <a:srgbClr val="4D4D4D"/>
                </a:solidFill>
              </a:rPr>
              <a:t>Prise de données</a:t>
            </a:r>
          </a:p>
          <a:p>
            <a:pPr lvl="1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fr-FR" altLang="fr-FR" sz="1600">
                <a:solidFill>
                  <a:srgbClr val="4D4D4D"/>
                </a:solidFill>
              </a:rPr>
              <a:t>Analyse</a:t>
            </a:r>
          </a:p>
          <a:p>
            <a:pPr lvl="1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fr-FR" altLang="fr-FR" sz="1600">
                <a:solidFill>
                  <a:srgbClr val="4D4D4D"/>
                </a:solidFill>
              </a:rPr>
              <a:t>Premiers résultats en 2016</a:t>
            </a:r>
          </a:p>
          <a:p>
            <a:pPr lvl="1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</a:pPr>
            <a:endParaRPr lang="fr-FR" altLang="fr-FR" sz="1600">
              <a:solidFill>
                <a:srgbClr val="4D4D4D"/>
              </a:solidFill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fr-FR" altLang="fr-FR" sz="2000">
                <a:solidFill>
                  <a:srgbClr val="0070C0"/>
                </a:solidFill>
              </a:rPr>
              <a:t>Au delà de 2018 </a:t>
            </a:r>
          </a:p>
          <a:p>
            <a:pPr lvl="1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fr-FR" altLang="fr-FR" sz="1600">
                <a:solidFill>
                  <a:srgbClr val="4D4D4D"/>
                </a:solidFill>
              </a:rPr>
              <a:t>Poursuite dans la physique des neutrinos à définir, Juno, LBL ?</a:t>
            </a:r>
          </a:p>
        </p:txBody>
      </p:sp>
      <p:pic>
        <p:nvPicPr>
          <p:cNvPr id="28679" name="Picture 13" descr="http://lpsc.in2p3.fr/mariane/images/logoLPS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0"/>
            <a:ext cx="1093788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51615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2"/>
          <p:cNvSpPr txBox="1">
            <a:spLocks noChangeArrowheads="1"/>
          </p:cNvSpPr>
          <p:nvPr/>
        </p:nvSpPr>
        <p:spPr bwMode="auto">
          <a:xfrm>
            <a:off x="0" y="0"/>
            <a:ext cx="9144000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algn="ctr"/>
            <a:r>
              <a:rPr lang="fr-FR" altLang="fr-FR" sz="2800" b="1">
                <a:solidFill>
                  <a:srgbClr val="E75112"/>
                </a:solidFill>
              </a:rPr>
              <a:t>Auto analyse du groupe</a:t>
            </a:r>
          </a:p>
        </p:txBody>
      </p:sp>
      <p:sp>
        <p:nvSpPr>
          <p:cNvPr id="30722" name="Espace réservé du numéro de diapositive 5"/>
          <p:cNvSpPr txBox="1">
            <a:spLocks noGrp="1"/>
          </p:cNvSpPr>
          <p:nvPr/>
        </p:nvSpPr>
        <p:spPr bwMode="auto">
          <a:xfrm>
            <a:off x="6877050" y="6492875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algn="r" eaLnBrk="1" hangingPunct="1"/>
            <a:fld id="{1D87248B-C06E-411F-BD72-5F4A378BA530}" type="slidenum">
              <a:rPr lang="fr-FR" altLang="fr-FR" sz="1200">
                <a:solidFill>
                  <a:srgbClr val="898989"/>
                </a:solidFill>
              </a:rPr>
              <a:pPr algn="r" eaLnBrk="1" hangingPunct="1"/>
              <a:t>33</a:t>
            </a:fld>
            <a:endParaRPr lang="fr-FR" altLang="fr-FR" sz="1200">
              <a:solidFill>
                <a:srgbClr val="898989"/>
              </a:solidFill>
            </a:endParaRPr>
          </a:p>
        </p:txBody>
      </p:sp>
      <p:cxnSp>
        <p:nvCxnSpPr>
          <p:cNvPr id="11" name="Connecteur droit 10"/>
          <p:cNvCxnSpPr/>
          <p:nvPr/>
        </p:nvCxnSpPr>
        <p:spPr>
          <a:xfrm>
            <a:off x="1588" y="692150"/>
            <a:ext cx="9142412" cy="0"/>
          </a:xfrm>
          <a:prstGeom prst="line">
            <a:avLst/>
          </a:prstGeom>
          <a:ln>
            <a:solidFill>
              <a:srgbClr val="E751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724" name="Rectangle 3"/>
          <p:cNvSpPr txBox="1">
            <a:spLocks noChangeArrowheads="1"/>
          </p:cNvSpPr>
          <p:nvPr/>
        </p:nvSpPr>
        <p:spPr bwMode="auto">
          <a:xfrm>
            <a:off x="-36513" y="1263650"/>
            <a:ext cx="9250363" cy="209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fr-FR" altLang="fr-FR" sz="1800">
                <a:solidFill>
                  <a:srgbClr val="0070C0"/>
                </a:solidFill>
              </a:rPr>
              <a:t>Forces</a:t>
            </a:r>
            <a:r>
              <a:rPr lang="fr-FR" altLang="fr-FR" sz="2000">
                <a:solidFill>
                  <a:srgbClr val="0070C0"/>
                </a:solidFill>
              </a:rPr>
              <a:t>:</a:t>
            </a:r>
          </a:p>
          <a:p>
            <a:pPr lvl="1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fr-FR" altLang="fr-FR" sz="1600">
                <a:solidFill>
                  <a:srgbClr val="4D4D4D"/>
                </a:solidFill>
              </a:rPr>
              <a:t>Groupe de taille raisonnable</a:t>
            </a:r>
          </a:p>
          <a:p>
            <a:pPr lvl="1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fr-FR" altLang="fr-FR" sz="1600">
                <a:solidFill>
                  <a:srgbClr val="4D4D4D"/>
                </a:solidFill>
              </a:rPr>
              <a:t>Forte composante expérimentale</a:t>
            </a:r>
          </a:p>
          <a:p>
            <a:pPr lvl="1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fr-FR" altLang="fr-FR" sz="1600">
                <a:solidFill>
                  <a:srgbClr val="4D4D4D"/>
                </a:solidFill>
              </a:rPr>
              <a:t>Expérience dans la physique des neutrinos</a:t>
            </a:r>
          </a:p>
          <a:p>
            <a:pPr lvl="1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fr-FR" altLang="fr-FR" sz="1600">
                <a:solidFill>
                  <a:srgbClr val="4D4D4D"/>
                </a:solidFill>
              </a:rPr>
              <a:t>Forte visibilité dans la collaboration</a:t>
            </a:r>
          </a:p>
          <a:p>
            <a:pPr lvl="1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fr-FR" altLang="fr-FR" sz="1600">
                <a:solidFill>
                  <a:srgbClr val="4D4D4D"/>
                </a:solidFill>
              </a:rPr>
              <a:t>Fort soutien du laboratoire et des services techniques</a:t>
            </a:r>
          </a:p>
          <a:p>
            <a:pPr lvl="1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fr-FR" altLang="fr-FR" sz="1600">
                <a:solidFill>
                  <a:srgbClr val="4D4D4D"/>
                </a:solidFill>
              </a:rPr>
              <a:t>Proximité de l’ILL</a:t>
            </a:r>
            <a:endParaRPr lang="fr-FR" altLang="fr-FR" sz="1800">
              <a:solidFill>
                <a:srgbClr val="4D4D4D"/>
              </a:solidFill>
            </a:endParaRPr>
          </a:p>
        </p:txBody>
      </p:sp>
      <p:cxnSp>
        <p:nvCxnSpPr>
          <p:cNvPr id="14" name="Connecteur droit 10"/>
          <p:cNvCxnSpPr/>
          <p:nvPr/>
        </p:nvCxnSpPr>
        <p:spPr>
          <a:xfrm>
            <a:off x="1588" y="692150"/>
            <a:ext cx="9142412" cy="0"/>
          </a:xfrm>
          <a:prstGeom prst="line">
            <a:avLst/>
          </a:prstGeom>
          <a:ln>
            <a:solidFill>
              <a:srgbClr val="E751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3"/>
          <p:cNvSpPr txBox="1">
            <a:spLocks noChangeArrowheads="1"/>
          </p:cNvSpPr>
          <p:nvPr/>
        </p:nvSpPr>
        <p:spPr bwMode="auto">
          <a:xfrm>
            <a:off x="14288" y="3359150"/>
            <a:ext cx="9250362" cy="93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fr-FR" altLang="fr-FR" sz="1800">
                <a:solidFill>
                  <a:srgbClr val="0070C0"/>
                </a:solidFill>
              </a:rPr>
              <a:t>Opportunités:</a:t>
            </a:r>
          </a:p>
          <a:p>
            <a:pPr lvl="1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fr-FR" altLang="fr-FR" sz="1600">
                <a:solidFill>
                  <a:srgbClr val="4D4D4D"/>
                </a:solidFill>
              </a:rPr>
              <a:t>Une expérience avec fort potentiel de découverte dans un contexte local</a:t>
            </a:r>
          </a:p>
          <a:p>
            <a:pPr lvl="1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fr-FR" altLang="fr-FR" sz="1600">
                <a:solidFill>
                  <a:srgbClr val="4D4D4D"/>
                </a:solidFill>
              </a:rPr>
              <a:t>Un projet qui s’inscrit dans le cadre du labex ENIGMASS</a:t>
            </a:r>
          </a:p>
        </p:txBody>
      </p:sp>
      <p:sp>
        <p:nvSpPr>
          <p:cNvPr id="16" name="Rectangle 3"/>
          <p:cNvSpPr txBox="1">
            <a:spLocks noChangeArrowheads="1"/>
          </p:cNvSpPr>
          <p:nvPr/>
        </p:nvSpPr>
        <p:spPr bwMode="auto">
          <a:xfrm>
            <a:off x="-36513" y="4437063"/>
            <a:ext cx="9250363" cy="100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fr-FR" altLang="fr-FR" sz="1800">
                <a:solidFill>
                  <a:srgbClr val="0070C0"/>
                </a:solidFill>
              </a:rPr>
              <a:t>Points faibles:</a:t>
            </a:r>
          </a:p>
          <a:p>
            <a:pPr lvl="1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fr-FR" altLang="fr-FR" sz="1600">
                <a:solidFill>
                  <a:srgbClr val="4D4D4D"/>
                </a:solidFill>
              </a:rPr>
              <a:t>Faible soutien financier de l’IN2P3 (pas de fonctionnement, mission…)</a:t>
            </a:r>
          </a:p>
          <a:p>
            <a:pPr lvl="1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fr-FR" altLang="fr-FR" sz="1600">
                <a:solidFill>
                  <a:srgbClr val="4D4D4D"/>
                </a:solidFill>
              </a:rPr>
              <a:t>Futur clair jusqu'à la fin de Stereo, projet à définir au-delà</a:t>
            </a:r>
            <a:endParaRPr lang="fr-FR" altLang="fr-FR" sz="1600">
              <a:solidFill>
                <a:srgbClr val="4D4D4D"/>
              </a:solidFill>
              <a:sym typeface="Symbol" pitchFamily="18" charset="2"/>
            </a:endParaRPr>
          </a:p>
        </p:txBody>
      </p:sp>
      <p:sp>
        <p:nvSpPr>
          <p:cNvPr id="30728" name="Espace réservé du pied de page 9"/>
          <p:cNvSpPr txBox="1">
            <a:spLocks noGrp="1"/>
          </p:cNvSpPr>
          <p:nvPr/>
        </p:nvSpPr>
        <p:spPr bwMode="auto">
          <a:xfrm>
            <a:off x="3059113" y="6453188"/>
            <a:ext cx="3529012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fr-FR" altLang="fr-FR" sz="1200">
                <a:solidFill>
                  <a:srgbClr val="898989"/>
                </a:solidFill>
              </a:rPr>
              <a:t>Tourniquet Section 01 du LPSC – Nov. 2014</a:t>
            </a:r>
          </a:p>
        </p:txBody>
      </p:sp>
      <p:sp>
        <p:nvSpPr>
          <p:cNvPr id="30729" name="Espace réservé de la date 11"/>
          <p:cNvSpPr txBox="1">
            <a:spLocks noGrp="1"/>
          </p:cNvSpPr>
          <p:nvPr/>
        </p:nvSpPr>
        <p:spPr bwMode="auto">
          <a:xfrm>
            <a:off x="134938" y="6453188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fr-FR" altLang="fr-FR" sz="1200">
                <a:solidFill>
                  <a:srgbClr val="898989"/>
                </a:solidFill>
              </a:rPr>
              <a:t>Groupe Neutrino</a:t>
            </a:r>
          </a:p>
        </p:txBody>
      </p:sp>
      <p:pic>
        <p:nvPicPr>
          <p:cNvPr id="30730" name="Picture 13" descr="http://lpsc.in2p3.fr/mariane/images/logoLPS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0"/>
            <a:ext cx="1093788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8714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989138"/>
            <a:ext cx="3635375" cy="1152525"/>
          </a:xfrm>
          <a:prstGeom prst="rect">
            <a:avLst/>
          </a:prstGeom>
        </p:spPr>
        <p:txBody>
          <a:bodyPr/>
          <a:lstStyle/>
          <a:p>
            <a:r>
              <a:rPr lang="fr-FR" altLang="fr-FR" sz="2800" b="1" smtClean="0">
                <a:solidFill>
                  <a:srgbClr val="E75112"/>
                </a:solidFill>
                <a:latin typeface="Verdana" pitchFamily="34" charset="0"/>
              </a:rPr>
              <a:t>Groupe Neutrino</a:t>
            </a:r>
          </a:p>
        </p:txBody>
      </p:sp>
      <p:pic>
        <p:nvPicPr>
          <p:cNvPr id="32770" name="Picture 19" descr="IN2P3Filaire-Q_SignV copi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6003925"/>
            <a:ext cx="115252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ZoneTexte 11"/>
          <p:cNvSpPr txBox="1">
            <a:spLocks noChangeArrowheads="1"/>
          </p:cNvSpPr>
          <p:nvPr/>
        </p:nvSpPr>
        <p:spPr bwMode="auto">
          <a:xfrm>
            <a:off x="1619250" y="252413"/>
            <a:ext cx="232410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fr-FR" altLang="fr-FR" sz="1400">
                <a:solidFill>
                  <a:srgbClr val="4D4D4D"/>
                </a:solidFill>
              </a:rPr>
              <a:t>Tourniquet Section 01</a:t>
            </a:r>
            <a:br>
              <a:rPr lang="fr-FR" altLang="fr-FR" sz="1400">
                <a:solidFill>
                  <a:srgbClr val="4D4D4D"/>
                </a:solidFill>
              </a:rPr>
            </a:br>
            <a:r>
              <a:rPr lang="fr-FR" altLang="fr-FR" sz="1400">
                <a:solidFill>
                  <a:srgbClr val="4D4D4D"/>
                </a:solidFill>
              </a:rPr>
              <a:t>19-21 novembre 2014</a:t>
            </a:r>
          </a:p>
        </p:txBody>
      </p:sp>
      <p:sp>
        <p:nvSpPr>
          <p:cNvPr id="32772" name="ZoneTexte 9"/>
          <p:cNvSpPr txBox="1">
            <a:spLocks noChangeArrowheads="1"/>
          </p:cNvSpPr>
          <p:nvPr/>
        </p:nvSpPr>
        <p:spPr bwMode="auto">
          <a:xfrm>
            <a:off x="441325" y="3132138"/>
            <a:ext cx="28527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fr-FR" altLang="fr-FR" sz="1800">
                <a:solidFill>
                  <a:srgbClr val="4D4D4D"/>
                </a:solidFill>
              </a:rPr>
              <a:t>Annexes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584200" y="2924175"/>
            <a:ext cx="3359150" cy="0"/>
          </a:xfrm>
          <a:prstGeom prst="line">
            <a:avLst/>
          </a:prstGeom>
          <a:ln w="2222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774" name="Picture 13" descr="http://lpsc.in2p3.fr/mariane/images/logoLPSC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92075"/>
            <a:ext cx="1455738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5" name="Picture 15" descr="http://www.aip-primeca.net/portals/0/logo-UJF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3888" y="5424488"/>
            <a:ext cx="736600" cy="1262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638" y="2636838"/>
            <a:ext cx="4594225" cy="246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34623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2"/>
          <p:cNvSpPr txBox="1">
            <a:spLocks noChangeArrowheads="1"/>
          </p:cNvSpPr>
          <p:nvPr/>
        </p:nvSpPr>
        <p:spPr bwMode="auto">
          <a:xfrm>
            <a:off x="0" y="0"/>
            <a:ext cx="9144000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algn="ctr"/>
            <a:r>
              <a:rPr lang="fr-FR" altLang="fr-FR" sz="2800" b="1">
                <a:solidFill>
                  <a:srgbClr val="E75112"/>
                </a:solidFill>
              </a:rPr>
              <a:t>	Production scientifique et visibilité</a:t>
            </a:r>
          </a:p>
        </p:txBody>
      </p:sp>
      <p:sp>
        <p:nvSpPr>
          <p:cNvPr id="34818" name="Espace réservé du numéro de diapositive 5"/>
          <p:cNvSpPr txBox="1">
            <a:spLocks noGrp="1"/>
          </p:cNvSpPr>
          <p:nvPr/>
        </p:nvSpPr>
        <p:spPr bwMode="auto">
          <a:xfrm>
            <a:off x="6877050" y="6492875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algn="r" eaLnBrk="1" hangingPunct="1"/>
            <a:fld id="{CB29FC28-3B8E-44B5-8AD8-1D0C9FB4CA41}" type="slidenum">
              <a:rPr lang="fr-FR" altLang="fr-FR" sz="1200">
                <a:solidFill>
                  <a:srgbClr val="898989"/>
                </a:solidFill>
              </a:rPr>
              <a:pPr algn="r" eaLnBrk="1" hangingPunct="1"/>
              <a:t>35</a:t>
            </a:fld>
            <a:endParaRPr lang="fr-FR" altLang="fr-FR" sz="1200">
              <a:solidFill>
                <a:srgbClr val="898989"/>
              </a:solidFill>
            </a:endParaRPr>
          </a:p>
        </p:txBody>
      </p:sp>
      <p:cxnSp>
        <p:nvCxnSpPr>
          <p:cNvPr id="11" name="Connecteur droit 10"/>
          <p:cNvCxnSpPr/>
          <p:nvPr/>
        </p:nvCxnSpPr>
        <p:spPr>
          <a:xfrm>
            <a:off x="1588" y="692150"/>
            <a:ext cx="9142412" cy="0"/>
          </a:xfrm>
          <a:prstGeom prst="line">
            <a:avLst/>
          </a:prstGeom>
          <a:ln>
            <a:solidFill>
              <a:srgbClr val="E751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964" name="Rectangle 3"/>
          <p:cNvSpPr txBox="1">
            <a:spLocks noChangeArrowheads="1"/>
          </p:cNvSpPr>
          <p:nvPr/>
        </p:nvSpPr>
        <p:spPr bwMode="auto">
          <a:xfrm>
            <a:off x="163513" y="981075"/>
            <a:ext cx="8951912" cy="417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fr-FR" altLang="fr-FR" sz="1600">
                <a:solidFill>
                  <a:srgbClr val="4D4D4D"/>
                </a:solidFill>
              </a:rPr>
              <a:t>Seules les productions relatives à la thèmatique Neutrino/Stereo sont comptabilisées ici, les autres productions sont comptabilisées dans les groupes d’origine.</a:t>
            </a:r>
          </a:p>
          <a:p>
            <a:pPr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</a:pPr>
            <a:endParaRPr lang="fr-FR" altLang="fr-FR" sz="2000">
              <a:solidFill>
                <a:srgbClr val="0070C0"/>
              </a:solidFill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fr-FR" altLang="fr-FR" sz="2000">
                <a:solidFill>
                  <a:srgbClr val="0070C0"/>
                </a:solidFill>
              </a:rPr>
              <a:t>Publications </a:t>
            </a:r>
          </a:p>
          <a:p>
            <a:pPr lvl="1" eaLnBrk="1" hangingPunct="1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fr-FR" altLang="fr-FR" sz="1800">
                <a:solidFill>
                  <a:srgbClr val="4D4D4D"/>
                </a:solidFill>
              </a:rPr>
              <a:t> Stereo est un projet récent il n’y a pas encore de publications.</a:t>
            </a:r>
          </a:p>
          <a:p>
            <a:pPr>
              <a:lnSpc>
                <a:spcPct val="90000"/>
              </a:lnSpc>
              <a:spcBef>
                <a:spcPct val="20000"/>
              </a:spcBef>
            </a:pPr>
            <a:endParaRPr lang="fr-FR" altLang="fr-FR" sz="2000">
              <a:solidFill>
                <a:srgbClr val="0070C0"/>
              </a:solidFill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fr-FR" altLang="fr-FR" sz="2000">
                <a:solidFill>
                  <a:srgbClr val="0070C0"/>
                </a:solidFill>
              </a:rPr>
              <a:t>Présentation à des conférences</a:t>
            </a:r>
            <a:endParaRPr lang="fr-FR" altLang="fr-FR" sz="1800">
              <a:solidFill>
                <a:srgbClr val="4D4D4D"/>
              </a:solidFill>
            </a:endParaRPr>
          </a:p>
          <a:p>
            <a:pPr lvl="1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fr-FR" altLang="fr-FR" sz="1800">
                <a:solidFill>
                  <a:srgbClr val="4D4D4D"/>
                </a:solidFill>
              </a:rPr>
              <a:t>2014: Astroparticle Physics 2014 (J. Lamblin)</a:t>
            </a:r>
          </a:p>
          <a:p>
            <a:pPr lvl="1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</a:pPr>
            <a:endParaRPr lang="fr-FR" altLang="fr-FR" sz="1800">
              <a:solidFill>
                <a:srgbClr val="4D4D4D"/>
              </a:solidFill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fr-FR" altLang="fr-FR" sz="2000">
                <a:solidFill>
                  <a:srgbClr val="0070C0"/>
                </a:solidFill>
              </a:rPr>
              <a:t>Accueil des réunions de la collaboration Stereo</a:t>
            </a:r>
          </a:p>
          <a:p>
            <a:pPr lvl="1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fr-FR" altLang="fr-FR" sz="1800">
                <a:solidFill>
                  <a:srgbClr val="4D4D4D"/>
                </a:solidFill>
              </a:rPr>
              <a:t>octobre 2013, mars 2014</a:t>
            </a:r>
          </a:p>
          <a:p>
            <a:pPr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</a:pPr>
            <a:endParaRPr lang="fr-FR" altLang="fr-FR" sz="1800">
              <a:solidFill>
                <a:srgbClr val="4D4D4D"/>
              </a:solidFill>
            </a:endParaRPr>
          </a:p>
        </p:txBody>
      </p:sp>
      <p:sp>
        <p:nvSpPr>
          <p:cNvPr id="34821" name="Espace réservé du pied de page 9"/>
          <p:cNvSpPr txBox="1">
            <a:spLocks noGrp="1"/>
          </p:cNvSpPr>
          <p:nvPr/>
        </p:nvSpPr>
        <p:spPr bwMode="auto">
          <a:xfrm>
            <a:off x="3059113" y="6453188"/>
            <a:ext cx="3529012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fr-FR" altLang="fr-FR" sz="1200">
                <a:solidFill>
                  <a:srgbClr val="898989"/>
                </a:solidFill>
              </a:rPr>
              <a:t>Tourniquet Section 01 du LPSC – Nov. 2014</a:t>
            </a:r>
          </a:p>
        </p:txBody>
      </p:sp>
      <p:sp>
        <p:nvSpPr>
          <p:cNvPr id="34822" name="Espace réservé de la date 11"/>
          <p:cNvSpPr txBox="1">
            <a:spLocks noGrp="1"/>
          </p:cNvSpPr>
          <p:nvPr/>
        </p:nvSpPr>
        <p:spPr bwMode="auto">
          <a:xfrm>
            <a:off x="134938" y="6453188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fr-FR" altLang="fr-FR" sz="1200">
                <a:solidFill>
                  <a:srgbClr val="898989"/>
                </a:solidFill>
              </a:rPr>
              <a:t>Groupe Neutrino</a:t>
            </a:r>
          </a:p>
        </p:txBody>
      </p:sp>
      <p:pic>
        <p:nvPicPr>
          <p:cNvPr id="34823" name="Picture 13" descr="http://lpsc.in2p3.fr/mariane/images/logoLPS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0"/>
            <a:ext cx="1093788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41385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2"/>
          <p:cNvSpPr txBox="1">
            <a:spLocks noChangeArrowheads="1"/>
          </p:cNvSpPr>
          <p:nvPr/>
        </p:nvSpPr>
        <p:spPr bwMode="auto">
          <a:xfrm>
            <a:off x="0" y="0"/>
            <a:ext cx="9144000" cy="1052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algn="ctr"/>
            <a:r>
              <a:rPr lang="fr-FR" altLang="fr-FR" sz="2800" b="1">
                <a:solidFill>
                  <a:srgbClr val="E75112"/>
                </a:solidFill>
              </a:rPr>
              <a:t>Responsabilités</a:t>
            </a:r>
            <a:br>
              <a:rPr lang="fr-FR" altLang="fr-FR" sz="2800" b="1">
                <a:solidFill>
                  <a:srgbClr val="E75112"/>
                </a:solidFill>
              </a:rPr>
            </a:br>
            <a:r>
              <a:rPr lang="fr-FR" altLang="fr-FR" sz="2800" b="1">
                <a:solidFill>
                  <a:srgbClr val="E75112"/>
                </a:solidFill>
              </a:rPr>
              <a:t>administratives et d’enseignement</a:t>
            </a:r>
          </a:p>
        </p:txBody>
      </p:sp>
      <p:sp>
        <p:nvSpPr>
          <p:cNvPr id="36866" name="Espace réservé du numéro de diapositive 5"/>
          <p:cNvSpPr txBox="1">
            <a:spLocks noGrp="1"/>
          </p:cNvSpPr>
          <p:nvPr/>
        </p:nvSpPr>
        <p:spPr bwMode="auto">
          <a:xfrm>
            <a:off x="6877050" y="6492875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algn="r" eaLnBrk="1" hangingPunct="1"/>
            <a:fld id="{01FB8FA0-21A2-4464-9880-7A8A1D654BA4}" type="slidenum">
              <a:rPr lang="fr-FR" altLang="fr-FR" sz="1200">
                <a:solidFill>
                  <a:srgbClr val="898989"/>
                </a:solidFill>
              </a:rPr>
              <a:pPr algn="r" eaLnBrk="1" hangingPunct="1"/>
              <a:t>36</a:t>
            </a:fld>
            <a:endParaRPr lang="fr-FR" altLang="fr-FR" sz="1200">
              <a:solidFill>
                <a:srgbClr val="898989"/>
              </a:solidFill>
            </a:endParaRPr>
          </a:p>
        </p:txBody>
      </p:sp>
      <p:cxnSp>
        <p:nvCxnSpPr>
          <p:cNvPr id="11" name="Connecteur droit 10"/>
          <p:cNvCxnSpPr/>
          <p:nvPr/>
        </p:nvCxnSpPr>
        <p:spPr>
          <a:xfrm>
            <a:off x="1588" y="1031875"/>
            <a:ext cx="9142412" cy="0"/>
          </a:xfrm>
          <a:prstGeom prst="line">
            <a:avLst/>
          </a:prstGeom>
          <a:ln>
            <a:solidFill>
              <a:srgbClr val="E751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868" name="Rectangle 3"/>
          <p:cNvSpPr txBox="1">
            <a:spLocks noChangeArrowheads="1"/>
          </p:cNvSpPr>
          <p:nvPr/>
        </p:nvSpPr>
        <p:spPr bwMode="auto">
          <a:xfrm>
            <a:off x="-36513" y="1268413"/>
            <a:ext cx="9180513" cy="273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fr-FR" altLang="fr-FR" sz="2000">
                <a:solidFill>
                  <a:srgbClr val="0070C0"/>
                </a:solidFill>
              </a:rPr>
              <a:t>Enseignements:</a:t>
            </a:r>
          </a:p>
          <a:p>
            <a:pPr lvl="1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fr-FR" altLang="fr-FR" sz="1400">
                <a:solidFill>
                  <a:srgbClr val="4D4D4D"/>
                </a:solidFill>
              </a:rPr>
              <a:t>Master ITDD de Valence (Ingénierie Nucléaire, spécialité démantelement)</a:t>
            </a:r>
          </a:p>
          <a:p>
            <a:pPr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fr-FR" altLang="fr-FR" sz="2000">
                <a:solidFill>
                  <a:srgbClr val="0070C0"/>
                </a:solidFill>
              </a:rPr>
              <a:t>Implications dans la vie de l’Université</a:t>
            </a:r>
            <a:r>
              <a:rPr lang="fr-FR" altLang="fr-FR" sz="2000">
                <a:solidFill>
                  <a:srgbClr val="4D4D4D"/>
                </a:solidFill>
              </a:rPr>
              <a:t>:</a:t>
            </a:r>
          </a:p>
          <a:p>
            <a:pPr lvl="1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fr-FR" altLang="fr-FR" sz="1400">
                <a:solidFill>
                  <a:srgbClr val="4D4D4D"/>
                </a:solidFill>
              </a:rPr>
              <a:t>F. Montanet : membre élu au CNU 29eme section</a:t>
            </a:r>
          </a:p>
        </p:txBody>
      </p:sp>
      <p:sp>
        <p:nvSpPr>
          <p:cNvPr id="14" name="Rectangle 3"/>
          <p:cNvSpPr txBox="1">
            <a:spLocks noChangeArrowheads="1"/>
          </p:cNvSpPr>
          <p:nvPr/>
        </p:nvSpPr>
        <p:spPr bwMode="auto">
          <a:xfrm>
            <a:off x="1588" y="2492375"/>
            <a:ext cx="9180512" cy="3716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fr-FR" altLang="fr-FR" sz="2000">
                <a:solidFill>
                  <a:srgbClr val="0070C0"/>
                </a:solidFill>
              </a:rPr>
              <a:t>Implications au niveau national:</a:t>
            </a:r>
          </a:p>
          <a:p>
            <a:pPr lvl="1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fr-FR" altLang="fr-FR" sz="1400">
                <a:solidFill>
                  <a:srgbClr val="4D4D4D"/>
                </a:solidFill>
              </a:rPr>
              <a:t>S. Kox : DAS IN2P3</a:t>
            </a:r>
          </a:p>
          <a:p>
            <a:pPr lvl="1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fr-FR" altLang="fr-FR" sz="1400">
                <a:solidFill>
                  <a:srgbClr val="4D4D4D"/>
                </a:solidFill>
              </a:rPr>
              <a:t>F. Montanet : président du CS de l’IPNL</a:t>
            </a:r>
          </a:p>
          <a:p>
            <a:pPr lvl="1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fr-FR" altLang="fr-FR" sz="1400">
                <a:solidFill>
                  <a:srgbClr val="4D4D4D"/>
                </a:solidFill>
              </a:rPr>
              <a:t>Expertises projets ANR : F. Montanet, J. Lamblin</a:t>
            </a:r>
          </a:p>
          <a:p>
            <a:pPr lvl="1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fr-FR" altLang="fr-FR" sz="1400">
                <a:solidFill>
                  <a:srgbClr val="4D4D4D"/>
                </a:solidFill>
              </a:rPr>
              <a:t>Organisation de conférences « Rencontres de Moriond » et « Rencontres  du Vietnam » F. Montanet </a:t>
            </a:r>
          </a:p>
          <a:p>
            <a:pPr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fr-FR" altLang="fr-FR" sz="2000">
                <a:solidFill>
                  <a:srgbClr val="0070C0"/>
                </a:solidFill>
              </a:rPr>
              <a:t>Implications dans la vie du laboratoire:</a:t>
            </a:r>
          </a:p>
          <a:p>
            <a:pPr lvl="1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fr-FR" altLang="fr-FR" sz="1400">
                <a:solidFill>
                  <a:srgbClr val="4D4D4D"/>
                </a:solidFill>
              </a:rPr>
              <a:t>J.S Réal : Membre du comité de direction (représentant du LPSC à l’UGA pôle recherche), du Conseil d’Unité et du Conseil Scientifique du LPSC</a:t>
            </a:r>
          </a:p>
          <a:p>
            <a:pPr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fr-FR" altLang="fr-FR" sz="1800">
                <a:solidFill>
                  <a:srgbClr val="0070C0"/>
                </a:solidFill>
              </a:rPr>
              <a:t>Supports financiers spécifiques:</a:t>
            </a:r>
            <a:r>
              <a:rPr lang="fr-FR" altLang="fr-FR" sz="1800">
                <a:solidFill>
                  <a:srgbClr val="4D4D4D"/>
                </a:solidFill>
              </a:rPr>
              <a:t> </a:t>
            </a:r>
          </a:p>
          <a:p>
            <a:pPr lvl="1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fr-FR" altLang="fr-FR" sz="1400">
                <a:solidFill>
                  <a:srgbClr val="4D4D4D"/>
                </a:solidFill>
              </a:rPr>
              <a:t>AGIR UJF/INP 2013 (études avant financement ANR) </a:t>
            </a:r>
          </a:p>
          <a:p>
            <a:pPr lvl="1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fr-FR" altLang="fr-FR" sz="1400">
                <a:solidFill>
                  <a:srgbClr val="4D4D4D"/>
                </a:solidFill>
              </a:rPr>
              <a:t>ANR STEREO 2013</a:t>
            </a:r>
          </a:p>
          <a:p>
            <a:pPr lvl="1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fr-FR" altLang="fr-FR" sz="1400">
                <a:solidFill>
                  <a:srgbClr val="4D4D4D"/>
                </a:solidFill>
              </a:rPr>
              <a:t>Bourse de thèse IN2P3</a:t>
            </a:r>
          </a:p>
          <a:p>
            <a:pPr lvl="1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fr-FR" altLang="fr-FR" sz="1400">
                <a:solidFill>
                  <a:srgbClr val="4D4D4D"/>
                </a:solidFill>
              </a:rPr>
              <a:t>Postdoc labex ENIGMASS 2014.</a:t>
            </a:r>
            <a:endParaRPr lang="fr-FR" altLang="fr-FR" sz="1600">
              <a:solidFill>
                <a:srgbClr val="4D4D4D"/>
              </a:solidFill>
            </a:endParaRPr>
          </a:p>
          <a:p>
            <a:pPr lvl="1">
              <a:lnSpc>
                <a:spcPct val="90000"/>
              </a:lnSpc>
              <a:spcBef>
                <a:spcPct val="20000"/>
              </a:spcBef>
              <a:buFont typeface="Arial" pitchFamily="34" charset="0"/>
              <a:buNone/>
            </a:pPr>
            <a:endParaRPr lang="fr-FR" altLang="fr-FR" sz="1800">
              <a:solidFill>
                <a:srgbClr val="4D4D4D"/>
              </a:solidFill>
            </a:endParaRPr>
          </a:p>
          <a:p>
            <a:pPr lvl="1">
              <a:lnSpc>
                <a:spcPct val="90000"/>
              </a:lnSpc>
              <a:spcBef>
                <a:spcPct val="20000"/>
              </a:spcBef>
              <a:buFont typeface="Arial" pitchFamily="34" charset="0"/>
              <a:buNone/>
            </a:pPr>
            <a:endParaRPr lang="fr-FR" altLang="fr-FR" sz="1800">
              <a:solidFill>
                <a:srgbClr val="4D4D4D"/>
              </a:solidFill>
            </a:endParaRPr>
          </a:p>
        </p:txBody>
      </p:sp>
      <p:sp>
        <p:nvSpPr>
          <p:cNvPr id="36870" name="Espace réservé du pied de page 9"/>
          <p:cNvSpPr txBox="1">
            <a:spLocks noGrp="1"/>
          </p:cNvSpPr>
          <p:nvPr/>
        </p:nvSpPr>
        <p:spPr bwMode="auto">
          <a:xfrm>
            <a:off x="3059113" y="6453188"/>
            <a:ext cx="3529012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fr-FR" altLang="fr-FR" sz="1200">
                <a:solidFill>
                  <a:srgbClr val="898989"/>
                </a:solidFill>
              </a:rPr>
              <a:t>Tourniquet Section 01 du LPSC – Nov. 2014</a:t>
            </a:r>
          </a:p>
        </p:txBody>
      </p:sp>
      <p:sp>
        <p:nvSpPr>
          <p:cNvPr id="36871" name="Espace réservé de la date 11"/>
          <p:cNvSpPr txBox="1">
            <a:spLocks noGrp="1"/>
          </p:cNvSpPr>
          <p:nvPr/>
        </p:nvSpPr>
        <p:spPr bwMode="auto">
          <a:xfrm>
            <a:off x="134938" y="6453188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fr-FR" altLang="fr-FR" sz="1200">
                <a:solidFill>
                  <a:srgbClr val="898989"/>
                </a:solidFill>
              </a:rPr>
              <a:t>Groupe Neutrino</a:t>
            </a:r>
          </a:p>
        </p:txBody>
      </p:sp>
      <p:pic>
        <p:nvPicPr>
          <p:cNvPr id="36872" name="Picture 13" descr="http://lpsc.in2p3.fr/mariane/images/logoLPS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0"/>
            <a:ext cx="1093788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4637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2621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125538"/>
            <a:ext cx="5219700" cy="1152525"/>
          </a:xfrm>
          <a:prstGeom prst="rect">
            <a:avLst/>
          </a:prstGeom>
        </p:spPr>
        <p:txBody>
          <a:bodyPr/>
          <a:lstStyle/>
          <a:p>
            <a:r>
              <a:rPr lang="fr-FR" altLang="fr-FR" sz="2800" b="1" smtClean="0">
                <a:solidFill>
                  <a:srgbClr val="E75112"/>
                </a:solidFill>
                <a:latin typeface="Verdana" pitchFamily="34" charset="0"/>
              </a:rPr>
              <a:t>Groupe MIMAC</a:t>
            </a:r>
          </a:p>
        </p:txBody>
      </p:sp>
      <p:pic>
        <p:nvPicPr>
          <p:cNvPr id="16387" name="Picture 19" descr="IN2P3Filaire-Q_SignV copi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188913"/>
            <a:ext cx="1293813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8" name="ZoneTexte 11"/>
          <p:cNvSpPr txBox="1">
            <a:spLocks noChangeArrowheads="1"/>
          </p:cNvSpPr>
          <p:nvPr/>
        </p:nvSpPr>
        <p:spPr bwMode="auto">
          <a:xfrm>
            <a:off x="1619250" y="252413"/>
            <a:ext cx="232410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fr-FR" altLang="fr-FR" sz="1400">
                <a:solidFill>
                  <a:srgbClr val="4D4D4D"/>
                </a:solidFill>
              </a:rPr>
              <a:t>Tourniquet Section 01</a:t>
            </a:r>
            <a:br>
              <a:rPr lang="fr-FR" altLang="fr-FR" sz="1400">
                <a:solidFill>
                  <a:srgbClr val="4D4D4D"/>
                </a:solidFill>
              </a:rPr>
            </a:br>
            <a:r>
              <a:rPr lang="fr-FR" altLang="fr-FR" sz="1400">
                <a:solidFill>
                  <a:srgbClr val="4D4D4D"/>
                </a:solidFill>
              </a:rPr>
              <a:t>19-21 novembre 2014</a:t>
            </a:r>
          </a:p>
        </p:txBody>
      </p:sp>
      <p:sp>
        <p:nvSpPr>
          <p:cNvPr id="16389" name="ZoneTexte 9"/>
          <p:cNvSpPr txBox="1">
            <a:spLocks noChangeArrowheads="1"/>
          </p:cNvSpPr>
          <p:nvPr/>
        </p:nvSpPr>
        <p:spPr bwMode="auto">
          <a:xfrm>
            <a:off x="323850" y="2205038"/>
            <a:ext cx="28527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fr-FR" altLang="fr-FR" sz="1800">
                <a:solidFill>
                  <a:srgbClr val="4D4D4D"/>
                </a:solidFill>
              </a:rPr>
              <a:t>Bilan 2010-2014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323850" y="2060575"/>
            <a:ext cx="3359150" cy="0"/>
          </a:xfrm>
          <a:prstGeom prst="line">
            <a:avLst/>
          </a:prstGeom>
          <a:ln w="2222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391" name="Picture 13" descr="http://lpsc.in2p3.fr/mariane/images/logoLPSC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92075"/>
            <a:ext cx="1455738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2" name="Picture 15" descr="http://www.aip-primeca.net/portals/0/logo-UJF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1013" y="115888"/>
            <a:ext cx="736600" cy="1262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3" name="Espace réservé de la date 11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fr-FR" sz="1200">
                <a:solidFill>
                  <a:srgbClr val="898989"/>
                </a:solidFill>
              </a:rPr>
              <a:t>LPSC – Tourniquet    Novembre 2014</a:t>
            </a:r>
            <a:endParaRPr lang="fr-FR" altLang="fr-FR" sz="1200">
              <a:solidFill>
                <a:srgbClr val="898989"/>
              </a:solidFill>
            </a:endParaRPr>
          </a:p>
        </p:txBody>
      </p:sp>
      <p:sp>
        <p:nvSpPr>
          <p:cNvPr id="16394" name="Espace réservé du numéro de diapositive 1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eaLnBrk="1" hangingPunct="1"/>
            <a:fld id="{2AD742B6-DC49-4347-99CA-D5FB1FD63187}" type="slidenum">
              <a:rPr lang="fr-FR" altLang="fr-FR" sz="1200">
                <a:solidFill>
                  <a:srgbClr val="898989"/>
                </a:solidFill>
              </a:rPr>
              <a:pPr eaLnBrk="1" hangingPunct="1"/>
              <a:t>38</a:t>
            </a:fld>
            <a:endParaRPr lang="fr-FR" altLang="fr-FR" sz="1200">
              <a:solidFill>
                <a:srgbClr val="898989"/>
              </a:solidFill>
            </a:endParaRPr>
          </a:p>
        </p:txBody>
      </p:sp>
      <p:sp>
        <p:nvSpPr>
          <p:cNvPr id="14" name="Espace réservé du pied de page 1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fr-FR" altLang="fr-FR" sz="1200">
                <a:solidFill>
                  <a:srgbClr val="898989"/>
                </a:solidFill>
              </a:rPr>
              <a:t>Groupe MIMAC</a:t>
            </a:r>
          </a:p>
        </p:txBody>
      </p:sp>
      <p:pic>
        <p:nvPicPr>
          <p:cNvPr id="16396" name="Image 11" descr="P1030458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670050"/>
            <a:ext cx="2667000" cy="320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7" name="Image 15" descr="cygnus2011-logo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3962400"/>
            <a:ext cx="2263775" cy="226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8" name="Rectangle 16"/>
          <p:cNvSpPr>
            <a:spLocks noChangeArrowheads="1"/>
          </p:cNvSpPr>
          <p:nvPr/>
        </p:nvSpPr>
        <p:spPr bwMode="auto">
          <a:xfrm>
            <a:off x="76200" y="2733675"/>
            <a:ext cx="61341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fr-FR" altLang="fr-FR" sz="1800" b="1">
                <a:latin typeface="Times New Roman" pitchFamily="18" charset="0"/>
              </a:rPr>
              <a:t>MIcro-tpc MAtrix of Chambers</a:t>
            </a:r>
          </a:p>
          <a:p>
            <a:pPr eaLnBrk="1" hangingPunct="1"/>
            <a:r>
              <a:rPr lang="fr-FR" altLang="fr-FR" sz="1800">
                <a:latin typeface="Times New Roman" pitchFamily="18" charset="0"/>
              </a:rPr>
              <a:t>Détection Directionnelle de Matière Sombre</a:t>
            </a:r>
          </a:p>
          <a:p>
            <a:pPr eaLnBrk="1" hangingPunct="1"/>
            <a:endParaRPr lang="fr-FR" altLang="fr-FR" sz="1800"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r>
              <a:rPr lang="fr-FR" altLang="fr-FR" sz="1800">
                <a:latin typeface="Times New Roman" pitchFamily="18" charset="0"/>
                <a:cs typeface="Times New Roman" pitchFamily="18" charset="0"/>
              </a:rPr>
              <a:t>Partenaires: IRFU(Saclay)-CPPM (Marseille)-IRSN(Cadarache)</a:t>
            </a:r>
            <a:r>
              <a:rPr lang="fr-FR" altLang="fr-FR" sz="1800">
                <a:latin typeface="Times New Roman" pitchFamily="18" charset="0"/>
              </a:rPr>
              <a:t> </a:t>
            </a:r>
            <a:endParaRPr lang="fr-FR" altLang="fr-FR" sz="1800"/>
          </a:p>
        </p:txBody>
      </p:sp>
      <p:sp>
        <p:nvSpPr>
          <p:cNvPr id="16399" name="ZoneTexte 17"/>
          <p:cNvSpPr txBox="1">
            <a:spLocks noChangeArrowheads="1"/>
          </p:cNvSpPr>
          <p:nvPr/>
        </p:nvSpPr>
        <p:spPr bwMode="auto">
          <a:xfrm>
            <a:off x="6248400" y="5029200"/>
            <a:ext cx="27241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fr-FR" altLang="fr-FR" sz="1800"/>
              <a:t>Détecteur bi-chambre</a:t>
            </a:r>
          </a:p>
          <a:p>
            <a:pPr eaLnBrk="1" hangingPunct="1"/>
            <a:r>
              <a:rPr lang="fr-FR" altLang="fr-FR" sz="1800"/>
              <a:t>à Modane</a:t>
            </a:r>
          </a:p>
        </p:txBody>
      </p:sp>
    </p:spTree>
    <p:extLst>
      <p:ext uri="{BB962C8B-B14F-4D97-AF65-F5344CB8AC3E}">
        <p14:creationId xmlns:p14="http://schemas.microsoft.com/office/powerpoint/2010/main" val="2561772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692150"/>
          </a:xfrm>
          <a:prstGeom prst="rect">
            <a:avLst/>
          </a:prstGeom>
        </p:spPr>
        <p:txBody>
          <a:bodyPr/>
          <a:lstStyle/>
          <a:p>
            <a:r>
              <a:rPr lang="fr-FR" altLang="fr-FR" sz="2800" b="1" smtClean="0">
                <a:solidFill>
                  <a:srgbClr val="E75112"/>
                </a:solidFill>
                <a:latin typeface="Verdana" pitchFamily="34" charset="0"/>
              </a:rPr>
              <a:t>Composition du groupe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107950" y="762000"/>
            <a:ext cx="8712200" cy="439261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fr-FR" altLang="fr-FR" sz="1500" smtClean="0">
                <a:solidFill>
                  <a:srgbClr val="0070C0"/>
                </a:solidFill>
                <a:latin typeface="Verdana" pitchFamily="34" charset="0"/>
              </a:rPr>
              <a:t> permanents :</a:t>
            </a:r>
          </a:p>
          <a:p>
            <a:pPr lvl="1">
              <a:lnSpc>
                <a:spcPct val="90000"/>
              </a:lnSpc>
              <a:buFont typeface="Arial" pitchFamily="34" charset="0"/>
              <a:buChar char="•"/>
            </a:pPr>
            <a:r>
              <a:rPr lang="fr-FR" altLang="fr-FR" sz="1500" b="1" smtClean="0">
                <a:solidFill>
                  <a:srgbClr val="4D4D4D"/>
                </a:solidFill>
                <a:latin typeface="Verdana" pitchFamily="34" charset="0"/>
              </a:rPr>
              <a:t>Mayet, F. </a:t>
            </a:r>
            <a:r>
              <a:rPr lang="fr-FR" altLang="fr-FR" sz="1500" smtClean="0">
                <a:solidFill>
                  <a:srgbClr val="4D4D4D"/>
                </a:solidFill>
                <a:latin typeface="Verdana" pitchFamily="34" charset="0"/>
              </a:rPr>
              <a:t>(MCF 50%, DHDR), </a:t>
            </a:r>
            <a:r>
              <a:rPr lang="fr-FR" altLang="fr-FR" sz="1500" b="1" smtClean="0">
                <a:solidFill>
                  <a:srgbClr val="4D4D4D"/>
                </a:solidFill>
                <a:latin typeface="Verdana" pitchFamily="34" charset="0"/>
              </a:rPr>
              <a:t>Santos, D. </a:t>
            </a:r>
            <a:r>
              <a:rPr lang="fr-FR" altLang="fr-FR" sz="1500" smtClean="0">
                <a:solidFill>
                  <a:srgbClr val="4D4D4D"/>
                </a:solidFill>
                <a:latin typeface="Verdana" pitchFamily="34" charset="0"/>
              </a:rPr>
              <a:t>(DR 80 %, DHDR), </a:t>
            </a:r>
            <a:r>
              <a:rPr lang="fr-FR" altLang="fr-FR" sz="1500" b="1" smtClean="0">
                <a:solidFill>
                  <a:srgbClr val="4D4D4D"/>
                </a:solidFill>
                <a:latin typeface="Verdana" pitchFamily="34" charset="0"/>
              </a:rPr>
              <a:t>Lamblin J.</a:t>
            </a:r>
            <a:r>
              <a:rPr lang="fr-FR" altLang="fr-FR" sz="1500" smtClean="0">
                <a:solidFill>
                  <a:srgbClr val="4D4D4D"/>
                </a:solidFill>
                <a:latin typeface="Verdana" pitchFamily="34" charset="0"/>
              </a:rPr>
              <a:t> (MCF 100%, DHDR) (juin 2011 – septembre 2013)</a:t>
            </a:r>
          </a:p>
          <a:p>
            <a:pPr lvl="1">
              <a:lnSpc>
                <a:spcPct val="90000"/>
              </a:lnSpc>
              <a:buFont typeface="Arial" pitchFamily="34" charset="0"/>
              <a:buNone/>
            </a:pPr>
            <a:endParaRPr lang="fr-FR" altLang="fr-FR" sz="1500" smtClean="0">
              <a:solidFill>
                <a:srgbClr val="4D4D4D"/>
              </a:solidFill>
              <a:latin typeface="Verdana" pitchFamily="34" charset="0"/>
            </a:endParaRPr>
          </a:p>
          <a:p>
            <a:pPr lvl="1">
              <a:lnSpc>
                <a:spcPct val="90000"/>
              </a:lnSpc>
              <a:buFont typeface="Arial" pitchFamily="34" charset="0"/>
              <a:buNone/>
            </a:pPr>
            <a:r>
              <a:rPr lang="fr-FR" altLang="fr-FR" sz="1500" b="1" smtClean="0">
                <a:solidFill>
                  <a:srgbClr val="4D4D4D"/>
                </a:solidFill>
                <a:latin typeface="Verdana" pitchFamily="34" charset="0"/>
              </a:rPr>
              <a:t>Guillaudin, O. </a:t>
            </a:r>
            <a:r>
              <a:rPr lang="fr-FR" altLang="fr-FR" sz="1500" smtClean="0">
                <a:solidFill>
                  <a:srgbClr val="4D4D4D"/>
                </a:solidFill>
                <a:latin typeface="Verdana" pitchFamily="34" charset="0"/>
              </a:rPr>
              <a:t>(IR du service détecteurs et instrumentation, coordinateur national)</a:t>
            </a:r>
            <a:endParaRPr lang="fr-FR" altLang="fr-FR" sz="1500" b="1" smtClean="0">
              <a:solidFill>
                <a:srgbClr val="4D4D4D"/>
              </a:solidFill>
              <a:latin typeface="Verdana" pitchFamily="34" charset="0"/>
            </a:endParaRPr>
          </a:p>
          <a:p>
            <a:pPr lvl="1">
              <a:lnSpc>
                <a:spcPct val="90000"/>
              </a:lnSpc>
              <a:buFont typeface="Arial" pitchFamily="34" charset="0"/>
              <a:buNone/>
            </a:pPr>
            <a:endParaRPr lang="fr-FR" altLang="fr-FR" sz="1500" smtClean="0">
              <a:solidFill>
                <a:srgbClr val="4D4D4D"/>
              </a:solidFill>
              <a:latin typeface="Verdana" pitchFamily="34" charset="0"/>
              <a:sym typeface="Wingdings" pitchFamily="2" charset="2"/>
            </a:endParaRPr>
          </a:p>
          <a:p>
            <a:pPr>
              <a:lnSpc>
                <a:spcPct val="90000"/>
              </a:lnSpc>
            </a:pPr>
            <a:r>
              <a:rPr lang="fr-FR" altLang="fr-FR" sz="1500" smtClean="0">
                <a:solidFill>
                  <a:srgbClr val="0070C0"/>
                </a:solidFill>
                <a:latin typeface="Verdana" pitchFamily="34" charset="0"/>
              </a:rPr>
              <a:t> doctorant :</a:t>
            </a:r>
          </a:p>
          <a:p>
            <a:pPr lvl="1">
              <a:lnSpc>
                <a:spcPct val="90000"/>
              </a:lnSpc>
              <a:buFont typeface="Arial" pitchFamily="34" charset="0"/>
              <a:buChar char="•"/>
            </a:pPr>
            <a:r>
              <a:rPr lang="en-US" altLang="fr-FR" sz="1500" b="1" smtClean="0">
                <a:solidFill>
                  <a:srgbClr val="4D4D4D"/>
                </a:solidFill>
                <a:latin typeface="Verdana" pitchFamily="34" charset="0"/>
              </a:rPr>
              <a:t>Riffard, Q</a:t>
            </a:r>
            <a:r>
              <a:rPr lang="en-US" altLang="fr-FR" sz="1500" smtClean="0">
                <a:solidFill>
                  <a:srgbClr val="4D4D4D"/>
                </a:solidFill>
                <a:latin typeface="Verdana" pitchFamily="34" charset="0"/>
              </a:rPr>
              <a:t> (LPSC, soutenance prévue septembre 2015)</a:t>
            </a:r>
            <a:endParaRPr lang="en-US" altLang="fr-FR" sz="1500" b="1" smtClean="0">
              <a:solidFill>
                <a:srgbClr val="4D4D4D"/>
              </a:solidFill>
              <a:latin typeface="Verdana" pitchFamily="34" charset="0"/>
            </a:endParaRPr>
          </a:p>
          <a:p>
            <a:pPr lvl="1">
              <a:lnSpc>
                <a:spcPct val="90000"/>
              </a:lnSpc>
              <a:buFont typeface="Arial" pitchFamily="34" charset="0"/>
              <a:buNone/>
            </a:pPr>
            <a:endParaRPr lang="fr-FR" altLang="fr-FR" sz="1500" smtClean="0">
              <a:solidFill>
                <a:srgbClr val="4D4D4D"/>
              </a:solidFill>
              <a:latin typeface="Verdana" pitchFamily="34" charset="0"/>
            </a:endParaRPr>
          </a:p>
          <a:p>
            <a:pPr>
              <a:lnSpc>
                <a:spcPct val="90000"/>
              </a:lnSpc>
            </a:pPr>
            <a:r>
              <a:rPr lang="fr-FR" altLang="fr-FR" sz="1500" smtClean="0">
                <a:solidFill>
                  <a:srgbClr val="0070C0"/>
                </a:solidFill>
                <a:latin typeface="Verdana" pitchFamily="34" charset="0"/>
                <a:sym typeface="Wingdings" pitchFamily="2" charset="2"/>
              </a:rPr>
              <a:t>1 CDD IR :</a:t>
            </a:r>
          </a:p>
          <a:p>
            <a:pPr lvl="1">
              <a:lnSpc>
                <a:spcPct val="90000"/>
              </a:lnSpc>
              <a:buFont typeface="Arial" pitchFamily="34" charset="0"/>
              <a:buChar char="•"/>
            </a:pPr>
            <a:r>
              <a:rPr lang="fr-FR" altLang="fr-FR" sz="1500" b="1" smtClean="0">
                <a:solidFill>
                  <a:srgbClr val="4D4D4D"/>
                </a:solidFill>
                <a:latin typeface="Verdana" pitchFamily="34" charset="0"/>
              </a:rPr>
              <a:t>Sauzet N.  </a:t>
            </a:r>
            <a:r>
              <a:rPr lang="fr-FR" altLang="fr-FR" sz="1500" smtClean="0">
                <a:solidFill>
                  <a:srgbClr val="4D4D4D"/>
                </a:solidFill>
                <a:latin typeface="Verdana" pitchFamily="34" charset="0"/>
              </a:rPr>
              <a:t>(CDD-IR-Valorisation (2 ans à partir du 1/8/2014), Labex Enigmass)</a:t>
            </a:r>
          </a:p>
          <a:p>
            <a:pPr lvl="1">
              <a:lnSpc>
                <a:spcPct val="90000"/>
              </a:lnSpc>
              <a:buFont typeface="Arial" pitchFamily="34" charset="0"/>
              <a:buChar char="•"/>
            </a:pPr>
            <a:endParaRPr lang="fr-FR" altLang="fr-FR" sz="1800" smtClean="0">
              <a:solidFill>
                <a:srgbClr val="4D4D4D"/>
              </a:solidFill>
              <a:latin typeface="Verdana" pitchFamily="34" charset="0"/>
            </a:endParaRPr>
          </a:p>
        </p:txBody>
      </p:sp>
      <p:sp>
        <p:nvSpPr>
          <p:cNvPr id="18436" name="Espace réservé du numéro de diapositive 5"/>
          <p:cNvSpPr txBox="1">
            <a:spLocks noGrp="1"/>
          </p:cNvSpPr>
          <p:nvPr/>
        </p:nvSpPr>
        <p:spPr bwMode="auto">
          <a:xfrm>
            <a:off x="6877050" y="6492875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algn="r" eaLnBrk="1" hangingPunct="1"/>
            <a:fld id="{1D80AAF7-BC69-429C-BC15-D5A301D621E4}" type="slidenum">
              <a:rPr lang="fr-FR" altLang="fr-FR" sz="1200">
                <a:solidFill>
                  <a:srgbClr val="898989"/>
                </a:solidFill>
              </a:rPr>
              <a:pPr algn="r" eaLnBrk="1" hangingPunct="1"/>
              <a:t>39</a:t>
            </a:fld>
            <a:endParaRPr lang="fr-FR" altLang="fr-FR" sz="1200">
              <a:solidFill>
                <a:srgbClr val="898989"/>
              </a:solidFill>
            </a:endParaRPr>
          </a:p>
        </p:txBody>
      </p:sp>
      <p:cxnSp>
        <p:nvCxnSpPr>
          <p:cNvPr id="11" name="Connecteur droit 10"/>
          <p:cNvCxnSpPr/>
          <p:nvPr/>
        </p:nvCxnSpPr>
        <p:spPr>
          <a:xfrm>
            <a:off x="1588" y="692150"/>
            <a:ext cx="9142412" cy="0"/>
          </a:xfrm>
          <a:prstGeom prst="line">
            <a:avLst/>
          </a:prstGeom>
          <a:ln>
            <a:solidFill>
              <a:srgbClr val="E751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438" name="Picture 13" descr="http://lpsc.in2p3.fr/mariane/images/logoLPS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0"/>
            <a:ext cx="1093788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9" name="Rectangle 3"/>
          <p:cNvSpPr txBox="1">
            <a:spLocks noChangeArrowheads="1"/>
          </p:cNvSpPr>
          <p:nvPr/>
        </p:nvSpPr>
        <p:spPr bwMode="auto">
          <a:xfrm>
            <a:off x="109538" y="4656138"/>
            <a:ext cx="9142412" cy="143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fr-FR" altLang="fr-FR" sz="1500">
                <a:solidFill>
                  <a:srgbClr val="0070C0"/>
                </a:solidFill>
              </a:rPr>
              <a:t>1 thèse soutenue : </a:t>
            </a:r>
          </a:p>
          <a:p>
            <a:pPr lvl="1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fr-FR" altLang="fr-FR" sz="1500" b="1">
                <a:solidFill>
                  <a:srgbClr val="4D4D4D"/>
                </a:solidFill>
              </a:rPr>
              <a:t>Billard, J </a:t>
            </a:r>
            <a:r>
              <a:rPr lang="fr-FR" altLang="fr-FR" sz="1500">
                <a:solidFill>
                  <a:srgbClr val="4D4D4D"/>
                </a:solidFill>
              </a:rPr>
              <a:t>(en juin 2012 sous la direction de F. Mayet) (</a:t>
            </a:r>
            <a:r>
              <a:rPr lang="fr-FR" altLang="fr-FR" sz="1500">
                <a:solidFill>
                  <a:srgbClr val="7030A0"/>
                </a:solidFill>
                <a:sym typeface="Symbol" pitchFamily="18" charset="2"/>
              </a:rPr>
              <a:t> Postdoc au MIT (USA)</a:t>
            </a:r>
            <a:r>
              <a:rPr lang="fr-FR" altLang="fr-FR" sz="1500">
                <a:solidFill>
                  <a:srgbClr val="4D4D4D"/>
                </a:solidFill>
                <a:sym typeface="Symbol" pitchFamily="18" charset="2"/>
              </a:rPr>
              <a:t>)</a:t>
            </a:r>
          </a:p>
          <a:p>
            <a:pPr lvl="1">
              <a:lnSpc>
                <a:spcPct val="90000"/>
              </a:lnSpc>
              <a:spcBef>
                <a:spcPct val="20000"/>
              </a:spcBef>
            </a:pPr>
            <a:r>
              <a:rPr lang="fr-FR" altLang="fr-FR" sz="1500">
                <a:solidFill>
                  <a:srgbClr val="4D4D4D"/>
                </a:solidFill>
                <a:sym typeface="Symbol" pitchFamily="18" charset="2"/>
              </a:rPr>
              <a:t>		(Prix de thèse 2013 de l’Université de Grenoble)</a:t>
            </a:r>
            <a:endParaRPr lang="fr-FR" altLang="fr-FR" sz="1500">
              <a:solidFill>
                <a:srgbClr val="4D4D4D"/>
              </a:solidFill>
            </a:endParaRPr>
          </a:p>
        </p:txBody>
      </p:sp>
      <p:sp>
        <p:nvSpPr>
          <p:cNvPr id="18440" name="Rectangle 3"/>
          <p:cNvSpPr txBox="1">
            <a:spLocks noChangeArrowheads="1"/>
          </p:cNvSpPr>
          <p:nvPr/>
        </p:nvSpPr>
        <p:spPr bwMode="auto">
          <a:xfrm>
            <a:off x="107950" y="3716338"/>
            <a:ext cx="8856663" cy="100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fr-FR" altLang="fr-FR" sz="1500">
                <a:solidFill>
                  <a:srgbClr val="0070C0"/>
                </a:solidFill>
                <a:sym typeface="Wingdings" pitchFamily="2" charset="2"/>
              </a:rPr>
              <a:t>1 postdoc :</a:t>
            </a:r>
          </a:p>
          <a:p>
            <a:pPr lvl="1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fr-FR" altLang="fr-FR" sz="1500" b="1">
                <a:solidFill>
                  <a:srgbClr val="4D4D4D"/>
                </a:solidFill>
              </a:rPr>
              <a:t>Bono J.</a:t>
            </a:r>
            <a:endParaRPr lang="fr-FR" altLang="fr-FR" sz="1500">
              <a:solidFill>
                <a:srgbClr val="4D4D4D"/>
              </a:solidFill>
            </a:endParaRPr>
          </a:p>
          <a:p>
            <a:pPr lvl="2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fr-FR" altLang="fr-FR" sz="1500">
                <a:solidFill>
                  <a:srgbClr val="4D4D4D"/>
                </a:solidFill>
              </a:rPr>
              <a:t>Postdoc Enigmass (2 +1 an) à partir de janvier 2015</a:t>
            </a:r>
          </a:p>
        </p:txBody>
      </p:sp>
      <p:sp>
        <p:nvSpPr>
          <p:cNvPr id="18441" name="Espace réservé de la date 11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fr-FR" sz="1200">
                <a:solidFill>
                  <a:srgbClr val="898989"/>
                </a:solidFill>
              </a:rPr>
              <a:t>LPSC – Tourniquet    Novembre 2014</a:t>
            </a:r>
            <a:endParaRPr lang="fr-FR" altLang="fr-FR" sz="1200">
              <a:solidFill>
                <a:srgbClr val="898989"/>
              </a:solidFill>
            </a:endParaRPr>
          </a:p>
        </p:txBody>
      </p:sp>
      <p:sp>
        <p:nvSpPr>
          <p:cNvPr id="14" name="Espace réservé du pied de page 1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fr-FR" altLang="fr-FR" sz="1200">
                <a:solidFill>
                  <a:srgbClr val="898989"/>
                </a:solidFill>
              </a:rPr>
              <a:t>Groupe MIMAC</a:t>
            </a:r>
          </a:p>
        </p:txBody>
      </p:sp>
      <p:sp>
        <p:nvSpPr>
          <p:cNvPr id="18443" name="ZoneTexte 14"/>
          <p:cNvSpPr txBox="1">
            <a:spLocks noChangeArrowheads="1"/>
          </p:cNvSpPr>
          <p:nvPr/>
        </p:nvSpPr>
        <p:spPr bwMode="auto">
          <a:xfrm>
            <a:off x="609600" y="5526088"/>
            <a:ext cx="45307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fr-FR" altLang="fr-FR" sz="1800"/>
              <a:t>Financement ANR-Blanc (2008-2010)</a:t>
            </a:r>
          </a:p>
          <a:p>
            <a:pPr eaLnBrk="1" hangingPunct="1"/>
            <a:endParaRPr lang="fr-FR" altLang="fr-FR" sz="1800"/>
          </a:p>
        </p:txBody>
      </p:sp>
    </p:spTree>
    <p:extLst>
      <p:ext uri="{BB962C8B-B14F-4D97-AF65-F5344CB8AC3E}">
        <p14:creationId xmlns:p14="http://schemas.microsoft.com/office/powerpoint/2010/main" val="1715943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Thématiques - Activités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fr-FR" dirty="0" smtClean="0"/>
              <a:t>Rayons cosmiques de ultra haute énergie</a:t>
            </a:r>
          </a:p>
          <a:p>
            <a:pPr lvl="1"/>
            <a:r>
              <a:rPr lang="fr-FR" dirty="0" smtClean="0"/>
              <a:t>Recherche de neutrinos</a:t>
            </a:r>
          </a:p>
          <a:p>
            <a:pPr lvl="1"/>
            <a:r>
              <a:rPr lang="fr-FR" dirty="0" smtClean="0"/>
              <a:t>Interactions hadroniques</a:t>
            </a:r>
          </a:p>
          <a:p>
            <a:pPr lvl="1"/>
            <a:endParaRPr lang="fr-FR" dirty="0" smtClean="0"/>
          </a:p>
          <a:p>
            <a:r>
              <a:rPr lang="fr-FR" dirty="0" smtClean="0"/>
              <a:t>Détection radio des gerbes atmosphériques (R&amp;D)</a:t>
            </a:r>
          </a:p>
          <a:p>
            <a:pPr lvl="1"/>
            <a:r>
              <a:rPr lang="fr-FR" dirty="0" err="1" smtClean="0"/>
              <a:t>R@Auger</a:t>
            </a:r>
            <a:r>
              <a:rPr lang="fr-FR" dirty="0" smtClean="0"/>
              <a:t>, AERA (MHz) (réseau d’antennes décamétriques)</a:t>
            </a:r>
          </a:p>
          <a:p>
            <a:pPr lvl="1"/>
            <a:r>
              <a:rPr lang="fr-FR" dirty="0" smtClean="0"/>
              <a:t>EASIER (MHz, GHz, antennes sur détecteurs de particules du détecteur de surface d’Auger) – ANR GIGAS</a:t>
            </a:r>
          </a:p>
          <a:p>
            <a:pPr lvl="1"/>
            <a:endParaRPr lang="fr-FR" dirty="0" smtClean="0"/>
          </a:p>
          <a:p>
            <a:r>
              <a:rPr lang="fr-FR" dirty="0" smtClean="0"/>
              <a:t>Participation au fonctionnement d’Auger </a:t>
            </a:r>
          </a:p>
          <a:p>
            <a:pPr lvl="1"/>
            <a:r>
              <a:rPr lang="fr-FR" dirty="0" smtClean="0"/>
              <a:t>Contrôle en ligne du détecteur</a:t>
            </a:r>
          </a:p>
          <a:p>
            <a:pPr lvl="1"/>
            <a:r>
              <a:rPr lang="fr-FR" dirty="0" smtClean="0"/>
              <a:t>Caractérisation de l’atmosphère</a:t>
            </a:r>
          </a:p>
          <a:p>
            <a:pPr lvl="1"/>
            <a:endParaRPr lang="fr-FR" dirty="0" smtClean="0"/>
          </a:p>
          <a:p>
            <a:r>
              <a:rPr lang="fr-FR" dirty="0" smtClean="0"/>
              <a:t>Etudes pour l’amélioration du détecteur au sol</a:t>
            </a:r>
          </a:p>
          <a:p>
            <a:pPr lvl="1"/>
            <a:r>
              <a:rPr lang="fr-FR" dirty="0" smtClean="0"/>
              <a:t>Conception d’une nouvelle électronique</a:t>
            </a:r>
          </a:p>
          <a:p>
            <a:pPr lvl="1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30969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 txBox="1">
            <a:spLocks noChangeArrowheads="1"/>
          </p:cNvSpPr>
          <p:nvPr/>
        </p:nvSpPr>
        <p:spPr bwMode="auto">
          <a:xfrm>
            <a:off x="0" y="0"/>
            <a:ext cx="9144000" cy="1052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algn="ctr"/>
            <a:r>
              <a:rPr lang="fr-FR" altLang="fr-FR" sz="2800" b="1">
                <a:solidFill>
                  <a:srgbClr val="E75112"/>
                </a:solidFill>
              </a:rPr>
              <a:t>Production scientifique </a:t>
            </a:r>
            <a:endParaRPr lang="fr-FR" altLang="fr-FR" sz="2000" b="1">
              <a:solidFill>
                <a:srgbClr val="E75112"/>
              </a:solidFill>
            </a:endParaRPr>
          </a:p>
        </p:txBody>
      </p:sp>
      <p:sp>
        <p:nvSpPr>
          <p:cNvPr id="20483" name="Espace réservé du numéro de diapositive 5"/>
          <p:cNvSpPr txBox="1">
            <a:spLocks noGrp="1"/>
          </p:cNvSpPr>
          <p:nvPr/>
        </p:nvSpPr>
        <p:spPr bwMode="auto">
          <a:xfrm>
            <a:off x="6877050" y="6492875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algn="r" eaLnBrk="1" hangingPunct="1"/>
            <a:fld id="{EB1E6C13-8DEF-4251-96BF-17710108FF9C}" type="slidenum">
              <a:rPr lang="fr-FR" altLang="fr-FR" sz="1200">
                <a:solidFill>
                  <a:srgbClr val="898989"/>
                </a:solidFill>
              </a:rPr>
              <a:pPr algn="r" eaLnBrk="1" hangingPunct="1"/>
              <a:t>40</a:t>
            </a:fld>
            <a:endParaRPr lang="fr-FR" altLang="fr-FR" sz="1200">
              <a:solidFill>
                <a:srgbClr val="898989"/>
              </a:solidFill>
            </a:endParaRPr>
          </a:p>
        </p:txBody>
      </p:sp>
      <p:cxnSp>
        <p:nvCxnSpPr>
          <p:cNvPr id="11" name="Connecteur droit 10"/>
          <p:cNvCxnSpPr/>
          <p:nvPr/>
        </p:nvCxnSpPr>
        <p:spPr>
          <a:xfrm>
            <a:off x="1588" y="908050"/>
            <a:ext cx="9142412" cy="0"/>
          </a:xfrm>
          <a:prstGeom prst="line">
            <a:avLst/>
          </a:prstGeom>
          <a:ln>
            <a:solidFill>
              <a:srgbClr val="E751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485" name="Picture 13" descr="http://lpsc.in2p3.fr/mariane/images/logoLPS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0"/>
            <a:ext cx="1093788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6" name="Rectangle 2"/>
          <p:cNvSpPr>
            <a:spLocks noChangeArrowheads="1"/>
          </p:cNvSpPr>
          <p:nvPr/>
        </p:nvSpPr>
        <p:spPr bwMode="auto">
          <a:xfrm>
            <a:off x="152400" y="838200"/>
            <a:ext cx="70866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fr-FR" altLang="fr-FR" sz="1800" b="1">
                <a:solidFill>
                  <a:srgbClr val="E75112"/>
                </a:solidFill>
              </a:rPr>
              <a:t>Bilan: </a:t>
            </a:r>
            <a:r>
              <a:rPr lang="fr-FR" altLang="fr-FR" sz="1800">
                <a:latin typeface="Times New Roman" pitchFamily="18" charset="0"/>
                <a:cs typeface="Times New Roman" pitchFamily="18" charset="0"/>
              </a:rPr>
              <a:t>16 publications dans des revues à comité de lecture</a:t>
            </a:r>
          </a:p>
          <a:p>
            <a:pPr eaLnBrk="1" hangingPunct="1"/>
            <a:r>
              <a:rPr lang="fr-FR" altLang="fr-FR" sz="1800">
                <a:latin typeface="Times New Roman" pitchFamily="18" charset="0"/>
                <a:cs typeface="Times New Roman" pitchFamily="18" charset="0"/>
              </a:rPr>
              <a:t> </a:t>
            </a:r>
            <a:endParaRPr lang="fr-FR" altLang="fr-FR" sz="1800" b="1">
              <a:solidFill>
                <a:srgbClr val="E75112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r>
              <a:rPr lang="fr-FR" altLang="fr-FR" sz="1800" b="1">
                <a:solidFill>
                  <a:srgbClr val="E75112"/>
                </a:solidFill>
              </a:rPr>
              <a:t>Réalisations </a:t>
            </a:r>
            <a:endParaRPr lang="fr-FR" altLang="fr-FR" sz="1800"/>
          </a:p>
        </p:txBody>
      </p:sp>
      <p:sp>
        <p:nvSpPr>
          <p:cNvPr id="20487" name="Espace réservé de la date 15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fr-FR" sz="1200">
                <a:solidFill>
                  <a:srgbClr val="898989"/>
                </a:solidFill>
              </a:rPr>
              <a:t>LPSC – Tourniquet    Novembre 2014</a:t>
            </a:r>
            <a:endParaRPr lang="fr-FR" altLang="fr-FR" sz="1200">
              <a:solidFill>
                <a:srgbClr val="898989"/>
              </a:solidFill>
            </a:endParaRPr>
          </a:p>
        </p:txBody>
      </p:sp>
      <p:sp>
        <p:nvSpPr>
          <p:cNvPr id="18" name="Espace réservé du pied de page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fr-FR" altLang="fr-FR" sz="1200">
                <a:solidFill>
                  <a:srgbClr val="898989"/>
                </a:solidFill>
              </a:rPr>
              <a:t>Groupe MIMAC</a:t>
            </a:r>
          </a:p>
        </p:txBody>
      </p:sp>
      <p:sp>
        <p:nvSpPr>
          <p:cNvPr id="20489" name="Rectangle 18"/>
          <p:cNvSpPr>
            <a:spLocks noChangeArrowheads="1"/>
          </p:cNvSpPr>
          <p:nvPr/>
        </p:nvSpPr>
        <p:spPr bwMode="auto">
          <a:xfrm>
            <a:off x="76200" y="1703388"/>
            <a:ext cx="8610600" cy="5078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eaLnBrk="1" hangingPunct="1">
              <a:buFontTx/>
              <a:buChar char="-"/>
            </a:pPr>
            <a:r>
              <a:rPr lang="fr-FR" altLang="fr-FR" sz="1800">
                <a:latin typeface="Times New Roman" pitchFamily="18" charset="0"/>
                <a:cs typeface="Times New Roman" pitchFamily="18" charset="0"/>
              </a:rPr>
              <a:t>Electronique MIMAC (ASIC v3)</a:t>
            </a:r>
          </a:p>
          <a:p>
            <a:pPr eaLnBrk="1" hangingPunct="1">
              <a:buFontTx/>
              <a:buChar char="-"/>
            </a:pPr>
            <a:r>
              <a:rPr lang="fr-FR" altLang="fr-FR" sz="1800">
                <a:latin typeface="Times New Roman" pitchFamily="18" charset="0"/>
                <a:cs typeface="Times New Roman" pitchFamily="18" charset="0"/>
              </a:rPr>
              <a:t>Installation à Modane (LSM) du prototype bi-chambre en juin 2012</a:t>
            </a:r>
          </a:p>
          <a:p>
            <a:pPr eaLnBrk="1" hangingPunct="1"/>
            <a:r>
              <a:rPr lang="fr-FR" altLang="fr-FR" sz="1800">
                <a:latin typeface="Times New Roman" pitchFamily="18" charset="0"/>
                <a:cs typeface="Times New Roman" pitchFamily="18" charset="0"/>
              </a:rPr>
              <a:t>	 CF</a:t>
            </a:r>
            <a:r>
              <a:rPr lang="fr-FR" altLang="fr-FR" sz="1800" baseline="-25000">
                <a:latin typeface="Times New Roman" pitchFamily="18" charset="0"/>
                <a:cs typeface="Times New Roman" pitchFamily="18" charset="0"/>
              </a:rPr>
              <a:t>4 </a:t>
            </a:r>
            <a:r>
              <a:rPr lang="fr-FR" altLang="fr-FR" sz="1800">
                <a:latin typeface="Times New Roman" pitchFamily="18" charset="0"/>
                <a:cs typeface="Times New Roman" pitchFamily="18" charset="0"/>
              </a:rPr>
              <a:t>+ 30%CHF</a:t>
            </a:r>
            <a:r>
              <a:rPr lang="fr-FR" altLang="fr-FR" sz="1800" baseline="-25000">
                <a:latin typeface="Times New Roman" pitchFamily="18" charset="0"/>
                <a:cs typeface="Times New Roman" pitchFamily="18" charset="0"/>
              </a:rPr>
              <a:t>3 </a:t>
            </a:r>
            <a:r>
              <a:rPr lang="fr-FR" altLang="fr-FR" sz="1800">
                <a:latin typeface="Times New Roman" pitchFamily="18" charset="0"/>
                <a:cs typeface="Times New Roman" pitchFamily="18" charset="0"/>
              </a:rPr>
              <a:t>à 50 mbar (1024 voies électroniques)</a:t>
            </a:r>
          </a:p>
          <a:p>
            <a:pPr eaLnBrk="1" hangingPunct="1"/>
            <a:r>
              <a:rPr lang="fr-FR" altLang="fr-FR" sz="1800">
                <a:latin typeface="Times New Roman" pitchFamily="18" charset="0"/>
                <a:cs typeface="Times New Roman" pitchFamily="18" charset="0"/>
              </a:rPr>
              <a:t>      	 (2x10.8 x10.8 x25 cm</a:t>
            </a:r>
            <a:r>
              <a:rPr lang="fr-FR" altLang="fr-FR" sz="1800" baseline="3000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fr-FR" altLang="fr-FR" sz="1800">
                <a:latin typeface="Times New Roman" pitchFamily="18" charset="0"/>
                <a:cs typeface="Times New Roman" pitchFamily="18" charset="0"/>
              </a:rPr>
              <a:t> = 5.8 litres)</a:t>
            </a:r>
          </a:p>
          <a:p>
            <a:pPr eaLnBrk="1" hangingPunct="1">
              <a:buFontTx/>
              <a:buChar char="-"/>
            </a:pPr>
            <a:r>
              <a:rPr lang="fr-FR" altLang="fr-FR" sz="1800">
                <a:latin typeface="Times New Roman" pitchFamily="18" charset="0"/>
                <a:cs typeface="Times New Roman" pitchFamily="18" charset="0"/>
              </a:rPr>
              <a:t>Upgrade de l’installation en juin 2013 et juin 2014</a:t>
            </a:r>
          </a:p>
          <a:p>
            <a:pPr eaLnBrk="1" hangingPunct="1"/>
            <a:r>
              <a:rPr lang="fr-FR" altLang="fr-FR" sz="1800">
                <a:latin typeface="Times New Roman" pitchFamily="18" charset="0"/>
                <a:cs typeface="Times New Roman" pitchFamily="18" charset="0"/>
              </a:rPr>
              <a:t> (synchronisation, cathode (6 um), signal cathode)</a:t>
            </a:r>
          </a:p>
          <a:p>
            <a:pPr eaLnBrk="1" hangingPunct="1"/>
            <a:r>
              <a:rPr lang="fr-FR" altLang="fr-FR" sz="1800">
                <a:latin typeface="Times New Roman" pitchFamily="18" charset="0"/>
                <a:cs typeface="Times New Roman" pitchFamily="18" charset="0"/>
              </a:rPr>
              <a:t>	</a:t>
            </a:r>
            <a:endParaRPr lang="fr-FR" altLang="fr-FR" sz="200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FontTx/>
              <a:buChar char="-"/>
            </a:pPr>
            <a:r>
              <a:rPr lang="fr-FR" altLang="fr-FR" sz="1800">
                <a:latin typeface="Times New Roman" pitchFamily="18" charset="0"/>
                <a:cs typeface="Times New Roman" pitchFamily="18" charset="0"/>
              </a:rPr>
              <a:t>Ligne de quenching portable COMIMAC (étalonnage) </a:t>
            </a:r>
          </a:p>
          <a:p>
            <a:pPr eaLnBrk="1" hangingPunct="1"/>
            <a:endParaRPr lang="fr-FR" altLang="fr-FR" sz="180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FontTx/>
              <a:buChar char="-"/>
            </a:pPr>
            <a:r>
              <a:rPr lang="fr-FR" altLang="fr-FR" sz="1800">
                <a:latin typeface="Times New Roman" pitchFamily="18" charset="0"/>
                <a:cs typeface="Times New Roman" pitchFamily="18" charset="0"/>
              </a:rPr>
              <a:t>Mesures du facteur de quenching en ionisation avec une ligne</a:t>
            </a:r>
          </a:p>
          <a:p>
            <a:pPr eaLnBrk="1" hangingPunct="1"/>
            <a:r>
              <a:rPr lang="fr-FR" altLang="fr-FR" sz="1800">
                <a:latin typeface="Times New Roman" pitchFamily="18" charset="0"/>
                <a:cs typeface="Times New Roman" pitchFamily="18" charset="0"/>
              </a:rPr>
              <a:t>  expérimentale dédiée</a:t>
            </a:r>
          </a:p>
          <a:p>
            <a:pPr eaLnBrk="1" hangingPunct="1"/>
            <a:endParaRPr lang="fr-FR" altLang="fr-FR" sz="180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FontTx/>
              <a:buChar char="-"/>
            </a:pPr>
            <a:r>
              <a:rPr lang="fr-FR" altLang="fr-FR" sz="1800">
                <a:latin typeface="Times New Roman" pitchFamily="18" charset="0"/>
                <a:cs typeface="Times New Roman" pitchFamily="18" charset="0"/>
              </a:rPr>
              <a:t>Détection de neutrons rapides à l’IRSN-Cadarache dans le</a:t>
            </a:r>
          </a:p>
          <a:p>
            <a:pPr eaLnBrk="1" hangingPunct="1"/>
            <a:r>
              <a:rPr lang="fr-FR" altLang="fr-FR" sz="1800">
                <a:latin typeface="Times New Roman" pitchFamily="18" charset="0"/>
                <a:cs typeface="Times New Roman" pitchFamily="18" charset="0"/>
              </a:rPr>
              <a:t>	cadre de la métrologie neutron</a:t>
            </a:r>
          </a:p>
          <a:p>
            <a:pPr eaLnBrk="1" hangingPunct="1"/>
            <a:r>
              <a:rPr lang="fr-FR" altLang="fr-FR" sz="1800">
                <a:latin typeface="Times New Roman" pitchFamily="18" charset="0"/>
                <a:cs typeface="Times New Roman" pitchFamily="18" charset="0"/>
              </a:rPr>
              <a:t>Contrât de Valorisation (2010-2015)</a:t>
            </a:r>
          </a:p>
          <a:p>
            <a:pPr eaLnBrk="1" hangingPunct="1"/>
            <a:r>
              <a:rPr lang="fr-FR" altLang="fr-FR" sz="1800">
                <a:latin typeface="Times New Roman" pitchFamily="18" charset="0"/>
                <a:cs typeface="Times New Roman" pitchFamily="18" charset="0"/>
              </a:rPr>
              <a:t>Thèse de D. Maire (2012-2015) financée par l’IRSN </a:t>
            </a:r>
          </a:p>
          <a:p>
            <a:pPr eaLnBrk="1" hangingPunct="1"/>
            <a:endParaRPr lang="fr-FR" altLang="fr-FR" sz="180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FontTx/>
              <a:buChar char="-"/>
            </a:pPr>
            <a:endParaRPr lang="fr-FR" altLang="fr-FR" sz="18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490" name="Image 9" descr="F3keV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4419600"/>
            <a:ext cx="2390775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91" name="ZoneTexte 10"/>
          <p:cNvSpPr txBox="1">
            <a:spLocks noChangeArrowheads="1"/>
          </p:cNvSpPr>
          <p:nvPr/>
        </p:nvSpPr>
        <p:spPr bwMode="auto">
          <a:xfrm>
            <a:off x="6781800" y="4819650"/>
            <a:ext cx="228600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fr-FR" altLang="fr-FR" sz="1400" baseline="30000">
                <a:latin typeface="Times New Roman" pitchFamily="18" charset="0"/>
                <a:cs typeface="Times New Roman" pitchFamily="18" charset="0"/>
              </a:rPr>
              <a:t>19</a:t>
            </a:r>
            <a:r>
              <a:rPr lang="fr-FR" altLang="fr-FR" sz="1400">
                <a:latin typeface="Times New Roman" pitchFamily="18" charset="0"/>
                <a:cs typeface="Times New Roman" pitchFamily="18" charset="0"/>
              </a:rPr>
              <a:t>F ( 3 keV) in CF</a:t>
            </a:r>
            <a:r>
              <a:rPr lang="fr-FR" altLang="fr-FR" sz="1400" baseline="-25000">
                <a:latin typeface="Times New Roman" pitchFamily="18" charset="0"/>
                <a:cs typeface="Times New Roman" pitchFamily="18" charset="0"/>
              </a:rPr>
              <a:t>4 </a:t>
            </a:r>
            <a:r>
              <a:rPr lang="fr-FR" altLang="fr-FR" sz="1400">
                <a:latin typeface="Times New Roman" pitchFamily="18" charset="0"/>
                <a:cs typeface="Times New Roman" pitchFamily="18" charset="0"/>
              </a:rPr>
              <a:t>(50 mbar)</a:t>
            </a:r>
          </a:p>
          <a:p>
            <a:pPr eaLnBrk="1" hangingPunct="1"/>
            <a:endParaRPr lang="fr-FR" altLang="fr-FR" sz="1400" baseline="30000"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r>
              <a:rPr lang="fr-FR" altLang="fr-FR" sz="1400">
                <a:latin typeface="Times New Roman" pitchFamily="18" charset="0"/>
                <a:cs typeface="Times New Roman" pitchFamily="18" charset="0"/>
              </a:rPr>
              <a:t>E</a:t>
            </a:r>
            <a:r>
              <a:rPr lang="fr-FR" altLang="fr-FR" sz="1400" baseline="-25000">
                <a:latin typeface="Times New Roman" pitchFamily="18" charset="0"/>
                <a:cs typeface="Times New Roman" pitchFamily="18" charset="0"/>
              </a:rPr>
              <a:t>ion</a:t>
            </a:r>
            <a:r>
              <a:rPr lang="fr-FR" altLang="fr-FR" sz="1400">
                <a:latin typeface="Times New Roman" pitchFamily="18" charset="0"/>
                <a:cs typeface="Times New Roman" pitchFamily="18" charset="0"/>
              </a:rPr>
              <a:t>= 450 eV !!</a:t>
            </a:r>
          </a:p>
        </p:txBody>
      </p:sp>
      <p:pic>
        <p:nvPicPr>
          <p:cNvPr id="20492" name="Image 21" descr="DSCF4729 (1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2057400"/>
            <a:ext cx="26670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3" name="Espace réservé du contenu 11" descr="Carte ASIC 512 voies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76200"/>
            <a:ext cx="1600200" cy="160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9962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 txBox="1">
            <a:spLocks noChangeArrowheads="1"/>
          </p:cNvSpPr>
          <p:nvPr/>
        </p:nvSpPr>
        <p:spPr bwMode="auto">
          <a:xfrm>
            <a:off x="107950" y="0"/>
            <a:ext cx="9144000" cy="1052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algn="ctr"/>
            <a:r>
              <a:rPr lang="fr-FR" altLang="fr-FR" sz="2800" b="1">
                <a:solidFill>
                  <a:srgbClr val="E75112"/>
                </a:solidFill>
              </a:rPr>
              <a:t>Production scientifique  </a:t>
            </a:r>
            <a:endParaRPr lang="fr-FR" altLang="fr-FR" sz="2000" b="1">
              <a:solidFill>
                <a:srgbClr val="E75112"/>
              </a:solidFill>
            </a:endParaRPr>
          </a:p>
        </p:txBody>
      </p:sp>
      <p:sp>
        <p:nvSpPr>
          <p:cNvPr id="22531" name="Espace réservé du numéro de diapositive 5"/>
          <p:cNvSpPr txBox="1">
            <a:spLocks noGrp="1"/>
          </p:cNvSpPr>
          <p:nvPr/>
        </p:nvSpPr>
        <p:spPr bwMode="auto">
          <a:xfrm>
            <a:off x="6877050" y="6492875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algn="r" eaLnBrk="1" hangingPunct="1"/>
            <a:fld id="{ED99BAC4-B23B-42F8-A84F-D28D693F3A16}" type="slidenum">
              <a:rPr lang="fr-FR" altLang="fr-FR" sz="1200">
                <a:solidFill>
                  <a:srgbClr val="898989"/>
                </a:solidFill>
              </a:rPr>
              <a:pPr algn="r" eaLnBrk="1" hangingPunct="1"/>
              <a:t>41</a:t>
            </a:fld>
            <a:endParaRPr lang="fr-FR" altLang="fr-FR" sz="1200">
              <a:solidFill>
                <a:srgbClr val="898989"/>
              </a:solidFill>
            </a:endParaRPr>
          </a:p>
        </p:txBody>
      </p:sp>
      <p:cxnSp>
        <p:nvCxnSpPr>
          <p:cNvPr id="11" name="Connecteur droit 10"/>
          <p:cNvCxnSpPr/>
          <p:nvPr/>
        </p:nvCxnSpPr>
        <p:spPr>
          <a:xfrm>
            <a:off x="1588" y="765175"/>
            <a:ext cx="9142412" cy="0"/>
          </a:xfrm>
          <a:prstGeom prst="line">
            <a:avLst/>
          </a:prstGeom>
          <a:ln>
            <a:solidFill>
              <a:srgbClr val="E751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533" name="Picture 13" descr="http://lpsc.in2p3.fr/mariane/images/logoLPS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0"/>
            <a:ext cx="1093788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4" name="Espace réservé de la date 21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fr-FR" sz="1200">
                <a:solidFill>
                  <a:srgbClr val="898989"/>
                </a:solidFill>
              </a:rPr>
              <a:t>LPSC – Tourniquet    Novembre 2014</a:t>
            </a:r>
            <a:endParaRPr lang="fr-FR" altLang="fr-FR" sz="1200">
              <a:solidFill>
                <a:srgbClr val="898989"/>
              </a:solidFill>
            </a:endParaRPr>
          </a:p>
        </p:txBody>
      </p:sp>
      <p:sp>
        <p:nvSpPr>
          <p:cNvPr id="24" name="Espace réservé du pied de page 2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fr-FR" altLang="fr-FR" sz="1200">
                <a:solidFill>
                  <a:srgbClr val="898989"/>
                </a:solidFill>
              </a:rPr>
              <a:t>Groupe MIMAC</a:t>
            </a:r>
          </a:p>
        </p:txBody>
      </p:sp>
      <p:sp>
        <p:nvSpPr>
          <p:cNvPr id="22536" name="Rectangle 9"/>
          <p:cNvSpPr>
            <a:spLocks noChangeArrowheads="1"/>
          </p:cNvSpPr>
          <p:nvPr/>
        </p:nvSpPr>
        <p:spPr bwMode="auto">
          <a:xfrm>
            <a:off x="393700" y="3897313"/>
            <a:ext cx="67691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fr-FR" altLang="fr-FR" sz="1800" b="1">
                <a:solidFill>
                  <a:srgbClr val="E75112"/>
                </a:solidFill>
              </a:rPr>
              <a:t>Faits marquants</a:t>
            </a:r>
            <a:endParaRPr lang="fr-FR" altLang="fr-FR" sz="1800"/>
          </a:p>
        </p:txBody>
      </p:sp>
      <p:sp>
        <p:nvSpPr>
          <p:cNvPr id="22537" name="ZoneTexte 26"/>
          <p:cNvSpPr txBox="1">
            <a:spLocks noChangeArrowheads="1"/>
          </p:cNvSpPr>
          <p:nvPr/>
        </p:nvSpPr>
        <p:spPr bwMode="auto">
          <a:xfrm>
            <a:off x="304800" y="838200"/>
            <a:ext cx="87677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fr-FR" altLang="fr-FR" sz="1800"/>
              <a:t> Phénoménologie et Simulation (Julien Billard et Fréderic Mayet)</a:t>
            </a:r>
          </a:p>
        </p:txBody>
      </p:sp>
      <p:sp>
        <p:nvSpPr>
          <p:cNvPr id="22538" name="ZoneTexte 27"/>
          <p:cNvSpPr txBox="1">
            <a:spLocks noChangeArrowheads="1"/>
          </p:cNvSpPr>
          <p:nvPr/>
        </p:nvSpPr>
        <p:spPr bwMode="auto">
          <a:xfrm>
            <a:off x="457200" y="4267200"/>
            <a:ext cx="83058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fr-FR" altLang="fr-FR" sz="1800">
                <a:latin typeface="Times New Roman" pitchFamily="18" charset="0"/>
                <a:cs typeface="Times New Roman" pitchFamily="18" charset="0"/>
              </a:rPr>
              <a:t>Première détection des traces de noyaux de reculs provenant de la </a:t>
            </a:r>
          </a:p>
          <a:p>
            <a:pPr eaLnBrk="1" hangingPunct="1"/>
            <a:r>
              <a:rPr lang="fr-FR" altLang="fr-FR" sz="1800">
                <a:latin typeface="Times New Roman" pitchFamily="18" charset="0"/>
                <a:cs typeface="Times New Roman" pitchFamily="18" charset="0"/>
              </a:rPr>
              <a:t>chaine de désexcitation du </a:t>
            </a:r>
            <a:r>
              <a:rPr lang="fr-FR" altLang="fr-FR" sz="1800" baseline="30000">
                <a:latin typeface="Times New Roman" pitchFamily="18" charset="0"/>
                <a:cs typeface="Times New Roman" pitchFamily="18" charset="0"/>
              </a:rPr>
              <a:t>222</a:t>
            </a:r>
            <a:r>
              <a:rPr lang="fr-FR" altLang="fr-FR" sz="1800">
                <a:latin typeface="Times New Roman" pitchFamily="18" charset="0"/>
                <a:cs typeface="Times New Roman" pitchFamily="18" charset="0"/>
              </a:rPr>
              <a:t>Rn </a:t>
            </a:r>
          </a:p>
        </p:txBody>
      </p:sp>
      <p:pic>
        <p:nvPicPr>
          <p:cNvPr id="22539" name="Image 13" descr="Track_cadarache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4838700"/>
            <a:ext cx="4800600" cy="156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0" name="Picture 2" descr="C:\Documents and Settings\Billard\Bureau\Seminaire\Recul100WIMP100BDFSI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219200"/>
            <a:ext cx="2447925" cy="148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8" y="2895600"/>
            <a:ext cx="86487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2542" name="Groupe 27"/>
          <p:cNvGrpSpPr>
            <a:grpSpLocks/>
          </p:cNvGrpSpPr>
          <p:nvPr/>
        </p:nvGrpSpPr>
        <p:grpSpPr bwMode="auto">
          <a:xfrm>
            <a:off x="928688" y="2819400"/>
            <a:ext cx="5857875" cy="1071563"/>
            <a:chOff x="928662" y="5214950"/>
            <a:chExt cx="5857916" cy="1071570"/>
          </a:xfrm>
        </p:grpSpPr>
        <p:sp>
          <p:nvSpPr>
            <p:cNvPr id="35" name="Rectangle à coins arrondis 34"/>
            <p:cNvSpPr/>
            <p:nvPr/>
          </p:nvSpPr>
          <p:spPr>
            <a:xfrm>
              <a:off x="928662" y="5214950"/>
              <a:ext cx="2000264" cy="1071570"/>
            </a:xfrm>
            <a:prstGeom prst="roundRect">
              <a:avLst/>
            </a:prstGeom>
            <a:solidFill>
              <a:srgbClr val="FF0000">
                <a:alpha val="15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>
                <a:solidFill>
                  <a:schemeClr val="tx1"/>
                </a:solidFill>
                <a:latin typeface="Book Antiqua" charset="0"/>
              </a:endParaRPr>
            </a:p>
          </p:txBody>
        </p:sp>
        <p:sp>
          <p:nvSpPr>
            <p:cNvPr id="36" name="Rectangle à coins arrondis 35"/>
            <p:cNvSpPr/>
            <p:nvPr/>
          </p:nvSpPr>
          <p:spPr>
            <a:xfrm>
              <a:off x="2928926" y="5214950"/>
              <a:ext cx="1143008" cy="1071570"/>
            </a:xfrm>
            <a:prstGeom prst="roundRect">
              <a:avLst/>
            </a:prstGeom>
            <a:solidFill>
              <a:srgbClr val="0000FF">
                <a:alpha val="15000"/>
              </a:srgbClr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>
                <a:solidFill>
                  <a:schemeClr val="tx1"/>
                </a:solidFill>
                <a:latin typeface="Book Antiqua" charset="0"/>
              </a:endParaRPr>
            </a:p>
          </p:txBody>
        </p:sp>
        <p:sp>
          <p:nvSpPr>
            <p:cNvPr id="37" name="Rectangle à coins arrondis 36"/>
            <p:cNvSpPr/>
            <p:nvPr/>
          </p:nvSpPr>
          <p:spPr>
            <a:xfrm>
              <a:off x="4143371" y="5214950"/>
              <a:ext cx="2643207" cy="1071570"/>
            </a:xfrm>
            <a:prstGeom prst="roundRect">
              <a:avLst/>
            </a:prstGeom>
            <a:solidFill>
              <a:srgbClr val="00B050">
                <a:alpha val="15000"/>
              </a:srgbClr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>
                <a:solidFill>
                  <a:schemeClr val="tx1"/>
                </a:solidFill>
                <a:latin typeface="Book Antiqua" charset="0"/>
              </a:endParaRPr>
            </a:p>
          </p:txBody>
        </p:sp>
      </p:grpSp>
      <p:sp>
        <p:nvSpPr>
          <p:cNvPr id="22543" name="ZoneTexte 26"/>
          <p:cNvSpPr txBox="1">
            <a:spLocks noChangeArrowheads="1"/>
          </p:cNvSpPr>
          <p:nvPr/>
        </p:nvSpPr>
        <p:spPr bwMode="auto">
          <a:xfrm>
            <a:off x="2895600" y="1981200"/>
            <a:ext cx="6629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fr-FR" altLang="fr-FR" sz="1600" b="1" i="1">
                <a:solidFill>
                  <a:srgbClr val="FF0000"/>
                </a:solidFill>
              </a:rPr>
              <a:t>8 parameters simultaneouly constrained</a:t>
            </a:r>
          </a:p>
          <a:p>
            <a:pPr eaLnBrk="1" hangingPunct="1"/>
            <a:r>
              <a:rPr lang="fr-FR" altLang="fr-FR" sz="1600" b="1" i="1">
                <a:solidFill>
                  <a:srgbClr val="FF0000"/>
                </a:solidFill>
              </a:rPr>
              <a:t> by only one experiment </a:t>
            </a:r>
          </a:p>
        </p:txBody>
      </p:sp>
      <p:pic>
        <p:nvPicPr>
          <p:cNvPr id="22544" name="Picture 26" descr="prd20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7838" y="2476500"/>
            <a:ext cx="2087562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45" name="ZoneTexte 40"/>
          <p:cNvSpPr txBox="1">
            <a:spLocks noChangeArrowheads="1"/>
          </p:cNvSpPr>
          <p:nvPr/>
        </p:nvSpPr>
        <p:spPr bwMode="auto">
          <a:xfrm>
            <a:off x="3084513" y="1368425"/>
            <a:ext cx="3317875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fr-FR" altLang="fr-FR" sz="1400">
                <a:latin typeface="Times New Roman" pitchFamily="18" charset="0"/>
                <a:cs typeface="Times New Roman" pitchFamily="18" charset="0"/>
              </a:rPr>
              <a:t>J.Billard et al. Phy.Lett. B 691 (2010) 156</a:t>
            </a:r>
          </a:p>
          <a:p>
            <a:pPr eaLnBrk="1" hangingPunct="1"/>
            <a:r>
              <a:rPr lang="fr-FR" altLang="fr-FR" sz="1400">
                <a:latin typeface="Times New Roman" pitchFamily="18" charset="0"/>
                <a:cs typeface="Times New Roman" pitchFamily="18" charset="0"/>
              </a:rPr>
              <a:t>J.Billard et al. Phys. Rev. D82 (2010)55011</a:t>
            </a:r>
          </a:p>
        </p:txBody>
      </p:sp>
    </p:spTree>
    <p:extLst>
      <p:ext uri="{BB962C8B-B14F-4D97-AF65-F5344CB8AC3E}">
        <p14:creationId xmlns:p14="http://schemas.microsoft.com/office/powerpoint/2010/main" val="1494502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692150"/>
          </a:xfrm>
          <a:prstGeom prst="rect">
            <a:avLst/>
          </a:prstGeom>
        </p:spPr>
        <p:txBody>
          <a:bodyPr/>
          <a:lstStyle/>
          <a:p>
            <a:r>
              <a:rPr lang="fr-FR" altLang="fr-FR" sz="2800" b="1" smtClean="0">
                <a:solidFill>
                  <a:srgbClr val="E75112"/>
                </a:solidFill>
                <a:latin typeface="Verdana" pitchFamily="34" charset="0"/>
              </a:rPr>
              <a:t>Perspectives</a:t>
            </a:r>
          </a:p>
        </p:txBody>
      </p:sp>
      <p:sp>
        <p:nvSpPr>
          <p:cNvPr id="24579" name="Espace réservé du numéro de diapositive 5"/>
          <p:cNvSpPr txBox="1">
            <a:spLocks noGrp="1"/>
          </p:cNvSpPr>
          <p:nvPr/>
        </p:nvSpPr>
        <p:spPr bwMode="auto">
          <a:xfrm>
            <a:off x="6877050" y="6492875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algn="r" eaLnBrk="1" hangingPunct="1"/>
            <a:fld id="{F3FE28B8-75D3-44E7-A4F2-3C234258BE1B}" type="slidenum">
              <a:rPr lang="fr-FR" altLang="fr-FR" sz="1200">
                <a:solidFill>
                  <a:srgbClr val="898989"/>
                </a:solidFill>
              </a:rPr>
              <a:pPr algn="r" eaLnBrk="1" hangingPunct="1"/>
              <a:t>42</a:t>
            </a:fld>
            <a:endParaRPr lang="fr-FR" altLang="fr-FR" sz="1200">
              <a:solidFill>
                <a:srgbClr val="898989"/>
              </a:solidFill>
            </a:endParaRPr>
          </a:p>
        </p:txBody>
      </p:sp>
      <p:cxnSp>
        <p:nvCxnSpPr>
          <p:cNvPr id="11" name="Connecteur droit 10"/>
          <p:cNvCxnSpPr/>
          <p:nvPr/>
        </p:nvCxnSpPr>
        <p:spPr>
          <a:xfrm>
            <a:off x="1588" y="692150"/>
            <a:ext cx="9142412" cy="0"/>
          </a:xfrm>
          <a:prstGeom prst="line">
            <a:avLst/>
          </a:prstGeom>
          <a:ln>
            <a:solidFill>
              <a:srgbClr val="E751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581" name="Picture 13" descr="http://lpsc.in2p3.fr/mariane/images/logoLPS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0"/>
            <a:ext cx="1093788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2" name="Espace réservé de la date 8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fr-FR" sz="1200">
                <a:solidFill>
                  <a:srgbClr val="898989"/>
                </a:solidFill>
              </a:rPr>
              <a:t>LPSC – Tourniquet    Novembre 2014</a:t>
            </a:r>
            <a:endParaRPr lang="fr-FR" altLang="fr-FR" sz="1200">
              <a:solidFill>
                <a:srgbClr val="898989"/>
              </a:solidFill>
            </a:endParaRPr>
          </a:p>
        </p:txBody>
      </p:sp>
      <p:sp>
        <p:nvSpPr>
          <p:cNvPr id="12" name="Espace réservé du pied de page 1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fr-FR" altLang="fr-FR" sz="1200">
                <a:solidFill>
                  <a:srgbClr val="898989"/>
                </a:solidFill>
              </a:rPr>
              <a:t>Groupe MIMAC</a:t>
            </a:r>
          </a:p>
        </p:txBody>
      </p:sp>
      <p:pic>
        <p:nvPicPr>
          <p:cNvPr id="24584" name="Image 11" descr="Detector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0338" y="914400"/>
            <a:ext cx="2328862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5" name="ZoneTexte 13"/>
          <p:cNvSpPr txBox="1">
            <a:spLocks noChangeArrowheads="1"/>
          </p:cNvSpPr>
          <p:nvPr/>
        </p:nvSpPr>
        <p:spPr bwMode="auto">
          <a:xfrm>
            <a:off x="533400" y="838200"/>
            <a:ext cx="5595938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eaLnBrk="1" hangingPunct="1"/>
            <a:endParaRPr lang="fr-FR" altLang="fr-FR" sz="180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FontTx/>
              <a:buChar char="-"/>
            </a:pPr>
            <a:r>
              <a:rPr lang="fr-FR" altLang="fr-FR" sz="1800">
                <a:latin typeface="Times New Roman" pitchFamily="18" charset="0"/>
                <a:cs typeface="Times New Roman" pitchFamily="18" charset="0"/>
              </a:rPr>
              <a:t> Construction du  1 m</a:t>
            </a:r>
            <a:r>
              <a:rPr lang="fr-FR" altLang="fr-FR" sz="1800" baseline="30000">
                <a:latin typeface="Times New Roman" pitchFamily="18" charset="0"/>
                <a:cs typeface="Times New Roman" pitchFamily="18" charset="0"/>
              </a:rPr>
              <a:t>3 </a:t>
            </a:r>
            <a:r>
              <a:rPr lang="fr-FR" altLang="fr-FR" sz="1800">
                <a:latin typeface="Times New Roman" pitchFamily="18" charset="0"/>
                <a:cs typeface="Times New Roman" pitchFamily="18" charset="0"/>
              </a:rPr>
              <a:t>(32 chambres de 36 x 36 x 25 cm</a:t>
            </a:r>
            <a:r>
              <a:rPr lang="fr-FR" altLang="fr-FR" sz="1800" baseline="3000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fr-FR" altLang="fr-FR" sz="1800">
                <a:latin typeface="Times New Roman" pitchFamily="18" charset="0"/>
                <a:cs typeface="Times New Roman" pitchFamily="18" charset="0"/>
              </a:rPr>
              <a:t>)  </a:t>
            </a:r>
          </a:p>
          <a:p>
            <a:pPr eaLnBrk="1" hangingPunct="1"/>
            <a:r>
              <a:rPr lang="fr-FR" altLang="fr-FR" sz="1800">
                <a:latin typeface="Times New Roman" pitchFamily="18" charset="0"/>
                <a:cs typeface="Times New Roman" pitchFamily="18" charset="0"/>
              </a:rPr>
              <a:t>		</a:t>
            </a:r>
          </a:p>
          <a:p>
            <a:pPr eaLnBrk="1" hangingPunct="1">
              <a:buFontTx/>
              <a:buChar char="-"/>
            </a:pPr>
            <a:r>
              <a:rPr lang="fr-FR" altLang="fr-FR" sz="1800">
                <a:latin typeface="Times New Roman" pitchFamily="18" charset="0"/>
                <a:cs typeface="Times New Roman" pitchFamily="18" charset="0"/>
              </a:rPr>
              <a:t>Post-doc (ENIGMASS) 1 CDD (post-doc 3 ans) </a:t>
            </a:r>
          </a:p>
          <a:p>
            <a:pPr eaLnBrk="1" hangingPunct="1"/>
            <a:endParaRPr lang="fr-FR" altLang="fr-FR" sz="180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FontTx/>
              <a:buChar char="-"/>
            </a:pPr>
            <a:r>
              <a:rPr lang="fr-FR" altLang="fr-FR" sz="1800">
                <a:latin typeface="Times New Roman" pitchFamily="18" charset="0"/>
                <a:cs typeface="Times New Roman" pitchFamily="18" charset="0"/>
              </a:rPr>
              <a:t>Demande ANR-2015: MIMAC-Demo pour le m</a:t>
            </a:r>
            <a:r>
              <a:rPr lang="fr-FR" altLang="fr-FR" sz="1800" baseline="30000">
                <a:latin typeface="Times New Roman" pitchFamily="18" charset="0"/>
                <a:cs typeface="Times New Roman" pitchFamily="18" charset="0"/>
              </a:rPr>
              <a:t>3</a:t>
            </a:r>
            <a:endParaRPr lang="fr-FR" altLang="fr-FR" sz="1800"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r>
              <a:rPr lang="fr-FR" altLang="fr-FR" sz="180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eaLnBrk="1" hangingPunct="1"/>
            <a:endParaRPr lang="fr-FR" altLang="fr-FR" sz="1800"/>
          </a:p>
        </p:txBody>
      </p:sp>
      <p:sp>
        <p:nvSpPr>
          <p:cNvPr id="24586" name="ZoneTexte 14"/>
          <p:cNvSpPr txBox="1">
            <a:spLocks noChangeArrowheads="1"/>
          </p:cNvSpPr>
          <p:nvPr/>
        </p:nvSpPr>
        <p:spPr bwMode="auto">
          <a:xfrm>
            <a:off x="304800" y="3048000"/>
            <a:ext cx="86106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fr-FR" altLang="fr-FR" sz="2000">
                <a:latin typeface="Times New Roman" pitchFamily="18" charset="0"/>
                <a:cs typeface="Times New Roman" pitchFamily="18" charset="0"/>
              </a:rPr>
              <a:t>Valorisation du proto MIMAC comme détecteur de neutrons directionnel.</a:t>
            </a:r>
          </a:p>
          <a:p>
            <a:pPr eaLnBrk="1" hangingPunct="1"/>
            <a:r>
              <a:rPr lang="fr-FR" altLang="fr-FR" sz="2000">
                <a:latin typeface="Times New Roman" pitchFamily="18" charset="0"/>
                <a:cs typeface="Times New Roman" pitchFamily="18" charset="0"/>
              </a:rPr>
              <a:t>(Poste IR (2ans) Labex Enigmass</a:t>
            </a:r>
          </a:p>
          <a:p>
            <a:pPr eaLnBrk="1" hangingPunct="1"/>
            <a:endParaRPr lang="fr-FR" altLang="fr-FR" sz="2000"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r>
              <a:rPr lang="fr-FR" altLang="fr-FR" sz="2000">
                <a:latin typeface="Times New Roman" pitchFamily="18" charset="0"/>
                <a:cs typeface="Times New Roman" pitchFamily="18" charset="0"/>
              </a:rPr>
              <a:t>Extension du Contrât de valorisation avec l’IRSN-Cadarache </a:t>
            </a:r>
          </a:p>
          <a:p>
            <a:pPr eaLnBrk="1" hangingPunct="1"/>
            <a:endParaRPr lang="fr-FR" altLang="fr-FR" sz="1800"/>
          </a:p>
        </p:txBody>
      </p:sp>
      <p:pic>
        <p:nvPicPr>
          <p:cNvPr id="24587" name="Image 1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4343400"/>
            <a:ext cx="41148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8" name="Rectangle 17"/>
          <p:cNvSpPr>
            <a:spLocks noChangeArrowheads="1"/>
          </p:cNvSpPr>
          <p:nvPr/>
        </p:nvSpPr>
        <p:spPr bwMode="auto">
          <a:xfrm>
            <a:off x="5105400" y="5029200"/>
            <a:ext cx="4191000" cy="86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fr-FR" altLang="fr-FR" sz="1800">
                <a:latin typeface="Times New Roman" pitchFamily="18" charset="0"/>
                <a:cs typeface="Times New Roman" pitchFamily="18" charset="0"/>
              </a:rPr>
              <a:t>Measurement of 127 keV neutrons at Cadarache</a:t>
            </a:r>
            <a:br>
              <a:rPr lang="fr-FR" altLang="fr-FR" sz="1800">
                <a:latin typeface="Times New Roman" pitchFamily="18" charset="0"/>
                <a:cs typeface="Times New Roman" pitchFamily="18" charset="0"/>
              </a:rPr>
            </a:br>
            <a:r>
              <a:rPr lang="fr-FR" altLang="fr-FR" sz="1400">
                <a:latin typeface="Times New Roman" pitchFamily="18" charset="0"/>
                <a:cs typeface="Times New Roman" pitchFamily="18" charset="0"/>
              </a:rPr>
              <a:t>(D.Maire et al. (2014), IEEE)</a:t>
            </a:r>
            <a:endParaRPr lang="fr-FR" altLang="fr-FR" sz="1800"/>
          </a:p>
        </p:txBody>
      </p:sp>
    </p:spTree>
    <p:extLst>
      <p:ext uri="{BB962C8B-B14F-4D97-AF65-F5344CB8AC3E}">
        <p14:creationId xmlns:p14="http://schemas.microsoft.com/office/powerpoint/2010/main" val="3482633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0285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Bilan</a:t>
            </a:r>
            <a:endParaRPr lang="fr-FR" dirty="0"/>
          </a:p>
        </p:txBody>
      </p:sp>
      <p:sp>
        <p:nvSpPr>
          <p:cNvPr id="4" name="Espace réservé du contenu 2"/>
          <p:cNvSpPr txBox="1">
            <a:spLocks/>
          </p:cNvSpPr>
          <p:nvPr/>
        </p:nvSpPr>
        <p:spPr>
          <a:xfrm>
            <a:off x="457200" y="129553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rgbClr val="0070C0"/>
                </a:solidFill>
                <a:latin typeface="Verdana"/>
                <a:ea typeface="+mn-ea"/>
                <a:cs typeface="Verdana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Verdana"/>
                <a:ea typeface="+mn-ea"/>
                <a:cs typeface="Verdana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Verdana"/>
                <a:ea typeface="+mn-ea"/>
                <a:cs typeface="Verdana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Verdana"/>
                <a:ea typeface="+mn-ea"/>
                <a:cs typeface="Verdana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Verdana"/>
                <a:ea typeface="+mn-ea"/>
                <a:cs typeface="Verdan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 smtClean="0"/>
              <a:t>Points forts</a:t>
            </a:r>
          </a:p>
          <a:p>
            <a:pPr lvl="1"/>
            <a:r>
              <a:rPr lang="fr-FR" dirty="0"/>
              <a:t>des responsabilités dans la collaboration </a:t>
            </a: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>(</a:t>
            </a:r>
            <a:r>
              <a:rPr lang="fr-FR" dirty="0" err="1" smtClean="0"/>
              <a:t>co-task</a:t>
            </a:r>
            <a:r>
              <a:rPr lang="fr-FR" dirty="0" smtClean="0"/>
              <a:t> </a:t>
            </a:r>
            <a:r>
              <a:rPr lang="fr-FR" dirty="0"/>
              <a:t>leaders)</a:t>
            </a:r>
          </a:p>
          <a:p>
            <a:pPr lvl="1"/>
            <a:r>
              <a:rPr lang="fr-FR" dirty="0" smtClean="0"/>
              <a:t>Travail reconnu sur le monitoring (depuis 2009)</a:t>
            </a:r>
          </a:p>
          <a:p>
            <a:pPr lvl="1"/>
            <a:r>
              <a:rPr lang="fr-FR" dirty="0" smtClean="0"/>
              <a:t>Travail de R&amp;D très important et visible </a:t>
            </a:r>
            <a:br>
              <a:rPr lang="fr-FR" dirty="0" smtClean="0"/>
            </a:br>
            <a:r>
              <a:rPr lang="fr-FR" dirty="0" smtClean="0"/>
              <a:t>sur la radio détection des gerbes</a:t>
            </a:r>
          </a:p>
          <a:p>
            <a:pPr lvl="1"/>
            <a:r>
              <a:rPr lang="fr-FR" dirty="0" smtClean="0"/>
              <a:t>Responsabilités dans les upgrades d’Auger</a:t>
            </a:r>
          </a:p>
          <a:p>
            <a:pPr lvl="1"/>
            <a:endParaRPr lang="fr-FR" dirty="0" smtClean="0"/>
          </a:p>
          <a:p>
            <a:r>
              <a:rPr lang="fr-FR" dirty="0" smtClean="0"/>
              <a:t>Points </a:t>
            </a:r>
            <a:r>
              <a:rPr lang="fr-FR" dirty="0"/>
              <a:t>faibles </a:t>
            </a:r>
            <a:endParaRPr lang="fr-FR" dirty="0" smtClean="0"/>
          </a:p>
          <a:p>
            <a:pPr lvl="1"/>
            <a:r>
              <a:rPr lang="fr-FR" dirty="0"/>
              <a:t>Voie détection GHz bien moins prometteuse que prévue =&gt; </a:t>
            </a:r>
            <a:r>
              <a:rPr lang="fr-FR" dirty="0" smtClean="0"/>
              <a:t>faibles </a:t>
            </a:r>
            <a:r>
              <a:rPr lang="fr-FR" dirty="0"/>
              <a:t>« retours » scientifiques </a:t>
            </a:r>
          </a:p>
          <a:p>
            <a:pPr lvl="1"/>
            <a:r>
              <a:rPr lang="fr-FR" dirty="0"/>
              <a:t>Groupe affaibli en terme de ressources humaines</a:t>
            </a:r>
          </a:p>
          <a:p>
            <a:pPr lvl="1"/>
            <a:r>
              <a:rPr lang="fr-FR" dirty="0" smtClean="0"/>
              <a:t>Besoin d’être renforcé si l’upgrade implique une participation jusqu’en 2023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47886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Perspectives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Si upgrade d’Auger</a:t>
            </a:r>
          </a:p>
          <a:p>
            <a:pPr lvl="1"/>
            <a:r>
              <a:rPr lang="fr-FR" dirty="0" smtClean="0"/>
              <a:t>Participation à l’upgrade</a:t>
            </a:r>
          </a:p>
          <a:p>
            <a:pPr lvl="2"/>
            <a:r>
              <a:rPr lang="fr-FR" dirty="0" smtClean="0"/>
              <a:t>Électronique, Nouveaux détecteurs de surface</a:t>
            </a:r>
          </a:p>
          <a:p>
            <a:pPr lvl="1"/>
            <a:r>
              <a:rPr lang="fr-FR" dirty="0" smtClean="0"/>
              <a:t>Composition du rayonnement cosmique à Ultra haute énergie</a:t>
            </a:r>
          </a:p>
          <a:p>
            <a:pPr marL="457200" lvl="1" indent="0">
              <a:buNone/>
            </a:pPr>
            <a:r>
              <a:rPr lang="fr-FR" dirty="0" smtClean="0"/>
              <a:t>=&gt; besoin d’augmenter les effectifs du groupe !</a:t>
            </a:r>
          </a:p>
          <a:p>
            <a:r>
              <a:rPr lang="fr-FR" dirty="0" smtClean="0"/>
              <a:t>Si pas d’upgrade d’Auger</a:t>
            </a:r>
          </a:p>
          <a:p>
            <a:pPr lvl="1"/>
            <a:r>
              <a:rPr lang="fr-FR" dirty="0" smtClean="0"/>
              <a:t>Pas de perspectives à long terme au niveau national dans les rayons cosmiques de haute énergie</a:t>
            </a:r>
          </a:p>
          <a:p>
            <a:pPr lvl="1"/>
            <a:r>
              <a:rPr lang="fr-FR" dirty="0" smtClean="0"/>
              <a:t>Transfert progressif des quelques forces en présence vers d’autres thématiques (neutrinos pour les uns, à définir pour les autres…)</a:t>
            </a:r>
          </a:p>
          <a:p>
            <a:pPr lvl="1"/>
            <a:endParaRPr lang="fr-FR" dirty="0" smtClean="0"/>
          </a:p>
          <a:p>
            <a:pPr lvl="2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04240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 smtClean="0"/>
              <a:t>Annexes</a:t>
            </a:r>
            <a:endParaRPr lang="fr-FR" dirty="0"/>
          </a:p>
        </p:txBody>
      </p:sp>
      <p:sp>
        <p:nvSpPr>
          <p:cNvPr id="5" name="Sous-titr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dirty="0" smtClean="0"/>
              <a:t>Publications</a:t>
            </a:r>
          </a:p>
          <a:p>
            <a:r>
              <a:rPr lang="fr-FR" dirty="0" smtClean="0"/>
              <a:t>Responsabilités</a:t>
            </a:r>
          </a:p>
          <a:p>
            <a:r>
              <a:rPr lang="fr-FR" dirty="0" smtClean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3753820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Publications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fr-FR" dirty="0" smtClean="0"/>
              <a:t>Publications de la collaboration Auger (hors </a:t>
            </a:r>
            <a:r>
              <a:rPr lang="fr-FR" dirty="0" err="1" smtClean="0"/>
              <a:t>proceedings</a:t>
            </a:r>
            <a:r>
              <a:rPr lang="fr-FR" dirty="0" smtClean="0"/>
              <a:t>)</a:t>
            </a:r>
          </a:p>
          <a:p>
            <a:endParaRPr lang="fr-FR" dirty="0" smtClean="0"/>
          </a:p>
          <a:p>
            <a:endParaRPr lang="fr-FR" dirty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/>
          </a:p>
          <a:p>
            <a:endParaRPr lang="fr-FR" dirty="0"/>
          </a:p>
          <a:p>
            <a:r>
              <a:rPr lang="fr-FR" dirty="0" smtClean="0"/>
              <a:t>Publications hors collaboration</a:t>
            </a:r>
          </a:p>
          <a:p>
            <a:pPr lvl="1"/>
            <a:r>
              <a:rPr lang="fr-FR" dirty="0"/>
              <a:t>7</a:t>
            </a:r>
            <a:r>
              <a:rPr lang="fr-FR" dirty="0" smtClean="0"/>
              <a:t> + 1 soumise</a:t>
            </a:r>
          </a:p>
          <a:p>
            <a:r>
              <a:rPr lang="fr-FR" dirty="0" err="1" smtClean="0"/>
              <a:t>Proceedings</a:t>
            </a:r>
            <a:r>
              <a:rPr lang="fr-FR" dirty="0" smtClean="0"/>
              <a:t> </a:t>
            </a:r>
          </a:p>
          <a:p>
            <a:pPr lvl="1"/>
            <a:r>
              <a:rPr lang="fr-FR" dirty="0" smtClean="0"/>
              <a:t>Pour la collaboration Auger : 7 </a:t>
            </a:r>
          </a:p>
          <a:p>
            <a:pPr lvl="1"/>
            <a:r>
              <a:rPr lang="fr-FR" dirty="0" smtClean="0"/>
              <a:t>Hors collaboration : 8</a:t>
            </a:r>
          </a:p>
          <a:p>
            <a:r>
              <a:rPr lang="fr-FR" dirty="0" smtClean="0"/>
              <a:t>Présentation à des conférences</a:t>
            </a:r>
          </a:p>
          <a:p>
            <a:pPr lvl="1"/>
            <a:r>
              <a:rPr lang="fr-FR" dirty="0" smtClean="0"/>
              <a:t>Exposés : 12 (dont 10 avec actes)</a:t>
            </a:r>
          </a:p>
          <a:p>
            <a:pPr lvl="1"/>
            <a:r>
              <a:rPr lang="fr-FR" dirty="0" smtClean="0"/>
              <a:t>Posters : 7 (dont 5 avec actes)</a:t>
            </a:r>
          </a:p>
          <a:p>
            <a:pPr lvl="1"/>
            <a:endParaRPr lang="fr-FR" dirty="0" smtClean="0"/>
          </a:p>
          <a:p>
            <a:pPr marL="914400" lvl="2" indent="0">
              <a:buNone/>
            </a:pPr>
            <a:endParaRPr lang="fr-FR" dirty="0"/>
          </a:p>
        </p:txBody>
      </p:sp>
      <p:graphicFrame>
        <p:nvGraphicFramePr>
          <p:cNvPr id="4" name="Graphique 3"/>
          <p:cNvGraphicFramePr/>
          <p:nvPr>
            <p:extLst>
              <p:ext uri="{D42A27DB-BD31-4B8C-83A1-F6EECF244321}">
                <p14:modId xmlns:p14="http://schemas.microsoft.com/office/powerpoint/2010/main" val="996740814"/>
              </p:ext>
            </p:extLst>
          </p:nvPr>
        </p:nvGraphicFramePr>
        <p:xfrm>
          <a:off x="1473958" y="1460310"/>
          <a:ext cx="6096000" cy="22109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956147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Responsabilités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253366"/>
            <a:ext cx="8229600" cy="5202025"/>
          </a:xfrm>
        </p:spPr>
        <p:txBody>
          <a:bodyPr>
            <a:normAutofit fontScale="85000" lnSpcReduction="20000"/>
          </a:bodyPr>
          <a:lstStyle/>
          <a:p>
            <a:pPr lvl="0"/>
            <a:r>
              <a:rPr lang="fr-FR" dirty="0" smtClean="0"/>
              <a:t>Responsabilités au sein de Pierre Auger</a:t>
            </a:r>
          </a:p>
          <a:p>
            <a:pPr lvl="1">
              <a:lnSpc>
                <a:spcPct val="120000"/>
              </a:lnSpc>
            </a:pPr>
            <a:r>
              <a:rPr lang="fr-FR" sz="1900" dirty="0" smtClean="0"/>
              <a:t>1 </a:t>
            </a:r>
            <a:r>
              <a:rPr lang="fr-FR" sz="1900" dirty="0"/>
              <a:t>Co-responsable de la tache « Monitoring » </a:t>
            </a:r>
            <a:endParaRPr lang="fr-FR" sz="1900" dirty="0" smtClean="0"/>
          </a:p>
          <a:p>
            <a:pPr lvl="1">
              <a:lnSpc>
                <a:spcPct val="120000"/>
              </a:lnSpc>
            </a:pPr>
            <a:r>
              <a:rPr lang="fr-FR" sz="1900" dirty="0" smtClean="0"/>
              <a:t>1 </a:t>
            </a:r>
            <a:r>
              <a:rPr lang="fr-FR" sz="1900" dirty="0"/>
              <a:t>Co-responsable de la tache  « </a:t>
            </a:r>
            <a:r>
              <a:rPr lang="fr-FR" sz="1900" dirty="0" err="1"/>
              <a:t>Hadronic</a:t>
            </a:r>
            <a:r>
              <a:rPr lang="fr-FR" sz="1900" dirty="0"/>
              <a:t> Interactions » </a:t>
            </a:r>
            <a:endParaRPr lang="fr-FR" sz="1900" dirty="0" smtClean="0"/>
          </a:p>
          <a:p>
            <a:pPr>
              <a:lnSpc>
                <a:spcPct val="120000"/>
              </a:lnSpc>
            </a:pPr>
            <a:r>
              <a:rPr lang="fr-FR" dirty="0" smtClean="0"/>
              <a:t>Organisations de conférence/workshops/écoles</a:t>
            </a:r>
          </a:p>
          <a:p>
            <a:pPr lvl="1">
              <a:lnSpc>
                <a:spcPct val="120000"/>
              </a:lnSpc>
            </a:pPr>
            <a:r>
              <a:rPr lang="fr-FR" sz="1900" dirty="0"/>
              <a:t>1 Membre du comité national d’organisation de l’Ecole « </a:t>
            </a:r>
            <a:r>
              <a:rPr lang="fr-FR" sz="1900" dirty="0" err="1"/>
              <a:t>School</a:t>
            </a:r>
            <a:r>
              <a:rPr lang="fr-FR" sz="1900" dirty="0"/>
              <a:t> of </a:t>
            </a:r>
            <a:r>
              <a:rPr lang="fr-FR" sz="1900" dirty="0" err="1"/>
              <a:t>Statistics</a:t>
            </a:r>
            <a:r>
              <a:rPr lang="fr-FR" sz="1900" dirty="0"/>
              <a:t> » depuis </a:t>
            </a:r>
            <a:r>
              <a:rPr lang="fr-FR" sz="1900" dirty="0" smtClean="0"/>
              <a:t>2010.</a:t>
            </a:r>
          </a:p>
          <a:p>
            <a:pPr lvl="1">
              <a:lnSpc>
                <a:spcPct val="120000"/>
              </a:lnSpc>
            </a:pPr>
            <a:r>
              <a:rPr lang="fr-FR" sz="1900" dirty="0"/>
              <a:t>1 membre du comité d’organisation du « 4th International Workshop on </a:t>
            </a:r>
            <a:r>
              <a:rPr lang="fr-FR" sz="1900" dirty="0" err="1"/>
              <a:t>Acoustic</a:t>
            </a:r>
            <a:r>
              <a:rPr lang="fr-FR" sz="1900" dirty="0"/>
              <a:t> and Radio </a:t>
            </a:r>
            <a:r>
              <a:rPr lang="fr-FR" sz="1900" dirty="0" err="1"/>
              <a:t>EeV</a:t>
            </a:r>
            <a:r>
              <a:rPr lang="fr-FR" sz="1900" dirty="0"/>
              <a:t> Neutrino </a:t>
            </a:r>
            <a:r>
              <a:rPr lang="fr-FR" sz="1900" dirty="0" err="1"/>
              <a:t>detection</a:t>
            </a:r>
            <a:r>
              <a:rPr lang="fr-FR" sz="1900" dirty="0"/>
              <a:t> </a:t>
            </a:r>
            <a:r>
              <a:rPr lang="fr-FR" sz="1900" dirty="0" err="1"/>
              <a:t>Activities</a:t>
            </a:r>
            <a:r>
              <a:rPr lang="fr-FR" sz="1900" dirty="0"/>
              <a:t> » (ARENA), Nantes, </a:t>
            </a:r>
            <a:r>
              <a:rPr lang="fr-FR" sz="1900" dirty="0" smtClean="0"/>
              <a:t>2010.</a:t>
            </a:r>
          </a:p>
          <a:p>
            <a:pPr lvl="1">
              <a:lnSpc>
                <a:spcPct val="120000"/>
              </a:lnSpc>
            </a:pPr>
            <a:r>
              <a:rPr lang="fr-FR" sz="1900" dirty="0"/>
              <a:t>1 membre fondateur et membre du bureau de l'association ARISF qui organise la conférence annuelle internationale « les Rencontres de </a:t>
            </a:r>
            <a:r>
              <a:rPr lang="fr-FR" sz="1900" dirty="0" err="1"/>
              <a:t>Moriond</a:t>
            </a:r>
            <a:r>
              <a:rPr lang="fr-FR" sz="1900" dirty="0"/>
              <a:t> </a:t>
            </a:r>
            <a:r>
              <a:rPr lang="fr-FR" sz="1900" dirty="0" smtClean="0"/>
              <a:t>».</a:t>
            </a:r>
            <a:endParaRPr lang="en-US" sz="3300" dirty="0"/>
          </a:p>
          <a:p>
            <a:pPr lvl="1">
              <a:lnSpc>
                <a:spcPct val="120000"/>
              </a:lnSpc>
            </a:pPr>
            <a:r>
              <a:rPr lang="fr-FR" sz="1900" dirty="0"/>
              <a:t>1 membre du comité scientifique de la session annuelle "</a:t>
            </a:r>
            <a:r>
              <a:rPr lang="fr-FR" sz="1900" dirty="0" err="1"/>
              <a:t>Electroweak</a:t>
            </a:r>
            <a:r>
              <a:rPr lang="fr-FR" sz="1900" dirty="0"/>
              <a:t> Interactions and </a:t>
            </a:r>
            <a:r>
              <a:rPr lang="fr-FR" sz="1900" dirty="0" err="1"/>
              <a:t>Unified</a:t>
            </a:r>
            <a:r>
              <a:rPr lang="fr-FR" sz="1900" dirty="0"/>
              <a:t> </a:t>
            </a:r>
            <a:r>
              <a:rPr lang="fr-FR" sz="1900" dirty="0" err="1"/>
              <a:t>Theories</a:t>
            </a:r>
            <a:r>
              <a:rPr lang="fr-FR" sz="1900" dirty="0"/>
              <a:t>" de la conférence internationale « les Rencontres de </a:t>
            </a:r>
            <a:r>
              <a:rPr lang="fr-FR" sz="1900" dirty="0" err="1"/>
              <a:t>Moriond</a:t>
            </a:r>
            <a:r>
              <a:rPr lang="fr-FR" sz="1900" dirty="0"/>
              <a:t> </a:t>
            </a:r>
            <a:r>
              <a:rPr lang="fr-FR" sz="1900" dirty="0" smtClean="0"/>
              <a:t>» depuis 1999 et du comité scientifique des "Rencontres du Vietnam VHEPU" en 2014.</a:t>
            </a:r>
          </a:p>
          <a:p>
            <a:pPr lvl="1">
              <a:lnSpc>
                <a:spcPct val="120000"/>
              </a:lnSpc>
            </a:pPr>
            <a:r>
              <a:rPr lang="fr-FR" sz="1900" dirty="0" smtClean="0"/>
              <a:t>1 </a:t>
            </a:r>
            <a:r>
              <a:rPr lang="fr-FR" sz="1900" dirty="0"/>
              <a:t>membre du comité d’organisation du workshop international « </a:t>
            </a:r>
            <a:r>
              <a:rPr lang="fr-FR" sz="1900" dirty="0" err="1"/>
              <a:t>Atmospheric</a:t>
            </a:r>
            <a:r>
              <a:rPr lang="fr-FR" sz="1900" dirty="0"/>
              <a:t> Monitoring for High-</a:t>
            </a:r>
            <a:r>
              <a:rPr lang="fr-FR" sz="1900" dirty="0" err="1"/>
              <a:t>Energy</a:t>
            </a:r>
            <a:r>
              <a:rPr lang="fr-FR" sz="1900" dirty="0"/>
              <a:t> </a:t>
            </a:r>
            <a:r>
              <a:rPr lang="fr-FR" sz="1900" dirty="0" err="1"/>
              <a:t>Astroparticle</a:t>
            </a:r>
            <a:r>
              <a:rPr lang="fr-FR" sz="1900" dirty="0"/>
              <a:t> Detectors « (</a:t>
            </a:r>
            <a:r>
              <a:rPr lang="fr-FR" sz="1900" dirty="0" err="1"/>
              <a:t>AtmoHEAD</a:t>
            </a:r>
            <a:r>
              <a:rPr lang="fr-FR" sz="1900" dirty="0"/>
              <a:t>) sessions en 2013, 2014 </a:t>
            </a:r>
            <a:endParaRPr lang="en-US" sz="3300" dirty="0"/>
          </a:p>
        </p:txBody>
      </p:sp>
    </p:spTree>
    <p:extLst>
      <p:ext uri="{BB962C8B-B14F-4D97-AF65-F5344CB8AC3E}">
        <p14:creationId xmlns:p14="http://schemas.microsoft.com/office/powerpoint/2010/main" val="1770090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1723</TotalTime>
  <Words>3063</Words>
  <Application>Microsoft Office PowerPoint</Application>
  <PresentationFormat>Affichage à l'écran (4:3)</PresentationFormat>
  <Paragraphs>627</Paragraphs>
  <Slides>43</Slides>
  <Notes>29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43</vt:i4>
      </vt:variant>
    </vt:vector>
  </HeadingPairs>
  <TitlesOfParts>
    <vt:vector size="44" baseType="lpstr">
      <vt:lpstr>Thème Office</vt:lpstr>
      <vt:lpstr>Présentation PowerPoint</vt:lpstr>
      <vt:lpstr>Composition du groupe</vt:lpstr>
      <vt:lpstr>Composition du groupe</vt:lpstr>
      <vt:lpstr>Thématiques - Activités</vt:lpstr>
      <vt:lpstr>Bilan</vt:lpstr>
      <vt:lpstr>Perspectives</vt:lpstr>
      <vt:lpstr>Annexes</vt:lpstr>
      <vt:lpstr>Publications</vt:lpstr>
      <vt:lpstr>Responsabilités</vt:lpstr>
      <vt:lpstr>Comités - Outreach</vt:lpstr>
      <vt:lpstr>Présentation PowerPoint</vt:lpstr>
      <vt:lpstr>Groupe PLANCK-NIKA</vt:lpstr>
      <vt:lpstr>Composition du groupe</vt:lpstr>
      <vt:lpstr>Thématiques de recherche et responsabilités</vt:lpstr>
      <vt:lpstr>Présentation PowerPoint</vt:lpstr>
      <vt:lpstr>Présentation PowerPoint</vt:lpstr>
      <vt:lpstr>Projet scientifique</vt:lpstr>
      <vt:lpstr>Présentation PowerPoint</vt:lpstr>
      <vt:lpstr>Groupe DARK</vt:lpstr>
      <vt:lpstr>Composition actuelle du groupe</vt:lpstr>
      <vt:lpstr>Organisation du groupe</vt:lpstr>
      <vt:lpstr>Rayonnement cosmique galactique</vt:lpstr>
      <vt:lpstr>LSST-Cosmologie</vt:lpstr>
      <vt:lpstr>Objectif et évolution du groupe</vt:lpstr>
      <vt:lpstr>Présentation PowerPoint</vt:lpstr>
      <vt:lpstr>Groupe Neutrino</vt:lpstr>
      <vt:lpstr>Composition actuelle du groupe</vt:lpstr>
      <vt:lpstr>Evolutions récentes</vt:lpstr>
      <vt:lpstr>Thématique - Activités</vt:lpstr>
      <vt:lpstr>Organisation du groupe</vt:lpstr>
      <vt:lpstr>Bilan</vt:lpstr>
      <vt:lpstr>Prospectives </vt:lpstr>
      <vt:lpstr>Présentation PowerPoint</vt:lpstr>
      <vt:lpstr>Groupe Neutrino</vt:lpstr>
      <vt:lpstr>Présentation PowerPoint</vt:lpstr>
      <vt:lpstr>Présentation PowerPoint</vt:lpstr>
      <vt:lpstr>Présentation PowerPoint</vt:lpstr>
      <vt:lpstr>Groupe MIMAC</vt:lpstr>
      <vt:lpstr>Composition du groupe</vt:lpstr>
      <vt:lpstr>Présentation PowerPoint</vt:lpstr>
      <vt:lpstr>Présentation PowerPoint</vt:lpstr>
      <vt:lpstr>Perspectives</vt:lpstr>
      <vt:lpstr>Présentation PowerPoint</vt:lpstr>
    </vt:vector>
  </TitlesOfParts>
  <Company>lpsc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Groupe Auger</dc:title>
  <dc:creator>Corinne Berat</dc:creator>
  <cp:lastModifiedBy>Francois Montanet</cp:lastModifiedBy>
  <cp:revision>52</cp:revision>
  <dcterms:created xsi:type="dcterms:W3CDTF">2014-11-04T07:43:09Z</dcterms:created>
  <dcterms:modified xsi:type="dcterms:W3CDTF">2014-11-20T07:10:30Z</dcterms:modified>
</cp:coreProperties>
</file>