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5"/>
  </p:notesMasterIdLst>
  <p:handoutMasterIdLst>
    <p:handoutMasterId r:id="rId16"/>
  </p:handoutMasterIdLst>
  <p:sldIdLst>
    <p:sldId id="268" r:id="rId2"/>
    <p:sldId id="414" r:id="rId3"/>
    <p:sldId id="458" r:id="rId4"/>
    <p:sldId id="448" r:id="rId5"/>
    <p:sldId id="450" r:id="rId6"/>
    <p:sldId id="461" r:id="rId7"/>
    <p:sldId id="459" r:id="rId8"/>
    <p:sldId id="451" r:id="rId9"/>
    <p:sldId id="456" r:id="rId10"/>
    <p:sldId id="435" r:id="rId11"/>
    <p:sldId id="463" r:id="rId12"/>
    <p:sldId id="452" r:id="rId13"/>
    <p:sldId id="462" r:id="rId14"/>
  </p:sldIdLst>
  <p:sldSz cx="9144000" cy="6858000" type="screen4x3"/>
  <p:notesSz cx="9928225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2304"/>
    <a:srgbClr val="0066FF"/>
    <a:srgbClr val="0033CC"/>
    <a:srgbClr val="1F497D"/>
    <a:srgbClr val="4F81BD"/>
    <a:srgbClr val="4D4D4D"/>
    <a:srgbClr val="E7511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2" autoAdjust="0"/>
    <p:restoredTop sz="93613" autoAdjust="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811366-EC9C-48C4-9BAD-EE629ADB20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75465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06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defTabSz="91471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C59102-985B-4890-9608-43440CDDB8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4932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3345F0-37F6-455F-A582-4E3FABF54F15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741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mtClean="0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6628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A691A-F28B-484B-8ECC-129B588D386C}" type="slidenum">
              <a:rPr lang="fr-FR" altLang="fr-FR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6629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ED150A-C9CF-4C32-BCAD-3E6842B01D91}" type="slidenum">
              <a:rPr lang="fr-FR" altLang="fr-FR"/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7653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D7F81F-E7B4-47C7-85AC-C71CD4191305}" type="slidenum">
              <a:rPr lang="fr-FR" altLang="fr-FR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7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9700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05848A-FD35-4358-93E2-79C1865F4581}" type="slidenum">
              <a:rPr lang="fr-FR" altLang="fr-FR"/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9701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161D8E-6328-4A1E-AF88-5E40E1681107}" type="slidenum">
              <a:rPr lang="fr-FR" altLang="fr-FR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9460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B12407-2968-4FCC-AC32-2C3D2C146554}" type="slidenum">
              <a:rPr lang="fr-FR" altLang="fr-FR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9461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0484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C0B8C3-A4E5-47B7-AF7C-5AA9FDBFE8D9}" type="slidenum">
              <a:rPr lang="fr-FR" altLang="fr-FR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20485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1508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F8A1C2-D318-475E-AB6C-A06BAA779A1C}" type="slidenum">
              <a:rPr lang="fr-FR" altLang="fr-FR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21509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2532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8FB836-9816-4250-A9DD-1D9E3BA2FE7C}" type="slidenum">
              <a:rPr lang="fr-FR" altLang="fr-FR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22533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3556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E08B57-5700-4661-A26D-771060E42045}" type="slidenum">
              <a:rPr lang="fr-FR" altLang="fr-FR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3557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4580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D8785B-820F-4C8E-BB16-635134DFA313}" type="slidenum">
              <a:rPr lang="fr-FR" altLang="fr-FR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4581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5604" name="Espace réservé du numéro de diapositive 3"/>
          <p:cNvSpPr txBox="1">
            <a:spLocks noGrp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7EC45D-40B8-435E-AB9C-C60563F3940A}" type="slidenum">
              <a:rPr lang="fr-FR" altLang="fr-FR"/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5605" name="Espace réservé du pied de page 4"/>
          <p:cNvSpPr txBox="1">
            <a:spLocks noGrp="1"/>
          </p:cNvSpPr>
          <p:nvPr/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8732-A29B-4B2E-995F-CD45ED584078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2DC3-646D-4DB2-B362-31A806BC92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41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F064-AB14-4DBF-AF9F-B6346C581675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410A-6D03-441B-AC3C-CD19A85B6A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674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7603-D601-42F0-8FD8-6267259873E6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5826-7049-4D3D-A286-05EB009F87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50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67B4-0AC9-4A80-8A06-D0EFF4946BBD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71D1-225C-48BA-9BEE-C5031B9815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882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84C3-4495-4182-9C99-F20D4C66A3CE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5B38-5E57-4FF0-95B4-BBB5D5C38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597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4D64-AD54-464F-BA67-9D70AD3DBE24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7663-32AB-4161-B029-430DEE3026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7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F684-FC9B-44DD-AC19-B5771033C18F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B9CF-0ED7-40AC-A305-1E37906C36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727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4D75-CBD7-4065-BFD3-2501F9C942F1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0461-D4C4-4921-A545-3453F4B1D4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118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5237-07CB-4FD4-B61F-BA72E57E5573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0ED2-7C1D-4858-9236-4576829C34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632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9087-3986-4814-8E16-B61EECAE9A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972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EA8E-37DC-47D0-95C1-0408E6CF421B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AE02-D33E-4975-9473-828B03AAE0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21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21C7-98A5-4906-8460-E4FEC07DF1F6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B5BD-6335-4039-98D5-0DD375AC7A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43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CEB87A1-1D4B-416E-B8CD-8D7EC69B018E}" type="datetimeFigureOut">
              <a:rPr lang="fr-FR" altLang="fr-FR"/>
              <a:pPr>
                <a:defRPr/>
              </a:pPr>
              <a:t>12/01/2015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CF89379-A62A-4EEA-A5B6-FA239F7126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9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9138"/>
            <a:ext cx="9144000" cy="1152525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Pôle accélérateurs et sources d’ions </a:t>
            </a:r>
          </a:p>
        </p:txBody>
      </p:sp>
      <p:pic>
        <p:nvPicPr>
          <p:cNvPr id="3075" name="Picture 19" descr="IN2P3Filaire-Q_SignV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03925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9"/>
          <p:cNvSpPr txBox="1">
            <a:spLocks noChangeArrowheads="1"/>
          </p:cNvSpPr>
          <p:nvPr/>
        </p:nvSpPr>
        <p:spPr bwMode="auto">
          <a:xfrm>
            <a:off x="0" y="458152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b="1">
                <a:solidFill>
                  <a:srgbClr val="0070C0"/>
                </a:solidFill>
                <a:latin typeface="Verdana" pitchFamily="34" charset="0"/>
              </a:rPr>
              <a:t>M. Baylac</a:t>
            </a:r>
          </a:p>
        </p:txBody>
      </p:sp>
      <p:sp>
        <p:nvSpPr>
          <p:cNvPr id="3077" name="ZoneTexte 11"/>
          <p:cNvSpPr txBox="1">
            <a:spLocks noChangeArrowheads="1"/>
          </p:cNvSpPr>
          <p:nvPr/>
        </p:nvSpPr>
        <p:spPr bwMode="auto">
          <a:xfrm>
            <a:off x="107950" y="6094413"/>
            <a:ext cx="8872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4D4D4D"/>
                </a:solidFill>
                <a:latin typeface="Comic Sans MS" pitchFamily="66" charset="0"/>
              </a:rPr>
              <a:t>Evaluation par l’</a:t>
            </a:r>
            <a:r>
              <a:rPr lang="bn-IN" altLang="fr-FR" sz="1800">
                <a:solidFill>
                  <a:srgbClr val="4D4D4D"/>
                </a:solidFill>
                <a:latin typeface="Comic Sans MS" pitchFamily="66" charset="0"/>
              </a:rPr>
              <a:t>HCERES</a:t>
            </a:r>
            <a:r>
              <a:rPr lang="fr-FR" altLang="fr-FR" sz="1800">
                <a:solidFill>
                  <a:srgbClr val="4D4D4D"/>
                </a:solidFill>
                <a:latin typeface="Comic Sans MS" pitchFamily="66" charset="0"/>
                <a:cs typeface="Vrinda" pitchFamily="34" charset="0"/>
              </a:rPr>
              <a:t/>
            </a:r>
            <a:br>
              <a:rPr lang="fr-FR" altLang="fr-FR" sz="1800">
                <a:solidFill>
                  <a:srgbClr val="4D4D4D"/>
                </a:solidFill>
                <a:latin typeface="Comic Sans MS" pitchFamily="66" charset="0"/>
                <a:cs typeface="Vrinda" pitchFamily="34" charset="0"/>
              </a:rPr>
            </a:br>
            <a:r>
              <a:rPr lang="fr-FR" altLang="fr-FR" sz="1800">
                <a:solidFill>
                  <a:srgbClr val="4D4D4D"/>
                </a:solidFill>
                <a:latin typeface="Comic Sans MS" pitchFamily="66" charset="0"/>
                <a:cs typeface="Vrinda" pitchFamily="34" charset="0"/>
              </a:rPr>
              <a:t>LPSC, 12- 14 janvier 2015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4200" y="2924175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14557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http://www.aip-primeca.net/portals/0/logo-UJ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424488"/>
            <a:ext cx="736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"/>
          <p:cNvSpPr>
            <a:spLocks noChangeArrowheads="1"/>
          </p:cNvSpPr>
          <p:nvPr/>
        </p:nvSpPr>
        <p:spPr bwMode="auto">
          <a:xfrm>
            <a:off x="0" y="2938463"/>
            <a:ext cx="914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75112"/>
                </a:solidFill>
                <a:latin typeface="Verdana" pitchFamily="34" charset="0"/>
              </a:rPr>
              <a:t>Equipe accélérateurs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E75112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E75112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  <a:latin typeface="Verdana" pitchFamily="34" charset="0"/>
              </a:rPr>
              <a:t>Bilan 2010-2014 et perspectives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D3C2E2-6F9A-438B-BD4B-2951FE020835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588" y="754063"/>
            <a:ext cx="9142412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Etendre et renforcer nos activités actuelles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b="1">
                <a:latin typeface="Arial Narrow" pitchFamily="34" charset="0"/>
              </a:rPr>
              <a:t>Dynamique de faisceau des accélérateurs linéaires hadroniques intenses </a:t>
            </a:r>
          </a:p>
          <a:p>
            <a:pPr lvl="2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Etudes des faisceaux de basse énergie</a:t>
            </a:r>
          </a:p>
          <a:p>
            <a:pPr lvl="3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Phénomène de compensation de charge d’espace </a:t>
            </a:r>
          </a:p>
          <a:p>
            <a:pPr lvl="3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Programme de modélisation et d’expérimentation avec la LEBT-MYRRHA</a:t>
            </a:r>
          </a:p>
          <a:p>
            <a:pPr lvl="2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Etudes de fiabilité et compensation de pannes pour les linacs (MYRRHA) </a:t>
            </a:r>
          </a:p>
          <a:p>
            <a:pPr lvl="2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Projet H2020 porté par SCK-CEN</a:t>
            </a:r>
          </a:p>
          <a:p>
            <a:pPr lvl="2">
              <a:lnSpc>
                <a:spcPct val="90000"/>
              </a:lnSpc>
            </a:pPr>
            <a:endParaRPr lang="fr-FR" altLang="fr-FR" sz="160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b="1">
                <a:latin typeface="Arial Narrow" pitchFamily="34" charset="0"/>
              </a:rPr>
              <a:t>Radiofréquence </a:t>
            </a:r>
          </a:p>
          <a:p>
            <a:pPr lvl="2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Phénomène d’émission électronique résonnante RF (« multipactor »)</a:t>
            </a:r>
          </a:p>
          <a:p>
            <a:pPr lvl="2"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</a:rPr>
              <a:t>Etudes théoriques, expérimentales et simulations (code créé par l’IPNO)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altLang="fr-FR" sz="900">
              <a:solidFill>
                <a:srgbClr val="0070C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Nouvelle thématique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Etudes de faisabilité des mesures des EDM hadroniques (p,D) par un anneau de stockage (collaboration  FZJ)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EDM (proton) ~10</a:t>
            </a:r>
            <a:r>
              <a:rPr lang="fr-FR" altLang="fr-FR" sz="1600" baseline="30000">
                <a:latin typeface="Arial Narrow" pitchFamily="34" charset="0"/>
              </a:rPr>
              <a:t>-29</a:t>
            </a:r>
            <a:r>
              <a:rPr lang="fr-FR" altLang="fr-FR" sz="1600">
                <a:latin typeface="Arial Narrow" pitchFamily="34" charset="0"/>
              </a:rPr>
              <a:t> e.cm </a:t>
            </a:r>
            <a:r>
              <a:rPr lang="fr-FR" altLang="fr-FR" sz="1600">
                <a:latin typeface="Arial Narrow" pitchFamily="34" charset="0"/>
                <a:sym typeface="Wingdings" pitchFamily="2" charset="2"/>
              </a:rPr>
              <a:t> programme ambitieux et novateur en </a:t>
            </a:r>
            <a:r>
              <a:rPr lang="fr-FR" altLang="fr-FR" sz="1600">
                <a:latin typeface="Arial Narrow" pitchFamily="34" charset="0"/>
              </a:rPr>
              <a:t>physique des accélérateurs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Mise en jeu de dynamique de faisceau et de spin de très haute précision à énergie modérée (&lt;1 GeV)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Programme du LPSC: dynamique spin et faisceau sur synchrotron </a:t>
            </a:r>
            <a:r>
              <a:rPr lang="fr-FR" altLang="fr-FR" sz="1600" u="sng">
                <a:latin typeface="Arial Narrow" pitchFamily="34" charset="0"/>
              </a:rPr>
              <a:t>électrostatique</a:t>
            </a:r>
            <a:r>
              <a:rPr lang="fr-FR" altLang="fr-FR" sz="1600">
                <a:latin typeface="Arial Narrow" pitchFamily="34" charset="0"/>
              </a:rPr>
              <a:t> et optimisation des champs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Projet H2020 porté par FZJ, stage </a:t>
            </a:r>
            <a:r>
              <a:rPr lang="bn-IN" altLang="fr-FR" sz="1600">
                <a:latin typeface="Arial Narrow" pitchFamily="34" charset="0"/>
                <a:ea typeface="Verdana" pitchFamily="34" charset="0"/>
              </a:rPr>
              <a:t>de M2</a:t>
            </a:r>
            <a:r>
              <a:rPr lang="fr-FR" altLang="fr-FR" sz="1600">
                <a:latin typeface="Arial Narrow" pitchFamily="34" charset="0"/>
              </a:rPr>
              <a:t> et p</a:t>
            </a:r>
            <a:r>
              <a:rPr lang="bn-IN" altLang="fr-FR" sz="1600">
                <a:latin typeface="Arial Narrow" pitchFamily="34" charset="0"/>
              </a:rPr>
              <a:t>roposition de </a:t>
            </a:r>
            <a:r>
              <a:rPr lang="fr-FR" altLang="fr-FR" sz="1600">
                <a:latin typeface="Arial Narrow" pitchFamily="34" charset="0"/>
              </a:rPr>
              <a:t>thèse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75112"/>
                </a:solidFill>
                <a:latin typeface="Verdana" pitchFamily="34" charset="0"/>
              </a:rPr>
              <a:t>S</a:t>
            </a:r>
            <a:r>
              <a:rPr lang="bn-IN" altLang="fr-FR" sz="2400" b="1">
                <a:solidFill>
                  <a:srgbClr val="E75112"/>
                </a:solidFill>
                <a:latin typeface="Verdana" pitchFamily="34" charset="0"/>
              </a:rPr>
              <a:t>tratégie</a:t>
            </a:r>
            <a:r>
              <a:rPr lang="fr-FR" altLang="fr-FR" sz="2400" b="1">
                <a:solidFill>
                  <a:srgbClr val="E75112"/>
                </a:solidFill>
                <a:latin typeface="Verdana" pitchFamily="34" charset="0"/>
                <a:cs typeface="Vrinda" pitchFamily="34" charset="0"/>
              </a:rPr>
              <a:t> 2/2: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75112"/>
                </a:solidFill>
                <a:latin typeface="Verdana" pitchFamily="34" charset="0"/>
                <a:cs typeface="Vrinda" pitchFamily="34" charset="0"/>
              </a:rPr>
              <a:t>Recherche sur les accélérateurs</a:t>
            </a:r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1588" y="6608763"/>
            <a:ext cx="914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FZJ: Forschungszentrum Jülich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Conclusions</a:t>
            </a:r>
          </a:p>
        </p:txBody>
      </p:sp>
      <p:sp>
        <p:nvSpPr>
          <p:cNvPr id="13315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C30833-916E-42A0-B801-47E25A1C09DF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1588" y="765175"/>
            <a:ext cx="9142412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E</a:t>
            </a:r>
            <a:r>
              <a:rPr lang="bn-IN" altLang="fr-FR" sz="1600" b="1" dirty="0">
                <a:solidFill>
                  <a:srgbClr val="0070C0"/>
                </a:solidFill>
                <a:latin typeface="Arial Narrow" pitchFamily="34" charset="0"/>
              </a:rPr>
              <a:t>ngagements sur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l</a:t>
            </a:r>
            <a:r>
              <a:rPr lang="bn-IN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es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différents programmes tenus, </a:t>
            </a: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malgré difficultés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techniques</a:t>
            </a: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endParaRPr lang="fr-FR" altLang="fr-FR" sz="1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A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ctivités </a:t>
            </a: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menées à la fois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sur 2 volets:</a:t>
            </a:r>
            <a:endParaRPr lang="fr-FR" altLang="fr-FR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latin typeface="Arial Narrow" panose="020B0606020202030204" pitchFamily="34" charset="0"/>
              </a:rPr>
              <a:t>C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onception, construction, exploitation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Recherche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dirty="0">
                <a:latin typeface="Arial Narrow" panose="020B0606020202030204" pitchFamily="34" charset="0"/>
              </a:rPr>
              <a:t>d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ont l’importance relative évolue en fonction des projets et des années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FR" altLang="fr-FR" sz="1000" dirty="0" smtClean="0">
              <a:latin typeface="Arial Narrow" panose="020B0606020202030204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Grosse phase de réalisations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s’achève, leçons </a:t>
            </a: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tirées 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: </a:t>
            </a:r>
          </a:p>
          <a:p>
            <a:pPr marL="1143000" lvl="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 Aspects techniques : </a:t>
            </a:r>
            <a:r>
              <a:rPr lang="bn-IN" altLang="fr-FR" sz="1600" dirty="0" smtClean="0">
                <a:latin typeface="Arial Narrow" panose="020B0606020202030204" pitchFamily="34" charset="0"/>
              </a:rPr>
              <a:t>dif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ficultés</a:t>
            </a:r>
            <a:r>
              <a:rPr lang="bn-IN" altLang="fr-FR" sz="1600" dirty="0" smtClean="0">
                <a:latin typeface="Arial Narrow" panose="020B0606020202030204" pitchFamily="34" charset="0"/>
              </a:rPr>
              <a:t> de l’ensemble cavit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é</a:t>
            </a:r>
            <a:r>
              <a:rPr lang="bn-IN" altLang="fr-FR" sz="1600" dirty="0" smtClean="0">
                <a:latin typeface="Arial Narrow" panose="020B0606020202030204" pitchFamily="34" charset="0"/>
              </a:rPr>
              <a:t>-coupleur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 de SPIRAL2</a:t>
            </a:r>
          </a:p>
          <a:p>
            <a:pPr marL="914400" lvl="2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 Besoin d</a:t>
            </a:r>
            <a:r>
              <a:rPr lang="bn-IN" altLang="fr-FR" sz="1600" b="1" dirty="0" smtClean="0">
                <a:latin typeface="Arial Narrow" panose="020B0606020202030204" pitchFamily="34" charset="0"/>
              </a:rPr>
              <a:t>e R&amp;D en amont </a:t>
            </a:r>
            <a:r>
              <a:rPr lang="fr-FR" altLang="fr-FR" sz="1600" b="1" dirty="0" smtClean="0">
                <a:latin typeface="Arial Narrow" panose="020B0606020202030204" pitchFamily="34" charset="0"/>
              </a:rPr>
              <a:t>et </a:t>
            </a:r>
            <a:r>
              <a:rPr lang="bn-IN" altLang="fr-FR" sz="1600" b="1" dirty="0" smtClean="0">
                <a:latin typeface="Arial Narrow" panose="020B0606020202030204" pitchFamily="34" charset="0"/>
              </a:rPr>
              <a:t>hors projet</a:t>
            </a:r>
            <a:r>
              <a:rPr lang="fr-FR" altLang="fr-FR" sz="1600" b="1" dirty="0">
                <a:latin typeface="Arial Narrow" panose="020B0606020202030204" pitchFamily="34" charset="0"/>
              </a:rPr>
              <a:t>  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(études sur le m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ultipactor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)</a:t>
            </a:r>
          </a:p>
          <a:p>
            <a:pPr marL="914400" lvl="2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 	Mais d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ifficulté de maintenir R&amp;D en parallèle des projets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(RH et financement)</a:t>
            </a:r>
            <a:endParaRPr lang="bn-IN" altLang="fr-FR" sz="1600" dirty="0" smtClean="0">
              <a:latin typeface="Arial Narrow" panose="020B0606020202030204" pitchFamily="34" charset="0"/>
              <a:sym typeface="Wingdings" pitchFamily="2" charset="2"/>
            </a:endParaRPr>
          </a:p>
          <a:p>
            <a:pPr marL="1143000" lvl="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Aspects 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de</a:t>
            </a:r>
            <a:r>
              <a:rPr lang="bn-IN" altLang="fr-FR" sz="1600" dirty="0">
                <a:latin typeface="Arial Narrow" panose="020B0606020202030204" pitchFamily="34" charset="0"/>
                <a:sym typeface="Wingdings" pitchFamily="2" charset="2"/>
              </a:rPr>
              <a:t> production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: </a:t>
            </a:r>
            <a:r>
              <a:rPr lang="fr-FR" altLang="fr-FR" sz="1600" dirty="0" err="1">
                <a:latin typeface="Arial Narrow" panose="020B0606020202030204" pitchFamily="34" charset="0"/>
                <a:sym typeface="Wingdings" pitchFamily="2" charset="2"/>
              </a:rPr>
              <a:t>ac</a:t>
            </a:r>
            <a:r>
              <a:rPr lang="bn-IN" altLang="fr-FR" sz="1600" dirty="0">
                <a:latin typeface="Arial Narrow" panose="020B0606020202030204" pitchFamily="34" charset="0"/>
                <a:sym typeface="Wingdings" pitchFamily="2" charset="2"/>
              </a:rPr>
              <a:t>tivité de long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u</a:t>
            </a:r>
            <a:r>
              <a:rPr lang="bn-IN" altLang="fr-FR" sz="1600" dirty="0">
                <a:latin typeface="Arial Narrow" panose="020B0606020202030204" pitchFamily="34" charset="0"/>
                <a:sym typeface="Wingdings" pitchFamily="2" charset="2"/>
              </a:rPr>
              <a:t>e haleine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 (30 coupleurs: 10 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ans, 28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ETP)</a:t>
            </a:r>
            <a:endParaRPr lang="fr-FR" altLang="fr-FR" sz="1600" dirty="0">
              <a:latin typeface="Arial Narrow" panose="020B0606020202030204" pitchFamily="34" charset="0"/>
              <a:sym typeface="Wingdings" pitchFamily="2" charset="2"/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sym typeface="Wingdings" pitchFamily="2" charset="2"/>
              </a:rPr>
              <a:t>		 Essoufflement des personnels, importance d’autres activités</a:t>
            </a:r>
          </a:p>
          <a:p>
            <a:pPr marL="1143000" lvl="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Aspects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 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opérationnels 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: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charge et difficultés de 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GE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NEPI-</a:t>
            </a:r>
            <a:r>
              <a:rPr lang="bn-IN" altLang="fr-FR" sz="1600" dirty="0">
                <a:latin typeface="Arial Narrow" panose="020B0606020202030204" pitchFamily="34" charset="0"/>
                <a:sym typeface="Wingdings" pitchFamily="2" charset="2"/>
              </a:rPr>
              <a:t>3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C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(+ 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distance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et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 environnement nucléaire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sym typeface="Wingdings" pitchFamily="2" charset="2"/>
              </a:rPr>
              <a:t>		 Besoin de RH, dans les différents métiers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FR" altLang="fr-FR" sz="1000" b="1" dirty="0" smtClean="0">
              <a:latin typeface="Arial Narrow" panose="020B0606020202030204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</a:rPr>
              <a:t>Nouvelle  </a:t>
            </a:r>
            <a:r>
              <a:rPr lang="fr-FR" altLang="fr-FR" sz="1600" b="1" dirty="0">
                <a:solidFill>
                  <a:srgbClr val="0070C0"/>
                </a:solidFill>
                <a:latin typeface="Arial Narrow" pitchFamily="34" charset="0"/>
              </a:rPr>
              <a:t>phase axée davantage sur la recherche (1 EC, 1 CR)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problématiques actuelles (</a:t>
            </a:r>
            <a:r>
              <a:rPr lang="fr-FR" altLang="fr-FR" sz="1600" dirty="0" err="1" smtClean="0">
                <a:latin typeface="Arial Narrow" panose="020B0606020202030204" pitchFamily="34" charset="0"/>
                <a:sym typeface="Wingdings" pitchFamily="2" charset="2"/>
              </a:rPr>
              <a:t>linac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 fort courant) et </a:t>
            </a:r>
            <a:r>
              <a:rPr lang="fr-FR" altLang="fr-FR" sz="1600" dirty="0">
                <a:latin typeface="Arial Narrow" panose="020B0606020202030204" pitchFamily="34" charset="0"/>
                <a:sym typeface="Wingdings" pitchFamily="2" charset="2"/>
              </a:rPr>
              <a:t>nouvelle 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thématique (EDM) </a:t>
            </a:r>
          </a:p>
          <a:p>
            <a:pPr marL="914400" lvl="2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sym typeface="Wingdings" pitchFamily="2" charset="2"/>
              </a:rPr>
              <a:t>	 Etudes plus fondamentales, thèse, publications</a:t>
            </a:r>
          </a:p>
          <a:p>
            <a:pPr marL="914400" lvl="2" indent="0">
              <a:lnSpc>
                <a:spcPct val="90000"/>
              </a:lnSpc>
              <a:buFont typeface="Arial" charset="0"/>
              <a:buNone/>
              <a:defRPr/>
            </a:pPr>
            <a:endParaRPr lang="bn-IN" altLang="fr-FR" sz="1000" b="1" dirty="0" smtClean="0">
              <a:latin typeface="Arial Narrow" panose="020B0606020202030204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E</a:t>
            </a:r>
            <a:r>
              <a:rPr lang="bn-IN" altLang="fr-FR" sz="1600" b="1" dirty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quipe de taille modeste </a:t>
            </a:r>
            <a:endParaRPr lang="fr-FR" altLang="fr-FR" sz="1600" b="1" dirty="0">
              <a:solidFill>
                <a:srgbClr val="0070C0"/>
              </a:solidFill>
              <a:latin typeface="Arial Narrow" pitchFamily="34" charset="0"/>
              <a:sym typeface="Wingdings" pitchFamily="2" charset="2"/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		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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 S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tr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a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tégie de collaboration avec les équipes acc</a:t>
            </a:r>
            <a:r>
              <a:rPr lang="fr-FR" altLang="fr-FR" sz="1600" dirty="0" err="1" smtClean="0">
                <a:latin typeface="Arial Narrow" panose="020B0606020202030204" pitchFamily="34" charset="0"/>
                <a:sym typeface="Wingdings" pitchFamily="2" charset="2"/>
              </a:rPr>
              <a:t>élérateurs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 en E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urope et objec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t</a:t>
            </a:r>
            <a:r>
              <a:rPr lang="bn-IN" altLang="fr-FR" sz="1600" dirty="0" smtClean="0">
                <a:latin typeface="Arial Narrow" panose="020B0606020202030204" pitchFamily="34" charset="0"/>
                <a:sym typeface="Wingdings" pitchFamily="2" charset="2"/>
              </a:rPr>
              <a:t>ifs raisonnable</a:t>
            </a:r>
            <a:r>
              <a:rPr lang="fr-FR" altLang="fr-FR" sz="1600" dirty="0" smtClean="0">
                <a:latin typeface="Arial Narrow" panose="020B0606020202030204" pitchFamily="34" charset="0"/>
                <a:sym typeface="Wingdings" pitchFamily="2" charset="2"/>
              </a:rPr>
              <a:t>s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b="1" dirty="0">
                <a:latin typeface="Arial Narrow" panose="020B0606020202030204" pitchFamily="34" charset="0"/>
                <a:sym typeface="Wingdings" pitchFamily="2" charset="2"/>
              </a:rPr>
              <a:t>	</a:t>
            </a:r>
            <a:r>
              <a:rPr lang="fr-FR" altLang="fr-FR" sz="1600" b="1" dirty="0" smtClean="0">
                <a:latin typeface="Arial Narrow" pitchFamily="34" charset="0"/>
                <a:sym typeface="Wingdings" pitchFamily="2" charset="2"/>
              </a:rPr>
              <a:t>	 Poursuivre notre p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articipation </a:t>
            </a:r>
            <a:r>
              <a:rPr lang="bn-IN" altLang="fr-FR" sz="1600" b="1" dirty="0">
                <a:latin typeface="Arial Narrow" pitchFamily="34" charset="0"/>
                <a:sym typeface="Wingdings" pitchFamily="2" charset="2"/>
              </a:rPr>
              <a:t>constante aux 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prog</a:t>
            </a:r>
            <a:r>
              <a:rPr lang="fr-FR" altLang="fr-FR" sz="1600" b="1" dirty="0" err="1" smtClean="0">
                <a:latin typeface="Arial Narrow" pitchFamily="34" charset="0"/>
                <a:sym typeface="Wingdings" pitchFamily="2" charset="2"/>
              </a:rPr>
              <a:t>rammes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altLang="fr-FR" sz="1600" b="1" dirty="0" smtClean="0">
                <a:latin typeface="Arial Narrow" pitchFamily="34" charset="0"/>
                <a:sym typeface="Wingdings" pitchFamily="2" charset="2"/>
              </a:rPr>
              <a:t>européens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altLang="fr-FR" sz="1600" b="1" dirty="0" smtClean="0">
                <a:latin typeface="Arial Narrow" pitchFamily="34" charset="0"/>
                <a:sym typeface="Wingdings" pitchFamily="2" charset="2"/>
              </a:rPr>
              <a:t>(H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2020</a:t>
            </a:r>
            <a:r>
              <a:rPr lang="fr-FR" altLang="fr-FR" sz="1600" b="1" dirty="0" smtClean="0">
                <a:latin typeface="Arial Narrow" pitchFamily="34" charset="0"/>
                <a:sym typeface="Wingdings" pitchFamily="2" charset="2"/>
              </a:rPr>
              <a:t>)</a:t>
            </a:r>
            <a:r>
              <a:rPr lang="bn-IN" altLang="fr-FR" sz="1600" b="1" dirty="0" smtClean="0">
                <a:latin typeface="Arial Narrow" pitchFamily="34" charset="0"/>
                <a:sym typeface="Wingdings" pitchFamily="2" charset="2"/>
              </a:rPr>
              <a:t> </a:t>
            </a:r>
            <a:endParaRPr lang="bn-IN" altLang="fr-FR" sz="1600" dirty="0" smtClean="0">
              <a:latin typeface="Arial Narrow" panose="020B0606020202030204" pitchFamily="34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endParaRPr lang="fr-FR" altLang="fr-FR" sz="16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Effectifs sur projets</a:t>
            </a:r>
          </a:p>
        </p:txBody>
      </p:sp>
      <p:sp>
        <p:nvSpPr>
          <p:cNvPr id="15363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E8F570-E9C3-4420-BA43-B44E7C565DE1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lpscintranet.in2p3.fr/coor_tech/Histo/Guineve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836613"/>
            <a:ext cx="4073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http://lpscintranet.in2p3.fr/coor_tech/Histo/Spiral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660775"/>
            <a:ext cx="44608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http://lpscintranet.in2p3.fr/coor_tech/Histo/Upgrade_accelerateur_LH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836613"/>
            <a:ext cx="407828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http://lpscintranet.in2p3.fr/coor_tech/Histo/MYRRH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860800"/>
            <a:ext cx="4078287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Effectifs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925" y="731838"/>
            <a:ext cx="9001125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000" b="1" smtClean="0">
                <a:solidFill>
                  <a:srgbClr val="0070C0"/>
                </a:solidFill>
                <a:latin typeface="Arial Narrow" pitchFamily="34" charset="0"/>
              </a:rPr>
              <a:t>9 permanents 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smtClean="0">
                <a:latin typeface="Arial Narrow" pitchFamily="34" charset="0"/>
              </a:rPr>
              <a:t>1 PR (JM. De Conto, HDR), 1 CR (F. Bouly), 2 IR (M. Baylac, Y. Gómez), 2 IE (E. Froidefond, E. Labussière), 3 AI (P. Boge, T. Cabanel, S. Rey)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 smtClean="0">
              <a:solidFill>
                <a:srgbClr val="4D4D4D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1 CDD IR (3 ans):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smtClean="0">
                <a:latin typeface="Arial Narrow" pitchFamily="34" charset="0"/>
              </a:rPr>
              <a:t>F. Villa (</a:t>
            </a:r>
            <a:r>
              <a:rPr lang="fr-FR" altLang="fr-FR" sz="1600" smtClean="0">
                <a:latin typeface="Arial Narrow" pitchFamily="34" charset="0"/>
                <a:sym typeface="Wingdings" pitchFamily="2" charset="2"/>
              </a:rPr>
              <a:t> octobre 2016)</a:t>
            </a:r>
            <a:r>
              <a:rPr lang="fr-FR" altLang="fr-FR" sz="1600" smtClean="0">
                <a:latin typeface="Arial Narrow" pitchFamily="34" charset="0"/>
              </a:rPr>
              <a:t>, pour l’upgrade de l’installation GENEPI2</a:t>
            </a:r>
          </a:p>
          <a:p>
            <a:pPr lvl="2">
              <a:lnSpc>
                <a:spcPct val="90000"/>
              </a:lnSpc>
            </a:pPr>
            <a:endParaRPr lang="fr-FR" altLang="fr-FR" sz="1400" smtClean="0">
              <a:solidFill>
                <a:srgbClr val="4D4D4D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 smtClean="0">
                <a:solidFill>
                  <a:srgbClr val="0070C0"/>
                </a:solidFill>
                <a:latin typeface="Arial Narrow" pitchFamily="34" charset="0"/>
              </a:rPr>
              <a:t>Doctorants 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fr-FR" sz="1600" smtClean="0">
                <a:latin typeface="Arial Narrow" pitchFamily="34" charset="0"/>
              </a:rPr>
              <a:t>2010-2014: 1 thèse soutenue (</a:t>
            </a:r>
            <a:r>
              <a:rPr lang="fr-FR" altLang="fr-FR" sz="1600" smtClean="0">
                <a:latin typeface="Arial Narrow" pitchFamily="34" charset="0"/>
              </a:rPr>
              <a:t>dynamique de spin sur SuperB)</a:t>
            </a:r>
            <a:endParaRPr lang="en-US" altLang="fr-FR" sz="160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fr-FR" sz="1600" smtClean="0">
                <a:latin typeface="Arial Narrow" pitchFamily="34" charset="0"/>
              </a:rPr>
              <a:t>Pas de thèse en cours au LPSC, suivi d’une thèse au CERN sur le LHC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fr-FR" sz="1600" smtClean="0">
                <a:latin typeface="Arial Narrow" pitchFamily="34" charset="0"/>
              </a:rPr>
              <a:t>2015 : 1 proposition de thèse sur la </a:t>
            </a:r>
            <a:r>
              <a:rPr lang="fr-FR" altLang="fr-FR" sz="1600" smtClean="0">
                <a:latin typeface="Arial Narrow" pitchFamily="34" charset="0"/>
              </a:rPr>
              <a:t>dynamique de spin pour la mesure des EDM hadroniques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 smtClean="0">
                <a:solidFill>
                  <a:srgbClr val="0070C0"/>
                </a:solidFill>
                <a:latin typeface="Arial Narrow" pitchFamily="34" charset="0"/>
              </a:rPr>
              <a:t>Evolutions :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smtClean="0">
                <a:latin typeface="Arial Narrow" pitchFamily="34" charset="0"/>
              </a:rPr>
              <a:t>Départs: 3 retraites (ITA) et départ d’un ingénieur-chercheur du CEA en détachement au LPSC (2010)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 smtClean="0">
                <a:latin typeface="Arial Narrow" pitchFamily="34" charset="0"/>
              </a:rPr>
              <a:t>Arrivées: 3 recrutements permanents  (2 ITA, 1 CR)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 smtClean="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4100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5634CE-18AC-42C1-824B-C2FB6CBDA8A3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1588" y="6626225"/>
            <a:ext cx="91074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EDM : Electric Dipole Moment; GENEPI2 : GEnérateur de NEutrons Pulsé Intense au LPSC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Contexte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91090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Pôle accélérateurs et sources d’ions (créé en 2010)</a:t>
            </a:r>
            <a:endParaRPr lang="fr-FR" altLang="fr-FR" sz="1600" b="1">
              <a:solidFill>
                <a:srgbClr val="4D4D4D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Formé de 2 équipes et intégré aux groupes de physique du LPSC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40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Spécificités de l’équipe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Des objectifs à la fois </a:t>
            </a:r>
            <a:r>
              <a:rPr lang="fr-FR" altLang="fr-FR" sz="1600" b="1">
                <a:latin typeface="Arial Narrow" pitchFamily="34" charset="0"/>
              </a:rPr>
              <a:t>scientifiques</a:t>
            </a:r>
            <a:r>
              <a:rPr lang="fr-FR" altLang="fr-FR" sz="1600">
                <a:latin typeface="Arial Narrow" pitchFamily="34" charset="0"/>
              </a:rPr>
              <a:t> et </a:t>
            </a:r>
            <a:r>
              <a:rPr lang="fr-FR" altLang="fr-FR" sz="1600" b="1">
                <a:latin typeface="Arial Narrow" pitchFamily="34" charset="0"/>
              </a:rPr>
              <a:t>technologiques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Activités souvent menées en </a:t>
            </a:r>
            <a:r>
              <a:rPr lang="fr-FR" altLang="fr-FR" sz="1600" b="1">
                <a:latin typeface="Arial Narrow" pitchFamily="34" charset="0"/>
              </a:rPr>
              <a:t>collaboration</a:t>
            </a:r>
            <a:r>
              <a:rPr lang="fr-FR" altLang="fr-FR" sz="1600">
                <a:latin typeface="Arial Narrow" pitchFamily="34" charset="0"/>
              </a:rPr>
              <a:t> avec des laboratoires extérieurs (nationaux et internationaux)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ja-JP" sz="1600">
                <a:latin typeface="Arial Narrow" pitchFamily="34" charset="0"/>
              </a:rPr>
              <a:t>L‘équipe est souvent </a:t>
            </a:r>
            <a:r>
              <a:rPr lang="fr-FR" altLang="ja-JP" sz="1600" b="1">
                <a:latin typeface="Arial Narrow" pitchFamily="34" charset="0"/>
              </a:rPr>
              <a:t>à l’origine </a:t>
            </a:r>
            <a:r>
              <a:rPr lang="fr-FR" altLang="ja-JP" sz="1600">
                <a:latin typeface="Arial Narrow" pitchFamily="34" charset="0"/>
              </a:rPr>
              <a:t>(ou acteurs forts) de ces collaborations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Activités</a:t>
            </a:r>
            <a:r>
              <a:rPr lang="fr-FR" altLang="fr-FR" sz="1600" b="1">
                <a:latin typeface="Arial Narrow" pitchFamily="34" charset="0"/>
              </a:rPr>
              <a:t> propres à l’équipe </a:t>
            </a:r>
            <a:r>
              <a:rPr lang="fr-FR" altLang="fr-FR" sz="1600">
                <a:latin typeface="Arial Narrow" pitchFamily="34" charset="0"/>
              </a:rPr>
              <a:t>ou </a:t>
            </a:r>
            <a:r>
              <a:rPr lang="fr-FR" altLang="fr-FR" sz="1600" b="1">
                <a:latin typeface="Arial Narrow" pitchFamily="34" charset="0"/>
              </a:rPr>
              <a:t>en soutien des groupes </a:t>
            </a:r>
            <a:r>
              <a:rPr lang="fr-FR" altLang="fr-FR" sz="1600">
                <a:latin typeface="Arial Narrow" pitchFamily="34" charset="0"/>
              </a:rPr>
              <a:t>de physique (réacteurs, physique hadronique)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Appel important aux compétences et au soutien des </a:t>
            </a:r>
            <a:r>
              <a:rPr lang="fr-FR" altLang="fr-FR" sz="1600" b="1">
                <a:latin typeface="Arial Narrow" pitchFamily="34" charset="0"/>
              </a:rPr>
              <a:t>services techniques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Large éventail de </a:t>
            </a:r>
            <a:r>
              <a:rPr lang="fr-FR" altLang="fr-FR" sz="1600" b="1">
                <a:latin typeface="Arial Narrow" pitchFamily="34" charset="0"/>
              </a:rPr>
              <a:t>compétences </a:t>
            </a:r>
            <a:r>
              <a:rPr lang="fr-FR" altLang="fr-FR" sz="1600">
                <a:latin typeface="Arial Narrow" pitchFamily="34" charset="0"/>
              </a:rPr>
              <a:t>et</a:t>
            </a:r>
            <a:r>
              <a:rPr lang="fr-FR" altLang="fr-FR" sz="1600" b="1">
                <a:latin typeface="Arial Narrow" pitchFamily="34" charset="0"/>
              </a:rPr>
              <a:t> métiers 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Activités d’</a:t>
            </a:r>
            <a:r>
              <a:rPr lang="fr-FR" altLang="ja-JP" sz="1600" b="1">
                <a:latin typeface="Arial Narrow" pitchFamily="34" charset="0"/>
              </a:rPr>
              <a:t>enseignement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ja-JP" sz="1400">
              <a:solidFill>
                <a:srgbClr val="4D4D4D"/>
              </a:solidFill>
              <a:latin typeface="Arial Narrow" pitchFamily="34" charset="0"/>
            </a:endParaRPr>
          </a:p>
          <a:p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Thèmes de travail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Conception, construction et exploitation d’</a:t>
            </a:r>
            <a:r>
              <a:rPr lang="fr-FR" altLang="ja-JP" sz="1600">
                <a:latin typeface="Arial Narrow" pitchFamily="34" charset="0"/>
              </a:rPr>
              <a:t>accélérateurs ou de sous-systèmes accélérateurs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Etudes fondamentales associées et recherche en physique des accélérateurs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400">
              <a:solidFill>
                <a:srgbClr val="4D4D4D"/>
              </a:solidFill>
              <a:latin typeface="Arial Narrow" pitchFamily="34" charset="0"/>
            </a:endParaRPr>
          </a:p>
          <a:p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</a:rPr>
              <a:t>Structuration de l’équipe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Développement, construction, caractérisation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Exploitation (machines GENEPI)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Recherche (dynamique faisceau, RF)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80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5126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4164D6-6FA8-419E-BDFF-792FD5FC2967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Moyens accélérateurs</a:t>
            </a:r>
          </a:p>
        </p:txBody>
      </p:sp>
      <p:sp>
        <p:nvSpPr>
          <p:cNvPr id="6147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5E010-ED03-452F-880D-3643DA7E7066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9145588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Moyens expérimentaux </a:t>
            </a:r>
            <a:endParaRPr lang="fr-FR" altLang="fr-FR" sz="1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Jusqu’à 4 lignes de faisceaux, dont 2 pour utilisation hors site du LPSC</a:t>
            </a:r>
          </a:p>
          <a:p>
            <a:pPr lvl="2">
              <a:lnSpc>
                <a:spcPct val="90000"/>
              </a:lnSpc>
              <a:buFontTx/>
              <a:buChar char="-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LEBT de MYRRHA pour le SCK-CEN, Belgique (jusqu’en ~2016)</a:t>
            </a:r>
          </a:p>
          <a:p>
            <a:pPr lvl="2">
              <a:lnSpc>
                <a:spcPct val="90000"/>
              </a:lnSpc>
              <a:buFontTx/>
              <a:buChar char="-"/>
              <a:defRPr/>
            </a:pPr>
            <a:endParaRPr lang="fr-FR" altLang="fr-FR" sz="12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Laboratoire RF et salle propre (ISO7, 25 m</a:t>
            </a:r>
            <a:r>
              <a:rPr lang="fr-FR" altLang="fr-FR" sz="1600" baseline="30000" dirty="0" smtClean="0">
                <a:latin typeface="Arial Narrow" panose="020B0606020202030204" pitchFamily="34" charset="0"/>
              </a:rPr>
              <a:t>2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)</a:t>
            </a:r>
          </a:p>
          <a:p>
            <a:pPr lvl="2">
              <a:lnSpc>
                <a:spcPct val="90000"/>
              </a:lnSpc>
              <a:buFontTx/>
              <a:buChar char="-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Banc de conditionnement RF des coupleurs de SPIRAL2</a:t>
            </a:r>
          </a:p>
          <a:p>
            <a:pPr lvl="2">
              <a:lnSpc>
                <a:spcPct val="90000"/>
              </a:lnSpc>
              <a:buFontTx/>
              <a:buChar char="-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Sources de haute et basse puissance (80 MHz-1 GHz)</a:t>
            </a:r>
          </a:p>
          <a:p>
            <a:pPr lvl="2">
              <a:lnSpc>
                <a:spcPct val="90000"/>
              </a:lnSpc>
              <a:buFontTx/>
              <a:buChar char="-"/>
              <a:defRPr/>
            </a:pPr>
            <a:endParaRPr lang="fr-FR" altLang="fr-FR" sz="12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Instrumentation et technologies associées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2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Halls d’expérience (~250 m</a:t>
            </a:r>
            <a:r>
              <a:rPr lang="fr-FR" altLang="fr-FR" sz="1600" baseline="30000" dirty="0" smtClean="0">
                <a:latin typeface="Arial Narrow" panose="020B0606020202030204" pitchFamily="34" charset="0"/>
              </a:rPr>
              <a:t>2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) et protections radiologiques 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	</a:t>
            </a:r>
            <a:endParaRPr lang="fr-FR" altLang="fr-FR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Moyens de simulations et de calculs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Électromagnétisme: HFSS, OPERA/TOSCA 3d,…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Dynamique de faisceau: </a:t>
            </a:r>
            <a:r>
              <a:rPr lang="fr-FR" altLang="fr-FR" sz="1600" dirty="0" err="1" smtClean="0">
                <a:latin typeface="Arial Narrow" panose="020B0606020202030204" pitchFamily="34" charset="0"/>
              </a:rPr>
              <a:t>Tracewin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, Transport, …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14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Moyens financiers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Projets européens (FP5, FP6, FP7) portés par l’équipe + projets portés par le groupe réacteurs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AP IN2P3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Contrats industriels (casemate blindée), défi </a:t>
            </a:r>
            <a:r>
              <a:rPr lang="fr-FR" altLang="fr-FR" sz="1600" dirty="0">
                <a:latin typeface="Arial Narrow" panose="020B0606020202030204" pitchFamily="34" charset="0"/>
              </a:rPr>
              <a:t>NEEDS (2013, 2014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), exploitation de GENEPI2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sz="1600" i="1" dirty="0" smtClean="0">
                <a:latin typeface="Arial Narrow" panose="020B0606020202030204" pitchFamily="34" charset="0"/>
              </a:rPr>
              <a:t>(sans compter les réponses infructueuses  aux appels d’offres : </a:t>
            </a:r>
            <a:r>
              <a:rPr lang="fr-FR" altLang="fr-FR" sz="1600" i="1" dirty="0" err="1" smtClean="0">
                <a:latin typeface="Arial Narrow" panose="020B0606020202030204" pitchFamily="34" charset="0"/>
              </a:rPr>
              <a:t>Labex</a:t>
            </a:r>
            <a:r>
              <a:rPr lang="fr-FR" altLang="fr-FR" sz="1600" i="1" dirty="0" smtClean="0">
                <a:latin typeface="Arial Narrow" panose="020B0606020202030204" pitchFamily="34" charset="0"/>
              </a:rPr>
              <a:t>, UJF, INP, défi instrumentation CNRS)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16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fr-FR" altLang="fr-FR" sz="18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0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-9525" y="6438900"/>
            <a:ext cx="9109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LEBT: Low Energy Beam Transport line; MYRRHA : Multipurpose hYbrid Research Reactor for Hightech Applications;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SCK-CEN : Centre d’Etudes Nucléaires (Belgique)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200" i="1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6152" name="Picture 9" descr="\\Lpscdata\pda\baylac\PC\activite\2007\sallepropre_spir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908050"/>
            <a:ext cx="2339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6980238" y="2779713"/>
            <a:ext cx="15525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Salle propre (ISO7)</a:t>
            </a:r>
            <a:endParaRPr lang="fr-FR" altLang="fr-FR" sz="1100" b="1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6154" name="Picture 10" descr="Y:\accelerateurs\Rapport-Activites-LPSC\activite\2013\photo-p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213100"/>
            <a:ext cx="2339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6516688" y="4967288"/>
            <a:ext cx="2332037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Linac industriel en test au LPSC</a:t>
            </a:r>
            <a:endParaRPr lang="fr-FR" altLang="fr-FR" sz="1100" b="1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19"/>
          <p:cNvGrpSpPr>
            <a:grpSpLocks/>
          </p:cNvGrpSpPr>
          <p:nvPr/>
        </p:nvGrpSpPr>
        <p:grpSpPr bwMode="auto">
          <a:xfrm>
            <a:off x="6659563" y="2349500"/>
            <a:ext cx="2459037" cy="2232025"/>
            <a:chOff x="6552729" y="2636912"/>
            <a:chExt cx="2457921" cy="2232248"/>
          </a:xfrm>
        </p:grpSpPr>
        <p:pic>
          <p:nvPicPr>
            <p:cNvPr id="7190" name="Picture 17" descr="Z:\PC\GUINEVERE\confs\LINAC14\paper\TUPP100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8"/>
            <a:stretch>
              <a:fillRect/>
            </a:stretch>
          </p:blipFill>
          <p:spPr bwMode="auto">
            <a:xfrm>
              <a:off x="6552729" y="2844316"/>
              <a:ext cx="2457921" cy="202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ZoneTexte 2"/>
            <p:cNvSpPr txBox="1">
              <a:spLocks noChangeArrowheads="1"/>
            </p:cNvSpPr>
            <p:nvPr/>
          </p:nvSpPr>
          <p:spPr bwMode="auto">
            <a:xfrm>
              <a:off x="7430016" y="2822739"/>
              <a:ext cx="6222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Comic Sans MS" pitchFamily="66" charset="0"/>
                </a:rPr>
                <a:t>T</a:t>
              </a:r>
              <a:r>
                <a:rPr lang="fr-FR" altLang="fr-FR" sz="1000" baseline="-25000">
                  <a:latin typeface="Comic Sans MS" pitchFamily="66" charset="0"/>
                </a:rPr>
                <a:t>ON/OFF</a:t>
              </a:r>
            </a:p>
          </p:txBody>
        </p:sp>
        <p:sp>
          <p:nvSpPr>
            <p:cNvPr id="7192" name="ZoneTexte 24"/>
            <p:cNvSpPr txBox="1">
              <a:spLocks noChangeArrowheads="1"/>
            </p:cNvSpPr>
            <p:nvPr/>
          </p:nvSpPr>
          <p:spPr bwMode="auto">
            <a:xfrm>
              <a:off x="7128793" y="4391526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Comic Sans MS" pitchFamily="66" charset="0"/>
                </a:rPr>
                <a:t>T</a:t>
              </a:r>
              <a:r>
                <a:rPr lang="fr-FR" altLang="fr-FR" sz="1000" baseline="-25000">
                  <a:latin typeface="Comic Sans MS" pitchFamily="66" charset="0"/>
                </a:rPr>
                <a:t>OFF</a:t>
              </a:r>
            </a:p>
          </p:txBody>
        </p:sp>
        <p:sp>
          <p:nvSpPr>
            <p:cNvPr id="7193" name="ZoneTexte 25"/>
            <p:cNvSpPr txBox="1">
              <a:spLocks noChangeArrowheads="1"/>
            </p:cNvSpPr>
            <p:nvPr/>
          </p:nvSpPr>
          <p:spPr bwMode="auto">
            <a:xfrm>
              <a:off x="7735235" y="3861048"/>
              <a:ext cx="4074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Comic Sans MS" pitchFamily="66" charset="0"/>
                </a:rPr>
                <a:t>T</a:t>
              </a:r>
              <a:r>
                <a:rPr lang="fr-FR" altLang="fr-FR" sz="1000" baseline="-25000">
                  <a:latin typeface="Comic Sans MS" pitchFamily="66" charset="0"/>
                </a:rPr>
                <a:t>ON</a:t>
              </a:r>
            </a:p>
          </p:txBody>
        </p:sp>
        <p:sp>
          <p:nvSpPr>
            <p:cNvPr id="7194" name="ZoneTexte 29"/>
            <p:cNvSpPr txBox="1">
              <a:spLocks noChangeArrowheads="1"/>
            </p:cNvSpPr>
            <p:nvPr/>
          </p:nvSpPr>
          <p:spPr bwMode="auto">
            <a:xfrm>
              <a:off x="7457134" y="2636912"/>
              <a:ext cx="11801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solidFill>
                    <a:srgbClr val="0070C0"/>
                  </a:solidFill>
                  <a:latin typeface="Comic Sans MS" pitchFamily="66" charset="0"/>
                </a:rPr>
                <a:t>DC interrupted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7685690" y="3068755"/>
              <a:ext cx="1618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Accélérateur pour GUINEVERE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588" y="6608763"/>
            <a:ext cx="914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200" i="1">
                <a:solidFill>
                  <a:srgbClr val="7030A0"/>
                </a:solidFill>
                <a:latin typeface="Arial Narrow" pitchFamily="34" charset="0"/>
              </a:rPr>
              <a:t>ADS : Accelerator Driven System ou réacteur piloté par accélérateur; </a:t>
            </a: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GUINEVERE: Generator of Uninterrupted Intense NEutron at the lead VEnus REactor</a:t>
            </a:r>
            <a:endParaRPr lang="it-IT" altLang="fr-FR" sz="1200" i="1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7175" name="Rectangle 19"/>
          <p:cNvSpPr>
            <a:spLocks noChangeArrowheads="1"/>
          </p:cNvSpPr>
          <p:nvPr/>
        </p:nvSpPr>
        <p:spPr bwMode="auto">
          <a:xfrm>
            <a:off x="546100" y="6407150"/>
            <a:ext cx="1793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GENEPI-3C au SCK-CEN</a:t>
            </a:r>
          </a:p>
        </p:txBody>
      </p:sp>
      <p:sp>
        <p:nvSpPr>
          <p:cNvPr id="7176" name="Rectangle 3"/>
          <p:cNvSpPr txBox="1">
            <a:spLocks noChangeArrowheads="1"/>
          </p:cNvSpPr>
          <p:nvPr/>
        </p:nvSpPr>
        <p:spPr bwMode="auto">
          <a:xfrm>
            <a:off x="34925" y="747713"/>
            <a:ext cx="91090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1600" b="1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GUINEVERE : maquette ADS de basse puissance en exploitation au SCK-CEN (Belgique)</a:t>
            </a:r>
            <a:endParaRPr lang="fr-FR" altLang="fr-FR" sz="1600">
              <a:latin typeface="Arial Narrow" pitchFamily="34" charset="0"/>
              <a:cs typeface="Vrinda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  <a:cs typeface="Vrinda" pitchFamily="34" charset="0"/>
              </a:rPr>
              <a:t>Couplage du réacteur VENUS-F (SCK-CEN) et source de neutrons externe, accélérateur GENEPI-3C (IN2P3)</a:t>
            </a:r>
          </a:p>
          <a:p>
            <a:pPr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  <a:cs typeface="Vrinda" pitchFamily="34" charset="0"/>
              </a:rPr>
              <a:t>GENEPI-3C: accélérateur électrostatique deutons (250 keV), pulsé ou continu avec interruptions programmables</a:t>
            </a:r>
          </a:p>
          <a:p>
            <a:pPr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  <a:cs typeface="Vrinda" pitchFamily="34" charset="0"/>
              </a:rPr>
              <a:t>Accélérateur développé par collaboration IN2P3, menée par les groupes réacteurs et accélérateurs</a:t>
            </a:r>
          </a:p>
          <a:p>
            <a:pPr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  <a:cs typeface="Vrinda" pitchFamily="34" charset="0"/>
              </a:rPr>
              <a:t>Conception, construction (2007-2010): </a:t>
            </a: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47 ETP LPSC </a:t>
            </a:r>
            <a:r>
              <a:rPr lang="fr-FR" altLang="fr-FR" sz="1600">
                <a:latin typeface="Arial Narrow" pitchFamily="34" charset="0"/>
                <a:cs typeface="Vrinda" pitchFamily="34" charset="0"/>
              </a:rPr>
              <a:t>(mécanique, électronique, info, SDI), dont </a:t>
            </a: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15 ETP équipe</a:t>
            </a:r>
          </a:p>
          <a:p>
            <a:pPr>
              <a:lnSpc>
                <a:spcPct val="90000"/>
              </a:lnSpc>
            </a:pPr>
            <a:r>
              <a:rPr lang="fr-FR" altLang="fr-FR" sz="1600">
                <a:latin typeface="Arial Narrow" pitchFamily="34" charset="0"/>
                <a:cs typeface="Vrinda" pitchFamily="34" charset="0"/>
              </a:rPr>
              <a:t>Depuis fin 2011, qualification puis exploitation pour le programme expérimental (~2 ETP par an accélérateurs</a:t>
            </a: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)</a:t>
            </a:r>
            <a:endParaRPr lang="fr-FR" altLang="fr-FR" sz="1600">
              <a:latin typeface="Arial Narrow" pitchFamily="34" charset="0"/>
              <a:cs typeface="Vrinda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Pilotage de l’accélérateur, maintenances techniques et  retour d’expérience </a:t>
            </a:r>
          </a:p>
          <a:p>
            <a:pPr lvl="1">
              <a:lnSpc>
                <a:spcPct val="90000"/>
              </a:lnSpc>
            </a:pPr>
            <a:endParaRPr lang="fr-FR" altLang="fr-FR" sz="1000">
              <a:solidFill>
                <a:srgbClr val="0070C0"/>
              </a:solidFill>
              <a:latin typeface="Arial Narrow" pitchFamily="34" charset="0"/>
              <a:cs typeface="Vrinda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Performances de la machine : conformes au cahier des charges </a:t>
            </a:r>
          </a:p>
          <a:p>
            <a:pPr lvl="1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DC avec interruptions de faisceau programmées: 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I</a:t>
            </a:r>
            <a:r>
              <a:rPr lang="fr-FR" altLang="fr-FR" sz="1400" baseline="-250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moyen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 ~ 0.1-1 mA</a:t>
            </a:r>
          </a:p>
          <a:p>
            <a:pPr lvl="2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Transitions rapides : T</a:t>
            </a:r>
            <a:r>
              <a:rPr lang="fr-FR" altLang="fr-FR" sz="1400" baseline="-250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ON/OFF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  &lt; 1 µs</a:t>
            </a:r>
          </a:p>
          <a:p>
            <a:pPr lvl="2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Taux faible et réglable : 6% ≤ T</a:t>
            </a:r>
            <a:r>
              <a:rPr lang="fr-FR" altLang="fr-FR" sz="1400" baseline="-250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OFF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 / T</a:t>
            </a:r>
            <a:r>
              <a:rPr lang="fr-FR" altLang="fr-FR" sz="1400" baseline="-250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ON</a:t>
            </a:r>
          </a:p>
          <a:p>
            <a:pPr lvl="2">
              <a:lnSpc>
                <a:spcPct val="90000"/>
              </a:lnSpc>
            </a:pPr>
            <a:endParaRPr lang="fr-FR" altLang="fr-FR" sz="1000">
              <a:solidFill>
                <a:srgbClr val="0070C0"/>
              </a:solidFill>
              <a:latin typeface="Arial Narrow" pitchFamily="34" charset="0"/>
              <a:cs typeface="Vrinda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Difficultés: décharges électriques </a:t>
            </a:r>
            <a:r>
              <a:rPr lang="fr-FR" altLang="fr-FR" sz="1600" b="1">
                <a:latin typeface="Arial Narrow" pitchFamily="34" charset="0"/>
                <a:cs typeface="Vrinda" pitchFamily="34" charset="0"/>
                <a:sym typeface="Wingdings" pitchFamily="2" charset="2"/>
              </a:rPr>
              <a:t> arrêt d’urgence du réacteur (SCRAM)</a:t>
            </a:r>
          </a:p>
          <a:p>
            <a:pPr lvl="1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Après chaque SCRAM, redémarrage du réacteur : </a:t>
            </a:r>
            <a:r>
              <a:rPr lang="fr-FR" altLang="fr-FR" sz="1400" b="1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30 min sur 8h d’exploitation par jour!</a:t>
            </a:r>
          </a:p>
          <a:p>
            <a:pPr lvl="1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Mauvaises périodes : jusqu’à 6 SCRAM par jour </a:t>
            </a:r>
          </a:p>
          <a:p>
            <a:pPr lvl="1">
              <a:lnSpc>
                <a:spcPct val="90000"/>
              </a:lnSpc>
            </a:pP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Analyse et optimisations pour limiter les claquages 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" pitchFamily="2" charset="2"/>
              </a:rPr>
              <a:t></a:t>
            </a:r>
            <a:r>
              <a:rPr lang="fr-FR" altLang="fr-FR" sz="1400">
                <a:solidFill>
                  <a:srgbClr val="0070C0"/>
                </a:solidFill>
                <a:latin typeface="Arial Narrow" pitchFamily="34" charset="0"/>
                <a:cs typeface="Vrinda" pitchFamily="34" charset="0"/>
                <a:sym typeface="Wingdings 3" pitchFamily="18" charset="2"/>
              </a:rPr>
              <a:t> 2 dernières semaines sans SCRAM  (satisfaisant)  </a:t>
            </a:r>
            <a:endParaRPr lang="fr-FR" altLang="fr-FR" sz="1600" b="1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7177" name="Espace réservé du numéro de diapositive 5"/>
          <p:cNvSpPr txBox="1">
            <a:spLocks noGrp="1"/>
          </p:cNvSpPr>
          <p:nvPr/>
        </p:nvSpPr>
        <p:spPr bwMode="auto">
          <a:xfrm>
            <a:off x="6877050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862480-1679-4167-BAA4-CFEC2F65310C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7178" name="Image 11" descr="Y:\GUINEVERE\pix_mol\avril13\P10002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6429"/>
          <a:stretch>
            <a:fillRect/>
          </a:stretch>
        </p:blipFill>
        <p:spPr bwMode="auto">
          <a:xfrm>
            <a:off x="3132138" y="4926013"/>
            <a:ext cx="9461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Y:\accelerateurs\Rapport-Activites-LPSC\activite\2011\20100224_170548_GuinevereM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1"/>
          <a:stretch>
            <a:fillRect/>
          </a:stretch>
        </p:blipFill>
        <p:spPr bwMode="auto">
          <a:xfrm>
            <a:off x="98425" y="4926013"/>
            <a:ext cx="26892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e 7"/>
          <p:cNvGrpSpPr>
            <a:grpSpLocks/>
          </p:cNvGrpSpPr>
          <p:nvPr/>
        </p:nvGrpSpPr>
        <p:grpSpPr bwMode="auto">
          <a:xfrm>
            <a:off x="4140200" y="4856163"/>
            <a:ext cx="1778000" cy="1728787"/>
            <a:chOff x="6897599" y="4784299"/>
            <a:chExt cx="1778857" cy="1728598"/>
          </a:xfrm>
        </p:grpSpPr>
        <p:pic>
          <p:nvPicPr>
            <p:cNvPr id="7187" name="Imag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0" r="9468"/>
            <a:stretch>
              <a:fillRect/>
            </a:stretch>
          </p:blipFill>
          <p:spPr bwMode="auto">
            <a:xfrm>
              <a:off x="6897599" y="4784299"/>
              <a:ext cx="1778857" cy="172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ZoneTexte 5"/>
            <p:cNvSpPr txBox="1">
              <a:spLocks noChangeArrowheads="1"/>
            </p:cNvSpPr>
            <p:nvPr/>
          </p:nvSpPr>
          <p:spPr bwMode="auto">
            <a:xfrm>
              <a:off x="7641455" y="4869813"/>
              <a:ext cx="6030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solidFill>
                    <a:srgbClr val="0070C0"/>
                  </a:solidFill>
                  <a:latin typeface="Comic Sans MS" pitchFamily="66" charset="0"/>
                </a:rPr>
                <a:t>Pulsed</a:t>
              </a:r>
            </a:p>
          </p:txBody>
        </p:sp>
        <p:sp>
          <p:nvSpPr>
            <p:cNvPr id="7189" name="ZoneTexte 30"/>
            <p:cNvSpPr txBox="1">
              <a:spLocks noChangeArrowheads="1"/>
            </p:cNvSpPr>
            <p:nvPr/>
          </p:nvSpPr>
          <p:spPr bwMode="auto">
            <a:xfrm>
              <a:off x="7312038" y="5810198"/>
              <a:ext cx="11657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Comic Sans MS" pitchFamily="66" charset="0"/>
                </a:rPr>
                <a:t>FWHM ~ 550 ns</a:t>
              </a:r>
            </a:p>
          </p:txBody>
        </p:sp>
      </p:grp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2843213" y="6407150"/>
            <a:ext cx="1565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Insertion dans </a:t>
            </a:r>
            <a:r>
              <a:rPr lang="fr-FR" altLang="fr-FR" sz="1100">
                <a:solidFill>
                  <a:srgbClr val="0070C0"/>
                </a:solidFill>
                <a:latin typeface="Comic Sans MS" pitchFamily="66" charset="0"/>
              </a:rPr>
              <a:t>cœur</a:t>
            </a: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7182" name="Groupe 20"/>
          <p:cNvGrpSpPr>
            <a:grpSpLocks/>
          </p:cNvGrpSpPr>
          <p:nvPr/>
        </p:nvGrpSpPr>
        <p:grpSpPr bwMode="auto">
          <a:xfrm>
            <a:off x="6118225" y="5084763"/>
            <a:ext cx="2846388" cy="1322387"/>
            <a:chOff x="6032399" y="5085184"/>
            <a:chExt cx="2846509" cy="1322326"/>
          </a:xfrm>
        </p:grpSpPr>
        <p:pic>
          <p:nvPicPr>
            <p:cNvPr id="7183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>
              <a:fillRect/>
            </a:stretch>
          </p:blipFill>
          <p:spPr bwMode="auto">
            <a:xfrm>
              <a:off x="6032399" y="5085184"/>
              <a:ext cx="2846509" cy="13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ZoneTexte 36"/>
            <p:cNvSpPr txBox="1">
              <a:spLocks noChangeArrowheads="1"/>
            </p:cNvSpPr>
            <p:nvPr/>
          </p:nvSpPr>
          <p:spPr bwMode="auto">
            <a:xfrm>
              <a:off x="7601999" y="5999587"/>
              <a:ext cx="1180131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solidFill>
                    <a:srgbClr val="0070C0"/>
                  </a:solidFill>
                  <a:latin typeface="Comic Sans MS" pitchFamily="66" charset="0"/>
                </a:rPr>
                <a:t>DC interrupted</a:t>
              </a:r>
            </a:p>
          </p:txBody>
        </p:sp>
        <p:sp>
          <p:nvSpPr>
            <p:cNvPr id="7185" name="ZoneTexte 42"/>
            <p:cNvSpPr txBox="1">
              <a:spLocks noChangeArrowheads="1"/>
            </p:cNvSpPr>
            <p:nvPr/>
          </p:nvSpPr>
          <p:spPr bwMode="auto">
            <a:xfrm>
              <a:off x="6896012" y="5301208"/>
              <a:ext cx="4122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fr-FR" altLang="fr-FR" sz="1000" b="1" baseline="-25000">
                  <a:solidFill>
                    <a:srgbClr val="FF0000"/>
                  </a:solidFill>
                  <a:latin typeface="Comic Sans MS" pitchFamily="66" charset="0"/>
                </a:rPr>
                <a:t>ON</a:t>
              </a:r>
            </a:p>
          </p:txBody>
        </p:sp>
        <p:sp>
          <p:nvSpPr>
            <p:cNvPr id="7186" name="ZoneTexte 43"/>
            <p:cNvSpPr txBox="1">
              <a:spLocks noChangeArrowheads="1"/>
            </p:cNvSpPr>
            <p:nvPr/>
          </p:nvSpPr>
          <p:spPr bwMode="auto">
            <a:xfrm>
              <a:off x="6331354" y="5919083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fr-FR" altLang="fr-FR" sz="1000" b="1" baseline="-25000">
                  <a:solidFill>
                    <a:srgbClr val="FF0000"/>
                  </a:solidFill>
                  <a:latin typeface="Comic Sans MS" pitchFamily="66" charset="0"/>
                </a:rPr>
                <a:t>OFF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Coupleurs RF pour SPIRAL2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Y:\SPIRAL 2\photos\tout coupleur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922"/>
          <a:stretch>
            <a:fillRect/>
          </a:stretch>
        </p:blipFill>
        <p:spPr bwMode="auto">
          <a:xfrm>
            <a:off x="5329238" y="4765675"/>
            <a:ext cx="2482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5737225" y="6575425"/>
            <a:ext cx="16668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Série de coupleurs nus</a:t>
            </a:r>
            <a:endParaRPr lang="fr-FR" altLang="fr-FR" sz="11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692150"/>
            <a:ext cx="9153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Série de 30 coupleurs de puissance équipés pour les cavités supraconductrices du </a:t>
            </a:r>
            <a:r>
              <a:rPr lang="fr-FR" altLang="fr-FR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linac</a:t>
            </a: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 de SPIRAL 2 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cs typeface="Vrinda" panose="020B0502040204020203" pitchFamily="34" charset="0"/>
              </a:rPr>
              <a:t>Puissance nominale de 10 kW CW à 88 MHz , coupleur unique pour les 2 types de cavités (IRFU, IPNO)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cs typeface="Vrinda" panose="020B0502040204020203" pitchFamily="34" charset="0"/>
              </a:rPr>
              <a:t>Conception, prototypage, mise en place de infrastructures, lancement des achats (2004-08)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1600" dirty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Essais des ensembles cavité-coupleur prototypes satisfaisants (2007-08), puis échec des tests de série  (2011), interprétation difficile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FR" altLang="fr-FR" sz="600" dirty="0" smtClean="0">
              <a:solidFill>
                <a:srgbClr val="0070C0"/>
              </a:solidFill>
              <a:latin typeface="Arial Narrow" panose="020B0606020202030204" pitchFamily="34" charset="0"/>
              <a:cs typeface="Vrinda" panose="020B0502040204020203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cs typeface="Vrinda" panose="020B0502040204020203" pitchFamily="34" charset="0"/>
              </a:rPr>
              <a:t>Gros travail d’investigation et d’améliorations des coupleurs (et des cavités) en 2011-12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Propreté</a:t>
            </a: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: </a:t>
            </a:r>
            <a:r>
              <a:rPr lang="fr-FR" altLang="fr-FR" sz="1400" dirty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comptage de particules, montage sous </a:t>
            </a: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hotte ISO4, tête en bas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Etat de surface</a:t>
            </a: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: </a:t>
            </a:r>
            <a:r>
              <a:rPr lang="fr-FR" altLang="fr-FR" sz="14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électropolissage</a:t>
            </a: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, désoxydation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è"/>
              <a:defRPr/>
            </a:pP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Succès des tests cavités-coupleurs (été 2012)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è"/>
              <a:defRPr/>
            </a:pPr>
            <a:endParaRPr lang="fr-FR" altLang="fr-FR" sz="10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latin typeface="Arial Narrow" panose="020B0606020202030204" pitchFamily="34" charset="0"/>
                <a:cs typeface="Vrinda" panose="020B0502040204020203" pitchFamily="34" charset="0"/>
              </a:rPr>
              <a:t>Traitement de la série (mi 2012-2014) 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Préparation et conditionnement RF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Colisage, transport et documentation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Fréquence jusqu’à 2 coupleurs par mois </a:t>
            </a:r>
          </a:p>
          <a:p>
            <a:pPr lvl="1">
              <a:lnSpc>
                <a:spcPct val="90000"/>
              </a:lnSpc>
              <a:defRPr/>
            </a:pPr>
            <a:endParaRPr lang="fr-FR" altLang="fr-FR" sz="10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anose="020B0606020202030204" pitchFamily="34" charset="0"/>
                <a:cs typeface="Vrinda" panose="020B0502040204020203" pitchFamily="34" charset="0"/>
              </a:rPr>
              <a:t>Bilan total de l’activité (2004-14): </a:t>
            </a:r>
            <a:r>
              <a:rPr lang="fr-FR" altLang="fr-FR" sz="1600" b="1" dirty="0" smtClean="0">
                <a:latin typeface="Arial Narrow" panose="020B0606020202030204" pitchFamily="34" charset="0"/>
                <a:cs typeface="Vrinda" panose="020B0502040204020203" pitchFamily="34" charset="0"/>
              </a:rPr>
              <a:t>28</a:t>
            </a:r>
            <a:r>
              <a:rPr lang="fr-FR" altLang="fr-FR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Vrinda" panose="020B0502040204020203" pitchFamily="34" charset="0"/>
              </a:rPr>
              <a:t> </a:t>
            </a:r>
            <a:r>
              <a:rPr lang="fr-FR" altLang="fr-FR" sz="1600" b="1" dirty="0" smtClean="0">
                <a:latin typeface="Arial Narrow" panose="020B0606020202030204" pitchFamily="34" charset="0"/>
                <a:cs typeface="Vrinda" panose="020B0502040204020203" pitchFamily="34" charset="0"/>
              </a:rPr>
              <a:t>ETP </a:t>
            </a:r>
            <a:r>
              <a:rPr lang="fr-FR" altLang="fr-FR" sz="1600" b="1" dirty="0">
                <a:latin typeface="Arial Narrow" panose="020B0606020202030204" pitchFamily="34" charset="0"/>
                <a:cs typeface="Vrinda" panose="020B0502040204020203" pitchFamily="34" charset="0"/>
              </a:rPr>
              <a:t>LPSC </a:t>
            </a:r>
            <a:r>
              <a:rPr lang="fr-FR" altLang="fr-FR" sz="1600" dirty="0" smtClean="0">
                <a:latin typeface="Arial Narrow" panose="020B0606020202030204" pitchFamily="34" charset="0"/>
                <a:cs typeface="Vrinda" panose="020B0502040204020203" pitchFamily="34" charset="0"/>
              </a:rPr>
              <a:t>(</a:t>
            </a:r>
            <a:r>
              <a:rPr lang="fr-FR" altLang="fr-FR" sz="1600" dirty="0">
                <a:latin typeface="Arial Narrow" panose="020B0606020202030204" pitchFamily="34" charset="0"/>
                <a:cs typeface="Vrinda" panose="020B0502040204020203" pitchFamily="34" charset="0"/>
              </a:rPr>
              <a:t>mécanique, électronique, info, SDI</a:t>
            </a:r>
            <a:r>
              <a:rPr lang="fr-FR" altLang="fr-FR" sz="1600" dirty="0" smtClean="0">
                <a:latin typeface="Arial Narrow" panose="020B0606020202030204" pitchFamily="34" charset="0"/>
                <a:cs typeface="Vrinda" panose="020B0502040204020203" pitchFamily="34" charset="0"/>
              </a:rPr>
              <a:t>), dont </a:t>
            </a:r>
            <a:r>
              <a:rPr lang="fr-FR" altLang="fr-FR" sz="1600" b="1" dirty="0" smtClean="0">
                <a:latin typeface="Arial Narrow" panose="020B0606020202030204" pitchFamily="34" charset="0"/>
                <a:cs typeface="Vrinda" panose="020B0502040204020203" pitchFamily="34" charset="0"/>
              </a:rPr>
              <a:t>21 ETP équipe</a:t>
            </a:r>
            <a:endParaRPr lang="fr-FR" altLang="fr-FR" sz="1600" b="1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fr-FR" sz="1600" dirty="0" smtClean="0">
              <a:solidFill>
                <a:srgbClr val="0070C0"/>
              </a:solidFill>
              <a:latin typeface="Arial Narrow" panose="020B0606020202030204" pitchFamily="34" charset="0"/>
              <a:cs typeface="Vrinda" panose="020B0502040204020203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fr-FR" altLang="fr-FR" sz="16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8201" name="Espace réservé du numéro de diapositive 5"/>
          <p:cNvSpPr txBox="1">
            <a:spLocks noGrp="1"/>
          </p:cNvSpPr>
          <p:nvPr/>
        </p:nvSpPr>
        <p:spPr bwMode="auto">
          <a:xfrm>
            <a:off x="70199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5F3B06-B7DA-4781-AF79-5E5E43AF817D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7926388" y="6586538"/>
            <a:ext cx="11144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Compensation </a:t>
            </a:r>
            <a:endParaRPr lang="fr-FR" altLang="fr-FR" sz="11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385763" y="6570000"/>
            <a:ext cx="125730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 dirty="0" err="1">
                <a:solidFill>
                  <a:srgbClr val="0070C0"/>
                </a:solidFill>
                <a:latin typeface="Comic Sans MS" pitchFamily="66" charset="0"/>
              </a:rPr>
              <a:t>Electropolissage</a:t>
            </a:r>
            <a:endParaRPr lang="fr-FR" altLang="fr-FR" sz="11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1562100" y="6578600"/>
            <a:ext cx="171132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Comptage de particules</a:t>
            </a:r>
            <a:endParaRPr lang="fr-FR" altLang="fr-FR" sz="110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205" name="Picture 8" descr="electro polissage dans electrode cylindrique 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768850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22311" r="23647" b="22444"/>
          <a:stretch>
            <a:fillRect/>
          </a:stretch>
        </p:blipFill>
        <p:spPr bwMode="auto">
          <a:xfrm>
            <a:off x="3213100" y="4760913"/>
            <a:ext cx="198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3302000" y="6578600"/>
            <a:ext cx="166052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Montage sur banc test</a:t>
            </a:r>
            <a:endParaRPr lang="fr-FR" altLang="fr-FR" sz="110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209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b="3909"/>
          <a:stretch>
            <a:fillRect/>
          </a:stretch>
        </p:blipFill>
        <p:spPr bwMode="auto">
          <a:xfrm>
            <a:off x="1843088" y="4752975"/>
            <a:ext cx="11493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2348" r="18510"/>
          <a:stretch>
            <a:fillRect/>
          </a:stretch>
        </p:blipFill>
        <p:spPr bwMode="auto">
          <a:xfrm>
            <a:off x="8070850" y="4772025"/>
            <a:ext cx="8239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/>
          <p:nvPr/>
        </p:nvPicPr>
        <p:blipFill rotWithShape="1">
          <a:blip r:embed="rId9"/>
          <a:srcRect l="26538" t="29686" r="29233" b="20025"/>
          <a:stretch/>
        </p:blipFill>
        <p:spPr bwMode="auto">
          <a:xfrm>
            <a:off x="6228184" y="2564227"/>
            <a:ext cx="2880320" cy="1800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6928707" y="2348880"/>
            <a:ext cx="1387709" cy="25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00" dirty="0" err="1" smtClean="0">
                <a:solidFill>
                  <a:srgbClr val="0070C0"/>
                </a:solidFill>
                <a:latin typeface="Comic Sans MS" pitchFamily="66" charset="0"/>
              </a:rPr>
              <a:t>Conditionnement</a:t>
            </a:r>
            <a:r>
              <a:rPr lang="en-US" altLang="fr-FR" sz="1000" dirty="0" smtClean="0">
                <a:solidFill>
                  <a:srgbClr val="0070C0"/>
                </a:solidFill>
                <a:latin typeface="Comic Sans MS" pitchFamily="66" charset="0"/>
              </a:rPr>
              <a:t> RF</a:t>
            </a:r>
            <a:endParaRPr lang="fr-FR" altLang="fr-FR" sz="10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F</a:t>
            </a:r>
            <a:r>
              <a:rPr lang="bn-IN" altLang="fr-FR" sz="2800" b="1" smtClean="0">
                <a:solidFill>
                  <a:srgbClr val="E75112"/>
                </a:solidFill>
                <a:latin typeface="Verdana" pitchFamily="34" charset="0"/>
              </a:rPr>
              <a:t>aits marquants</a:t>
            </a:r>
            <a:endParaRPr lang="fr-FR" altLang="fr-FR" sz="2800" b="1" smtClean="0">
              <a:solidFill>
                <a:srgbClr val="E75112"/>
              </a:solidFill>
              <a:latin typeface="Verdana" pitchFamily="34" charset="0"/>
            </a:endParaRPr>
          </a:p>
        </p:txBody>
      </p:sp>
      <p:sp>
        <p:nvSpPr>
          <p:cNvPr id="9219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E191B6-BBD0-4CEF-8A30-F1E69DC0AF64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588" y="6608763"/>
            <a:ext cx="914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200" i="1">
                <a:solidFill>
                  <a:srgbClr val="7030A0"/>
                </a:solidFill>
                <a:latin typeface="Arial Narrow" pitchFamily="34" charset="0"/>
              </a:rPr>
              <a:t>PS: Proton Synchrotron (CERN); LINAC4 : futur injecteur du LHC</a:t>
            </a: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fr-FR" altLang="fr-FR" sz="1200">
              <a:latin typeface="Arial Narrow" pitchFamily="34" charset="0"/>
            </a:endParaRPr>
          </a:p>
        </p:txBody>
      </p:sp>
      <p:pic>
        <p:nvPicPr>
          <p:cNvPr id="9223" name="Picture 2" descr="Y:\GENEPI2\photos\P1000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9"/>
          <p:cNvSpPr>
            <a:spLocks noChangeArrowheads="1"/>
          </p:cNvSpPr>
          <p:nvPr/>
        </p:nvSpPr>
        <p:spPr bwMode="auto">
          <a:xfrm>
            <a:off x="352425" y="6407150"/>
            <a:ext cx="169862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GENEPI2  @ LPSC</a:t>
            </a:r>
          </a:p>
        </p:txBody>
      </p:sp>
      <p:sp>
        <p:nvSpPr>
          <p:cNvPr id="9225" name="Rectangle 3"/>
          <p:cNvSpPr txBox="1">
            <a:spLocks noChangeArrowheads="1"/>
          </p:cNvSpPr>
          <p:nvPr/>
        </p:nvSpPr>
        <p:spPr bwMode="auto">
          <a:xfrm>
            <a:off x="-36513" y="747713"/>
            <a:ext cx="9361488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MYRRHA : Ligne de Basse Energie (LEBT)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Conception, construction et qualification (en cours) de la LEBT (protons, 15 mA, 30 keV)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Depuis 2012 : ~1 ETP par an équipe + </a:t>
            </a:r>
            <a:r>
              <a:rPr lang="fr-FR" altLang="fr-FR" sz="1600">
                <a:latin typeface="Arial Narrow" pitchFamily="34" charset="0"/>
                <a:cs typeface="Vrinda" pitchFamily="34" charset="0"/>
              </a:rPr>
              <a:t>mécanique, SDI</a:t>
            </a:r>
            <a:endParaRPr lang="fr-FR" altLang="fr-FR" sz="160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400">
              <a:solidFill>
                <a:srgbClr val="4D4D4D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GENEPI2 : Générateur de neutrons au LPSC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Nouvelle collaboration scientifique : irradiations pour la microélectronique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Jouvence de l’</a:t>
            </a:r>
            <a:r>
              <a:rPr lang="fr-FR" altLang="ja-JP" sz="1600">
                <a:latin typeface="Arial Narrow" pitchFamily="34" charset="0"/>
              </a:rPr>
              <a:t>installation accomplie : nouveau système de contrôle-commande, nouvelles cibles  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2014 : ~1.5 ETP</a:t>
            </a:r>
            <a:r>
              <a:rPr lang="fr-FR" altLang="fr-FR" sz="1600" b="1">
                <a:latin typeface="Arial Narrow" pitchFamily="34" charset="0"/>
                <a:cs typeface="Vrinda" pitchFamily="34" charset="0"/>
              </a:rPr>
              <a:t> </a:t>
            </a:r>
            <a:r>
              <a:rPr lang="fr-FR" altLang="fr-FR" sz="1600">
                <a:latin typeface="Arial Narrow" pitchFamily="34" charset="0"/>
              </a:rPr>
              <a:t>équipe + </a:t>
            </a:r>
            <a:r>
              <a:rPr lang="fr-FR" altLang="fr-FR" sz="1600">
                <a:latin typeface="Arial Narrow" pitchFamily="34" charset="0"/>
                <a:cs typeface="Vrinda" pitchFamily="34" charset="0"/>
              </a:rPr>
              <a:t>mécanique, électronique, informatique</a:t>
            </a:r>
            <a:endParaRPr lang="fr-FR" altLang="fr-FR" sz="160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fr-FR" altLang="fr-FR" sz="1200">
              <a:solidFill>
                <a:srgbClr val="4D4D4D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 b="1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Contribution exceptionnelle pour le CERN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Contrat de fabrication des 120 enroulements magnétiques pour le PS (contrat mal géré par l’industriel, rejet 30%)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Contrat de fabrication des 2 amplificateurs RF pour LINAC4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altLang="fr-FR" sz="1600">
                <a:latin typeface="Arial Narrow" pitchFamily="34" charset="0"/>
              </a:rPr>
              <a:t>2009-2013: ~0.6 ETP par an équipe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altLang="fr-FR" sz="1600">
              <a:solidFill>
                <a:srgbClr val="0070C0"/>
              </a:solidFill>
              <a:latin typeface="Arial Narrow" pitchFamily="34" charset="0"/>
              <a:cs typeface="Vrinda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endParaRPr lang="fr-FR" altLang="fr-FR" sz="1600">
              <a:solidFill>
                <a:srgbClr val="4D4D4D"/>
              </a:solidFill>
              <a:latin typeface="Arial Narrow" pitchFamily="34" charset="0"/>
            </a:endParaRPr>
          </a:p>
        </p:txBody>
      </p:sp>
      <p:grpSp>
        <p:nvGrpSpPr>
          <p:cNvPr id="9226" name="Groupe 15"/>
          <p:cNvGrpSpPr>
            <a:grpSpLocks/>
          </p:cNvGrpSpPr>
          <p:nvPr/>
        </p:nvGrpSpPr>
        <p:grpSpPr bwMode="auto">
          <a:xfrm>
            <a:off x="2555875" y="4591050"/>
            <a:ext cx="3962400" cy="2078038"/>
            <a:chOff x="2481263" y="4879845"/>
            <a:chExt cx="3962945" cy="2233258"/>
          </a:xfrm>
        </p:grpSpPr>
        <p:pic>
          <p:nvPicPr>
            <p:cNvPr id="9229" name="Picture 9" descr="Z:\PC\LEBT-MYRRHA\photos\20141204_16595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8" t="5675" r="6294"/>
            <a:stretch>
              <a:fillRect/>
            </a:stretch>
          </p:blipFill>
          <p:spPr bwMode="auto">
            <a:xfrm>
              <a:off x="2481263" y="4879845"/>
              <a:ext cx="3962945" cy="1933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19"/>
            <p:cNvSpPr>
              <a:spLocks noChangeArrowheads="1"/>
            </p:cNvSpPr>
            <p:nvPr/>
          </p:nvSpPr>
          <p:spPr bwMode="auto">
            <a:xfrm>
              <a:off x="3545160" y="6851165"/>
              <a:ext cx="1835150" cy="26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100">
                  <a:solidFill>
                    <a:srgbClr val="0070C0"/>
                  </a:solidFill>
                  <a:latin typeface="Comic Sans MS" pitchFamily="66" charset="0"/>
                </a:rPr>
                <a:t>MYRRHA-LEBT @ LPSC</a:t>
              </a:r>
            </a:p>
          </p:txBody>
        </p:sp>
      </p:grp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581525"/>
            <a:ext cx="24003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6750050" y="6408738"/>
            <a:ext cx="22383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rgbClr val="0070C0"/>
                </a:solidFill>
                <a:latin typeface="Comic Sans MS" pitchFamily="66" charset="0"/>
              </a:rPr>
              <a:t>Fabrication des nappes polaires</a:t>
            </a:r>
            <a:endParaRPr lang="fr-FR" altLang="fr-FR" sz="11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Synthèse</a:t>
            </a:r>
          </a:p>
        </p:txBody>
      </p:sp>
      <p:sp>
        <p:nvSpPr>
          <p:cNvPr id="10243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BB7BFC-0A13-41EF-8B68-8D686EFAC0AB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91090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Projets et collaborations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Projets MAX, MARISA, EUCARD, SUPERB, avec nombreuses responsabilités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Collaborations: laboratoires IN2P3, CEA, CERN, SCK-CEN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9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Publications et communications</a:t>
            </a:r>
            <a:endParaRPr lang="fr-FR" altLang="fr-FR" sz="1600" b="1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5 articles dans des revues à comité de lecture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4 présentations invitées en conférences/workshops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23 présentations orales et 23 posters en conférences/workshops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9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Organisation de conférences et workshops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fr-FR" sz="1600" dirty="0" err="1" smtClean="0">
                <a:latin typeface="Arial Narrow" panose="020B0606020202030204" pitchFamily="34" charset="0"/>
              </a:rPr>
              <a:t>Comité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d’organisation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de workshops 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internationaux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(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AccApp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depuis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2007, SRF 2013)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fr-FR" sz="1600" dirty="0" smtClean="0">
                <a:latin typeface="Arial Narrow" panose="020B0606020202030204" pitchFamily="34" charset="0"/>
              </a:rPr>
              <a:t>Workshops 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annuels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</a:t>
            </a:r>
            <a:r>
              <a:rPr lang="en-US" altLang="fr-FR" sz="1600" dirty="0" err="1" smtClean="0">
                <a:latin typeface="Arial Narrow" panose="020B0606020202030204" pitchFamily="34" charset="0"/>
              </a:rPr>
              <a:t>RFTech</a:t>
            </a:r>
            <a:r>
              <a:rPr lang="en-US" altLang="fr-FR" sz="1600" dirty="0" smtClean="0">
                <a:latin typeface="Arial Narrow" panose="020B0606020202030204" pitchFamily="34" charset="0"/>
              </a:rPr>
              <a:t> (EUCARD) 2010-2013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9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Enseignements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Joint </a:t>
            </a:r>
            <a:r>
              <a:rPr lang="fr-FR" altLang="fr-FR" sz="1600" dirty="0" err="1" smtClean="0">
                <a:latin typeface="Arial Narrow" panose="020B0606020202030204" pitchFamily="34" charset="0"/>
              </a:rPr>
              <a:t>Universities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 Accelerator </a:t>
            </a:r>
            <a:r>
              <a:rPr lang="fr-FR" altLang="fr-FR" sz="1600" dirty="0" err="1" smtClean="0">
                <a:latin typeface="Arial Narrow" panose="020B0606020202030204" pitchFamily="34" charset="0"/>
              </a:rPr>
              <a:t>School</a:t>
            </a:r>
            <a:r>
              <a:rPr lang="fr-FR" altLang="fr-FR" sz="1600" dirty="0" smtClean="0">
                <a:latin typeface="Arial Narrow" panose="020B0606020202030204" pitchFamily="34" charset="0"/>
              </a:rPr>
              <a:t> – JUAS (cours et comité)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Ecoles thématiques IN2P3, Master 2 physique médicale 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9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Prix et distinctions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Cristal du CNRS (2012) 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9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Divers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Participation au comité national (nommé au collège A)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Expertise scientifique (ANR, régions, revues)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Participations à des jurys de thèse et de recrutements (CNRS, université)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dirty="0" smtClean="0">
                <a:latin typeface="Arial Narrow" panose="020B0606020202030204" pitchFamily="34" charset="0"/>
              </a:rPr>
              <a:t>Responsabilités au sein du LPSC (CS, comités techniques, correspondant formation, CPL)</a:t>
            </a:r>
          </a:p>
        </p:txBody>
      </p:sp>
      <p:pic>
        <p:nvPicPr>
          <p:cNvPr id="10246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400" b="1" smtClean="0">
                <a:solidFill>
                  <a:srgbClr val="E75112"/>
                </a:solidFill>
                <a:latin typeface="Verdana" pitchFamily="34" charset="0"/>
              </a:rPr>
              <a:t>S</a:t>
            </a:r>
            <a:r>
              <a:rPr lang="bn-IN" altLang="fr-FR" sz="2400" b="1" smtClean="0">
                <a:solidFill>
                  <a:srgbClr val="E75112"/>
                </a:solidFill>
                <a:latin typeface="Verdana" pitchFamily="34" charset="0"/>
              </a:rPr>
              <a:t>tratégie</a:t>
            </a:r>
            <a:r>
              <a:rPr lang="fr-FR" altLang="fr-FR" sz="2400" b="1" smtClean="0">
                <a:solidFill>
                  <a:srgbClr val="E75112"/>
                </a:solidFill>
                <a:latin typeface="Verdana" pitchFamily="34" charset="0"/>
              </a:rPr>
              <a:t> 1/2: </a:t>
            </a:r>
            <a:br>
              <a:rPr lang="fr-FR" altLang="fr-FR" sz="2400" b="1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2400" b="1" smtClean="0">
                <a:solidFill>
                  <a:srgbClr val="E75112"/>
                </a:solidFill>
                <a:latin typeface="Verdana" pitchFamily="34" charset="0"/>
              </a:rPr>
              <a:t>Conception, construction, exploitation</a:t>
            </a:r>
          </a:p>
        </p:txBody>
      </p:sp>
      <p:sp>
        <p:nvSpPr>
          <p:cNvPr id="11267" name="Espace réservé du numéro de diapositive 5"/>
          <p:cNvSpPr txBox="1">
            <a:spLocks noGrp="1"/>
          </p:cNvSpPr>
          <p:nvPr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BFF6AC-CDDA-4BC9-A34A-FB83967C44E5}" type="slidenum">
              <a:rPr lang="fr-FR" altLang="fr-FR" sz="12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1588" y="765175"/>
            <a:ext cx="914241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Poursuivre et compléter nos activités </a:t>
            </a:r>
            <a:r>
              <a:rPr lang="fr-FR" altLang="fr-FR" sz="2000" b="1" dirty="0" smtClean="0">
                <a:solidFill>
                  <a:srgbClr val="0070C0"/>
                </a:solidFill>
                <a:latin typeface="Arial Narrow" pitchFamily="34" charset="0"/>
                <a:cs typeface="Vrinda" pitchFamily="34" charset="0"/>
              </a:rPr>
              <a:t>en cours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 smtClean="0">
                <a:latin typeface="Arial Narrow" pitchFamily="34" charset="0"/>
              </a:rPr>
              <a:t>GENEPI-3C pour GUINEVERE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Assurer la maintenance de la machine 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Puis transférer son exploitation vers le SCK-CEN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Modification machine envisagée</a:t>
            </a:r>
          </a:p>
          <a:p>
            <a:pPr lvl="2">
              <a:lnSpc>
                <a:spcPct val="90000"/>
              </a:lnSpc>
              <a:defRPr/>
            </a:pPr>
            <a:endParaRPr lang="fr-FR" altLang="fr-FR" sz="1600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 smtClean="0">
                <a:latin typeface="Arial Narrow" pitchFamily="34" charset="0"/>
              </a:rPr>
              <a:t>GENEPI2/PEREN</a:t>
            </a:r>
            <a:endParaRPr lang="fr-FR" altLang="fr-FR" sz="1600" dirty="0" smtClean="0">
              <a:latin typeface="Arial Narrow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Upgrade pour augmenter le flux : nouvelle source d’ions (ECR)</a:t>
            </a:r>
          </a:p>
          <a:p>
            <a:pPr marL="1371600" lvl="3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1600" dirty="0" smtClean="0">
                <a:latin typeface="Arial Narrow" pitchFamily="34" charset="0"/>
                <a:sym typeface="Wingdings" pitchFamily="2" charset="2"/>
              </a:rPr>
              <a:t> changement </a:t>
            </a:r>
            <a:r>
              <a:rPr lang="fr-FR" altLang="fr-FR" sz="1600" dirty="0" smtClean="0">
                <a:latin typeface="Arial Narrow" pitchFamily="34" charset="0"/>
              </a:rPr>
              <a:t>aimant, refroidissement de cible, renforcement du blindage 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Exploitations prévues en 2015: </a:t>
            </a:r>
          </a:p>
          <a:p>
            <a:pPr lvl="3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dirty="0" smtClean="0">
                <a:latin typeface="Arial Narrow" pitchFamily="34" charset="0"/>
              </a:rPr>
              <a:t>Physique : Tests de détecteurs pour NFS (SPIRAL2), </a:t>
            </a:r>
            <a:r>
              <a:rPr lang="fr-FR" altLang="fr-FR" sz="1600" dirty="0" err="1" smtClean="0">
                <a:latin typeface="Arial Narrow" pitchFamily="34" charset="0"/>
              </a:rPr>
              <a:t>hadronthérapie</a:t>
            </a:r>
            <a:endParaRPr lang="fr-FR" altLang="fr-FR" sz="1600" dirty="0">
              <a:latin typeface="Arial Narrow" pitchFamily="34" charset="0"/>
            </a:endParaRPr>
          </a:p>
          <a:p>
            <a:pPr lvl="3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dirty="0" smtClean="0">
                <a:latin typeface="Arial Narrow" pitchFamily="34" charset="0"/>
              </a:rPr>
              <a:t>Irradiations : Microélectronique 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>
                <a:latin typeface="Arial Narrow" pitchFamily="34" charset="0"/>
              </a:rPr>
              <a:t>Promotion de l’installation pour de nouveaux utilisateurs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Installation ouverte pour accueil d’expériences de physique </a:t>
            </a:r>
          </a:p>
          <a:p>
            <a:pPr lvl="2">
              <a:lnSpc>
                <a:spcPct val="90000"/>
              </a:lnSpc>
              <a:defRPr/>
            </a:pPr>
            <a:endParaRPr lang="fr-FR" altLang="fr-FR" sz="1600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1600" b="1" dirty="0" smtClean="0">
                <a:latin typeface="Arial Narrow" pitchFamily="34" charset="0"/>
              </a:rPr>
              <a:t>Magnétisme</a:t>
            </a:r>
          </a:p>
          <a:p>
            <a:pPr lvl="2">
              <a:lnSpc>
                <a:spcPct val="90000"/>
              </a:lnSpc>
              <a:defRPr/>
            </a:pPr>
            <a:r>
              <a:rPr lang="fr-FR" altLang="fr-FR" sz="1600" dirty="0" smtClean="0">
                <a:latin typeface="Arial Narrow" pitchFamily="34" charset="0"/>
              </a:rPr>
              <a:t>Développement d’un banc de mesures magnétiques </a:t>
            </a:r>
          </a:p>
          <a:p>
            <a:pPr lvl="1">
              <a:lnSpc>
                <a:spcPct val="90000"/>
              </a:lnSpc>
              <a:defRPr/>
            </a:pPr>
            <a:endParaRPr lang="fr-FR" altLang="fr-FR" sz="1600" dirty="0" smtClean="0">
              <a:latin typeface="Arial Narrow" pitchFamily="34" charset="0"/>
            </a:endParaRP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588" y="6608763"/>
            <a:ext cx="914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i="1">
                <a:solidFill>
                  <a:srgbClr val="7030A0"/>
                </a:solidFill>
                <a:latin typeface="Arial Narrow" pitchFamily="34" charset="0"/>
              </a:rPr>
              <a:t>NFS : Neutron for Science</a:t>
            </a:r>
            <a:endParaRPr lang="fr-FR" altLang="fr-FR" sz="12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5711</TotalTime>
  <Words>1375</Words>
  <Application>Microsoft Office PowerPoint</Application>
  <PresentationFormat>Affichage à l'écran (4:3)</PresentationFormat>
  <Paragraphs>271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Conception personnalisée</vt:lpstr>
      <vt:lpstr>Pôle accélérateurs et sources d’ions </vt:lpstr>
      <vt:lpstr>Effectifs</vt:lpstr>
      <vt:lpstr>Contexte</vt:lpstr>
      <vt:lpstr>Moyens accélérateurs</vt:lpstr>
      <vt:lpstr>Accélérateur pour GUINEVERE</vt:lpstr>
      <vt:lpstr>Coupleurs RF pour SPIRAL2</vt:lpstr>
      <vt:lpstr>Faits marquants</vt:lpstr>
      <vt:lpstr>Synthèse</vt:lpstr>
      <vt:lpstr>Stratégie 1/2:  Conception, construction, exploitation</vt:lpstr>
      <vt:lpstr>Présentation PowerPoint</vt:lpstr>
      <vt:lpstr>Conclusions</vt:lpstr>
      <vt:lpstr>Merci de votre attention</vt:lpstr>
      <vt:lpstr>Effectifs sur projets</vt:lpstr>
    </vt:vector>
  </TitlesOfParts>
  <Company>CPPM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 CPPM</dc:title>
  <dc:creator>Arnaud Duperrin</dc:creator>
  <cp:keywords>CPPM</cp:keywords>
  <dc:description>Tourniquet LAL</dc:description>
  <cp:lastModifiedBy>Maud Baylac</cp:lastModifiedBy>
  <cp:revision>527</cp:revision>
  <cp:lastPrinted>2015-01-06T13:56:54Z</cp:lastPrinted>
  <dcterms:created xsi:type="dcterms:W3CDTF">2010-12-20T20:47:11Z</dcterms:created>
  <dcterms:modified xsi:type="dcterms:W3CDTF">2015-01-12T13:45:03Z</dcterms:modified>
  <cp:category>Section 01</cp:category>
</cp:coreProperties>
</file>