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 defTabSz="449262">
      <a:defRPr sz="3200">
        <a:latin typeface="Comic Sans MS"/>
        <a:ea typeface="Comic Sans MS"/>
        <a:cs typeface="Comic Sans MS"/>
        <a:sym typeface="Comic Sans MS"/>
      </a:defRPr>
    </a:lvl1pPr>
    <a:lvl2pPr indent="457200" defTabSz="449262">
      <a:defRPr sz="3200">
        <a:latin typeface="Comic Sans MS"/>
        <a:ea typeface="Comic Sans MS"/>
        <a:cs typeface="Comic Sans MS"/>
        <a:sym typeface="Comic Sans MS"/>
      </a:defRPr>
    </a:lvl2pPr>
    <a:lvl3pPr indent="914400" defTabSz="449262">
      <a:defRPr sz="3200">
        <a:latin typeface="Comic Sans MS"/>
        <a:ea typeface="Comic Sans MS"/>
        <a:cs typeface="Comic Sans MS"/>
        <a:sym typeface="Comic Sans MS"/>
      </a:defRPr>
    </a:lvl3pPr>
    <a:lvl4pPr indent="1371600" defTabSz="449262">
      <a:defRPr sz="3200">
        <a:latin typeface="Comic Sans MS"/>
        <a:ea typeface="Comic Sans MS"/>
        <a:cs typeface="Comic Sans MS"/>
        <a:sym typeface="Comic Sans MS"/>
      </a:defRPr>
    </a:lvl4pPr>
    <a:lvl5pPr indent="1828800" defTabSz="449262">
      <a:defRPr sz="3200">
        <a:latin typeface="Comic Sans MS"/>
        <a:ea typeface="Comic Sans MS"/>
        <a:cs typeface="Comic Sans MS"/>
        <a:sym typeface="Comic Sans MS"/>
      </a:defRPr>
    </a:lvl5pPr>
    <a:lvl6pPr defTabSz="449262">
      <a:defRPr sz="3200">
        <a:latin typeface="Comic Sans MS"/>
        <a:ea typeface="Comic Sans MS"/>
        <a:cs typeface="Comic Sans MS"/>
        <a:sym typeface="Comic Sans MS"/>
      </a:defRPr>
    </a:lvl6pPr>
    <a:lvl7pPr defTabSz="449262">
      <a:defRPr sz="3200">
        <a:latin typeface="Comic Sans MS"/>
        <a:ea typeface="Comic Sans MS"/>
        <a:cs typeface="Comic Sans MS"/>
        <a:sym typeface="Comic Sans MS"/>
      </a:defRPr>
    </a:lvl7pPr>
    <a:lvl8pPr defTabSz="449262">
      <a:defRPr sz="3200">
        <a:latin typeface="Comic Sans MS"/>
        <a:ea typeface="Comic Sans MS"/>
        <a:cs typeface="Comic Sans MS"/>
        <a:sym typeface="Comic Sans MS"/>
      </a:defRPr>
    </a:lvl8pPr>
    <a:lvl9pPr defTabSz="449262">
      <a:defRPr sz="3200">
        <a:latin typeface="Comic Sans MS"/>
        <a:ea typeface="Comic Sans MS"/>
        <a:cs typeface="Comic Sans MS"/>
        <a:sym typeface="Comic Sans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mic Sans MS"/>
          <a:ea typeface="Comic Sans MS"/>
          <a:cs typeface="Comic Sans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250824" y="6453187"/>
            <a:ext cx="8686801" cy="1588"/>
          </a:xfrm>
          <a:prstGeom prst="line">
            <a:avLst/>
          </a:prstGeom>
          <a:ln w="38160" cap="sq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3203575" y="6453187"/>
            <a:ext cx="5472113" cy="33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66700" indent="-266700" defTabSz="914400">
              <a:buClr>
                <a:srgbClr val="000000"/>
              </a:buClr>
              <a:buSzPct val="100000"/>
              <a:buAutoNum type="alphaUcPeriod" startAt="1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/>
            </a:lvl1pPr>
          </a:lstStyle>
          <a:p>
            <a:pPr lvl="0">
              <a:defRPr sz="1800"/>
            </a:pPr>
            <a:r>
              <a:rPr sz="1400"/>
              <a:t>Bidaud, 26 février 2015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7010400" y="6381750"/>
            <a:ext cx="2109788" cy="411100"/>
          </a:xfrm>
          <a:prstGeom prst="rect">
            <a:avLst/>
          </a:prstGeom>
        </p:spPr>
        <p:txBody>
          <a:bodyPr lIns="46799" tIns="46799" rIns="46799" bIns="46799"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685800" y="379412"/>
            <a:ext cx="7748588" cy="1601788"/>
          </a:xfrm>
          <a:prstGeom prst="rect">
            <a:avLst/>
          </a:prstGeom>
        </p:spPr>
        <p:txBody>
          <a:bodyPr lIns="46799" tIns="46799" rIns="46799" bIns="46799"/>
          <a:lstStyle>
            <a:lvl1pPr algn="ctr">
              <a:lnSpc>
                <a:spcPct val="100000"/>
              </a:lnSpc>
            </a:lvl1pPr>
          </a:lstStyle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685800" y="1981200"/>
            <a:ext cx="7748588" cy="4876800"/>
          </a:xfrm>
          <a:prstGeom prst="rect">
            <a:avLst/>
          </a:prstGeom>
        </p:spPr>
        <p:txBody>
          <a:bodyPr lIns="46799" tIns="46799" rIns="46799" bIns="46799"/>
          <a:lstStyle>
            <a:lvl1pPr>
              <a:lnSpc>
                <a:spcPct val="100000"/>
              </a:lnSpc>
              <a:spcBef>
                <a:spcPts val="800"/>
              </a:spcBef>
            </a:lvl1pPr>
            <a:lvl2pPr marL="783771" indent="-326571">
              <a:lnSpc>
                <a:spcPct val="100000"/>
              </a:lnSpc>
              <a:spcBef>
                <a:spcPts val="800"/>
              </a:spcBef>
            </a:lvl2pPr>
            <a:lvl3pPr marL="1219200" indent="-304800">
              <a:lnSpc>
                <a:spcPct val="100000"/>
              </a:lnSpc>
              <a:spcBef>
                <a:spcPts val="800"/>
              </a:spcBef>
            </a:lvl3pPr>
            <a:lvl4pPr marL="1737360" indent="-365760">
              <a:lnSpc>
                <a:spcPct val="100000"/>
              </a:lnSpc>
              <a:spcBef>
                <a:spcPts val="800"/>
              </a:spcBef>
            </a:lvl4pPr>
            <a:lvl5pPr>
              <a:lnSpc>
                <a:spcPct val="100000"/>
              </a:lnSpc>
              <a:spcBef>
                <a:spcPts val="800"/>
              </a:spcBef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50824" y="6453187"/>
            <a:ext cx="8686801" cy="1588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3203575" y="6453187"/>
            <a:ext cx="5470525" cy="28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A. Bidaud :Maitriser l’énergie de l’atome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457200" y="84137"/>
            <a:ext cx="8228013" cy="152082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457200" y="1604962"/>
            <a:ext cx="8228013" cy="525303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defRPr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556375" y="6246812"/>
            <a:ext cx="2128838" cy="195648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ct val="93000"/>
              </a:lnSpc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0824" y="6453187"/>
            <a:ext cx="8686801" cy="1588"/>
          </a:xfrm>
          <a:prstGeom prst="line">
            <a:avLst/>
          </a:prstGeom>
          <a:ln w="38160" cap="sq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3203575" y="6453187"/>
            <a:ext cx="5472113" cy="33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marL="266700" indent="-266700" defTabSz="914400">
              <a:buClr>
                <a:srgbClr val="000000"/>
              </a:buClr>
              <a:buSzPct val="100000"/>
              <a:buAutoNum type="alphaUcPeriod" startAt="1"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/>
            </a:lvl1pPr>
          </a:lstStyle>
          <a:p>
            <a:pPr lvl="0">
              <a:defRPr sz="1800"/>
            </a:pPr>
            <a:r>
              <a:rPr sz="1400"/>
              <a:t>Bidaud, 26 février 2015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572125"/>
            <a:ext cx="9144000" cy="12858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0" y="0"/>
            <a:ext cx="9120188" cy="73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252412" y="1052512"/>
            <a:ext cx="8616951" cy="580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-11798300" y="-11798300"/>
            <a:ext cx="11776075" cy="346989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 defTabSz="9144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spd="med" advClick="1"/>
  <p:txStyles>
    <p:titleStyle>
      <a:lvl1pPr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1pPr>
      <a:lvl2pPr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2pPr>
      <a:lvl3pPr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3pPr>
      <a:lvl4pPr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4pPr>
      <a:lvl5pPr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5pPr>
      <a:lvl6pPr indent="457200"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6pPr>
      <a:lvl7pPr indent="914400"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7pPr>
      <a:lvl8pPr indent="1371600"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8pPr>
      <a:lvl9pPr indent="1828800" defTabSz="449262">
        <a:lnSpc>
          <a:spcPct val="93000"/>
        </a:lnSpc>
        <a:defRPr sz="4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1pPr>
      <a:lvl2pPr marL="838200" indent="-3810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80160" indent="-36576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780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2352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924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496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6068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64000" indent="-406400" defTabSz="449262">
        <a:lnSpc>
          <a:spcPct val="93000"/>
        </a:lnSpc>
        <a:spcBef>
          <a:spcPts val="1400"/>
        </a:spcBef>
        <a:buClr>
          <a:srgbClr val="000000"/>
        </a:buClr>
        <a:buSzPct val="100000"/>
        <a:buFont typeface="Times New Roman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16337"/>
            <a:ext cx="2743200" cy="272573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87450" y="2852737"/>
            <a:ext cx="6724650" cy="10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r>
              <a:rPr>
                <a:solidFill>
                  <a:srgbClr val="009999"/>
                </a:solidFill>
              </a:rPr>
              <a:t>A. Bidaud et al.</a:t>
            </a:r>
            <a:endParaRPr>
              <a:solidFill>
                <a:srgbClr val="009999"/>
              </a:solidFill>
            </a:endParaRPr>
          </a:p>
          <a:p>
            <a:pPr lvl="0" marL="342900" indent="-342900" algn="ctr" defTabSz="914400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/>
            </a:pPr>
            <a:endParaRPr>
              <a:solidFill>
                <a:srgbClr val="009999"/>
              </a:solidFill>
            </a:endParaRPr>
          </a:p>
        </p:txBody>
      </p:sp>
      <p:pic>
        <p:nvPicPr>
          <p:cNvPr id="3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325" y="5589587"/>
            <a:ext cx="1243013" cy="76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0425" y="5373687"/>
            <a:ext cx="1933575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684212" y="1175257"/>
            <a:ext cx="7772401" cy="93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 algn="ctr" defTabSz="914400">
              <a:lnSpc>
                <a:spcPct val="7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FF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0000"/>
                </a:solidFill>
              </a:rPr>
              <a:t>Sensitivity analysis in burnup calculations with Monte Carlo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 idx="4294967295"/>
          </p:nvPr>
        </p:nvSpPr>
        <p:spPr>
          <a:xfrm>
            <a:off x="-1" y="-85725"/>
            <a:ext cx="9144002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36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99"/>
                </a:solidFill>
              </a:rPr>
              <a:t>Exemple of accident : Cm243 from Pu241</a:t>
            </a:r>
          </a:p>
        </p:txBody>
      </p:sp>
      <p:pic>
        <p:nvPicPr>
          <p:cNvPr id="91" name="RNR_Am241__ref_Pu1_Am1.pdf" descr="RNR_Am241__ref_Pu1_Am1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765175"/>
            <a:ext cx="5167313" cy="5849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RNR_XsPu1ng_XsPu_ref_u8.pdf" descr="RNR_XsPu1ng_XsPu_ref_u8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975" y="765175"/>
            <a:ext cx="6599238" cy="460057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2916237" y="5229225"/>
            <a:ext cx="5976938" cy="408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1800"/>
            </a:lvl1pPr>
          </a:lstStyle>
          <a:p>
            <a:pPr lvl="0"/>
            <a:r>
              <a:t>XS decreases by 0,15 when Pu 241 increases by 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3"/>
      <p:bldP build="whole" bldLvl="1" animBg="1" rev="0" advAuto="0" spid="91" grpId="1"/>
      <p:bldP build="whole" bldLvl="1" animBg="1" rev="0" advAuto="0" spid="9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 idx="4294967295"/>
          </p:nvPr>
        </p:nvSpPr>
        <p:spPr>
          <a:xfrm>
            <a:off x="468312" y="-85725"/>
            <a:ext cx="8205788" cy="993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Conclusions</a:t>
            </a:r>
          </a:p>
        </p:txBody>
      </p:sp>
      <p:sp>
        <p:nvSpPr>
          <p:cNvPr id="96" name="Shape 96"/>
          <p:cNvSpPr/>
          <p:nvPr>
            <p:ph type="body" idx="4294967295"/>
          </p:nvPr>
        </p:nvSpPr>
        <p:spPr>
          <a:xfrm>
            <a:off x="395287" y="765175"/>
            <a:ext cx="8205788" cy="51482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992" u="sng">
                <a:latin typeface="Comic Sans MS"/>
                <a:ea typeface="Comic Sans MS"/>
                <a:cs typeface="Comic Sans MS"/>
                <a:sym typeface="Comic Sans MS"/>
              </a:rPr>
              <a:t>Scientific evidence </a:t>
            </a:r>
            <a:r>
              <a:rPr sz="1992"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sz="1992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coupling neutron and nuclide field is mandatory </a:t>
            </a:r>
            <a:r>
              <a:rPr sz="996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(even in fast spectrum)</a:t>
            </a:r>
            <a:endParaRPr sz="1992">
              <a:solidFill>
                <a:srgbClr val="33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992" u="sng">
                <a:latin typeface="Comic Sans MS"/>
                <a:ea typeface="Comic Sans MS"/>
                <a:cs typeface="Comic Sans MS"/>
                <a:sym typeface="Comic Sans MS"/>
              </a:rPr>
              <a:t>Tools available </a:t>
            </a:r>
            <a:r>
              <a:rPr sz="1992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1494">
              <a:solidFill>
                <a:srgbClr val="33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494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Burn up equation GPT is available in </a:t>
            </a:r>
            <a:r>
              <a:rPr b="1" sz="1494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MureGui</a:t>
            </a:r>
            <a:endParaRPr b="1" sz="1494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494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Generalysed ND static sensitivities of </a:t>
            </a:r>
            <a:r>
              <a:rPr b="1" sz="1494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SERPENT</a:t>
            </a:r>
            <a:r>
              <a:rPr b="1" sz="1494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sz="996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(thanks Manuele)</a:t>
            </a:r>
            <a:endParaRPr sz="1494">
              <a:solidFill>
                <a:srgbClr val="3333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328">
                <a:solidFill>
                  <a:srgbClr val="3333CC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 Hajnrych starting M2 thesis = coupling </a:t>
            </a:r>
            <a:r>
              <a:rPr b="1" sz="1328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SERPENT</a:t>
            </a:r>
            <a:r>
              <a:rPr sz="1328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</a:t>
            </a:r>
            <a:r>
              <a:rPr b="1" sz="1328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MURE</a:t>
            </a:r>
            <a:r>
              <a:rPr sz="1328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992">
              <a:solidFill>
                <a:srgbClr val="008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992" u="sng">
                <a:latin typeface="Comic Sans MS"/>
                <a:ea typeface="Comic Sans MS"/>
                <a:cs typeface="Comic Sans MS"/>
                <a:sym typeface="Comic Sans MS"/>
              </a:rPr>
              <a:t>Next Scientific challenges </a:t>
            </a:r>
            <a:r>
              <a:rPr sz="1992">
                <a:latin typeface="Comic Sans MS"/>
                <a:ea typeface="Comic Sans MS"/>
                <a:cs typeface="Comic Sans MS"/>
                <a:sym typeface="Comic Sans MS"/>
              </a:rPr>
              <a:t> ?</a:t>
            </a:r>
            <a:endParaRPr sz="1992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66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 ND are correlated, Real life reactors are not made of 1 assembly at 1 temperature : Keff = 1 (for sure), thermohydraulics do make strong feedbacks,  fuel is shuffled.</a:t>
            </a:r>
            <a:r>
              <a:rPr sz="166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60">
              <a:solidFill>
                <a:srgbClr val="FF2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algn="ctr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660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these facts decreasing or increasing ND impact ?</a:t>
            </a:r>
            <a:endParaRPr sz="1660">
              <a:solidFill>
                <a:srgbClr val="FF26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992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interdisciplinarity is needed</a:t>
            </a:r>
            <a:endParaRPr sz="1992">
              <a:solidFill>
                <a:srgbClr val="0433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defTabSz="372887">
              <a:lnSpc>
                <a:spcPct val="100000"/>
              </a:lnSpc>
              <a:spcBef>
                <a:spcPts val="600"/>
              </a:spcBef>
              <a:buSzTx/>
              <a:buNone/>
              <a:defRPr sz="1800"/>
            </a:pPr>
            <a:r>
              <a:rPr sz="1992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collaborations toward fully coupled codes WITH uncertainty calculations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 idx="4294967295"/>
          </p:nvPr>
        </p:nvSpPr>
        <p:spPr>
          <a:xfrm>
            <a:off x="468312" y="-85725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Thank you</a:t>
            </a:r>
          </a:p>
        </p:txBody>
      </p:sp>
      <p:sp>
        <p:nvSpPr>
          <p:cNvPr id="99" name="Shape 99"/>
          <p:cNvSpPr/>
          <p:nvPr>
            <p:ph type="body" idx="4294967295"/>
          </p:nvPr>
        </p:nvSpPr>
        <p:spPr>
          <a:xfrm>
            <a:off x="457200" y="1178718"/>
            <a:ext cx="8205788" cy="45005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ctr">
              <a:lnSpc>
                <a:spcPct val="100000"/>
              </a:lnSpc>
              <a:spcBef>
                <a:spcPts val="800"/>
              </a:spcBef>
              <a:buSzTx/>
              <a:buNone/>
              <a:defRPr sz="1800"/>
            </a:pP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Looking forward to seeing you soon 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100000"/>
              </a:lnSpc>
              <a:spcBef>
                <a:spcPts val="800"/>
              </a:spcBef>
              <a:buSzTx/>
              <a:buNone/>
              <a:defRPr sz="1800"/>
            </a:pP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closer from the stars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100000"/>
              </a:lnSpc>
              <a:spcBef>
                <a:spcPts val="800"/>
              </a:spcBef>
              <a:buSzTx/>
              <a:buNone/>
              <a:defRPr sz="1800"/>
            </a:pP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Or on skis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100000"/>
              </a:lnSpc>
              <a:spcBef>
                <a:spcPts val="800"/>
              </a:spcBef>
              <a:buSzTx/>
              <a:buNone/>
              <a:defRPr sz="1800"/>
            </a:pPr>
            <a:r>
              <a:rPr sz="3200">
                <a:latin typeface="Comic Sans MS"/>
                <a:ea typeface="Comic Sans MS"/>
                <a:cs typeface="Comic Sans MS"/>
                <a:sym typeface="Comic Sans MS"/>
              </a:rPr>
              <a:t>Or with skis in the sky</a:t>
            </a:r>
          </a:p>
        </p:txBody>
      </p:sp>
      <p:pic>
        <p:nvPicPr>
          <p:cNvPr id="10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3987" y="3763139"/>
            <a:ext cx="4033041" cy="2627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1"/>
      <p:bldP build="whole" bldLvl="1" animBg="1" rev="0" advAuto="0" spid="1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 idx="4294967295"/>
          </p:nvPr>
        </p:nvSpPr>
        <p:spPr>
          <a:xfrm>
            <a:off x="468312" y="-85725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Total Monte Carlo Method</a:t>
            </a:r>
          </a:p>
        </p:txBody>
      </p:sp>
      <p:pic>
        <p:nvPicPr>
          <p:cNvPr id="3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1047750"/>
            <a:ext cx="3756025" cy="73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logo_mure.png" descr="http://lpsc.in2p3.fr/gpr/MURE/html/UserGuide/logo_mur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0" y="1557337"/>
            <a:ext cx="3635375" cy="203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87" y="3357562"/>
            <a:ext cx="3887788" cy="306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5950" y="3568700"/>
            <a:ext cx="4210050" cy="288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2362" y="3352800"/>
            <a:ext cx="3602038" cy="288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9481" y="1795462"/>
            <a:ext cx="3987801" cy="13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87900" y="895350"/>
            <a:ext cx="4216400" cy="85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xi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1"/>
      <p:bldP build="whole" bldLvl="1" animBg="1" rev="0" advAuto="0" spid="39" grpId="2"/>
      <p:bldP build="whole" bldLvl="1" animBg="1" rev="0" advAuto="0" spid="39" grpId="3"/>
      <p:bldP build="whole" bldLvl="1" animBg="1" rev="0" advAuto="0" spid="4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454024" y="1395412"/>
            <a:ext cx="8280401" cy="5097401"/>
            <a:chOff x="0" y="0"/>
            <a:chExt cx="8280400" cy="5097400"/>
          </a:xfrm>
        </p:grpSpPr>
        <p:sp>
          <p:nvSpPr>
            <p:cNvPr id="44" name="Shape 44"/>
            <p:cNvSpPr/>
            <p:nvPr/>
          </p:nvSpPr>
          <p:spPr>
            <a:xfrm>
              <a:off x="0" y="0"/>
              <a:ext cx="8280400" cy="41370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spcBef>
                  <a:spcPts val="800"/>
                </a:spcBef>
                <a:defRPr sz="1400"/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0"/>
              <a:ext cx="8280400" cy="5097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/>
            <a:p>
              <a:pPr lvl="0" algn="ctr">
                <a:spcBef>
                  <a:spcPts val="800"/>
                </a:spcBef>
                <a:defRPr sz="1800"/>
              </a:pPr>
              <a:r>
                <a:rPr sz="1400"/>
                <a:t>Steady state calculations sensitivities</a:t>
              </a:r>
              <a:endParaRPr sz="14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/>
                <a:t>Rare but for keff </a:t>
              </a:r>
              <a:r>
                <a:rPr sz="1100">
                  <a:solidFill>
                    <a:srgbClr val="008000"/>
                  </a:solidFill>
                </a:rPr>
                <a:t>(ex : SCALE/TSUNAMI3D)		</a:t>
              </a:r>
              <a:r>
                <a:rPr sz="1100"/>
                <a:t>! 	</a:t>
              </a:r>
              <a:r>
                <a:rPr sz="1400"/>
                <a:t>Potential </a:t>
              </a:r>
              <a:r>
                <a:rPr b="1" sz="1400">
                  <a:solidFill>
                    <a:srgbClr val="FF0000"/>
                  </a:solidFill>
                </a:rPr>
                <a:t>0+</a:t>
              </a:r>
              <a:endParaRPr b="1" sz="1400">
                <a:solidFill>
                  <a:srgbClr val="FF0000"/>
                </a:solidFill>
              </a:endParaRPr>
            </a:p>
            <a:p>
              <a:pPr lvl="0">
                <a:spcBef>
                  <a:spcPts val="800"/>
                </a:spcBef>
                <a:defRPr sz="1800"/>
              </a:pPr>
              <a:r>
                <a:rPr sz="1100">
                  <a:solidFill>
                    <a:srgbClr val="008000"/>
                  </a:solidFill>
                </a:rPr>
                <a:t>Ex : DRAGON (thanks EDF funded PhD @ LPSC)			</a:t>
              </a:r>
              <a:r>
                <a:rPr sz="1100"/>
                <a:t>!</a:t>
              </a:r>
              <a:endParaRPr sz="1100"/>
            </a:p>
            <a:p>
              <a:pPr lvl="0">
                <a:spcBef>
                  <a:spcPts val="800"/>
                </a:spcBef>
                <a:defRPr sz="1800"/>
              </a:pPr>
              <a:r>
                <a:rPr sz="1100">
                  <a:solidFill>
                    <a:srgbClr val="008000"/>
                  </a:solidFill>
                </a:rPr>
                <a:t>CASMO (M. Pusa @	VTT), ERANOS…				</a:t>
              </a:r>
              <a:r>
                <a:rPr sz="1100"/>
                <a:t>!</a:t>
              </a:r>
              <a:endParaRPr sz="1100"/>
            </a:p>
            <a:p>
              <a:pPr lvl="0">
                <a:spcBef>
                  <a:spcPts val="800"/>
                </a:spcBef>
                <a:defRPr sz="1800"/>
              </a:pPr>
              <a:r>
                <a:rPr sz="1100"/>
                <a:t>SERPENT (THX Manuele)</a:t>
              </a:r>
              <a:endParaRPr sz="1100"/>
            </a:p>
            <a:p>
              <a:pPr lvl="0" algn="ctr">
                <a:spcBef>
                  <a:spcPts val="800"/>
                </a:spcBef>
                <a:defRPr sz="1800"/>
              </a:pPr>
              <a:r>
                <a:rPr sz="1400"/>
                <a:t>Steady state calculations uncertainties</a:t>
              </a:r>
              <a:endParaRPr sz="14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/>
                <a:t>Potential </a:t>
              </a:r>
              <a:r>
                <a:rPr b="1" sz="2000">
                  <a:solidFill>
                    <a:srgbClr val="008000"/>
                  </a:solidFill>
                </a:rPr>
                <a:t>+++	</a:t>
              </a:r>
              <a:r>
                <a:rPr b="1" sz="2000"/>
                <a:t>				</a:t>
              </a:r>
              <a:r>
                <a:rPr sz="2000"/>
                <a:t>		</a:t>
              </a:r>
              <a:r>
                <a:rPr sz="1600"/>
                <a:t>!</a:t>
              </a:r>
              <a:r>
                <a:rPr sz="1200"/>
                <a:t> </a:t>
              </a:r>
              <a:r>
                <a:rPr sz="1400"/>
                <a:t>	Potential </a:t>
              </a:r>
              <a:r>
                <a:rPr b="1" sz="1400">
                  <a:solidFill>
                    <a:srgbClr val="008000"/>
                  </a:solidFill>
                </a:rPr>
                <a:t>++ </a:t>
              </a:r>
              <a:r>
                <a:rPr sz="1400">
                  <a:solidFill>
                    <a:srgbClr val="FF0000"/>
                  </a:solidFill>
                </a:rPr>
                <a:t>(limited by stats)</a:t>
              </a:r>
              <a:endParaRPr sz="1400">
                <a:solidFill>
                  <a:srgbClr val="FF0000"/>
                </a:solidFill>
              </a:endParaRPr>
            </a:p>
            <a:p>
              <a:pPr lvl="0" algn="ctr">
                <a:spcBef>
                  <a:spcPts val="800"/>
                </a:spcBef>
                <a:defRPr sz="1800"/>
              </a:pPr>
              <a:r>
                <a:rPr sz="1400"/>
                <a:t>Evolution calculations sensitivities</a:t>
              </a:r>
              <a:endParaRPr sz="14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/>
                <a:t>Potential </a:t>
              </a:r>
              <a:r>
                <a:rPr b="1" sz="2000">
                  <a:solidFill>
                    <a:srgbClr val="008000"/>
                  </a:solidFill>
                </a:rPr>
                <a:t>+++</a:t>
              </a:r>
              <a:r>
                <a:rPr b="1" sz="2000"/>
                <a:t>					</a:t>
              </a:r>
              <a:r>
                <a:rPr sz="2000"/>
                <a:t>		</a:t>
              </a:r>
              <a:r>
                <a:rPr sz="1600"/>
                <a:t>!</a:t>
              </a:r>
              <a:r>
                <a:rPr sz="1200"/>
                <a:t> </a:t>
              </a:r>
              <a:r>
                <a:rPr sz="1400"/>
                <a:t>	Potential </a:t>
              </a:r>
              <a:r>
                <a:rPr b="1" sz="1400">
                  <a:solidFill>
                    <a:srgbClr val="FF0000"/>
                  </a:solidFill>
                </a:rPr>
                <a:t>0+</a:t>
              </a:r>
              <a:endParaRPr b="1" sz="1400">
                <a:solidFill>
                  <a:srgbClr val="FF0000"/>
                </a:solidFill>
              </a:endParaRPr>
            </a:p>
            <a:p>
              <a:pPr lvl="0">
                <a:spcBef>
                  <a:spcPts val="800"/>
                </a:spcBef>
                <a:defRPr sz="1800"/>
              </a:pPr>
              <a:r>
                <a:rPr sz="1100"/>
                <a:t>Fully coupled Nuclide/neutron (</a:t>
              </a:r>
              <a:r>
                <a:rPr sz="1100">
                  <a:solidFill>
                    <a:srgbClr val="FF0000"/>
                  </a:solidFill>
                </a:rPr>
                <a:t>Almost never done)</a:t>
              </a:r>
              <a:r>
                <a:rPr sz="1400"/>
                <a:t>		!</a:t>
              </a:r>
              <a:r>
                <a:rPr sz="1100"/>
                <a:t> 	</a:t>
              </a:r>
              <a:endParaRPr sz="14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>
                  <a:solidFill>
                    <a:srgbClr val="FF0000"/>
                  </a:solidFill>
                </a:rPr>
                <a:t>						</a:t>
              </a:r>
              <a:r>
                <a:rPr sz="1400"/>
                <a:t>!</a:t>
              </a:r>
              <a:endParaRPr sz="1400"/>
            </a:p>
            <a:p>
              <a:pPr lvl="0" algn="ctr">
                <a:spcBef>
                  <a:spcPts val="800"/>
                </a:spcBef>
                <a:defRPr sz="1800"/>
              </a:pPr>
              <a:r>
                <a:rPr sz="1400"/>
                <a:t>Evolution calculations uncertainties</a:t>
              </a:r>
              <a:endParaRPr sz="14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>
                  <a:solidFill>
                    <a:srgbClr val="008000"/>
                  </a:solidFill>
                </a:rPr>
                <a:t>Potential </a:t>
              </a:r>
              <a:r>
                <a:rPr b="1" sz="2000">
                  <a:solidFill>
                    <a:srgbClr val="008000"/>
                  </a:solidFill>
                </a:rPr>
                <a:t>+++</a:t>
              </a:r>
              <a:r>
                <a:rPr b="1" sz="2000"/>
                <a:t>							!	</a:t>
              </a:r>
              <a:r>
                <a:rPr sz="1400">
                  <a:solidFill>
                    <a:srgbClr val="008000"/>
                  </a:solidFill>
                </a:rPr>
                <a:t>Potential </a:t>
              </a:r>
              <a:r>
                <a:rPr b="1" sz="2000">
                  <a:solidFill>
                    <a:srgbClr val="008000"/>
                  </a:solidFill>
                </a:rPr>
                <a:t>++</a:t>
              </a:r>
              <a:r>
                <a:rPr sz="1400">
                  <a:solidFill>
                    <a:srgbClr val="FF0000"/>
                  </a:solidFill>
                </a:rPr>
                <a:t>(limited by stats)</a:t>
              </a:r>
              <a:r>
                <a:rPr b="1" sz="2000"/>
                <a:t>	</a:t>
              </a:r>
              <a:endParaRPr b="1" sz="2000"/>
            </a:p>
            <a:p>
              <a:pPr lvl="0">
                <a:spcBef>
                  <a:spcPts val="800"/>
                </a:spcBef>
                <a:defRPr sz="1800"/>
              </a:pPr>
              <a:r>
                <a:rPr sz="1400">
                  <a:solidFill>
                    <a:srgbClr val="FF0000"/>
                  </a:solidFill>
                </a:rPr>
                <a:t>Practical</a:t>
              </a:r>
              <a:r>
                <a:rPr b="1" sz="2000">
                  <a:solidFill>
                    <a:srgbClr val="FF0000"/>
                  </a:solidFill>
                </a:rPr>
                <a:t> 0 </a:t>
              </a:r>
              <a:r>
                <a:rPr b="1" sz="2000"/>
                <a:t>							!	</a:t>
              </a:r>
              <a:r>
                <a:rPr sz="1400">
                  <a:solidFill>
                    <a:srgbClr val="008000"/>
                  </a:solidFill>
                </a:rPr>
                <a:t>Practical</a:t>
              </a:r>
              <a:r>
                <a:rPr b="1" sz="2000">
                  <a:solidFill>
                    <a:srgbClr val="008000"/>
                  </a:solidFill>
                </a:rPr>
                <a:t> ++</a:t>
              </a:r>
            </a:p>
          </p:txBody>
        </p:sp>
      </p:grpSp>
      <p:pic>
        <p:nvPicPr>
          <p:cNvPr id="47" name="Capture d’écran 2015-02-26 à 11.png" descr="Capture d’écran 2015-02-26 à 11.20.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1270000"/>
            <a:ext cx="5842000" cy="431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 idx="4294967295"/>
          </p:nvPr>
        </p:nvSpPr>
        <p:spPr>
          <a:xfrm>
            <a:off x="468312" y="-1"/>
            <a:ext cx="8229601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Uncertainty methods comparison </a:t>
            </a:r>
          </a:p>
        </p:txBody>
      </p:sp>
      <p:sp>
        <p:nvSpPr>
          <p:cNvPr id="49" name="Shape 49"/>
          <p:cNvSpPr/>
          <p:nvPr>
            <p:ph type="body" idx="4294967295"/>
          </p:nvPr>
        </p:nvSpPr>
        <p:spPr>
          <a:xfrm>
            <a:off x="468312" y="760443"/>
            <a:ext cx="4040188" cy="649289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/>
          <a:p>
            <a:pPr lvl="0" marL="0" indent="0" algn="ctr" defTabSz="314483">
              <a:lnSpc>
                <a:spcPct val="10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1890">
                <a:latin typeface="Comic Sans MS"/>
                <a:ea typeface="Comic Sans MS"/>
                <a:cs typeface="Comic Sans MS"/>
                <a:sym typeface="Comic Sans MS"/>
              </a:rPr>
              <a:t>GPT + covariances</a:t>
            </a:r>
            <a:endParaRPr b="1" sz="189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 algn="ctr" defTabSz="314483">
              <a:lnSpc>
                <a:spcPct val="10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839">
                <a:latin typeface="Comic Sans MS"/>
                <a:ea typeface="Comic Sans MS"/>
                <a:cs typeface="Comic Sans MS"/>
                <a:sym typeface="Comic Sans MS"/>
              </a:rPr>
              <a:t>(deterministic ?)</a:t>
            </a:r>
          </a:p>
        </p:txBody>
      </p:sp>
      <p:sp>
        <p:nvSpPr>
          <p:cNvPr id="50" name="Shape 50"/>
          <p:cNvSpPr/>
          <p:nvPr/>
        </p:nvSpPr>
        <p:spPr>
          <a:xfrm>
            <a:off x="4630737" y="828737"/>
            <a:ext cx="4041776" cy="51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b">
            <a:spAutoFit/>
          </a:bodyPr>
          <a:lstStyle/>
          <a:p>
            <a:pPr lvl="0" algn="ctr">
              <a:spcBef>
                <a:spcPts val="800"/>
              </a:spcBef>
              <a:defRPr sz="1800"/>
            </a:pPr>
            <a:r>
              <a:rPr b="1" sz="2400"/>
              <a:t>Total Monte Carlo </a:t>
            </a:r>
            <a:r>
              <a:rPr b="1" sz="1200"/>
              <a:t>(MC</a:t>
            </a:r>
            <a:r>
              <a:rPr b="1" sz="1200"/>
              <a:t> ?)</a:t>
            </a:r>
          </a:p>
        </p:txBody>
      </p:sp>
      <p:sp>
        <p:nvSpPr>
          <p:cNvPr id="51" name="Shape 51"/>
          <p:cNvSpPr/>
          <p:nvPr/>
        </p:nvSpPr>
        <p:spPr>
          <a:xfrm>
            <a:off x="3635375" y="4581525"/>
            <a:ext cx="6462713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 sz="1100"/>
              <a:t>K</a:t>
            </a:r>
            <a:r>
              <a:rPr sz="1100"/>
              <a:t>eff uncertaintyfrom Pu239 ND uncertainties</a:t>
            </a:r>
            <a:endParaRPr sz="1100"/>
          </a:p>
          <a:p>
            <a:pPr lvl="0" defTabSz="914400">
              <a:defRPr sz="1800"/>
            </a:pPr>
            <a:r>
              <a:rPr sz="1100"/>
              <a:t>P. Sabouri et al. Nuclear Data Sheets. Volume 118, April 2014, Pages 523–526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2"/>
      <p:bldP build="whole" bldLvl="1" animBg="1" rev="0" advAuto="0"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 idx="4294967295"/>
          </p:nvPr>
        </p:nvSpPr>
        <p:spPr>
          <a:xfrm>
            <a:off x="468312" y="-85725"/>
            <a:ext cx="8205788" cy="11382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Meeting with the stars</a:t>
            </a:r>
          </a:p>
        </p:txBody>
      </p:sp>
      <p:sp>
        <p:nvSpPr>
          <p:cNvPr id="54" name="Shape 54"/>
          <p:cNvSpPr/>
          <p:nvPr>
            <p:ph type="body" idx="4294967295"/>
          </p:nvPr>
        </p:nvSpPr>
        <p:spPr>
          <a:xfrm>
            <a:off x="468312" y="981074"/>
            <a:ext cx="8205788" cy="529113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71450" indent="-171450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r>
              <a:rPr sz="1600">
                <a:latin typeface="Comic Sans MS"/>
                <a:ea typeface="Comic Sans MS"/>
                <a:cs typeface="Comic Sans MS"/>
                <a:sym typeface="Comic Sans MS"/>
              </a:rPr>
              <a:t>Direct BU equation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285750" indent="171450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1200">
                <a:latin typeface="Comic Sans MS"/>
                <a:ea typeface="Comic Sans MS"/>
                <a:cs typeface="Comic Sans MS"/>
                <a:sym typeface="Comic Sans MS"/>
              </a:rPr>
              <a:t>A constant matrix over time intervals integrating </a:t>
            </a:r>
            <a:r>
              <a:rPr sz="1200">
                <a:latin typeface="Comic Sans MS"/>
                <a:ea typeface="Comic Sans MS"/>
                <a:cs typeface="Comic Sans MS"/>
                <a:sym typeface="Comic Sans MS"/>
              </a:rPr>
              <a:t>ΣΦ</a:t>
            </a:r>
            <a:r>
              <a:rPr sz="1200">
                <a:latin typeface="Comic Sans MS"/>
                <a:ea typeface="Comic Sans MS"/>
                <a:cs typeface="Comic Sans MS"/>
                <a:sym typeface="Comic Sans MS"/>
              </a:rPr>
              <a:t> calculated with constant flux (but renormalized for constant power at time intervals</a:t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171450" indent="-171450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r>
              <a:rPr sz="1600">
                <a:latin typeface="Comic Sans MS"/>
                <a:ea typeface="Comic Sans MS"/>
                <a:cs typeface="Comic Sans MS"/>
                <a:sym typeface="Comic Sans MS"/>
              </a:rPr>
              <a:t>Be N*(t) = the probability for nucleus N</a:t>
            </a:r>
            <a:r>
              <a:rPr baseline="-25000" sz="1600">
                <a:latin typeface="Comic Sans MS"/>
                <a:ea typeface="Comic Sans MS"/>
                <a:cs typeface="Comic Sans MS"/>
                <a:sym typeface="Comic Sans MS"/>
              </a:rPr>
              <a:t>i t</a:t>
            </a:r>
            <a:r>
              <a:rPr sz="1600">
                <a:latin typeface="Comic Sans MS"/>
                <a:ea typeface="Comic Sans MS"/>
                <a:cs typeface="Comic Sans MS"/>
                <a:sym typeface="Comic Sans MS"/>
              </a:rPr>
              <a:t>dto become a target nucleus at t=t</a:t>
            </a:r>
            <a:r>
              <a:rPr baseline="-25000" sz="1600">
                <a:latin typeface="Comic Sans MS"/>
                <a:ea typeface="Comic Sans MS"/>
                <a:cs typeface="Comic Sans MS"/>
                <a:sym typeface="Comic Sans MS"/>
              </a:rPr>
              <a:t>final</a:t>
            </a:r>
            <a:endParaRPr baseline="-25000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285750" indent="171450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1200">
                <a:latin typeface="Comic Sans MS"/>
                <a:ea typeface="Comic Sans MS"/>
                <a:cs typeface="Comic Sans MS"/>
                <a:sym typeface="Comic Sans MS"/>
              </a:rPr>
              <a:t>Burn up equation with inverted time arrow</a:t>
            </a:r>
          </a:p>
        </p:txBody>
      </p:sp>
      <p:pic>
        <p:nvPicPr>
          <p:cNvPr id="5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692150"/>
            <a:ext cx="2544763" cy="758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2237" y="2133600"/>
            <a:ext cx="3676651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6212" y="3067050"/>
            <a:ext cx="4256088" cy="274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52925" y="3067050"/>
            <a:ext cx="4578350" cy="274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5"/>
      <p:bldP build="whole" bldLvl="1" animBg="1" rev="0" advAuto="0" spid="57" grpId="4"/>
      <p:bldP build="whole" bldLvl="1" animBg="1" rev="0" advAuto="0" spid="55" grpId="2"/>
      <p:bldP build="whole" bldLvl="1" animBg="1" rev="0" advAuto="0" spid="56" grpId="3"/>
      <p:bldP build="p" bldLvl="1" animBg="1" rev="0" advAuto="0"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468312" y="-85725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 defTabSz="381873">
              <a:lnSpc>
                <a:spcPct val="100000"/>
              </a:lnSpc>
              <a:defRPr sz="34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000099"/>
                </a:solidFill>
              </a:rPr>
              <a:t>Comparison of Adjoint method with direct calculations</a:t>
            </a:r>
          </a:p>
        </p:txBody>
      </p:sp>
      <p:sp>
        <p:nvSpPr>
          <p:cNvPr id="61" name="Shape 61"/>
          <p:cNvSpPr/>
          <p:nvPr>
            <p:ph type="body" idx="4294967295"/>
          </p:nvPr>
        </p:nvSpPr>
        <p:spPr>
          <a:xfrm>
            <a:off x="395287" y="981075"/>
            <a:ext cx="8205788" cy="52562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Final quantities can be related to initial quantities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Direct vs Perturbation (PWR UOX Geometry) :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Application = Finding the origin of used fuel nuclides</a:t>
            </a:r>
          </a:p>
        </p:txBody>
      </p:sp>
      <p:pic>
        <p:nvPicPr>
          <p:cNvPr id="6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2584450"/>
            <a:ext cx="8942388" cy="847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7637" y="1633537"/>
            <a:ext cx="4173538" cy="3603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4" name="Table 64"/>
          <p:cNvGraphicFramePr/>
          <p:nvPr/>
        </p:nvGraphicFramePr>
        <p:xfrm>
          <a:off x="0" y="4797425"/>
          <a:ext cx="9144000" cy="165526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4025"/>
                <a:gridCol w="377825"/>
                <a:gridCol w="414337"/>
                <a:gridCol w="415925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58787"/>
                <a:gridCol w="373062"/>
                <a:gridCol w="414337"/>
                <a:gridCol w="415925"/>
                <a:gridCol w="415925"/>
              </a:tblGrid>
              <a:tr h="36036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233U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234U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235U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236U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238U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237Np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238Np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239Np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236Pu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237Pu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238Pu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239Pu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240Pu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241Pu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242Pu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241Am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242Am*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243Am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243Cm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244Cm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245Cm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U235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0,83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0,72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U238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0,17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0,17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0,28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0,99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0,99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body" idx="4294967295"/>
          </p:nvPr>
        </p:nvSpPr>
        <p:spPr>
          <a:xfrm>
            <a:off x="107950" y="908050"/>
            <a:ext cx="8412163" cy="54006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GPT vs direct (CI U8+1%)</a:t>
            </a: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OK for U8 and direct daughters </a:t>
            </a:r>
            <a:r>
              <a:rPr sz="1472">
                <a:latin typeface="Comic Sans MS"/>
                <a:ea typeface="Comic Sans MS"/>
                <a:cs typeface="Comic Sans MS"/>
                <a:sym typeface="Comic Sans MS"/>
              </a:rPr>
              <a:t>(U8, Pu9, Am1)</a:t>
            </a: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Sensitivities &gt;0,1 are bolded</a:t>
            </a: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 NOT a statistical effect (cf Dragon)</a:t>
            </a: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Pu241 Daughters catastrophy</a:t>
            </a: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endParaRPr sz="2208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315468" indent="-315468" defTabSz="413321">
              <a:lnSpc>
                <a:spcPct val="100000"/>
              </a:lnSpc>
              <a:spcBef>
                <a:spcPts val="700"/>
              </a:spcBef>
              <a:buSzTx/>
              <a:buNone/>
              <a:defRPr sz="1800"/>
            </a:pPr>
            <a:r>
              <a:rPr sz="2208">
                <a:latin typeface="Comic Sans MS"/>
                <a:ea typeface="Comic Sans MS"/>
                <a:cs typeface="Comic Sans MS"/>
                <a:sym typeface="Comic Sans MS"/>
              </a:rPr>
              <a:t>Spectral changes change everything</a:t>
            </a:r>
          </a:p>
        </p:txBody>
      </p:sp>
      <p:graphicFrame>
        <p:nvGraphicFramePr>
          <p:cNvPr id="67" name="Table 67"/>
          <p:cNvGraphicFramePr/>
          <p:nvPr/>
        </p:nvGraphicFramePr>
        <p:xfrm>
          <a:off x="5651500" y="836612"/>
          <a:ext cx="3313113" cy="121386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04900"/>
                <a:gridCol w="1103312"/>
                <a:gridCol w="1104900"/>
              </a:tblGrid>
              <a:tr h="46355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GPT/MURE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GPT/DRAGON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233U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6,80E-01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4,31E-01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234U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1,22E+00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1,65E+00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235U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1,89E-04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1,83E-04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971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236U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-3,08E-03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-3,13E-03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9,90E-01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9,89E-01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237Np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1,17E+00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2,41E+00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-7,66E-01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-6,85E-01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971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239Np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1,68E+00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1,66E+00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236Pu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9,11E-01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2,21E+00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237Pu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3,62E+00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9,82E-01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2,82E+00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5,30E+00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971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239Pu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9,04E-01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9,16E-01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240Pu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1,22E+00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1,26E+00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241Pu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1,42E+00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1,41E+00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242Pu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1,01E+01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1,09E+01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971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241Am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1,16E+00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1,19E+00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242Am*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9,93E-01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1,00E+00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243Am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1,02E+01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9,81E+00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243Cm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3,27E+00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3,11E+00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9712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244Cm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1,33E+02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3,86E+01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245Cm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3,87E+00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3,56E+00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8" name="Shape 68"/>
          <p:cNvSpPr/>
          <p:nvPr>
            <p:ph type="title" idx="4294967295"/>
          </p:nvPr>
        </p:nvSpPr>
        <p:spPr>
          <a:xfrm>
            <a:off x="468312" y="0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Sensitivities to initial conditions</a:t>
            </a:r>
          </a:p>
        </p:txBody>
      </p:sp>
      <p:pic>
        <p:nvPicPr>
          <p:cNvPr id="69" name="REP_evou8_stat2_ref_u8.pdf" descr="REP_evou8_stat2_ref_u8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773237"/>
            <a:ext cx="3705226" cy="356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P_evoPu2_stat2_ref_u8.pdf" descr="REP_evoPu2_stat2_ref_u8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7675" y="1700212"/>
            <a:ext cx="3959225" cy="381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REP_XsPu1ng_stat2_ref_u8.pdf" descr="REP_XsPu1ng_stat2_ref_u8.ep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2362" y="1989137"/>
            <a:ext cx="4003676" cy="326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4"/>
      <p:bldP build="p" bldLvl="5" animBg="1" rev="0" advAuto="0" spid="66" grpId="1"/>
      <p:bldP build="whole" bldLvl="1" animBg="1" rev="0" advAuto="0" spid="70" grpId="3"/>
      <p:bldP build="whole" bldLvl="1" animBg="1" rev="0" advAuto="0" spid="6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468312" y="-85725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U235 catastrophy</a:t>
            </a:r>
          </a:p>
        </p:txBody>
      </p:sp>
      <p:pic>
        <p:nvPicPr>
          <p:cNvPr id="74" name="REP_evou5_stat2_ref_u5.pdf" descr="REP_evou5_stat2_ref_u5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9950" y="765175"/>
            <a:ext cx="4464050" cy="308768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95287" y="981075"/>
            <a:ext cx="1961070" cy="40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800"/>
            </a:lvl1pPr>
          </a:lstStyle>
          <a:p>
            <a:pPr lvl="0"/>
            <a:r>
              <a:t>Ratio GPT/Direct</a:t>
            </a:r>
          </a:p>
        </p:txBody>
      </p:sp>
      <p:sp>
        <p:nvSpPr>
          <p:cNvPr id="76" name="Shape 76"/>
          <p:cNvSpPr/>
          <p:nvPr/>
        </p:nvSpPr>
        <p:spPr>
          <a:xfrm>
            <a:off x="179387" y="2492375"/>
            <a:ext cx="863601" cy="0"/>
          </a:xfrm>
          <a:prstGeom prst="line">
            <a:avLst/>
          </a:prstGeom>
          <a:ln w="381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7" name="REP_Xsu5nf_stat2_ref_u5.pdf" descr="REP_Xsu5nf_stat2_ref_u5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9950" y="3213100"/>
            <a:ext cx="4464050" cy="30876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8" name="Table 78"/>
          <p:cNvGraphicFramePr/>
          <p:nvPr/>
        </p:nvGraphicFramePr>
        <p:xfrm>
          <a:off x="1116012" y="1557337"/>
          <a:ext cx="3529013" cy="121386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76337"/>
                <a:gridCol w="1176337"/>
                <a:gridCol w="1176337"/>
              </a:tblGrid>
              <a:tr h="3952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GPT/MURE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GPT/DRAGON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233U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1,28E+00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5,06E-01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234U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9,33E-01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8,71E-01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235U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4,73E-01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4,83E-01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236U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1,16E+00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1,16E+00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00B05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2,34E-03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3,86E-03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237Np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1,72E+00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1,38E+00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6,45E+00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2,68E+00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239Np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-6,92E-04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-7,76E-04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236Pu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1,98E+00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1,33E+00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237Pu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2,34E+00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1,74E+00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238Pu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3,64E+00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b="1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1,94E+00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239Pu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2,79E-02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2,49E-02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240Pu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-4,74E-02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-4,69E-02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241Pu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5,36E-02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2,82E-02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242Pu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-2,60E-03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-2,79E-03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241Am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1,26E-02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8,90E-03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242Am*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6,17E-03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4,34E-03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243Am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-1,23E-03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-1,48E-03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243Cm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-2,42E-03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-2,71E-03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244Cm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-5,67E-04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-6,67E-04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lvl="0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245Cm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-4,37E-04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defRPr b="0" i="0"/>
                      </a:pPr>
                      <a:r>
                        <a:rPr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-6,99E-04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9" name="Shape 79"/>
          <p:cNvSpPr/>
          <p:nvPr/>
        </p:nvSpPr>
        <p:spPr>
          <a:xfrm>
            <a:off x="3563937" y="2060575"/>
            <a:ext cx="5256213" cy="408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 sz="1800"/>
            </a:lvl1pPr>
          </a:lstStyle>
          <a:p>
            <a:pPr lvl="0"/>
            <a:r>
              <a:t>XS decreases by 3% if U235 increased by 5%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whole" bldLvl="1" animBg="1" rev="0" advAuto="0" spid="74" grpId="1"/>
      <p:bldP build="whole" bldLvl="1" animBg="1" rev="0" advAuto="0" spid="7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idx="4294967295"/>
          </p:nvPr>
        </p:nvSpPr>
        <p:spPr>
          <a:xfrm>
            <a:off x="395287" y="836612"/>
            <a:ext cx="8280401" cy="51847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XS believed to be less inventory dependent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57175" indent="-257175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MOX fuel, breeder in infinite lattice geometries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57175" indent="-257175">
              <a:lnSpc>
                <a:spcPct val="100000"/>
              </a:lnSpc>
              <a:spcBef>
                <a:spcPts val="800"/>
              </a:spcBef>
              <a:buChar char="•"/>
              <a:defRPr sz="1800"/>
            </a:pPr>
            <a:r>
              <a:rPr sz="2400">
                <a:latin typeface="Comic Sans MS"/>
                <a:ea typeface="Comic Sans MS"/>
                <a:cs typeface="Comic Sans MS"/>
                <a:sym typeface="Comic Sans MS"/>
              </a:rPr>
              <a:t>Globaly : weak sensitivities because breeder with divertified initial fuel (many isotopes).</a:t>
            </a:r>
          </a:p>
        </p:txBody>
      </p:sp>
      <p:sp>
        <p:nvSpPr>
          <p:cNvPr id="82" name="Shape 82"/>
          <p:cNvSpPr/>
          <p:nvPr>
            <p:ph type="title" idx="4294967295"/>
          </p:nvPr>
        </p:nvSpPr>
        <p:spPr>
          <a:xfrm>
            <a:off x="468312" y="-85725"/>
            <a:ext cx="8205788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Is it better in fast spectrum ?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971550" y="1196975"/>
            <a:ext cx="7343775" cy="5053013"/>
            <a:chOff x="0" y="0"/>
            <a:chExt cx="7343775" cy="5053012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7343775" cy="50530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84" name="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43775" cy="5053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 idx="4294967295"/>
          </p:nvPr>
        </p:nvSpPr>
        <p:spPr>
          <a:xfrm>
            <a:off x="107950" y="-85725"/>
            <a:ext cx="8856663" cy="13112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ctr">
              <a:lnSpc>
                <a:spcPct val="100000"/>
              </a:lnSpc>
              <a:defRPr sz="400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0099"/>
                </a:solidFill>
              </a:rPr>
              <a:t>Intial fuel sensitivities in SFR - Na</a:t>
            </a:r>
          </a:p>
        </p:txBody>
      </p:sp>
      <p:graphicFrame>
        <p:nvGraphicFramePr>
          <p:cNvPr id="88" name="Table 88"/>
          <p:cNvGraphicFramePr/>
          <p:nvPr/>
        </p:nvGraphicFramePr>
        <p:xfrm>
          <a:off x="755650" y="1125537"/>
          <a:ext cx="7632700" cy="121386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0612"/>
                <a:gridCol w="1090612"/>
                <a:gridCol w="1090612"/>
                <a:gridCol w="1089025"/>
                <a:gridCol w="1090612"/>
                <a:gridCol w="1090612"/>
                <a:gridCol w="1090612"/>
              </a:tblGrid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u8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am241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-3,19E+00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-1,70E+03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-7,54E+02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-5,01E+01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-7,11E+05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-2,96E+01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234U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3,04E+01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2,71E+02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4,86E+01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4,89E+00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4,98E+03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7,58E-01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1,09E+02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6,76E+01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5,07E+04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8,24E+03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3,15E+06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4,74E+01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-2,67E+01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-9,84E+01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1,90E-01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-3,19E+04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-1,20E+04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-1,56E+02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2,07E+09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9,36E+06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2,94E+06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8,42E+03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2,14E+05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-3,17E+03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-1,95E+01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-4,86E+00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-1,09E+05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-3,71E+00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5,33E-01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-9,50E+03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-5,50E+01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-1,42E+01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-1,51E+05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-3,67E+00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239Np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7,26E-01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-2,03E+09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-7,26E+06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-8,09E+05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-3,07E+03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2,49E+04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-1,26E+04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-6,78E+01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-1,58E+01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-4,69E+05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-9,89E+00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-1,30E+04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-6,00E+01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-8,94E+00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-5,29E+04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-4,33E+00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1,09E+01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1,23E+01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1,45E+03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7,44E-01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8,98E-01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9,23E-01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-7,09E+03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-5,73E+02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-1,06E+03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3,23E+00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6,99E-02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7,35E-01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-8,18E+01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-1,69E+01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-1,33E+02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1,01E+00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1,07E+01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1,89E+02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242Pu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1,56E+02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9,67E-01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1,02E+00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1,72E-01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2,18E+02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6,22E+01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1,06E+00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1,40E+02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1,00E+00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242Am*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-3,39E+03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-6,97E+02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-1,64E+00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6,78E-01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-1,26E+03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9,95E-01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243Am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-7,84E+04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-1,64E+04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-5,60E+01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-5,63E+00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9,88E-01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-1,78E+04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-2,72E+03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-8,68E+00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b="1" i="1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4,19E-02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-2,58E+02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9,77E-01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</a:tr>
              <a:tr h="236537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-4,72E+05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-8,32E+04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-2,35E+02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-1,94E+01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9,56E-01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-5,91E-01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245Cm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-1,63E+06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-2,42E+05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-5,83E+02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-4,00E+01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9,33E-01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-1,27E+00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696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