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6" r:id="rId1"/>
  </p:sldMasterIdLst>
  <p:notesMasterIdLst>
    <p:notesMasterId r:id="rId7"/>
  </p:notesMasterIdLst>
  <p:handoutMasterIdLst>
    <p:handoutMasterId r:id="rId8"/>
  </p:handoutMasterIdLst>
  <p:sldIdLst>
    <p:sldId id="268" r:id="rId2"/>
    <p:sldId id="452" r:id="rId3"/>
    <p:sldId id="453" r:id="rId4"/>
    <p:sldId id="469" r:id="rId5"/>
    <p:sldId id="460" r:id="rId6"/>
  </p:sldIdLst>
  <p:sldSz cx="9144000" cy="6858000" type="screen4x3"/>
  <p:notesSz cx="6797675" cy="987425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ierry Lamy" initials="TL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F497D"/>
    <a:srgbClr val="4F81BD"/>
    <a:srgbClr val="4D4D4D"/>
    <a:srgbClr val="E75112"/>
    <a:srgbClr val="00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88107" autoAdjust="0"/>
  </p:normalViewPr>
  <p:slideViewPr>
    <p:cSldViewPr>
      <p:cViewPr>
        <p:scale>
          <a:sx n="70" d="100"/>
          <a:sy n="70" d="100"/>
        </p:scale>
        <p:origin x="-1834" y="-230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42" y="-102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35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1" tIns="45560" rIns="91121" bIns="45560" numCol="1" anchor="t" anchorCtr="0" compatLnSpc="1">
            <a:prstTxWarp prst="textNoShape">
              <a:avLst/>
            </a:prstTxWarp>
          </a:bodyPr>
          <a:lstStyle>
            <a:lvl1pPr defTabSz="911786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955" y="0"/>
            <a:ext cx="2946135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1" tIns="45560" rIns="91121" bIns="45560" numCol="1" anchor="t" anchorCtr="0" compatLnSpc="1">
            <a:prstTxWarp prst="textNoShape">
              <a:avLst/>
            </a:prstTxWarp>
          </a:bodyPr>
          <a:lstStyle>
            <a:lvl1pPr algn="r" defTabSz="911786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9040"/>
            <a:ext cx="2946135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1" tIns="45560" rIns="91121" bIns="45560" numCol="1" anchor="b" anchorCtr="0" compatLnSpc="1">
            <a:prstTxWarp prst="textNoShape">
              <a:avLst/>
            </a:prstTxWarp>
          </a:bodyPr>
          <a:lstStyle>
            <a:lvl1pPr defTabSz="911786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fr-FR"/>
              <a:t>Service          Tourniquet 2013</a:t>
            </a:r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955" y="9379040"/>
            <a:ext cx="2946135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1" tIns="45560" rIns="91121" bIns="45560" numCol="1" anchor="b" anchorCtr="0" compatLnSpc="1">
            <a:prstTxWarp prst="textNoShape">
              <a:avLst/>
            </a:prstTxWarp>
          </a:bodyPr>
          <a:lstStyle>
            <a:lvl1pPr algn="r" defTabSz="911786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C85822B-D97F-46A0-AE1A-01819B3C99F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00631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35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1" tIns="45560" rIns="91121" bIns="45560" numCol="1" anchor="t" anchorCtr="0" compatLnSpc="1">
            <a:prstTxWarp prst="textNoShape">
              <a:avLst/>
            </a:prstTxWarp>
          </a:bodyPr>
          <a:lstStyle>
            <a:lvl1pPr defTabSz="911786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955" y="0"/>
            <a:ext cx="2946135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1" tIns="45560" rIns="91121" bIns="45560" numCol="1" anchor="t" anchorCtr="0" compatLnSpc="1">
            <a:prstTxWarp prst="textNoShape">
              <a:avLst/>
            </a:prstTxWarp>
          </a:bodyPr>
          <a:lstStyle>
            <a:lvl1pPr algn="r" defTabSz="911786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741363"/>
            <a:ext cx="4935538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4" y="4688732"/>
            <a:ext cx="5437188" cy="4444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1" tIns="45560" rIns="91121" bIns="455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040"/>
            <a:ext cx="2946135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1" tIns="45560" rIns="91121" bIns="45560" numCol="1" anchor="b" anchorCtr="0" compatLnSpc="1">
            <a:prstTxWarp prst="textNoShape">
              <a:avLst/>
            </a:prstTxWarp>
          </a:bodyPr>
          <a:lstStyle>
            <a:lvl1pPr defTabSz="911786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fr-FR"/>
              <a:t>Services Tourniquet Section 01</a:t>
            </a:r>
          </a:p>
          <a:p>
            <a:pPr>
              <a:defRPr/>
            </a:pPr>
            <a:r>
              <a:rPr lang="fr-FR"/>
              <a:t>2011-2013</a:t>
            </a:r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955" y="9379040"/>
            <a:ext cx="2946135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1" tIns="45560" rIns="91121" bIns="45560" numCol="1" anchor="b" anchorCtr="0" compatLnSpc="1">
            <a:prstTxWarp prst="textNoShape">
              <a:avLst/>
            </a:prstTxWarp>
          </a:bodyPr>
          <a:lstStyle>
            <a:lvl1pPr algn="r" defTabSz="911786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E55C77B-AC99-4BEC-8CB3-4F051C75DDE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981159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79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9681" indent="-284493" defTabSz="90879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37971" indent="-227594" defTabSz="90879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3159" indent="-227594" defTabSz="90879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48347" indent="-227594" defTabSz="90879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03536" indent="-227594" defTabSz="9087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58724" indent="-227594" defTabSz="9087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13912" indent="-227594" defTabSz="9087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69101" indent="-227594" defTabSz="9087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D6EFD4E-715D-419E-A7E6-B1E4A833B32C}" type="slidenum">
              <a:rPr lang="fr-FR" altLang="fr-FR" smtClean="0">
                <a:cs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fr-FR" altLang="fr-FR" smtClean="0">
              <a:cs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 smtClean="0"/>
          </a:p>
        </p:txBody>
      </p:sp>
      <p:sp>
        <p:nvSpPr>
          <p:cNvPr id="17413" name="Espace réservé du pied de page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9681" indent="-2844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37971" indent="-22759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3159" indent="-22759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48347" indent="-22759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03536" indent="-2275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58724" indent="-2275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13912" indent="-2275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69101" indent="-2275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0377" eaLnBrk="1" hangingPunct="1">
              <a:spcBef>
                <a:spcPct val="0"/>
              </a:spcBef>
            </a:pPr>
            <a:r>
              <a:rPr lang="fr-FR" altLang="fr-FR" smtClean="0">
                <a:cs typeface="Arial" charset="0"/>
              </a:rPr>
              <a:t>Groupe          Evaluation AERES          13-14 janvier 2011</a:t>
            </a:r>
          </a:p>
        </p:txBody>
      </p:sp>
    </p:spTree>
    <p:extLst>
      <p:ext uri="{BB962C8B-B14F-4D97-AF65-F5344CB8AC3E}">
        <p14:creationId xmlns:p14="http://schemas.microsoft.com/office/powerpoint/2010/main" val="1770893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32374" y="6500878"/>
            <a:ext cx="5547737" cy="365125"/>
          </a:xfrm>
          <a:prstGeom prst="rect">
            <a:avLst/>
          </a:prstGeom>
        </p:spPr>
        <p:txBody>
          <a:bodyPr/>
          <a:lstStyle>
            <a:lvl1pPr algn="l">
              <a:defRPr b="0" i="1"/>
            </a:lvl1pPr>
          </a:lstStyle>
          <a:p>
            <a:pPr>
              <a:defRPr/>
            </a:pPr>
            <a:r>
              <a:rPr lang="fr-FR" altLang="fr-FR" dirty="0" smtClean="0"/>
              <a:t>Journées prospectives LPSC – Autrans 1</a:t>
            </a:r>
            <a:r>
              <a:rPr lang="fr-FR" altLang="fr-FR" baseline="30000" dirty="0" smtClean="0"/>
              <a:t>er</a:t>
            </a:r>
            <a:r>
              <a:rPr lang="fr-FR" altLang="fr-FR" dirty="0" smtClean="0"/>
              <a:t> &amp; 2 juin 2015</a:t>
            </a:r>
            <a:endParaRPr lang="fr-FR" altLang="fr-FR" dirty="0"/>
          </a:p>
        </p:txBody>
      </p:sp>
      <p:sp>
        <p:nvSpPr>
          <p:cNvPr id="6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6553200" y="651986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E3337-7CC2-4CA4-8583-C22BBFB56DE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9" name="Rectangle 2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fr-FR" altLang="fr-FR" sz="2800" b="1" dirty="0" smtClean="0">
              <a:solidFill>
                <a:srgbClr val="E75112"/>
              </a:solidFill>
              <a:latin typeface="Verdana" pitchFamily="34" charset="0"/>
            </a:endParaRPr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1588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3" descr="http://lpsc.in2p3.fr/mariane/images/logoLPSC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0"/>
            <a:ext cx="109378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299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32374" y="6500878"/>
            <a:ext cx="5547737" cy="365125"/>
          </a:xfrm>
          <a:prstGeom prst="rect">
            <a:avLst/>
          </a:prstGeom>
        </p:spPr>
        <p:txBody>
          <a:bodyPr/>
          <a:lstStyle>
            <a:lvl1pPr algn="l">
              <a:defRPr b="0" i="1"/>
            </a:lvl1pPr>
          </a:lstStyle>
          <a:p>
            <a:pPr>
              <a:defRPr/>
            </a:pPr>
            <a:r>
              <a:rPr lang="fr-FR" altLang="fr-FR" dirty="0" smtClean="0"/>
              <a:t>Journées prospectives LPSC – Autrans 1</a:t>
            </a:r>
            <a:r>
              <a:rPr lang="fr-FR" altLang="fr-FR" baseline="30000" dirty="0" smtClean="0"/>
              <a:t>er</a:t>
            </a:r>
            <a:r>
              <a:rPr lang="fr-FR" altLang="fr-FR" dirty="0" smtClean="0"/>
              <a:t> &amp; 2 juin 2015</a:t>
            </a:r>
            <a:endParaRPr lang="fr-FR" altLang="fr-FR" dirty="0"/>
          </a:p>
        </p:txBody>
      </p:sp>
      <p:sp>
        <p:nvSpPr>
          <p:cNvPr id="10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6553200" y="651986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E3337-7CC2-4CA4-8583-C22BBFB56DE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11" name="Rectangle 2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fr-FR" altLang="fr-FR" sz="2800" b="1" dirty="0" smtClean="0">
              <a:solidFill>
                <a:srgbClr val="E75112"/>
              </a:solidFill>
              <a:latin typeface="Verdana" pitchFamily="34" charset="0"/>
            </a:endParaRPr>
          </a:p>
        </p:txBody>
      </p:sp>
      <p:cxnSp>
        <p:nvCxnSpPr>
          <p:cNvPr id="12" name="Connecteur droit 11"/>
          <p:cNvCxnSpPr/>
          <p:nvPr userDrawn="1"/>
        </p:nvCxnSpPr>
        <p:spPr>
          <a:xfrm>
            <a:off x="1588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3" descr="http://lpsc.in2p3.fr/mariane/images/logoLPSC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0"/>
            <a:ext cx="109378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123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>
          <a:xfrm>
            <a:off x="32374" y="6500878"/>
            <a:ext cx="5547737" cy="365125"/>
          </a:xfrm>
          <a:prstGeom prst="rect">
            <a:avLst/>
          </a:prstGeom>
        </p:spPr>
        <p:txBody>
          <a:bodyPr/>
          <a:lstStyle>
            <a:lvl1pPr algn="l">
              <a:defRPr sz="1200" b="1" i="1"/>
            </a:lvl1pPr>
          </a:lstStyle>
          <a:p>
            <a:pPr>
              <a:defRPr/>
            </a:pPr>
            <a:r>
              <a:rPr lang="fr-FR" altLang="fr-FR" dirty="0" smtClean="0"/>
              <a:t>Journées prospectives LPSC – Autrans 1</a:t>
            </a:r>
            <a:r>
              <a:rPr lang="fr-FR" altLang="fr-FR" baseline="30000" dirty="0" smtClean="0"/>
              <a:t>er</a:t>
            </a:r>
            <a:r>
              <a:rPr lang="fr-FR" altLang="fr-FR" dirty="0" smtClean="0"/>
              <a:t> &amp; 2 juin 2015</a:t>
            </a:r>
            <a:endParaRPr lang="fr-FR" alt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8" r:id="rId1"/>
    <p:sldLayoutId id="2147483961" r:id="rId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1">
          <a:blip r:embed="rId3">
            <a:alphaModFix amt="53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19" descr="IN2P3Filaire-Q_SignV copi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4033" y="64404"/>
            <a:ext cx="11525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13" descr="http://lpsc.in2p3.fr/mariane/images/logoLPSC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92075"/>
            <a:ext cx="1455738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ce réservé du pied de page 2"/>
          <p:cNvSpPr>
            <a:spLocks noGrp="1"/>
          </p:cNvSpPr>
          <p:nvPr>
            <p:ph type="ftr" sz="quarter" idx="4294967295"/>
          </p:nvPr>
        </p:nvSpPr>
        <p:spPr>
          <a:xfrm>
            <a:off x="74413" y="6484254"/>
            <a:ext cx="3345459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fr-FR" altLang="fr-FR" sz="1400" b="1" i="1" dirty="0" smtClean="0"/>
              <a:t>Autrans 1</a:t>
            </a:r>
            <a:r>
              <a:rPr lang="fr-FR" altLang="fr-FR" sz="1400" b="1" i="1" baseline="30000" dirty="0" smtClean="0"/>
              <a:t>er</a:t>
            </a:r>
            <a:r>
              <a:rPr lang="fr-FR" altLang="fr-FR" sz="1400" b="1" i="1" dirty="0" smtClean="0"/>
              <a:t> &amp; 2 juin 2015</a:t>
            </a:r>
            <a:endParaRPr lang="fr-FR" altLang="fr-FR" sz="1400" b="1" i="1" dirty="0"/>
          </a:p>
        </p:txBody>
      </p:sp>
      <p:sp>
        <p:nvSpPr>
          <p:cNvPr id="5" name="Rectangle 4"/>
          <p:cNvSpPr/>
          <p:nvPr/>
        </p:nvSpPr>
        <p:spPr>
          <a:xfrm>
            <a:off x="1187624" y="1700808"/>
            <a:ext cx="7068171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4000" b="1" cap="none" spc="0" dirty="0" smtClean="0">
                <a:ln w="24500" cmpd="dbl">
                  <a:solidFill>
                    <a:srgbClr val="FFFF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Journées Prospectives du LPSC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4000" b="1" cap="none" spc="0" dirty="0" smtClean="0">
                <a:ln w="24500" cmpd="dbl">
                  <a:solidFill>
                    <a:srgbClr val="FFFF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</a:t>
            </a:r>
            <a:r>
              <a:rPr lang="fr-FR" altLang="fr-FR" sz="4000" b="1" cap="none" spc="0" baseline="30000" dirty="0" smtClean="0">
                <a:ln w="24500" cmpd="dbl">
                  <a:solidFill>
                    <a:srgbClr val="FFFF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er</a:t>
            </a:r>
            <a:r>
              <a:rPr lang="fr-FR" altLang="fr-FR" sz="4000" b="1" cap="none" spc="0" dirty="0" smtClean="0">
                <a:ln w="24500" cmpd="dbl">
                  <a:solidFill>
                    <a:srgbClr val="FFFF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et 2 juin 2015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4000" b="1" cap="none" spc="0" dirty="0" smtClean="0">
              <a:ln w="24500" cmpd="dbl">
                <a:solidFill>
                  <a:srgbClr val="FFFF00"/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4000" b="1" cap="none" spc="0" dirty="0" smtClean="0">
                <a:ln w="24500" cmpd="dbl">
                  <a:solidFill>
                    <a:srgbClr val="FFFF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Services Techniques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8488802" y="6642556"/>
            <a:ext cx="67197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1" dirty="0" smtClean="0"/>
              <a:t>22/05/15</a:t>
            </a:r>
            <a:endParaRPr lang="fr-FR" sz="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2374" y="6500878"/>
            <a:ext cx="5547737" cy="365125"/>
          </a:xfrm>
        </p:spPr>
        <p:txBody>
          <a:bodyPr/>
          <a:lstStyle/>
          <a:p>
            <a:pPr>
              <a:defRPr/>
            </a:pPr>
            <a:r>
              <a:rPr lang="fr-FR" altLang="fr-FR" dirty="0" smtClean="0"/>
              <a:t>Journées prospectives LPSC – Autrans 1</a:t>
            </a:r>
            <a:r>
              <a:rPr lang="fr-FR" altLang="fr-FR" baseline="30000" dirty="0" smtClean="0"/>
              <a:t>er</a:t>
            </a:r>
            <a:r>
              <a:rPr lang="fr-FR" altLang="fr-FR" dirty="0" smtClean="0"/>
              <a:t> &amp; 2 juin 2015</a:t>
            </a:r>
            <a:endParaRPr lang="fr-FR" altLang="fr-FR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altLang="fr-FR" sz="2800" b="1" dirty="0" smtClean="0">
                <a:solidFill>
                  <a:srgbClr val="E75112"/>
                </a:solidFill>
                <a:latin typeface="Verdana" pitchFamily="34" charset="0"/>
              </a:rPr>
              <a:t>3 thèmes retenus par le CU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1588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3" descr="http://lpsc.in2p3.fr/mariane/images/logoLPS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0"/>
            <a:ext cx="109378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144302" y="1772816"/>
            <a:ext cx="8856984" cy="3637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 eaLnBrk="1" hangingPunct="1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Organisation des projets au LPSC</a:t>
            </a:r>
          </a:p>
          <a:p>
            <a:pPr marL="342900" indent="-342900" algn="just" eaLnBrk="1" hangingPunct="1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endParaRPr lang="fr-F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Les activités de R &amp; D au LPSC</a:t>
            </a:r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endParaRPr lang="en-US" sz="3200" i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endParaRPr lang="fr-FR" sz="3200" i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Conservation et acquisition des compétences et des outils au LPSC</a:t>
            </a:r>
          </a:p>
          <a:p>
            <a:pPr algn="just" eaLnBrk="1" hangingPunct="1">
              <a:lnSpc>
                <a:spcPct val="80000"/>
              </a:lnSpc>
              <a:buClr>
                <a:srgbClr val="DC5A21"/>
              </a:buClr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94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fr-FR" dirty="0" smtClean="0"/>
              <a:t>Journées prospectives LPSC – Autrans 1</a:t>
            </a:r>
            <a:r>
              <a:rPr lang="fr-FR" altLang="fr-FR" baseline="30000" dirty="0" smtClean="0"/>
              <a:t>er</a:t>
            </a:r>
            <a:r>
              <a:rPr lang="fr-FR" altLang="fr-FR" dirty="0" smtClean="0"/>
              <a:t> &amp; 2 juin 2015</a:t>
            </a:r>
            <a:endParaRPr lang="fr-FR" altLang="fr-FR" dirty="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107504" y="836712"/>
            <a:ext cx="8856984" cy="6149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Organisation au sein des projets</a:t>
            </a:r>
          </a:p>
          <a:p>
            <a:pPr marL="342900" indent="-342900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endParaRPr lang="fr-F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r>
              <a:rPr lang="fr-FR" sz="2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Définition du rôle du coordinateur technique</a:t>
            </a:r>
          </a:p>
          <a:p>
            <a:pPr marL="1714500" lvl="3" indent="-342900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r>
              <a:rPr lang="fr-FR" sz="2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Lettre de mission spécifique pour chaque projet</a:t>
            </a:r>
          </a:p>
          <a:p>
            <a:pPr marL="1257300" lvl="2" indent="-342900">
              <a:lnSpc>
                <a:spcPct val="80000"/>
              </a:lnSpc>
              <a:buClr>
                <a:srgbClr val="DC5A21"/>
              </a:buClr>
              <a:buFont typeface="Arial" panose="020B0604020202020204" pitchFamily="34" charset="0"/>
              <a:buChar char="•"/>
            </a:pPr>
            <a:r>
              <a:rPr lang="fr-FR" sz="2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Définir et rédiger un plan de management (qui fait quoi?)</a:t>
            </a:r>
            <a:endParaRPr lang="fr-FR" sz="22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lnSpc>
                <a:spcPct val="80000"/>
              </a:lnSpc>
              <a:buClr>
                <a:srgbClr val="DC5A21"/>
              </a:buClr>
            </a:pPr>
            <a:r>
              <a:rPr lang="fr-FR" sz="2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fr-FR" sz="1600" i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Organisation inter projets</a:t>
            </a:r>
          </a:p>
          <a:p>
            <a:pPr eaLnBrk="1" hangingPunct="1">
              <a:lnSpc>
                <a:spcPct val="80000"/>
              </a:lnSpc>
              <a:buClr>
                <a:srgbClr val="DC5A21"/>
              </a:buClr>
            </a:pPr>
            <a:endParaRPr lang="fr-F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r>
              <a:rPr lang="fr-FR" sz="2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CRTP : </a:t>
            </a:r>
          </a:p>
          <a:p>
            <a:pPr marL="1714500" lvl="3" indent="-342900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r>
              <a:rPr lang="fr-FR" sz="22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r-FR" sz="2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méliorer la réactivité</a:t>
            </a:r>
          </a:p>
          <a:p>
            <a:pPr marL="1714500" lvl="3" indent="-342900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r>
              <a:rPr lang="fr-FR" sz="2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Chronologie des évaluations techniques et scientifiques</a:t>
            </a:r>
          </a:p>
          <a:p>
            <a:pPr marL="1714500" lvl="3" indent="-342900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r>
              <a:rPr lang="fr-FR" sz="2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Participation des chefs de service permanente ou occasionnelle</a:t>
            </a:r>
          </a:p>
          <a:p>
            <a:pPr marL="1257300" lvl="2" indent="-342900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r>
              <a:rPr lang="fr-FR" sz="2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Comités techniques des services</a:t>
            </a:r>
          </a:p>
          <a:p>
            <a:pPr marL="1714500" lvl="3" indent="-342900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r>
              <a:rPr lang="fr-FR" sz="2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Présentation d’un bilan annuel</a:t>
            </a:r>
          </a:p>
          <a:p>
            <a:pPr marL="1714500" lvl="3" indent="-342900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endParaRPr lang="fr-FR" sz="2200" i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articipation aux grands projets IN2P3</a:t>
            </a:r>
          </a:p>
          <a:p>
            <a:pPr marL="342900" indent="-342900" eaLnBrk="1" hangingPunct="1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endParaRPr lang="fr-F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r>
              <a:rPr lang="fr-FR" sz="2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Nécessité de participation technique aux grands projets pour augmenter l’expertise et la visibilité des ITA.</a:t>
            </a:r>
          </a:p>
          <a:p>
            <a:pPr marL="1257300" lvl="2" indent="-342900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r>
              <a:rPr lang="fr-FR" sz="2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Reconnaissance et valorisation du travail sur les « petits » projets doivent être soutenues.</a:t>
            </a:r>
            <a:endParaRPr lang="fr-FR" sz="22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endParaRPr lang="fr-FR" sz="2200" i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endParaRPr lang="en-US" sz="16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altLang="fr-FR" sz="2800" b="1" dirty="0" smtClean="0">
                <a:solidFill>
                  <a:srgbClr val="E75112"/>
                </a:solidFill>
                <a:latin typeface="Verdana" pitchFamily="34" charset="0"/>
              </a:rPr>
              <a:t>Organisation des projets</a:t>
            </a:r>
          </a:p>
        </p:txBody>
      </p:sp>
    </p:spTree>
    <p:extLst>
      <p:ext uri="{BB962C8B-B14F-4D97-AF65-F5344CB8AC3E}">
        <p14:creationId xmlns:p14="http://schemas.microsoft.com/office/powerpoint/2010/main" val="366999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fr-FR" dirty="0" smtClean="0"/>
              <a:t>Journées prospectives LPSC – Autrans 1</a:t>
            </a:r>
            <a:r>
              <a:rPr lang="fr-FR" altLang="fr-FR" baseline="30000" dirty="0" smtClean="0"/>
              <a:t>er</a:t>
            </a:r>
            <a:r>
              <a:rPr lang="fr-FR" altLang="fr-FR" dirty="0" smtClean="0"/>
              <a:t> &amp; 2 juin 2015</a:t>
            </a:r>
            <a:endParaRPr lang="fr-FR" altLang="fr-FR" dirty="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107504" y="1772816"/>
            <a:ext cx="8856984" cy="3613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Objectifs</a:t>
            </a:r>
          </a:p>
          <a:p>
            <a:pPr>
              <a:lnSpc>
                <a:spcPct val="80000"/>
              </a:lnSpc>
              <a:buClr>
                <a:srgbClr val="DC5A21"/>
              </a:buClr>
            </a:pP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r>
              <a:rPr lang="fr-FR" sz="2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R et D projet est indispensable</a:t>
            </a:r>
          </a:p>
          <a:p>
            <a:pPr marL="800100" lvl="1" indent="-342900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r>
              <a:rPr lang="fr-FR" sz="2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 des R et D en cours à faire (choix)</a:t>
            </a:r>
          </a:p>
          <a:p>
            <a:pPr marL="800100" lvl="1" indent="-342900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r>
              <a:rPr lang="fr-FR" sz="22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Acquisition de compétences</a:t>
            </a:r>
          </a:p>
          <a:p>
            <a:pPr marL="800100" lvl="1" indent="-342900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endParaRPr lang="fr-FR" sz="2200" i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Moyens</a:t>
            </a:r>
          </a:p>
          <a:p>
            <a:pPr marL="342900" lvl="1" indent="-342900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r>
              <a:rPr lang="fr-FR" sz="2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 peut se faire sans ressources humaines et financières et sans le temps nécessaire.</a:t>
            </a:r>
          </a:p>
          <a:p>
            <a:pPr marL="800100" lvl="1" indent="-342900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r>
              <a:rPr lang="fr-FR" sz="2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Coopération des services autour de la R et D</a:t>
            </a:r>
            <a:endParaRPr lang="fr-FR" sz="2400" dirty="0"/>
          </a:p>
          <a:p>
            <a:pPr lvl="1">
              <a:lnSpc>
                <a:spcPct val="80000"/>
              </a:lnSpc>
              <a:buClr>
                <a:srgbClr val="DC5A21"/>
              </a:buClr>
            </a:pPr>
            <a:endParaRPr lang="fr-FR" sz="2200" i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  <a:buClr>
                <a:srgbClr val="DC5A21"/>
              </a:buClr>
            </a:pPr>
            <a:endParaRPr lang="fr-FR" sz="2200" i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sz="2800" b="1" dirty="0">
                <a:solidFill>
                  <a:srgbClr val="E75112"/>
                </a:solidFill>
                <a:latin typeface="Verdana"/>
              </a:rPr>
              <a:t>Les activités de R &amp; D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80949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fr-FR" dirty="0" smtClean="0"/>
              <a:t>Journées prospectives LPSC – Autrans 1</a:t>
            </a:r>
            <a:r>
              <a:rPr lang="fr-FR" altLang="fr-FR" baseline="30000" dirty="0" smtClean="0"/>
              <a:t>er</a:t>
            </a:r>
            <a:r>
              <a:rPr lang="fr-FR" altLang="fr-FR" dirty="0" smtClean="0"/>
              <a:t> &amp; 2 juin 2015</a:t>
            </a:r>
            <a:endParaRPr lang="fr-FR" altLang="fr-FR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altLang="fr-FR" sz="2800" b="1" dirty="0" smtClean="0">
                <a:solidFill>
                  <a:srgbClr val="E75112"/>
                </a:solidFill>
                <a:latin typeface="Verdana" pitchFamily="34" charset="0"/>
              </a:rPr>
              <a:t>Compétences et outils</a:t>
            </a:r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107504" y="836712"/>
            <a:ext cx="8856984" cy="654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Clr>
                <a:srgbClr val="DC5A21"/>
              </a:buClr>
            </a:pP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rgbClr val="DC5A21"/>
              </a:buClr>
            </a:pPr>
            <a:endParaRPr lang="fr-F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r>
              <a:rPr lang="fr-FR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Métiers</a:t>
            </a:r>
          </a:p>
          <a:p>
            <a:pPr marL="800100" lvl="1" indent="-342900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endParaRPr lang="fr-FR" sz="22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r>
              <a:rPr lang="fr-FR" sz="22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Liste des métiers en danger de disparition et des besoins à venir</a:t>
            </a:r>
          </a:p>
          <a:p>
            <a:pPr marL="1257300" lvl="2" indent="-342900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r>
              <a:rPr lang="fr-FR" sz="22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Conservation de l’atelier</a:t>
            </a:r>
          </a:p>
          <a:p>
            <a:pPr marL="1257300" lvl="2" indent="-342900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r>
              <a:rPr lang="fr-FR" sz="22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Contrat cadre en discussion avec la DR11 </a:t>
            </a:r>
          </a:p>
          <a:p>
            <a:pPr marL="1257300" lvl="2" indent="-342900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r>
              <a:rPr lang="fr-FR" sz="22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Recrutement communication impossible.</a:t>
            </a:r>
            <a:endParaRPr lang="fr-FR" sz="22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endParaRPr lang="fr-FR" sz="22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r>
              <a:rPr lang="fr-FR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</a:p>
          <a:p>
            <a:pPr marL="800100" lvl="1" indent="-342900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endParaRPr lang="fr-FR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r>
              <a:rPr lang="fr-FR" sz="22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Liste des équipements à conserver ou acquérir</a:t>
            </a:r>
          </a:p>
          <a:p>
            <a:pPr marL="1257300" lvl="2" indent="-342900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r>
              <a:rPr lang="fr-FR" sz="22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Mutualisation d’équipement sur la place Grenobloise</a:t>
            </a:r>
          </a:p>
          <a:p>
            <a:pPr marL="1257300" lvl="2" indent="-342900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r>
              <a:rPr lang="fr-FR" sz="22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L’équipement nécessite aussi des agents</a:t>
            </a:r>
          </a:p>
          <a:p>
            <a:pPr marL="800100" lvl="1" indent="-342900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endParaRPr lang="fr-FR" sz="22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r>
              <a:rPr lang="fr-FR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Outils</a:t>
            </a:r>
          </a:p>
          <a:p>
            <a:pPr marL="800100" lvl="1" indent="-342900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endParaRPr lang="fr-FR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r>
              <a:rPr lang="fr-FR" sz="22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Augmentation certaine du coût des licences des logiciels</a:t>
            </a:r>
          </a:p>
          <a:p>
            <a:pPr marL="1257300" lvl="2" indent="-342900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r>
              <a:rPr lang="fr-FR" sz="22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Diminution du nombres de licences</a:t>
            </a:r>
          </a:p>
          <a:p>
            <a:pPr marL="1257300" lvl="2" indent="-342900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r>
              <a:rPr lang="fr-FR" sz="22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Incertitude sur la prise en charge des surcoûts</a:t>
            </a:r>
          </a:p>
          <a:p>
            <a:pPr marL="800100" lvl="1" indent="-342900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80000"/>
              </a:lnSpc>
              <a:buClr>
                <a:srgbClr val="DC5A21"/>
              </a:buClr>
              <a:buFont typeface="Arial" pitchFamily="34" charset="0"/>
              <a:buChar char="•"/>
            </a:pPr>
            <a:endParaRPr lang="fr-F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58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ourniquet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5378</TotalTime>
  <Words>312</Words>
  <Application>Microsoft Office PowerPoint</Application>
  <PresentationFormat>Affichage à l'écran (4:3)</PresentationFormat>
  <Paragraphs>74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Tourniquet2013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LPSC-SDI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LPSC prospectives</dc:title>
  <dc:creator>Stassi Patrick</dc:creator>
  <cp:keywords>SDI</cp:keywords>
  <dc:description>Prospectives LPSC 1 &amp; 2 juin 2015</dc:description>
  <cp:lastModifiedBy>Francis Vezzu</cp:lastModifiedBy>
  <cp:revision>366</cp:revision>
  <cp:lastPrinted>2014-12-18T09:16:51Z</cp:lastPrinted>
  <dcterms:created xsi:type="dcterms:W3CDTF">2010-12-20T20:47:11Z</dcterms:created>
  <dcterms:modified xsi:type="dcterms:W3CDTF">2015-06-02T10:31:28Z</dcterms:modified>
</cp:coreProperties>
</file>