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8"/>
  </p:notesMasterIdLst>
  <p:handoutMasterIdLst>
    <p:handoutMasterId r:id="rId19"/>
  </p:handoutMasterIdLst>
  <p:sldIdLst>
    <p:sldId id="270" r:id="rId2"/>
    <p:sldId id="274" r:id="rId3"/>
    <p:sldId id="278" r:id="rId4"/>
    <p:sldId id="281" r:id="rId5"/>
    <p:sldId id="286" r:id="rId6"/>
    <p:sldId id="283" r:id="rId7"/>
    <p:sldId id="287" r:id="rId8"/>
    <p:sldId id="282" r:id="rId9"/>
    <p:sldId id="291" r:id="rId10"/>
    <p:sldId id="285" r:id="rId11"/>
    <p:sldId id="292" r:id="rId12"/>
    <p:sldId id="288" r:id="rId13"/>
    <p:sldId id="284" r:id="rId14"/>
    <p:sldId id="293" r:id="rId15"/>
    <p:sldId id="290" r:id="rId16"/>
    <p:sldId id="28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re" id="{2A886CFD-221B-49EF-AB04-882459BCBE45}">
          <p14:sldIdLst>
            <p14:sldId id="270"/>
            <p14:sldId id="274"/>
            <p14:sldId id="278"/>
            <p14:sldId id="281"/>
            <p14:sldId id="286"/>
            <p14:sldId id="283"/>
            <p14:sldId id="287"/>
            <p14:sldId id="282"/>
            <p14:sldId id="291"/>
            <p14:sldId id="285"/>
            <p14:sldId id="292"/>
            <p14:sldId id="288"/>
            <p14:sldId id="284"/>
            <p14:sldId id="293"/>
            <p14:sldId id="290"/>
            <p14:sldId id="280"/>
          </p14:sldIdLst>
        </p14:section>
        <p14:section name="Section sans titre" id="{60620BD1-DE58-4796-97D1-2174212BCCB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nuelle Vernay" initials="EV" lastIdx="1" clrIdx="0">
    <p:extLst>
      <p:ext uri="{19B8F6BF-5375-455C-9EA6-DF929625EA0E}">
        <p15:presenceInfo xmlns:p15="http://schemas.microsoft.com/office/powerpoint/2012/main" userId="S-1-5-21-1757981266-1123561945-839522115-11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4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6305" autoAdjust="0"/>
  </p:normalViewPr>
  <p:slideViewPr>
    <p:cSldViewPr snapToGrid="0">
      <p:cViewPr varScale="1">
        <p:scale>
          <a:sx n="67" d="100"/>
          <a:sy n="67" d="100"/>
        </p:scale>
        <p:origin x="65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41319835020615E-2"/>
          <c:y val="6.9342394508981872E-2"/>
          <c:w val="0.93633329232283469"/>
          <c:h val="0.71039999320866187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lpsc-info-l</c:v>
                </c:pt>
              </c:strCache>
            </c:strRef>
          </c:tx>
          <c:spPr>
            <a:ln w="28575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Feuil1!$A$2:$A$26</c:f>
              <c:numCache>
                <c:formatCode>mmm\-yy</c:formatCode>
                <c:ptCount val="25"/>
                <c:pt idx="0">
                  <c:v>41365</c:v>
                </c:pt>
                <c:pt idx="1">
                  <c:v>41395</c:v>
                </c:pt>
                <c:pt idx="2">
                  <c:v>41426</c:v>
                </c:pt>
                <c:pt idx="3">
                  <c:v>41456</c:v>
                </c:pt>
                <c:pt idx="4">
                  <c:v>41487</c:v>
                </c:pt>
                <c:pt idx="5">
                  <c:v>41518</c:v>
                </c:pt>
                <c:pt idx="6">
                  <c:v>41548</c:v>
                </c:pt>
                <c:pt idx="7">
                  <c:v>41579</c:v>
                </c:pt>
                <c:pt idx="8">
                  <c:v>41609</c:v>
                </c:pt>
                <c:pt idx="9">
                  <c:v>41640</c:v>
                </c:pt>
                <c:pt idx="10">
                  <c:v>41671</c:v>
                </c:pt>
                <c:pt idx="11">
                  <c:v>41699</c:v>
                </c:pt>
                <c:pt idx="12">
                  <c:v>41730</c:v>
                </c:pt>
                <c:pt idx="13">
                  <c:v>41760</c:v>
                </c:pt>
                <c:pt idx="14">
                  <c:v>41791</c:v>
                </c:pt>
                <c:pt idx="15">
                  <c:v>41821</c:v>
                </c:pt>
                <c:pt idx="16">
                  <c:v>41852</c:v>
                </c:pt>
                <c:pt idx="17">
                  <c:v>41883</c:v>
                </c:pt>
                <c:pt idx="18">
                  <c:v>41913</c:v>
                </c:pt>
                <c:pt idx="19">
                  <c:v>41944</c:v>
                </c:pt>
                <c:pt idx="20">
                  <c:v>41974</c:v>
                </c:pt>
                <c:pt idx="21">
                  <c:v>42005</c:v>
                </c:pt>
                <c:pt idx="22">
                  <c:v>42036</c:v>
                </c:pt>
                <c:pt idx="23">
                  <c:v>42064</c:v>
                </c:pt>
                <c:pt idx="24">
                  <c:v>42095</c:v>
                </c:pt>
              </c:numCache>
            </c:numRef>
          </c:cat>
          <c:val>
            <c:numRef>
              <c:f>Feuil1!$B$2:$B$26</c:f>
              <c:numCache>
                <c:formatCode>General</c:formatCode>
                <c:ptCount val="25"/>
                <c:pt idx="0">
                  <c:v>11</c:v>
                </c:pt>
                <c:pt idx="1">
                  <c:v>5</c:v>
                </c:pt>
                <c:pt idx="2">
                  <c:v>12</c:v>
                </c:pt>
                <c:pt idx="3">
                  <c:v>10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9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8</c:v>
                </c:pt>
                <c:pt idx="12">
                  <c:v>1</c:v>
                </c:pt>
                <c:pt idx="13">
                  <c:v>1</c:v>
                </c:pt>
                <c:pt idx="14">
                  <c:v>7</c:v>
                </c:pt>
                <c:pt idx="15">
                  <c:v>0</c:v>
                </c:pt>
                <c:pt idx="16">
                  <c:v>2</c:v>
                </c:pt>
                <c:pt idx="17">
                  <c:v>4</c:v>
                </c:pt>
                <c:pt idx="18">
                  <c:v>6</c:v>
                </c:pt>
                <c:pt idx="19">
                  <c:v>14</c:v>
                </c:pt>
                <c:pt idx="20">
                  <c:v>4</c:v>
                </c:pt>
                <c:pt idx="21">
                  <c:v>5</c:v>
                </c:pt>
                <c:pt idx="22">
                  <c:v>2</c:v>
                </c:pt>
                <c:pt idx="23">
                  <c:v>10</c:v>
                </c:pt>
                <c:pt idx="24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lpsc-l</c:v>
                </c:pt>
              </c:strCache>
            </c:strRef>
          </c:tx>
          <c:spPr>
            <a:ln w="28575" cap="rnd">
              <a:solidFill>
                <a:schemeClr val="accent5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Feuil1!$A$2:$A$26</c:f>
              <c:numCache>
                <c:formatCode>mmm\-yy</c:formatCode>
                <c:ptCount val="25"/>
                <c:pt idx="0">
                  <c:v>41365</c:v>
                </c:pt>
                <c:pt idx="1">
                  <c:v>41395</c:v>
                </c:pt>
                <c:pt idx="2">
                  <c:v>41426</c:v>
                </c:pt>
                <c:pt idx="3">
                  <c:v>41456</c:v>
                </c:pt>
                <c:pt idx="4">
                  <c:v>41487</c:v>
                </c:pt>
                <c:pt idx="5">
                  <c:v>41518</c:v>
                </c:pt>
                <c:pt idx="6">
                  <c:v>41548</c:v>
                </c:pt>
                <c:pt idx="7">
                  <c:v>41579</c:v>
                </c:pt>
                <c:pt idx="8">
                  <c:v>41609</c:v>
                </c:pt>
                <c:pt idx="9">
                  <c:v>41640</c:v>
                </c:pt>
                <c:pt idx="10">
                  <c:v>41671</c:v>
                </c:pt>
                <c:pt idx="11">
                  <c:v>41699</c:v>
                </c:pt>
                <c:pt idx="12">
                  <c:v>41730</c:v>
                </c:pt>
                <c:pt idx="13">
                  <c:v>41760</c:v>
                </c:pt>
                <c:pt idx="14">
                  <c:v>41791</c:v>
                </c:pt>
                <c:pt idx="15">
                  <c:v>41821</c:v>
                </c:pt>
                <c:pt idx="16">
                  <c:v>41852</c:v>
                </c:pt>
                <c:pt idx="17">
                  <c:v>41883</c:v>
                </c:pt>
                <c:pt idx="18">
                  <c:v>41913</c:v>
                </c:pt>
                <c:pt idx="19">
                  <c:v>41944</c:v>
                </c:pt>
                <c:pt idx="20">
                  <c:v>41974</c:v>
                </c:pt>
                <c:pt idx="21">
                  <c:v>42005</c:v>
                </c:pt>
                <c:pt idx="22">
                  <c:v>42036</c:v>
                </c:pt>
                <c:pt idx="23">
                  <c:v>42064</c:v>
                </c:pt>
                <c:pt idx="24">
                  <c:v>42095</c:v>
                </c:pt>
              </c:numCache>
            </c:numRef>
          </c:cat>
          <c:val>
            <c:numRef>
              <c:f>Feuil1!$C$2:$C$26</c:f>
              <c:numCache>
                <c:formatCode>General</c:formatCode>
                <c:ptCount val="25"/>
                <c:pt idx="0">
                  <c:v>38</c:v>
                </c:pt>
                <c:pt idx="1">
                  <c:v>37</c:v>
                </c:pt>
                <c:pt idx="2">
                  <c:v>30</c:v>
                </c:pt>
                <c:pt idx="3">
                  <c:v>33</c:v>
                </c:pt>
                <c:pt idx="4">
                  <c:v>10</c:v>
                </c:pt>
                <c:pt idx="5">
                  <c:v>54</c:v>
                </c:pt>
                <c:pt idx="6">
                  <c:v>60</c:v>
                </c:pt>
                <c:pt idx="7">
                  <c:v>33</c:v>
                </c:pt>
                <c:pt idx="8">
                  <c:v>33</c:v>
                </c:pt>
                <c:pt idx="9">
                  <c:v>41</c:v>
                </c:pt>
                <c:pt idx="10">
                  <c:v>32</c:v>
                </c:pt>
                <c:pt idx="11">
                  <c:v>32</c:v>
                </c:pt>
                <c:pt idx="12">
                  <c:v>41</c:v>
                </c:pt>
                <c:pt idx="13">
                  <c:v>35</c:v>
                </c:pt>
                <c:pt idx="14">
                  <c:v>49</c:v>
                </c:pt>
                <c:pt idx="15">
                  <c:v>33</c:v>
                </c:pt>
                <c:pt idx="16">
                  <c:v>21</c:v>
                </c:pt>
                <c:pt idx="17">
                  <c:v>46</c:v>
                </c:pt>
                <c:pt idx="18">
                  <c:v>47</c:v>
                </c:pt>
                <c:pt idx="19">
                  <c:v>54</c:v>
                </c:pt>
                <c:pt idx="20">
                  <c:v>36</c:v>
                </c:pt>
                <c:pt idx="21">
                  <c:v>51</c:v>
                </c:pt>
                <c:pt idx="22">
                  <c:v>39</c:v>
                </c:pt>
                <c:pt idx="23">
                  <c:v>57</c:v>
                </c:pt>
                <c:pt idx="24">
                  <c:v>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4482984"/>
        <c:axId val="169891152"/>
      </c:lineChart>
      <c:dateAx>
        <c:axId val="24448298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891152"/>
        <c:crosses val="autoZero"/>
        <c:auto val="1"/>
        <c:lblOffset val="100"/>
        <c:baseTimeUnit val="months"/>
      </c:dateAx>
      <c:valAx>
        <c:axId val="16989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44829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3138338823887048"/>
          <c:y val="0"/>
          <c:w val="0.41690550850677865"/>
          <c:h val="8.99001882871556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smtClean="0"/>
              <a:t>Pertinence</a:t>
            </a:r>
            <a:r>
              <a:rPr lang="fr-FR" baseline="0" dirty="0" smtClean="0"/>
              <a:t> du contenu et du mode de diffusion de l’information</a:t>
            </a:r>
            <a:endParaRPr lang="fr-FR" dirty="0"/>
          </a:p>
        </c:rich>
      </c:tx>
      <c:layout>
        <c:manualLayout>
          <c:xMode val="edge"/>
          <c:yMode val="edge"/>
          <c:x val="0.16273584610210853"/>
          <c:y val="4.122258061655772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Feuil1!$C$12</c:f>
              <c:strCache>
                <c:ptCount val="1"/>
                <c:pt idx="0">
                  <c:v>% de personnes qui se sentent concernées par l'information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Feuil1!$B$13:$B$23</c:f>
              <c:strCache>
                <c:ptCount val="11"/>
                <c:pt idx="0">
                  <c:v>FONCTIONNEMENT LABO, INCIDENTS INFORMATIQUES, ELECTRIQUES, TRAVAUX ; FERMETURE DU LABORATOIRE OU D'UN SERVICE ; SUSPENSION TEMPORAIRE D'UN SERVICE RENDU (courrier…)</c:v>
                </c:pt>
                <c:pt idx="1">
                  <c:v>SEMINAIRES</c:v>
                </c:pt>
                <c:pt idx="2">
                  <c:v>ANNONCE REUNIONS + DIFFUSION CR</c:v>
                </c:pt>
                <c:pt idx="3">
                  <c:v>ANNONCE EVENEMENTS </c:v>
                </c:pt>
                <c:pt idx="4">
                  <c:v>CARRIERES, CONGES, CET…</c:v>
                </c:pt>
                <c:pt idx="5">
                  <c:v>FORMATION PERMANENTE</c:v>
                </c:pt>
                <c:pt idx="6">
                  <c:v>ARRIVEES, DEPARTS DE PERSONNELS</c:v>
                </c:pt>
                <c:pt idx="7">
                  <c:v>ACCUEIL DE STAGIAIRES</c:v>
                </c:pt>
                <c:pt idx="8">
                  <c:v>APPELS A PROJET ET FINANCEMENT</c:v>
                </c:pt>
                <c:pt idx="9">
                  <c:v>REGLEMENT &amp; DOC. ACHATS</c:v>
                </c:pt>
                <c:pt idx="10">
                  <c:v>REGLEMENT &amp; DOC.  MISSIONS</c:v>
                </c:pt>
              </c:strCache>
            </c:strRef>
          </c:cat>
          <c:val>
            <c:numRef>
              <c:f>Feuil1!$C$13:$C$23</c:f>
              <c:numCache>
                <c:formatCode>0%</c:formatCode>
                <c:ptCount val="11"/>
                <c:pt idx="0">
                  <c:v>1</c:v>
                </c:pt>
                <c:pt idx="1">
                  <c:v>0.9143</c:v>
                </c:pt>
                <c:pt idx="2">
                  <c:v>1</c:v>
                </c:pt>
                <c:pt idx="3">
                  <c:v>0.97140000000000004</c:v>
                </c:pt>
                <c:pt idx="4">
                  <c:v>0.94289999999999996</c:v>
                </c:pt>
                <c:pt idx="5">
                  <c:v>0.88570000000000004</c:v>
                </c:pt>
                <c:pt idx="6">
                  <c:v>0.97140000000000004</c:v>
                </c:pt>
                <c:pt idx="7">
                  <c:v>0.85709999999999997</c:v>
                </c:pt>
                <c:pt idx="8">
                  <c:v>0.68569999999999998</c:v>
                </c:pt>
                <c:pt idx="9">
                  <c:v>0.7429</c:v>
                </c:pt>
                <c:pt idx="10">
                  <c:v>0.97140000000000004</c:v>
                </c:pt>
              </c:numCache>
            </c:numRef>
          </c:val>
        </c:ser>
        <c:ser>
          <c:idx val="1"/>
          <c:order val="1"/>
          <c:tx>
            <c:strRef>
              <c:f>Feuil1!$I$12</c:f>
              <c:strCache>
                <c:ptCount val="1"/>
                <c:pt idx="0">
                  <c:v>% de personnes considérant que le mode diffusion actuel est satisfaisant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Feuil1!$B$13:$B$23</c:f>
              <c:strCache>
                <c:ptCount val="11"/>
                <c:pt idx="0">
                  <c:v>FONCTIONNEMENT LABO, INCIDENTS INFORMATIQUES, ELECTRIQUES, TRAVAUX ; FERMETURE DU LABORATOIRE OU D'UN SERVICE ; SUSPENSION TEMPORAIRE D'UN SERVICE RENDU (courrier…)</c:v>
                </c:pt>
                <c:pt idx="1">
                  <c:v>SEMINAIRES</c:v>
                </c:pt>
                <c:pt idx="2">
                  <c:v>ANNONCE REUNIONS + DIFFUSION CR</c:v>
                </c:pt>
                <c:pt idx="3">
                  <c:v>ANNONCE EVENEMENTS </c:v>
                </c:pt>
                <c:pt idx="4">
                  <c:v>CARRIERES, CONGES, CET…</c:v>
                </c:pt>
                <c:pt idx="5">
                  <c:v>FORMATION PERMANENTE</c:v>
                </c:pt>
                <c:pt idx="6">
                  <c:v>ARRIVEES, DEPARTS DE PERSONNELS</c:v>
                </c:pt>
                <c:pt idx="7">
                  <c:v>ACCUEIL DE STAGIAIRES</c:v>
                </c:pt>
                <c:pt idx="8">
                  <c:v>APPELS A PROJET ET FINANCEMENT</c:v>
                </c:pt>
                <c:pt idx="9">
                  <c:v>REGLEMENT &amp; DOC. ACHATS</c:v>
                </c:pt>
                <c:pt idx="10">
                  <c:v>REGLEMENT &amp; DOC.  MISSIONS</c:v>
                </c:pt>
              </c:strCache>
            </c:strRef>
          </c:cat>
          <c:val>
            <c:numRef>
              <c:f>Feuil1!$I$13:$I$23</c:f>
              <c:numCache>
                <c:formatCode>0%</c:formatCode>
                <c:ptCount val="11"/>
                <c:pt idx="0">
                  <c:v>0.8286</c:v>
                </c:pt>
                <c:pt idx="1">
                  <c:v>0.94289999999999996</c:v>
                </c:pt>
                <c:pt idx="2">
                  <c:v>0.9143</c:v>
                </c:pt>
                <c:pt idx="3">
                  <c:v>0.88570000000000004</c:v>
                </c:pt>
                <c:pt idx="4">
                  <c:v>0.88570000000000004</c:v>
                </c:pt>
                <c:pt idx="5">
                  <c:v>0.8</c:v>
                </c:pt>
                <c:pt idx="6">
                  <c:v>0.62860000000000005</c:v>
                </c:pt>
                <c:pt idx="7">
                  <c:v>0.71430000000000005</c:v>
                </c:pt>
                <c:pt idx="8">
                  <c:v>0.65710000000000002</c:v>
                </c:pt>
                <c:pt idx="9">
                  <c:v>0.54290000000000005</c:v>
                </c:pt>
                <c:pt idx="10">
                  <c:v>0.68569999999999998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91936"/>
        <c:axId val="169892328"/>
      </c:barChart>
      <c:catAx>
        <c:axId val="16989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892328"/>
        <c:crosses val="autoZero"/>
        <c:auto val="1"/>
        <c:lblAlgn val="ctr"/>
        <c:lblOffset val="100"/>
        <c:noMultiLvlLbl val="0"/>
      </c:catAx>
      <c:valAx>
        <c:axId val="169892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89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Archivage et disponibilité de l’information </a:t>
            </a:r>
          </a:p>
        </c:rich>
      </c:tx>
      <c:layout>
        <c:manualLayout>
          <c:xMode val="edge"/>
          <c:yMode val="edge"/>
          <c:x val="0.1913099939860313"/>
          <c:y val="8.029949917667535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Feuil1!$K$12</c:f>
              <c:strCache>
                <c:ptCount val="1"/>
                <c:pt idx="0">
                  <c:v>% personnes souhaitant un stockage de l'information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Feuil1!$B$13:$B$23</c:f>
              <c:strCache>
                <c:ptCount val="11"/>
                <c:pt idx="0">
                  <c:v>FONCTIONNEMENT LABO, INCIDENTS INFORMATIQUES, ELECTRIQUES, TRAVAUX ; FERMETURE DU LABORATOIRE OU D'UN SERVICE ; SUSPENSION TEMPORAIRE D'UN SERVICE RENDU (courrier…)</c:v>
                </c:pt>
                <c:pt idx="1">
                  <c:v>ANNONCE DES SEMINAIRES</c:v>
                </c:pt>
                <c:pt idx="2">
                  <c:v>ANNONCE DES REUNIONS (CONSEILS, EVALUATIONS…) &amp;  MISE A DISPOSITION DES COMPTES RENDUS</c:v>
                </c:pt>
                <c:pt idx="3">
                  <c:v>ANNONCE D'EVENEMENTS SCIENT/ PEDAGOGIQUES (FETE DE LA SCIENCE, MASTERCLASSES…)</c:v>
                </c:pt>
                <c:pt idx="4">
                  <c:v>INFORMATIONS SUR LES CARRIERES, LES CONGES, LE CET…</c:v>
                </c:pt>
                <c:pt idx="5">
                  <c:v>INFORMATIONS SUR LA FORMATION PERMANENTE (OFFRES &amp; INSCRIPTION)</c:v>
                </c:pt>
                <c:pt idx="6">
                  <c:v>ARRIVEES, DEPARTS DE PERSONNELS</c:v>
                </c:pt>
                <c:pt idx="7">
                  <c:v>INFORMATIONS SUR L'ACCUEIL DE STAGIAIRES</c:v>
                </c:pt>
                <c:pt idx="8">
                  <c:v>APPELS A PROJET, APPELS A FINANCEMENT</c:v>
                </c:pt>
                <c:pt idx="9">
                  <c:v>REGLEMENT &amp; DOC.  ACHATS</c:v>
                </c:pt>
                <c:pt idx="10">
                  <c:v>REGLEMENT &amp; DOC. MISSIONS</c:v>
                </c:pt>
              </c:strCache>
            </c:strRef>
          </c:cat>
          <c:val>
            <c:numRef>
              <c:f>Feuil1!$K$13:$K$23</c:f>
              <c:numCache>
                <c:formatCode>0%</c:formatCode>
                <c:ptCount val="11"/>
                <c:pt idx="4">
                  <c:v>0.71430000000000005</c:v>
                </c:pt>
                <c:pt idx="5">
                  <c:v>0.54290000000000005</c:v>
                </c:pt>
                <c:pt idx="8">
                  <c:v>0.57140000000000002</c:v>
                </c:pt>
                <c:pt idx="9">
                  <c:v>0.71430000000000005</c:v>
                </c:pt>
                <c:pt idx="10">
                  <c:v>0.8</c:v>
                </c:pt>
              </c:numCache>
            </c:numRef>
          </c:val>
        </c:ser>
        <c:ser>
          <c:idx val="1"/>
          <c:order val="1"/>
          <c:tx>
            <c:strRef>
              <c:f>Feuil1!$N$12</c:f>
              <c:strCache>
                <c:ptCount val="1"/>
                <c:pt idx="0">
                  <c:v>% de personnes ne trouvant pas l'information quand ils la cherchent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Feuil1!$B$13:$B$23</c:f>
              <c:strCache>
                <c:ptCount val="11"/>
                <c:pt idx="0">
                  <c:v>FONCTIONNEMENT LABO, INCIDENTS INFORMATIQUES, ELECTRIQUES, TRAVAUX ; FERMETURE DU LABORATOIRE OU D'UN SERVICE ; SUSPENSION TEMPORAIRE D'UN SERVICE RENDU (courrier…)</c:v>
                </c:pt>
                <c:pt idx="1">
                  <c:v>ANNONCE DES SEMINAIRES</c:v>
                </c:pt>
                <c:pt idx="2">
                  <c:v>ANNONCE DES REUNIONS (CONSEILS, EVALUATIONS…) &amp;  MISE A DISPOSITION DES COMPTES RENDUS</c:v>
                </c:pt>
                <c:pt idx="3">
                  <c:v>ANNONCE D'EVENEMENTS SCIENT/ PEDAGOGIQUES (FETE DE LA SCIENCE, MASTERCLASSES…)</c:v>
                </c:pt>
                <c:pt idx="4">
                  <c:v>INFORMATIONS SUR LES CARRIERES, LES CONGES, LE CET…</c:v>
                </c:pt>
                <c:pt idx="5">
                  <c:v>INFORMATIONS SUR LA FORMATION PERMANENTE (OFFRES &amp; INSCRIPTION)</c:v>
                </c:pt>
                <c:pt idx="6">
                  <c:v>ARRIVEES, DEPARTS DE PERSONNELS</c:v>
                </c:pt>
                <c:pt idx="7">
                  <c:v>INFORMATIONS SUR L'ACCUEIL DE STAGIAIRES</c:v>
                </c:pt>
                <c:pt idx="8">
                  <c:v>APPELS A PROJET, APPELS A FINANCEMENT</c:v>
                </c:pt>
                <c:pt idx="9">
                  <c:v>REGLEMENT &amp; DOC.  ACHATS</c:v>
                </c:pt>
                <c:pt idx="10">
                  <c:v>REGLEMENT &amp; DOC. MISSIONS</c:v>
                </c:pt>
              </c:strCache>
            </c:strRef>
          </c:cat>
          <c:val>
            <c:numRef>
              <c:f>Feuil1!$N$13:$N$23</c:f>
              <c:numCache>
                <c:formatCode>0%</c:formatCode>
                <c:ptCount val="11"/>
                <c:pt idx="1">
                  <c:v>0.31430000000000002</c:v>
                </c:pt>
                <c:pt idx="2">
                  <c:v>0.4</c:v>
                </c:pt>
                <c:pt idx="3">
                  <c:v>0.4</c:v>
                </c:pt>
                <c:pt idx="4">
                  <c:v>0.54290000000000005</c:v>
                </c:pt>
                <c:pt idx="5">
                  <c:v>0.54290000000000005</c:v>
                </c:pt>
                <c:pt idx="6">
                  <c:v>0.8</c:v>
                </c:pt>
                <c:pt idx="7">
                  <c:v>0.42859999999999998</c:v>
                </c:pt>
                <c:pt idx="8">
                  <c:v>0.65710000000000002</c:v>
                </c:pt>
                <c:pt idx="9">
                  <c:v>0.68569999999999998</c:v>
                </c:pt>
                <c:pt idx="10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93112"/>
        <c:axId val="249769760"/>
      </c:barChart>
      <c:catAx>
        <c:axId val="169893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9769760"/>
        <c:crosses val="autoZero"/>
        <c:auto val="1"/>
        <c:lblAlgn val="ctr"/>
        <c:lblOffset val="100"/>
        <c:noMultiLvlLbl val="0"/>
      </c:catAx>
      <c:valAx>
        <c:axId val="24976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893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2C6D9-FEAE-404C-A98F-E5914644AC39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0E8F8-ACBA-4E63-B507-3545426A3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04866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4D7A-0181-4B23-9869-C2A2EC731B84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13070-6785-41CA-9385-6CC6F9527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9612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91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883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11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688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289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12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88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92C-C3A5-4C80-AA07-5111DAD15F7D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19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CAED-778C-499E-8915-1CE3C3B4DAE5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21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6D3-9D29-498F-B855-3282145488BE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801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05C3-A80C-49AB-8AEC-1EAF888D426D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030-B13A-4FA4-AB49-0AE2D14D7EB1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17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85D4-568F-4E7E-9DB3-70CF7A6480B4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77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938E-B3EC-43BD-875D-BC6F28AB0FB0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50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2AE9-78C3-467E-A716-AE12C18EBF90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5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25-11EC-4432-AA27-1881E05048D7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78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E363-8618-4AA8-B56A-14B5E27C8A17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9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3AE9-9778-4DD5-9341-F7CA70B0F5C0}" type="datetime1">
              <a:rPr lang="fr-FR" smtClean="0"/>
              <a:t>31/05/2015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6FC4-38AA-403A-A2D5-EE22E589DEEE}" type="datetime1">
              <a:rPr lang="fr-FR" smtClean="0"/>
              <a:t>31/05/2015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4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DA7B-D08F-4D97-ACAD-DDCC66C60C58}" type="datetime1">
              <a:rPr lang="fr-FR" smtClean="0"/>
              <a:t>31/05/2015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83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AB5E-078A-4A44-B443-1888C4D2B805}" type="datetime1">
              <a:rPr lang="fr-FR" smtClean="0"/>
              <a:t>31/05/2015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04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22F2-8EB5-4009-A1A5-02E98ABD644F}" type="datetime1">
              <a:rPr lang="fr-FR" smtClean="0"/>
              <a:t>31/05/2015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0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A155-8294-4A3F-8F0E-E5A97263BA99}" type="datetime1">
              <a:rPr lang="fr-FR" smtClean="0"/>
              <a:t>31/05/2015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57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647D4-34D1-46A0-B71C-5936FD414C28}" type="datetime1">
              <a:rPr lang="fr-FR" smtClean="0"/>
              <a:t>31/05/2015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Journées Prospectives LPSC - 1er et 2 juin 2015 - Autrans                                Diffusion de l'information non scientifique au LPSC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46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77334" y="6393122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92083" y="6406486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1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27803" y="1106640"/>
            <a:ext cx="80641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DIFFUSION DE L’INFORMATION</a:t>
            </a:r>
          </a:p>
          <a:p>
            <a:pPr algn="ctr"/>
            <a:r>
              <a:rPr lang="fr-FR" sz="6000" dirty="0" smtClean="0"/>
              <a:t> NON SCIENTIFIQUE</a:t>
            </a:r>
          </a:p>
          <a:p>
            <a:pPr algn="ctr"/>
            <a:r>
              <a:rPr lang="fr-FR" sz="6000" dirty="0" smtClean="0"/>
              <a:t> AU LPSC</a:t>
            </a:r>
            <a:endParaRPr lang="fr-FR" sz="6000" dirty="0"/>
          </a:p>
        </p:txBody>
      </p:sp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1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01134" y="6457287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38238" y="6457286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10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57251" y="328613"/>
            <a:ext cx="84167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+mj-lt"/>
              </a:rPr>
              <a:t>Les motifs d’insatisfaction quant aux modes </a:t>
            </a:r>
            <a:r>
              <a:rPr lang="fr-FR" sz="3200" dirty="0" smtClean="0"/>
              <a:t>de </a:t>
            </a:r>
            <a:r>
              <a:rPr lang="fr-FR" sz="3200" dirty="0"/>
              <a:t>diffusion </a:t>
            </a:r>
            <a:r>
              <a:rPr lang="fr-FR" sz="3200" dirty="0" smtClean="0"/>
              <a:t>de l’information</a:t>
            </a:r>
            <a:r>
              <a:rPr lang="fr-FR" sz="3200" dirty="0"/>
              <a:t> </a:t>
            </a:r>
            <a:r>
              <a:rPr lang="fr-FR" sz="3200" dirty="0" smtClean="0"/>
              <a:t>:</a:t>
            </a:r>
          </a:p>
          <a:p>
            <a:endParaRPr lang="fr-FR" sz="32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Les informations </a:t>
            </a:r>
            <a:r>
              <a:rPr lang="fr-FR" dirty="0"/>
              <a:t>et décisions ne sont pas toujours retransmises par les responsables de groupes et chefs de </a:t>
            </a:r>
            <a:r>
              <a:rPr lang="fr-FR" dirty="0" smtClean="0"/>
              <a:t>services </a:t>
            </a:r>
          </a:p>
          <a:p>
            <a:pPr lvl="1"/>
            <a:endParaRPr lang="fr-FR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Souhait de rendre </a:t>
            </a:r>
            <a:r>
              <a:rPr lang="fr-FR" dirty="0"/>
              <a:t>les CR des </a:t>
            </a:r>
            <a:r>
              <a:rPr lang="fr-FR" dirty="0" smtClean="0"/>
              <a:t>réunions </a:t>
            </a:r>
            <a:r>
              <a:rPr lang="fr-FR" dirty="0"/>
              <a:t>des responsables de groupes/de service accessibles à </a:t>
            </a:r>
            <a:r>
              <a:rPr lang="fr-FR" dirty="0" smtClean="0"/>
              <a:t>tous afin que la </a:t>
            </a:r>
            <a:r>
              <a:rPr lang="fr-FR" dirty="0"/>
              <a:t>transmission des </a:t>
            </a:r>
            <a:r>
              <a:rPr lang="fr-FR" dirty="0" smtClean="0"/>
              <a:t>informations soit effective</a:t>
            </a:r>
          </a:p>
          <a:p>
            <a:pPr lvl="1"/>
            <a:endParaRPr lang="fr-FR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Constat que </a:t>
            </a:r>
            <a:r>
              <a:rPr lang="fr-FR" dirty="0"/>
              <a:t>le CR du CU est le seul endroit </a:t>
            </a:r>
            <a:r>
              <a:rPr lang="fr-FR" dirty="0" smtClean="0"/>
              <a:t>où </a:t>
            </a:r>
            <a:r>
              <a:rPr lang="fr-FR" dirty="0"/>
              <a:t>tout agent accède à des informations concernant le fonctionnement du </a:t>
            </a:r>
            <a:r>
              <a:rPr lang="fr-FR" dirty="0" smtClean="0"/>
              <a:t>labo : Souhait de </a:t>
            </a:r>
            <a:r>
              <a:rPr lang="fr-FR" dirty="0"/>
              <a:t>rendre </a:t>
            </a:r>
            <a:r>
              <a:rPr lang="fr-FR" dirty="0" smtClean="0"/>
              <a:t>le CR </a:t>
            </a:r>
            <a:r>
              <a:rPr lang="fr-FR" dirty="0"/>
              <a:t>du CU disponible plus </a:t>
            </a:r>
            <a:r>
              <a:rPr lang="fr-FR" dirty="0" smtClean="0"/>
              <a:t>rapidement. L’information est jugée parfois obsolète lorsque le CR est diffusé</a:t>
            </a:r>
            <a:endParaRPr lang="fr-F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dirty="0"/>
          </a:p>
          <a:p>
            <a:pPr lvl="1"/>
            <a:r>
              <a:rPr lang="fr-F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54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01134" y="6457287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38238" y="6457286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11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57251" y="328613"/>
            <a:ext cx="84167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Les motifs d’insatisfaction quant aux modes de diffusion de l’information  </a:t>
            </a:r>
            <a:r>
              <a:rPr lang="fr-FR" sz="3200" dirty="0" smtClean="0"/>
              <a:t>:</a:t>
            </a:r>
          </a:p>
          <a:p>
            <a:endParaRPr lang="fr-FR" sz="32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« Cafés du Labo » ne peuvent être considérés comme lieu de diffusion générale d’information. On ne peut pas toujours y </a:t>
            </a:r>
            <a:r>
              <a:rPr lang="fr-FR" dirty="0" smtClean="0"/>
              <a:t>assister</a:t>
            </a:r>
          </a:p>
          <a:p>
            <a:pPr lvl="1"/>
            <a:endParaRPr lang="fr-FR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Annonces de réunion et de séminaires: suggestion de créer une adresse </a:t>
            </a:r>
            <a:r>
              <a:rPr lang="fr-FR" dirty="0"/>
              <a:t>incidente toujours identique pour ces messages </a:t>
            </a:r>
            <a:r>
              <a:rPr lang="fr-FR" dirty="0" smtClean="0"/>
              <a:t>pour en faciliter </a:t>
            </a:r>
            <a:r>
              <a:rPr lang="fr-FR" dirty="0"/>
              <a:t>la recherche </a:t>
            </a:r>
            <a:endParaRPr lang="fr-FR" dirty="0" smtClean="0"/>
          </a:p>
          <a:p>
            <a:pPr lvl="1"/>
            <a:endParaRPr lang="fr-F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Information </a:t>
            </a:r>
            <a:r>
              <a:rPr lang="fr-FR" dirty="0"/>
              <a:t>vie pratique (incidents…) </a:t>
            </a:r>
            <a:r>
              <a:rPr lang="fr-FR" dirty="0" smtClean="0"/>
              <a:t>: taguer le "</a:t>
            </a:r>
            <a:r>
              <a:rPr lang="fr-FR" dirty="0"/>
              <a:t>sujet" </a:t>
            </a:r>
            <a:r>
              <a:rPr lang="fr-FR" dirty="0" smtClean="0"/>
              <a:t>du message ou créer une adresse incidente qui </a:t>
            </a:r>
            <a:r>
              <a:rPr lang="fr-FR" dirty="0"/>
              <a:t>permette de</a:t>
            </a:r>
            <a:r>
              <a:rPr lang="fr-FR" dirty="0">
                <a:solidFill>
                  <a:srgbClr val="FFC000"/>
                </a:solidFill>
              </a:rPr>
              <a:t> </a:t>
            </a:r>
            <a:r>
              <a:rPr lang="fr-FR" dirty="0"/>
              <a:t>le</a:t>
            </a:r>
            <a:r>
              <a:rPr lang="fr-FR" dirty="0">
                <a:solidFill>
                  <a:srgbClr val="FFC000"/>
                </a:solidFill>
              </a:rPr>
              <a:t> </a:t>
            </a:r>
            <a:r>
              <a:rPr lang="fr-FR" dirty="0" smtClean="0"/>
              <a:t>retrouver. </a:t>
            </a:r>
          </a:p>
          <a:p>
            <a:pPr lvl="1"/>
            <a:r>
              <a:rPr lang="fr-FR" dirty="0" smtClean="0"/>
              <a:t>    Diffuser systématiquement cette information aux stagiaires</a:t>
            </a:r>
            <a:endParaRPr lang="fr-F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728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20184" y="6447762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33488" y="6447762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12</a:t>
            </a:fld>
            <a:endParaRPr lang="fr-FR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540582763"/>
              </p:ext>
            </p:extLst>
          </p:nvPr>
        </p:nvGraphicFramePr>
        <p:xfrm>
          <a:off x="515409" y="423863"/>
          <a:ext cx="8390466" cy="5769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163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91609" y="6457287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48993" y="6457287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13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15580" y="838201"/>
            <a:ext cx="84167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 smtClean="0"/>
              <a:t>Archivage </a:t>
            </a:r>
            <a:r>
              <a:rPr lang="fr-FR" sz="3200" dirty="0"/>
              <a:t>de </a:t>
            </a:r>
            <a:r>
              <a:rPr lang="fr-FR" sz="3200" dirty="0" smtClean="0"/>
              <a:t>l’information</a:t>
            </a:r>
          </a:p>
          <a:p>
            <a:pPr lvl="0"/>
            <a:endParaRPr lang="fr-FR" sz="3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De manière générale les gens plébiscitent </a:t>
            </a:r>
            <a:r>
              <a:rPr lang="fr-FR" dirty="0" smtClean="0"/>
              <a:t>l’archivage de </a:t>
            </a:r>
            <a:r>
              <a:rPr lang="fr-FR" dirty="0"/>
              <a:t>l’information pour consultation ultérieure sur l’intranet ou du site Web du </a:t>
            </a:r>
            <a:r>
              <a:rPr lang="fr-FR" dirty="0" smtClean="0"/>
              <a:t>LPSC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/>
              <a:t>Retrouver l’information est jugé insatisfaisant : entre 31 et 80 % des participants n’ont pas pu ou su retrouver l’information diffusée</a:t>
            </a:r>
          </a:p>
          <a:p>
            <a:endParaRPr lang="fr-FR" dirty="0" smtClean="0">
              <a:latin typeface="+mj-lt"/>
            </a:endParaRPr>
          </a:p>
          <a:p>
            <a:endParaRPr lang="fr-FR" dirty="0">
              <a:latin typeface="+mj-lt"/>
            </a:endParaRPr>
          </a:p>
          <a:p>
            <a:endParaRPr lang="fr-FR" dirty="0" smtClean="0">
              <a:latin typeface="+mj-lt"/>
            </a:endParaRPr>
          </a:p>
          <a:p>
            <a:pPr lvl="0"/>
            <a:endParaRPr lang="fr-FR" sz="1600" dirty="0"/>
          </a:p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0"/>
            <a:endParaRPr 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90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39234" y="6447762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46361" y="6447762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14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15580" y="114301"/>
            <a:ext cx="851412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>
              <a:latin typeface="+mj-lt"/>
            </a:endParaRPr>
          </a:p>
          <a:p>
            <a:r>
              <a:rPr lang="fr-FR" sz="3200" dirty="0" smtClean="0">
                <a:latin typeface="+mj-lt"/>
              </a:rPr>
              <a:t>Les suggestions exprimées via le sondage</a:t>
            </a:r>
          </a:p>
          <a:p>
            <a:endParaRPr lang="fr-FR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Des pages </a:t>
            </a:r>
            <a:r>
              <a:rPr lang="fr-FR" dirty="0"/>
              <a:t>web dédiées </a:t>
            </a:r>
            <a:r>
              <a:rPr lang="fr-FR" dirty="0" smtClean="0"/>
              <a:t>achats et missions (et non des pages au sein d’un </a:t>
            </a:r>
            <a:r>
              <a:rPr lang="fr-FR" dirty="0"/>
              <a:t>service</a:t>
            </a:r>
            <a:r>
              <a:rPr lang="fr-FR" dirty="0" smtClean="0"/>
              <a:t>) </a:t>
            </a:r>
          </a:p>
          <a:p>
            <a:r>
              <a:rPr lang="fr-FR" dirty="0" smtClean="0"/>
              <a:t> </a:t>
            </a:r>
            <a:endParaRPr lang="fr-FR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/>
              <a:t>D</a:t>
            </a:r>
            <a:r>
              <a:rPr lang="fr-FR" dirty="0" smtClean="0"/>
              <a:t>es alertes sur l’intranet lorsque des informations sont ajoutées ou modifiées</a:t>
            </a:r>
          </a:p>
          <a:p>
            <a:pPr lvl="0"/>
            <a:endParaRPr lang="fr-FR" dirty="0" smtClean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L’idéal: </a:t>
            </a:r>
            <a:r>
              <a:rPr lang="fr-FR" dirty="0"/>
              <a:t>un intranet </a:t>
            </a:r>
            <a:r>
              <a:rPr lang="fr-FR" dirty="0" smtClean="0"/>
              <a:t>avec les appels projets et financements en </a:t>
            </a:r>
            <a:r>
              <a:rPr lang="fr-FR" dirty="0"/>
              <a:t>cours, objectifs, </a:t>
            </a:r>
            <a:r>
              <a:rPr lang="fr-FR" dirty="0" err="1" smtClean="0"/>
              <a:t>dead</a:t>
            </a:r>
            <a:r>
              <a:rPr lang="fr-FR" dirty="0" smtClean="0"/>
              <a:t>-line… </a:t>
            </a:r>
            <a:r>
              <a:rPr lang="fr-FR" dirty="0"/>
              <a:t>L</a:t>
            </a:r>
            <a:r>
              <a:rPr lang="fr-FR" dirty="0" smtClean="0"/>
              <a:t>es informations étant </a:t>
            </a:r>
            <a:r>
              <a:rPr lang="fr-FR" dirty="0"/>
              <a:t>retirées après la </a:t>
            </a:r>
            <a:r>
              <a:rPr lang="fr-FR" dirty="0" err="1" smtClean="0"/>
              <a:t>dead</a:t>
            </a:r>
            <a:r>
              <a:rPr lang="fr-FR" dirty="0" smtClean="0"/>
              <a:t>-line</a:t>
            </a:r>
            <a:endParaRPr lang="fr-FR" dirty="0"/>
          </a:p>
          <a:p>
            <a:pPr lvl="0"/>
            <a:endParaRPr lang="fr-FR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Un </a:t>
            </a:r>
            <a:r>
              <a:rPr lang="fr-FR" dirty="0"/>
              <a:t>calendrier </a:t>
            </a:r>
            <a:r>
              <a:rPr lang="fr-FR" dirty="0" smtClean="0"/>
              <a:t>type des </a:t>
            </a:r>
            <a:r>
              <a:rPr lang="fr-FR" dirty="0"/>
              <a:t>dates </a:t>
            </a:r>
            <a:r>
              <a:rPr lang="fr-FR" dirty="0" smtClean="0"/>
              <a:t>pour </a:t>
            </a:r>
            <a:r>
              <a:rPr lang="fr-FR" dirty="0"/>
              <a:t>les différents </a:t>
            </a:r>
            <a:r>
              <a:rPr lang="fr-FR" dirty="0" smtClean="0"/>
              <a:t>appels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à projet et appels à financement récurrents</a:t>
            </a:r>
          </a:p>
          <a:p>
            <a:pPr lvl="0"/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Un calendrier </a:t>
            </a:r>
            <a:r>
              <a:rPr lang="fr-FR" dirty="0"/>
              <a:t>pour </a:t>
            </a:r>
            <a:r>
              <a:rPr lang="fr-FR" dirty="0" smtClean="0"/>
              <a:t>l’annonce des événements scientifiques et des séminaires</a:t>
            </a:r>
            <a:endParaRPr lang="fr-FR" dirty="0"/>
          </a:p>
          <a:p>
            <a:pPr lvl="0"/>
            <a:endParaRPr lang="fr-FR" dirty="0" smtClean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Améliorer </a:t>
            </a:r>
            <a:r>
              <a:rPr lang="fr-FR" dirty="0" err="1" smtClean="0"/>
              <a:t>Indico</a:t>
            </a:r>
            <a:r>
              <a:rPr lang="fr-FR" dirty="0" smtClean="0"/>
              <a:t> en ajoutant un </a:t>
            </a:r>
            <a:r>
              <a:rPr lang="fr-FR" dirty="0"/>
              <a:t>sommaire des </a:t>
            </a:r>
            <a:r>
              <a:rPr lang="fr-FR" dirty="0" smtClean="0"/>
              <a:t>rubriques</a:t>
            </a:r>
          </a:p>
          <a:p>
            <a:pPr lvl="0"/>
            <a:endParaRPr lang="fr-FR" dirty="0" smtClean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Une lettre </a:t>
            </a:r>
            <a:r>
              <a:rPr lang="fr-FR" dirty="0"/>
              <a:t>régulière (brève) sur les infos institutionnelles </a:t>
            </a:r>
          </a:p>
        </p:txBody>
      </p:sp>
    </p:spTree>
    <p:extLst>
      <p:ext uri="{BB962C8B-B14F-4D97-AF65-F5344CB8AC3E}">
        <p14:creationId xmlns:p14="http://schemas.microsoft.com/office/powerpoint/2010/main" val="37086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77334" y="6466812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28713" y="6466811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15</a:t>
            </a:fld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515409" y="2170024"/>
            <a:ext cx="8199966" cy="1744107"/>
            <a:chOff x="622684" y="106159"/>
            <a:chExt cx="8072416" cy="1415496"/>
          </a:xfrm>
        </p:grpSpPr>
        <p:sp>
          <p:nvSpPr>
            <p:cNvPr id="5" name="Flèche droite 4"/>
            <p:cNvSpPr/>
            <p:nvPr/>
          </p:nvSpPr>
          <p:spPr>
            <a:xfrm>
              <a:off x="622684" y="106159"/>
              <a:ext cx="8072416" cy="14154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èche droite 4"/>
            <p:cNvSpPr/>
            <p:nvPr/>
          </p:nvSpPr>
          <p:spPr>
            <a:xfrm>
              <a:off x="943048" y="542604"/>
              <a:ext cx="7555664" cy="542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254000" bIns="180963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800" b="1" kern="120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Et alors ??</a:t>
              </a:r>
              <a:endParaRPr lang="fr-FR" sz="4800" b="1" kern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44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67809" y="6457287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85863" y="6457287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16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19150" y="704042"/>
            <a:ext cx="815005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Les actions en cours : 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Refonte de l’intranet orienté utilisateurs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Groupe de travail « missions » issu du CU</a:t>
            </a:r>
          </a:p>
          <a:p>
            <a:endParaRPr lang="fr-FR" dirty="0"/>
          </a:p>
          <a:p>
            <a:r>
              <a:rPr lang="fr-FR" sz="3200" dirty="0"/>
              <a:t>Un rappel : </a:t>
            </a:r>
          </a:p>
          <a:p>
            <a:endParaRPr lang="fr-FR" dirty="0"/>
          </a:p>
          <a:p>
            <a:r>
              <a:rPr lang="fr-FR"/>
              <a:t> </a:t>
            </a:r>
            <a:r>
              <a:rPr lang="fr-FR" smtClean="0"/>
              <a:t>  L’Info-Qualité </a:t>
            </a:r>
            <a:r>
              <a:rPr lang="fr-FR" dirty="0"/>
              <a:t>12/2011</a:t>
            </a:r>
          </a:p>
          <a:p>
            <a:r>
              <a:rPr lang="fr-FR" b="1" dirty="0"/>
              <a:t> </a:t>
            </a:r>
            <a:r>
              <a:rPr lang="fr-FR" b="1" dirty="0" smtClean="0"/>
              <a:t>    « Mieux </a:t>
            </a:r>
            <a:r>
              <a:rPr lang="fr-FR" b="1" dirty="0"/>
              <a:t>communiquer avec la messagerie </a:t>
            </a:r>
            <a:r>
              <a:rPr lang="fr-FR" b="1" dirty="0" smtClean="0"/>
              <a:t>électronique »</a:t>
            </a:r>
            <a:endParaRPr lang="fr-FR" b="1" dirty="0"/>
          </a:p>
          <a:p>
            <a:r>
              <a:rPr lang="fr-FR" dirty="0" smtClean="0"/>
              <a:t>     de JL </a:t>
            </a:r>
            <a:r>
              <a:rPr lang="fr-FR" dirty="0" err="1"/>
              <a:t>Archimbaud</a:t>
            </a:r>
            <a:r>
              <a:rPr lang="fr-FR" dirty="0"/>
              <a:t> chargé de mission qualité LPSC</a:t>
            </a:r>
          </a:p>
          <a:p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667809" y="4676775"/>
            <a:ext cx="7504641" cy="1219200"/>
            <a:chOff x="622684" y="106159"/>
            <a:chExt cx="8072416" cy="1415496"/>
          </a:xfrm>
        </p:grpSpPr>
        <p:sp>
          <p:nvSpPr>
            <p:cNvPr id="6" name="Flèche droite 5"/>
            <p:cNvSpPr/>
            <p:nvPr/>
          </p:nvSpPr>
          <p:spPr>
            <a:xfrm>
              <a:off x="622684" y="106159"/>
              <a:ext cx="8072416" cy="14154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lèche droite 4"/>
            <p:cNvSpPr/>
            <p:nvPr/>
          </p:nvSpPr>
          <p:spPr>
            <a:xfrm>
              <a:off x="1060315" y="679328"/>
              <a:ext cx="7523034" cy="3777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254000" bIns="180963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8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A VOUS !!!</a:t>
              </a:r>
              <a:endParaRPr lang="fr-FR" sz="4800" b="1" kern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51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67809" y="6406487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85863" y="6492875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2</a:t>
            </a:fld>
            <a:endParaRPr lang="fr-FR"/>
          </a:p>
        </p:txBody>
      </p:sp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956186" y="1533591"/>
            <a:ext cx="4954555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Démarche de travail</a:t>
            </a:r>
          </a:p>
          <a:p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dirty="0" smtClean="0"/>
              <a:t> Analyse des listes de diffusion</a:t>
            </a:r>
            <a:endParaRPr lang="fr-FR" dirty="0"/>
          </a:p>
          <a:p>
            <a:endParaRPr lang="fr-FR" sz="1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Sondage</a:t>
            </a:r>
          </a:p>
          <a:p>
            <a:endParaRPr lang="fr-FR" sz="1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Suggestions</a:t>
            </a:r>
            <a:endParaRPr lang="fr-FR" dirty="0"/>
          </a:p>
          <a:p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2340633" y="1533591"/>
            <a:ext cx="615553" cy="2677656"/>
          </a:xfrm>
          <a:prstGeom prst="rect">
            <a:avLst/>
          </a:prstGeom>
          <a:solidFill>
            <a:srgbClr val="92D050"/>
          </a:solidFill>
        </p:spPr>
        <p:txBody>
          <a:bodyPr vert="vert270" wrap="square" rtlCol="0">
            <a:spAutoFit/>
          </a:bodyPr>
          <a:lstStyle/>
          <a:p>
            <a:pPr algn="r"/>
            <a:r>
              <a:rPr lang="fr-FR" sz="2800" dirty="0" smtClean="0"/>
              <a:t>SOMMAIRE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537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91609" y="6450274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85863" y="6450274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3</a:t>
            </a:fld>
            <a:endParaRPr lang="fr-FR" dirty="0"/>
          </a:p>
        </p:txBody>
      </p:sp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900113" y="803434"/>
            <a:ext cx="855821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3200" dirty="0" smtClean="0"/>
              <a:t>Démarche de travail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Constitution d’un groupe de travail, par sollicitations individuelles, l’appel à volontaires n’ayant pas eu de succès !</a:t>
            </a:r>
          </a:p>
          <a:p>
            <a:pPr marL="271463" indent="-271463"/>
            <a:r>
              <a:rPr lang="fr-FR" sz="2400" dirty="0"/>
              <a:t> </a:t>
            </a:r>
            <a:r>
              <a:rPr lang="fr-FR" sz="2400" dirty="0" smtClean="0"/>
              <a:t>  Les membres du groupe :  Audrey Colas, Colette     Deslorieux</a:t>
            </a:r>
            <a:r>
              <a:rPr lang="fr-FR" sz="2400" dirty="0"/>
              <a:t>, Pierre de </a:t>
            </a:r>
            <a:r>
              <a:rPr lang="fr-FR" sz="2400" dirty="0" err="1"/>
              <a:t>Lamberterie</a:t>
            </a:r>
            <a:r>
              <a:rPr lang="fr-FR" sz="2400" dirty="0"/>
              <a:t>, </a:t>
            </a:r>
            <a:r>
              <a:rPr lang="fr-FR" sz="2400" dirty="0" smtClean="0"/>
              <a:t>Frédéric </a:t>
            </a:r>
            <a:r>
              <a:rPr lang="fr-FR" sz="2400" dirty="0" err="1" smtClean="0"/>
              <a:t>Melot</a:t>
            </a:r>
            <a:r>
              <a:rPr lang="fr-FR" sz="2400" dirty="0" smtClean="0"/>
              <a:t>, Jocelyne </a:t>
            </a:r>
            <a:r>
              <a:rPr lang="fr-FR" sz="2400" dirty="0" err="1" smtClean="0"/>
              <a:t>Riffault</a:t>
            </a:r>
            <a:r>
              <a:rPr lang="fr-FR" sz="2400" dirty="0" smtClean="0"/>
              <a:t>, Emmanuelle </a:t>
            </a:r>
            <a:r>
              <a:rPr lang="fr-FR" sz="2400" dirty="0" err="1" smtClean="0"/>
              <a:t>Vernay</a:t>
            </a:r>
            <a:r>
              <a:rPr lang="fr-FR" sz="2400" dirty="0" smtClean="0"/>
              <a:t>  </a:t>
            </a:r>
          </a:p>
          <a:p>
            <a:endParaRPr lang="fr-F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Analyse des listes de diffusion </a:t>
            </a:r>
            <a:r>
              <a:rPr lang="fr-FR" sz="2400" dirty="0" err="1" smtClean="0"/>
              <a:t>lpsc</a:t>
            </a:r>
            <a:r>
              <a:rPr lang="fr-FR" sz="2400" dirty="0" smtClean="0"/>
              <a:t>-l et </a:t>
            </a:r>
            <a:r>
              <a:rPr lang="fr-FR" sz="2400" dirty="0" err="1" smtClean="0"/>
              <a:t>lpsc</a:t>
            </a:r>
            <a:r>
              <a:rPr lang="fr-FR" sz="2400" dirty="0" smtClean="0"/>
              <a:t>-info-l</a:t>
            </a:r>
          </a:p>
          <a:p>
            <a:endParaRPr lang="fr-F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Sondage pour recueillir </a:t>
            </a:r>
            <a:r>
              <a:rPr lang="fr-FR" sz="2400" dirty="0"/>
              <a:t>vos appréciations sur la diffusion de l'information non scientifique au </a:t>
            </a:r>
            <a:r>
              <a:rPr lang="fr-FR" sz="2400" dirty="0" smtClean="0"/>
              <a:t>LPSC </a:t>
            </a:r>
            <a:r>
              <a:rPr lang="fr-FR" dirty="0"/>
              <a:t>	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95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53509" y="6406487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66813" y="6492875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4</a:t>
            </a:fld>
            <a:endParaRPr lang="fr-FR" dirty="0"/>
          </a:p>
        </p:txBody>
      </p:sp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801087" y="1128704"/>
            <a:ext cx="85582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2400" dirty="0" smtClean="0"/>
              <a:t>Analyse des listes de diffusion </a:t>
            </a:r>
            <a:r>
              <a:rPr lang="fr-FR" sz="2400" dirty="0" err="1" smtClean="0"/>
              <a:t>lpsc</a:t>
            </a:r>
            <a:r>
              <a:rPr lang="fr-FR" sz="2400" dirty="0" smtClean="0"/>
              <a:t>-l et </a:t>
            </a:r>
            <a:r>
              <a:rPr lang="fr-FR" sz="2400" dirty="0" err="1" smtClean="0"/>
              <a:t>lpsc</a:t>
            </a:r>
            <a:r>
              <a:rPr lang="fr-FR" sz="2400" dirty="0" smtClean="0"/>
              <a:t>-info-l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dirty="0"/>
              <a:t>	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885825" y="2257425"/>
            <a:ext cx="79057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lpsc-l@lpsc.in2p3.fr est la liste </a:t>
            </a:r>
            <a:r>
              <a:rPr lang="fr-FR" dirty="0" smtClean="0"/>
              <a:t>officielle</a:t>
            </a:r>
            <a:r>
              <a:rPr lang="fr-FR" dirty="0"/>
              <a:t>.</a:t>
            </a:r>
            <a:r>
              <a:rPr lang="fr-FR" dirty="0" smtClean="0"/>
              <a:t> Elle </a:t>
            </a:r>
            <a:r>
              <a:rPr lang="fr-FR" dirty="0"/>
              <a:t>adresse tous les </a:t>
            </a:r>
            <a:r>
              <a:rPr lang="fr-FR" dirty="0" smtClean="0"/>
              <a:t>personnels figurant </a:t>
            </a:r>
            <a:r>
              <a:rPr lang="fr-FR" dirty="0"/>
              <a:t>dans l'annuaire LDAP du </a:t>
            </a:r>
            <a:r>
              <a:rPr lang="fr-FR" dirty="0" smtClean="0"/>
              <a:t>laboratoire. </a:t>
            </a:r>
          </a:p>
          <a:p>
            <a:r>
              <a:rPr lang="fr-FR" dirty="0" smtClean="0"/>
              <a:t>Elle </a:t>
            </a:r>
            <a:r>
              <a:rPr lang="fr-FR" dirty="0"/>
              <a:t>est mise à </a:t>
            </a:r>
            <a:r>
              <a:rPr lang="fr-FR" dirty="0" smtClean="0"/>
              <a:t>jour automatiquement </a:t>
            </a:r>
            <a:r>
              <a:rPr lang="fr-FR" dirty="0"/>
              <a:t>à partir de l'annuaire. </a:t>
            </a:r>
            <a:endParaRPr lang="fr-FR" dirty="0" smtClean="0"/>
          </a:p>
          <a:p>
            <a:r>
              <a:rPr lang="fr-FR" dirty="0" smtClean="0"/>
              <a:t>Elle </a:t>
            </a:r>
            <a:r>
              <a:rPr lang="fr-FR" dirty="0"/>
              <a:t>doit être utilisée avec modération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Les stagiaires ne figurent pas dans l’annuaire LDAP du laboratoire.</a:t>
            </a:r>
            <a:endParaRPr lang="fr-FR" dirty="0"/>
          </a:p>
          <a:p>
            <a:endParaRPr lang="fr-FR" dirty="0"/>
          </a:p>
          <a:p>
            <a:r>
              <a:rPr lang="fr-FR" dirty="0"/>
              <a:t>lpsc-info-l@lpsc.in2p3.fr est une liste destinée </a:t>
            </a:r>
            <a:r>
              <a:rPr lang="fr-FR" dirty="0" smtClean="0"/>
              <a:t>aux informations non officielles et aux discussions (CAESUG, syndicales, …)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Les nouveaux arrivants inscrits dans l'annuaire du laboratoire sont</a:t>
            </a:r>
            <a:br>
              <a:rPr lang="fr-FR" dirty="0"/>
            </a:br>
            <a:r>
              <a:rPr lang="fr-FR" dirty="0"/>
              <a:t>automatiquement inscrits dans cette liste</a:t>
            </a:r>
            <a:r>
              <a:rPr lang="fr-FR" dirty="0" smtClean="0"/>
              <a:t>.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Pour se désabonner de </a:t>
            </a:r>
            <a:r>
              <a:rPr lang="fr-FR" dirty="0" err="1"/>
              <a:t>lpsc</a:t>
            </a:r>
            <a:r>
              <a:rPr lang="fr-FR" dirty="0"/>
              <a:t>-info-l, il suffit d’envoyer un mail à</a:t>
            </a:r>
            <a:br>
              <a:rPr lang="fr-FR" dirty="0"/>
            </a:br>
            <a:r>
              <a:rPr lang="fr-FR" dirty="0"/>
              <a:t>support@lpsc.in2p3.fr en demandant qu’on vous désabonne.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91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77334" y="6485862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57288" y="6485861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5</a:t>
            </a:fld>
            <a:endParaRPr lang="fr-FR" dirty="0"/>
          </a:p>
        </p:txBody>
      </p:sp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740824" y="766931"/>
            <a:ext cx="9285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2400" dirty="0" smtClean="0"/>
              <a:t>Nombre de messages diffusés sur les listes </a:t>
            </a:r>
            <a:r>
              <a:rPr lang="fr-FR" sz="2400" dirty="0" err="1" smtClean="0"/>
              <a:t>lpsc</a:t>
            </a:r>
            <a:r>
              <a:rPr lang="fr-FR" sz="2400" dirty="0" smtClean="0"/>
              <a:t>-l et </a:t>
            </a:r>
            <a:r>
              <a:rPr lang="fr-FR" sz="2400" dirty="0" err="1" smtClean="0"/>
              <a:t>lpsc</a:t>
            </a:r>
            <a:r>
              <a:rPr lang="fr-FR" sz="2400" dirty="0" smtClean="0"/>
              <a:t>-info-l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dirty="0"/>
              <a:t>	</a:t>
            </a:r>
            <a:endParaRPr lang="fr-FR" dirty="0" smtClean="0"/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4147185356"/>
              </p:ext>
            </p:extLst>
          </p:nvPr>
        </p:nvGraphicFramePr>
        <p:xfrm>
          <a:off x="1924050" y="1644094"/>
          <a:ext cx="6086475" cy="439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5323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67809" y="6457287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19188" y="6463637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6</a:t>
            </a:fld>
            <a:endParaRPr lang="fr-FR" dirty="0"/>
          </a:p>
        </p:txBody>
      </p:sp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128713" y="1000125"/>
            <a:ext cx="85582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Résultats du sondage </a:t>
            </a:r>
          </a:p>
          <a:p>
            <a:endParaRPr lang="fr-FR" sz="2400" dirty="0" smtClean="0"/>
          </a:p>
          <a:p>
            <a:r>
              <a:rPr lang="fr-FR" sz="2400" dirty="0" smtClean="0"/>
              <a:t>Rappel de l’objectif : recueillir </a:t>
            </a:r>
            <a:r>
              <a:rPr lang="fr-FR" sz="2400" dirty="0"/>
              <a:t>vos appréciations sur la diffusion de l'information non scientifique au </a:t>
            </a:r>
            <a:r>
              <a:rPr lang="fr-FR" sz="2400" dirty="0" smtClean="0"/>
              <a:t>LPSC </a:t>
            </a:r>
          </a:p>
          <a:p>
            <a:endParaRPr lang="fr-FR" sz="2400" dirty="0" smtClean="0"/>
          </a:p>
          <a:p>
            <a:r>
              <a:rPr lang="fr-FR" sz="2400" dirty="0" smtClean="0"/>
              <a:t>50 personnes ont participé au sondage, 35 ont répondu totalement, 15 ont répondu partiellement (25% du laboratoire)</a:t>
            </a:r>
          </a:p>
          <a:p>
            <a:r>
              <a:rPr lang="fr-FR" dirty="0"/>
              <a:t>	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006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20184" y="6485861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28713" y="6485862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7</a:t>
            </a:fld>
            <a:endParaRPr lang="fr-FR" dirty="0"/>
          </a:p>
        </p:txBody>
      </p:sp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104626" y="901065"/>
            <a:ext cx="8558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 smtClean="0"/>
          </a:p>
          <a:p>
            <a:r>
              <a:rPr lang="fr-FR" dirty="0"/>
              <a:t>	</a:t>
            </a:r>
            <a:endParaRPr lang="fr-FR" dirty="0" smtClean="0"/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350403661"/>
              </p:ext>
            </p:extLst>
          </p:nvPr>
        </p:nvGraphicFramePr>
        <p:xfrm>
          <a:off x="429684" y="1033631"/>
          <a:ext cx="8780991" cy="530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328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96359" y="6457287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47763" y="6457287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8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57251" y="328613"/>
            <a:ext cx="84167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+mj-lt"/>
              </a:rPr>
              <a:t>Les résultats du sondage 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endParaRPr lang="fr-FR" dirty="0" smtClean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Les personnels se </a:t>
            </a:r>
            <a:r>
              <a:rPr lang="fr-FR" dirty="0"/>
              <a:t>sentent concernés par l’information qu’ils </a:t>
            </a:r>
            <a:r>
              <a:rPr lang="fr-FR" dirty="0" smtClean="0"/>
              <a:t>reçoivent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Analyse des chiffres les plus marquants/significatifs </a:t>
            </a:r>
            <a:r>
              <a:rPr lang="fr-FR" dirty="0"/>
              <a:t>par thématiques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Arrivée </a:t>
            </a:r>
            <a:r>
              <a:rPr lang="fr-FR" dirty="0"/>
              <a:t>et départ de personnels : 46 </a:t>
            </a:r>
            <a:r>
              <a:rPr lang="fr-FR" dirty="0" smtClean="0"/>
              <a:t>% des répondeurs </a:t>
            </a:r>
            <a:r>
              <a:rPr lang="fr-FR" dirty="0"/>
              <a:t>ne reçoivent pas </a:t>
            </a:r>
            <a:r>
              <a:rPr lang="fr-FR" dirty="0" smtClean="0"/>
              <a:t>l’information</a:t>
            </a:r>
            <a:r>
              <a:rPr lang="fr-FR" dirty="0"/>
              <a:t>, alors que 3% seulement ne se sentent pas </a:t>
            </a:r>
            <a:r>
              <a:rPr lang="fr-FR" dirty="0" smtClean="0"/>
              <a:t>concernés ; 37% jugent le mode de diffusion insatisfaisant</a:t>
            </a:r>
          </a:p>
          <a:p>
            <a:pPr lvl="1"/>
            <a:endParaRPr lang="fr-FR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Accueil des stagiaires : 60% ne reçoivent pas l’information, alors que 14% seulement ne se sentent pas concernés ; 29% jugent le mode de diffusion insatisfaisant</a:t>
            </a:r>
          </a:p>
          <a:p>
            <a:pPr lvl="1"/>
            <a:endParaRPr lang="fr-F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Règlementation </a:t>
            </a:r>
            <a:r>
              <a:rPr lang="fr-FR" dirty="0"/>
              <a:t>&amp; documentation sur les missions : 20 % ne reçoivent pas l’information, alors que 3% seulement ne se sentent pas </a:t>
            </a:r>
            <a:r>
              <a:rPr lang="fr-FR" dirty="0" smtClean="0"/>
              <a:t>concernés ;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   31</a:t>
            </a:r>
            <a:r>
              <a:rPr lang="fr-FR" dirty="0"/>
              <a:t>% </a:t>
            </a:r>
            <a:r>
              <a:rPr lang="fr-FR" dirty="0" smtClean="0"/>
              <a:t>jugent </a:t>
            </a:r>
            <a:r>
              <a:rPr lang="fr-FR" dirty="0"/>
              <a:t>le mode de diffusion insatisfaisant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4231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96359" y="6457287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    Diffusion de l'information non scientifique au LPSC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247763" y="6457287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9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57251" y="328613"/>
            <a:ext cx="841675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+mj-lt"/>
              </a:rPr>
              <a:t>Les résultats du sondage </a:t>
            </a:r>
            <a:r>
              <a:rPr lang="fr-FR" dirty="0" smtClean="0">
                <a:latin typeface="Arial" panose="020B0604020202020204" pitchFamily="34" charset="0"/>
              </a:rPr>
              <a:t>:</a:t>
            </a:r>
          </a:p>
          <a:p>
            <a:endParaRPr lang="fr-FR" dirty="0" smtClean="0">
              <a:latin typeface="Arial" panose="020B0604020202020204" pitchFamily="34" charset="0"/>
            </a:endParaRPr>
          </a:p>
          <a:p>
            <a:pPr lvl="1"/>
            <a:endParaRPr lang="fr-FR" dirty="0" smtClean="0"/>
          </a:p>
          <a:p>
            <a:pPr lvl="0"/>
            <a:endParaRPr lang="fr-FR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Réglementation et documentation sur les achats : 57 % ne reçoivent pas l’information, alors que 26% </a:t>
            </a:r>
            <a:r>
              <a:rPr lang="fr-FR" dirty="0" smtClean="0"/>
              <a:t>ne </a:t>
            </a:r>
            <a:r>
              <a:rPr lang="fr-FR" dirty="0"/>
              <a:t>se sentent pas concernés ; 46% jugent le mode de diffusion </a:t>
            </a:r>
            <a:r>
              <a:rPr lang="fr-FR" dirty="0" smtClean="0"/>
              <a:t>insatisfaisant</a:t>
            </a:r>
          </a:p>
          <a:p>
            <a:pPr lvl="1"/>
            <a:endParaRPr lang="fr-FR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Appels </a:t>
            </a:r>
            <a:r>
              <a:rPr lang="fr-FR" dirty="0"/>
              <a:t>à projet, appel à financement : </a:t>
            </a:r>
            <a:r>
              <a:rPr lang="fr-FR" dirty="0" smtClean="0"/>
              <a:t>34% </a:t>
            </a:r>
            <a:r>
              <a:rPr lang="fr-FR" dirty="0"/>
              <a:t>ne reçoivent pas l’information, alors que </a:t>
            </a:r>
            <a:r>
              <a:rPr lang="fr-FR" dirty="0" smtClean="0"/>
              <a:t>31% ne </a:t>
            </a:r>
            <a:r>
              <a:rPr lang="fr-FR" dirty="0"/>
              <a:t>se sentent pas concernés ; 34</a:t>
            </a:r>
            <a:r>
              <a:rPr lang="fr-FR" dirty="0" smtClean="0"/>
              <a:t>% </a:t>
            </a:r>
            <a:r>
              <a:rPr lang="fr-FR" dirty="0"/>
              <a:t>jugent le mode de diffusion </a:t>
            </a:r>
            <a:r>
              <a:rPr lang="fr-FR" dirty="0" smtClean="0"/>
              <a:t>insatisfaisant</a:t>
            </a:r>
          </a:p>
          <a:p>
            <a:pPr lvl="1"/>
            <a:endParaRPr lang="fr-F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Souhait de recevoir plus d’information de la part du service informatique (envoi de mails aux utilisateurs) sur les changements de procédure et de service pour les utilisateurs.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601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1852</TotalTime>
  <Words>735</Words>
  <Application>Microsoft Office PowerPoint</Application>
  <PresentationFormat>Grand écran</PresentationFormat>
  <Paragraphs>173</Paragraphs>
  <Slides>16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Trebuchet MS</vt:lpstr>
      <vt:lpstr>Wingdings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 Vannier</dc:creator>
  <cp:lastModifiedBy>Colette Deslorieux</cp:lastModifiedBy>
  <cp:revision>164</cp:revision>
  <dcterms:created xsi:type="dcterms:W3CDTF">2015-04-29T14:53:12Z</dcterms:created>
  <dcterms:modified xsi:type="dcterms:W3CDTF">2015-05-31T20:25:02Z</dcterms:modified>
</cp:coreProperties>
</file>