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32"/>
  </p:notesMasterIdLst>
  <p:sldIdLst>
    <p:sldId id="256" r:id="rId2"/>
    <p:sldId id="263" r:id="rId3"/>
    <p:sldId id="269" r:id="rId4"/>
    <p:sldId id="286" r:id="rId5"/>
    <p:sldId id="272" r:id="rId6"/>
    <p:sldId id="274" r:id="rId7"/>
    <p:sldId id="282" r:id="rId8"/>
    <p:sldId id="279" r:id="rId9"/>
    <p:sldId id="275" r:id="rId10"/>
    <p:sldId id="276" r:id="rId11"/>
    <p:sldId id="277" r:id="rId12"/>
    <p:sldId id="283" r:id="rId13"/>
    <p:sldId id="287" r:id="rId14"/>
    <p:sldId id="288" r:id="rId15"/>
    <p:sldId id="285" r:id="rId16"/>
    <p:sldId id="271" r:id="rId17"/>
    <p:sldId id="273" r:id="rId18"/>
    <p:sldId id="265" r:id="rId19"/>
    <p:sldId id="297" r:id="rId20"/>
    <p:sldId id="298" r:id="rId21"/>
    <p:sldId id="281" r:id="rId22"/>
    <p:sldId id="262" r:id="rId23"/>
    <p:sldId id="289" r:id="rId24"/>
    <p:sldId id="290" r:id="rId25"/>
    <p:sldId id="291" r:id="rId26"/>
    <p:sldId id="292" r:id="rId27"/>
    <p:sldId id="293" r:id="rId28"/>
    <p:sldId id="294" r:id="rId29"/>
    <p:sldId id="295" r:id="rId30"/>
    <p:sldId id="296"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65" autoAdjust="0"/>
    <p:restoredTop sz="94629" autoAdjust="0"/>
  </p:normalViewPr>
  <p:slideViewPr>
    <p:cSldViewPr>
      <p:cViewPr>
        <p:scale>
          <a:sx n="120" d="100"/>
          <a:sy n="120" d="100"/>
        </p:scale>
        <p:origin x="-145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DDF1A6-D5F8-416B-A5EE-6CC2E1F10479}" type="datetimeFigureOut">
              <a:rPr lang="fr-FR" smtClean="0"/>
              <a:t>01/06/2015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577BFA-2798-44F9-9B02-94D31009AB33}" type="slidenum">
              <a:rPr lang="fr-FR" smtClean="0"/>
              <a:t>‹N°›</a:t>
            </a:fld>
            <a:endParaRPr lang="fr-FR"/>
          </a:p>
        </p:txBody>
      </p:sp>
    </p:spTree>
    <p:extLst>
      <p:ext uri="{BB962C8B-B14F-4D97-AF65-F5344CB8AC3E}">
        <p14:creationId xmlns:p14="http://schemas.microsoft.com/office/powerpoint/2010/main" val="2715800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C577BFA-2798-44F9-9B02-94D31009AB33}" type="slidenum">
              <a:rPr lang="fr-FR" smtClean="0"/>
              <a:t>1</a:t>
            </a:fld>
            <a:endParaRPr lang="fr-FR"/>
          </a:p>
        </p:txBody>
      </p:sp>
    </p:spTree>
    <p:extLst>
      <p:ext uri="{BB962C8B-B14F-4D97-AF65-F5344CB8AC3E}">
        <p14:creationId xmlns:p14="http://schemas.microsoft.com/office/powerpoint/2010/main" val="4209276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577BFA-2798-44F9-9B02-94D31009AB33}" type="slidenum">
              <a:rPr lang="fr-FR" smtClean="0"/>
              <a:t>3</a:t>
            </a:fld>
            <a:endParaRPr lang="fr-FR"/>
          </a:p>
        </p:txBody>
      </p:sp>
    </p:spTree>
    <p:extLst>
      <p:ext uri="{BB962C8B-B14F-4D97-AF65-F5344CB8AC3E}">
        <p14:creationId xmlns:p14="http://schemas.microsoft.com/office/powerpoint/2010/main" val="2069811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577BFA-2798-44F9-9B02-94D31009AB33}" type="slidenum">
              <a:rPr lang="fr-FR" smtClean="0"/>
              <a:t>4</a:t>
            </a:fld>
            <a:endParaRPr lang="fr-FR"/>
          </a:p>
        </p:txBody>
      </p:sp>
    </p:spTree>
    <p:extLst>
      <p:ext uri="{BB962C8B-B14F-4D97-AF65-F5344CB8AC3E}">
        <p14:creationId xmlns:p14="http://schemas.microsoft.com/office/powerpoint/2010/main" val="2069811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A7EE314D-C39E-413A-8A16-4C90E517B15A}" type="datetime1">
              <a:rPr lang="fr-FR" smtClean="0"/>
              <a:t>01/06/2015</a:t>
            </a:fld>
            <a:endParaRPr lang="fr-BE"/>
          </a:p>
        </p:txBody>
      </p:sp>
      <p:sp>
        <p:nvSpPr>
          <p:cNvPr id="17" name="Espace réservé du pied de page 16"/>
          <p:cNvSpPr>
            <a:spLocks noGrp="1"/>
          </p:cNvSpPr>
          <p:nvPr>
            <p:ph type="ftr" sz="quarter" idx="11"/>
          </p:nvPr>
        </p:nvSpPr>
        <p:spPr/>
        <p:txBody>
          <a:bodyPr/>
          <a:lstStyle/>
          <a:p>
            <a:r>
              <a:rPr lang="fr-BE" smtClean="0"/>
              <a:t>Prospectives LPSC 2015</a:t>
            </a:r>
            <a:endParaRPr lang="fr-BE"/>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CF4668DC-857F-487D-BFFA-8C0CA5037977}" type="slidenum">
              <a:rPr lang="fr-BE" smtClean="0"/>
              <a:t>‹N°›</a:t>
            </a:fld>
            <a:endParaRPr lang="fr-BE"/>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8720C2D-FBA8-47FD-BEE9-4271CD8A99D3}" type="datetime1">
              <a:rPr lang="fr-FR" smtClean="0"/>
              <a:t>01/06/2015</a:t>
            </a:fld>
            <a:endParaRPr lang="fr-BE"/>
          </a:p>
        </p:txBody>
      </p:sp>
      <p:sp>
        <p:nvSpPr>
          <p:cNvPr id="5" name="Espace réservé du pied de page 4"/>
          <p:cNvSpPr>
            <a:spLocks noGrp="1"/>
          </p:cNvSpPr>
          <p:nvPr>
            <p:ph type="ftr" sz="quarter" idx="11"/>
          </p:nvPr>
        </p:nvSpPr>
        <p:spPr/>
        <p:txBody>
          <a:bodyPr/>
          <a:lstStyle/>
          <a:p>
            <a:r>
              <a:rPr lang="fr-BE" smtClean="0"/>
              <a:t>Prospectives LPSC 2015</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9A4CC31-DBD4-46CF-BB04-CCF25A2C3969}" type="datetime1">
              <a:rPr lang="fr-FR" smtClean="0"/>
              <a:t>01/06/2015</a:t>
            </a:fld>
            <a:endParaRPr lang="fr-BE"/>
          </a:p>
        </p:txBody>
      </p:sp>
      <p:sp>
        <p:nvSpPr>
          <p:cNvPr id="5" name="Espace réservé du pied de page 4"/>
          <p:cNvSpPr>
            <a:spLocks noGrp="1"/>
          </p:cNvSpPr>
          <p:nvPr>
            <p:ph type="ftr" sz="quarter" idx="11"/>
          </p:nvPr>
        </p:nvSpPr>
        <p:spPr/>
        <p:txBody>
          <a:bodyPr/>
          <a:lstStyle/>
          <a:p>
            <a:r>
              <a:rPr lang="fr-BE" smtClean="0"/>
              <a:t>Prospectives LPSC 2015</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E4005902-3283-494E-898F-EDE70E286CD5}" type="datetime1">
              <a:rPr lang="fr-FR" smtClean="0"/>
              <a:t>01/06/2015</a:t>
            </a:fld>
            <a:endParaRPr lang="fr-BE"/>
          </a:p>
        </p:txBody>
      </p:sp>
      <p:sp>
        <p:nvSpPr>
          <p:cNvPr id="5" name="Espace réservé du pied de page 4"/>
          <p:cNvSpPr>
            <a:spLocks noGrp="1"/>
          </p:cNvSpPr>
          <p:nvPr>
            <p:ph type="ftr" sz="quarter" idx="11"/>
          </p:nvPr>
        </p:nvSpPr>
        <p:spPr/>
        <p:txBody>
          <a:bodyPr/>
          <a:lstStyle/>
          <a:p>
            <a:r>
              <a:rPr lang="fr-BE" smtClean="0"/>
              <a:t>Prospectives LPSC 2015</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395A514D-9DC1-4D59-A0FF-EF557CB06AF8}" type="datetime1">
              <a:rPr lang="fr-FR" smtClean="0"/>
              <a:t>01/06/2015</a:t>
            </a:fld>
            <a:endParaRPr lang="fr-BE"/>
          </a:p>
        </p:txBody>
      </p:sp>
      <p:sp>
        <p:nvSpPr>
          <p:cNvPr id="5" name="Espace réservé du pied de page 4"/>
          <p:cNvSpPr>
            <a:spLocks noGrp="1"/>
          </p:cNvSpPr>
          <p:nvPr>
            <p:ph type="ftr" sz="quarter" idx="11"/>
          </p:nvPr>
        </p:nvSpPr>
        <p:spPr>
          <a:xfrm>
            <a:off x="800100" y="6172200"/>
            <a:ext cx="4000500" cy="457200"/>
          </a:xfrm>
        </p:spPr>
        <p:txBody>
          <a:bodyPr/>
          <a:lstStyle/>
          <a:p>
            <a:r>
              <a:rPr lang="fr-BE" smtClean="0"/>
              <a:t>Prospectives LPSC 2015</a:t>
            </a:r>
            <a:endParaRPr lang="fr-BE"/>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CF4668DC-857F-487D-BFFA-8C0CA5037977}" type="slidenum">
              <a:rPr lang="fr-BE" smtClean="0"/>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770D7780-7C57-454C-A74B-1C7ADAC3AA89}" type="datetime1">
              <a:rPr lang="fr-FR" smtClean="0"/>
              <a:t>01/06/2015</a:t>
            </a:fld>
            <a:endParaRPr lang="fr-BE"/>
          </a:p>
        </p:txBody>
      </p:sp>
      <p:sp>
        <p:nvSpPr>
          <p:cNvPr id="6" name="Espace réservé du pied de page 5"/>
          <p:cNvSpPr>
            <a:spLocks noGrp="1"/>
          </p:cNvSpPr>
          <p:nvPr>
            <p:ph type="ftr" sz="quarter" idx="11"/>
          </p:nvPr>
        </p:nvSpPr>
        <p:spPr/>
        <p:txBody>
          <a:bodyPr/>
          <a:lstStyle/>
          <a:p>
            <a:r>
              <a:rPr lang="fr-BE" smtClean="0"/>
              <a:t>Prospectives LPSC 2015</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2A854DDA-E875-410A-BF6F-922D75FCCB6F}" type="datetime1">
              <a:rPr lang="fr-FR" smtClean="0"/>
              <a:t>01/06/2015</a:t>
            </a:fld>
            <a:endParaRPr lang="fr-BE"/>
          </a:p>
        </p:txBody>
      </p:sp>
      <p:sp>
        <p:nvSpPr>
          <p:cNvPr id="8" name="Espace réservé du pied de page 7"/>
          <p:cNvSpPr>
            <a:spLocks noGrp="1"/>
          </p:cNvSpPr>
          <p:nvPr>
            <p:ph type="ftr" sz="quarter" idx="11"/>
          </p:nvPr>
        </p:nvSpPr>
        <p:spPr/>
        <p:txBody>
          <a:bodyPr/>
          <a:lstStyle/>
          <a:p>
            <a:r>
              <a:rPr lang="fr-BE" smtClean="0"/>
              <a:t>Prospectives LPSC 2015</a:t>
            </a:r>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4BBF3F53-D7CD-407D-9F52-05B51AEAD9E9}" type="datetime1">
              <a:rPr lang="fr-FR" smtClean="0"/>
              <a:t>01/06/2015</a:t>
            </a:fld>
            <a:endParaRPr lang="fr-BE"/>
          </a:p>
        </p:txBody>
      </p:sp>
      <p:sp>
        <p:nvSpPr>
          <p:cNvPr id="4" name="Espace réservé du pied de page 3"/>
          <p:cNvSpPr>
            <a:spLocks noGrp="1"/>
          </p:cNvSpPr>
          <p:nvPr>
            <p:ph type="ftr" sz="quarter" idx="11"/>
          </p:nvPr>
        </p:nvSpPr>
        <p:spPr/>
        <p:txBody>
          <a:bodyPr/>
          <a:lstStyle/>
          <a:p>
            <a:r>
              <a:rPr lang="fr-BE" smtClean="0"/>
              <a:t>Prospectives LPSC 2015</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1BF7564-EB65-456E-9ABE-365BEF04CFEF}" type="datetime1">
              <a:rPr lang="fr-FR" smtClean="0"/>
              <a:t>01/06/2015</a:t>
            </a:fld>
            <a:endParaRPr lang="fr-BE"/>
          </a:p>
        </p:txBody>
      </p:sp>
      <p:sp>
        <p:nvSpPr>
          <p:cNvPr id="3" name="Espace réservé du pied de page 2"/>
          <p:cNvSpPr>
            <a:spLocks noGrp="1"/>
          </p:cNvSpPr>
          <p:nvPr>
            <p:ph type="ftr" sz="quarter" idx="11"/>
          </p:nvPr>
        </p:nvSpPr>
        <p:spPr/>
        <p:txBody>
          <a:bodyPr/>
          <a:lstStyle/>
          <a:p>
            <a:r>
              <a:rPr lang="fr-BE" smtClean="0"/>
              <a:t>Prospectives LPSC 2015</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CF862344-FFEA-42D5-B1CF-E782059F6F26}" type="datetime1">
              <a:rPr lang="fr-FR" smtClean="0"/>
              <a:t>01/06/2015</a:t>
            </a:fld>
            <a:endParaRPr lang="fr-BE"/>
          </a:p>
        </p:txBody>
      </p:sp>
      <p:sp>
        <p:nvSpPr>
          <p:cNvPr id="6" name="Espace réservé du pied de page 5"/>
          <p:cNvSpPr>
            <a:spLocks noGrp="1"/>
          </p:cNvSpPr>
          <p:nvPr>
            <p:ph type="ftr" sz="quarter" idx="11"/>
          </p:nvPr>
        </p:nvSpPr>
        <p:spPr/>
        <p:txBody>
          <a:bodyPr/>
          <a:lstStyle/>
          <a:p>
            <a:r>
              <a:rPr lang="fr-BE" smtClean="0"/>
              <a:t>Prospectives LPSC 2015</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E995EE61-A35C-4D31-B134-2ED38CA3A492}" type="datetime1">
              <a:rPr lang="fr-FR" smtClean="0"/>
              <a:t>01/06/2015</a:t>
            </a:fld>
            <a:endParaRPr lang="fr-BE"/>
          </a:p>
        </p:txBody>
      </p:sp>
      <p:sp>
        <p:nvSpPr>
          <p:cNvPr id="6" name="Espace réservé du pied de page 5"/>
          <p:cNvSpPr>
            <a:spLocks noGrp="1"/>
          </p:cNvSpPr>
          <p:nvPr>
            <p:ph type="ftr" sz="quarter" idx="11"/>
          </p:nvPr>
        </p:nvSpPr>
        <p:spPr>
          <a:xfrm>
            <a:off x="914400" y="6172200"/>
            <a:ext cx="3886200" cy="457200"/>
          </a:xfrm>
        </p:spPr>
        <p:txBody>
          <a:bodyPr/>
          <a:lstStyle/>
          <a:p>
            <a:r>
              <a:rPr lang="fr-BE" smtClean="0"/>
              <a:t>Prospectives LPSC 2015</a:t>
            </a:r>
            <a:endParaRPr lang="fr-BE"/>
          </a:p>
        </p:txBody>
      </p:sp>
      <p:sp>
        <p:nvSpPr>
          <p:cNvPr id="7" name="Espace réservé du numéro de diapositive 6"/>
          <p:cNvSpPr>
            <a:spLocks noGrp="1"/>
          </p:cNvSpPr>
          <p:nvPr>
            <p:ph type="sldNum" sz="quarter" idx="12"/>
          </p:nvPr>
        </p:nvSpPr>
        <p:spPr>
          <a:xfrm>
            <a:off x="146304" y="6208776"/>
            <a:ext cx="457200" cy="457200"/>
          </a:xfrm>
        </p:spPr>
        <p:txBody>
          <a:bodyPr/>
          <a:lstStyle/>
          <a:p>
            <a:fld id="{CF4668DC-857F-487D-BFFA-8C0CA5037977}" type="slidenum">
              <a:rPr lang="fr-BE" smtClean="0"/>
              <a:t>‹N°›</a:t>
            </a:fld>
            <a:endParaRPr lang="fr-BE"/>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E94E130-D138-42A9-BEE3-743683D7D7A4}" type="datetime1">
              <a:rPr lang="fr-FR" smtClean="0"/>
              <a:t>01/06/2015</a:t>
            </a:fld>
            <a:endParaRPr lang="fr-BE"/>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fr-BE" smtClean="0"/>
              <a:t>Prospectives LPSC 2015</a:t>
            </a:r>
            <a:endParaRPr lang="fr-BE"/>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decideursenregion.fr/National/Developper-Manager/entreprises/management/NTIC-definir-des-regles-d-usage-entre-la-vie-privee-et-professionnelle" TargetMode="External"/><Relationship Id="rId2" Type="http://schemas.openxmlformats.org/officeDocument/2006/relationships/hyperlink" Target="http://www.lemonde.fr/vous/article/2012/04/06/quand-le-travail-empiete-sur-la-vie-privee_1681837_3238.html" TargetMode="External"/><Relationship Id="rId1" Type="http://schemas.openxmlformats.org/officeDocument/2006/relationships/slideLayout" Target="../slideLayouts/slideLayout2.xml"/><Relationship Id="rId5" Type="http://schemas.openxmlformats.org/officeDocument/2006/relationships/hyperlink" Target="http://lentreprise.lexpress.fr/rh-management/efficacite-personnelle/le-travail-deborde-de-plus-en-plus-sur-la-vie-privee-des-salaries-francais_1518906.html" TargetMode="External"/><Relationship Id="rId4" Type="http://schemas.openxmlformats.org/officeDocument/2006/relationships/hyperlink" Target="http://marcdumas.over-blog.com/article-ntic-definir-des-regles-d-usage-entre-la-vie-privee-et-professionnelle-108576912.html"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5"/>
          <p:cNvSpPr>
            <a:spLocks noGrp="1"/>
          </p:cNvSpPr>
          <p:nvPr>
            <p:ph type="subTitle" idx="1"/>
          </p:nvPr>
        </p:nvSpPr>
        <p:spPr>
          <a:xfrm>
            <a:off x="1371600" y="4966320"/>
            <a:ext cx="6400800" cy="982960"/>
          </a:xfrm>
        </p:spPr>
        <p:txBody>
          <a:bodyPr/>
          <a:lstStyle/>
          <a:p>
            <a:r>
              <a:rPr lang="fr-FR" b="1" dirty="0" smtClean="0"/>
              <a:t>Prospectives LPSC 2015</a:t>
            </a:r>
            <a:endParaRPr lang="fr-FR" b="1" dirty="0"/>
          </a:p>
        </p:txBody>
      </p:sp>
      <p:sp>
        <p:nvSpPr>
          <p:cNvPr id="2" name="Titre 1"/>
          <p:cNvSpPr>
            <a:spLocks noGrp="1"/>
          </p:cNvSpPr>
          <p:nvPr>
            <p:ph type="ctrTitle"/>
          </p:nvPr>
        </p:nvSpPr>
        <p:spPr/>
        <p:txBody>
          <a:bodyPr>
            <a:normAutofit/>
          </a:bodyPr>
          <a:lstStyle/>
          <a:p>
            <a:r>
              <a:rPr lang="fr-FR" dirty="0" smtClean="0"/>
              <a:t>Débordements vie professionnelle / vie privée</a:t>
            </a:r>
            <a:endParaRPr lang="fr-FR" dirty="0"/>
          </a:p>
        </p:txBody>
      </p:sp>
    </p:spTree>
    <p:extLst>
      <p:ext uri="{BB962C8B-B14F-4D97-AF65-F5344CB8AC3E}">
        <p14:creationId xmlns:p14="http://schemas.microsoft.com/office/powerpoint/2010/main" val="3725396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Résultats du sondage </a:t>
            </a:r>
            <a:r>
              <a:rPr lang="fr-FR" dirty="0" smtClean="0"/>
              <a:t>(6)</a:t>
            </a:r>
            <a:endParaRPr lang="fr-FR" dirty="0"/>
          </a:p>
        </p:txBody>
      </p:sp>
      <p:sp>
        <p:nvSpPr>
          <p:cNvPr id="3" name="Espace réservé du pied de page 2"/>
          <p:cNvSpPr>
            <a:spLocks noGrp="1"/>
          </p:cNvSpPr>
          <p:nvPr>
            <p:ph type="ftr" sz="quarter" idx="11"/>
          </p:nvPr>
        </p:nvSpPr>
        <p:spPr/>
        <p:txBody>
          <a:bodyPr/>
          <a:lstStyle/>
          <a:p>
            <a:r>
              <a:rPr lang="fr-BE" smtClean="0"/>
              <a:t>Prospectives LPSC 2015</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10</a:t>
            </a:fld>
            <a:endParaRPr lang="fr-BE"/>
          </a:p>
        </p:txBody>
      </p:sp>
      <p:sp>
        <p:nvSpPr>
          <p:cNvPr id="5" name="Espace réservé du contenu 4"/>
          <p:cNvSpPr>
            <a:spLocks noGrp="1"/>
          </p:cNvSpPr>
          <p:nvPr>
            <p:ph sz="quarter" idx="1"/>
          </p:nvPr>
        </p:nvSpPr>
        <p:spPr/>
        <p:txBody>
          <a:bodyPr/>
          <a:lstStyle/>
          <a:p>
            <a:r>
              <a:rPr lang="fr-FR" b="1" dirty="0"/>
              <a:t>Avec quel moyen </a:t>
            </a:r>
            <a:r>
              <a:rPr lang="fr-FR" b="1" dirty="0" smtClean="0"/>
              <a:t>?</a:t>
            </a:r>
          </a:p>
          <a:p>
            <a:endParaRPr lang="fr-FR" b="1" dirty="0"/>
          </a:p>
          <a:p>
            <a:endParaRPr lang="fr-FR" b="1" dirty="0" smtClean="0"/>
          </a:p>
          <a:p>
            <a:endParaRPr lang="fr-FR" b="1" dirty="0"/>
          </a:p>
          <a:p>
            <a:endParaRPr lang="fr-FR" b="1" dirty="0" smtClean="0"/>
          </a:p>
          <a:p>
            <a:r>
              <a:rPr lang="fr-FR" b="1" dirty="0" smtClean="0"/>
              <a:t>A </a:t>
            </a:r>
            <a:r>
              <a:rPr lang="fr-FR" b="1" dirty="0"/>
              <a:t>quel moment cela vous arrive t-il </a:t>
            </a:r>
            <a:r>
              <a:rPr lang="fr-FR" b="1" dirty="0" smtClean="0"/>
              <a:t>?</a:t>
            </a:r>
          </a:p>
        </p:txBody>
      </p:sp>
      <p:graphicFrame>
        <p:nvGraphicFramePr>
          <p:cNvPr id="8" name="Tableau 7"/>
          <p:cNvGraphicFramePr>
            <a:graphicFrameLocks noGrp="1"/>
          </p:cNvGraphicFramePr>
          <p:nvPr>
            <p:extLst>
              <p:ext uri="{D42A27DB-BD31-4B8C-83A1-F6EECF244321}">
                <p14:modId xmlns:p14="http://schemas.microsoft.com/office/powerpoint/2010/main" val="3095541805"/>
              </p:ext>
            </p:extLst>
          </p:nvPr>
        </p:nvGraphicFramePr>
        <p:xfrm>
          <a:off x="1547664" y="1988840"/>
          <a:ext cx="2972816" cy="1219200"/>
        </p:xfrm>
        <a:graphic>
          <a:graphicData uri="http://schemas.openxmlformats.org/drawingml/2006/table">
            <a:tbl>
              <a:tblPr/>
              <a:tblGrid>
                <a:gridCol w="2161286"/>
                <a:gridCol w="811530"/>
              </a:tblGrid>
              <a:tr h="0">
                <a:tc>
                  <a:txBody>
                    <a:bodyPr/>
                    <a:lstStyle/>
                    <a:p>
                      <a:pPr algn="just"/>
                      <a:r>
                        <a:rPr lang="fr-FR" sz="1400" dirty="0"/>
                        <a:t>Portable du </a:t>
                      </a:r>
                      <a:r>
                        <a:rPr lang="fr-FR" sz="1400" dirty="0" smtClean="0"/>
                        <a:t>travail </a:t>
                      </a:r>
                      <a:endParaRPr lang="fr-FR" sz="1400" dirty="0"/>
                    </a:p>
                  </a:txBody>
                  <a:tcPr anchor="ctr">
                    <a:lnL>
                      <a:noFill/>
                    </a:lnL>
                    <a:lnR>
                      <a:noFill/>
                    </a:lnR>
                    <a:lnT>
                      <a:noFill/>
                    </a:lnT>
                    <a:lnB>
                      <a:noFill/>
                    </a:lnB>
                  </a:tcPr>
                </a:tc>
                <a:tc>
                  <a:txBody>
                    <a:bodyPr/>
                    <a:lstStyle/>
                    <a:p>
                      <a:pPr algn="ctr"/>
                      <a:r>
                        <a:rPr lang="fr-FR" sz="1400" dirty="0" smtClean="0"/>
                        <a:t>59 % </a:t>
                      </a:r>
                      <a:r>
                        <a:rPr lang="fr-FR" sz="1400" dirty="0"/>
                        <a:t> </a:t>
                      </a:r>
                    </a:p>
                  </a:txBody>
                  <a:tcPr anchor="ctr">
                    <a:lnL>
                      <a:noFill/>
                    </a:lnL>
                    <a:lnR>
                      <a:noFill/>
                    </a:lnR>
                    <a:lnT>
                      <a:noFill/>
                    </a:lnT>
                    <a:lnB>
                      <a:noFill/>
                    </a:lnB>
                  </a:tcPr>
                </a:tc>
              </a:tr>
              <a:tr h="0">
                <a:tc>
                  <a:txBody>
                    <a:bodyPr/>
                    <a:lstStyle/>
                    <a:p>
                      <a:pPr algn="just"/>
                      <a:r>
                        <a:rPr lang="fr-FR" sz="1400" dirty="0"/>
                        <a:t>Ordinateur </a:t>
                      </a:r>
                      <a:r>
                        <a:rPr lang="fr-FR" sz="1400" dirty="0" smtClean="0"/>
                        <a:t>personnel </a:t>
                      </a:r>
                      <a:endParaRPr lang="fr-FR" sz="1400" dirty="0"/>
                    </a:p>
                  </a:txBody>
                  <a:tcPr anchor="ctr">
                    <a:lnL>
                      <a:noFill/>
                    </a:lnL>
                    <a:lnR>
                      <a:noFill/>
                    </a:lnR>
                    <a:lnT>
                      <a:noFill/>
                    </a:lnT>
                    <a:lnB>
                      <a:noFill/>
                    </a:lnB>
                  </a:tcPr>
                </a:tc>
                <a:tc>
                  <a:txBody>
                    <a:bodyPr/>
                    <a:lstStyle/>
                    <a:p>
                      <a:pPr algn="ctr"/>
                      <a:r>
                        <a:rPr lang="fr-FR" sz="1400" dirty="0" smtClean="0"/>
                        <a:t>51 % </a:t>
                      </a:r>
                      <a:r>
                        <a:rPr lang="fr-FR" sz="1400" dirty="0"/>
                        <a:t> </a:t>
                      </a:r>
                    </a:p>
                  </a:txBody>
                  <a:tcPr anchor="ctr">
                    <a:lnL>
                      <a:noFill/>
                    </a:lnL>
                    <a:lnR>
                      <a:noFill/>
                    </a:lnR>
                    <a:lnT>
                      <a:noFill/>
                    </a:lnT>
                    <a:lnB>
                      <a:noFill/>
                    </a:lnB>
                  </a:tcPr>
                </a:tc>
              </a:tr>
              <a:tr h="0">
                <a:tc>
                  <a:txBody>
                    <a:bodyPr/>
                    <a:lstStyle/>
                    <a:p>
                      <a:pPr algn="just"/>
                      <a:r>
                        <a:rPr lang="fr-FR" sz="1400" dirty="0"/>
                        <a:t>Téléphone mobile / </a:t>
                      </a:r>
                      <a:r>
                        <a:rPr lang="fr-FR" sz="1400" dirty="0" smtClean="0"/>
                        <a:t>tablette </a:t>
                      </a:r>
                      <a:endParaRPr lang="fr-FR" sz="1400" dirty="0"/>
                    </a:p>
                  </a:txBody>
                  <a:tcPr anchor="ctr">
                    <a:lnL>
                      <a:noFill/>
                    </a:lnL>
                    <a:lnR>
                      <a:noFill/>
                    </a:lnR>
                    <a:lnT>
                      <a:noFill/>
                    </a:lnT>
                    <a:lnB>
                      <a:noFill/>
                    </a:lnB>
                  </a:tcPr>
                </a:tc>
                <a:tc>
                  <a:txBody>
                    <a:bodyPr/>
                    <a:lstStyle/>
                    <a:p>
                      <a:pPr algn="ctr"/>
                      <a:r>
                        <a:rPr lang="fr-FR" sz="1400" dirty="0" smtClean="0"/>
                        <a:t>45 % </a:t>
                      </a:r>
                      <a:r>
                        <a:rPr lang="fr-FR" sz="1400" dirty="0"/>
                        <a:t> </a:t>
                      </a:r>
                    </a:p>
                  </a:txBody>
                  <a:tcPr anchor="ctr">
                    <a:lnL>
                      <a:noFill/>
                    </a:lnL>
                    <a:lnR>
                      <a:noFill/>
                    </a:lnR>
                    <a:lnT>
                      <a:noFill/>
                    </a:lnT>
                    <a:lnB>
                      <a:noFill/>
                    </a:lnB>
                  </a:tcPr>
                </a:tc>
              </a:tr>
              <a:tr h="0">
                <a:tc>
                  <a:txBody>
                    <a:bodyPr/>
                    <a:lstStyle/>
                    <a:p>
                      <a:pPr algn="just"/>
                      <a:r>
                        <a:rPr lang="fr-FR" sz="1400" dirty="0"/>
                        <a:t>Non complété ou Non affiché </a:t>
                      </a:r>
                    </a:p>
                  </a:txBody>
                  <a:tcPr anchor="ctr">
                    <a:lnL>
                      <a:noFill/>
                    </a:lnL>
                    <a:lnR>
                      <a:noFill/>
                    </a:lnR>
                    <a:lnT>
                      <a:noFill/>
                    </a:lnT>
                    <a:lnB>
                      <a:noFill/>
                    </a:lnB>
                  </a:tcPr>
                </a:tc>
                <a:tc>
                  <a:txBody>
                    <a:bodyPr/>
                    <a:lstStyle/>
                    <a:p>
                      <a:pPr algn="ctr"/>
                      <a:r>
                        <a:rPr lang="fr-FR" sz="1400" dirty="0" smtClean="0"/>
                        <a:t>6 % </a:t>
                      </a:r>
                      <a:r>
                        <a:rPr lang="fr-FR" sz="1400" dirty="0"/>
                        <a:t> </a:t>
                      </a:r>
                    </a:p>
                  </a:txBody>
                  <a:tcPr anchor="ctr">
                    <a:lnL>
                      <a:noFill/>
                    </a:lnL>
                    <a:lnR>
                      <a:noFill/>
                    </a:lnR>
                    <a:lnT>
                      <a:noFill/>
                    </a:lnT>
                    <a:lnB>
                      <a:noFill/>
                    </a:lnB>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276238645"/>
              </p:ext>
            </p:extLst>
          </p:nvPr>
        </p:nvGraphicFramePr>
        <p:xfrm>
          <a:off x="1535044" y="4353272"/>
          <a:ext cx="2972816" cy="1524000"/>
        </p:xfrm>
        <a:graphic>
          <a:graphicData uri="http://schemas.openxmlformats.org/drawingml/2006/table">
            <a:tbl>
              <a:tblPr/>
              <a:tblGrid>
                <a:gridCol w="2161286"/>
                <a:gridCol w="811530"/>
              </a:tblGrid>
              <a:tr h="0">
                <a:tc>
                  <a:txBody>
                    <a:bodyPr/>
                    <a:lstStyle/>
                    <a:p>
                      <a:pPr algn="just"/>
                      <a:r>
                        <a:rPr lang="fr-FR" sz="1400" dirty="0"/>
                        <a:t>Le soir en </a:t>
                      </a:r>
                      <a:r>
                        <a:rPr lang="fr-FR" sz="1400" dirty="0" smtClean="0"/>
                        <a:t>semaine</a:t>
                      </a:r>
                      <a:endParaRPr lang="fr-FR" sz="1400" dirty="0"/>
                    </a:p>
                  </a:txBody>
                  <a:tcPr anchor="ctr">
                    <a:lnL>
                      <a:noFill/>
                    </a:lnL>
                    <a:lnR>
                      <a:noFill/>
                    </a:lnR>
                    <a:lnT>
                      <a:noFill/>
                    </a:lnT>
                    <a:lnB>
                      <a:noFill/>
                    </a:lnB>
                  </a:tcPr>
                </a:tc>
                <a:tc>
                  <a:txBody>
                    <a:bodyPr/>
                    <a:lstStyle/>
                    <a:p>
                      <a:pPr algn="ctr"/>
                      <a:r>
                        <a:rPr lang="fr-FR" sz="1400" dirty="0" smtClean="0"/>
                        <a:t>73 % </a:t>
                      </a:r>
                      <a:r>
                        <a:rPr lang="fr-FR" sz="1400" dirty="0"/>
                        <a:t> </a:t>
                      </a:r>
                    </a:p>
                  </a:txBody>
                  <a:tcPr anchor="ctr">
                    <a:lnL>
                      <a:noFill/>
                    </a:lnL>
                    <a:lnR>
                      <a:noFill/>
                    </a:lnR>
                    <a:lnT>
                      <a:noFill/>
                    </a:lnT>
                    <a:lnB>
                      <a:noFill/>
                    </a:lnB>
                  </a:tcPr>
                </a:tc>
              </a:tr>
              <a:tr h="0">
                <a:tc>
                  <a:txBody>
                    <a:bodyPr/>
                    <a:lstStyle/>
                    <a:p>
                      <a:pPr algn="just"/>
                      <a:r>
                        <a:rPr lang="fr-FR" sz="1400" dirty="0"/>
                        <a:t>La nuit en </a:t>
                      </a:r>
                      <a:r>
                        <a:rPr lang="fr-FR" sz="1400" dirty="0" smtClean="0"/>
                        <a:t>semaine</a:t>
                      </a:r>
                      <a:endParaRPr lang="fr-FR" sz="1400" dirty="0"/>
                    </a:p>
                  </a:txBody>
                  <a:tcPr anchor="ctr">
                    <a:lnL>
                      <a:noFill/>
                    </a:lnL>
                    <a:lnR>
                      <a:noFill/>
                    </a:lnR>
                    <a:lnT>
                      <a:noFill/>
                    </a:lnT>
                    <a:lnB>
                      <a:noFill/>
                    </a:lnB>
                  </a:tcPr>
                </a:tc>
                <a:tc>
                  <a:txBody>
                    <a:bodyPr/>
                    <a:lstStyle/>
                    <a:p>
                      <a:pPr algn="ctr"/>
                      <a:r>
                        <a:rPr lang="fr-FR" sz="1400" dirty="0" smtClean="0"/>
                        <a:t>20 % </a:t>
                      </a:r>
                      <a:r>
                        <a:rPr lang="fr-FR" sz="1400" dirty="0"/>
                        <a:t> </a:t>
                      </a:r>
                    </a:p>
                  </a:txBody>
                  <a:tcPr anchor="ctr">
                    <a:lnL>
                      <a:noFill/>
                    </a:lnL>
                    <a:lnR>
                      <a:noFill/>
                    </a:lnR>
                    <a:lnT>
                      <a:noFill/>
                    </a:lnT>
                    <a:lnB>
                      <a:noFill/>
                    </a:lnB>
                  </a:tcPr>
                </a:tc>
              </a:tr>
              <a:tr h="0">
                <a:tc>
                  <a:txBody>
                    <a:bodyPr/>
                    <a:lstStyle/>
                    <a:p>
                      <a:pPr algn="just"/>
                      <a:r>
                        <a:rPr lang="fr-FR" sz="1400" dirty="0"/>
                        <a:t>Le </a:t>
                      </a:r>
                      <a:r>
                        <a:rPr lang="fr-FR" sz="1400" dirty="0" err="1"/>
                        <a:t>week</a:t>
                      </a:r>
                      <a:r>
                        <a:rPr lang="fr-FR" sz="1400" dirty="0"/>
                        <a:t> end et les jours </a:t>
                      </a:r>
                      <a:r>
                        <a:rPr lang="fr-FR" sz="1400" dirty="0" smtClean="0"/>
                        <a:t>fériés</a:t>
                      </a:r>
                      <a:endParaRPr lang="fr-FR" sz="1400" dirty="0"/>
                    </a:p>
                  </a:txBody>
                  <a:tcPr anchor="ctr">
                    <a:lnL>
                      <a:noFill/>
                    </a:lnL>
                    <a:lnR>
                      <a:noFill/>
                    </a:lnR>
                    <a:lnT>
                      <a:noFill/>
                    </a:lnT>
                    <a:lnB>
                      <a:noFill/>
                    </a:lnB>
                  </a:tcPr>
                </a:tc>
                <a:tc>
                  <a:txBody>
                    <a:bodyPr/>
                    <a:lstStyle/>
                    <a:p>
                      <a:pPr algn="ctr"/>
                      <a:r>
                        <a:rPr lang="fr-FR" sz="1400" dirty="0" smtClean="0"/>
                        <a:t>78 % </a:t>
                      </a:r>
                      <a:r>
                        <a:rPr lang="fr-FR" sz="1400" dirty="0"/>
                        <a:t> </a:t>
                      </a:r>
                    </a:p>
                  </a:txBody>
                  <a:tcPr anchor="ctr">
                    <a:lnL>
                      <a:noFill/>
                    </a:lnL>
                    <a:lnR>
                      <a:noFill/>
                    </a:lnR>
                    <a:lnT>
                      <a:noFill/>
                    </a:lnT>
                    <a:lnB>
                      <a:noFill/>
                    </a:lnB>
                  </a:tcPr>
                </a:tc>
              </a:tr>
              <a:tr h="0">
                <a:tc>
                  <a:txBody>
                    <a:bodyPr/>
                    <a:lstStyle/>
                    <a:p>
                      <a:pPr algn="just"/>
                      <a:r>
                        <a:rPr lang="fr-FR" sz="1400" dirty="0"/>
                        <a:t>Pendant vos </a:t>
                      </a:r>
                      <a:r>
                        <a:rPr lang="fr-FR" sz="1400" dirty="0" smtClean="0"/>
                        <a:t>congés</a:t>
                      </a:r>
                      <a:endParaRPr lang="fr-FR" sz="1400" dirty="0"/>
                    </a:p>
                  </a:txBody>
                  <a:tcPr anchor="ctr">
                    <a:lnL>
                      <a:noFill/>
                    </a:lnL>
                    <a:lnR>
                      <a:noFill/>
                    </a:lnR>
                    <a:lnT>
                      <a:noFill/>
                    </a:lnT>
                    <a:lnB>
                      <a:noFill/>
                    </a:lnB>
                  </a:tcPr>
                </a:tc>
                <a:tc>
                  <a:txBody>
                    <a:bodyPr/>
                    <a:lstStyle/>
                    <a:p>
                      <a:pPr algn="ctr"/>
                      <a:r>
                        <a:rPr lang="fr-FR" sz="1400" dirty="0" smtClean="0"/>
                        <a:t>65 % </a:t>
                      </a:r>
                      <a:r>
                        <a:rPr lang="fr-FR" sz="1400" dirty="0"/>
                        <a:t> </a:t>
                      </a:r>
                    </a:p>
                  </a:txBody>
                  <a:tcPr anchor="ctr">
                    <a:lnL>
                      <a:noFill/>
                    </a:lnL>
                    <a:lnR>
                      <a:noFill/>
                    </a:lnR>
                    <a:lnT>
                      <a:noFill/>
                    </a:lnT>
                    <a:lnB>
                      <a:noFill/>
                    </a:lnB>
                  </a:tcPr>
                </a:tc>
              </a:tr>
              <a:tr h="0">
                <a:tc>
                  <a:txBody>
                    <a:bodyPr/>
                    <a:lstStyle/>
                    <a:p>
                      <a:pPr algn="just"/>
                      <a:r>
                        <a:rPr lang="fr-FR" sz="1400" dirty="0"/>
                        <a:t>Non complété ou Non affiché </a:t>
                      </a:r>
                    </a:p>
                  </a:txBody>
                  <a:tcPr anchor="ctr">
                    <a:lnL>
                      <a:noFill/>
                    </a:lnL>
                    <a:lnR>
                      <a:noFill/>
                    </a:lnR>
                    <a:lnT>
                      <a:noFill/>
                    </a:lnT>
                    <a:lnB>
                      <a:noFill/>
                    </a:lnB>
                  </a:tcPr>
                </a:tc>
                <a:tc>
                  <a:txBody>
                    <a:bodyPr/>
                    <a:lstStyle/>
                    <a:p>
                      <a:pPr algn="ctr"/>
                      <a:r>
                        <a:rPr lang="fr-FR" sz="1400" dirty="0" smtClean="0"/>
                        <a:t>6 % </a:t>
                      </a:r>
                      <a:r>
                        <a:rPr lang="fr-FR" sz="1400" dirty="0"/>
                        <a:t> </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156875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Résultats du sondage </a:t>
            </a:r>
            <a:r>
              <a:rPr lang="fr-FR" dirty="0" smtClean="0"/>
              <a:t>(7)</a:t>
            </a:r>
            <a:endParaRPr lang="fr-FR" dirty="0"/>
          </a:p>
        </p:txBody>
      </p:sp>
      <p:sp>
        <p:nvSpPr>
          <p:cNvPr id="3" name="Espace réservé du pied de page 2"/>
          <p:cNvSpPr>
            <a:spLocks noGrp="1"/>
          </p:cNvSpPr>
          <p:nvPr>
            <p:ph type="ftr" sz="quarter" idx="11"/>
          </p:nvPr>
        </p:nvSpPr>
        <p:spPr/>
        <p:txBody>
          <a:bodyPr/>
          <a:lstStyle/>
          <a:p>
            <a:r>
              <a:rPr lang="fr-BE" dirty="0" smtClean="0"/>
              <a:t>Prospectives LPSC 2015</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11</a:t>
            </a:fld>
            <a:endParaRPr lang="fr-BE"/>
          </a:p>
        </p:txBody>
      </p:sp>
      <p:sp>
        <p:nvSpPr>
          <p:cNvPr id="5" name="Espace réservé du contenu 4"/>
          <p:cNvSpPr>
            <a:spLocks noGrp="1"/>
          </p:cNvSpPr>
          <p:nvPr>
            <p:ph sz="quarter" idx="1"/>
          </p:nvPr>
        </p:nvSpPr>
        <p:spPr/>
        <p:txBody>
          <a:bodyPr>
            <a:normAutofit/>
          </a:bodyPr>
          <a:lstStyle/>
          <a:p>
            <a:r>
              <a:rPr lang="fr-FR" sz="2000" b="1" dirty="0"/>
              <a:t>Envoyez-vous des emails professionnels en dehors de vos horaires de travail au laboratoire </a:t>
            </a:r>
            <a:r>
              <a:rPr lang="fr-FR" sz="2000" b="1" dirty="0" smtClean="0"/>
              <a:t>?</a:t>
            </a:r>
          </a:p>
          <a:p>
            <a:endParaRPr lang="fr-FR" sz="2000" b="1" dirty="0"/>
          </a:p>
          <a:p>
            <a:endParaRPr lang="fr-FR" sz="2000" b="1" dirty="0" smtClean="0"/>
          </a:p>
          <a:p>
            <a:endParaRPr lang="fr-FR" sz="2000" b="1" dirty="0"/>
          </a:p>
          <a:p>
            <a:endParaRPr lang="fr-FR" sz="2000" b="1" dirty="0" smtClean="0"/>
          </a:p>
          <a:p>
            <a:endParaRPr lang="fr-FR" sz="2000" b="1" dirty="0"/>
          </a:p>
          <a:p>
            <a:endParaRPr lang="fr-FR" sz="2000" b="1" dirty="0" smtClean="0"/>
          </a:p>
          <a:p>
            <a:r>
              <a:rPr lang="fr-FR" sz="2000" b="1" dirty="0" smtClean="0"/>
              <a:t>Pour </a:t>
            </a:r>
            <a:r>
              <a:rPr lang="fr-FR" sz="2000" b="1" dirty="0"/>
              <a:t>quel type de raison </a:t>
            </a:r>
            <a:r>
              <a:rPr lang="fr-FR" sz="2000" b="1" dirty="0" smtClean="0"/>
              <a:t>?</a:t>
            </a:r>
          </a:p>
          <a:p>
            <a:endParaRPr lang="fr-FR" sz="2000" b="1" dirty="0"/>
          </a:p>
          <a:p>
            <a:endParaRPr lang="fr-FR" sz="2000" b="1" dirty="0" smtClean="0"/>
          </a:p>
          <a:p>
            <a:endParaRPr lang="fr-FR" sz="2000" b="1" dirty="0" smtClean="0"/>
          </a:p>
          <a:p>
            <a:endParaRPr lang="fr-FR" sz="2000" b="1" dirty="0" smtClean="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9" y="2132856"/>
            <a:ext cx="4658016" cy="21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6" name="Tableau 5"/>
          <p:cNvGraphicFramePr>
            <a:graphicFrameLocks noGrp="1"/>
          </p:cNvGraphicFramePr>
          <p:nvPr>
            <p:extLst>
              <p:ext uri="{D42A27DB-BD31-4B8C-83A1-F6EECF244321}">
                <p14:modId xmlns:p14="http://schemas.microsoft.com/office/powerpoint/2010/main" val="1856973499"/>
              </p:ext>
            </p:extLst>
          </p:nvPr>
        </p:nvGraphicFramePr>
        <p:xfrm>
          <a:off x="1331640" y="4962872"/>
          <a:ext cx="3144457" cy="914400"/>
        </p:xfrm>
        <a:graphic>
          <a:graphicData uri="http://schemas.openxmlformats.org/drawingml/2006/table">
            <a:tbl>
              <a:tblPr/>
              <a:tblGrid>
                <a:gridCol w="2318639"/>
                <a:gridCol w="825818"/>
              </a:tblGrid>
              <a:tr h="0">
                <a:tc>
                  <a:txBody>
                    <a:bodyPr/>
                    <a:lstStyle/>
                    <a:p>
                      <a:pPr algn="l"/>
                      <a:r>
                        <a:rPr lang="fr-FR" sz="1400" dirty="0"/>
                        <a:t>Pour répondre à une </a:t>
                      </a:r>
                      <a:r>
                        <a:rPr lang="fr-FR" sz="1400" dirty="0" smtClean="0"/>
                        <a:t>sollicitation</a:t>
                      </a:r>
                      <a:endParaRPr lang="fr-FR" sz="1400" dirty="0"/>
                    </a:p>
                  </a:txBody>
                  <a:tcPr anchor="ctr">
                    <a:lnL>
                      <a:noFill/>
                    </a:lnL>
                    <a:lnR>
                      <a:noFill/>
                    </a:lnR>
                    <a:lnT>
                      <a:noFill/>
                    </a:lnT>
                    <a:lnB>
                      <a:noFill/>
                    </a:lnB>
                  </a:tcPr>
                </a:tc>
                <a:tc>
                  <a:txBody>
                    <a:bodyPr/>
                    <a:lstStyle/>
                    <a:p>
                      <a:pPr algn="ctr"/>
                      <a:r>
                        <a:rPr lang="fr-FR" sz="1400" dirty="0" smtClean="0"/>
                        <a:t>86 %</a:t>
                      </a:r>
                      <a:endParaRPr lang="fr-FR" sz="1400" dirty="0"/>
                    </a:p>
                  </a:txBody>
                  <a:tcPr anchor="ctr">
                    <a:lnL>
                      <a:noFill/>
                    </a:lnL>
                    <a:lnR>
                      <a:noFill/>
                    </a:lnR>
                    <a:lnT>
                      <a:noFill/>
                    </a:lnT>
                    <a:lnB>
                      <a:noFill/>
                    </a:lnB>
                  </a:tcPr>
                </a:tc>
              </a:tr>
              <a:tr h="0">
                <a:tc>
                  <a:txBody>
                    <a:bodyPr/>
                    <a:lstStyle/>
                    <a:p>
                      <a:pPr algn="l"/>
                      <a:r>
                        <a:rPr lang="fr-FR" sz="1400" dirty="0"/>
                        <a:t>Pour adresser une </a:t>
                      </a:r>
                      <a:r>
                        <a:rPr lang="fr-FR" sz="1400" dirty="0" smtClean="0"/>
                        <a:t>demande</a:t>
                      </a:r>
                      <a:endParaRPr lang="fr-FR" sz="1400" dirty="0"/>
                    </a:p>
                  </a:txBody>
                  <a:tcPr anchor="ctr">
                    <a:lnL>
                      <a:noFill/>
                    </a:lnL>
                    <a:lnR>
                      <a:noFill/>
                    </a:lnR>
                    <a:lnT>
                      <a:noFill/>
                    </a:lnT>
                    <a:lnB>
                      <a:noFill/>
                    </a:lnB>
                  </a:tcPr>
                </a:tc>
                <a:tc>
                  <a:txBody>
                    <a:bodyPr/>
                    <a:lstStyle/>
                    <a:p>
                      <a:pPr algn="ctr"/>
                      <a:r>
                        <a:rPr lang="fr-FR" sz="1400" dirty="0" smtClean="0"/>
                        <a:t>55 %</a:t>
                      </a:r>
                      <a:endParaRPr lang="fr-FR" sz="1400" dirty="0"/>
                    </a:p>
                  </a:txBody>
                  <a:tcPr anchor="ctr">
                    <a:lnL>
                      <a:noFill/>
                    </a:lnL>
                    <a:lnR>
                      <a:noFill/>
                    </a:lnR>
                    <a:lnT>
                      <a:noFill/>
                    </a:lnT>
                    <a:lnB>
                      <a:noFill/>
                    </a:lnB>
                  </a:tcPr>
                </a:tc>
              </a:tr>
              <a:tr h="0">
                <a:tc>
                  <a:txBody>
                    <a:bodyPr/>
                    <a:lstStyle/>
                    <a:p>
                      <a:pPr algn="l"/>
                      <a:r>
                        <a:rPr lang="fr-FR" sz="1400" dirty="0"/>
                        <a:t>Autre </a:t>
                      </a:r>
                    </a:p>
                  </a:txBody>
                  <a:tcPr anchor="ctr">
                    <a:lnL>
                      <a:noFill/>
                    </a:lnL>
                    <a:lnR>
                      <a:noFill/>
                    </a:lnR>
                    <a:lnT>
                      <a:noFill/>
                    </a:lnT>
                    <a:lnB>
                      <a:noFill/>
                    </a:lnB>
                  </a:tcPr>
                </a:tc>
                <a:tc>
                  <a:txBody>
                    <a:bodyPr/>
                    <a:lstStyle/>
                    <a:p>
                      <a:pPr algn="ctr"/>
                      <a:r>
                        <a:rPr lang="fr-FR" sz="1400" dirty="0" smtClean="0"/>
                        <a:t>12 %</a:t>
                      </a:r>
                      <a:endParaRPr lang="fr-FR" sz="1400" dirty="0"/>
                    </a:p>
                  </a:txBody>
                  <a:tcPr>
                    <a:lnL w="12700" cmpd="sng">
                      <a:noFill/>
                      <a:prstDash val="solid"/>
                    </a:lnL>
                    <a:lnR w="12700" cmpd="sng">
                      <a:noFill/>
                      <a:prstDash val="solid"/>
                    </a:lnR>
                    <a:lnT>
                      <a:noFill/>
                    </a:lnT>
                    <a:lnB w="12700" cmpd="sng">
                      <a:noFill/>
                      <a:prstDash val="solid"/>
                    </a:lnB>
                    <a:lnTlToBr w="12700" cmpd="sng">
                      <a:noFill/>
                      <a:prstDash val="solid"/>
                    </a:lnTlToBr>
                    <a:lnBlToTr w="12700" cmpd="sng">
                      <a:noFill/>
                      <a:prstDash val="solid"/>
                    </a:lnBlToTr>
                  </a:tcPr>
                </a:tc>
              </a:tr>
            </a:tbl>
          </a:graphicData>
        </a:graphic>
      </p:graphicFrame>
      <p:sp>
        <p:nvSpPr>
          <p:cNvPr id="15" name="ZoneTexte 14"/>
          <p:cNvSpPr txBox="1"/>
          <p:nvPr/>
        </p:nvSpPr>
        <p:spPr>
          <a:xfrm>
            <a:off x="4735892" y="4509120"/>
            <a:ext cx="4084580" cy="1600438"/>
          </a:xfrm>
          <a:prstGeom prst="rect">
            <a:avLst/>
          </a:prstGeom>
          <a:noFill/>
        </p:spPr>
        <p:txBody>
          <a:bodyPr wrap="none" rtlCol="0">
            <a:spAutoFit/>
          </a:bodyPr>
          <a:lstStyle/>
          <a:p>
            <a:r>
              <a:rPr lang="fr-FR" sz="1400" dirty="0" smtClean="0"/>
              <a:t>Autre :</a:t>
            </a:r>
            <a:endParaRPr lang="fr-FR" sz="1400" dirty="0"/>
          </a:p>
          <a:p>
            <a:pPr marL="171450" indent="-171450">
              <a:buFont typeface="Arial" panose="020B0604020202020204" pitchFamily="34" charset="0"/>
              <a:buChar char="•"/>
            </a:pPr>
            <a:r>
              <a:rPr lang="fr-FR" sz="1400" dirty="0"/>
              <a:t>Sollicitation </a:t>
            </a:r>
            <a:r>
              <a:rPr lang="fr-FR" sz="1400" dirty="0" err="1"/>
              <a:t>collab</a:t>
            </a:r>
            <a:r>
              <a:rPr lang="fr-FR" sz="1400" dirty="0"/>
              <a:t> manip avec labo hors </a:t>
            </a:r>
            <a:r>
              <a:rPr lang="fr-FR" sz="1400" dirty="0" err="1"/>
              <a:t>europe</a:t>
            </a:r>
            <a:endParaRPr lang="fr-FR" sz="1400" dirty="0"/>
          </a:p>
          <a:p>
            <a:pPr marL="171450" indent="-171450">
              <a:buFont typeface="Arial" panose="020B0604020202020204" pitchFamily="34" charset="0"/>
              <a:buChar char="•"/>
            </a:pPr>
            <a:r>
              <a:rPr lang="fr-FR" sz="1400" dirty="0"/>
              <a:t>pour avancer des projets</a:t>
            </a:r>
          </a:p>
          <a:p>
            <a:pPr marL="171450" indent="-171450">
              <a:buFont typeface="Arial" panose="020B0604020202020204" pitchFamily="34" charset="0"/>
              <a:buChar char="•"/>
            </a:pPr>
            <a:r>
              <a:rPr lang="fr-FR" sz="1400" dirty="0"/>
              <a:t>Pour traiter mes courriels</a:t>
            </a:r>
          </a:p>
          <a:p>
            <a:pPr marL="171450" indent="-171450">
              <a:buFont typeface="Arial" panose="020B0604020202020204" pitchFamily="34" charset="0"/>
              <a:buChar char="•"/>
            </a:pPr>
            <a:r>
              <a:rPr lang="fr-FR" sz="1400" dirty="0"/>
              <a:t>parce que j'ai promis de le faire</a:t>
            </a:r>
          </a:p>
          <a:p>
            <a:pPr marL="171450" indent="-171450">
              <a:buFont typeface="Arial" panose="020B0604020202020204" pitchFamily="34" charset="0"/>
              <a:buChar char="•"/>
            </a:pPr>
            <a:r>
              <a:rPr lang="fr-FR" sz="1400" dirty="0"/>
              <a:t>Urgence</a:t>
            </a:r>
          </a:p>
          <a:p>
            <a:pPr marL="171450" indent="-171450">
              <a:buFont typeface="Arial" panose="020B0604020202020204" pitchFamily="34" charset="0"/>
              <a:buChar char="•"/>
            </a:pPr>
            <a:r>
              <a:rPr lang="fr-FR" sz="1400" dirty="0"/>
              <a:t>Réagir à une information, Transmettre une information</a:t>
            </a:r>
            <a:r>
              <a:rPr lang="fr-FR" sz="1400" dirty="0" smtClean="0"/>
              <a:t>...</a:t>
            </a:r>
            <a:endParaRPr lang="fr-FR" sz="1400" dirty="0"/>
          </a:p>
        </p:txBody>
      </p:sp>
    </p:spTree>
    <p:extLst>
      <p:ext uri="{BB962C8B-B14F-4D97-AF65-F5344CB8AC3E}">
        <p14:creationId xmlns:p14="http://schemas.microsoft.com/office/powerpoint/2010/main" val="156875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Résultats du sondage </a:t>
            </a:r>
            <a:r>
              <a:rPr lang="fr-FR" dirty="0" smtClean="0"/>
              <a:t>(8)</a:t>
            </a:r>
            <a:endParaRPr lang="fr-FR" dirty="0"/>
          </a:p>
        </p:txBody>
      </p:sp>
      <p:sp>
        <p:nvSpPr>
          <p:cNvPr id="3" name="Espace réservé du pied de page 2"/>
          <p:cNvSpPr>
            <a:spLocks noGrp="1"/>
          </p:cNvSpPr>
          <p:nvPr>
            <p:ph type="ftr" sz="quarter" idx="11"/>
          </p:nvPr>
        </p:nvSpPr>
        <p:spPr/>
        <p:txBody>
          <a:bodyPr/>
          <a:lstStyle/>
          <a:p>
            <a:r>
              <a:rPr lang="fr-BE" dirty="0" smtClean="0"/>
              <a:t>Prospectives LPSC 2015</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12</a:t>
            </a:fld>
            <a:endParaRPr lang="fr-BE"/>
          </a:p>
        </p:txBody>
      </p:sp>
      <p:sp>
        <p:nvSpPr>
          <p:cNvPr id="5" name="Espace réservé du contenu 4"/>
          <p:cNvSpPr>
            <a:spLocks noGrp="1"/>
          </p:cNvSpPr>
          <p:nvPr>
            <p:ph sz="quarter" idx="1"/>
          </p:nvPr>
        </p:nvSpPr>
        <p:spPr/>
        <p:txBody>
          <a:bodyPr>
            <a:normAutofit/>
          </a:bodyPr>
          <a:lstStyle/>
          <a:p>
            <a:r>
              <a:rPr lang="fr-FR" sz="1800" b="1" dirty="0"/>
              <a:t>Utilisez-vous, sur votre temps personnel, les accès à distance mis à votre disposition pour travailler </a:t>
            </a:r>
            <a:r>
              <a:rPr lang="fr-FR" sz="1800" b="1" dirty="0" smtClean="0"/>
              <a:t>?</a:t>
            </a:r>
          </a:p>
          <a:p>
            <a:endParaRPr lang="fr-FR" sz="1800" b="1" dirty="0"/>
          </a:p>
          <a:p>
            <a:endParaRPr lang="fr-FR" sz="1800" b="1" dirty="0" smtClean="0"/>
          </a:p>
          <a:p>
            <a:endParaRPr lang="fr-FR" sz="1800" b="1" dirty="0"/>
          </a:p>
          <a:p>
            <a:r>
              <a:rPr lang="fr-FR" sz="1800" b="1" dirty="0" smtClean="0"/>
              <a:t>Avez-vous </a:t>
            </a:r>
            <a:r>
              <a:rPr lang="fr-FR" sz="1800" b="1" dirty="0"/>
              <a:t>le sentiment que les Technologies de l'Information et de la Communication disponibles au LPSC (accès email, VPN, web, accès SSH, ...) débordent sur votre vie privée </a:t>
            </a:r>
            <a:r>
              <a:rPr lang="fr-FR" sz="1800" b="1" dirty="0" smtClean="0"/>
              <a:t>?</a:t>
            </a:r>
          </a:p>
          <a:p>
            <a:endParaRPr lang="fr-FR" sz="1800" b="1" dirty="0"/>
          </a:p>
          <a:p>
            <a:endParaRPr lang="fr-FR" sz="1800" b="1" dirty="0" smtClean="0"/>
          </a:p>
          <a:p>
            <a:endParaRPr lang="fr-FR" sz="1800" b="1" dirty="0" smtClean="0"/>
          </a:p>
        </p:txBody>
      </p:sp>
      <p:graphicFrame>
        <p:nvGraphicFramePr>
          <p:cNvPr id="7" name="Tableau 6"/>
          <p:cNvGraphicFramePr>
            <a:graphicFrameLocks noGrp="1"/>
          </p:cNvGraphicFramePr>
          <p:nvPr>
            <p:extLst>
              <p:ext uri="{D42A27DB-BD31-4B8C-83A1-F6EECF244321}">
                <p14:modId xmlns:p14="http://schemas.microsoft.com/office/powerpoint/2010/main" val="2565137154"/>
              </p:ext>
            </p:extLst>
          </p:nvPr>
        </p:nvGraphicFramePr>
        <p:xfrm>
          <a:off x="2230221" y="1988840"/>
          <a:ext cx="3719957" cy="1097280"/>
        </p:xfrm>
        <a:graphic>
          <a:graphicData uri="http://schemas.openxmlformats.org/drawingml/2006/table">
            <a:tbl>
              <a:tblPr/>
              <a:tblGrid>
                <a:gridCol w="2727452"/>
                <a:gridCol w="992505"/>
              </a:tblGrid>
              <a:tr h="0">
                <a:tc>
                  <a:txBody>
                    <a:bodyPr/>
                    <a:lstStyle/>
                    <a:p>
                      <a:pPr algn="just"/>
                      <a:r>
                        <a:rPr lang="fr-FR" sz="1200" dirty="0" smtClean="0"/>
                        <a:t>Jamais</a:t>
                      </a:r>
                      <a:endParaRPr lang="fr-FR" sz="1200" dirty="0"/>
                    </a:p>
                  </a:txBody>
                  <a:tcPr anchor="ctr">
                    <a:lnL>
                      <a:noFill/>
                    </a:lnL>
                    <a:lnR>
                      <a:noFill/>
                    </a:lnR>
                    <a:lnT>
                      <a:noFill/>
                    </a:lnT>
                    <a:lnB>
                      <a:noFill/>
                    </a:lnB>
                  </a:tcPr>
                </a:tc>
                <a:tc>
                  <a:txBody>
                    <a:bodyPr/>
                    <a:lstStyle/>
                    <a:p>
                      <a:pPr algn="ctr"/>
                      <a:r>
                        <a:rPr lang="fr-FR" sz="1200" dirty="0" smtClean="0"/>
                        <a:t>10 % </a:t>
                      </a:r>
                      <a:r>
                        <a:rPr lang="fr-FR" sz="1200" dirty="0"/>
                        <a:t> </a:t>
                      </a:r>
                    </a:p>
                  </a:txBody>
                  <a:tcPr anchor="ctr">
                    <a:lnL>
                      <a:noFill/>
                    </a:lnL>
                    <a:lnR>
                      <a:noFill/>
                    </a:lnR>
                    <a:lnT>
                      <a:noFill/>
                    </a:lnT>
                    <a:lnB>
                      <a:noFill/>
                    </a:lnB>
                  </a:tcPr>
                </a:tc>
              </a:tr>
              <a:tr h="0">
                <a:tc>
                  <a:txBody>
                    <a:bodyPr/>
                    <a:lstStyle/>
                    <a:p>
                      <a:pPr algn="just"/>
                      <a:r>
                        <a:rPr lang="fr-FR" sz="1200" dirty="0" smtClean="0"/>
                        <a:t>Exceptionnellement</a:t>
                      </a:r>
                      <a:endParaRPr lang="fr-FR" sz="1200" dirty="0"/>
                    </a:p>
                  </a:txBody>
                  <a:tcPr anchor="ctr">
                    <a:lnL>
                      <a:noFill/>
                    </a:lnL>
                    <a:lnR>
                      <a:noFill/>
                    </a:lnR>
                    <a:lnT>
                      <a:noFill/>
                    </a:lnT>
                    <a:lnB>
                      <a:noFill/>
                    </a:lnB>
                  </a:tcPr>
                </a:tc>
                <a:tc>
                  <a:txBody>
                    <a:bodyPr/>
                    <a:lstStyle/>
                    <a:p>
                      <a:pPr algn="ctr"/>
                      <a:r>
                        <a:rPr lang="fr-FR" sz="1200" dirty="0" smtClean="0"/>
                        <a:t>43 % </a:t>
                      </a:r>
                      <a:r>
                        <a:rPr lang="fr-FR" sz="1200" dirty="0"/>
                        <a:t> </a:t>
                      </a:r>
                    </a:p>
                  </a:txBody>
                  <a:tcPr anchor="ctr">
                    <a:lnL>
                      <a:noFill/>
                    </a:lnL>
                    <a:lnR>
                      <a:noFill/>
                    </a:lnR>
                    <a:lnT>
                      <a:noFill/>
                    </a:lnT>
                    <a:lnB>
                      <a:noFill/>
                    </a:lnB>
                  </a:tcPr>
                </a:tc>
              </a:tr>
              <a:tr h="0">
                <a:tc>
                  <a:txBody>
                    <a:bodyPr/>
                    <a:lstStyle/>
                    <a:p>
                      <a:pPr algn="just"/>
                      <a:r>
                        <a:rPr lang="fr-FR" sz="1200" dirty="0"/>
                        <a:t>Quelques fois par </a:t>
                      </a:r>
                      <a:r>
                        <a:rPr lang="fr-FR" sz="1200" dirty="0" smtClean="0"/>
                        <a:t>semaine</a:t>
                      </a:r>
                      <a:endParaRPr lang="fr-FR" sz="1200" dirty="0"/>
                    </a:p>
                  </a:txBody>
                  <a:tcPr anchor="ctr">
                    <a:lnL>
                      <a:noFill/>
                    </a:lnL>
                    <a:lnR>
                      <a:noFill/>
                    </a:lnR>
                    <a:lnT>
                      <a:noFill/>
                    </a:lnT>
                    <a:lnB>
                      <a:noFill/>
                    </a:lnB>
                  </a:tcPr>
                </a:tc>
                <a:tc>
                  <a:txBody>
                    <a:bodyPr/>
                    <a:lstStyle/>
                    <a:p>
                      <a:pPr algn="ctr"/>
                      <a:r>
                        <a:rPr lang="fr-FR" sz="1200" dirty="0" smtClean="0"/>
                        <a:t>45 % </a:t>
                      </a:r>
                      <a:r>
                        <a:rPr lang="fr-FR" sz="1200" dirty="0"/>
                        <a:t> </a:t>
                      </a:r>
                    </a:p>
                  </a:txBody>
                  <a:tcPr anchor="ctr">
                    <a:lnL>
                      <a:noFill/>
                    </a:lnL>
                    <a:lnR>
                      <a:noFill/>
                    </a:lnR>
                    <a:lnT>
                      <a:noFill/>
                    </a:lnT>
                    <a:lnB>
                      <a:noFill/>
                    </a:lnB>
                  </a:tcPr>
                </a:tc>
              </a:tr>
              <a:tr h="0">
                <a:tc>
                  <a:txBody>
                    <a:bodyPr/>
                    <a:lstStyle/>
                    <a:p>
                      <a:pPr algn="just"/>
                      <a:r>
                        <a:rPr lang="fr-FR" sz="1200" dirty="0"/>
                        <a:t>Non complété ou Non affiché </a:t>
                      </a:r>
                    </a:p>
                  </a:txBody>
                  <a:tcPr anchor="ctr">
                    <a:lnL>
                      <a:noFill/>
                    </a:lnL>
                    <a:lnR>
                      <a:noFill/>
                    </a:lnR>
                    <a:lnT>
                      <a:noFill/>
                    </a:lnT>
                    <a:lnB>
                      <a:noFill/>
                    </a:lnB>
                  </a:tcPr>
                </a:tc>
                <a:tc>
                  <a:txBody>
                    <a:bodyPr/>
                    <a:lstStyle/>
                    <a:p>
                      <a:pPr algn="ctr"/>
                      <a:r>
                        <a:rPr lang="fr-FR" sz="1200" dirty="0" smtClean="0"/>
                        <a:t>2</a:t>
                      </a:r>
                      <a:r>
                        <a:rPr lang="fr-FR" sz="1200" baseline="0" dirty="0" smtClean="0"/>
                        <a:t> </a:t>
                      </a:r>
                      <a:r>
                        <a:rPr lang="fr-FR" sz="1200" dirty="0" smtClean="0"/>
                        <a:t>% </a:t>
                      </a:r>
                      <a:r>
                        <a:rPr lang="fr-FR" sz="1200" dirty="0"/>
                        <a:t> </a:t>
                      </a:r>
                    </a:p>
                  </a:txBody>
                  <a:tcPr anchor="ctr">
                    <a:lnL>
                      <a:noFill/>
                    </a:lnL>
                    <a:lnR>
                      <a:noFill/>
                    </a:lnR>
                    <a:lnT>
                      <a:noFill/>
                    </a:lnT>
                    <a:lnB>
                      <a:noFill/>
                    </a:lnB>
                  </a:tcPr>
                </a:tc>
              </a:tr>
            </a:tbl>
          </a:graphicData>
        </a:graphic>
      </p:graphicFrame>
      <p:pic>
        <p:nvPicPr>
          <p:cNvPr id="1024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4149080"/>
            <a:ext cx="3456384" cy="16029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ZoneTexte 7"/>
          <p:cNvSpPr txBox="1"/>
          <p:nvPr/>
        </p:nvSpPr>
        <p:spPr>
          <a:xfrm>
            <a:off x="5004048" y="4149080"/>
            <a:ext cx="3995453" cy="1477328"/>
          </a:xfrm>
          <a:prstGeom prst="rect">
            <a:avLst/>
          </a:prstGeom>
          <a:noFill/>
        </p:spPr>
        <p:txBody>
          <a:bodyPr wrap="none" rtlCol="0">
            <a:spAutoFit/>
          </a:bodyPr>
          <a:lstStyle/>
          <a:p>
            <a:r>
              <a:rPr lang="fr-FR" dirty="0" smtClean="0"/>
              <a:t>Parmi ceux qui ont répondu oui :</a:t>
            </a:r>
          </a:p>
          <a:p>
            <a:pPr marL="285750" indent="-285750">
              <a:buFont typeface="Arial" panose="020B0604020202020204" pitchFamily="34" charset="0"/>
              <a:buChar char="•"/>
            </a:pPr>
            <a:r>
              <a:rPr lang="fr-FR" dirty="0" smtClean="0"/>
              <a:t>10 ont des enfants /3 pas</a:t>
            </a:r>
          </a:p>
          <a:p>
            <a:pPr marL="285750" indent="-285750">
              <a:buFont typeface="Arial" panose="020B0604020202020204" pitchFamily="34" charset="0"/>
              <a:buChar char="•"/>
            </a:pPr>
            <a:r>
              <a:rPr lang="fr-FR" dirty="0" smtClean="0"/>
              <a:t>6 femmes / 7 hommes</a:t>
            </a:r>
          </a:p>
          <a:p>
            <a:pPr marL="285750" indent="-285750">
              <a:buFont typeface="Arial" panose="020B0604020202020204" pitchFamily="34" charset="0"/>
              <a:buChar char="•"/>
            </a:pPr>
            <a:r>
              <a:rPr lang="fr-FR" dirty="0" smtClean="0"/>
              <a:t>7 chercheurs ou enseignants chercheurs / </a:t>
            </a:r>
          </a:p>
          <a:p>
            <a:pPr lvl="1"/>
            <a:r>
              <a:rPr lang="fr-FR" dirty="0" smtClean="0"/>
              <a:t>1 doctorant ou post-doctorant / 5 ITA</a:t>
            </a:r>
            <a:endParaRPr lang="fr-FR" dirty="0"/>
          </a:p>
        </p:txBody>
      </p:sp>
    </p:spTree>
    <p:extLst>
      <p:ext uri="{BB962C8B-B14F-4D97-AF65-F5344CB8AC3E}">
        <p14:creationId xmlns:p14="http://schemas.microsoft.com/office/powerpoint/2010/main" val="1216620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Résultats du sondage </a:t>
            </a:r>
            <a:r>
              <a:rPr lang="fr-FR" dirty="0" smtClean="0"/>
              <a:t>(9)</a:t>
            </a:r>
            <a:endParaRPr lang="fr-FR" dirty="0"/>
          </a:p>
        </p:txBody>
      </p:sp>
      <p:sp>
        <p:nvSpPr>
          <p:cNvPr id="3" name="Espace réservé du pied de page 2"/>
          <p:cNvSpPr>
            <a:spLocks noGrp="1"/>
          </p:cNvSpPr>
          <p:nvPr>
            <p:ph type="ftr" sz="quarter" idx="11"/>
          </p:nvPr>
        </p:nvSpPr>
        <p:spPr/>
        <p:txBody>
          <a:bodyPr/>
          <a:lstStyle/>
          <a:p>
            <a:r>
              <a:rPr lang="fr-BE" dirty="0" smtClean="0"/>
              <a:t>Prospectives LPSC 2015</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13</a:t>
            </a:fld>
            <a:endParaRPr lang="fr-BE"/>
          </a:p>
        </p:txBody>
      </p:sp>
      <p:sp>
        <p:nvSpPr>
          <p:cNvPr id="5" name="Espace réservé du contenu 4"/>
          <p:cNvSpPr>
            <a:spLocks noGrp="1"/>
          </p:cNvSpPr>
          <p:nvPr>
            <p:ph sz="quarter" idx="1"/>
          </p:nvPr>
        </p:nvSpPr>
        <p:spPr>
          <a:xfrm>
            <a:off x="914400" y="1340768"/>
            <a:ext cx="7772400" cy="4968552"/>
          </a:xfrm>
        </p:spPr>
        <p:txBody>
          <a:bodyPr>
            <a:normAutofit fontScale="85000" lnSpcReduction="10000"/>
          </a:bodyPr>
          <a:lstStyle/>
          <a:p>
            <a:pPr marL="0" indent="0">
              <a:buNone/>
            </a:pPr>
            <a:r>
              <a:rPr lang="fr-FR" sz="2000" b="1" dirty="0"/>
              <a:t>Avez-vous des commentaires </a:t>
            </a:r>
            <a:r>
              <a:rPr lang="fr-FR" sz="2000" b="1" dirty="0" smtClean="0"/>
              <a:t>?</a:t>
            </a:r>
          </a:p>
          <a:p>
            <a:pPr marL="0" indent="0">
              <a:buNone/>
            </a:pPr>
            <a:endParaRPr lang="fr-FR" sz="2000" b="1" dirty="0" smtClean="0"/>
          </a:p>
          <a:p>
            <a:r>
              <a:rPr lang="fr-FR" sz="2000" dirty="0" smtClean="0"/>
              <a:t>C'est </a:t>
            </a:r>
            <a:r>
              <a:rPr lang="fr-FR" sz="2000" dirty="0"/>
              <a:t>souvent a cause de la surcharge bureaucratique pendant les horaires de travail que je fais le vrai travail de chercheur a la maison, c'est a dire pendant mon temps personnel.</a:t>
            </a:r>
          </a:p>
          <a:p>
            <a:r>
              <a:rPr lang="fr-FR" sz="2000" dirty="0" smtClean="0"/>
              <a:t>Plutôt </a:t>
            </a:r>
            <a:r>
              <a:rPr lang="fr-FR" sz="2000" dirty="0"/>
              <a:t>le problème inverse: la vie de famille fatigante diminue fortement la capacité à se concentrer au travail.</a:t>
            </a:r>
          </a:p>
          <a:p>
            <a:r>
              <a:rPr lang="fr-FR" sz="2000" dirty="0"/>
              <a:t>oui le travail déborde un peu sur ma vie privée mais c'est un acte volontaire. </a:t>
            </a:r>
            <a:br>
              <a:rPr lang="fr-FR" sz="2000" dirty="0"/>
            </a:br>
            <a:r>
              <a:rPr lang="fr-FR" sz="2000" dirty="0"/>
              <a:t>Je préfère en effet arriver chez moi vers 19:00 et être avec mes proches plutôt que de partir tard du labo, quitte à travailler ensuite le soir pour finir des choses importantes. </a:t>
            </a:r>
            <a:br>
              <a:rPr lang="fr-FR" sz="2000" dirty="0"/>
            </a:br>
            <a:r>
              <a:rPr lang="fr-FR" sz="2000" dirty="0"/>
              <a:t>De plus prenant le train, je profite de ce moment pour faire des emails non traités dans la journée que j'envoie une fois arrivé à la maison. </a:t>
            </a:r>
            <a:br>
              <a:rPr lang="fr-FR" sz="2000" dirty="0"/>
            </a:br>
            <a:r>
              <a:rPr lang="fr-FR" sz="2000" dirty="0"/>
              <a:t>Enfin, travaillant avec </a:t>
            </a:r>
            <a:r>
              <a:rPr lang="fr-FR" sz="2000"/>
              <a:t>des </a:t>
            </a:r>
            <a:r>
              <a:rPr lang="fr-FR" sz="2000" smtClean="0"/>
              <a:t>étrangers, </a:t>
            </a:r>
            <a:r>
              <a:rPr lang="fr-FR" sz="2000" dirty="0"/>
              <a:t>les échanges de mails se font après 17:00</a:t>
            </a:r>
          </a:p>
          <a:p>
            <a:r>
              <a:rPr lang="fr-FR" sz="2000" dirty="0"/>
              <a:t>Toute la difficulté est de faire la part des choses entre le subit et le choisi. Nous sommes dans un milieu de passionnés, alors personnellement, je me limite lors de mes échanges hors temps de travail pour ne pas imposer des demandes "pressante". Utilisation de l'Email plus comme pense bête que pour tourner 24h/24h. Après cette perception a certainement des limites, d'où l’intérêt de questionnaire. Merci</a:t>
            </a:r>
            <a:r>
              <a:rPr lang="fr-FR" sz="2000" dirty="0" smtClean="0"/>
              <a:t>!</a:t>
            </a:r>
          </a:p>
          <a:p>
            <a:r>
              <a:rPr lang="fr-FR" sz="2000" dirty="0"/>
              <a:t>je me force à ne pas utiliser ces moyens et à ne pas les laisser déborder.</a:t>
            </a:r>
          </a:p>
          <a:p>
            <a:endParaRPr lang="fr-FR" sz="2000" dirty="0"/>
          </a:p>
        </p:txBody>
      </p:sp>
    </p:spTree>
    <p:extLst>
      <p:ext uri="{BB962C8B-B14F-4D97-AF65-F5344CB8AC3E}">
        <p14:creationId xmlns:p14="http://schemas.microsoft.com/office/powerpoint/2010/main" val="308225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122280"/>
            <a:ext cx="7772400" cy="1143000"/>
          </a:xfrm>
        </p:spPr>
        <p:txBody>
          <a:bodyPr/>
          <a:lstStyle/>
          <a:p>
            <a:r>
              <a:rPr lang="fr-FR" dirty="0"/>
              <a:t>Résultats du sondage </a:t>
            </a:r>
            <a:r>
              <a:rPr lang="fr-FR" dirty="0" smtClean="0"/>
              <a:t>(9bis)</a:t>
            </a:r>
            <a:endParaRPr lang="fr-FR" dirty="0"/>
          </a:p>
        </p:txBody>
      </p:sp>
      <p:sp>
        <p:nvSpPr>
          <p:cNvPr id="3" name="Espace réservé du pied de page 2"/>
          <p:cNvSpPr>
            <a:spLocks noGrp="1"/>
          </p:cNvSpPr>
          <p:nvPr>
            <p:ph type="ftr" sz="quarter" idx="11"/>
          </p:nvPr>
        </p:nvSpPr>
        <p:spPr/>
        <p:txBody>
          <a:bodyPr/>
          <a:lstStyle/>
          <a:p>
            <a:r>
              <a:rPr lang="fr-BE" dirty="0" smtClean="0"/>
              <a:t>Prospectives LPSC 2015</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14</a:t>
            </a:fld>
            <a:endParaRPr lang="fr-BE"/>
          </a:p>
        </p:txBody>
      </p:sp>
      <p:sp>
        <p:nvSpPr>
          <p:cNvPr id="5" name="Espace réservé du contenu 4"/>
          <p:cNvSpPr>
            <a:spLocks noGrp="1"/>
          </p:cNvSpPr>
          <p:nvPr>
            <p:ph sz="quarter" idx="1"/>
          </p:nvPr>
        </p:nvSpPr>
        <p:spPr>
          <a:xfrm>
            <a:off x="693912" y="1251334"/>
            <a:ext cx="7992888" cy="5349639"/>
          </a:xfrm>
        </p:spPr>
        <p:txBody>
          <a:bodyPr>
            <a:normAutofit fontScale="62500" lnSpcReduction="20000"/>
          </a:bodyPr>
          <a:lstStyle/>
          <a:p>
            <a:pPr marL="0" indent="0">
              <a:buNone/>
            </a:pPr>
            <a:r>
              <a:rPr lang="fr-FR" sz="2900" b="1" dirty="0"/>
              <a:t>Avez-vous des commentaires </a:t>
            </a:r>
            <a:r>
              <a:rPr lang="fr-FR" sz="2900" b="1" dirty="0" smtClean="0"/>
              <a:t>?</a:t>
            </a:r>
          </a:p>
          <a:p>
            <a:pPr marL="0" indent="0">
              <a:buNone/>
            </a:pPr>
            <a:endParaRPr lang="fr-FR" sz="2000" b="1" dirty="0" smtClean="0"/>
          </a:p>
          <a:p>
            <a:r>
              <a:rPr lang="fr-FR" dirty="0" smtClean="0"/>
              <a:t>Je </a:t>
            </a:r>
            <a:r>
              <a:rPr lang="fr-FR" dirty="0"/>
              <a:t>consulte souvent mes messages mais ce n'est pas un problème, ni une contrainte pour moi. C'est plutôt pour me faciliter mon travail. Je ne me sens jamais obligé de répondre à un mail professionnel. </a:t>
            </a:r>
            <a:br>
              <a:rPr lang="fr-FR" dirty="0"/>
            </a:br>
            <a:r>
              <a:rPr lang="fr-FR" dirty="0" smtClean="0"/>
              <a:t>Quand </a:t>
            </a:r>
            <a:r>
              <a:rPr lang="fr-FR" dirty="0"/>
              <a:t>j'envoie des messages professionnels en dehors des horaires de travail, je n'attends pas une réponse immédiate. J'utilise aussi des mots clés du type [NON URGENT] ou [A LIRE LUNDI] dans le titre pour ne pas déborder sur la vie privé.</a:t>
            </a:r>
          </a:p>
          <a:p>
            <a:r>
              <a:rPr lang="fr-FR" dirty="0"/>
              <a:t>Ce ne sont pas les </a:t>
            </a:r>
            <a:r>
              <a:rPr lang="fr-FR" dirty="0" smtClean="0"/>
              <a:t>possibilités d'accès </a:t>
            </a:r>
            <a:r>
              <a:rPr lang="fr-FR" dirty="0"/>
              <a:t>en tant que telles (ni le fait qu'ils existent) qui </a:t>
            </a:r>
            <a:r>
              <a:rPr lang="fr-FR" dirty="0" smtClean="0"/>
              <a:t>débordent </a:t>
            </a:r>
            <a:r>
              <a:rPr lang="fr-FR" dirty="0"/>
              <a:t>sur la vie </a:t>
            </a:r>
            <a:r>
              <a:rPr lang="fr-FR" dirty="0" smtClean="0"/>
              <a:t>privée, </a:t>
            </a:r>
            <a:r>
              <a:rPr lang="fr-FR" dirty="0"/>
              <a:t>mais la </a:t>
            </a:r>
            <a:r>
              <a:rPr lang="fr-FR" dirty="0" smtClean="0"/>
              <a:t>quantité </a:t>
            </a:r>
            <a:r>
              <a:rPr lang="fr-FR" dirty="0"/>
              <a:t>de travail et les </a:t>
            </a:r>
            <a:r>
              <a:rPr lang="fr-FR" dirty="0" smtClean="0"/>
              <a:t>délais </a:t>
            </a:r>
            <a:r>
              <a:rPr lang="fr-FR" dirty="0"/>
              <a:t>courts.</a:t>
            </a:r>
          </a:p>
          <a:p>
            <a:r>
              <a:rPr lang="fr-FR" dirty="0"/>
              <a:t>Le </a:t>
            </a:r>
            <a:r>
              <a:rPr lang="fr-FR" dirty="0" smtClean="0"/>
              <a:t>problème </a:t>
            </a:r>
            <a:r>
              <a:rPr lang="fr-FR" dirty="0"/>
              <a:t>ne vient pas de la </a:t>
            </a:r>
            <a:r>
              <a:rPr lang="fr-FR" dirty="0" smtClean="0"/>
              <a:t>disponibilité </a:t>
            </a:r>
            <a:r>
              <a:rPr lang="fr-FR" dirty="0"/>
              <a:t>des outils fournis par le LPSC, qui sont cruciaux, mais du travail de recherche dans une collaboration internationale sur laquelle le soleil ne se couche jamais!</a:t>
            </a:r>
          </a:p>
          <a:p>
            <a:r>
              <a:rPr lang="fr-FR" dirty="0"/>
              <a:t>J'ai fusionné volontairement et depuis de nombreuses années mes messageries électroniques pro et perso. </a:t>
            </a:r>
            <a:br>
              <a:rPr lang="fr-FR" dirty="0"/>
            </a:br>
            <a:r>
              <a:rPr lang="fr-FR" dirty="0" smtClean="0"/>
              <a:t>Inconvénients </a:t>
            </a:r>
            <a:r>
              <a:rPr lang="fr-FR" dirty="0"/>
              <a:t>: il faut une discipline et une bonne organisation technique (filtres, etc...). </a:t>
            </a:r>
            <a:br>
              <a:rPr lang="fr-FR" dirty="0"/>
            </a:br>
            <a:r>
              <a:rPr lang="fr-FR" dirty="0" smtClean="0"/>
              <a:t>Avantages </a:t>
            </a:r>
            <a:r>
              <a:rPr lang="fr-FR" dirty="0"/>
              <a:t>: je trouve que cela me permet de traiter les deux flux plus efficacement. </a:t>
            </a:r>
            <a:br>
              <a:rPr lang="fr-FR" dirty="0"/>
            </a:br>
            <a:r>
              <a:rPr lang="fr-FR" dirty="0" smtClean="0"/>
              <a:t>Traiter </a:t>
            </a:r>
            <a:r>
              <a:rPr lang="fr-FR" dirty="0"/>
              <a:t>les informations entrantes "immédiatement" est généralement pour moi un confort : je préfère être interrompu mais averti plutôt qu'isolé pendant de longues périodes et devoir dépiler une série messages accumulés. </a:t>
            </a:r>
            <a:br>
              <a:rPr lang="fr-FR" dirty="0"/>
            </a:br>
            <a:r>
              <a:rPr lang="fr-FR" dirty="0" smtClean="0"/>
              <a:t>Pour </a:t>
            </a:r>
            <a:r>
              <a:rPr lang="fr-FR" dirty="0"/>
              <a:t>moi le rapport bénéfices/inconvénients de cette stratégie est bon. Je suis conscient qu'elle comporte des risques sournois et que ce qui est bon dans mon cas présent n'est pas bon dans tous les cas.</a:t>
            </a:r>
          </a:p>
          <a:p>
            <a:r>
              <a:rPr lang="fr-FR" dirty="0"/>
              <a:t>Ma réponse pour la dernière question est "non" car je ne fais la plupart du temps par choix et pas par obligation</a:t>
            </a:r>
            <a:r>
              <a:rPr lang="fr-FR" dirty="0" smtClean="0"/>
              <a:t>.</a:t>
            </a:r>
            <a:endParaRPr lang="fr-FR" dirty="0"/>
          </a:p>
        </p:txBody>
      </p:sp>
    </p:spTree>
    <p:extLst>
      <p:ext uri="{BB962C8B-B14F-4D97-AF65-F5344CB8AC3E}">
        <p14:creationId xmlns:p14="http://schemas.microsoft.com/office/powerpoint/2010/main" val="1786569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Résultats du sondage </a:t>
            </a:r>
            <a:r>
              <a:rPr lang="fr-FR" dirty="0" smtClean="0"/>
              <a:t>(10)</a:t>
            </a:r>
            <a:endParaRPr lang="fr-FR" dirty="0"/>
          </a:p>
        </p:txBody>
      </p:sp>
      <p:sp>
        <p:nvSpPr>
          <p:cNvPr id="3" name="Espace réservé du pied de page 2"/>
          <p:cNvSpPr>
            <a:spLocks noGrp="1"/>
          </p:cNvSpPr>
          <p:nvPr>
            <p:ph type="ftr" sz="quarter" idx="11"/>
          </p:nvPr>
        </p:nvSpPr>
        <p:spPr/>
        <p:txBody>
          <a:bodyPr/>
          <a:lstStyle/>
          <a:p>
            <a:r>
              <a:rPr lang="fr-BE" dirty="0" smtClean="0"/>
              <a:t>Prospectives LPSC 2015</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15</a:t>
            </a:fld>
            <a:endParaRPr lang="fr-BE"/>
          </a:p>
        </p:txBody>
      </p:sp>
      <p:sp>
        <p:nvSpPr>
          <p:cNvPr id="5" name="Espace réservé du contenu 4"/>
          <p:cNvSpPr>
            <a:spLocks noGrp="1"/>
          </p:cNvSpPr>
          <p:nvPr>
            <p:ph sz="quarter" idx="1"/>
          </p:nvPr>
        </p:nvSpPr>
        <p:spPr/>
        <p:txBody>
          <a:bodyPr>
            <a:normAutofit/>
          </a:bodyPr>
          <a:lstStyle/>
          <a:p>
            <a:pPr marL="0" indent="0">
              <a:buNone/>
            </a:pPr>
            <a:r>
              <a:rPr lang="fr-FR" sz="1800" b="1" dirty="0"/>
              <a:t>Vous êtes </a:t>
            </a:r>
            <a:r>
              <a:rPr lang="fr-FR" sz="1800" b="1" dirty="0" smtClean="0"/>
              <a:t>...</a:t>
            </a:r>
          </a:p>
          <a:p>
            <a:endParaRPr lang="fr-FR" sz="1800" b="1" dirty="0"/>
          </a:p>
          <a:p>
            <a:endParaRPr lang="fr-FR" sz="1800" b="1" dirty="0" smtClean="0"/>
          </a:p>
          <a:p>
            <a:pPr marL="0" indent="0">
              <a:buNone/>
            </a:pPr>
            <a:endParaRPr lang="fr-FR" sz="1800" b="1" dirty="0" smtClean="0"/>
          </a:p>
          <a:p>
            <a:endParaRPr lang="fr-FR" sz="1800" b="1" dirty="0"/>
          </a:p>
          <a:p>
            <a:endParaRPr lang="fr-FR" sz="1800" b="1" dirty="0" smtClean="0"/>
          </a:p>
          <a:p>
            <a:pPr marL="0" indent="0">
              <a:buNone/>
            </a:pPr>
            <a:endParaRPr lang="fr-FR" sz="1800" b="1" dirty="0" smtClean="0"/>
          </a:p>
          <a:p>
            <a:pPr marL="0" indent="0">
              <a:buNone/>
            </a:pPr>
            <a:r>
              <a:rPr lang="fr-FR" sz="1800" b="1" dirty="0" smtClean="0"/>
              <a:t> Avez-vous </a:t>
            </a:r>
            <a:r>
              <a:rPr lang="fr-FR" sz="1800" b="1" dirty="0"/>
              <a:t>moins de 30 ans </a:t>
            </a:r>
            <a:r>
              <a:rPr lang="fr-FR" sz="1800" b="1" dirty="0" smtClean="0"/>
              <a:t>?</a:t>
            </a:r>
          </a:p>
          <a:p>
            <a:endParaRPr lang="fr-FR" sz="1800" b="1" dirty="0" smtClean="0"/>
          </a:p>
          <a:p>
            <a:endParaRPr lang="fr-FR" sz="2000" b="1" dirty="0" smtClean="0"/>
          </a:p>
          <a:p>
            <a:endParaRPr lang="fr-FR" sz="2000" b="1" dirty="0" smtClean="0"/>
          </a:p>
          <a:p>
            <a:endParaRPr lang="fr-FR" sz="2000" b="1" dirty="0" smtClean="0"/>
          </a:p>
        </p:txBody>
      </p:sp>
      <p:pic>
        <p:nvPicPr>
          <p:cNvPr id="716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28631"/>
            <a:ext cx="4132225" cy="19163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3" y="1728631"/>
            <a:ext cx="4132221" cy="19163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4293096"/>
            <a:ext cx="4192216" cy="1944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AutoShape 5" descr="https://lpscintranet.in2p3.fr/limesurvey/tmp/e15269859eb14072ef89407f91c66a4b.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717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0032" y="4351537"/>
            <a:ext cx="4066202" cy="18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ZoneTexte 6"/>
          <p:cNvSpPr txBox="1"/>
          <p:nvPr/>
        </p:nvSpPr>
        <p:spPr>
          <a:xfrm>
            <a:off x="4860032" y="3894504"/>
            <a:ext cx="3083665" cy="369332"/>
          </a:xfrm>
          <a:prstGeom prst="rect">
            <a:avLst/>
          </a:prstGeom>
          <a:noFill/>
        </p:spPr>
        <p:txBody>
          <a:bodyPr wrap="none" rtlCol="0">
            <a:spAutoFit/>
          </a:bodyPr>
          <a:lstStyle/>
          <a:p>
            <a:r>
              <a:rPr lang="fr-FR" b="1" dirty="0"/>
              <a:t>Avez-vous </a:t>
            </a:r>
            <a:r>
              <a:rPr lang="fr-FR" b="1" dirty="0" smtClean="0"/>
              <a:t>un ou des enfants </a:t>
            </a:r>
            <a:r>
              <a:rPr lang="fr-FR" b="1" dirty="0"/>
              <a:t>?</a:t>
            </a:r>
          </a:p>
        </p:txBody>
      </p:sp>
    </p:spTree>
    <p:extLst>
      <p:ext uri="{BB962C8B-B14F-4D97-AF65-F5344CB8AC3E}">
        <p14:creationId xmlns:p14="http://schemas.microsoft.com/office/powerpoint/2010/main" val="1030985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causes (1)</a:t>
            </a:r>
            <a:endParaRPr lang="fr-FR" dirty="0"/>
          </a:p>
        </p:txBody>
      </p:sp>
      <p:sp>
        <p:nvSpPr>
          <p:cNvPr id="3" name="Espace réservé du pied de page 2"/>
          <p:cNvSpPr>
            <a:spLocks noGrp="1"/>
          </p:cNvSpPr>
          <p:nvPr>
            <p:ph type="ftr" sz="quarter" idx="11"/>
          </p:nvPr>
        </p:nvSpPr>
        <p:spPr/>
        <p:txBody>
          <a:bodyPr/>
          <a:lstStyle/>
          <a:p>
            <a:r>
              <a:rPr lang="fr-BE" smtClean="0"/>
              <a:t>Prospectives LPSC 2015</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16</a:t>
            </a:fld>
            <a:endParaRPr lang="fr-BE"/>
          </a:p>
        </p:txBody>
      </p:sp>
      <p:sp>
        <p:nvSpPr>
          <p:cNvPr id="5" name="Espace réservé du contenu 4"/>
          <p:cNvSpPr>
            <a:spLocks noGrp="1"/>
          </p:cNvSpPr>
          <p:nvPr>
            <p:ph sz="quarter" idx="1"/>
          </p:nvPr>
        </p:nvSpPr>
        <p:spPr>
          <a:xfrm>
            <a:off x="914400" y="1484784"/>
            <a:ext cx="7906072" cy="4752528"/>
          </a:xfrm>
        </p:spPr>
        <p:txBody>
          <a:bodyPr>
            <a:normAutofit fontScale="70000" lnSpcReduction="20000"/>
          </a:bodyPr>
          <a:lstStyle/>
          <a:p>
            <a:r>
              <a:rPr lang="fr-FR" dirty="0"/>
              <a:t>Choix personnel </a:t>
            </a:r>
            <a:endParaRPr lang="fr-FR" dirty="0" smtClean="0"/>
          </a:p>
          <a:p>
            <a:pPr lvl="1"/>
            <a:r>
              <a:rPr lang="fr-FR" dirty="0" smtClean="0"/>
              <a:t>Ponctuellement, pour </a:t>
            </a:r>
            <a:r>
              <a:rPr lang="fr-FR" dirty="0"/>
              <a:t>finir </a:t>
            </a:r>
            <a:r>
              <a:rPr lang="fr-FR" dirty="0" smtClean="0"/>
              <a:t>p</a:t>
            </a:r>
            <a:r>
              <a:rPr lang="fr-FR" dirty="0"/>
              <a:t>ar exemple </a:t>
            </a:r>
            <a:r>
              <a:rPr lang="fr-FR" dirty="0" smtClean="0"/>
              <a:t>un travail </a:t>
            </a:r>
            <a:r>
              <a:rPr lang="fr-FR" dirty="0"/>
              <a:t>précis à la </a:t>
            </a:r>
            <a:r>
              <a:rPr lang="fr-FR" dirty="0" smtClean="0"/>
              <a:t>maison</a:t>
            </a:r>
          </a:p>
          <a:p>
            <a:pPr lvl="1"/>
            <a:r>
              <a:rPr lang="fr-FR" dirty="0" smtClean="0"/>
              <a:t>Personnes pour qui le travail  == passion illimitée (mythe ou réalité ?)</a:t>
            </a:r>
            <a:endParaRPr lang="fr-FR" dirty="0"/>
          </a:p>
          <a:p>
            <a:pPr marL="0" indent="0">
              <a:buNone/>
            </a:pPr>
            <a:endParaRPr lang="fr-FR" dirty="0" smtClean="0"/>
          </a:p>
          <a:p>
            <a:r>
              <a:rPr lang="fr-FR" dirty="0" smtClean="0"/>
              <a:t>Astreintes inhérentes à la fonction (ex : tâche de surveillance à effectuer tous les jours de l’année), engagements vis-à-vis d’une collaboration (ex : shifts,  devoir de faire des tâches d’intérêt général)</a:t>
            </a:r>
          </a:p>
          <a:p>
            <a:pPr lvl="1">
              <a:buFont typeface="Symbol"/>
              <a:buChar char="Þ"/>
            </a:pPr>
            <a:r>
              <a:rPr lang="fr-FR" dirty="0" smtClean="0"/>
              <a:t> Touche aussi bien des physiciens que les ITA</a:t>
            </a:r>
          </a:p>
          <a:p>
            <a:pPr lvl="1">
              <a:buFont typeface="Symbol"/>
              <a:buChar char="Þ"/>
            </a:pPr>
            <a:r>
              <a:rPr lang="fr-FR" dirty="0" smtClean="0"/>
              <a:t> Est-ce un choix ?  Voulu ou subi ?</a:t>
            </a:r>
          </a:p>
          <a:p>
            <a:pPr marL="320040" lvl="1" indent="0">
              <a:buNone/>
            </a:pPr>
            <a:endParaRPr lang="fr-FR" dirty="0"/>
          </a:p>
          <a:p>
            <a:r>
              <a:rPr lang="fr-FR" dirty="0" smtClean="0"/>
              <a:t>Surcharge de travail</a:t>
            </a:r>
          </a:p>
          <a:p>
            <a:pPr lvl="1"/>
            <a:r>
              <a:rPr lang="fr-FR" dirty="0" smtClean="0"/>
              <a:t>Sur les projets, la gestion des projets, les temps de réunion</a:t>
            </a:r>
          </a:p>
          <a:p>
            <a:pPr lvl="1"/>
            <a:r>
              <a:rPr lang="fr-FR" dirty="0" smtClean="0"/>
              <a:t>Sur les nouvelles tâches apparues au fil des années (rédaction de dossier ANR, pour la CRTP,  planification des missions et des trajets, réservation d’hôtel, prospectives, …)</a:t>
            </a:r>
          </a:p>
          <a:p>
            <a:pPr lvl="1"/>
            <a:endParaRPr lang="fr-FR" dirty="0" smtClean="0"/>
          </a:p>
          <a:p>
            <a:r>
              <a:rPr lang="fr-FR" dirty="0"/>
              <a:t>Missions, en fonction de la fréquence, de la durée et de </a:t>
            </a:r>
            <a:r>
              <a:rPr lang="fr-FR" dirty="0" smtClean="0"/>
              <a:t>l’éloignement</a:t>
            </a:r>
            <a:endParaRPr lang="fr-FR" dirty="0"/>
          </a:p>
          <a:p>
            <a:pPr lvl="1"/>
            <a:endParaRPr lang="fr-FR" dirty="0" smtClean="0"/>
          </a:p>
        </p:txBody>
      </p:sp>
    </p:spTree>
    <p:extLst>
      <p:ext uri="{BB962C8B-B14F-4D97-AF65-F5344CB8AC3E}">
        <p14:creationId xmlns:p14="http://schemas.microsoft.com/office/powerpoint/2010/main" val="1453091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causes (2)</a:t>
            </a:r>
            <a:endParaRPr lang="fr-FR" dirty="0"/>
          </a:p>
        </p:txBody>
      </p:sp>
      <p:sp>
        <p:nvSpPr>
          <p:cNvPr id="3" name="Espace réservé du pied de page 2"/>
          <p:cNvSpPr>
            <a:spLocks noGrp="1"/>
          </p:cNvSpPr>
          <p:nvPr>
            <p:ph type="ftr" sz="quarter" idx="11"/>
          </p:nvPr>
        </p:nvSpPr>
        <p:spPr/>
        <p:txBody>
          <a:bodyPr/>
          <a:lstStyle/>
          <a:p>
            <a:r>
              <a:rPr lang="fr-BE" smtClean="0"/>
              <a:t>Prospectives LPSC 2015</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17</a:t>
            </a:fld>
            <a:endParaRPr lang="fr-BE"/>
          </a:p>
        </p:txBody>
      </p:sp>
      <p:sp>
        <p:nvSpPr>
          <p:cNvPr id="5" name="Espace réservé du contenu 4"/>
          <p:cNvSpPr>
            <a:spLocks noGrp="1"/>
          </p:cNvSpPr>
          <p:nvPr>
            <p:ph sz="quarter" idx="1"/>
          </p:nvPr>
        </p:nvSpPr>
        <p:spPr>
          <a:xfrm>
            <a:off x="914400" y="1412776"/>
            <a:ext cx="8050088" cy="4896544"/>
          </a:xfrm>
        </p:spPr>
        <p:txBody>
          <a:bodyPr>
            <a:normAutofit fontScale="55000" lnSpcReduction="20000"/>
          </a:bodyPr>
          <a:lstStyle/>
          <a:p>
            <a:r>
              <a:rPr lang="fr-FR" dirty="0" smtClean="0"/>
              <a:t>La </a:t>
            </a:r>
            <a:r>
              <a:rPr lang="fr-FR" dirty="0"/>
              <a:t>pression est souvent mise par les </a:t>
            </a:r>
            <a:r>
              <a:rPr lang="fr-FR" dirty="0" smtClean="0"/>
              <a:t>collègues (volontairement ou pas). </a:t>
            </a:r>
            <a:r>
              <a:rPr lang="fr-FR" dirty="0"/>
              <a:t>Par ex. suite à la réception d’un mail hors du temps de travail :</a:t>
            </a:r>
          </a:p>
          <a:p>
            <a:pPr lvl="1"/>
            <a:r>
              <a:rPr lang="fr-FR" dirty="0"/>
              <a:t>Soit on répond et cela est pris sur son temps personnel</a:t>
            </a:r>
          </a:p>
          <a:p>
            <a:pPr lvl="1"/>
            <a:r>
              <a:rPr lang="fr-FR" dirty="0"/>
              <a:t>Soit on ne répond pas et cela va générer du stress de ne pas l’avoir </a:t>
            </a:r>
            <a:r>
              <a:rPr lang="fr-FR" dirty="0" smtClean="0"/>
              <a:t>fait</a:t>
            </a:r>
          </a:p>
          <a:p>
            <a:pPr lvl="2"/>
            <a:r>
              <a:rPr lang="fr-FR" dirty="0" smtClean="0"/>
              <a:t>Comment va-t-on être perçu vis-à-vis de quelqu’un d’autre qui aura /aurait répondu ? Ne serait-on </a:t>
            </a:r>
            <a:r>
              <a:rPr lang="fr-FR" dirty="0"/>
              <a:t>pas considéré comme moins investi </a:t>
            </a:r>
            <a:r>
              <a:rPr lang="fr-FR" dirty="0" smtClean="0"/>
              <a:t>?</a:t>
            </a:r>
          </a:p>
          <a:p>
            <a:pPr lvl="2"/>
            <a:endParaRPr lang="fr-FR" dirty="0"/>
          </a:p>
          <a:p>
            <a:r>
              <a:rPr lang="fr-FR" dirty="0" smtClean="0"/>
              <a:t>Cas des doctorants qui ont tendance à passer beaucoup de temps au LPSC : </a:t>
            </a:r>
          </a:p>
          <a:p>
            <a:pPr lvl="1"/>
            <a:r>
              <a:rPr lang="fr-FR" dirty="0" smtClean="0"/>
              <a:t>Concurrence / compétition très rude</a:t>
            </a:r>
          </a:p>
          <a:p>
            <a:pPr lvl="1"/>
            <a:r>
              <a:rPr lang="fr-FR" dirty="0" smtClean="0"/>
              <a:t>De nombreuses activités transverses (enseignements, formations, …)</a:t>
            </a:r>
          </a:p>
          <a:p>
            <a:pPr lvl="1"/>
            <a:endParaRPr lang="fr-FR" dirty="0"/>
          </a:p>
          <a:p>
            <a:r>
              <a:rPr lang="fr-FR" dirty="0" smtClean="0"/>
              <a:t>Addiction aux TIC (connexion permanente aux mails, …)</a:t>
            </a:r>
          </a:p>
          <a:p>
            <a:endParaRPr lang="fr-FR" dirty="0"/>
          </a:p>
          <a:p>
            <a:r>
              <a:rPr lang="fr-FR" dirty="0" smtClean="0"/>
              <a:t>Culture du présentéisme.</a:t>
            </a:r>
          </a:p>
          <a:p>
            <a:pPr marL="274320" lvl="1" indent="0">
              <a:buNone/>
            </a:pPr>
            <a:r>
              <a:rPr lang="fr-FR" dirty="0" smtClean="0"/>
              <a:t>Selon </a:t>
            </a:r>
            <a:r>
              <a:rPr lang="fr-FR" dirty="0"/>
              <a:t>M. </a:t>
            </a:r>
            <a:r>
              <a:rPr lang="fr-FR" dirty="0" err="1" smtClean="0"/>
              <a:t>Ballarin</a:t>
            </a:r>
            <a:r>
              <a:rPr lang="fr-FR" dirty="0" smtClean="0"/>
              <a:t> (président </a:t>
            </a:r>
            <a:r>
              <a:rPr lang="fr-FR" dirty="0"/>
              <a:t>de l’Observatoire de l’équilibre des temps et de la parentalité en </a:t>
            </a:r>
            <a:r>
              <a:rPr lang="fr-FR" dirty="0" smtClean="0"/>
              <a:t>entreprise), </a:t>
            </a:r>
            <a:r>
              <a:rPr lang="fr-FR" dirty="0"/>
              <a:t>la France est victime de la culture du </a:t>
            </a:r>
            <a:r>
              <a:rPr lang="fr-FR" i="1" dirty="0"/>
              <a:t>"présentéisme". "Quand on est encore au bureau à 19 heures, chez nous, c'est perçu comme un gage de motivation,</a:t>
            </a:r>
            <a:r>
              <a:rPr lang="fr-FR" dirty="0"/>
              <a:t> analyse-t-il. </a:t>
            </a:r>
            <a:r>
              <a:rPr lang="fr-FR" i="1" dirty="0"/>
              <a:t>Dans les pays anglo-saxons, c'est une preuve d'inefficacité."</a:t>
            </a:r>
            <a:endParaRPr lang="fr-FR" dirty="0"/>
          </a:p>
          <a:p>
            <a:pPr marL="0" indent="0">
              <a:buNone/>
            </a:pPr>
            <a:endParaRPr lang="fr-FR" dirty="0"/>
          </a:p>
          <a:p>
            <a:r>
              <a:rPr lang="fr-FR" dirty="0" smtClean="0"/>
              <a:t>Dérive de certaines dates :</a:t>
            </a:r>
          </a:p>
          <a:p>
            <a:pPr lvl="1"/>
            <a:r>
              <a:rPr lang="fr-FR" dirty="0" smtClean="0"/>
              <a:t>Échéances annuelles fixées par le CNRS (ex : dossiers ANR à rendre début septembre / dossiers de carrière pour les chercheurs début de </a:t>
            </a:r>
            <a:r>
              <a:rPr lang="fr-FR" dirty="0"/>
              <a:t>l’année , </a:t>
            </a:r>
            <a:r>
              <a:rPr lang="fr-FR" dirty="0" smtClean="0"/>
              <a:t>jurys </a:t>
            </a:r>
            <a:r>
              <a:rPr lang="fr-FR" dirty="0"/>
              <a:t>de concours ITA à organiser au plus vite vers </a:t>
            </a:r>
            <a:r>
              <a:rPr lang="fr-FR" dirty="0" smtClean="0"/>
              <a:t>mi-juillet)</a:t>
            </a:r>
          </a:p>
          <a:p>
            <a:pPr lvl="1"/>
            <a:r>
              <a:rPr lang="fr-FR" dirty="0" smtClean="0"/>
              <a:t>Réunions des comités jusqu’à fin juillet</a:t>
            </a:r>
          </a:p>
        </p:txBody>
      </p:sp>
    </p:spTree>
    <p:extLst>
      <p:ext uri="{BB962C8B-B14F-4D97-AF65-F5344CB8AC3E}">
        <p14:creationId xmlns:p14="http://schemas.microsoft.com/office/powerpoint/2010/main" val="20752472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Quels risques ?</a:t>
            </a:r>
            <a:endParaRPr lang="fr-FR" dirty="0"/>
          </a:p>
        </p:txBody>
      </p:sp>
      <p:sp>
        <p:nvSpPr>
          <p:cNvPr id="4" name="Espace réservé du pied de page 3"/>
          <p:cNvSpPr>
            <a:spLocks noGrp="1"/>
          </p:cNvSpPr>
          <p:nvPr>
            <p:ph type="ftr" sz="quarter" idx="11"/>
          </p:nvPr>
        </p:nvSpPr>
        <p:spPr/>
        <p:txBody>
          <a:bodyPr/>
          <a:lstStyle/>
          <a:p>
            <a:r>
              <a:rPr lang="fr-BE" smtClean="0"/>
              <a:t>Prospectives LPSC 2015</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18</a:t>
            </a:fld>
            <a:endParaRPr lang="fr-BE"/>
          </a:p>
        </p:txBody>
      </p:sp>
      <p:sp>
        <p:nvSpPr>
          <p:cNvPr id="3" name="Espace réservé du contenu 2"/>
          <p:cNvSpPr>
            <a:spLocks noGrp="1"/>
          </p:cNvSpPr>
          <p:nvPr>
            <p:ph sz="quarter" idx="1"/>
          </p:nvPr>
        </p:nvSpPr>
        <p:spPr>
          <a:xfrm>
            <a:off x="914400" y="1268760"/>
            <a:ext cx="7772400" cy="4572000"/>
          </a:xfrm>
        </p:spPr>
        <p:txBody>
          <a:bodyPr>
            <a:normAutofit fontScale="85000" lnSpcReduction="20000"/>
          </a:bodyPr>
          <a:lstStyle/>
          <a:p>
            <a:endParaRPr lang="fr-FR" dirty="0" smtClean="0"/>
          </a:p>
          <a:p>
            <a:r>
              <a:rPr lang="fr-FR" dirty="0" smtClean="0"/>
              <a:t>Ne plus</a:t>
            </a:r>
            <a:r>
              <a:rPr lang="fr-FR" dirty="0"/>
              <a:t> </a:t>
            </a:r>
            <a:r>
              <a:rPr lang="fr-FR" dirty="0" smtClean="0"/>
              <a:t>concilier vie </a:t>
            </a:r>
            <a:r>
              <a:rPr lang="fr-FR" dirty="0"/>
              <a:t>familiale et professionnelle de </a:t>
            </a:r>
            <a:r>
              <a:rPr lang="fr-FR" dirty="0" smtClean="0"/>
              <a:t>façon satisfaisante :</a:t>
            </a:r>
          </a:p>
          <a:p>
            <a:pPr lvl="1"/>
            <a:r>
              <a:rPr lang="fr-FR" dirty="0"/>
              <a:t>Se sentir obligés de se rendre disponibles à n'importe quel </a:t>
            </a:r>
            <a:r>
              <a:rPr lang="fr-FR" dirty="0" smtClean="0"/>
              <a:t>moment</a:t>
            </a:r>
          </a:p>
          <a:p>
            <a:pPr lvl="1"/>
            <a:r>
              <a:rPr lang="fr-FR" dirty="0" smtClean="0"/>
              <a:t>Avoir </a:t>
            </a:r>
            <a:r>
              <a:rPr lang="fr-FR" dirty="0"/>
              <a:t>du mal à </a:t>
            </a:r>
            <a:r>
              <a:rPr lang="fr-FR" i="1" dirty="0"/>
              <a:t>"décrocher"</a:t>
            </a:r>
            <a:r>
              <a:rPr lang="fr-FR" dirty="0"/>
              <a:t> du </a:t>
            </a:r>
            <a:r>
              <a:rPr lang="fr-FR" dirty="0" smtClean="0"/>
              <a:t>travail</a:t>
            </a:r>
          </a:p>
          <a:p>
            <a:pPr lvl="1"/>
            <a:r>
              <a:rPr lang="fr-FR" dirty="0" smtClean="0"/>
              <a:t>Réduire son temps privé</a:t>
            </a:r>
          </a:p>
          <a:p>
            <a:endParaRPr lang="fr-FR" dirty="0" smtClean="0"/>
          </a:p>
          <a:p>
            <a:r>
              <a:rPr lang="fr-FR" dirty="0"/>
              <a:t>Conséquence sur </a:t>
            </a:r>
            <a:r>
              <a:rPr lang="fr-FR" dirty="0" smtClean="0"/>
              <a:t>la santé </a:t>
            </a:r>
            <a:r>
              <a:rPr lang="fr-FR" dirty="0"/>
              <a:t>ou la vie privée (familiale en particulier) qui servent alors de variables d'ajustement :</a:t>
            </a:r>
          </a:p>
          <a:p>
            <a:pPr lvl="1"/>
            <a:r>
              <a:rPr lang="fr-FR" dirty="0" smtClean="0"/>
              <a:t> Problèmes de sommeil</a:t>
            </a:r>
          </a:p>
          <a:p>
            <a:pPr lvl="1"/>
            <a:r>
              <a:rPr lang="fr-FR" dirty="0" smtClean="0"/>
              <a:t> </a:t>
            </a:r>
            <a:r>
              <a:rPr lang="fr-FR" dirty="0" err="1" smtClean="0"/>
              <a:t>Burn-out</a:t>
            </a:r>
            <a:r>
              <a:rPr lang="fr-FR" dirty="0" smtClean="0"/>
              <a:t> (maladie professionnelle ?)</a:t>
            </a:r>
          </a:p>
          <a:p>
            <a:pPr lvl="1"/>
            <a:r>
              <a:rPr lang="fr-FR" dirty="0" smtClean="0"/>
              <a:t> Difficulté dans sa vie de couple ou de parent</a:t>
            </a:r>
          </a:p>
          <a:p>
            <a:pPr lvl="1">
              <a:buFont typeface="Symbol"/>
              <a:buChar char="Þ"/>
            </a:pPr>
            <a:r>
              <a:rPr lang="fr-FR" dirty="0" smtClean="0"/>
              <a:t> Absentéisme, accident de travail, …</a:t>
            </a:r>
          </a:p>
          <a:p>
            <a:pPr lvl="1">
              <a:buFont typeface="Symbol"/>
              <a:buChar char="Þ"/>
            </a:pPr>
            <a:r>
              <a:rPr lang="fr-FR" dirty="0" smtClean="0"/>
              <a:t> Retour sur le travail (inefficacité, …)</a:t>
            </a:r>
          </a:p>
          <a:p>
            <a:pPr lvl="1">
              <a:buFont typeface="Symbol"/>
              <a:buChar char="Þ"/>
            </a:pPr>
            <a:r>
              <a:rPr lang="fr-FR" dirty="0" smtClean="0"/>
              <a:t> Utilité de s’en inquiéter pour l’employeur</a:t>
            </a:r>
            <a:endParaRPr lang="fr-FR" dirty="0"/>
          </a:p>
          <a:p>
            <a:endParaRPr lang="fr-FR" dirty="0" smtClean="0"/>
          </a:p>
        </p:txBody>
      </p:sp>
    </p:spTree>
    <p:extLst>
      <p:ext uri="{BB962C8B-B14F-4D97-AF65-F5344CB8AC3E}">
        <p14:creationId xmlns:p14="http://schemas.microsoft.com/office/powerpoint/2010/main" val="40987708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solutions ?</a:t>
            </a:r>
            <a:endParaRPr lang="fr-FR" dirty="0"/>
          </a:p>
        </p:txBody>
      </p:sp>
      <p:sp>
        <p:nvSpPr>
          <p:cNvPr id="4" name="Espace réservé du pied de page 3"/>
          <p:cNvSpPr>
            <a:spLocks noGrp="1"/>
          </p:cNvSpPr>
          <p:nvPr>
            <p:ph type="ftr" sz="quarter" idx="11"/>
          </p:nvPr>
        </p:nvSpPr>
        <p:spPr/>
        <p:txBody>
          <a:bodyPr/>
          <a:lstStyle/>
          <a:p>
            <a:r>
              <a:rPr lang="fr-BE" smtClean="0"/>
              <a:t>Prospectives LPSC 2015</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19</a:t>
            </a:fld>
            <a:endParaRPr lang="fr-BE"/>
          </a:p>
        </p:txBody>
      </p:sp>
      <p:sp>
        <p:nvSpPr>
          <p:cNvPr id="3" name="Espace réservé du contenu 2"/>
          <p:cNvSpPr>
            <a:spLocks noGrp="1"/>
          </p:cNvSpPr>
          <p:nvPr>
            <p:ph sz="quarter" idx="1"/>
          </p:nvPr>
        </p:nvSpPr>
        <p:spPr>
          <a:xfrm>
            <a:off x="457200" y="1772816"/>
            <a:ext cx="8229600" cy="3672408"/>
          </a:xfrm>
        </p:spPr>
        <p:txBody>
          <a:bodyPr>
            <a:normAutofit fontScale="85000" lnSpcReduction="20000"/>
          </a:bodyPr>
          <a:lstStyle/>
          <a:p>
            <a:r>
              <a:rPr lang="fr-FR" b="1" dirty="0" smtClean="0"/>
              <a:t>Quelles </a:t>
            </a:r>
            <a:r>
              <a:rPr lang="fr-FR" b="1" dirty="0"/>
              <a:t>bonnes pratiques pourraient être utilisées individuellement </a:t>
            </a:r>
            <a:r>
              <a:rPr lang="fr-FR" b="1" dirty="0" smtClean="0"/>
              <a:t>:</a:t>
            </a:r>
          </a:p>
          <a:p>
            <a:endParaRPr lang="fr-FR" b="1" dirty="0" smtClean="0"/>
          </a:p>
          <a:p>
            <a:pPr lvl="1"/>
            <a:r>
              <a:rPr lang="fr-FR" dirty="0" smtClean="0"/>
              <a:t>Séparer mails professionnels / privés  ainsi que l’agenda pour pouvoir n’en consulter qu’un des deux =&gt; nouvelle </a:t>
            </a:r>
            <a:r>
              <a:rPr lang="fr-FR" dirty="0" err="1" smtClean="0"/>
              <a:t>faq</a:t>
            </a:r>
            <a:r>
              <a:rPr lang="fr-FR" dirty="0" smtClean="0"/>
              <a:t> ?</a:t>
            </a:r>
          </a:p>
          <a:p>
            <a:pPr lvl="1"/>
            <a:endParaRPr lang="fr-FR" dirty="0" smtClean="0"/>
          </a:p>
          <a:p>
            <a:pPr lvl="1"/>
            <a:r>
              <a:rPr lang="fr-FR" dirty="0" smtClean="0"/>
              <a:t>Savoir refuser ou déléguer certaines tâches</a:t>
            </a:r>
          </a:p>
          <a:p>
            <a:pPr lvl="1"/>
            <a:endParaRPr lang="fr-FR" dirty="0" smtClean="0"/>
          </a:p>
          <a:p>
            <a:pPr lvl="1"/>
            <a:r>
              <a:rPr lang="fr-FR" dirty="0"/>
              <a:t>Règle à s’imposer : ne plus se connecter après </a:t>
            </a:r>
            <a:r>
              <a:rPr lang="fr-FR" dirty="0" smtClean="0"/>
              <a:t>20h, ne pas consulter son mail le weekend ou durant ses congés …  mais cela n’est vraiment possible qu’en fonction de sa position =&gt; </a:t>
            </a:r>
            <a:r>
              <a:rPr lang="fr-FR" b="1" dirty="0" smtClean="0"/>
              <a:t>doit être clairement défini par le LPSC comme étant la normalité</a:t>
            </a:r>
            <a:endParaRPr lang="fr-FR" b="1" dirty="0"/>
          </a:p>
        </p:txBody>
      </p:sp>
    </p:spTree>
    <p:extLst>
      <p:ext uri="{BB962C8B-B14F-4D97-AF65-F5344CB8AC3E}">
        <p14:creationId xmlns:p14="http://schemas.microsoft.com/office/powerpoint/2010/main" val="4181994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4" name="Espace réservé du pied de page 3"/>
          <p:cNvSpPr>
            <a:spLocks noGrp="1"/>
          </p:cNvSpPr>
          <p:nvPr>
            <p:ph type="ftr" sz="quarter" idx="11"/>
          </p:nvPr>
        </p:nvSpPr>
        <p:spPr/>
        <p:txBody>
          <a:bodyPr/>
          <a:lstStyle/>
          <a:p>
            <a:r>
              <a:rPr lang="fr-BE" smtClean="0"/>
              <a:t>Prospectives LPSC 2015</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2</a:t>
            </a:fld>
            <a:endParaRPr lang="fr-BE"/>
          </a:p>
        </p:txBody>
      </p:sp>
      <p:sp>
        <p:nvSpPr>
          <p:cNvPr id="3" name="Espace réservé du contenu 2"/>
          <p:cNvSpPr>
            <a:spLocks noGrp="1"/>
          </p:cNvSpPr>
          <p:nvPr>
            <p:ph sz="quarter" idx="1"/>
          </p:nvPr>
        </p:nvSpPr>
        <p:spPr>
          <a:xfrm>
            <a:off x="914400" y="1447800"/>
            <a:ext cx="7906072" cy="4572000"/>
          </a:xfrm>
        </p:spPr>
        <p:txBody>
          <a:bodyPr>
            <a:normAutofit fontScale="92500" lnSpcReduction="10000"/>
          </a:bodyPr>
          <a:lstStyle/>
          <a:p>
            <a:r>
              <a:rPr lang="fr-FR" dirty="0" smtClean="0"/>
              <a:t>Introduction</a:t>
            </a:r>
          </a:p>
          <a:p>
            <a:pPr marL="0" indent="0">
              <a:buNone/>
            </a:pPr>
            <a:endParaRPr lang="fr-FR" dirty="0"/>
          </a:p>
          <a:p>
            <a:r>
              <a:rPr lang="fr-FR" dirty="0" smtClean="0"/>
              <a:t>Résultats du sondage</a:t>
            </a:r>
          </a:p>
          <a:p>
            <a:endParaRPr lang="fr-FR" dirty="0"/>
          </a:p>
          <a:p>
            <a:r>
              <a:rPr lang="fr-FR" dirty="0" smtClean="0"/>
              <a:t>Les causes</a:t>
            </a:r>
          </a:p>
          <a:p>
            <a:endParaRPr lang="fr-FR" dirty="0"/>
          </a:p>
          <a:p>
            <a:r>
              <a:rPr lang="fr-FR" dirty="0" smtClean="0"/>
              <a:t>Quels risques ?</a:t>
            </a:r>
          </a:p>
          <a:p>
            <a:endParaRPr lang="fr-FR" dirty="0"/>
          </a:p>
          <a:p>
            <a:r>
              <a:rPr lang="fr-FR" dirty="0" smtClean="0"/>
              <a:t>Des solutions ?</a:t>
            </a:r>
          </a:p>
          <a:p>
            <a:endParaRPr lang="fr-FR" dirty="0"/>
          </a:p>
          <a:p>
            <a:r>
              <a:rPr lang="fr-FR" dirty="0" smtClean="0"/>
              <a:t>Conclusion</a:t>
            </a:r>
          </a:p>
        </p:txBody>
      </p:sp>
    </p:spTree>
    <p:extLst>
      <p:ext uri="{BB962C8B-B14F-4D97-AF65-F5344CB8AC3E}">
        <p14:creationId xmlns:p14="http://schemas.microsoft.com/office/powerpoint/2010/main" val="19775095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7351" y="114338"/>
            <a:ext cx="7772400" cy="1143000"/>
          </a:xfrm>
        </p:spPr>
        <p:txBody>
          <a:bodyPr/>
          <a:lstStyle/>
          <a:p>
            <a:r>
              <a:rPr lang="fr-FR" dirty="0" smtClean="0"/>
              <a:t>Des solutions (2) ?</a:t>
            </a:r>
            <a:endParaRPr lang="fr-FR" dirty="0"/>
          </a:p>
        </p:txBody>
      </p:sp>
      <p:sp>
        <p:nvSpPr>
          <p:cNvPr id="4" name="Espace réservé du pied de page 3"/>
          <p:cNvSpPr>
            <a:spLocks noGrp="1"/>
          </p:cNvSpPr>
          <p:nvPr>
            <p:ph type="ftr" sz="quarter" idx="11"/>
          </p:nvPr>
        </p:nvSpPr>
        <p:spPr/>
        <p:txBody>
          <a:bodyPr/>
          <a:lstStyle/>
          <a:p>
            <a:r>
              <a:rPr lang="fr-BE" smtClean="0"/>
              <a:t>Prospectives LPSC 2015</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20</a:t>
            </a:fld>
            <a:endParaRPr lang="fr-BE"/>
          </a:p>
        </p:txBody>
      </p:sp>
      <p:sp>
        <p:nvSpPr>
          <p:cNvPr id="3" name="Espace réservé du contenu 2"/>
          <p:cNvSpPr>
            <a:spLocks noGrp="1"/>
          </p:cNvSpPr>
          <p:nvPr>
            <p:ph sz="quarter" idx="1"/>
          </p:nvPr>
        </p:nvSpPr>
        <p:spPr>
          <a:xfrm>
            <a:off x="146304" y="1268760"/>
            <a:ext cx="8890192" cy="5544616"/>
          </a:xfrm>
        </p:spPr>
        <p:txBody>
          <a:bodyPr>
            <a:normAutofit fontScale="47500" lnSpcReduction="20000"/>
          </a:bodyPr>
          <a:lstStyle/>
          <a:p>
            <a:pPr marL="320040" lvl="1" indent="0">
              <a:buNone/>
            </a:pPr>
            <a:endParaRPr lang="fr-FR" b="1" dirty="0" smtClean="0"/>
          </a:p>
          <a:p>
            <a:r>
              <a:rPr lang="fr-FR" sz="3400" b="1" dirty="0"/>
              <a:t>Q</a:t>
            </a:r>
            <a:r>
              <a:rPr lang="fr-FR" sz="3400" b="1" dirty="0" smtClean="0"/>
              <a:t>uelles mesures ou </a:t>
            </a:r>
            <a:r>
              <a:rPr lang="fr-FR" sz="3400" b="1" dirty="0"/>
              <a:t>règles </a:t>
            </a:r>
            <a:r>
              <a:rPr lang="fr-FR" sz="3400" b="1" dirty="0" smtClean="0"/>
              <a:t>d’usage pourraient </a:t>
            </a:r>
            <a:r>
              <a:rPr lang="fr-FR" sz="3400" b="1" dirty="0"/>
              <a:t>être mises en œuvre par le </a:t>
            </a:r>
            <a:r>
              <a:rPr lang="fr-FR" sz="3400" b="1" dirty="0" smtClean="0"/>
              <a:t>LPSC :</a:t>
            </a:r>
          </a:p>
          <a:p>
            <a:pPr lvl="1"/>
            <a:endParaRPr lang="fr-FR" sz="2500" dirty="0" smtClean="0"/>
          </a:p>
          <a:p>
            <a:pPr lvl="1"/>
            <a:r>
              <a:rPr lang="fr-FR" sz="2500" dirty="0" smtClean="0"/>
              <a:t>Du fait des risques encourus, une entreprise n’a pas intérêt à solliciter ses employés à travailler tout le temps (sauf  à cours terme). </a:t>
            </a:r>
          </a:p>
          <a:p>
            <a:pPr lvl="1"/>
            <a:r>
              <a:rPr lang="fr-FR" sz="2500" dirty="0" smtClean="0"/>
              <a:t>De façon générale, </a:t>
            </a:r>
            <a:r>
              <a:rPr lang="fr-FR" sz="2500" b="1" dirty="0" smtClean="0"/>
              <a:t>l’exemple devrait venir d’en haut</a:t>
            </a:r>
            <a:r>
              <a:rPr lang="fr-FR" sz="2500" dirty="0" smtClean="0"/>
              <a:t>.</a:t>
            </a:r>
            <a:r>
              <a:rPr lang="fr-FR" sz="2500" b="1" dirty="0" smtClean="0"/>
              <a:t> Les responsables devraient être convaincus et faire savoir que la normalité est d’avoir le droit de ne pas être disponible et de ne pas travailler en dehors des heures légales de travail</a:t>
            </a:r>
          </a:p>
          <a:p>
            <a:pPr lvl="2"/>
            <a:r>
              <a:rPr lang="fr-FR" sz="2500" dirty="0" smtClean="0"/>
              <a:t>Ex : certains DAS de l’IN2P3 ont prévenu qu’ils ne consultent pas leur messagerie le weekend</a:t>
            </a:r>
          </a:p>
          <a:p>
            <a:pPr lvl="2"/>
            <a:r>
              <a:rPr lang="fr-FR" sz="2500" dirty="0" smtClean="0"/>
              <a:t>Ne pas tenir compte de la disponibilité illimitée de l’agent lors des évaluations ?</a:t>
            </a:r>
          </a:p>
          <a:p>
            <a:pPr lvl="2"/>
            <a:r>
              <a:rPr lang="fr-FR" sz="2500" dirty="0" smtClean="0"/>
              <a:t>«  </a:t>
            </a:r>
            <a:r>
              <a:rPr lang="fr-FR" sz="2500" dirty="0"/>
              <a:t>faire acter par la direction que ne pas lire ni répondre aux messages (travailler) en dehors des heures de travail et pendant ses congés est la règle. Peut-être l'intégrer dans le prochain règlement intérieur </a:t>
            </a:r>
            <a:r>
              <a:rPr lang="fr-FR" sz="2500" dirty="0" smtClean="0"/>
              <a:t>? »</a:t>
            </a:r>
          </a:p>
          <a:p>
            <a:pPr lvl="2"/>
            <a:r>
              <a:rPr lang="fr-FR" sz="2500" dirty="0"/>
              <a:t>Ne pas téléphoner sur le téléphone privé d’un agent en dehors de son temps de travail (pauses déjeuner, </a:t>
            </a:r>
            <a:r>
              <a:rPr lang="fr-FR" sz="2500" dirty="0" err="1"/>
              <a:t>we</a:t>
            </a:r>
            <a:r>
              <a:rPr lang="fr-FR" sz="2500" dirty="0"/>
              <a:t>, la nuit, pendant ses congés) ;  sauf </a:t>
            </a:r>
            <a:r>
              <a:rPr lang="fr-FR" sz="2500" dirty="0" smtClean="0"/>
              <a:t>urgence</a:t>
            </a:r>
          </a:p>
          <a:p>
            <a:pPr lvl="1"/>
            <a:r>
              <a:rPr lang="fr-FR" sz="2500" dirty="0" smtClean="0"/>
              <a:t>Éviter </a:t>
            </a:r>
            <a:r>
              <a:rPr lang="fr-FR" sz="2500" dirty="0"/>
              <a:t>les réunions </a:t>
            </a:r>
            <a:r>
              <a:rPr lang="fr-FR" sz="2500" dirty="0" smtClean="0"/>
              <a:t> tôt </a:t>
            </a:r>
            <a:r>
              <a:rPr lang="fr-FR" sz="2500" dirty="0"/>
              <a:t>le matin et tard le </a:t>
            </a:r>
            <a:r>
              <a:rPr lang="fr-FR" sz="2500" dirty="0" smtClean="0"/>
              <a:t>soir (pas avant 9h, pas après 16h), attention à la durée des réunions (au-delà d’une heure …)</a:t>
            </a:r>
            <a:endParaRPr lang="fr-FR" sz="2500" dirty="0"/>
          </a:p>
          <a:p>
            <a:pPr lvl="1"/>
            <a:r>
              <a:rPr lang="fr-FR" sz="2500" dirty="0" smtClean="0"/>
              <a:t>Ce qui se fait ailleurs : </a:t>
            </a:r>
          </a:p>
          <a:p>
            <a:pPr lvl="2"/>
            <a:r>
              <a:rPr lang="fr-FR" sz="2500" dirty="0" smtClean="0"/>
              <a:t>Cas de </a:t>
            </a:r>
            <a:r>
              <a:rPr lang="fr-FR" sz="2500" dirty="0"/>
              <a:t>l’université de </a:t>
            </a:r>
            <a:r>
              <a:rPr lang="fr-FR" sz="2500" dirty="0" smtClean="0"/>
              <a:t>Bretagne : recommandation d’horaires au-delà </a:t>
            </a:r>
            <a:r>
              <a:rPr lang="fr-FR" sz="2500" dirty="0"/>
              <a:t>desquels on n’adresse plus de </a:t>
            </a:r>
            <a:r>
              <a:rPr lang="fr-FR" sz="2500" dirty="0" smtClean="0"/>
              <a:t>mails, …</a:t>
            </a:r>
          </a:p>
          <a:p>
            <a:pPr lvl="2"/>
            <a:r>
              <a:rPr lang="fr-FR" sz="2500" dirty="0" smtClean="0"/>
              <a:t>Certaines </a:t>
            </a:r>
            <a:r>
              <a:rPr lang="fr-FR" sz="2500" dirty="0"/>
              <a:t>entreprises bloquent l'arrivée des courriels après 21 heures, pour les distribuer seulement le lendemain </a:t>
            </a:r>
            <a:r>
              <a:rPr lang="fr-FR" sz="2500" dirty="0" smtClean="0"/>
              <a:t>matin</a:t>
            </a:r>
          </a:p>
          <a:p>
            <a:pPr lvl="2"/>
            <a:r>
              <a:rPr lang="fr-FR" sz="2500" dirty="0" smtClean="0"/>
              <a:t>D’autres empêchent la connexion au mail professionnel durant les congés. </a:t>
            </a:r>
          </a:p>
          <a:p>
            <a:pPr lvl="2"/>
            <a:r>
              <a:rPr lang="fr-FR" sz="2500" dirty="0" smtClean="0"/>
              <a:t>France </a:t>
            </a:r>
            <a:r>
              <a:rPr lang="fr-FR" sz="2500" dirty="0"/>
              <a:t>Telecom </a:t>
            </a:r>
            <a:r>
              <a:rPr lang="fr-FR" sz="2500" dirty="0" smtClean="0"/>
              <a:t>déconseille </a:t>
            </a:r>
            <a:r>
              <a:rPr lang="fr-FR" sz="2500" dirty="0"/>
              <a:t>l’usage de la </a:t>
            </a:r>
            <a:r>
              <a:rPr lang="fr-FR" sz="2500" dirty="0" smtClean="0"/>
              <a:t>messagerie en soirée et le week-end.</a:t>
            </a:r>
          </a:p>
          <a:p>
            <a:pPr lvl="1"/>
            <a:r>
              <a:rPr lang="fr-FR" sz="2500" dirty="0" smtClean="0"/>
              <a:t>Définir dans certains cas des astreintes bien précises pour </a:t>
            </a:r>
            <a:r>
              <a:rPr lang="fr-FR" sz="2500" dirty="0"/>
              <a:t>garantir la continuité du service et remplacer les salariés durant leurs congés pour faire face aux urgences</a:t>
            </a:r>
            <a:endParaRPr lang="fr-FR" sz="2500" dirty="0" smtClean="0"/>
          </a:p>
          <a:p>
            <a:pPr lvl="1"/>
            <a:r>
              <a:rPr lang="fr-FR" sz="2500" dirty="0" smtClean="0"/>
              <a:t>Astreintes </a:t>
            </a:r>
            <a:r>
              <a:rPr lang="fr-FR" sz="2500" dirty="0"/>
              <a:t>inhérentes à la </a:t>
            </a:r>
            <a:r>
              <a:rPr lang="fr-FR" sz="2500" dirty="0" smtClean="0"/>
              <a:t>fonction, engagements </a:t>
            </a:r>
            <a:r>
              <a:rPr lang="fr-FR" sz="2500" dirty="0"/>
              <a:t>vis-à-vis d’une </a:t>
            </a:r>
            <a:r>
              <a:rPr lang="fr-FR" sz="2500" dirty="0" smtClean="0"/>
              <a:t>collaboration</a:t>
            </a:r>
            <a:endParaRPr lang="fr-FR" sz="2500" dirty="0"/>
          </a:p>
          <a:p>
            <a:pPr lvl="2">
              <a:buFont typeface="Symbol"/>
              <a:buChar char="Þ"/>
            </a:pPr>
            <a:r>
              <a:rPr lang="fr-FR" sz="2500" dirty="0" smtClean="0"/>
              <a:t>souvent </a:t>
            </a:r>
            <a:r>
              <a:rPr lang="fr-FR" sz="2500" dirty="0"/>
              <a:t>non pris en compte </a:t>
            </a:r>
            <a:endParaRPr lang="fr-FR" sz="2500" dirty="0" smtClean="0"/>
          </a:p>
          <a:p>
            <a:pPr lvl="2">
              <a:buFont typeface="Symbol"/>
              <a:buChar char="Þ"/>
            </a:pPr>
            <a:r>
              <a:rPr lang="fr-FR" sz="2500" dirty="0" smtClean="0"/>
              <a:t>importance </a:t>
            </a:r>
            <a:r>
              <a:rPr lang="fr-FR" sz="2500" dirty="0"/>
              <a:t>de la reconnaissance, voire de la compensation (</a:t>
            </a:r>
            <a:r>
              <a:rPr lang="fr-FR" sz="2500" dirty="0" smtClean="0"/>
              <a:t>travailler </a:t>
            </a:r>
            <a:r>
              <a:rPr lang="fr-FR" sz="2500" dirty="0"/>
              <a:t>un jour férié qui n’est pas férié pour la collaboration</a:t>
            </a:r>
            <a:r>
              <a:rPr lang="fr-FR" sz="2500" dirty="0" smtClean="0"/>
              <a:t>)</a:t>
            </a:r>
          </a:p>
          <a:p>
            <a:pPr lvl="1"/>
            <a:r>
              <a:rPr lang="fr-FR" sz="2900" dirty="0"/>
              <a:t>Revoir les charges de travail (pas que l’organisation du travail</a:t>
            </a:r>
            <a:r>
              <a:rPr lang="fr-FR" sz="2900" dirty="0" smtClean="0"/>
              <a:t>)</a:t>
            </a:r>
            <a:endParaRPr lang="fr-FR" sz="2900" dirty="0"/>
          </a:p>
        </p:txBody>
      </p:sp>
      <p:sp>
        <p:nvSpPr>
          <p:cNvPr id="6" name="ZoneTexte 5"/>
          <p:cNvSpPr txBox="1"/>
          <p:nvPr/>
        </p:nvSpPr>
        <p:spPr>
          <a:xfrm>
            <a:off x="5121156" y="6172036"/>
            <a:ext cx="1467068" cy="369332"/>
          </a:xfrm>
          <a:prstGeom prst="rect">
            <a:avLst/>
          </a:prstGeom>
          <a:noFill/>
        </p:spPr>
        <p:txBody>
          <a:bodyPr wrap="none" rtlCol="0">
            <a:spAutoFit/>
          </a:bodyPr>
          <a:lstStyle/>
          <a:p>
            <a:r>
              <a:rPr lang="fr-FR" dirty="0"/>
              <a:t>Audit externe </a:t>
            </a:r>
            <a:r>
              <a:rPr lang="fr-FR" dirty="0" smtClean="0"/>
              <a:t>?</a:t>
            </a:r>
            <a:endParaRPr lang="fr-FR" dirty="0"/>
          </a:p>
        </p:txBody>
      </p:sp>
    </p:spTree>
    <p:extLst>
      <p:ext uri="{BB962C8B-B14F-4D97-AF65-F5344CB8AC3E}">
        <p14:creationId xmlns:p14="http://schemas.microsoft.com/office/powerpoint/2010/main" val="42748668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pied de page 2"/>
          <p:cNvSpPr>
            <a:spLocks noGrp="1"/>
          </p:cNvSpPr>
          <p:nvPr>
            <p:ph type="ftr" sz="quarter" idx="11"/>
          </p:nvPr>
        </p:nvSpPr>
        <p:spPr/>
        <p:txBody>
          <a:bodyPr/>
          <a:lstStyle/>
          <a:p>
            <a:r>
              <a:rPr lang="fr-BE" smtClean="0"/>
              <a:t>Prospectives LPSC 2015</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21</a:t>
            </a:fld>
            <a:endParaRPr lang="fr-BE"/>
          </a:p>
        </p:txBody>
      </p:sp>
      <p:sp>
        <p:nvSpPr>
          <p:cNvPr id="5" name="Espace réservé du contenu 4"/>
          <p:cNvSpPr>
            <a:spLocks noGrp="1"/>
          </p:cNvSpPr>
          <p:nvPr>
            <p:ph sz="quarter" idx="1"/>
          </p:nvPr>
        </p:nvSpPr>
        <p:spPr/>
        <p:txBody>
          <a:bodyPr>
            <a:normAutofit fontScale="77500" lnSpcReduction="20000"/>
          </a:bodyPr>
          <a:lstStyle/>
          <a:p>
            <a:r>
              <a:rPr lang="fr-FR" dirty="0" smtClean="0"/>
              <a:t>Des intrusions de la vie professionnelle vers la vie privée avérées au LPSC</a:t>
            </a:r>
          </a:p>
          <a:p>
            <a:pPr lvl="1"/>
            <a:r>
              <a:rPr lang="fr-FR" sz="2000" dirty="0" smtClean="0"/>
              <a:t>Le sondage a </a:t>
            </a:r>
            <a:r>
              <a:rPr lang="fr-FR" sz="2000" dirty="0" smtClean="0"/>
              <a:t>montré que parmi les sondés :</a:t>
            </a:r>
            <a:endParaRPr lang="fr-FR" sz="2000" dirty="0" smtClean="0"/>
          </a:p>
          <a:p>
            <a:pPr lvl="2"/>
            <a:r>
              <a:rPr lang="fr-FR" sz="1600" dirty="0"/>
              <a:t>E</a:t>
            </a:r>
            <a:r>
              <a:rPr lang="fr-FR" sz="1600" dirty="0" smtClean="0"/>
              <a:t>nviron 16% </a:t>
            </a:r>
            <a:r>
              <a:rPr lang="fr-FR" sz="1600" dirty="0" smtClean="0"/>
              <a:t>ont un conflit travail-temps personnel </a:t>
            </a:r>
            <a:r>
              <a:rPr lang="fr-FR" sz="1600" dirty="0" smtClean="0"/>
              <a:t>élevé !</a:t>
            </a:r>
            <a:endParaRPr lang="fr-FR" sz="1600" dirty="0" smtClean="0"/>
          </a:p>
          <a:p>
            <a:pPr lvl="2"/>
            <a:r>
              <a:rPr lang="fr-FR" sz="1600" dirty="0"/>
              <a:t>E</a:t>
            </a:r>
            <a:r>
              <a:rPr lang="fr-FR" sz="1600" dirty="0" smtClean="0"/>
              <a:t>nviron 16% </a:t>
            </a:r>
            <a:r>
              <a:rPr lang="fr-FR" sz="1600" dirty="0"/>
              <a:t>sont constamment connectés, chercheur/ITA indifféremment </a:t>
            </a:r>
            <a:r>
              <a:rPr lang="fr-FR" sz="1600" dirty="0" smtClean="0"/>
              <a:t>!</a:t>
            </a:r>
          </a:p>
          <a:p>
            <a:pPr lvl="2"/>
            <a:r>
              <a:rPr lang="fr-FR" sz="1600" dirty="0" smtClean="0"/>
              <a:t>Plus </a:t>
            </a:r>
            <a:r>
              <a:rPr lang="fr-FR" sz="1600" dirty="0" smtClean="0"/>
              <a:t>de 60% </a:t>
            </a:r>
            <a:r>
              <a:rPr lang="fr-FR" sz="1600" dirty="0" smtClean="0"/>
              <a:t>consultent </a:t>
            </a:r>
            <a:r>
              <a:rPr lang="fr-FR" sz="1600" dirty="0" smtClean="0"/>
              <a:t>leurs mails professionnels pendant leurs </a:t>
            </a:r>
            <a:r>
              <a:rPr lang="fr-FR" sz="1600" dirty="0" smtClean="0"/>
              <a:t>congés</a:t>
            </a:r>
          </a:p>
          <a:p>
            <a:endParaRPr lang="fr-FR" dirty="0" smtClean="0"/>
          </a:p>
          <a:p>
            <a:r>
              <a:rPr lang="fr-FR" dirty="0" smtClean="0"/>
              <a:t>Des pistes pour trouver des solutions</a:t>
            </a:r>
          </a:p>
          <a:p>
            <a:endParaRPr lang="fr-FR" dirty="0" smtClean="0"/>
          </a:p>
          <a:p>
            <a:r>
              <a:rPr lang="fr-FR" dirty="0" smtClean="0"/>
              <a:t>Le CHSCT, le CU, la direction pourront se pencher sur la question et, s’ils le souhaitent, prendre des décisions</a:t>
            </a:r>
          </a:p>
          <a:p>
            <a:endParaRPr lang="fr-FR" dirty="0"/>
          </a:p>
          <a:p>
            <a:r>
              <a:rPr lang="fr-FR" dirty="0" smtClean="0"/>
              <a:t>Merci à tous ceux qui ont participé au groupe de travail et à tous ceux qui ont répondu au </a:t>
            </a:r>
            <a:r>
              <a:rPr lang="fr-FR" dirty="0" smtClean="0"/>
              <a:t>questionnaire</a:t>
            </a:r>
          </a:p>
          <a:p>
            <a:endParaRPr lang="fr-FR" dirty="0"/>
          </a:p>
          <a:p>
            <a:r>
              <a:rPr lang="fr-FR" dirty="0" smtClean="0"/>
              <a:t>Place à la discussion</a:t>
            </a:r>
            <a:endParaRPr lang="fr-FR" dirty="0"/>
          </a:p>
          <a:p>
            <a:endParaRPr lang="fr-FR" dirty="0"/>
          </a:p>
        </p:txBody>
      </p:sp>
    </p:spTree>
    <p:extLst>
      <p:ext uri="{BB962C8B-B14F-4D97-AF65-F5344CB8AC3E}">
        <p14:creationId xmlns:p14="http://schemas.microsoft.com/office/powerpoint/2010/main" val="3179723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Sources</a:t>
            </a:r>
            <a:endParaRPr lang="fr-FR" dirty="0"/>
          </a:p>
        </p:txBody>
      </p:sp>
      <p:sp>
        <p:nvSpPr>
          <p:cNvPr id="4" name="Espace réservé du pied de page 3"/>
          <p:cNvSpPr>
            <a:spLocks noGrp="1"/>
          </p:cNvSpPr>
          <p:nvPr>
            <p:ph type="ftr" sz="quarter" idx="11"/>
          </p:nvPr>
        </p:nvSpPr>
        <p:spPr/>
        <p:txBody>
          <a:bodyPr/>
          <a:lstStyle/>
          <a:p>
            <a:r>
              <a:rPr lang="fr-BE" smtClean="0"/>
              <a:t>Prospectives LPSC 2015</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22</a:t>
            </a:fld>
            <a:endParaRPr lang="fr-BE"/>
          </a:p>
        </p:txBody>
      </p:sp>
      <p:sp>
        <p:nvSpPr>
          <p:cNvPr id="3" name="Espace réservé du contenu 2"/>
          <p:cNvSpPr>
            <a:spLocks noGrp="1"/>
          </p:cNvSpPr>
          <p:nvPr>
            <p:ph sz="quarter" idx="1"/>
          </p:nvPr>
        </p:nvSpPr>
        <p:spPr/>
        <p:txBody>
          <a:bodyPr>
            <a:normAutofit fontScale="70000" lnSpcReduction="20000"/>
          </a:bodyPr>
          <a:lstStyle/>
          <a:p>
            <a:r>
              <a:rPr lang="fr-FR" dirty="0">
                <a:hlinkClick r:id="rId2"/>
              </a:rPr>
              <a:t>http://www.lemonde.fr/vous/article/2012/04/06/quand-le-travail-empiete-sur-la-vie-privee_1681837_3238.html</a:t>
            </a:r>
            <a:endParaRPr lang="fr-FR" dirty="0"/>
          </a:p>
          <a:p>
            <a:endParaRPr lang="fr-FR" dirty="0" smtClean="0">
              <a:hlinkClick r:id="rId3"/>
            </a:endParaRPr>
          </a:p>
          <a:p>
            <a:r>
              <a:rPr lang="fr-FR" dirty="0" smtClean="0">
                <a:hlinkClick r:id="rId3"/>
              </a:rPr>
              <a:t>http</a:t>
            </a:r>
            <a:r>
              <a:rPr lang="fr-FR" dirty="0">
                <a:hlinkClick r:id="rId3"/>
              </a:rPr>
              <a:t>://</a:t>
            </a:r>
            <a:r>
              <a:rPr lang="fr-FR" dirty="0" smtClean="0">
                <a:hlinkClick r:id="rId3"/>
              </a:rPr>
              <a:t>www.decideursenregion.fr/National/Developper-Manager/entreprises/management/NTIC-definir-des-regles-d-usage-entre-la-vie-privee-et-professionnelle</a:t>
            </a:r>
            <a:endParaRPr lang="fr-FR" dirty="0" smtClean="0"/>
          </a:p>
          <a:p>
            <a:pPr marL="0" indent="0">
              <a:buNone/>
            </a:pPr>
            <a:endParaRPr lang="fr-FR" dirty="0" smtClean="0">
              <a:hlinkClick r:id="rId2"/>
            </a:endParaRPr>
          </a:p>
          <a:p>
            <a:r>
              <a:rPr lang="fr-FR" dirty="0" smtClean="0">
                <a:hlinkClick r:id="rId4"/>
              </a:rPr>
              <a:t>http</a:t>
            </a:r>
            <a:r>
              <a:rPr lang="fr-FR" dirty="0">
                <a:hlinkClick r:id="rId4"/>
              </a:rPr>
              <a:t>://</a:t>
            </a:r>
            <a:r>
              <a:rPr lang="fr-FR" dirty="0" smtClean="0">
                <a:hlinkClick r:id="rId4"/>
              </a:rPr>
              <a:t>marcdumas.over-blog.com/article-ntic-definir-des-regles-d-usage-entre-la-vie-privee-et-professionnelle-108576912.html</a:t>
            </a:r>
            <a:endParaRPr lang="fr-FR" dirty="0" smtClean="0"/>
          </a:p>
          <a:p>
            <a:endParaRPr lang="fr-FR" dirty="0" smtClean="0"/>
          </a:p>
          <a:p>
            <a:r>
              <a:rPr lang="fr-FR" dirty="0">
                <a:hlinkClick r:id="rId5"/>
              </a:rPr>
              <a:t>http://lentreprise.lexpress.fr/rh-management/efficacite-personnelle/le-travail-deborde-de-plus-en-plus-sur-la-vie-privee-des-salaries-francais_1518906.html</a:t>
            </a:r>
            <a:endParaRPr lang="fr-FR" dirty="0"/>
          </a:p>
          <a:p>
            <a:pPr marL="0" indent="0">
              <a:buNone/>
            </a:pPr>
            <a:endParaRPr lang="fr-FR" dirty="0"/>
          </a:p>
          <a:p>
            <a:r>
              <a:rPr lang="fr-FR" b="1" dirty="0"/>
              <a:t>Vie personnelle et vie professionnelle : Vers un nouvel équilibre dans l'entreprise ? Broché – 11 décembre 2008 </a:t>
            </a:r>
            <a:r>
              <a:rPr lang="fr-FR" b="1" dirty="0" smtClean="0"/>
              <a:t>de Marc Dumas</a:t>
            </a:r>
          </a:p>
          <a:p>
            <a:endParaRPr lang="fr-FR" b="1" dirty="0"/>
          </a:p>
          <a:p>
            <a:endParaRPr lang="fr-FR" dirty="0" smtClean="0"/>
          </a:p>
          <a:p>
            <a:endParaRPr lang="fr-FR" dirty="0"/>
          </a:p>
        </p:txBody>
      </p:sp>
    </p:spTree>
    <p:extLst>
      <p:ext uri="{BB962C8B-B14F-4D97-AF65-F5344CB8AC3E}">
        <p14:creationId xmlns:p14="http://schemas.microsoft.com/office/powerpoint/2010/main" val="41365622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6304" y="1417638"/>
            <a:ext cx="8785723" cy="4602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dirty="0"/>
              <a:t>Résultats du </a:t>
            </a:r>
            <a:r>
              <a:rPr lang="fr-FR" dirty="0" smtClean="0"/>
              <a:t>sondage (1)</a:t>
            </a:r>
            <a:endParaRPr lang="fr-FR" dirty="0"/>
          </a:p>
        </p:txBody>
      </p:sp>
      <p:sp>
        <p:nvSpPr>
          <p:cNvPr id="3" name="Espace réservé du pied de page 2"/>
          <p:cNvSpPr>
            <a:spLocks noGrp="1"/>
          </p:cNvSpPr>
          <p:nvPr>
            <p:ph type="ftr" sz="quarter" idx="11"/>
          </p:nvPr>
        </p:nvSpPr>
        <p:spPr/>
        <p:txBody>
          <a:bodyPr/>
          <a:lstStyle/>
          <a:p>
            <a:r>
              <a:rPr lang="fr-BE" smtClean="0"/>
              <a:t>Prospectives LPSC 2015</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23</a:t>
            </a:fld>
            <a:endParaRPr lang="fr-BE"/>
          </a:p>
        </p:txBody>
      </p:sp>
      <p:sp>
        <p:nvSpPr>
          <p:cNvPr id="5" name="Espace réservé du contenu 4"/>
          <p:cNvSpPr>
            <a:spLocks noGrp="1"/>
          </p:cNvSpPr>
          <p:nvPr>
            <p:ph sz="quarter" idx="1"/>
          </p:nvPr>
        </p:nvSpPr>
        <p:spPr>
          <a:xfrm>
            <a:off x="395536" y="1447800"/>
            <a:ext cx="8291264" cy="4572000"/>
          </a:xfrm>
        </p:spPr>
        <p:txBody>
          <a:bodyPr/>
          <a:lstStyle/>
          <a:p>
            <a:pPr marL="0" lvl="0" indent="0">
              <a:spcBef>
                <a:spcPts val="0"/>
              </a:spcBef>
              <a:buClrTx/>
              <a:buSzTx/>
              <a:buNone/>
              <a:defRPr/>
            </a:pPr>
            <a:r>
              <a:rPr lang="fr-FR" sz="2000" b="1" dirty="0">
                <a:solidFill>
                  <a:prstClr val="white"/>
                </a:solidFill>
              </a:rPr>
              <a:t>Mes horaires de travail sont souvent incompatibles avec ma vie personnelle</a:t>
            </a:r>
          </a:p>
          <a:p>
            <a:endParaRPr lang="fr-FR" dirty="0"/>
          </a:p>
        </p:txBody>
      </p:sp>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147" r="4908" b="10875"/>
          <a:stretch/>
        </p:blipFill>
        <p:spPr bwMode="auto">
          <a:xfrm>
            <a:off x="669173" y="2204864"/>
            <a:ext cx="7848872" cy="352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0130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1520" y="1412776"/>
            <a:ext cx="8785723" cy="4602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pied de page 2"/>
          <p:cNvSpPr>
            <a:spLocks noGrp="1"/>
          </p:cNvSpPr>
          <p:nvPr>
            <p:ph type="ftr" sz="quarter" idx="11"/>
          </p:nvPr>
        </p:nvSpPr>
        <p:spPr/>
        <p:txBody>
          <a:bodyPr/>
          <a:lstStyle/>
          <a:p>
            <a:r>
              <a:rPr lang="fr-BE" smtClean="0"/>
              <a:t>Prospectives LPSC 2015</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24</a:t>
            </a:fld>
            <a:endParaRPr lang="fr-BE"/>
          </a:p>
        </p:txBody>
      </p:sp>
      <p:sp>
        <p:nvSpPr>
          <p:cNvPr id="5" name="Espace réservé du contenu 4"/>
          <p:cNvSpPr>
            <a:spLocks noGrp="1"/>
          </p:cNvSpPr>
          <p:nvPr>
            <p:ph sz="quarter" idx="1"/>
          </p:nvPr>
        </p:nvSpPr>
        <p:spPr/>
        <p:txBody>
          <a:bodyPr/>
          <a:lstStyle/>
          <a:p>
            <a:pPr marL="0" lvl="0" indent="0">
              <a:spcBef>
                <a:spcPts val="0"/>
              </a:spcBef>
              <a:buClrTx/>
              <a:buSzTx/>
              <a:buNone/>
              <a:defRPr/>
            </a:pPr>
            <a:r>
              <a:rPr lang="fr-FR" sz="2000" b="1" dirty="0">
                <a:solidFill>
                  <a:prstClr val="white"/>
                </a:solidFill>
              </a:rPr>
              <a:t>Après le travail je rentre trop fatigué pour faire certaines des choses que j'aimerais faire</a:t>
            </a:r>
          </a:p>
          <a:p>
            <a:endParaRPr lang="fr-FR" dirty="0"/>
          </a:p>
        </p:txBody>
      </p:sp>
      <p:sp>
        <p:nvSpPr>
          <p:cNvPr id="7" name="Titre 1"/>
          <p:cNvSpPr txBox="1">
            <a:spLocks/>
          </p:cNvSpPr>
          <p:nvPr/>
        </p:nvSpPr>
        <p:spPr>
          <a:xfrm>
            <a:off x="793102" y="122795"/>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fr-FR" dirty="0" smtClean="0"/>
              <a:t>Résultats du </a:t>
            </a:r>
            <a:r>
              <a:rPr lang="fr-FR" dirty="0" smtClean="0"/>
              <a:t>sondage (2)</a:t>
            </a:r>
            <a:endParaRPr lang="fr-FR" dirty="0"/>
          </a:p>
        </p:txBody>
      </p:sp>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79" r="5158" b="9005"/>
          <a:stretch/>
        </p:blipFill>
        <p:spPr bwMode="auto">
          <a:xfrm>
            <a:off x="683568" y="2204864"/>
            <a:ext cx="7991469" cy="36160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7712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BE" smtClean="0"/>
              <a:t>Prospectives LPSC 2015</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25</a:t>
            </a:fld>
            <a:endParaRPr lang="fr-BE"/>
          </a:p>
        </p:txBody>
      </p:sp>
      <p:sp>
        <p:nvSpPr>
          <p:cNvPr id="5" name="Espace réservé du contenu 4"/>
          <p:cNvSpPr>
            <a:spLocks noGrp="1"/>
          </p:cNvSpPr>
          <p:nvPr>
            <p:ph sz="quarter" idx="1"/>
          </p:nvPr>
        </p:nvSpPr>
        <p:spPr/>
        <p:txBody>
          <a:bodyPr/>
          <a:lstStyle/>
          <a:p>
            <a:endParaRPr lang="fr-FR"/>
          </a:p>
        </p:txBody>
      </p:sp>
      <p:sp>
        <p:nvSpPr>
          <p:cNvPr id="6" name="Rectangle 5"/>
          <p:cNvSpPr/>
          <p:nvPr/>
        </p:nvSpPr>
        <p:spPr>
          <a:xfrm>
            <a:off x="251520" y="1412776"/>
            <a:ext cx="8785723" cy="460216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contenu 4"/>
          <p:cNvSpPr txBox="1">
            <a:spLocks/>
          </p:cNvSpPr>
          <p:nvPr/>
        </p:nvSpPr>
        <p:spPr>
          <a:xfrm>
            <a:off x="914400" y="1447800"/>
            <a:ext cx="7772400" cy="45720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lvl="0" indent="0">
              <a:spcBef>
                <a:spcPts val="0"/>
              </a:spcBef>
              <a:buClrTx/>
              <a:buSzTx/>
              <a:buNone/>
              <a:defRPr/>
            </a:pPr>
            <a:r>
              <a:rPr lang="fr-FR" sz="2000" b="1" dirty="0">
                <a:solidFill>
                  <a:prstClr val="black"/>
                </a:solidFill>
              </a:rPr>
              <a:t>Mon emploi me demande tellement de travail que c'est au détriment de mes activités personnelles</a:t>
            </a:r>
          </a:p>
          <a:p>
            <a:endParaRPr lang="fr-FR" dirty="0"/>
          </a:p>
        </p:txBody>
      </p:sp>
      <p:sp>
        <p:nvSpPr>
          <p:cNvPr id="8" name="Titre 1"/>
          <p:cNvSpPr txBox="1">
            <a:spLocks/>
          </p:cNvSpPr>
          <p:nvPr/>
        </p:nvSpPr>
        <p:spPr>
          <a:xfrm>
            <a:off x="793102" y="122795"/>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fr-FR" dirty="0" smtClean="0"/>
              <a:t>Résultats du sondage </a:t>
            </a:r>
            <a:r>
              <a:rPr lang="fr-FR" dirty="0" smtClean="0"/>
              <a:t>(3)</a:t>
            </a:r>
            <a:endParaRPr lang="fr-FR" dirty="0"/>
          </a:p>
        </p:txBody>
      </p:sp>
      <p:pic>
        <p:nvPicPr>
          <p:cNvPr id="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529" r="5522" b="7965"/>
          <a:stretch/>
        </p:blipFill>
        <p:spPr bwMode="auto">
          <a:xfrm>
            <a:off x="683566" y="2185857"/>
            <a:ext cx="7881935" cy="3619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684144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BE" smtClean="0"/>
              <a:t>Prospectives LPSC 2015</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26</a:t>
            </a:fld>
            <a:endParaRPr lang="fr-BE"/>
          </a:p>
        </p:txBody>
      </p:sp>
      <p:sp>
        <p:nvSpPr>
          <p:cNvPr id="5" name="Espace réservé du contenu 4"/>
          <p:cNvSpPr>
            <a:spLocks noGrp="1"/>
          </p:cNvSpPr>
          <p:nvPr>
            <p:ph sz="quarter" idx="1"/>
          </p:nvPr>
        </p:nvSpPr>
        <p:spPr/>
        <p:txBody>
          <a:bodyPr/>
          <a:lstStyle/>
          <a:p>
            <a:endParaRPr lang="fr-FR"/>
          </a:p>
        </p:txBody>
      </p:sp>
      <p:sp>
        <p:nvSpPr>
          <p:cNvPr id="6" name="Rectangle 5"/>
          <p:cNvSpPr/>
          <p:nvPr/>
        </p:nvSpPr>
        <p:spPr>
          <a:xfrm>
            <a:off x="251520" y="1412776"/>
            <a:ext cx="8785723" cy="460216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contenu 4"/>
          <p:cNvSpPr txBox="1">
            <a:spLocks/>
          </p:cNvSpPr>
          <p:nvPr/>
        </p:nvSpPr>
        <p:spPr>
          <a:xfrm>
            <a:off x="914400" y="1447800"/>
            <a:ext cx="7772400" cy="45720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lvl="0" indent="0">
              <a:spcBef>
                <a:spcPts val="0"/>
              </a:spcBef>
              <a:buClrTx/>
              <a:buSzTx/>
              <a:buNone/>
            </a:pPr>
            <a:r>
              <a:rPr lang="fr-FR" sz="2000" b="1" dirty="0">
                <a:solidFill>
                  <a:prstClr val="black"/>
                </a:solidFill>
              </a:rPr>
              <a:t>Mon entourage trouve que je suis trop souvent préoccupé par mon travail quand je suis à la maison</a:t>
            </a:r>
            <a:endParaRPr lang="fr-FR" sz="2000" dirty="0">
              <a:solidFill>
                <a:prstClr val="black"/>
              </a:solidFill>
            </a:endParaRPr>
          </a:p>
          <a:p>
            <a:endParaRPr lang="fr-FR" dirty="0"/>
          </a:p>
        </p:txBody>
      </p:sp>
      <p:sp>
        <p:nvSpPr>
          <p:cNvPr id="8" name="Titre 1"/>
          <p:cNvSpPr txBox="1">
            <a:spLocks/>
          </p:cNvSpPr>
          <p:nvPr/>
        </p:nvSpPr>
        <p:spPr>
          <a:xfrm>
            <a:off x="793102" y="122795"/>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fr-FR" dirty="0" smtClean="0"/>
              <a:t>Résultats du sondage </a:t>
            </a:r>
            <a:r>
              <a:rPr lang="fr-FR" dirty="0" smtClean="0"/>
              <a:t>(4)</a:t>
            </a:r>
            <a:endParaRPr lang="fr-FR" dirty="0"/>
          </a:p>
        </p:txBody>
      </p:sp>
      <p:pic>
        <p:nvPicPr>
          <p:cNvPr id="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847" r="5323" b="9288"/>
          <a:stretch/>
        </p:blipFill>
        <p:spPr bwMode="auto">
          <a:xfrm>
            <a:off x="395536" y="2132856"/>
            <a:ext cx="8169966" cy="37428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5198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1520" y="1412776"/>
            <a:ext cx="8785723" cy="4602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pied de page 2"/>
          <p:cNvSpPr>
            <a:spLocks noGrp="1"/>
          </p:cNvSpPr>
          <p:nvPr>
            <p:ph type="ftr" sz="quarter" idx="11"/>
          </p:nvPr>
        </p:nvSpPr>
        <p:spPr/>
        <p:txBody>
          <a:bodyPr/>
          <a:lstStyle/>
          <a:p>
            <a:r>
              <a:rPr lang="fr-BE" smtClean="0"/>
              <a:t>Prospectives LPSC 2015</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27</a:t>
            </a:fld>
            <a:endParaRPr lang="fr-BE"/>
          </a:p>
        </p:txBody>
      </p:sp>
      <p:sp>
        <p:nvSpPr>
          <p:cNvPr id="5" name="Espace réservé du contenu 4"/>
          <p:cNvSpPr>
            <a:spLocks noGrp="1"/>
          </p:cNvSpPr>
          <p:nvPr>
            <p:ph sz="quarter" idx="1"/>
          </p:nvPr>
        </p:nvSpPr>
        <p:spPr>
          <a:xfrm>
            <a:off x="603504" y="1447800"/>
            <a:ext cx="8083296" cy="4572000"/>
          </a:xfrm>
        </p:spPr>
        <p:txBody>
          <a:bodyPr/>
          <a:lstStyle/>
          <a:p>
            <a:pPr marL="0" lvl="0" indent="0">
              <a:spcBef>
                <a:spcPts val="0"/>
              </a:spcBef>
              <a:buClrTx/>
              <a:buSzTx/>
              <a:buNone/>
              <a:defRPr/>
            </a:pPr>
            <a:r>
              <a:rPr lang="fr-FR" sz="2000" b="1" dirty="0">
                <a:solidFill>
                  <a:prstClr val="white"/>
                </a:solidFill>
              </a:rPr>
              <a:t>Je suis parfois irritable à la maison parce que mon travail m'accapare trop</a:t>
            </a:r>
          </a:p>
          <a:p>
            <a:endParaRPr lang="fr-FR" dirty="0"/>
          </a:p>
        </p:txBody>
      </p:sp>
      <p:sp>
        <p:nvSpPr>
          <p:cNvPr id="7" name="Titre 1"/>
          <p:cNvSpPr txBox="1">
            <a:spLocks/>
          </p:cNvSpPr>
          <p:nvPr/>
        </p:nvSpPr>
        <p:spPr>
          <a:xfrm>
            <a:off x="793102" y="122795"/>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fr-FR" dirty="0" smtClean="0"/>
              <a:t>Résultats du sondage </a:t>
            </a:r>
            <a:r>
              <a:rPr lang="fr-FR" dirty="0" smtClean="0"/>
              <a:t>(5)</a:t>
            </a:r>
            <a:endParaRPr lang="fr-FR" dirty="0"/>
          </a:p>
        </p:txBody>
      </p:sp>
      <p:pic>
        <p:nvPicPr>
          <p:cNvPr id="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475" r="5315" b="9366"/>
          <a:stretch/>
        </p:blipFill>
        <p:spPr bwMode="auto">
          <a:xfrm>
            <a:off x="539552" y="1971680"/>
            <a:ext cx="8147248" cy="37545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2283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1520" y="1412776"/>
            <a:ext cx="8785723" cy="4602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pied de page 2"/>
          <p:cNvSpPr>
            <a:spLocks noGrp="1"/>
          </p:cNvSpPr>
          <p:nvPr>
            <p:ph type="ftr" sz="quarter" idx="11"/>
          </p:nvPr>
        </p:nvSpPr>
        <p:spPr/>
        <p:txBody>
          <a:bodyPr/>
          <a:lstStyle/>
          <a:p>
            <a:r>
              <a:rPr lang="fr-BE" smtClean="0"/>
              <a:t>Prospectives LPSC 2015</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28</a:t>
            </a:fld>
            <a:endParaRPr lang="fr-BE"/>
          </a:p>
        </p:txBody>
      </p:sp>
      <p:sp>
        <p:nvSpPr>
          <p:cNvPr id="5" name="Espace réservé du contenu 4"/>
          <p:cNvSpPr>
            <a:spLocks noGrp="1"/>
          </p:cNvSpPr>
          <p:nvPr>
            <p:ph sz="quarter" idx="1"/>
          </p:nvPr>
        </p:nvSpPr>
        <p:spPr>
          <a:xfrm>
            <a:off x="467544" y="1447800"/>
            <a:ext cx="8219256" cy="4572000"/>
          </a:xfrm>
        </p:spPr>
        <p:txBody>
          <a:bodyPr/>
          <a:lstStyle/>
          <a:p>
            <a:pPr marL="0" lvl="0" indent="0">
              <a:spcBef>
                <a:spcPts val="0"/>
              </a:spcBef>
              <a:buClrTx/>
              <a:buSzTx/>
              <a:buNone/>
              <a:defRPr/>
            </a:pPr>
            <a:r>
              <a:rPr lang="fr-FR" sz="2000" b="1" dirty="0">
                <a:solidFill>
                  <a:prstClr val="white"/>
                </a:solidFill>
              </a:rPr>
              <a:t>Les exigences de mon travail font qu'il m'est difficile d'être toujours détendu à la maison</a:t>
            </a:r>
          </a:p>
          <a:p>
            <a:endParaRPr lang="fr-FR" dirty="0"/>
          </a:p>
        </p:txBody>
      </p:sp>
      <p:sp>
        <p:nvSpPr>
          <p:cNvPr id="7" name="Titre 1"/>
          <p:cNvSpPr txBox="1">
            <a:spLocks/>
          </p:cNvSpPr>
          <p:nvPr/>
        </p:nvSpPr>
        <p:spPr>
          <a:xfrm>
            <a:off x="793102" y="122795"/>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fr-FR" dirty="0" smtClean="0"/>
              <a:t>Résultats du sondage </a:t>
            </a:r>
            <a:r>
              <a:rPr lang="fr-FR" dirty="0" smtClean="0"/>
              <a:t>(6)</a:t>
            </a:r>
            <a:endParaRPr lang="fr-FR" dirty="0"/>
          </a:p>
        </p:txBody>
      </p:sp>
      <p:pic>
        <p:nvPicPr>
          <p:cNvPr id="8"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724" r="5172" b="10776"/>
          <a:stretch/>
        </p:blipFill>
        <p:spPr bwMode="auto">
          <a:xfrm>
            <a:off x="467544" y="2132855"/>
            <a:ext cx="8219256" cy="36530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11349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BE" smtClean="0"/>
              <a:t>Prospectives LPSC 2015</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29</a:t>
            </a:fld>
            <a:endParaRPr lang="fr-BE"/>
          </a:p>
        </p:txBody>
      </p:sp>
      <p:sp>
        <p:nvSpPr>
          <p:cNvPr id="5" name="Espace réservé du contenu 4"/>
          <p:cNvSpPr>
            <a:spLocks noGrp="1"/>
          </p:cNvSpPr>
          <p:nvPr>
            <p:ph sz="quarter" idx="1"/>
          </p:nvPr>
        </p:nvSpPr>
        <p:spPr/>
        <p:txBody>
          <a:bodyPr/>
          <a:lstStyle/>
          <a:p>
            <a:endParaRPr lang="fr-FR"/>
          </a:p>
        </p:txBody>
      </p:sp>
      <p:sp>
        <p:nvSpPr>
          <p:cNvPr id="6" name="Rectangle 5"/>
          <p:cNvSpPr/>
          <p:nvPr/>
        </p:nvSpPr>
        <p:spPr>
          <a:xfrm>
            <a:off x="251521" y="1412776"/>
            <a:ext cx="8568952" cy="460216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contenu 4"/>
          <p:cNvSpPr txBox="1">
            <a:spLocks/>
          </p:cNvSpPr>
          <p:nvPr/>
        </p:nvSpPr>
        <p:spPr>
          <a:xfrm>
            <a:off x="914400" y="1447800"/>
            <a:ext cx="7772400" cy="45720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spcBef>
                <a:spcPts val="0"/>
              </a:spcBef>
              <a:buClrTx/>
              <a:buSzTx/>
              <a:buNone/>
              <a:defRPr/>
            </a:pPr>
            <a:r>
              <a:rPr lang="fr-FR" sz="2000" b="1" dirty="0"/>
              <a:t>Mon travail prend sur le temps que j'aimerais consacrer à ma vie personnelle</a:t>
            </a:r>
          </a:p>
          <a:p>
            <a:endParaRPr lang="fr-FR" dirty="0"/>
          </a:p>
        </p:txBody>
      </p:sp>
      <p:sp>
        <p:nvSpPr>
          <p:cNvPr id="8" name="Titre 1"/>
          <p:cNvSpPr txBox="1">
            <a:spLocks/>
          </p:cNvSpPr>
          <p:nvPr/>
        </p:nvSpPr>
        <p:spPr>
          <a:xfrm>
            <a:off x="793102" y="122795"/>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fr-FR" dirty="0" smtClean="0"/>
              <a:t>Résultats du sondage </a:t>
            </a:r>
            <a:r>
              <a:rPr lang="fr-FR" dirty="0" smtClean="0"/>
              <a:t>(7)</a:t>
            </a:r>
            <a:endParaRPr lang="fr-FR" dirty="0"/>
          </a:p>
        </p:txBody>
      </p:sp>
      <p:pic>
        <p:nvPicPr>
          <p:cNvPr id="10"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2010" r="5679" b="10575"/>
          <a:stretch/>
        </p:blipFill>
        <p:spPr bwMode="auto">
          <a:xfrm>
            <a:off x="395536" y="2204864"/>
            <a:ext cx="7920880" cy="35585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5036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Introduction aux intrusions </a:t>
            </a:r>
            <a:r>
              <a:rPr lang="fr-FR" dirty="0"/>
              <a:t>de la vie professionnelle dans la vie </a:t>
            </a:r>
            <a:r>
              <a:rPr lang="fr-FR" dirty="0" smtClean="0"/>
              <a:t>privée (1)</a:t>
            </a:r>
            <a:endParaRPr lang="fr-FR" dirty="0"/>
          </a:p>
        </p:txBody>
      </p:sp>
      <p:sp>
        <p:nvSpPr>
          <p:cNvPr id="4" name="Espace réservé du pied de page 3"/>
          <p:cNvSpPr>
            <a:spLocks noGrp="1"/>
          </p:cNvSpPr>
          <p:nvPr>
            <p:ph type="ftr" sz="quarter" idx="11"/>
          </p:nvPr>
        </p:nvSpPr>
        <p:spPr/>
        <p:txBody>
          <a:bodyPr/>
          <a:lstStyle/>
          <a:p>
            <a:r>
              <a:rPr lang="fr-BE" smtClean="0"/>
              <a:t>Prospectives LPSC 2015</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3</a:t>
            </a:fld>
            <a:endParaRPr lang="fr-BE"/>
          </a:p>
        </p:txBody>
      </p:sp>
      <p:sp>
        <p:nvSpPr>
          <p:cNvPr id="3" name="Espace réservé du contenu 2"/>
          <p:cNvSpPr>
            <a:spLocks noGrp="1"/>
          </p:cNvSpPr>
          <p:nvPr>
            <p:ph sz="quarter" idx="1"/>
          </p:nvPr>
        </p:nvSpPr>
        <p:spPr>
          <a:xfrm>
            <a:off x="914400" y="1412776"/>
            <a:ext cx="7762056" cy="4896544"/>
          </a:xfrm>
        </p:spPr>
        <p:txBody>
          <a:bodyPr>
            <a:normAutofit fontScale="62500" lnSpcReduction="20000"/>
          </a:bodyPr>
          <a:lstStyle/>
          <a:p>
            <a:r>
              <a:rPr lang="fr-FR" dirty="0" smtClean="0"/>
              <a:t>Interventions de l’assistance à la fin uniquement (30 minutes max)</a:t>
            </a:r>
          </a:p>
          <a:p>
            <a:endParaRPr lang="fr-FR" dirty="0"/>
          </a:p>
          <a:p>
            <a:r>
              <a:rPr lang="fr-FR" dirty="0" smtClean="0"/>
              <a:t>Quand </a:t>
            </a:r>
            <a:r>
              <a:rPr lang="fr-FR" dirty="0"/>
              <a:t>le travail déborde sur notre temps personnel : en particulier le soir, la nuit, le week-end, durant les congés</a:t>
            </a:r>
          </a:p>
          <a:p>
            <a:endParaRPr lang="fr-FR" dirty="0" smtClean="0"/>
          </a:p>
          <a:p>
            <a:r>
              <a:rPr lang="fr-FR" dirty="0"/>
              <a:t>Méthodologie : 1 groupe de travail (14 personnes</a:t>
            </a:r>
            <a:r>
              <a:rPr lang="fr-FR"/>
              <a:t>) </a:t>
            </a:r>
            <a:r>
              <a:rPr lang="fr-FR" smtClean="0"/>
              <a:t>/ 1 </a:t>
            </a:r>
            <a:r>
              <a:rPr lang="fr-FR" dirty="0"/>
              <a:t>réunion / 1 sondage / des échanges par </a:t>
            </a:r>
            <a:r>
              <a:rPr lang="fr-FR" dirty="0" smtClean="0"/>
              <a:t>mail</a:t>
            </a:r>
            <a:endParaRPr lang="fr-FR" dirty="0"/>
          </a:p>
          <a:p>
            <a:endParaRPr lang="fr-FR" dirty="0" smtClean="0"/>
          </a:p>
          <a:p>
            <a:r>
              <a:rPr lang="fr-FR" dirty="0" smtClean="0"/>
              <a:t>Solutions envisageables,  </a:t>
            </a:r>
            <a:r>
              <a:rPr lang="fr-FR" b="1" dirty="0" smtClean="0"/>
              <a:t>hors collaborations extérieures</a:t>
            </a:r>
            <a:r>
              <a:rPr lang="fr-FR" dirty="0" smtClean="0"/>
              <a:t> (ont leurs propres règles)</a:t>
            </a:r>
          </a:p>
          <a:p>
            <a:pPr marL="0" indent="0">
              <a:buNone/>
            </a:pPr>
            <a:endParaRPr lang="fr-FR" dirty="0"/>
          </a:p>
          <a:p>
            <a:r>
              <a:rPr lang="fr-FR" dirty="0" smtClean="0"/>
              <a:t>Les TIC (Technologies de l’Information et de la Communication) ont été déployées au LPSC (</a:t>
            </a:r>
            <a:r>
              <a:rPr lang="fr-FR" dirty="0" err="1" smtClean="0"/>
              <a:t>webmail</a:t>
            </a:r>
            <a:r>
              <a:rPr lang="fr-FR" dirty="0" smtClean="0"/>
              <a:t>, VPN, </a:t>
            </a:r>
            <a:r>
              <a:rPr lang="fr-FR" dirty="0" err="1" smtClean="0"/>
              <a:t>lpsc-ssh</a:t>
            </a:r>
            <a:r>
              <a:rPr lang="fr-FR" dirty="0" smtClean="0"/>
              <a:t>, intranet visible de l’extérieur,…)</a:t>
            </a:r>
          </a:p>
          <a:p>
            <a:pPr lvl="1">
              <a:buFont typeface="Symbol"/>
              <a:buChar char="Þ"/>
            </a:pPr>
            <a:r>
              <a:rPr lang="fr-FR" dirty="0" smtClean="0"/>
              <a:t> Elles  permettent de travailler / consulter ses mails de presque partout</a:t>
            </a:r>
          </a:p>
          <a:p>
            <a:pPr lvl="1">
              <a:buFont typeface="Arial" panose="020B0604020202020204" pitchFamily="34" charset="0"/>
              <a:buChar char="•"/>
            </a:pPr>
            <a:r>
              <a:rPr lang="fr-FR" dirty="0" smtClean="0"/>
              <a:t> Ce n’est pas le cas dans toutes les entreprises (même sur la presqu’île)</a:t>
            </a:r>
          </a:p>
          <a:p>
            <a:pPr lvl="1">
              <a:buFont typeface="Arial" panose="020B0604020202020204" pitchFamily="34" charset="0"/>
              <a:buChar char="•"/>
            </a:pPr>
            <a:r>
              <a:rPr lang="fr-FR" dirty="0"/>
              <a:t> </a:t>
            </a:r>
            <a:r>
              <a:rPr lang="fr-FR" dirty="0" smtClean="0"/>
              <a:t>Le LPSC n’impose pas de travailler hors du bureau (en particulier pas d’achat de téléphone portable)</a:t>
            </a:r>
          </a:p>
          <a:p>
            <a:pPr lvl="1">
              <a:buFont typeface="Arial" panose="020B0604020202020204" pitchFamily="34" charset="0"/>
              <a:buChar char="•"/>
            </a:pPr>
            <a:r>
              <a:rPr lang="fr-FR" dirty="0"/>
              <a:t>Avant il était possible d’effectuer des horaires à rallonge mais uniquement au laboratoire, une fois chez soi, on était « déconnecté » ; plus </a:t>
            </a:r>
            <a:r>
              <a:rPr lang="fr-FR" dirty="0" smtClean="0"/>
              <a:t>maintenant</a:t>
            </a:r>
          </a:p>
          <a:p>
            <a:pPr lvl="1">
              <a:buFont typeface="Symbol"/>
              <a:buChar char="Þ"/>
            </a:pPr>
            <a:r>
              <a:rPr lang="fr-FR" dirty="0" smtClean="0"/>
              <a:t> Cela peut facilement générer des intrusions dans la vie privée (ex : réception de mail sur le téléphone pendant ses activités personnelles le weekend, travail à la maison, …)</a:t>
            </a:r>
          </a:p>
        </p:txBody>
      </p:sp>
    </p:spTree>
    <p:extLst>
      <p:ext uri="{BB962C8B-B14F-4D97-AF65-F5344CB8AC3E}">
        <p14:creationId xmlns:p14="http://schemas.microsoft.com/office/powerpoint/2010/main" val="38722890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BE" smtClean="0"/>
              <a:t>Prospectives LPSC 2015</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30</a:t>
            </a:fld>
            <a:endParaRPr lang="fr-BE"/>
          </a:p>
        </p:txBody>
      </p:sp>
      <p:sp>
        <p:nvSpPr>
          <p:cNvPr id="5" name="Espace réservé du contenu 4"/>
          <p:cNvSpPr>
            <a:spLocks noGrp="1"/>
          </p:cNvSpPr>
          <p:nvPr>
            <p:ph sz="quarter" idx="1"/>
          </p:nvPr>
        </p:nvSpPr>
        <p:spPr/>
        <p:txBody>
          <a:bodyPr/>
          <a:lstStyle/>
          <a:p>
            <a:endParaRPr lang="fr-FR"/>
          </a:p>
        </p:txBody>
      </p:sp>
      <p:sp>
        <p:nvSpPr>
          <p:cNvPr id="6" name="Rectangle 5"/>
          <p:cNvSpPr/>
          <p:nvPr/>
        </p:nvSpPr>
        <p:spPr>
          <a:xfrm>
            <a:off x="251521" y="1412776"/>
            <a:ext cx="8568952" cy="460216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contenu 4"/>
          <p:cNvSpPr txBox="1">
            <a:spLocks/>
          </p:cNvSpPr>
          <p:nvPr/>
        </p:nvSpPr>
        <p:spPr>
          <a:xfrm>
            <a:off x="914400" y="1447800"/>
            <a:ext cx="7772400" cy="45720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fr-FR" sz="2000" b="1" dirty="0"/>
              <a:t>Mon travail fait qu'il m'est difficile d'être le genre de conjoint ou de parent que j'aimerais être</a:t>
            </a:r>
          </a:p>
          <a:p>
            <a:pPr marL="0" indent="0">
              <a:buNone/>
            </a:pPr>
            <a:endParaRPr lang="fr-FR" dirty="0"/>
          </a:p>
        </p:txBody>
      </p:sp>
      <p:sp>
        <p:nvSpPr>
          <p:cNvPr id="8" name="Titre 1"/>
          <p:cNvSpPr txBox="1">
            <a:spLocks/>
          </p:cNvSpPr>
          <p:nvPr/>
        </p:nvSpPr>
        <p:spPr>
          <a:xfrm>
            <a:off x="793102" y="122795"/>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fr-FR" dirty="0" smtClean="0"/>
              <a:t>Résultats du sondage </a:t>
            </a:r>
            <a:r>
              <a:rPr lang="fr-FR" dirty="0" smtClean="0"/>
              <a:t>(8)</a:t>
            </a:r>
            <a:endParaRPr lang="fr-FR" dirty="0"/>
          </a:p>
        </p:txBody>
      </p:sp>
      <p:pic>
        <p:nvPicPr>
          <p:cNvPr id="9"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2955" r="4930" b="10923"/>
          <a:stretch/>
        </p:blipFill>
        <p:spPr bwMode="auto">
          <a:xfrm>
            <a:off x="581306" y="2348880"/>
            <a:ext cx="7984196" cy="3580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0122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Introduction aux intrusions </a:t>
            </a:r>
            <a:r>
              <a:rPr lang="fr-FR" dirty="0"/>
              <a:t>de la vie professionnelle dans la vie </a:t>
            </a:r>
            <a:r>
              <a:rPr lang="fr-FR" dirty="0" smtClean="0"/>
              <a:t>privée (2)</a:t>
            </a:r>
            <a:endParaRPr lang="fr-FR" dirty="0"/>
          </a:p>
        </p:txBody>
      </p:sp>
      <p:sp>
        <p:nvSpPr>
          <p:cNvPr id="4" name="Espace réservé du pied de page 3"/>
          <p:cNvSpPr>
            <a:spLocks noGrp="1"/>
          </p:cNvSpPr>
          <p:nvPr>
            <p:ph type="ftr" sz="quarter" idx="11"/>
          </p:nvPr>
        </p:nvSpPr>
        <p:spPr/>
        <p:txBody>
          <a:bodyPr/>
          <a:lstStyle/>
          <a:p>
            <a:r>
              <a:rPr lang="fr-BE" smtClean="0"/>
              <a:t>Prospectives LPSC 2015</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4</a:t>
            </a:fld>
            <a:endParaRPr lang="fr-BE"/>
          </a:p>
        </p:txBody>
      </p:sp>
      <p:sp>
        <p:nvSpPr>
          <p:cNvPr id="3" name="Espace réservé du contenu 2"/>
          <p:cNvSpPr>
            <a:spLocks noGrp="1"/>
          </p:cNvSpPr>
          <p:nvPr>
            <p:ph sz="quarter" idx="1"/>
          </p:nvPr>
        </p:nvSpPr>
        <p:spPr>
          <a:xfrm>
            <a:off x="323529" y="1700808"/>
            <a:ext cx="8363271" cy="4032448"/>
          </a:xfrm>
        </p:spPr>
        <p:txBody>
          <a:bodyPr>
            <a:normAutofit fontScale="92500" lnSpcReduction="20000"/>
          </a:bodyPr>
          <a:lstStyle/>
          <a:p>
            <a:r>
              <a:rPr lang="fr-FR" sz="2400" dirty="0" smtClean="0"/>
              <a:t>Même si les TIC facilitent les intrusions, celles-ci peuvent prendre d’autres formes : travail à rallonge au LPSC, appels téléphoniques hors du bureau,  missions à l’étranger à répétition, …</a:t>
            </a:r>
          </a:p>
          <a:p>
            <a:endParaRPr lang="fr-FR" sz="2400" dirty="0" smtClean="0"/>
          </a:p>
          <a:p>
            <a:r>
              <a:rPr lang="fr-FR" sz="2400" dirty="0" smtClean="0"/>
              <a:t>Quelques </a:t>
            </a:r>
            <a:r>
              <a:rPr lang="fr-FR" sz="2400" dirty="0"/>
              <a:t>cas concrets </a:t>
            </a:r>
            <a:r>
              <a:rPr lang="fr-FR" sz="2400" dirty="0" smtClean="0"/>
              <a:t>:</a:t>
            </a:r>
            <a:endParaRPr lang="fr-FR" sz="2400" dirty="0"/>
          </a:p>
          <a:p>
            <a:pPr lvl="1"/>
            <a:r>
              <a:rPr lang="fr-FR" sz="2200" dirty="0"/>
              <a:t>Horaires à </a:t>
            </a:r>
            <a:r>
              <a:rPr lang="fr-FR" sz="2200" dirty="0" smtClean="0"/>
              <a:t>rallonge, sur </a:t>
            </a:r>
            <a:r>
              <a:rPr lang="fr-FR" sz="2200" dirty="0"/>
              <a:t>le lieu de travail ou </a:t>
            </a:r>
            <a:r>
              <a:rPr lang="fr-FR" sz="2200" dirty="0" smtClean="0"/>
              <a:t>non  (ex : travail </a:t>
            </a:r>
            <a:r>
              <a:rPr lang="fr-FR" sz="2200" dirty="0"/>
              <a:t>le soir ou la </a:t>
            </a:r>
            <a:r>
              <a:rPr lang="fr-FR" sz="2200" dirty="0" smtClean="0"/>
              <a:t>nuit, travail </a:t>
            </a:r>
            <a:r>
              <a:rPr lang="fr-FR" sz="2200" dirty="0"/>
              <a:t>à la maison </a:t>
            </a:r>
            <a:r>
              <a:rPr lang="fr-FR" sz="2200" dirty="0" smtClean="0"/>
              <a:t>le </a:t>
            </a:r>
            <a:r>
              <a:rPr lang="fr-FR" sz="2200" dirty="0"/>
              <a:t>dimanche soir pour prendre de l’avance sur le </a:t>
            </a:r>
            <a:r>
              <a:rPr lang="fr-FR" sz="2200" dirty="0" smtClean="0"/>
              <a:t>lundi, …)</a:t>
            </a:r>
            <a:endParaRPr lang="fr-FR" sz="2200" dirty="0"/>
          </a:p>
          <a:p>
            <a:pPr lvl="1"/>
            <a:endParaRPr lang="fr-FR" sz="900" dirty="0"/>
          </a:p>
          <a:p>
            <a:pPr lvl="1"/>
            <a:r>
              <a:rPr lang="fr-FR" sz="2200" dirty="0" smtClean="0"/>
              <a:t>Intrusion </a:t>
            </a:r>
            <a:r>
              <a:rPr lang="fr-FR" sz="2200" dirty="0"/>
              <a:t>des outils de communication (smartphone, tablette, portable) pour le travail dans la sphère </a:t>
            </a:r>
            <a:r>
              <a:rPr lang="fr-FR" sz="2200" dirty="0" smtClean="0"/>
              <a:t>privée, sans limitation</a:t>
            </a:r>
          </a:p>
          <a:p>
            <a:pPr lvl="1"/>
            <a:endParaRPr lang="fr-FR" sz="900" dirty="0" smtClean="0"/>
          </a:p>
          <a:p>
            <a:pPr lvl="2"/>
            <a:r>
              <a:rPr lang="fr-FR" dirty="0" smtClean="0"/>
              <a:t>Regarder </a:t>
            </a:r>
            <a:r>
              <a:rPr lang="fr-FR" dirty="0"/>
              <a:t>ses mails professionnels de chez soi le </a:t>
            </a:r>
            <a:r>
              <a:rPr lang="fr-FR" dirty="0" smtClean="0"/>
              <a:t>week-end, </a:t>
            </a:r>
            <a:r>
              <a:rPr lang="fr-FR" dirty="0"/>
              <a:t>en </a:t>
            </a:r>
            <a:r>
              <a:rPr lang="fr-FR" dirty="0" smtClean="0"/>
              <a:t>soirée, en congés</a:t>
            </a:r>
          </a:p>
          <a:p>
            <a:pPr lvl="2"/>
            <a:r>
              <a:rPr lang="fr-FR" dirty="0" smtClean="0"/>
              <a:t>Se sentir obligé </a:t>
            </a:r>
            <a:r>
              <a:rPr lang="fr-FR" dirty="0"/>
              <a:t>de répondre au flux ininterrompu de courriers </a:t>
            </a:r>
            <a:r>
              <a:rPr lang="fr-FR" dirty="0" smtClean="0"/>
              <a:t>électroniques</a:t>
            </a:r>
          </a:p>
          <a:p>
            <a:pPr lvl="1"/>
            <a:r>
              <a:rPr lang="fr-FR" dirty="0" smtClean="0"/>
              <a:t>…</a:t>
            </a:r>
          </a:p>
        </p:txBody>
      </p:sp>
    </p:spTree>
    <p:extLst>
      <p:ext uri="{BB962C8B-B14F-4D97-AF65-F5344CB8AC3E}">
        <p14:creationId xmlns:p14="http://schemas.microsoft.com/office/powerpoint/2010/main" val="774292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Résultats du sondage (1)</a:t>
            </a:r>
            <a:endParaRPr lang="fr-FR" dirty="0"/>
          </a:p>
        </p:txBody>
      </p:sp>
      <p:sp>
        <p:nvSpPr>
          <p:cNvPr id="3" name="Espace réservé du pied de page 2"/>
          <p:cNvSpPr>
            <a:spLocks noGrp="1"/>
          </p:cNvSpPr>
          <p:nvPr>
            <p:ph type="ftr" sz="quarter" idx="11"/>
          </p:nvPr>
        </p:nvSpPr>
        <p:spPr/>
        <p:txBody>
          <a:bodyPr/>
          <a:lstStyle/>
          <a:p>
            <a:r>
              <a:rPr lang="fr-BE" smtClean="0"/>
              <a:t>Prospectives LPSC 2015</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5</a:t>
            </a:fld>
            <a:endParaRPr lang="fr-BE"/>
          </a:p>
        </p:txBody>
      </p:sp>
      <p:sp>
        <p:nvSpPr>
          <p:cNvPr id="5" name="Espace réservé du contenu 4"/>
          <p:cNvSpPr>
            <a:spLocks noGrp="1"/>
          </p:cNvSpPr>
          <p:nvPr>
            <p:ph sz="quarter" idx="1"/>
          </p:nvPr>
        </p:nvSpPr>
        <p:spPr/>
        <p:txBody>
          <a:bodyPr>
            <a:normAutofit fontScale="92500" lnSpcReduction="20000"/>
          </a:bodyPr>
          <a:lstStyle/>
          <a:p>
            <a:r>
              <a:rPr lang="fr-FR" dirty="0" smtClean="0"/>
              <a:t>Sondage effectué à l’aide de </a:t>
            </a:r>
            <a:r>
              <a:rPr lang="fr-FR" dirty="0" err="1" smtClean="0"/>
              <a:t>limesurvey</a:t>
            </a:r>
            <a:r>
              <a:rPr lang="fr-FR" dirty="0" smtClean="0"/>
              <a:t>, 3 parties :</a:t>
            </a:r>
          </a:p>
          <a:p>
            <a:endParaRPr lang="fr-FR" dirty="0" smtClean="0"/>
          </a:p>
          <a:p>
            <a:pPr lvl="1"/>
            <a:r>
              <a:rPr lang="fr-FR" dirty="0" smtClean="0"/>
              <a:t>"Vivez-vous </a:t>
            </a:r>
            <a:r>
              <a:rPr lang="fr-FR" dirty="0"/>
              <a:t>un conflit vie professionnelle / vie privée </a:t>
            </a:r>
            <a:r>
              <a:rPr lang="fr-FR" dirty="0" smtClean="0"/>
              <a:t>?</a:t>
            </a:r>
            <a:r>
              <a:rPr lang="fr-FR" dirty="0"/>
              <a:t> "</a:t>
            </a:r>
            <a:r>
              <a:rPr lang="fr-FR" dirty="0" smtClean="0"/>
              <a:t>, extraite </a:t>
            </a:r>
            <a:r>
              <a:rPr lang="fr-FR" dirty="0"/>
              <a:t>du livre "Vie personnelle et </a:t>
            </a:r>
            <a:r>
              <a:rPr lang="fr-FR" dirty="0" smtClean="0"/>
              <a:t>vie professionnelle</a:t>
            </a:r>
            <a:r>
              <a:rPr lang="fr-FR" dirty="0"/>
              <a:t>, vers un nouvel équilibre dans l'entreprise ?"</a:t>
            </a:r>
          </a:p>
          <a:p>
            <a:pPr lvl="1"/>
            <a:endParaRPr lang="fr-FR" dirty="0" smtClean="0"/>
          </a:p>
          <a:p>
            <a:pPr lvl="1"/>
            <a:r>
              <a:rPr lang="fr-FR" dirty="0" smtClean="0"/>
              <a:t>"</a:t>
            </a:r>
            <a:r>
              <a:rPr lang="fr-FR" dirty="0"/>
              <a:t>Intrusion des TIC (Technologies de l'Information et de la Communication) dans votre vie privée" vise à </a:t>
            </a:r>
            <a:r>
              <a:rPr lang="fr-FR" dirty="0" smtClean="0"/>
              <a:t>mieux connaître </a:t>
            </a:r>
            <a:r>
              <a:rPr lang="fr-FR" dirty="0"/>
              <a:t>nos habitudes face aux TIC</a:t>
            </a:r>
          </a:p>
          <a:p>
            <a:pPr lvl="1"/>
            <a:endParaRPr lang="fr-FR" dirty="0" smtClean="0"/>
          </a:p>
          <a:p>
            <a:pPr lvl="1"/>
            <a:r>
              <a:rPr lang="fr-FR" dirty="0" smtClean="0"/>
              <a:t>"</a:t>
            </a:r>
            <a:r>
              <a:rPr lang="fr-FR" dirty="0"/>
              <a:t>Qui </a:t>
            </a:r>
            <a:r>
              <a:rPr lang="fr-FR" dirty="0" smtClean="0"/>
              <a:t>êtes-vous ? "</a:t>
            </a:r>
          </a:p>
          <a:p>
            <a:pPr lvl="1"/>
            <a:endParaRPr lang="fr-FR" dirty="0" smtClean="0"/>
          </a:p>
          <a:p>
            <a:pPr lvl="1"/>
            <a:endParaRPr lang="fr-FR" dirty="0"/>
          </a:p>
          <a:p>
            <a:pPr lvl="1">
              <a:buFont typeface="Symbol"/>
              <a:buChar char="Þ"/>
            </a:pPr>
            <a:r>
              <a:rPr lang="fr-FR" dirty="0" smtClean="0"/>
              <a:t> 51 réponses</a:t>
            </a:r>
          </a:p>
          <a:p>
            <a:pPr marL="0" indent="0">
              <a:buNone/>
            </a:pPr>
            <a:endParaRPr lang="fr-FR" dirty="0" smtClean="0"/>
          </a:p>
          <a:p>
            <a:endParaRPr lang="fr-FR" dirty="0" smtClean="0"/>
          </a:p>
          <a:p>
            <a:endParaRPr lang="fr-FR" dirty="0"/>
          </a:p>
        </p:txBody>
      </p:sp>
    </p:spTree>
    <p:extLst>
      <p:ext uri="{BB962C8B-B14F-4D97-AF65-F5344CB8AC3E}">
        <p14:creationId xmlns:p14="http://schemas.microsoft.com/office/powerpoint/2010/main" val="1839927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Résultats du sondage </a:t>
            </a:r>
            <a:r>
              <a:rPr lang="fr-FR" dirty="0" smtClean="0"/>
              <a:t>(2)</a:t>
            </a:r>
            <a:endParaRPr lang="fr-FR" dirty="0"/>
          </a:p>
        </p:txBody>
      </p:sp>
      <p:sp>
        <p:nvSpPr>
          <p:cNvPr id="3" name="Espace réservé du pied de page 2"/>
          <p:cNvSpPr>
            <a:spLocks noGrp="1"/>
          </p:cNvSpPr>
          <p:nvPr>
            <p:ph type="ftr" sz="quarter" idx="11"/>
          </p:nvPr>
        </p:nvSpPr>
        <p:spPr/>
        <p:txBody>
          <a:bodyPr/>
          <a:lstStyle/>
          <a:p>
            <a:r>
              <a:rPr lang="fr-BE" smtClean="0"/>
              <a:t>Prospectives LPSC 2015</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6</a:t>
            </a:fld>
            <a:endParaRPr lang="fr-BE"/>
          </a:p>
        </p:txBody>
      </p:sp>
      <p:graphicFrame>
        <p:nvGraphicFramePr>
          <p:cNvPr id="6" name="Tableau 5"/>
          <p:cNvGraphicFramePr>
            <a:graphicFrameLocks noGrp="1"/>
          </p:cNvGraphicFramePr>
          <p:nvPr>
            <p:extLst>
              <p:ext uri="{D42A27DB-BD31-4B8C-83A1-F6EECF244321}">
                <p14:modId xmlns:p14="http://schemas.microsoft.com/office/powerpoint/2010/main" val="3139967359"/>
              </p:ext>
            </p:extLst>
          </p:nvPr>
        </p:nvGraphicFramePr>
        <p:xfrm>
          <a:off x="251520" y="1340768"/>
          <a:ext cx="8712968" cy="4864576"/>
        </p:xfrm>
        <a:graphic>
          <a:graphicData uri="http://schemas.openxmlformats.org/drawingml/2006/table">
            <a:tbl>
              <a:tblPr firstRow="1" bandRow="1">
                <a:tableStyleId>{5C22544A-7EE6-4342-B048-85BDC9FD1C3A}</a:tableStyleId>
              </a:tblPr>
              <a:tblGrid>
                <a:gridCol w="4176464"/>
                <a:gridCol w="4536504"/>
              </a:tblGrid>
              <a:tr h="23042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dirty="0" smtClean="0"/>
                        <a:t>Mes horaires de travail sont souvent incompatibles avec ma vie personnelle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dirty="0" smtClean="0"/>
                        <a:t>Après le travail je rentre trop fatigué pour faire certaines des choses que j'aimerais faire</a:t>
                      </a:r>
                    </a:p>
                  </a:txBody>
                  <a:tcPr/>
                </a:tc>
              </a:tr>
              <a:tr h="22555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dirty="0" smtClean="0"/>
                        <a:t>Mon emploi me demande tellement de travail que c'est au détriment de mes activités personnelles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dirty="0" smtClean="0"/>
                    </a:p>
                  </a:txBody>
                  <a:tcPr/>
                </a:tc>
                <a:tc>
                  <a:txBody>
                    <a:bodyPr/>
                    <a:lstStyle/>
                    <a:p>
                      <a:r>
                        <a:rPr lang="fr-FR" b="1" dirty="0" smtClean="0"/>
                        <a:t>Mon entourage trouve que je suis trop souvent préoccupé par mon travail quand je suis à la maison</a:t>
                      </a:r>
                      <a:endParaRPr lang="fr-FR" dirty="0"/>
                    </a:p>
                  </a:txBody>
                  <a:tcPr/>
                </a:tc>
              </a:tr>
            </a:tbl>
          </a:graphicData>
        </a:graphic>
      </p:graphicFrame>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988840"/>
            <a:ext cx="328612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9796" y="2083807"/>
            <a:ext cx="3236620" cy="15010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9333" y="4581128"/>
            <a:ext cx="3240360" cy="15027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064" y="4570516"/>
            <a:ext cx="328612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3157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Résultats du sondage </a:t>
            </a:r>
            <a:r>
              <a:rPr lang="fr-FR" dirty="0" smtClean="0"/>
              <a:t>(3)</a:t>
            </a:r>
            <a:endParaRPr lang="fr-FR" dirty="0"/>
          </a:p>
        </p:txBody>
      </p:sp>
      <p:sp>
        <p:nvSpPr>
          <p:cNvPr id="3" name="Espace réservé du pied de page 2"/>
          <p:cNvSpPr>
            <a:spLocks noGrp="1"/>
          </p:cNvSpPr>
          <p:nvPr>
            <p:ph type="ftr" sz="quarter" idx="11"/>
          </p:nvPr>
        </p:nvSpPr>
        <p:spPr/>
        <p:txBody>
          <a:bodyPr/>
          <a:lstStyle/>
          <a:p>
            <a:r>
              <a:rPr lang="fr-BE" smtClean="0"/>
              <a:t>Prospectives LPSC 2015</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7</a:t>
            </a:fld>
            <a:endParaRPr lang="fr-BE"/>
          </a:p>
        </p:txBody>
      </p:sp>
      <p:graphicFrame>
        <p:nvGraphicFramePr>
          <p:cNvPr id="6" name="Tableau 5"/>
          <p:cNvGraphicFramePr>
            <a:graphicFrameLocks noGrp="1"/>
          </p:cNvGraphicFramePr>
          <p:nvPr>
            <p:extLst>
              <p:ext uri="{D42A27DB-BD31-4B8C-83A1-F6EECF244321}">
                <p14:modId xmlns:p14="http://schemas.microsoft.com/office/powerpoint/2010/main" val="257359031"/>
              </p:ext>
            </p:extLst>
          </p:nvPr>
        </p:nvGraphicFramePr>
        <p:xfrm>
          <a:off x="251520" y="1340768"/>
          <a:ext cx="8712968" cy="4864576"/>
        </p:xfrm>
        <a:graphic>
          <a:graphicData uri="http://schemas.openxmlformats.org/drawingml/2006/table">
            <a:tbl>
              <a:tblPr firstRow="1" bandRow="1">
                <a:tableStyleId>{5C22544A-7EE6-4342-B048-85BDC9FD1C3A}</a:tableStyleId>
              </a:tblPr>
              <a:tblGrid>
                <a:gridCol w="4176464"/>
                <a:gridCol w="4536504"/>
              </a:tblGrid>
              <a:tr h="23042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t>Je suis parfois irritable à la maison parce que mon travail m'accapare trop</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t>Les exigences de mon travail font qu'il m'est difficile d'être toujours détendu à la maison</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dirty="0" smtClean="0"/>
                    </a:p>
                  </a:txBody>
                  <a:tcPr/>
                </a:tc>
              </a:tr>
              <a:tr h="22555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t>Mon travail prend sur le temps que j'aimerais consacrer à ma vie personnelle</a:t>
                      </a:r>
                    </a:p>
                    <a:p>
                      <a:pPr marL="0" marR="0" indent="0" algn="l" defTabSz="914400" rtl="0" eaLnBrk="1" fontAlgn="auto" latinLnBrk="0" hangingPunct="1">
                        <a:lnSpc>
                          <a:spcPct val="100000"/>
                        </a:lnSpc>
                        <a:spcBef>
                          <a:spcPts val="0"/>
                        </a:spcBef>
                        <a:spcAft>
                          <a:spcPts val="0"/>
                        </a:spcAft>
                        <a:buClrTx/>
                        <a:buSzTx/>
                        <a:buFontTx/>
                        <a:buNone/>
                        <a:tabLst/>
                        <a:defRPr/>
                      </a:pPr>
                      <a:endParaRPr lang="fr-FR"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dirty="0" smtClean="0"/>
                    </a:p>
                  </a:txBody>
                  <a:tcPr/>
                </a:tc>
                <a:tc>
                  <a:txBody>
                    <a:bodyPr/>
                    <a:lstStyle/>
                    <a:p>
                      <a:r>
                        <a:rPr lang="fr-FR" b="1" dirty="0" smtClean="0"/>
                        <a:t>Mon travail fait qu'il m'est difficile d'être le genre de conjoint ou de parent que j'aimerais être</a:t>
                      </a:r>
                    </a:p>
                    <a:p>
                      <a:endParaRPr lang="fr-FR" dirty="0"/>
                    </a:p>
                  </a:txBody>
                  <a:tcPr/>
                </a:tc>
              </a:tr>
            </a:tbl>
          </a:graphicData>
        </a:graphic>
      </p:graphicFrame>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977008"/>
            <a:ext cx="3130858" cy="14519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1977008"/>
            <a:ext cx="3168352" cy="1469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051" y="4551907"/>
            <a:ext cx="3323619" cy="15413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1047" y="4551907"/>
            <a:ext cx="3323619" cy="15413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7605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Résultats du sondage </a:t>
            </a:r>
            <a:r>
              <a:rPr lang="fr-FR" dirty="0" smtClean="0"/>
              <a:t>(4)</a:t>
            </a:r>
            <a:endParaRPr lang="fr-FR" dirty="0"/>
          </a:p>
        </p:txBody>
      </p:sp>
      <p:sp>
        <p:nvSpPr>
          <p:cNvPr id="3" name="Espace réservé du pied de page 2"/>
          <p:cNvSpPr>
            <a:spLocks noGrp="1"/>
          </p:cNvSpPr>
          <p:nvPr>
            <p:ph type="ftr" sz="quarter" idx="11"/>
          </p:nvPr>
        </p:nvSpPr>
        <p:spPr/>
        <p:txBody>
          <a:bodyPr/>
          <a:lstStyle/>
          <a:p>
            <a:r>
              <a:rPr lang="fr-BE" smtClean="0"/>
              <a:t>Prospectives LPSC 2015</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8</a:t>
            </a:fld>
            <a:endParaRPr lang="fr-BE"/>
          </a:p>
        </p:txBody>
      </p:sp>
      <p:sp>
        <p:nvSpPr>
          <p:cNvPr id="5" name="Espace réservé du contenu 4"/>
          <p:cNvSpPr>
            <a:spLocks noGrp="1"/>
          </p:cNvSpPr>
          <p:nvPr>
            <p:ph sz="quarter" idx="1"/>
          </p:nvPr>
        </p:nvSpPr>
        <p:spPr/>
        <p:txBody>
          <a:bodyPr>
            <a:normAutofit lnSpcReduction="10000"/>
          </a:bodyPr>
          <a:lstStyle/>
          <a:p>
            <a:pPr marL="0" indent="0" algn="ctr">
              <a:buNone/>
            </a:pPr>
            <a:endParaRPr lang="fr-FR" dirty="0"/>
          </a:p>
          <a:p>
            <a:pPr marL="0" indent="0" algn="ctr">
              <a:buNone/>
            </a:pPr>
            <a:r>
              <a:rPr lang="fr-FR" dirty="0" smtClean="0"/>
              <a:t>Conflit travail-temps personnel </a:t>
            </a:r>
          </a:p>
          <a:p>
            <a:pPr lvl="1" algn="ctr"/>
            <a:r>
              <a:rPr lang="fr-FR" dirty="0" smtClean="0"/>
              <a:t>Faible =&gt; 39 %</a:t>
            </a:r>
          </a:p>
          <a:p>
            <a:pPr lvl="1" algn="ctr"/>
            <a:r>
              <a:rPr lang="fr-FR" dirty="0" smtClean="0"/>
              <a:t>Moyen =&gt; 45 %</a:t>
            </a:r>
          </a:p>
          <a:p>
            <a:pPr lvl="1" algn="ctr"/>
            <a:r>
              <a:rPr lang="fr-FR" dirty="0" smtClean="0"/>
              <a:t>Élevé =&gt; 16 % </a:t>
            </a:r>
          </a:p>
          <a:p>
            <a:pPr lvl="2" algn="just">
              <a:buFont typeface="Symbol" pitchFamily="18" charset="2"/>
              <a:buChar char="Þ"/>
            </a:pPr>
            <a:endParaRPr lang="fr-FR" dirty="0" smtClean="0"/>
          </a:p>
          <a:p>
            <a:pPr lvl="2" algn="just">
              <a:buFont typeface="Symbol" pitchFamily="18" charset="2"/>
              <a:buChar char="Þ"/>
            </a:pPr>
            <a:r>
              <a:rPr lang="fr-FR" dirty="0"/>
              <a:t> </a:t>
            </a:r>
            <a:r>
              <a:rPr lang="fr-FR" dirty="0" smtClean="0"/>
              <a:t>16 % des sondés ont un conflit travail-temps personnel élevé ; c’est non   	négligeable, en tenir compte !</a:t>
            </a:r>
          </a:p>
          <a:p>
            <a:pPr lvl="2" algn="just">
              <a:buFont typeface="Symbol" pitchFamily="18" charset="2"/>
              <a:buChar char="Þ"/>
            </a:pPr>
            <a:r>
              <a:rPr lang="fr-FR" dirty="0" smtClean="0"/>
              <a:t> Parmi eux : </a:t>
            </a:r>
          </a:p>
          <a:p>
            <a:pPr lvl="3" algn="just"/>
            <a:r>
              <a:rPr lang="fr-FR" dirty="0" smtClean="0"/>
              <a:t>5 chercheurs ou enseignants chercheurs / 2 ITA</a:t>
            </a:r>
          </a:p>
          <a:p>
            <a:pPr lvl="3" algn="just"/>
            <a:r>
              <a:rPr lang="fr-FR" dirty="0" smtClean="0"/>
              <a:t>3 femmes / 4 hommes</a:t>
            </a:r>
          </a:p>
          <a:p>
            <a:pPr lvl="3" algn="just"/>
            <a:r>
              <a:rPr lang="fr-FR" dirty="0"/>
              <a:t>4 ont des enfants / 3 n’en ont </a:t>
            </a:r>
            <a:r>
              <a:rPr lang="fr-FR" dirty="0" smtClean="0"/>
              <a:t>pas</a:t>
            </a:r>
          </a:p>
          <a:p>
            <a:pPr lvl="1" algn="ctr"/>
            <a:endParaRPr lang="fr-FR" dirty="0"/>
          </a:p>
          <a:p>
            <a:pPr lvl="1"/>
            <a:endParaRPr lang="fr-FR" dirty="0"/>
          </a:p>
        </p:txBody>
      </p:sp>
    </p:spTree>
    <p:extLst>
      <p:ext uri="{BB962C8B-B14F-4D97-AF65-F5344CB8AC3E}">
        <p14:creationId xmlns:p14="http://schemas.microsoft.com/office/powerpoint/2010/main" val="156875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Résultats du sondage </a:t>
            </a:r>
            <a:r>
              <a:rPr lang="fr-FR" dirty="0" smtClean="0"/>
              <a:t>(5)</a:t>
            </a:r>
            <a:endParaRPr lang="fr-FR" dirty="0"/>
          </a:p>
        </p:txBody>
      </p:sp>
      <p:sp>
        <p:nvSpPr>
          <p:cNvPr id="3" name="Espace réservé du pied de page 2"/>
          <p:cNvSpPr>
            <a:spLocks noGrp="1"/>
          </p:cNvSpPr>
          <p:nvPr>
            <p:ph type="ftr" sz="quarter" idx="11"/>
          </p:nvPr>
        </p:nvSpPr>
        <p:spPr/>
        <p:txBody>
          <a:bodyPr/>
          <a:lstStyle/>
          <a:p>
            <a:r>
              <a:rPr lang="fr-BE" smtClean="0"/>
              <a:t>Prospectives LPSC 2015</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9</a:t>
            </a:fld>
            <a:endParaRPr lang="fr-BE"/>
          </a:p>
        </p:txBody>
      </p:sp>
      <p:sp>
        <p:nvSpPr>
          <p:cNvPr id="5" name="Espace réservé du contenu 4"/>
          <p:cNvSpPr>
            <a:spLocks noGrp="1"/>
          </p:cNvSpPr>
          <p:nvPr>
            <p:ph sz="quarter" idx="1"/>
          </p:nvPr>
        </p:nvSpPr>
        <p:spPr>
          <a:xfrm>
            <a:off x="914400" y="1447800"/>
            <a:ext cx="7772400" cy="4789512"/>
          </a:xfrm>
        </p:spPr>
        <p:txBody>
          <a:bodyPr>
            <a:normAutofit fontScale="85000" lnSpcReduction="20000"/>
          </a:bodyPr>
          <a:lstStyle/>
          <a:p>
            <a:r>
              <a:rPr lang="fr-FR" b="1" dirty="0"/>
              <a:t>Consultez-vous vos messages professionnels en dehors des horaires de travail </a:t>
            </a:r>
            <a:r>
              <a:rPr lang="fr-FR" b="1" dirty="0" smtClean="0"/>
              <a:t>?</a:t>
            </a:r>
          </a:p>
          <a:p>
            <a:endParaRPr lang="fr-FR" b="1" dirty="0"/>
          </a:p>
          <a:p>
            <a:endParaRPr lang="fr-FR" b="1" dirty="0" smtClean="0"/>
          </a:p>
          <a:p>
            <a:endParaRPr lang="fr-FR" b="1" dirty="0"/>
          </a:p>
          <a:p>
            <a:endParaRPr lang="fr-FR" b="1" dirty="0" smtClean="0"/>
          </a:p>
          <a:p>
            <a:endParaRPr lang="fr-FR" b="1" dirty="0"/>
          </a:p>
          <a:p>
            <a:endParaRPr lang="fr-FR" b="1" dirty="0" smtClean="0"/>
          </a:p>
          <a:p>
            <a:pPr lvl="1"/>
            <a:endParaRPr lang="fr-FR" sz="1600" b="1" dirty="0" smtClean="0"/>
          </a:p>
          <a:p>
            <a:pPr lvl="1"/>
            <a:endParaRPr lang="fr-FR" sz="1600" b="1" dirty="0" smtClean="0"/>
          </a:p>
          <a:p>
            <a:pPr lvl="1"/>
            <a:endParaRPr lang="fr-FR" sz="1600" b="1" dirty="0"/>
          </a:p>
          <a:p>
            <a:pPr lvl="1"/>
            <a:r>
              <a:rPr lang="fr-FR" sz="1600" b="1" dirty="0" smtClean="0"/>
              <a:t>2 personnes qui ne les consultent jamais =&gt; 2 ITA</a:t>
            </a:r>
          </a:p>
          <a:p>
            <a:pPr lvl="1"/>
            <a:r>
              <a:rPr lang="fr-FR" sz="1600" b="1" dirty="0" smtClean="0"/>
              <a:t>8 personnes qui sont toujours connectées </a:t>
            </a:r>
          </a:p>
          <a:p>
            <a:pPr lvl="2"/>
            <a:r>
              <a:rPr lang="fr-FR" sz="1600" b="1" dirty="0" smtClean="0"/>
              <a:t>4 chercheurs ou enseignants chercheurs</a:t>
            </a:r>
          </a:p>
          <a:p>
            <a:pPr lvl="2"/>
            <a:r>
              <a:rPr lang="fr-FR" sz="1600" b="1" dirty="0" smtClean="0"/>
              <a:t>2 doctorants ou post doctorants</a:t>
            </a:r>
          </a:p>
          <a:p>
            <a:pPr lvl="2"/>
            <a:r>
              <a:rPr lang="fr-FR" sz="1600" b="1" dirty="0" smtClean="0"/>
              <a:t>2 ITA</a:t>
            </a:r>
          </a:p>
          <a:p>
            <a:pPr lvl="2"/>
            <a:r>
              <a:rPr lang="fr-FR" sz="1600" b="1" dirty="0" smtClean="0"/>
              <a:t>Ce ne sont pas les mêmes que ceux qui avaient un conflit travail / temps personnel élevé</a:t>
            </a:r>
          </a:p>
          <a:p>
            <a:endParaRPr lang="fr-F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988840"/>
            <a:ext cx="5872451" cy="2723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8754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2822</TotalTime>
  <Words>2167</Words>
  <Application>Microsoft Office PowerPoint</Application>
  <PresentationFormat>Affichage à l'écran (4:3)</PresentationFormat>
  <Paragraphs>375</Paragraphs>
  <Slides>30</Slides>
  <Notes>3</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Capitaux</vt:lpstr>
      <vt:lpstr>Débordements vie professionnelle / vie privée</vt:lpstr>
      <vt:lpstr>Plan</vt:lpstr>
      <vt:lpstr>Introduction aux intrusions de la vie professionnelle dans la vie privée (1)</vt:lpstr>
      <vt:lpstr>Introduction aux intrusions de la vie professionnelle dans la vie privée (2)</vt:lpstr>
      <vt:lpstr>Résultats du sondage (1)</vt:lpstr>
      <vt:lpstr>Résultats du sondage (2)</vt:lpstr>
      <vt:lpstr>Résultats du sondage (3)</vt:lpstr>
      <vt:lpstr>Résultats du sondage (4)</vt:lpstr>
      <vt:lpstr>Résultats du sondage (5)</vt:lpstr>
      <vt:lpstr>Résultats du sondage (6)</vt:lpstr>
      <vt:lpstr>Résultats du sondage (7)</vt:lpstr>
      <vt:lpstr>Résultats du sondage (8)</vt:lpstr>
      <vt:lpstr>Résultats du sondage (9)</vt:lpstr>
      <vt:lpstr>Résultats du sondage (9bis)</vt:lpstr>
      <vt:lpstr>Résultats du sondage (10)</vt:lpstr>
      <vt:lpstr>Les causes (1)</vt:lpstr>
      <vt:lpstr>Les causes (2)</vt:lpstr>
      <vt:lpstr>Quels risques ?</vt:lpstr>
      <vt:lpstr>Des solutions ?</vt:lpstr>
      <vt:lpstr>Des solutions (2) ?</vt:lpstr>
      <vt:lpstr>Conclusion</vt:lpstr>
      <vt:lpstr>Sources</vt:lpstr>
      <vt:lpstr>Résultats du sondage (1)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Débordements vie professionnelle / vie privée</dc:title>
  <dc:creator>Frederic Melot</dc:creator>
  <cp:lastModifiedBy>Frederic Melot</cp:lastModifiedBy>
  <cp:revision>398</cp:revision>
  <dcterms:created xsi:type="dcterms:W3CDTF">2015-04-29T14:56:44Z</dcterms:created>
  <dcterms:modified xsi:type="dcterms:W3CDTF">2015-06-01T06:31:41Z</dcterms:modified>
</cp:coreProperties>
</file>