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0" r:id="rId3"/>
    <p:sldId id="284" r:id="rId4"/>
    <p:sldId id="278" r:id="rId5"/>
    <p:sldId id="279" r:id="rId6"/>
    <p:sldId id="281" r:id="rId7"/>
    <p:sldId id="282" r:id="rId8"/>
    <p:sldId id="283" r:id="rId9"/>
    <p:sldId id="28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" id="{2A886CFD-221B-49EF-AB04-882459BCBE45}">
          <p14:sldIdLst>
            <p14:sldId id="270"/>
            <p14:sldId id="280"/>
            <p14:sldId id="284"/>
            <p14:sldId id="278"/>
            <p14:sldId id="279"/>
            <p14:sldId id="281"/>
            <p14:sldId id="282"/>
          </p14:sldIdLst>
        </p14:section>
        <p14:section name="Section sans titre" id="{60620BD1-DE58-4796-97D1-2174212BCCBF}">
          <p14:sldIdLst>
            <p14:sldId id="283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>
        <p:scale>
          <a:sx n="69" d="100"/>
          <a:sy n="69" d="100"/>
        </p:scale>
        <p:origin x="576" y="-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2C6D9-FEAE-404C-A98F-E5914644AC39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0E8F8-ACBA-4E63-B507-3545426A3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486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4D7A-0181-4B23-9869-C2A2EC731B84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13070-6785-41CA-9385-6CC6F9527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9612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1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12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73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84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97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66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376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410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2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0A4-A3A4-4A2C-A9D3-15516BE4B02B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05BF-A0EE-436D-8D55-AF3198BFF8F4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1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9C78-4D03-4A97-8B80-0655B8F74542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01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B3D2-6916-4F99-8F9C-983E3D80E0AF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4B76-6B50-4F83-9C99-289F8808283A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17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9353-BC4F-4741-9A3B-B76489544236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7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092C-6239-4A49-BFDC-C00A37AC2B5E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0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360-B2E1-4392-9928-9BC9E83FDB92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6584-465D-4F08-B1B6-7D7C6A009098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8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0BB3-C213-4F5B-97D1-8E269453B26C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9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728-07C7-4FF7-8FB3-3647910650AC}" type="datetime1">
              <a:rPr lang="fr-FR" smtClean="0"/>
              <a:t>02/06/2015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C284-C392-4F50-88A5-C7D0692CF487}" type="datetime1">
              <a:rPr lang="fr-FR" smtClean="0"/>
              <a:t>02/06/2015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F09-E7AF-4506-8BC2-2CC939789AA6}" type="datetime1">
              <a:rPr lang="fr-FR" smtClean="0"/>
              <a:t>02/06/2015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83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454-A3B9-4F13-B83D-5128F68F086B}" type="datetime1">
              <a:rPr lang="fr-FR" smtClean="0"/>
              <a:t>02/06/2015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77CA-C51D-4BD0-9BE2-424C733328CA}" type="datetime1">
              <a:rPr lang="fr-FR" smtClean="0"/>
              <a:t>02/06/2015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0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1DDD-ED3B-4FC6-A26B-7E05F387DA3C}" type="datetime1">
              <a:rPr lang="fr-FR" smtClean="0"/>
              <a:t>02/06/2015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57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A6CE-590D-4CD3-B8D9-05205771F3AB}" type="datetime1">
              <a:rPr lang="fr-FR" smtClean="0"/>
              <a:t>02/06/2015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Journées Prospectives LPSC - Restitution Vie et organisation du laboratoire      2 juin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46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chats_electronique@lpsc.in2p3.f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5928" y="935190"/>
            <a:ext cx="80641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Vie et organisation </a:t>
            </a:r>
          </a:p>
          <a:p>
            <a:pPr algn="ctr"/>
            <a:r>
              <a:rPr lang="fr-FR" sz="6000" dirty="0" smtClean="0"/>
              <a:t> du laboratoire</a:t>
            </a:r>
            <a:br>
              <a:rPr lang="fr-FR" sz="6000" dirty="0" smtClean="0"/>
            </a:br>
            <a:endParaRPr lang="fr-FR" sz="6000" dirty="0" smtClean="0"/>
          </a:p>
          <a:p>
            <a:pPr algn="ctr"/>
            <a:r>
              <a:rPr lang="fr-FR" sz="6000" dirty="0" smtClean="0"/>
              <a:t>Restitution des discussions</a:t>
            </a:r>
            <a:endParaRPr lang="fr-FR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2781" y="6087955"/>
            <a:ext cx="9821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Rédacteurs : C. Deslorieux, F. </a:t>
            </a:r>
            <a:r>
              <a:rPr lang="fr-FR" dirty="0" err="1" smtClean="0"/>
              <a:t>Melot</a:t>
            </a:r>
            <a:r>
              <a:rPr lang="fr-FR" dirty="0" smtClean="0"/>
              <a:t>, J.F. </a:t>
            </a:r>
            <a:r>
              <a:rPr lang="fr-FR" dirty="0" err="1" smtClean="0"/>
              <a:t>Muraz</a:t>
            </a:r>
            <a:r>
              <a:rPr lang="fr-FR" dirty="0" smtClean="0"/>
              <a:t>, E. </a:t>
            </a:r>
            <a:r>
              <a:rPr lang="fr-FR" dirty="0" err="1" smtClean="0"/>
              <a:t>Vernay</a:t>
            </a: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48759" y="6457287"/>
            <a:ext cx="6297612" cy="365125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30491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1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6481" y="974749"/>
            <a:ext cx="94548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200" i="1" dirty="0" smtClean="0"/>
              <a:t>Les quatre sous-thèmes ont suscité un vif intérêt des participants</a:t>
            </a:r>
            <a:r>
              <a:rPr lang="fr-FR" sz="2200" i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2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200" i="1" dirty="0"/>
              <a:t>Les résultats des sondages devront être exploités plus à </a:t>
            </a:r>
            <a:r>
              <a:rPr lang="fr-FR" sz="2200" i="1" dirty="0" smtClean="0"/>
              <a:t>fond.</a:t>
            </a:r>
            <a:br>
              <a:rPr lang="fr-FR" sz="2200" i="1" dirty="0" smtClean="0"/>
            </a:br>
            <a:endParaRPr lang="fr-FR" sz="2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200" i="1" dirty="0" smtClean="0"/>
              <a:t>Le </a:t>
            </a:r>
            <a:r>
              <a:rPr lang="fr-FR" sz="2200" i="1" dirty="0"/>
              <a:t>travail effectué pour les </a:t>
            </a:r>
            <a:r>
              <a:rPr lang="fr-FR" sz="2200" i="1" dirty="0" smtClean="0"/>
              <a:t>prospectives n’est qu’un </a:t>
            </a:r>
            <a:r>
              <a:rPr lang="fr-FR" sz="2200" i="1" dirty="0"/>
              <a:t>point de </a:t>
            </a:r>
            <a:r>
              <a:rPr lang="fr-FR" sz="2200" i="1" dirty="0" smtClean="0"/>
              <a:t>départ.</a:t>
            </a:r>
            <a:br>
              <a:rPr lang="fr-FR" sz="2200" i="1" dirty="0" smtClean="0"/>
            </a:br>
            <a:r>
              <a:rPr lang="fr-FR" sz="2200" i="1" dirty="0" smtClean="0"/>
              <a:t>Certaines améliorations demandées seront prises en compte à court terme.</a:t>
            </a:r>
            <a:br>
              <a:rPr lang="fr-FR" sz="2200" i="1" dirty="0" smtClean="0"/>
            </a:br>
            <a:r>
              <a:rPr lang="fr-FR" sz="2200" i="1" dirty="0" smtClean="0"/>
              <a:t>D’autres nécessitant plus de travail de réflexion pourront déboucher sur des </a:t>
            </a:r>
            <a:r>
              <a:rPr lang="fr-FR" sz="2200" i="1" dirty="0" smtClean="0"/>
              <a:t>actions à moyen terme.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22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200" i="1" dirty="0" smtClean="0"/>
              <a:t>Des </a:t>
            </a:r>
            <a:r>
              <a:rPr lang="fr-FR" sz="2200" i="1" dirty="0" smtClean="0"/>
              <a:t>décisions </a:t>
            </a:r>
            <a:r>
              <a:rPr lang="fr-FR" sz="2200" i="1" dirty="0" smtClean="0"/>
              <a:t>de </a:t>
            </a:r>
            <a:r>
              <a:rPr lang="fr-FR" sz="2200" i="1" dirty="0" smtClean="0"/>
              <a:t>la </a:t>
            </a:r>
            <a:r>
              <a:rPr lang="fr-FR" sz="2200" i="1" dirty="0" smtClean="0"/>
              <a:t>Direction </a:t>
            </a:r>
            <a:r>
              <a:rPr lang="fr-FR" sz="2200" i="1" dirty="0" smtClean="0"/>
              <a:t>du </a:t>
            </a:r>
            <a:r>
              <a:rPr lang="fr-FR" sz="2200" i="1" dirty="0" smtClean="0"/>
              <a:t>laboratoire sont attendues.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2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200" i="1" dirty="0" smtClean="0"/>
              <a:t>Toutes les présentations seront disponibles sur </a:t>
            </a:r>
            <a:r>
              <a:rPr lang="fr-FR" sz="2200" i="1" dirty="0" err="1" smtClean="0"/>
              <a:t>Indico</a:t>
            </a:r>
            <a:r>
              <a:rPr lang="fr-FR" sz="2200" i="1" dirty="0" smtClean="0"/>
              <a:t>.</a:t>
            </a:r>
            <a:endParaRPr lang="fr-FR" sz="2200" dirty="0" smtClean="0"/>
          </a:p>
          <a:p>
            <a:r>
              <a:rPr lang="fr-FR" sz="2200" dirty="0"/>
              <a:t>	</a:t>
            </a:r>
            <a:endParaRPr lang="fr-FR" sz="22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5556" y="6448600"/>
            <a:ext cx="6297612" cy="342900"/>
          </a:xfrm>
        </p:spPr>
        <p:txBody>
          <a:bodyPr/>
          <a:lstStyle/>
          <a:p>
            <a:r>
              <a:rPr lang="fr-FR" dirty="0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76338" y="645224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61962" y="652631"/>
            <a:ext cx="95392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Diffusion de l’information scientifique</a:t>
            </a:r>
          </a:p>
          <a:p>
            <a:endParaRPr lang="fr-FR" sz="1200" dirty="0"/>
          </a:p>
          <a:p>
            <a:r>
              <a:rPr lang="fr-FR" sz="2000" dirty="0" smtClean="0"/>
              <a:t>Des suggestions pour améliorer la diffusion et l’audience aux séminaires : </a:t>
            </a:r>
            <a:endParaRPr lang="fr-FR" sz="2000" dirty="0" smtClean="0"/>
          </a:p>
          <a:p>
            <a:endParaRPr lang="fr-FR" sz="11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dirty="0" smtClean="0"/>
              <a:t>Expliciter la définition du </a:t>
            </a:r>
            <a:r>
              <a:rPr lang="fr-FR" dirty="0"/>
              <a:t>colloque et du séminaire</a:t>
            </a:r>
            <a:br>
              <a:rPr lang="fr-FR" dirty="0"/>
            </a:br>
            <a:endParaRPr lang="fr-FR" sz="1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Diffuser</a:t>
            </a:r>
            <a:r>
              <a:rPr lang="fr-FR" dirty="0"/>
              <a:t> l’annonce des séminaires dans le 38 </a:t>
            </a:r>
            <a:r>
              <a:rPr lang="fr-FR" dirty="0" smtClean="0"/>
              <a:t>de Physique (la </a:t>
            </a:r>
            <a:r>
              <a:rPr lang="fr-FR" dirty="0" smtClean="0"/>
              <a:t>diffusion </a:t>
            </a:r>
            <a:r>
              <a:rPr lang="fr-FR" dirty="0"/>
              <a:t>sur la Une du labo n’est pas </a:t>
            </a:r>
            <a:r>
              <a:rPr lang="fr-FR" dirty="0" smtClean="0"/>
              <a:t>suffisante)</a:t>
            </a:r>
          </a:p>
          <a:p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Une notification de </a:t>
            </a:r>
            <a:r>
              <a:rPr lang="fr-FR" dirty="0" smtClean="0"/>
              <a:t>la mise à jour de la page </a:t>
            </a:r>
            <a:r>
              <a:rPr lang="fr-FR" dirty="0" smtClean="0"/>
              <a:t>web des séminaires</a:t>
            </a:r>
            <a:endParaRPr lang="fr-FR" sz="1000" dirty="0" smtClean="0"/>
          </a:p>
          <a:p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Une </a:t>
            </a:r>
            <a:r>
              <a:rPr lang="fr-FR" dirty="0"/>
              <a:t>régularité </a:t>
            </a:r>
            <a:r>
              <a:rPr lang="fr-FR" dirty="0" smtClean="0"/>
              <a:t>de jour pour les </a:t>
            </a:r>
            <a:r>
              <a:rPr lang="fr-FR" dirty="0" smtClean="0"/>
              <a:t>séminaires et les colloques ; </a:t>
            </a:r>
            <a:r>
              <a:rPr lang="fr-FR" dirty="0" smtClean="0"/>
              <a:t>idem</a:t>
            </a:r>
            <a:r>
              <a:rPr lang="fr-FR" dirty="0"/>
              <a:t> </a:t>
            </a:r>
            <a:r>
              <a:rPr lang="fr-FR" dirty="0" smtClean="0"/>
              <a:t>pour </a:t>
            </a:r>
            <a:r>
              <a:rPr lang="fr-FR" dirty="0"/>
              <a:t>les séminaires des doctorants, </a:t>
            </a:r>
            <a:r>
              <a:rPr lang="fr-FR" dirty="0" smtClean="0"/>
              <a:t>un </a:t>
            </a:r>
            <a:r>
              <a:rPr lang="fr-FR" dirty="0" smtClean="0"/>
              <a:t>ou deux jours fixes </a:t>
            </a:r>
            <a:r>
              <a:rPr lang="fr-FR" dirty="0"/>
              <a:t>et hors vacances </a:t>
            </a:r>
            <a:r>
              <a:rPr lang="fr-FR" dirty="0" smtClean="0"/>
              <a:t>scolaires.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Cette </a:t>
            </a:r>
            <a:r>
              <a:rPr lang="fr-FR" dirty="0" smtClean="0"/>
              <a:t>régularité </a:t>
            </a:r>
            <a:r>
              <a:rPr lang="fr-FR" dirty="0" smtClean="0"/>
              <a:t>est nécessaire pour intégrer </a:t>
            </a:r>
            <a:r>
              <a:rPr lang="fr-FR" dirty="0" smtClean="0"/>
              <a:t>les séminaires dans le parcours de formation des M2</a:t>
            </a:r>
          </a:p>
          <a:p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Coupler les </a:t>
            </a:r>
            <a:r>
              <a:rPr lang="fr-FR" dirty="0"/>
              <a:t>séminaires </a:t>
            </a:r>
            <a:r>
              <a:rPr lang="fr-FR" dirty="0" smtClean="0"/>
              <a:t>au </a:t>
            </a:r>
            <a:r>
              <a:rPr lang="fr-FR" dirty="0"/>
              <a:t>Café du </a:t>
            </a:r>
            <a:r>
              <a:rPr lang="fr-FR" dirty="0" smtClean="0"/>
              <a:t>Labo 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Le </a:t>
            </a:r>
            <a:r>
              <a:rPr lang="fr-FR" dirty="0"/>
              <a:t>contenu attendu de l’orateur est  1/3 accessible à tous, 1/3 contenu avancé et 1/3 de contenu expert. </a:t>
            </a:r>
            <a:br>
              <a:rPr lang="fr-FR" dirty="0"/>
            </a:br>
            <a:r>
              <a:rPr lang="fr-FR" dirty="0"/>
              <a:t>Insistance pour que la partie accessible soit respectée notamment à destination des </a:t>
            </a:r>
            <a:r>
              <a:rPr lang="fr-FR" dirty="0" smtClean="0"/>
              <a:t>IT.</a:t>
            </a:r>
            <a:endParaRPr lang="fr-FR" dirty="0"/>
          </a:p>
          <a:p>
            <a:r>
              <a:rPr lang="fr-FR" dirty="0"/>
              <a:t>    Les orateurs sont-ils informés de cette règle ?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sz="20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58284" y="6452242"/>
            <a:ext cx="6297612" cy="342900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76338" y="645224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77334" y="766931"/>
            <a:ext cx="922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40293" y="6485862"/>
            <a:ext cx="6297612" cy="365125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23963" y="6485861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4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6480" y="877302"/>
            <a:ext cx="944616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sz="2000" dirty="0" smtClean="0"/>
              <a:t>Autre </a:t>
            </a:r>
            <a:r>
              <a:rPr lang="fr-FR" sz="2000" dirty="0" smtClean="0"/>
              <a:t>suggestion 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dirty="0" smtClean="0"/>
              <a:t>Mettre </a:t>
            </a:r>
            <a:r>
              <a:rPr lang="fr-FR" dirty="0"/>
              <a:t>en place </a:t>
            </a:r>
            <a:r>
              <a:rPr lang="fr-FR" dirty="0" smtClean="0"/>
              <a:t>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des </a:t>
            </a:r>
            <a:r>
              <a:rPr lang="fr-FR" dirty="0"/>
              <a:t>mini-séminaires </a:t>
            </a:r>
            <a:r>
              <a:rPr lang="fr-FR" dirty="0" smtClean="0"/>
              <a:t>par les </a:t>
            </a:r>
            <a:r>
              <a:rPr lang="fr-FR" dirty="0"/>
              <a:t>nouveaux </a:t>
            </a:r>
            <a:r>
              <a:rPr lang="fr-FR" dirty="0" smtClean="0"/>
              <a:t>entrants afin </a:t>
            </a:r>
            <a:r>
              <a:rPr lang="fr-FR" dirty="0"/>
              <a:t>qu’ils présentent leurs activités ; ceci implique une démarche </a:t>
            </a:r>
            <a:r>
              <a:rPr lang="fr-FR" dirty="0" err="1"/>
              <a:t>pro-active</a:t>
            </a:r>
            <a:r>
              <a:rPr lang="fr-FR" dirty="0"/>
              <a:t> des organisateurs des séminaires pour aller à la rencontre des nouveaux </a:t>
            </a:r>
            <a:r>
              <a:rPr lang="fr-FR" dirty="0" smtClean="0"/>
              <a:t>arrivants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e r</a:t>
            </a:r>
            <a:r>
              <a:rPr lang="fr-FR" dirty="0" smtClean="0"/>
              <a:t>ésumé </a:t>
            </a:r>
            <a:r>
              <a:rPr lang="fr-FR" dirty="0"/>
              <a:t>du parcours </a:t>
            </a:r>
            <a:r>
              <a:rPr lang="fr-FR" dirty="0" smtClean="0"/>
              <a:t>des nouveaux entrants sur l’intranet</a:t>
            </a:r>
            <a:r>
              <a:rPr lang="fr-FR" sz="2000" dirty="0"/>
              <a:t/>
            </a:r>
            <a:br>
              <a:rPr lang="fr-FR" sz="20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23874" y="766931"/>
            <a:ext cx="92106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Diffusion de l’information </a:t>
            </a:r>
            <a:r>
              <a:rPr lang="fr-FR" sz="3200" dirty="0" smtClean="0"/>
              <a:t>non scientifique</a:t>
            </a:r>
            <a:endParaRPr lang="fr-FR" sz="3200" dirty="0"/>
          </a:p>
          <a:p>
            <a:endParaRPr lang="fr-FR" dirty="0" smtClean="0"/>
          </a:p>
          <a:p>
            <a:r>
              <a:rPr lang="fr-FR" sz="2000" dirty="0"/>
              <a:t>Des suggestions pour améliorer la </a:t>
            </a:r>
            <a:r>
              <a:rPr lang="fr-FR" sz="2000" dirty="0" smtClean="0"/>
              <a:t>diffusion</a:t>
            </a:r>
          </a:p>
          <a:p>
            <a:endParaRPr lang="fr-FR" sz="1000" dirty="0" smtClean="0"/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fr-FR" dirty="0" smtClean="0"/>
              <a:t>Une </a:t>
            </a:r>
            <a:r>
              <a:rPr lang="fr-FR" dirty="0" smtClean="0"/>
              <a:t>lettre </a:t>
            </a:r>
            <a:r>
              <a:rPr lang="fr-FR" dirty="0"/>
              <a:t>par mois pour diffuser les sujets les plus pertinents </a:t>
            </a:r>
            <a:r>
              <a:rPr lang="fr-FR" dirty="0" smtClean="0"/>
              <a:t>à </a:t>
            </a:r>
            <a:r>
              <a:rPr lang="fr-FR" dirty="0" smtClean="0"/>
              <a:t>l’image de la lettre de la </a:t>
            </a:r>
            <a:r>
              <a:rPr lang="fr-FR" dirty="0"/>
              <a:t>D.R. </a:t>
            </a:r>
            <a:r>
              <a:rPr lang="fr-FR" dirty="0" smtClean="0"/>
              <a:t>Alpes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 smtClean="0"/>
              <a:t>Diffuser </a:t>
            </a:r>
            <a:r>
              <a:rPr lang="fr-FR" dirty="0" smtClean="0"/>
              <a:t>l’information </a:t>
            </a:r>
            <a:r>
              <a:rPr lang="fr-FR" dirty="0" smtClean="0"/>
              <a:t>destinée à </a:t>
            </a:r>
            <a:r>
              <a:rPr lang="fr-FR" dirty="0" smtClean="0"/>
              <a:t>l’ensemble du </a:t>
            </a:r>
            <a:r>
              <a:rPr lang="fr-FR" dirty="0" smtClean="0"/>
              <a:t>personnel directement sans passer par l’intermédiaire des </a:t>
            </a:r>
            <a:r>
              <a:rPr lang="fr-FR" dirty="0" smtClean="0"/>
              <a:t>responsables de groupes et services </a:t>
            </a:r>
            <a:r>
              <a:rPr lang="fr-FR" dirty="0" smtClean="0"/>
              <a:t>(ceux-ci n’ayant </a:t>
            </a:r>
            <a:r>
              <a:rPr lang="fr-FR" dirty="0" smtClean="0"/>
              <a:t>pas de plus value dans la </a:t>
            </a:r>
            <a:r>
              <a:rPr lang="fr-FR" dirty="0" smtClean="0"/>
              <a:t>diffusion)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 smtClean="0"/>
              <a:t>Calendrier des dates récurrentes sur l’intranet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marL="0" lvl="1"/>
            <a:r>
              <a:rPr lang="fr-FR" sz="2000" dirty="0" smtClean="0"/>
              <a:t>Action mise en œuvre à court terme</a:t>
            </a:r>
            <a:endParaRPr lang="fr-FR" sz="2000" dirty="0" smtClean="0"/>
          </a:p>
          <a:p>
            <a:pPr marL="0" lvl="1"/>
            <a:endParaRPr lang="fr-FR" sz="1000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 smtClean="0"/>
              <a:t>Utilisation </a:t>
            </a:r>
            <a:r>
              <a:rPr lang="fr-FR" dirty="0" smtClean="0"/>
              <a:t>de </a:t>
            </a:r>
            <a:r>
              <a:rPr lang="fr-FR" dirty="0"/>
              <a:t>TAG dans l’intitulé des mails </a:t>
            </a:r>
            <a:r>
              <a:rPr lang="fr-FR" dirty="0" smtClean="0"/>
              <a:t>(liste des Tag à définir)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9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23874" y="766931"/>
            <a:ext cx="921067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Circuit de l’achat </a:t>
            </a:r>
          </a:p>
          <a:p>
            <a:endParaRPr lang="fr-FR" sz="1000" dirty="0" smtClean="0"/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fr-FR" sz="2000" dirty="0"/>
              <a:t>La demande d’achat</a:t>
            </a:r>
            <a:r>
              <a:rPr lang="fr-FR" dirty="0"/>
              <a:t> </a:t>
            </a:r>
            <a:endParaRPr lang="fr-FR" dirty="0" smtClean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La règle de base de l’achat : nécessité d’établir une </a:t>
            </a:r>
            <a:r>
              <a:rPr lang="fr-FR" dirty="0"/>
              <a:t>demande d’achat </a:t>
            </a:r>
            <a:r>
              <a:rPr lang="fr-FR" dirty="0" smtClean="0"/>
              <a:t>pour </a:t>
            </a:r>
            <a:r>
              <a:rPr lang="fr-FR" dirty="0"/>
              <a:t>tous les </a:t>
            </a:r>
            <a:r>
              <a:rPr lang="fr-FR" dirty="0" smtClean="0"/>
              <a:t>achats (quelque soit le mode de paiement)</a:t>
            </a:r>
            <a:endParaRPr lang="fr-FR" dirty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dirty="0"/>
              <a:t>La nécessité d’établir une demande d’achat signée par le responsable de la ligne budgétaire est à </a:t>
            </a:r>
            <a:r>
              <a:rPr lang="fr-FR" dirty="0" smtClean="0"/>
              <a:t>étudier </a:t>
            </a:r>
            <a:r>
              <a:rPr lang="fr-FR" dirty="0"/>
              <a:t>: GT à </a:t>
            </a:r>
            <a:r>
              <a:rPr lang="fr-FR" dirty="0" smtClean="0"/>
              <a:t>constituer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dirty="0"/>
              <a:t>Les demandes d’achat </a:t>
            </a:r>
            <a:r>
              <a:rPr lang="fr-FR" dirty="0" smtClean="0"/>
              <a:t>adressées </a:t>
            </a:r>
            <a:r>
              <a:rPr lang="fr-FR" dirty="0"/>
              <a:t>à Christian </a:t>
            </a:r>
            <a:r>
              <a:rPr lang="fr-FR" dirty="0" err="1"/>
              <a:t>Barruel</a:t>
            </a:r>
            <a:r>
              <a:rPr lang="fr-FR" dirty="0"/>
              <a:t> </a:t>
            </a:r>
            <a:r>
              <a:rPr lang="fr-FR" dirty="0" smtClean="0"/>
              <a:t> : utiliser l’adresse </a:t>
            </a:r>
            <a:r>
              <a:rPr lang="fr-FR" dirty="0"/>
              <a:t>générique et non pas via l’adresse de C. </a:t>
            </a:r>
            <a:r>
              <a:rPr lang="fr-FR" dirty="0" err="1"/>
              <a:t>Barruel</a:t>
            </a:r>
            <a:r>
              <a:rPr lang="fr-FR" dirty="0"/>
              <a:t>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/>
              <a:t>y a derrière cette adresse un outil permettant d’effectuer un suivi</a:t>
            </a:r>
            <a:br>
              <a:rPr lang="fr-FR" dirty="0"/>
            </a:br>
            <a:r>
              <a:rPr lang="fr-FR" dirty="0" smtClean="0"/>
              <a:t>		</a:t>
            </a:r>
            <a:r>
              <a:rPr lang="fr-FR" dirty="0" smtClean="0">
                <a:hlinkClick r:id="rId4"/>
              </a:rPr>
              <a:t>achats_electronique@lpsc.in2p3.fr</a:t>
            </a:r>
            <a:endParaRPr lang="fr-FR" dirty="0" smtClean="0"/>
          </a:p>
          <a:p>
            <a:pPr marL="1828800" lvl="5"/>
            <a:r>
              <a:rPr lang="fr-FR" dirty="0"/>
              <a:t>a</a:t>
            </a:r>
            <a:r>
              <a:rPr lang="fr-FR" dirty="0" smtClean="0"/>
              <a:t>chats_generaux@lpsc.in2p3.fr</a:t>
            </a:r>
            <a:endParaRPr lang="fr-FR" dirty="0" smtClean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Le </a:t>
            </a:r>
            <a:r>
              <a:rPr lang="fr-FR" dirty="0"/>
              <a:t>manque </a:t>
            </a:r>
            <a:r>
              <a:rPr lang="fr-FR" dirty="0" smtClean="0"/>
              <a:t>d’information entre </a:t>
            </a:r>
            <a:r>
              <a:rPr lang="fr-FR" dirty="0" smtClean="0"/>
              <a:t>l’acheteur </a:t>
            </a:r>
            <a:r>
              <a:rPr lang="fr-FR" dirty="0"/>
              <a:t>et </a:t>
            </a:r>
            <a:r>
              <a:rPr lang="fr-FR" dirty="0" smtClean="0"/>
              <a:t>le responsable </a:t>
            </a:r>
            <a:r>
              <a:rPr lang="fr-FR" dirty="0"/>
              <a:t>de </a:t>
            </a:r>
            <a:r>
              <a:rPr lang="fr-FR" dirty="0" smtClean="0"/>
              <a:t>ligne budgétaire est à améliorer</a:t>
            </a:r>
            <a:endParaRPr lang="fr-FR" dirty="0"/>
          </a:p>
          <a:p>
            <a:pPr marL="742950" lvl="2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 smtClean="0"/>
              <a:t>Paiement des </a:t>
            </a:r>
            <a:r>
              <a:rPr lang="fr-FR" sz="2000" dirty="0"/>
              <a:t>frais d’inscription  à une conférence </a:t>
            </a:r>
            <a:r>
              <a:rPr lang="fr-FR" sz="2000" dirty="0" smtClean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Privilégier le paiement via les cartes achat du laboratoire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En cas d’urgence, possibilité pour le missionnaire de payer avec sa carte bancaire personnelle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Le remboursement du missionnaire interviendra après la fin de la mission</a:t>
            </a:r>
          </a:p>
          <a:p>
            <a:endParaRPr lang="fr-FR" sz="2000" dirty="0"/>
          </a:p>
          <a:p>
            <a:pPr lvl="1"/>
            <a:endParaRPr lang="fr-FR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33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67809" y="1252706"/>
            <a:ext cx="921067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fr-FR" sz="2000" dirty="0" smtClean="0"/>
              <a:t>Achat en dehors des heures de présence des gestionnaires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 </a:t>
            </a:r>
            <a:r>
              <a:rPr lang="fr-FR" dirty="0" smtClean="0"/>
              <a:t>utiliser </a:t>
            </a:r>
            <a:r>
              <a:rPr lang="fr-FR" dirty="0"/>
              <a:t>la carte </a:t>
            </a:r>
            <a:r>
              <a:rPr lang="fr-FR" dirty="0" smtClean="0"/>
              <a:t>achat</a:t>
            </a:r>
          </a:p>
          <a:p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000" dirty="0" smtClean="0"/>
              <a:t>Achat via les cartes achat du laboratoire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dirty="0"/>
              <a:t>Expliciter, rappeler qui est porteur de </a:t>
            </a:r>
            <a:r>
              <a:rPr lang="fr-FR" dirty="0" smtClean="0"/>
              <a:t>carte, l’usage exclusif ou non à destination du service du porteur de carte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dirty="0" smtClean="0"/>
              <a:t>Rappeler  </a:t>
            </a:r>
            <a:r>
              <a:rPr lang="fr-FR" dirty="0"/>
              <a:t>les règles d’utilisation des cartes achat </a:t>
            </a:r>
            <a:r>
              <a:rPr lang="fr-FR" dirty="0" smtClean="0"/>
              <a:t>CNRS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dirty="0"/>
              <a:t>N</a:t>
            </a:r>
            <a:r>
              <a:rPr lang="fr-FR" dirty="0" smtClean="0"/>
              <a:t>écessité </a:t>
            </a:r>
            <a:r>
              <a:rPr lang="fr-FR" dirty="0"/>
              <a:t>d’établir une demande d’achat signée par le responsable de la ligne budgétaire est </a:t>
            </a:r>
            <a:r>
              <a:rPr lang="fr-FR" dirty="0" smtClean="0"/>
              <a:t>à étudier</a:t>
            </a:r>
          </a:p>
          <a:p>
            <a:pPr lvl="1"/>
            <a:endParaRPr lang="fr-FR" dirty="0" smtClean="0"/>
          </a:p>
          <a:p>
            <a:pPr marL="0" lvl="1"/>
            <a:r>
              <a:rPr lang="fr-FR" sz="2000" dirty="0" smtClean="0"/>
              <a:t>Action mise en œuvre à court terme </a:t>
            </a:r>
          </a:p>
          <a:p>
            <a:pPr marL="0" lvl="1"/>
            <a:endParaRPr lang="fr-FR" sz="1000" dirty="0" smtClean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Accès direct à la consultation des lignes budgétaires sur </a:t>
            </a:r>
            <a:r>
              <a:rPr lang="fr-FR" dirty="0" err="1" smtClean="0"/>
              <a:t>Geslab</a:t>
            </a:r>
            <a:r>
              <a:rPr lang="fr-FR" dirty="0" smtClean="0"/>
              <a:t> pour les responsables de lignes</a:t>
            </a:r>
            <a:endParaRPr lang="fr-FR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9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23874" y="766931"/>
            <a:ext cx="92106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Débordement vie professionnelle/vie </a:t>
            </a:r>
            <a:r>
              <a:rPr lang="fr-FR" sz="3200" dirty="0" smtClean="0"/>
              <a:t>privée</a:t>
            </a:r>
          </a:p>
          <a:p>
            <a:endParaRPr lang="fr-FR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 smtClean="0"/>
              <a:t>Quid </a:t>
            </a:r>
            <a:r>
              <a:rPr lang="fr-FR" dirty="0"/>
              <a:t>de solutions proposées ? </a:t>
            </a:r>
            <a:r>
              <a:rPr lang="fr-FR" dirty="0" smtClean="0"/>
              <a:t>Les </a:t>
            </a:r>
            <a:r>
              <a:rPr lang="fr-FR" dirty="0"/>
              <a:t>prospectives sont une amorce, constitution d’un groupe de travail ? </a:t>
            </a:r>
            <a:endParaRPr lang="fr-FR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/>
              <a:t>Chaque individu doit prendre conscience de l’ingérence vie pro/vie perso, se fixer des </a:t>
            </a:r>
            <a:r>
              <a:rPr lang="fr-FR" dirty="0" smtClean="0"/>
              <a:t>règles/</a:t>
            </a:r>
            <a:r>
              <a:rPr lang="fr-FR" dirty="0" smtClean="0"/>
              <a:t> »</a:t>
            </a:r>
            <a:r>
              <a:rPr lang="fr-FR" dirty="0" smtClean="0"/>
              <a:t>hygiène</a:t>
            </a:r>
            <a:r>
              <a:rPr lang="fr-FR" dirty="0"/>
              <a:t> » pour protéger sa vie privée. Protéger sa vie privée c’est aussi « préserver » </a:t>
            </a:r>
            <a:r>
              <a:rPr lang="fr-FR" dirty="0" smtClean="0"/>
              <a:t>une </a:t>
            </a:r>
            <a:r>
              <a:rPr lang="fr-FR" dirty="0"/>
              <a:t>vie professionnelle de </a:t>
            </a:r>
            <a:r>
              <a:rPr lang="fr-FR" dirty="0" smtClean="0"/>
              <a:t>qualité</a:t>
            </a:r>
          </a:p>
          <a:p>
            <a:pPr marL="0" lvl="1"/>
            <a:r>
              <a:rPr lang="fr-FR" dirty="0" smtClean="0"/>
              <a:t> </a:t>
            </a:r>
            <a:endParaRPr lang="fr-FR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dirty="0" smtClean="0"/>
              <a:t>Les TIC ne sont pas la seule cause de débordement de la vie professionnelle dans la vie privée 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a pression </a:t>
            </a:r>
            <a:r>
              <a:rPr lang="fr-FR" dirty="0"/>
              <a:t>est parfois mise sur les agents pour qu’ils partent en mission </a:t>
            </a:r>
            <a:endParaRPr lang="fr-FR" dirty="0" smtClean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pression </a:t>
            </a:r>
            <a:r>
              <a:rPr lang="fr-FR" dirty="0" smtClean="0"/>
              <a:t>est </a:t>
            </a:r>
            <a:r>
              <a:rPr lang="fr-FR" dirty="0"/>
              <a:t>aussi une pression financière </a:t>
            </a:r>
            <a:r>
              <a:rPr lang="fr-FR" dirty="0" smtClean="0"/>
              <a:t>(inclure un WE pour avoir de meilleurs tarifs)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Ces missions longues à l’étranger impliquent un gros </a:t>
            </a:r>
            <a:r>
              <a:rPr lang="fr-FR" dirty="0" smtClean="0"/>
              <a:t>investissement </a:t>
            </a:r>
            <a:r>
              <a:rPr lang="fr-FR" dirty="0" smtClean="0"/>
              <a:t>en charge de travail et disponibilité</a:t>
            </a:r>
            <a:r>
              <a:rPr lang="fr-FR" dirty="0"/>
              <a:t> </a:t>
            </a:r>
            <a:r>
              <a:rPr lang="fr-FR" dirty="0" smtClean="0"/>
              <a:t>sans véritable prise en compte</a:t>
            </a:r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3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23874" y="766931"/>
            <a:ext cx="92106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Une </a:t>
            </a:r>
            <a:r>
              <a:rPr lang="fr-FR" dirty="0" smtClean="0"/>
              <a:t>suggestion relative à la réception </a:t>
            </a:r>
            <a:r>
              <a:rPr lang="fr-FR" dirty="0"/>
              <a:t>des mails durant les congés : la non-réception ne pourrait-elle pas devenir la norme ? </a:t>
            </a:r>
            <a:r>
              <a:rPr lang="fr-FR" dirty="0" smtClean="0"/>
              <a:t>Les </a:t>
            </a:r>
            <a:r>
              <a:rPr lang="fr-FR" dirty="0"/>
              <a:t>gens souhaitant recevoir leurs mails durant leurs congés pourraient activer cette option s’ils le </a:t>
            </a:r>
            <a:r>
              <a:rPr lang="fr-FR" dirty="0" smtClean="0"/>
              <a:t>souhaitent.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0" lvl="2"/>
            <a:r>
              <a:rPr lang="fr-FR" dirty="0"/>
              <a:t> </a:t>
            </a:r>
            <a:r>
              <a:rPr lang="fr-FR" dirty="0" smtClean="0"/>
              <a:t>   Il n’y a pas de solution technique actuellement disponible. </a:t>
            </a:r>
          </a:p>
          <a:p>
            <a:pPr marL="0" lvl="2"/>
            <a:r>
              <a:rPr lang="fr-FR" dirty="0" smtClean="0"/>
              <a:t>    </a:t>
            </a:r>
          </a:p>
          <a:p>
            <a:pPr marL="265113" lvl="2" indent="-265113"/>
            <a:r>
              <a:rPr lang="fr-FR" dirty="0"/>
              <a:t> </a:t>
            </a:r>
            <a:r>
              <a:rPr lang="fr-FR" dirty="0" smtClean="0"/>
              <a:t>   La décision de principe devra émaner de la Direction du laboratoire (après      consultation des personnels)</a:t>
            </a:r>
            <a:endParaRPr lang="fr-FR" dirty="0"/>
          </a:p>
          <a:p>
            <a:pPr marL="0" lvl="2"/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smtClean="0"/>
              <a:t>Journées Prospectives LPSC - Restitution Vie et organisation du laboratoire      2 juin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3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508</Words>
  <Application>Microsoft Office PowerPoint</Application>
  <PresentationFormat>Grand écran</PresentationFormat>
  <Paragraphs>126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Vannier</dc:creator>
  <cp:lastModifiedBy>Colette Deslorieux</cp:lastModifiedBy>
  <cp:revision>164</cp:revision>
  <dcterms:created xsi:type="dcterms:W3CDTF">2015-04-29T14:53:12Z</dcterms:created>
  <dcterms:modified xsi:type="dcterms:W3CDTF">2015-06-02T10:36:23Z</dcterms:modified>
</cp:coreProperties>
</file>