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17"/>
  </p:notesMasterIdLst>
  <p:handoutMasterIdLst>
    <p:handoutMasterId r:id="rId18"/>
  </p:handoutMasterIdLst>
  <p:sldIdLst>
    <p:sldId id="268" r:id="rId2"/>
    <p:sldId id="452" r:id="rId3"/>
    <p:sldId id="468" r:id="rId4"/>
    <p:sldId id="453" r:id="rId5"/>
    <p:sldId id="466" r:id="rId6"/>
    <p:sldId id="469" r:id="rId7"/>
    <p:sldId id="470" r:id="rId8"/>
    <p:sldId id="471" r:id="rId9"/>
    <p:sldId id="460" r:id="rId10"/>
    <p:sldId id="461" r:id="rId11"/>
    <p:sldId id="459" r:id="rId12"/>
    <p:sldId id="467" r:id="rId13"/>
    <p:sldId id="458" r:id="rId14"/>
    <p:sldId id="456" r:id="rId15"/>
    <p:sldId id="457" r:id="rId16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Lamy" initials="TL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4F81BD"/>
    <a:srgbClr val="4D4D4D"/>
    <a:srgbClr val="E7511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88070" autoAdjust="0"/>
  </p:normalViewPr>
  <p:slideViewPr>
    <p:cSldViewPr>
      <p:cViewPr>
        <p:scale>
          <a:sx n="70" d="100"/>
          <a:sy n="70" d="100"/>
        </p:scale>
        <p:origin x="-1404" y="-18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t" anchorCtr="0" compatLnSpc="1">
            <a:prstTxWarp prst="textNoShape">
              <a:avLst/>
            </a:prstTxWarp>
          </a:bodyPr>
          <a:lstStyle>
            <a:lvl1pPr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t" anchorCtr="0" compatLnSpc="1">
            <a:prstTxWarp prst="textNoShape">
              <a:avLst/>
            </a:prstTxWarp>
          </a:bodyPr>
          <a:lstStyle>
            <a:lvl1pPr algn="r"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40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b" anchorCtr="0" compatLnSpc="1">
            <a:prstTxWarp prst="textNoShape">
              <a:avLst/>
            </a:prstTxWarp>
          </a:bodyPr>
          <a:lstStyle>
            <a:lvl1pPr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Service          Tourniquet 2013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379040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b" anchorCtr="0" compatLnSpc="1">
            <a:prstTxWarp prst="textNoShape">
              <a:avLst/>
            </a:prstTxWarp>
          </a:bodyPr>
          <a:lstStyle>
            <a:lvl1pPr algn="r"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85822B-D97F-46A0-AE1A-01819B3C9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063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t" anchorCtr="0" compatLnSpc="1">
            <a:prstTxWarp prst="textNoShape">
              <a:avLst/>
            </a:prstTxWarp>
          </a:bodyPr>
          <a:lstStyle>
            <a:lvl1pPr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t" anchorCtr="0" compatLnSpc="1">
            <a:prstTxWarp prst="textNoShape">
              <a:avLst/>
            </a:prstTxWarp>
          </a:bodyPr>
          <a:lstStyle>
            <a:lvl1pPr algn="r"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688732"/>
            <a:ext cx="5437188" cy="444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40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b" anchorCtr="0" compatLnSpc="1">
            <a:prstTxWarp prst="textNoShape">
              <a:avLst/>
            </a:prstTxWarp>
          </a:bodyPr>
          <a:lstStyle>
            <a:lvl1pPr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Services Tourniquet Section 01</a:t>
            </a:r>
          </a:p>
          <a:p>
            <a:pPr>
              <a:defRPr/>
            </a:pPr>
            <a:r>
              <a:rPr lang="fr-FR"/>
              <a:t>2011-2013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79040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0" rIns="91121" bIns="45560" numCol="1" anchor="b" anchorCtr="0" compatLnSpc="1">
            <a:prstTxWarp prst="textNoShape">
              <a:avLst/>
            </a:prstTxWarp>
          </a:bodyPr>
          <a:lstStyle>
            <a:lvl1pPr algn="r" defTabSz="91178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55C77B-AC99-4BEC-8CB3-4F051C75DD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8115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7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681" indent="-284493" defTabSz="9087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971" indent="-227594" defTabSz="9087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159" indent="-227594" defTabSz="9087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8347" indent="-227594" defTabSz="9087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3536" indent="-227594" defTabSz="9087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8724" indent="-227594" defTabSz="9087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912" indent="-227594" defTabSz="9087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9101" indent="-227594" defTabSz="9087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6EFD4E-715D-419E-A7E6-B1E4A833B32C}" type="slidenum">
              <a:rPr lang="fr-FR" altLang="fr-FR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741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681" indent="-284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971" indent="-2275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159" indent="-2275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8347" indent="-2275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3536" indent="-2275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8724" indent="-2275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912" indent="-2275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9101" indent="-2275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0377" eaLnBrk="1" hangingPunct="1">
              <a:spcBef>
                <a:spcPct val="0"/>
              </a:spcBef>
            </a:pPr>
            <a:r>
              <a:rPr lang="fr-FR" altLang="fr-FR" smtClean="0">
                <a:cs typeface="Arial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77089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374" y="6500878"/>
            <a:ext cx="5547737" cy="365125"/>
          </a:xfrm>
          <a:prstGeom prst="rect">
            <a:avLst/>
          </a:prstGeom>
        </p:spPr>
        <p:txBody>
          <a:bodyPr/>
          <a:lstStyle>
            <a:lvl1pPr algn="l">
              <a:defRPr b="0" i="1"/>
            </a:lvl1pPr>
          </a:lstStyle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3337-7CC2-4CA4-8583-C22BBFB56D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sz="2800" b="1" dirty="0" smtClean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 descr="http://lpsc.in2p3.fr/mariane/images/logoLPS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374" y="6500878"/>
            <a:ext cx="5547737" cy="365125"/>
          </a:xfrm>
          <a:prstGeom prst="rect">
            <a:avLst/>
          </a:prstGeom>
        </p:spPr>
        <p:txBody>
          <a:bodyPr/>
          <a:lstStyle>
            <a:lvl1pPr algn="l">
              <a:defRPr b="0" i="1"/>
            </a:lvl1pPr>
          </a:lstStyle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3337-7CC2-4CA4-8583-C22BBFB56D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sz="2800" b="1" dirty="0" smtClean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http://lpsc.in2p3.fr/mariane/images/logoLPS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2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32374" y="6500878"/>
            <a:ext cx="5547737" cy="365125"/>
          </a:xfrm>
          <a:prstGeom prst="rect">
            <a:avLst/>
          </a:prstGeom>
        </p:spPr>
        <p:txBody>
          <a:bodyPr/>
          <a:lstStyle>
            <a:lvl1pPr algn="l">
              <a:defRPr sz="1200" b="1" i="1"/>
            </a:lvl1pPr>
          </a:lstStyle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9" descr="IN2P3Filaire-Q_SignV c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33" y="64404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075"/>
            <a:ext cx="14557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74413" y="6484254"/>
            <a:ext cx="334545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fr-FR" sz="1400" b="1" i="1" dirty="0" smtClean="0"/>
              <a:t>Autrans 1</a:t>
            </a:r>
            <a:r>
              <a:rPr lang="fr-FR" altLang="fr-FR" sz="1400" b="1" i="1" baseline="30000" dirty="0" smtClean="0"/>
              <a:t>er</a:t>
            </a:r>
            <a:r>
              <a:rPr lang="fr-FR" altLang="fr-FR" sz="1400" b="1" i="1" dirty="0" smtClean="0"/>
              <a:t> &amp; 2 juin 2015</a:t>
            </a:r>
            <a:endParaRPr lang="fr-FR" altLang="fr-FR" sz="1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187624" y="1700808"/>
            <a:ext cx="706817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cap="none" spc="0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Journées Prospectives du LPSC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cap="none" spc="0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fr-FR" altLang="fr-FR" sz="4000" b="1" cap="none" spc="0" baseline="30000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er</a:t>
            </a:r>
            <a:r>
              <a:rPr lang="fr-FR" altLang="fr-FR" sz="4000" b="1" cap="none" spc="0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et 2 juin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4000" b="1" cap="none" spc="0" dirty="0" smtClean="0">
              <a:ln w="24500" cmpd="dbl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cap="none" spc="0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Services Techniques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488802" y="6642556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22/05/15</a:t>
            </a:r>
            <a:endParaRPr lang="fr-F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Compétences et outils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07504" y="836712"/>
            <a:ext cx="8208912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Clr>
                <a:srgbClr val="DC5A21"/>
              </a:buClr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Comment conserver et/ou développer des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  <a:buClr>
                <a:srgbClr val="DC5A21"/>
              </a:buClr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DC5A21"/>
              </a:buClr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DC5A21"/>
              </a:buClr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Atelier de mécanique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Maintenir des machines existantes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Renouveler un parc vieillissant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Sous-traitance des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?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 ?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quels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? Financement ?</a:t>
            </a:r>
            <a:endParaRPr lang="fr-FR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d’équipements de laboratoire à coût élevé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budget spécifique pour équipements lourds  ou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mi-lourds</a:t>
            </a:r>
            <a:endParaRPr lang="fr-FR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Halls de montage 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Transformations de locaux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Salle propre – coût de maintenance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Salle de montage</a:t>
            </a: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Compétences et outils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07504" y="1118349"/>
            <a:ext cx="88569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DC5A21"/>
              </a:buClr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 conserver et faire évoluer des outils ?</a:t>
            </a:r>
          </a:p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Avenir des moyens CAO et CFAO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Mécanique </a:t>
            </a:r>
            <a:r>
              <a:rPr lang="fr-FR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Catia</a:t>
            </a: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V5, Simulation </a:t>
            </a:r>
            <a:r>
              <a:rPr lang="fr-FR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Electronique Cadence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Contrôle-commande LabVIEW </a:t>
            </a:r>
            <a:endParaRPr lang="fr-FR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DC5A21"/>
              </a:buClr>
            </a:pP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Magnétisme et Electromagnétisme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OPERA, MATHEMATICA/RADIA, HFSS …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Politique vis-à-vis des logiciels libres ?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Base de données des équipements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 des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équipements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communs et conditions d’accès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Journées prospectives LPSC – Autrans 1</a:t>
            </a:r>
            <a:r>
              <a:rPr lang="fr-FR" altLang="fr-FR" baseline="30000" smtClean="0"/>
              <a:t>er</a:t>
            </a:r>
            <a:r>
              <a:rPr lang="fr-FR" altLang="fr-FR" smtClean="0"/>
              <a:t> &amp; 2 juin 2015</a:t>
            </a:r>
            <a:endParaRPr lang="fr-FR" alt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891614" y="2169000"/>
            <a:ext cx="3360773" cy="25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3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CRTP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0" y="737265"/>
            <a:ext cx="1668767" cy="1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2675" t="10245" r="31494" b="1121"/>
          <a:stretch/>
        </p:blipFill>
        <p:spPr>
          <a:xfrm>
            <a:off x="6372200" y="2492896"/>
            <a:ext cx="2298618" cy="34352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2675" t="16762" r="22438" b="5031"/>
          <a:stretch/>
        </p:blipFill>
        <p:spPr>
          <a:xfrm>
            <a:off x="251520" y="908720"/>
            <a:ext cx="5312550" cy="55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Coordinateurs Techniques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0" y="737265"/>
            <a:ext cx="1668767" cy="1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07504" y="836712"/>
            <a:ext cx="684076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Actuellement 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22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coordinateurs, dont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5 pour des projets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fin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d’activités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plus souvent 1 projet / coordinateur</a:t>
            </a: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t="4366" r="366" b="1638"/>
          <a:stretch/>
        </p:blipFill>
        <p:spPr>
          <a:xfrm>
            <a:off x="5076056" y="2186271"/>
            <a:ext cx="4048379" cy="4214474"/>
          </a:xfrm>
          <a:prstGeom prst="rect">
            <a:avLst/>
          </a:prstGeom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07504" y="4725144"/>
            <a:ext cx="496855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validé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réunions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Chefs de Service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finale par le Directeur (si absence de consensus)</a:t>
            </a:r>
          </a:p>
          <a:p>
            <a:pPr lvl="2">
              <a:lnSpc>
                <a:spcPct val="80000"/>
              </a:lnSpc>
              <a:buClr>
                <a:srgbClr val="DC5A21"/>
              </a:buClr>
            </a:pP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07504" y="2916350"/>
            <a:ext cx="684076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dépendant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anose="020B0604020202020204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Binôme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dépendant</a:t>
            </a: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      Organisation  en groupes &amp; services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0" y="737265"/>
            <a:ext cx="1668767" cy="1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07504" y="836712"/>
            <a:ext cx="6696744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Commune à la plupart des laboratoires IN2P3</a:t>
            </a:r>
          </a:p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 « services »</a:t>
            </a:r>
            <a:r>
              <a:rPr lang="fr-FR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IPHC (2niveaux), IPNO (division accélérateurs), LAL (départements), CENBG (des ITA aussi dans les groupes)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8727" t="17685" r="27545" b="2177"/>
          <a:stretch/>
        </p:blipFill>
        <p:spPr>
          <a:xfrm>
            <a:off x="4283968" y="2541742"/>
            <a:ext cx="4785785" cy="3528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3463" t="36966" r="37793" b="10245"/>
          <a:stretch/>
        </p:blipFill>
        <p:spPr>
          <a:xfrm>
            <a:off x="107504" y="2304712"/>
            <a:ext cx="3743803" cy="41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2374" y="6500878"/>
            <a:ext cx="5547737" cy="365125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3 thèmes retenus par le CU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44302" y="1772816"/>
            <a:ext cx="8856984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des projets au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LPSC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activités de R &amp; D au LPSC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en-US" sz="3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3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Conservation et acquisition des compétences et des outils au LPSC</a:t>
            </a:r>
          </a:p>
          <a:p>
            <a:pPr algn="just" eaLnBrk="1" hangingPunct="1">
              <a:lnSpc>
                <a:spcPct val="80000"/>
              </a:lnSpc>
              <a:buClr>
                <a:srgbClr val="DC5A21"/>
              </a:buClr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Journées prospectives LPSC – Autrans 1</a:t>
            </a:r>
            <a:r>
              <a:rPr lang="fr-FR" altLang="fr-FR" baseline="30000" smtClean="0"/>
              <a:t>er</a:t>
            </a:r>
            <a:r>
              <a:rPr lang="fr-FR" altLang="fr-FR" smtClean="0"/>
              <a:t> &amp; 2 juin 2015</a:t>
            </a:r>
            <a:endParaRPr lang="fr-FR" alt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42" y="2169000"/>
            <a:ext cx="406451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07504" y="836712"/>
            <a:ext cx="8856984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au sein des projets</a:t>
            </a: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Coordinateurs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responsabilités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en-US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nomination</a:t>
            </a: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Réalité du binôme responsable scientifique / coordinateur technique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16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inter projets</a:t>
            </a:r>
          </a:p>
          <a:p>
            <a:pPr eaLnBrk="1" hangingPunct="1">
              <a:lnSpc>
                <a:spcPct val="80000"/>
              </a:lnSpc>
              <a:buClr>
                <a:srgbClr val="DC5A21"/>
              </a:buClr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du rôle du Responsable Technique du LPSC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rôles des Comités Techniques, des responsables des services, de la CRTP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humaines, organisation matricielle, ambiguïté pôles/services/groupes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6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articipation aux grands projets IN2P3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de recrutement des chercheurs « expérimentateurs »</a:t>
            </a: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 pour les ITA d’obtenir des responsabilités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projets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en-US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Autres…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Organisation des projets</a:t>
            </a:r>
          </a:p>
        </p:txBody>
      </p:sp>
    </p:spTree>
    <p:extLst>
      <p:ext uri="{BB962C8B-B14F-4D97-AF65-F5344CB8AC3E}">
        <p14:creationId xmlns:p14="http://schemas.microsoft.com/office/powerpoint/2010/main" val="36699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Journées prospectives LPSC – Autrans 1</a:t>
            </a:r>
            <a:r>
              <a:rPr lang="fr-FR" altLang="fr-FR" baseline="30000" smtClean="0"/>
              <a:t>er</a:t>
            </a:r>
            <a:r>
              <a:rPr lang="fr-FR" altLang="fr-FR" smtClean="0"/>
              <a:t> &amp; 2 juin 2015</a:t>
            </a:r>
            <a:endParaRPr lang="fr-FR" alt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891614" y="2169000"/>
            <a:ext cx="3360773" cy="25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5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07504" y="1772816"/>
            <a:ext cx="8856984" cy="33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à un </a:t>
            </a:r>
            <a:r>
              <a:rPr lang="fr-FR" sz="2200" i="1" dirty="0">
                <a:solidFill>
                  <a:srgbClr val="0070C0"/>
                </a:solidFill>
                <a:latin typeface="Arial"/>
              </a:rPr>
              <a:t>projet scientifique existant et </a:t>
            </a:r>
            <a:r>
              <a:rPr lang="fr-FR" sz="2200" i="1" dirty="0" smtClean="0">
                <a:solidFill>
                  <a:srgbClr val="0070C0"/>
                </a:solidFill>
                <a:latin typeface="Arial"/>
              </a:rPr>
              <a:t>financé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>
              <a:solidFill>
                <a:srgbClr val="0070C0"/>
              </a:solidFill>
              <a:latin typeface="Arial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/>
              </a:rPr>
              <a:t>Contribution à un projet scientifique </a:t>
            </a:r>
            <a:r>
              <a:rPr lang="fr-FR" sz="2200" i="1" dirty="0" smtClean="0">
                <a:solidFill>
                  <a:srgbClr val="0070C0"/>
                </a:solidFill>
                <a:latin typeface="Arial"/>
              </a:rPr>
              <a:t>potentiel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dirty="0"/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/>
              </a:rPr>
              <a:t>Nouveaux développements, sans objectifs scientifiques à court terme identifiés  (ex. valorisation, …)</a:t>
            </a:r>
            <a:endParaRPr lang="fr-FR" sz="2400" dirty="0"/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Différents types de R&amp;D ?</a:t>
            </a:r>
          </a:p>
          <a:p>
            <a:pPr eaLnBrk="1" hangingPunct="1">
              <a:lnSpc>
                <a:spcPct val="80000"/>
              </a:lnSpc>
              <a:buClr>
                <a:srgbClr val="DC5A21"/>
              </a:buClr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R&amp;D, R&amp;D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générique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adossées à un projet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scientifique</a:t>
            </a: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 b="1" dirty="0">
                <a:solidFill>
                  <a:srgbClr val="E75112"/>
                </a:solidFill>
                <a:latin typeface="Verdana"/>
              </a:rPr>
              <a:t>Les activités de R &amp; 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094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07504" y="1412776"/>
            <a:ext cx="8856984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humains : compétences, recrutements, formation, disponibilité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>
              <a:solidFill>
                <a:srgbClr val="0070C0"/>
              </a:solidFill>
              <a:latin typeface="Arial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/>
              </a:rPr>
              <a:t>Moyens matériels : outils et structures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dirty="0"/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/>
              </a:rPr>
              <a:t>Moyens financiers : crédits dédiés, crédits projets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Visibilité</a:t>
            </a:r>
          </a:p>
          <a:p>
            <a:pPr eaLnBrk="1" hangingPunct="1">
              <a:lnSpc>
                <a:spcPct val="80000"/>
              </a:lnSpc>
              <a:buClr>
                <a:srgbClr val="DC5A21"/>
              </a:buClr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de R&amp;D / « Grand Projets » 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 d'activité sans résultat </a:t>
            </a: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marquant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/ planification des activités de R&amp;D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2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Comment définir les orientations au sein du labo ?</a:t>
            </a: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prospectives ?</a:t>
            </a:r>
          </a:p>
          <a:p>
            <a:pPr marL="342900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 b="1" dirty="0">
                <a:solidFill>
                  <a:srgbClr val="E75112"/>
                </a:solidFill>
                <a:latin typeface="Verdana"/>
              </a:rPr>
              <a:t>Les activités de R &amp; 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59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Journées prospectives LPSC – Autrans 1</a:t>
            </a:r>
            <a:r>
              <a:rPr lang="fr-FR" altLang="fr-FR" baseline="30000" smtClean="0"/>
              <a:t>er</a:t>
            </a:r>
            <a:r>
              <a:rPr lang="fr-FR" altLang="fr-FR" smtClean="0"/>
              <a:t> &amp; 2 juin 2015</a:t>
            </a:r>
            <a:endParaRPr lang="fr-FR" alt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891614" y="2169000"/>
            <a:ext cx="3360773" cy="25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0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Journées prospectives LPSC – Autrans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&amp; 2 juin 2015</a:t>
            </a:r>
            <a:endParaRPr lang="fr-FR" alt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Compétences et outils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07504" y="836712"/>
            <a:ext cx="8856984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DC5A21"/>
              </a:buClr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 conserver et/ou développer des métiers ?</a:t>
            </a:r>
          </a:p>
          <a:p>
            <a:pPr>
              <a:lnSpc>
                <a:spcPct val="80000"/>
              </a:lnSpc>
              <a:buClr>
                <a:srgbClr val="DC5A21"/>
              </a:buClr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DC5A21"/>
              </a:buClr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Atelier de fabrication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Effectifs en baisse, départs en retraite proches</a:t>
            </a:r>
          </a:p>
          <a:p>
            <a:pPr lvl="2">
              <a:lnSpc>
                <a:spcPct val="80000"/>
              </a:lnSpc>
              <a:buClr>
                <a:srgbClr val="DC5A21"/>
              </a:buClr>
            </a:pPr>
            <a:endParaRPr lang="fr-F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Difficulté de recrutement  : chaudronnerie, usineurs qualifiés…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Montage, intégration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des recrutements</a:t>
            </a: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Câblage, installation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Domaine du vide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Cryogénie ?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Magnétisme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Départs en retraite</a:t>
            </a:r>
          </a:p>
          <a:p>
            <a:pPr lvl="1">
              <a:lnSpc>
                <a:spcPct val="80000"/>
              </a:lnSpc>
              <a:buClr>
                <a:srgbClr val="DC5A21"/>
              </a:buClr>
            </a:pPr>
            <a:endParaRPr lang="fr-FR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Comment, dans un contexte budgétaire contraint ?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 interne des compétences rares</a:t>
            </a: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endParaRPr lang="fr-FR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Clr>
                <a:srgbClr val="DC5A21"/>
              </a:buClr>
              <a:buFont typeface="Arial" pitchFamily="34" charset="0"/>
              <a:buChar char="•"/>
            </a:pPr>
            <a:r>
              <a:rPr lang="fr-FR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Profils des recrutements (niveaux, métiers, status, etc…)</a:t>
            </a: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niquet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</TotalTime>
  <Words>613</Words>
  <Application>Microsoft Office PowerPoint</Application>
  <PresentationFormat>Affichage à l'écran (4:3)</PresentationFormat>
  <Paragraphs>180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Tourniquet2013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LPSC-SDI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LPSC prospectives</dc:title>
  <dc:creator>Stassi Patrick</dc:creator>
  <cp:keywords>SDI</cp:keywords>
  <dc:description>Prospectives LPSC 1 &amp; 2 juin 2015</dc:description>
  <cp:lastModifiedBy>Dominique Bondoux</cp:lastModifiedBy>
  <cp:revision>360</cp:revision>
  <cp:lastPrinted>2014-12-18T09:16:51Z</cp:lastPrinted>
  <dcterms:created xsi:type="dcterms:W3CDTF">2010-12-20T20:47:11Z</dcterms:created>
  <dcterms:modified xsi:type="dcterms:W3CDTF">2015-06-02T05:26:14Z</dcterms:modified>
</cp:coreProperties>
</file>