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56" r:id="rId2"/>
    <p:sldId id="382" r:id="rId3"/>
    <p:sldId id="399" r:id="rId4"/>
    <p:sldId id="386" r:id="rId5"/>
    <p:sldId id="460" r:id="rId6"/>
    <p:sldId id="403" r:id="rId7"/>
    <p:sldId id="423" r:id="rId8"/>
    <p:sldId id="407" r:id="rId9"/>
    <p:sldId id="409" r:id="rId10"/>
    <p:sldId id="414" r:id="rId11"/>
    <p:sldId id="428" r:id="rId12"/>
    <p:sldId id="425" r:id="rId13"/>
    <p:sldId id="373" r:id="rId14"/>
    <p:sldId id="429" r:id="rId15"/>
    <p:sldId id="457" r:id="rId16"/>
    <p:sldId id="459" r:id="rId17"/>
    <p:sldId id="430" r:id="rId18"/>
    <p:sldId id="431" r:id="rId19"/>
    <p:sldId id="427" r:id="rId20"/>
    <p:sldId id="387" r:id="rId21"/>
    <p:sldId id="447" r:id="rId22"/>
    <p:sldId id="473" r:id="rId23"/>
    <p:sldId id="448" r:id="rId24"/>
    <p:sldId id="449" r:id="rId25"/>
    <p:sldId id="388" r:id="rId26"/>
    <p:sldId id="450" r:id="rId27"/>
    <p:sldId id="364" r:id="rId28"/>
    <p:sldId id="461" r:id="rId29"/>
    <p:sldId id="451" r:id="rId30"/>
    <p:sldId id="452" r:id="rId31"/>
    <p:sldId id="453" r:id="rId32"/>
    <p:sldId id="454" r:id="rId33"/>
    <p:sldId id="455" r:id="rId34"/>
    <p:sldId id="456" r:id="rId35"/>
    <p:sldId id="472" r:id="rId36"/>
    <p:sldId id="471" r:id="rId37"/>
    <p:sldId id="366" r:id="rId3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  <a:srgbClr val="FFCC99"/>
    <a:srgbClr val="FFFFCC"/>
    <a:srgbClr val="FFFF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47" autoAdjust="0"/>
    <p:restoredTop sz="94660"/>
  </p:normalViewPr>
  <p:slideViewPr>
    <p:cSldViewPr>
      <p:cViewPr varScale="1">
        <p:scale>
          <a:sx n="70" d="100"/>
          <a:sy n="70" d="100"/>
        </p:scale>
        <p:origin x="120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rgbClr val="FFC000">
                  <a:alpha val="89000"/>
                </a:srgbClr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7030A0">
                  <a:alpha val="60000"/>
                </a:srgbClr>
              </a:solidFill>
              <a:ln>
                <a:solidFill>
                  <a:srgbClr val="000000">
                    <a:alpha val="30000"/>
                  </a:srgbClr>
                </a:solidFill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tx1">
                      <a:lumMod val="59000"/>
                      <a:lumOff val="4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val>
            <c:numRef>
              <c:f>Feuil1!$B$3:$B$5</c:f>
              <c:numCache>
                <c:formatCode>General</c:formatCode>
                <c:ptCount val="3"/>
                <c:pt idx="0">
                  <c:v>0.05</c:v>
                </c:pt>
                <c:pt idx="1">
                  <c:v>0.27</c:v>
                </c:pt>
                <c:pt idx="2">
                  <c:v>0.68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D1D26-EC9B-4193-A26D-633AC659FF21}" type="datetimeFigureOut">
              <a:rPr lang="fr-FR" smtClean="0"/>
              <a:t>17/05/2015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F226D-6CDC-447B-843A-797455DCC0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350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4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48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24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65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28</a:t>
            </a:fld>
            <a:endParaRPr lang="fr-FR" dirty="0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7" y="4715153"/>
            <a:ext cx="5433420" cy="45634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697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5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60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6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7415"/>
            <a:ext cx="5430882" cy="4565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49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9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1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10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28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20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66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21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12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22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10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AC4D0F-27EE-46FA-AFDA-866B0D6D5E1A}" type="slidenum">
              <a:rPr lang="fr-FR"/>
              <a:pPr/>
              <a:t>23</a:t>
            </a:fld>
            <a:endParaRPr lang="fr-FR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203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05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BCE-CD43-4BEC-9F6E-FB9D7F3C8895}" type="datetime1">
              <a:rPr lang="fr-FR" smtClean="0"/>
              <a:t>17/05/2015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241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47D53-07A3-405F-9807-11AF3E2DEB63}" type="datetime1">
              <a:rPr lang="fr-FR" smtClean="0"/>
              <a:t>17/05/2015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46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80DE8-441A-4C65-8599-95E8C474FDEE}" type="datetime1">
              <a:rPr lang="fr-FR" smtClean="0"/>
              <a:t>17/05/2015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134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33507-5953-4AA3-9D8D-BF140ED7634A}" type="datetime1">
              <a:rPr lang="fr-FR" smtClean="0"/>
              <a:t>17/05/2015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420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B293-FF81-4630-B20F-085BF946CDD6}" type="datetime1">
              <a:rPr lang="fr-FR" smtClean="0"/>
              <a:t>17/05/2015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759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F9E73-4060-46E6-837E-D2B191546E0F}" type="datetime1">
              <a:rPr lang="fr-FR" smtClean="0"/>
              <a:t>17/05/2015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566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C3B9A-A45C-4753-8D27-1D6B81A720D8}" type="datetime1">
              <a:rPr lang="fr-FR" smtClean="0"/>
              <a:t>17/05/2015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044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A7B68-D078-4F53-ACDE-BFE6B806F4E3}" type="datetime1">
              <a:rPr lang="fr-FR" smtClean="0"/>
              <a:t>17/05/2015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15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2255-C4FA-4106-89E9-AB20B81FD644}" type="datetime1">
              <a:rPr lang="fr-FR" smtClean="0"/>
              <a:t>17/05/2015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023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CD13-A512-4C9B-8ACC-CBEDBCF43471}" type="datetime1">
              <a:rPr lang="fr-FR" smtClean="0"/>
              <a:t>17/05/2015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5269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E1E2D-9E28-4698-9A08-2FD2030707C5}" type="datetime1">
              <a:rPr lang="fr-FR" smtClean="0"/>
              <a:t>17/05/2015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793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6406A-3261-4DD0-97EB-6CA6B6661796}" type="datetime1">
              <a:rPr lang="fr-FR" smtClean="0"/>
              <a:t>17/05/2015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Aspects experimentaux de la physique des particules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94709-9FCA-426C-AED4-4F2148926E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793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7.wdp"/><Relationship Id="rId7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0.wdp"/><Relationship Id="rId7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microsoft.com/office/2007/relationships/hdphoto" Target="../media/hdphoto13.wdp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microsoft.com/office/2007/relationships/media" Target="../media/media2.wav"/><Relationship Id="rId21" Type="http://schemas.openxmlformats.org/officeDocument/2006/relationships/image" Target="../media/image71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audio" Target="../media/media1.wav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61.png"/><Relationship Id="rId5" Type="http://schemas.microsoft.com/office/2007/relationships/media" Target="../media/media3.wav"/><Relationship Id="rId15" Type="http://schemas.openxmlformats.org/officeDocument/2006/relationships/image" Target="../media/image65.png"/><Relationship Id="rId10" Type="http://schemas.microsoft.com/office/2007/relationships/hdphoto" Target="../media/hdphoto13.wdp"/><Relationship Id="rId19" Type="http://schemas.openxmlformats.org/officeDocument/2006/relationships/image" Target="../media/image69.png"/><Relationship Id="rId4" Type="http://schemas.openxmlformats.org/officeDocument/2006/relationships/audio" Target="../media/media2.wav"/><Relationship Id="rId9" Type="http://schemas.openxmlformats.org/officeDocument/2006/relationships/image" Target="../media/image56.png"/><Relationship Id="rId1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68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openxmlformats.org/officeDocument/2006/relationships/image" Target="../media/image740.png"/><Relationship Id="rId4" Type="http://schemas.openxmlformats.org/officeDocument/2006/relationships/image" Target="../media/image69.png"/><Relationship Id="rId9" Type="http://schemas.openxmlformats.org/officeDocument/2006/relationships/image" Target="../media/image7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6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77.png"/><Relationship Id="rId10" Type="http://schemas.openxmlformats.org/officeDocument/2006/relationships/image" Target="../media/image78.png"/><Relationship Id="rId4" Type="http://schemas.openxmlformats.org/officeDocument/2006/relationships/image" Target="../media/image760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14.wdp"/><Relationship Id="rId7" Type="http://schemas.openxmlformats.org/officeDocument/2006/relationships/image" Target="../media/image6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microsoft.com/office/2007/relationships/hdphoto" Target="../media/hdphoto9.wdp"/><Relationship Id="rId10" Type="http://schemas.openxmlformats.org/officeDocument/2006/relationships/image" Target="../media/image79.png"/><Relationship Id="rId4" Type="http://schemas.openxmlformats.org/officeDocument/2006/relationships/image" Target="../media/image47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openxmlformats.org/officeDocument/2006/relationships/image" Target="../media/image95.png"/><Relationship Id="rId7" Type="http://schemas.openxmlformats.org/officeDocument/2006/relationships/image" Target="../media/image62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660.png"/><Relationship Id="rId5" Type="http://schemas.openxmlformats.org/officeDocument/2006/relationships/image" Target="../media/image47.png"/><Relationship Id="rId10" Type="http://schemas.openxmlformats.org/officeDocument/2006/relationships/image" Target="../media/image650.png"/><Relationship Id="rId4" Type="http://schemas.openxmlformats.org/officeDocument/2006/relationships/image" Target="../media/image96.png"/><Relationship Id="rId9" Type="http://schemas.openxmlformats.org/officeDocument/2006/relationships/image" Target="../media/image6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microsoft.com/office/2007/relationships/hdphoto" Target="../media/hdphoto9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0" descr="Vue-site.jpg"/>
          <p:cNvPicPr>
            <a:picLocks noChangeAspect="1"/>
          </p:cNvPicPr>
          <p:nvPr/>
        </p:nvPicPr>
        <p:blipFill rotWithShape="1">
          <a:blip r:embed="rId2"/>
          <a:srcRect r="8981"/>
          <a:stretch/>
        </p:blipFill>
        <p:spPr bwMode="auto">
          <a:xfrm>
            <a:off x="0" y="-171327"/>
            <a:ext cx="9180512" cy="718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" y="260648"/>
            <a:ext cx="9144000" cy="21602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139700" dist="38100" dir="16200000" rotWithShape="0">
                    <a:prstClr val="black">
                      <a:alpha val="58000"/>
                    </a:prstClr>
                  </a:outerShdw>
                </a:effectLst>
                <a:latin typeface="Arial Rounded MT Bold" pitchFamily="34" charset="0"/>
              </a:rPr>
              <a:t>Probing</a:t>
            </a:r>
            <a:r>
              <a:rPr lang="en-US" sz="4500" b="1" dirty="0" smtClean="0">
                <a:solidFill>
                  <a:schemeClr val="bg1"/>
                </a:solidFill>
                <a:effectLst>
                  <a:outerShdw blurRad="139700" dist="38100" dir="16200000" rotWithShape="0">
                    <a:prstClr val="black">
                      <a:alpha val="58000"/>
                    </a:prst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139700" dist="38100" dir="16200000" rotWithShape="0">
                    <a:prstClr val="black">
                      <a:alpha val="58000"/>
                    </a:prstClr>
                  </a:outerShdw>
                </a:effectLst>
                <a:latin typeface="Arial Rounded MT Bold" pitchFamily="34" charset="0"/>
              </a:rPr>
              <a:t>Dark</a:t>
            </a:r>
            <a:r>
              <a:rPr lang="en-US" sz="4500" b="1" dirty="0" smtClean="0">
                <a:solidFill>
                  <a:schemeClr val="bg1"/>
                </a:solidFill>
                <a:effectLst>
                  <a:outerShdw blurRad="139700" dist="38100" dir="16200000" rotWithShape="0">
                    <a:prstClr val="black">
                      <a:alpha val="58000"/>
                    </a:prst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139700" dist="38100" dir="16200000" rotWithShape="0">
                    <a:prstClr val="black">
                      <a:alpha val="58000"/>
                    </a:prstClr>
                  </a:outerShdw>
                </a:effectLst>
                <a:latin typeface="Arial Rounded MT Bold" pitchFamily="34" charset="0"/>
              </a:rPr>
              <a:t>energy</a:t>
            </a:r>
            <a:r>
              <a:rPr lang="en-US" sz="4500" b="1" dirty="0" smtClean="0">
                <a:solidFill>
                  <a:schemeClr val="bg1"/>
                </a:solidFill>
                <a:effectLst>
                  <a:outerShdw blurRad="139700" dist="38100" dir="16200000" rotWithShape="0">
                    <a:prstClr val="black">
                      <a:alpha val="58000"/>
                    </a:prstClr>
                  </a:outerShdw>
                </a:effectLst>
                <a:latin typeface="Arial Rounded MT Bold" pitchFamily="34" charset="0"/>
              </a:rPr>
              <a:t> </a:t>
            </a:r>
            <a:br>
              <a:rPr lang="en-US" sz="4500" b="1" dirty="0" smtClean="0">
                <a:solidFill>
                  <a:schemeClr val="bg1"/>
                </a:solidFill>
                <a:effectLst>
                  <a:outerShdw blurRad="139700" dist="38100" dir="16200000" rotWithShape="0">
                    <a:prstClr val="black">
                      <a:alpha val="58000"/>
                    </a:prstClr>
                  </a:outerShdw>
                </a:effectLst>
                <a:latin typeface="Arial Rounded MT Bold" pitchFamily="34" charset="0"/>
              </a:rPr>
            </a:br>
            <a:r>
              <a:rPr lang="en-US" sz="4800" b="1" dirty="0" smtClean="0">
                <a:solidFill>
                  <a:schemeClr val="bg1"/>
                </a:solidFill>
                <a:effectLst>
                  <a:outerShdw blurRad="139700" dist="38100" dir="16200000" rotWithShape="0">
                    <a:prstClr val="black">
                      <a:alpha val="58000"/>
                    </a:prstClr>
                  </a:outerShdw>
                </a:effectLst>
                <a:latin typeface="Arial Rounded MT Bold" pitchFamily="34" charset="0"/>
              </a:rPr>
              <a:t>with</a:t>
            </a:r>
            <a:r>
              <a:rPr lang="en-US" sz="4500" b="1" dirty="0" smtClean="0">
                <a:solidFill>
                  <a:schemeClr val="bg1"/>
                </a:solidFill>
                <a:effectLst>
                  <a:outerShdw blurRad="139700" dist="38100" dir="16200000" rotWithShape="0">
                    <a:prstClr val="black">
                      <a:alpha val="58000"/>
                    </a:prst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139700" dist="38100" dir="16200000" rotWithShape="0">
                    <a:prstClr val="black">
                      <a:alpha val="58000"/>
                    </a:prstClr>
                  </a:outerShdw>
                </a:effectLst>
                <a:latin typeface="Arial Rounded MT Bold" pitchFamily="34" charset="0"/>
              </a:rPr>
              <a:t>neutrons</a:t>
            </a:r>
            <a:endParaRPr lang="en-US" sz="4500" b="1" dirty="0">
              <a:solidFill>
                <a:schemeClr val="bg1"/>
              </a:solidFill>
              <a:effectLst>
                <a:outerShdw blurRad="139700" dist="38100" dir="16200000" rotWithShape="0">
                  <a:prstClr val="black">
                    <a:alpha val="58000"/>
                  </a:prst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147464" y="5157192"/>
            <a:ext cx="8996536" cy="17008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  <a:effectLst>
                  <a:outerShdw blurRad="215900" dist="38100" dir="16200000" rotWithShape="0">
                    <a:prstClr val="black">
                      <a:alpha val="80000"/>
                    </a:prstClr>
                  </a:outerShdw>
                </a:effectLst>
                <a:latin typeface="Arial Rounded MT Bold" pitchFamily="34" charset="0"/>
                <a:cs typeface="Arial" pitchFamily="34" charset="0"/>
              </a:rPr>
              <a:t>Guillaume Pignol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  <a:effectLst>
                  <a:outerShdw blurRad="215900" dist="38100" dir="16200000" rotWithShape="0">
                    <a:prstClr val="black">
                      <a:alpha val="80000"/>
                    </a:prstClr>
                  </a:outerShdw>
                </a:effectLst>
                <a:latin typeface="Arial Rounded MT Bold" pitchFamily="34" charset="0"/>
                <a:cs typeface="Arial" pitchFamily="34" charset="0"/>
              </a:rPr>
              <a:t>Habilitation à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215900" dist="38100" dir="16200000" rotWithShape="0">
                    <a:prstClr val="black">
                      <a:alpha val="80000"/>
                    </a:prstClr>
                  </a:outerShdw>
                </a:effectLst>
                <a:latin typeface="Arial Rounded MT Bold" pitchFamily="34" charset="0"/>
                <a:cs typeface="Arial" pitchFamily="34" charset="0"/>
              </a:rPr>
              <a:t>diriger</a:t>
            </a:r>
            <a:r>
              <a:rPr lang="en-US" dirty="0" smtClean="0">
                <a:solidFill>
                  <a:schemeClr val="bg1"/>
                </a:solidFill>
                <a:effectLst>
                  <a:outerShdw blurRad="215900" dist="38100" dir="16200000" rotWithShape="0">
                    <a:prstClr val="black">
                      <a:alpha val="80000"/>
                    </a:prstClr>
                  </a:outerShdw>
                </a:effectLst>
                <a:latin typeface="Arial Rounded MT Bold" pitchFamily="34" charset="0"/>
                <a:cs typeface="Arial" pitchFamily="34" charset="0"/>
              </a:rPr>
              <a:t> les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215900" dist="38100" dir="16200000" rotWithShape="0">
                    <a:prstClr val="black">
                      <a:alpha val="80000"/>
                    </a:prstClr>
                  </a:outerShdw>
                </a:effectLst>
                <a:latin typeface="Arial Rounded MT Bold" pitchFamily="34" charset="0"/>
                <a:cs typeface="Arial" pitchFamily="34" charset="0"/>
              </a:rPr>
              <a:t>recherches</a:t>
            </a:r>
            <a:r>
              <a:rPr lang="en-US" dirty="0" smtClean="0">
                <a:solidFill>
                  <a:schemeClr val="bg1"/>
                </a:solidFill>
                <a:effectLst>
                  <a:outerShdw blurRad="215900" dist="38100" dir="16200000" rotWithShape="0">
                    <a:prstClr val="black">
                      <a:alpha val="80000"/>
                    </a:prstClr>
                  </a:outerShdw>
                </a:effectLst>
                <a:latin typeface="Arial Rounded MT Bold" pitchFamily="34" charset="0"/>
                <a:cs typeface="Arial" pitchFamily="34" charset="0"/>
              </a:rPr>
              <a:t>, 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  <a:effectLst>
                  <a:outerShdw blurRad="215900" dist="38100" dir="16200000" rotWithShape="0">
                    <a:prstClr val="black">
                      <a:alpha val="80000"/>
                    </a:prstClr>
                  </a:outerShdw>
                </a:effectLst>
                <a:latin typeface="Arial Rounded MT Bold" pitchFamily="34" charset="0"/>
                <a:cs typeface="Arial" pitchFamily="34" charset="0"/>
              </a:rPr>
              <a:t>13 May 2015</a:t>
            </a:r>
          </a:p>
        </p:txBody>
      </p:sp>
      <p:pic>
        <p:nvPicPr>
          <p:cNvPr id="9" name="Picture 2" descr="Y:\Events\2011\Oufs_d_astro\Logos\LPS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0" y="5949280"/>
            <a:ext cx="1703392" cy="86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68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5724128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 Rounded MT Bold" pitchFamily="34" charset="0"/>
              </a:rPr>
              <a:t>The running nEDM apparatus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10</a:t>
            </a:fld>
            <a:endParaRPr lang="en-US">
              <a:latin typeface="Arial Rounded MT Bold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-468560" y="5674816"/>
            <a:ext cx="4014787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600" dirty="0" smtClean="0">
                <a:solidFill>
                  <a:srgbClr val="000000"/>
                </a:solidFill>
                <a:latin typeface="Arial Rounded MT Bold" pitchFamily="34" charset="0"/>
              </a:rPr>
              <a:t>Shielded magnetic environment</a:t>
            </a:r>
          </a:p>
          <a:p>
            <a:pPr algn="r" eaLnBrk="1" hangingPunct="1"/>
            <a:r>
              <a:rPr lang="en-US" sz="1600" dirty="0" smtClean="0">
                <a:solidFill>
                  <a:srgbClr val="000000"/>
                </a:solidFill>
                <a:latin typeface="Arial Rounded MT Bold" pitchFamily="34" charset="0"/>
              </a:rPr>
              <a:t>Homogeneity &lt; 10</a:t>
            </a:r>
            <a:r>
              <a:rPr lang="en-US" sz="2000" baseline="30000" dirty="0" smtClean="0">
                <a:solidFill>
                  <a:srgbClr val="000000"/>
                </a:solidFill>
                <a:latin typeface="Arial Rounded MT Bold" pitchFamily="34" charset="0"/>
              </a:rPr>
              <a:t>-3</a:t>
            </a:r>
            <a:endParaRPr lang="en-US" sz="1600" baseline="30000" dirty="0" smtClean="0">
              <a:solidFill>
                <a:srgbClr val="000000"/>
              </a:solidFill>
              <a:latin typeface="Arial Rounded MT Bold" pitchFamily="34" charset="0"/>
            </a:endParaRPr>
          </a:p>
          <a:p>
            <a:pPr algn="r" eaLnBrk="1" hangingPunct="1"/>
            <a:r>
              <a:rPr lang="en-US" sz="1600" dirty="0" smtClean="0">
                <a:solidFill>
                  <a:srgbClr val="000000"/>
                </a:solidFill>
                <a:latin typeface="Arial Rounded MT Bold" pitchFamily="34" charset="0"/>
              </a:rPr>
              <a:t>Time stability &lt; 10</a:t>
            </a:r>
            <a:r>
              <a:rPr lang="en-US" sz="2000" baseline="30000" dirty="0" smtClean="0">
                <a:solidFill>
                  <a:srgbClr val="000000"/>
                </a:solidFill>
                <a:latin typeface="Arial Rounded MT Bold" pitchFamily="34" charset="0"/>
              </a:rPr>
              <a:t>-6</a:t>
            </a:r>
            <a:endParaRPr lang="en-US" sz="1600" baseline="300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5496" y="6034856"/>
            <a:ext cx="177362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rgbClr val="000000"/>
                </a:solidFill>
                <a:latin typeface="Arial Rounded MT Bold" pitchFamily="34" charset="0"/>
              </a:rPr>
              <a:t>B</a:t>
            </a:r>
            <a:r>
              <a:rPr lang="en-US" sz="1600" baseline="-25000" dirty="0" smtClean="0">
                <a:solidFill>
                  <a:srgbClr val="000000"/>
                </a:solidFill>
                <a:latin typeface="Arial Rounded MT Bold" pitchFamily="34" charset="0"/>
              </a:rPr>
              <a:t>0</a:t>
            </a:r>
            <a:r>
              <a:rPr lang="en-US" sz="1600" dirty="0" smtClean="0">
                <a:solidFill>
                  <a:srgbClr val="000000"/>
                </a:solidFill>
                <a:latin typeface="Arial Rounded MT Bold" pitchFamily="34" charset="0"/>
              </a:rPr>
              <a:t> = 1 µT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26565" y="5301208"/>
            <a:ext cx="2839944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600" dirty="0" smtClean="0">
                <a:solidFill>
                  <a:srgbClr val="000000"/>
                </a:solidFill>
                <a:latin typeface="Arial Rounded MT Bold" pitchFamily="34" charset="0"/>
              </a:rPr>
              <a:t>Electric field 150 kV / 12 cm</a:t>
            </a:r>
            <a:endParaRPr lang="en-US" sz="1600" baseline="300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484784"/>
            <a:ext cx="4875258" cy="364355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408" y="3168277"/>
            <a:ext cx="3672338" cy="3188073"/>
          </a:xfrm>
          <a:prstGeom prst="rect">
            <a:avLst/>
          </a:prstGeom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084168" y="3573016"/>
            <a:ext cx="253338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 smtClean="0">
                <a:latin typeface="Arial Rounded MT Bold" pitchFamily="34" charset="0"/>
              </a:rPr>
              <a:t>2014 data </a:t>
            </a:r>
          </a:p>
          <a:p>
            <a:pPr algn="r">
              <a:spcBef>
                <a:spcPct val="50000"/>
              </a:spcBef>
            </a:pPr>
            <a:r>
              <a:rPr lang="en-US" sz="1600" dirty="0" smtClean="0">
                <a:latin typeface="Arial Rounded MT Bold" pitchFamily="34" charset="0"/>
              </a:rPr>
              <a:t>(30 days, 4 datasets)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508104" y="1131523"/>
            <a:ext cx="34501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latin typeface="Arial Rounded MT Bold" pitchFamily="34" charset="0"/>
              </a:rPr>
              <a:t>Operated at ILL (1998-2004), providing the world limit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544663" y="2710661"/>
            <a:ext cx="34501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latin typeface="Arial Rounded MT Bold" pitchFamily="34" charset="0"/>
              </a:rPr>
              <a:t>data taking at the PSI UCN source since 2012</a:t>
            </a:r>
            <a:endParaRPr lang="en-US" dirty="0">
              <a:latin typeface="Arial Rounded MT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5389214" y="1844824"/>
                <a:ext cx="357527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&lt;3×</m:t>
                      </m:r>
                      <m:sSup>
                        <m:sSup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−26</m:t>
                          </m:r>
                        </m:sup>
                      </m:sSup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2000" b="0" i="0" smtClean="0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(90%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𝐶𝐿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214" y="1844824"/>
                <a:ext cx="3575274" cy="307777"/>
              </a:xfrm>
              <a:prstGeom prst="rect">
                <a:avLst/>
              </a:prstGeom>
              <a:blipFill rotWithShape="0">
                <a:blip r:embed="rId5"/>
                <a:stretch>
                  <a:fillRect t="-4000" r="-2044" b="-3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03695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4" descr="Reacteur-JL-Baudet.jpg"/>
          <p:cNvPicPr>
            <a:picLocks noChangeAspect="1"/>
          </p:cNvPicPr>
          <p:nvPr/>
        </p:nvPicPr>
        <p:blipFill rotWithShape="1">
          <a:blip r:embed="rId2" cstate="print">
            <a:lum bright="-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8"/>
          <a:stretch/>
        </p:blipFill>
        <p:spPr bwMode="auto">
          <a:xfrm>
            <a:off x="-36513" y="-1618"/>
            <a:ext cx="9217025" cy="688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76256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6988"/>
              </p:ext>
            </p:extLst>
          </p:nvPr>
        </p:nvGraphicFramePr>
        <p:xfrm>
          <a:off x="0" y="1628800"/>
          <a:ext cx="5508104" cy="4539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-73025" y="199403"/>
            <a:ext cx="9217025" cy="7813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  <a:latin typeface="Arial Rounded MT Bold" pitchFamily="34" charset="0"/>
              </a:rPr>
              <a:t>Energy budget of the Universe in </a:t>
            </a:r>
            <a:r>
              <a:rPr lang="el-G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3600" dirty="0">
                <a:solidFill>
                  <a:schemeClr val="bg1"/>
                </a:solidFill>
                <a:latin typeface="Arial Rounded MT Bold" pitchFamily="34" charset="0"/>
              </a:rPr>
              <a:t>CDM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611560" y="2527173"/>
            <a:ext cx="2304256" cy="2486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fr-FR" sz="3200" dirty="0" smtClean="0">
                <a:latin typeface="Arial Rounded MT Bold" panose="020F0704030504030204" pitchFamily="34" charset="0"/>
                <a:cs typeface="Times New Roman" panose="02020603050405020304" pitchFamily="18" charset="0"/>
              </a:rPr>
              <a:t>69 % </a:t>
            </a:r>
          </a:p>
          <a:p>
            <a:r>
              <a:rPr lang="en-US" sz="3200" dirty="0" smtClean="0">
                <a:latin typeface="Arial Rounded MT Bold" panose="020F0704030504030204" pitchFamily="34" charset="0"/>
                <a:cs typeface="Times New Roman" panose="02020603050405020304" pitchFamily="18" charset="0"/>
              </a:rPr>
              <a:t>Dark</a:t>
            </a:r>
            <a:r>
              <a:rPr lang="fr-FR" sz="3200" dirty="0" smtClean="0"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Arial Rounded MT Bold" panose="020F0704030504030204" pitchFamily="34" charset="0"/>
                <a:cs typeface="Times New Roman" panose="02020603050405020304" pitchFamily="18" charset="0"/>
              </a:rPr>
              <a:t>Energy</a:t>
            </a:r>
            <a:r>
              <a:rPr lang="fr-FR" sz="3200" dirty="0" smtClean="0"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139952" y="1677294"/>
            <a:ext cx="4752528" cy="13196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>
                <a:solidFill>
                  <a:srgbClr val="FFC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5 % normal </a:t>
            </a:r>
            <a:r>
              <a:rPr lang="en-US" sz="2400" dirty="0" smtClean="0">
                <a:solidFill>
                  <a:srgbClr val="FFC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baryonic</a:t>
            </a:r>
            <a:r>
              <a:rPr lang="fr-FR" sz="2400" dirty="0" smtClean="0">
                <a:solidFill>
                  <a:srgbClr val="FFC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C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matter</a:t>
            </a:r>
          </a:p>
          <a:p>
            <a:r>
              <a:rPr lang="en-US" sz="2400" dirty="0" smtClean="0">
                <a:solidFill>
                  <a:srgbClr val="FFC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created by baryogenesis</a:t>
            </a:r>
            <a:r>
              <a:rPr lang="fr-FR" sz="2400" dirty="0" smtClean="0">
                <a:solidFill>
                  <a:srgbClr val="FFC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smtClean="0">
                <a:solidFill>
                  <a:srgbClr val="FFC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and nucleosynthesis</a:t>
            </a:r>
            <a:endParaRPr lang="en-US" sz="24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4644008" y="3788309"/>
            <a:ext cx="3744416" cy="1103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fr-FR" sz="27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26% </a:t>
            </a:r>
            <a:r>
              <a:rPr lang="en-US" sz="27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Dark</a:t>
            </a:r>
            <a:r>
              <a:rPr lang="fr-FR" sz="27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Matter</a:t>
            </a:r>
            <a:endParaRPr lang="en-US" sz="2700" dirty="0">
              <a:solidFill>
                <a:schemeClr val="accent4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53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4" descr="Reacteur-JL-Baudet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37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8"/>
          <a:stretch/>
        </p:blipFill>
        <p:spPr bwMode="auto">
          <a:xfrm>
            <a:off x="-73025" y="-1618"/>
            <a:ext cx="9217025" cy="688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76256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9512" y="1196752"/>
            <a:ext cx="883034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3200" i="1" dirty="0" smtClean="0">
                <a:solidFill>
                  <a:srgbClr val="FFFFFF"/>
                </a:solidFill>
                <a:effectLst/>
                <a:latin typeface="Arial Rounded MT Bold" pitchFamily="34" charset="0"/>
              </a:rPr>
              <a:t>1 Neutrons, nucleosynthesis, baryogenesis</a:t>
            </a:r>
            <a:endParaRPr lang="en-US" sz="2000" i="1" dirty="0">
              <a:solidFill>
                <a:srgbClr val="FFFFFF"/>
              </a:solidFill>
              <a:effectLst/>
              <a:latin typeface="Arial Rounded MT Bold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4000" i="1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2 Dark Energy, the chameleon</a:t>
            </a:r>
            <a:endParaRPr lang="en-US" sz="2800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3200" i="1" dirty="0" smtClean="0">
                <a:solidFill>
                  <a:srgbClr val="FFFFFF"/>
                </a:solidFill>
                <a:latin typeface="Arial Rounded MT Bold" pitchFamily="34" charset="0"/>
              </a:rPr>
              <a:t>3 </a:t>
            </a:r>
            <a:r>
              <a:rPr lang="en-US" sz="3200" i="1" dirty="0">
                <a:solidFill>
                  <a:srgbClr val="FFFFFF"/>
                </a:solidFill>
                <a:latin typeface="Arial Rounded MT Bold" pitchFamily="34" charset="0"/>
              </a:rPr>
              <a:t>Bouncing neutrons with GRANIT</a:t>
            </a:r>
          </a:p>
          <a:p>
            <a:pPr>
              <a:lnSpc>
                <a:spcPct val="200000"/>
              </a:lnSpc>
            </a:pPr>
            <a:r>
              <a:rPr lang="en-US" sz="3200" i="1" dirty="0" smtClean="0">
                <a:solidFill>
                  <a:srgbClr val="FFFFFF"/>
                </a:solidFill>
                <a:effectLst/>
                <a:latin typeface="Arial Rounded MT Bold" pitchFamily="34" charset="0"/>
              </a:rPr>
              <a:t>4 Neutron interferometry experiment</a:t>
            </a:r>
            <a:endParaRPr lang="en-US" sz="3200" i="1" dirty="0">
              <a:solidFill>
                <a:srgbClr val="FFFFFF"/>
              </a:solidFill>
              <a:effectLst/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8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13</a:t>
            </a:fld>
            <a:endParaRPr lang="en-US"/>
          </a:p>
        </p:txBody>
      </p:sp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smtClean="0">
                <a:latin typeface="Arial Rounded MT Bold" pitchFamily="34" charset="0"/>
              </a:rPr>
              <a:t>The expansion of the Universe</a:t>
            </a:r>
            <a:endParaRPr lang="en-US" sz="2800">
              <a:latin typeface="Arial Rounded MT Bold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8" r="8326" b="24999"/>
          <a:stretch/>
        </p:blipFill>
        <p:spPr bwMode="auto">
          <a:xfrm>
            <a:off x="938069" y="1503472"/>
            <a:ext cx="1524001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5496" y="4011034"/>
            <a:ext cx="3221647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dirty="0" smtClean="0">
                <a:latin typeface="Arial Rounded MT Bold" pitchFamily="34" charset="0"/>
              </a:rPr>
              <a:t>E. Hubble 1929</a:t>
            </a:r>
            <a:endParaRPr lang="en-US" sz="2000" dirty="0">
              <a:latin typeface="Arial Rounded MT Bold" pitchFamily="34" charset="0"/>
            </a:endParaRPr>
          </a:p>
        </p:txBody>
      </p:sp>
      <p:sp>
        <p:nvSpPr>
          <p:cNvPr id="14" name="AutoShape 1"/>
          <p:cNvSpPr>
            <a:spLocks noChangeArrowheads="1"/>
          </p:cNvSpPr>
          <p:nvPr/>
        </p:nvSpPr>
        <p:spPr bwMode="auto">
          <a:xfrm>
            <a:off x="4819440" y="1052736"/>
            <a:ext cx="3352960" cy="1015842"/>
          </a:xfrm>
          <a:prstGeom prst="roundRect">
            <a:avLst>
              <a:gd name="adj" fmla="val 16440"/>
            </a:avLst>
          </a:prstGeom>
          <a:solidFill>
            <a:srgbClr val="7030A0">
              <a:alpha val="4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0" tIns="0" rIns="0" bIns="72000" anchor="ctr"/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latin typeface="Arial Rounded MT Bold" pitchFamily="34" charset="0"/>
              </a:rPr>
              <a:t>The Hubble law: </a:t>
            </a:r>
          </a:p>
          <a:p>
            <a:pPr algn="ctr"/>
            <a:r>
              <a:rPr lang="en-US" sz="2000" dirty="0">
                <a:latin typeface="Arial Rounded MT Bold" pitchFamily="34" charset="0"/>
              </a:rPr>
              <a:t>velocity = H</a:t>
            </a:r>
            <a:r>
              <a:rPr lang="en-US" sz="2000" baseline="-25000" dirty="0">
                <a:latin typeface="Arial Rounded MT Bold" pitchFamily="34" charset="0"/>
              </a:rPr>
              <a:t>0</a:t>
            </a:r>
            <a:r>
              <a:rPr lang="en-US" sz="2000" dirty="0">
                <a:latin typeface="Arial Rounded MT Bold" pitchFamily="34" charset="0"/>
              </a:rPr>
              <a:t> x </a:t>
            </a:r>
            <a:r>
              <a:rPr lang="en-US" sz="2000" dirty="0" smtClean="0">
                <a:latin typeface="Arial Rounded MT Bold" pitchFamily="34" charset="0"/>
              </a:rPr>
              <a:t>distance</a:t>
            </a:r>
            <a:endParaRPr lang="en-US" sz="2000" dirty="0">
              <a:latin typeface="Arial Rounded MT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280751" y="4571836"/>
                <a:ext cx="285108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=550</m:t>
                      </m:r>
                      <m:f>
                        <m:fPr>
                          <m:type m:val="lin"/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km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den>
                      </m:f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fr-FR" sz="2400" b="0" i="0" smtClean="0">
                          <a:latin typeface="Cambria Math" panose="02040503050406030204" pitchFamily="18" charset="0"/>
                        </a:rPr>
                        <m:t>Mpc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51" y="4571836"/>
                <a:ext cx="2851089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137" t="-168852" r="-3419" b="-2491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143" y="2173295"/>
            <a:ext cx="5886857" cy="414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4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AutoShape 1"/>
              <p:cNvSpPr>
                <a:spLocks noChangeArrowheads="1"/>
              </p:cNvSpPr>
              <p:nvPr/>
            </p:nvSpPr>
            <p:spPr bwMode="auto">
              <a:xfrm>
                <a:off x="5436096" y="1586549"/>
                <a:ext cx="3600400" cy="4218715"/>
              </a:xfrm>
              <a:prstGeom prst="roundRect">
                <a:avLst>
                  <a:gd name="adj" fmla="val 9888"/>
                </a:avLst>
              </a:prstGeom>
              <a:solidFill>
                <a:srgbClr val="7030A0">
                  <a:alpha val="4000"/>
                </a:srgbClr>
              </a:solidFill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lIns="0" tIns="0" rIns="0" bIns="72000" anchor="ctr"/>
              <a:lstStyle/>
              <a:p>
                <a:pPr algn="ctr"/>
                <a:r>
                  <a:rPr lang="en-US" sz="2000" dirty="0" smtClean="0">
                    <a:latin typeface="Arial Rounded MT Bold" pitchFamily="34" charset="0"/>
                  </a:rPr>
                  <a:t>Friedmann equation</a:t>
                </a: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f>
                          <m:f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</m:e>
                    </m:acc>
                    <m:r>
                      <a:rPr lang="fr-FR" sz="28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28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(1+3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 Rounded MT Bold" pitchFamily="34" charset="0"/>
                  </a:rPr>
                  <a:t> </a:t>
                </a:r>
              </a:p>
              <a:p>
                <a:pPr algn="ctr"/>
                <a:endParaRPr lang="en-US" sz="2000" dirty="0">
                  <a:latin typeface="Arial Rounded MT Bold" pitchFamily="34" charset="0"/>
                </a:endParaRPr>
              </a:p>
              <a:p>
                <a:pPr algn="ctr"/>
                <a:r>
                  <a:rPr lang="en-US" sz="2000" dirty="0">
                    <a:latin typeface="Arial Rounded MT Bold" pitchFamily="34" charset="0"/>
                  </a:rPr>
                  <a:t>For a substance with an equation of state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en-US" sz="2000" dirty="0">
                  <a:latin typeface="Arial Rounded MT Bold" pitchFamily="34" charset="0"/>
                </a:endParaRPr>
              </a:p>
              <a:p>
                <a:pPr algn="ctr"/>
                <a:endParaRPr lang="en-US" sz="1600" dirty="0" smtClean="0">
                  <a:latin typeface="Arial Rounded MT Bold" pitchFamily="34" charset="0"/>
                </a:endParaRPr>
              </a:p>
              <a:p>
                <a:pPr algn="ctr"/>
                <a:r>
                  <a:rPr lang="en-US" sz="2000" dirty="0" smtClean="0">
                    <a:latin typeface="Arial Rounded MT Bold" pitchFamily="34" charset="0"/>
                  </a:rPr>
                  <a:t>Acceleration requires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&lt;−1/3</m:t>
                      </m:r>
                    </m:oMath>
                  </m:oMathPara>
                </a14:m>
                <a:endParaRPr lang="en-US" sz="2000" dirty="0">
                  <a:latin typeface="Arial Rounded MT Bold" pitchFamily="34" charset="0"/>
                </a:endParaRPr>
              </a:p>
            </p:txBody>
          </p:sp>
        </mc:Choice>
        <mc:Fallback xmlns="">
          <p:sp>
            <p:nvSpPr>
              <p:cNvPr id="21" name="AutoShap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6096" y="1586549"/>
                <a:ext cx="3600400" cy="4218715"/>
              </a:xfrm>
              <a:prstGeom prst="roundRect">
                <a:avLst>
                  <a:gd name="adj" fmla="val 9888"/>
                </a:avLst>
              </a:prstGeom>
              <a:blipFill rotWithShape="0">
                <a:blip r:embed="rId2"/>
                <a:stretch>
                  <a:fillRect/>
                </a:stretch>
              </a:blipFill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3" y="1412776"/>
            <a:ext cx="5152172" cy="3816424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14</a:t>
            </a:fld>
            <a:endParaRPr lang="en-US"/>
          </a:p>
        </p:txBody>
      </p:sp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The expansion accelerates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11560" y="5373216"/>
            <a:ext cx="3221647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dirty="0" smtClean="0">
                <a:latin typeface="Arial Rounded MT Bold" pitchFamily="34" charset="0"/>
              </a:rPr>
              <a:t>S. </a:t>
            </a:r>
            <a:r>
              <a:rPr lang="en-US" sz="2000" dirty="0" err="1" smtClean="0">
                <a:latin typeface="Arial Rounded MT Bold" pitchFamily="34" charset="0"/>
              </a:rPr>
              <a:t>Perlmuter</a:t>
            </a:r>
            <a:r>
              <a:rPr lang="en-US" sz="2000" dirty="0" smtClean="0">
                <a:latin typeface="Arial Rounded MT Bold" pitchFamily="34" charset="0"/>
              </a:rPr>
              <a:t> </a:t>
            </a:r>
            <a:r>
              <a:rPr lang="en-US" sz="2000" i="1" dirty="0" smtClean="0">
                <a:latin typeface="Arial Rounded MT Bold" pitchFamily="34" charset="0"/>
              </a:rPr>
              <a:t>et al </a:t>
            </a:r>
            <a:r>
              <a:rPr lang="en-US" sz="2000" dirty="0" smtClean="0">
                <a:latin typeface="Arial Rounded MT Bold" pitchFamily="34" charset="0"/>
              </a:rPr>
              <a:t>(1999)</a:t>
            </a:r>
          </a:p>
          <a:p>
            <a:r>
              <a:rPr lang="en-US" sz="2000" dirty="0" smtClean="0">
                <a:latin typeface="Arial Rounded MT Bold" pitchFamily="34" charset="0"/>
              </a:rPr>
              <a:t>+ A. </a:t>
            </a:r>
            <a:r>
              <a:rPr lang="en-US" sz="2000" dirty="0" err="1" smtClean="0">
                <a:latin typeface="Arial Rounded MT Bold" pitchFamily="34" charset="0"/>
              </a:rPr>
              <a:t>Riess</a:t>
            </a:r>
            <a:r>
              <a:rPr lang="en-US" sz="2000" dirty="0" smtClean="0">
                <a:latin typeface="Arial Rounded MT Bold" pitchFamily="34" charset="0"/>
              </a:rPr>
              <a:t> </a:t>
            </a:r>
            <a:r>
              <a:rPr lang="en-US" sz="2000" i="1" dirty="0" smtClean="0">
                <a:latin typeface="Arial Rounded MT Bold" pitchFamily="34" charset="0"/>
              </a:rPr>
              <a:t>et al</a:t>
            </a:r>
            <a:r>
              <a:rPr lang="en-US" sz="2000" dirty="0" smtClean="0">
                <a:latin typeface="Arial Rounded MT Bold" pitchFamily="34" charset="0"/>
              </a:rPr>
              <a:t> (1998)</a:t>
            </a:r>
            <a:endParaRPr lang="en-US" sz="20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49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"/>
          <p:cNvSpPr>
            <a:spLocks noChangeArrowheads="1"/>
          </p:cNvSpPr>
          <p:nvPr/>
        </p:nvSpPr>
        <p:spPr bwMode="auto">
          <a:xfrm>
            <a:off x="4778764" y="1101269"/>
            <a:ext cx="4113715" cy="1076466"/>
          </a:xfrm>
          <a:prstGeom prst="roundRect">
            <a:avLst>
              <a:gd name="adj" fmla="val 16227"/>
            </a:avLst>
          </a:prstGeom>
          <a:solidFill>
            <a:srgbClr val="7030A0">
              <a:alpha val="4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0" tIns="0" rIns="0" bIns="72000" anchor="ctr"/>
          <a:lstStyle/>
          <a:p>
            <a:pPr algn="ctr">
              <a:lnSpc>
                <a:spcPct val="150000"/>
              </a:lnSpc>
            </a:pPr>
            <a:endParaRPr lang="en-US" sz="2000" dirty="0" smtClean="0">
              <a:latin typeface="Arial Rounded MT Bold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83538"/>
            <a:ext cx="3767079" cy="347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Quintessence as Dark Energy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>
                <a:off x="4911955" y="1313637"/>
                <a:ext cx="3908517" cy="7716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2000" dirty="0" smtClean="0">
                    <a:latin typeface="Arial Rounded MT Bold" pitchFamily="34" charset="0"/>
                  </a:rPr>
                  <a:t>Dark Energy is (maybe) due to a cosmological scalar field </a:t>
                </a:r>
                <a14:m>
                  <m:oMath xmlns:m="http://schemas.openxmlformats.org/officeDocument/2006/math">
                    <m:r>
                      <a:rPr lang="fr-FR" sz="2400" i="1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n-US" sz="2400" b="1" dirty="0">
                  <a:latin typeface="Arial Rounded MT Bold" pitchFamily="34" charset="0"/>
                </a:endParaRPr>
              </a:p>
            </p:txBody>
          </p:sp>
        </mc:Choice>
        <mc:Fallback xmlns="">
          <p:sp>
            <p:nvSpPr>
              <p:cNvPr id="1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1955" y="1313637"/>
                <a:ext cx="3908517" cy="771623"/>
              </a:xfrm>
              <a:prstGeom prst="rect">
                <a:avLst/>
              </a:prstGeom>
              <a:blipFill rotWithShape="0">
                <a:blip r:embed="rId4"/>
                <a:stretch>
                  <a:fillRect l="-1404" t="-3937" r="-2808" b="-11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321119" y="1052736"/>
            <a:ext cx="324035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err="1" smtClean="0">
                <a:latin typeface="Arial Rounded MT Bold" pitchFamily="34" charset="0"/>
              </a:rPr>
              <a:t>Ratra</a:t>
            </a:r>
            <a:r>
              <a:rPr lang="en-US" sz="2000" dirty="0" smtClean="0">
                <a:latin typeface="Arial Rounded MT Bold" pitchFamily="34" charset="0"/>
              </a:rPr>
              <a:t>-Peebles potential</a:t>
            </a:r>
            <a:endParaRPr lang="en-US" dirty="0">
              <a:latin typeface="Arial Rounded MT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2"/>
              <p:cNvSpPr txBox="1">
                <a:spLocks noChangeArrowheads="1"/>
              </p:cNvSpPr>
              <p:nvPr/>
            </p:nvSpPr>
            <p:spPr bwMode="auto">
              <a:xfrm>
                <a:off x="1331640" y="4725144"/>
                <a:ext cx="6624736" cy="20274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2000" dirty="0" smtClean="0">
                    <a:latin typeface="Arial Rounded MT Bold" pitchFamily="34" charset="0"/>
                  </a:rPr>
                  <a:t>Very low energy dynamics: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fr-FR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bSup>
                      <m:sSubSupPr>
                        <m:ctrlPr>
                          <a:rPr lang="fr-FR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d>
                          <m:dPr>
                            <m:begChr m:val=""/>
                            <m:endChr m:val=""/>
                            <m:ctrlPr>
                              <a:rPr lang="fr-FR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24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DE</m:t>
                            </m:r>
                          </m:e>
                        </m:d>
                      </m:sub>
                      <m:sup>
                        <m:f>
                          <m:fPr>
                            <m:type m:val="lin"/>
                            <m:ctrlPr>
                              <a:rPr lang="fr-FR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sup>
                    </m:sSubSup>
                    <m:r>
                      <a:rPr lang="fr-FR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=2.4 </m:t>
                    </m:r>
                    <m:r>
                      <m:rPr>
                        <m:sty m:val="p"/>
                      </m:rPr>
                      <a:rPr lang="fr-FR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fr-FR" sz="2400" b="0" dirty="0" smtClean="0">
                  <a:solidFill>
                    <a:srgbClr val="0000FF"/>
                  </a:solidFill>
                  <a:latin typeface="Arial Rounded MT Bold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2000" dirty="0" smtClean="0">
                    <a:latin typeface="Arial Rounded MT Bold" pitchFamily="34" charset="0"/>
                  </a:rPr>
                  <a:t>Corresponds to a distance scale  </a:t>
                </a:r>
                <a14:m>
                  <m:oMath xmlns:m="http://schemas.openxmlformats.org/officeDocument/2006/math">
                    <m:r>
                      <a:rPr lang="fr-FR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type m:val="lin"/>
                        <m:ctrlPr>
                          <a:rPr lang="fr-FR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ℏ</m:t>
                        </m:r>
                        <m:r>
                          <a:rPr lang="fr-FR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4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  <m:r>
                      <a:rPr lang="fr-FR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=82 </m:t>
                    </m:r>
                    <m:r>
                      <m:rPr>
                        <m:sty m:val="p"/>
                      </m:rPr>
                      <a:rPr lang="fr-FR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μm</m:t>
                    </m:r>
                    <m:r>
                      <a:rPr lang="fr-FR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2400" b="0" dirty="0" smtClean="0">
                  <a:solidFill>
                    <a:srgbClr val="0000FF"/>
                  </a:solidFill>
                  <a:latin typeface="Arial Rounded MT Bold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2000" dirty="0" smtClean="0">
                    <a:latin typeface="Arial Rounded MT Bold" pitchFamily="34" charset="0"/>
                  </a:rPr>
                  <a:t>Should be possible to detect if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2400" dirty="0" smtClean="0">
                    <a:latin typeface="Arial Rounded MT Bold" pitchFamily="34" charset="0"/>
                  </a:rPr>
                  <a:t> </a:t>
                </a:r>
                <a:r>
                  <a:rPr lang="en-US" sz="2000" dirty="0" smtClean="0">
                    <a:latin typeface="Arial Rounded MT Bold" pitchFamily="34" charset="0"/>
                  </a:rPr>
                  <a:t>couples to matter!</a:t>
                </a:r>
              </a:p>
            </p:txBody>
          </p:sp>
        </mc:Choice>
        <mc:Fallback xmlns="">
          <p:sp>
            <p:nvSpPr>
              <p:cNvPr id="11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4725144"/>
                <a:ext cx="6624736" cy="2027479"/>
              </a:xfrm>
              <a:prstGeom prst="rect">
                <a:avLst/>
              </a:prstGeom>
              <a:blipFill rotWithShape="0">
                <a:blip r:embed="rId8"/>
                <a:stretch>
                  <a:fillRect l="-920" b="-150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819885" y="2492896"/>
                <a:ext cx="375981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fr-FR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acc>
                      <m:r>
                        <a:rPr lang="fr-FR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fr-FR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acc>
                        <m:accPr>
                          <m:chr m:val="̇"/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𝜑</m:t>
                          </m:r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𝒱</m:t>
                          </m:r>
                        </m:e>
                        <m:sup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885" y="2492896"/>
                <a:ext cx="3759812" cy="52322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932040" y="3244334"/>
                <a:ext cx="3142655" cy="836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type m:val="lin"/>
                            <m:ctrlPr>
                              <a:rPr lang="fr-FR" sz="3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̇"/>
                                <m:ctrlPr>
                                  <a:rPr lang="fr-FR" sz="3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3000" i="1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</m:acc>
                          </m:num>
                          <m:den>
                            <m:r>
                              <a:rPr lang="fr-FR" sz="3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𝒱</m:t>
                        </m:r>
                        <m:d>
                          <m:dPr>
                            <m:ctrlPr>
                              <a:rPr lang="fr-FR" sz="3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3000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num>
                      <m:den>
                        <m:f>
                          <m:fPr>
                            <m:type m:val="lin"/>
                            <m:ctrlPr>
                              <a:rPr lang="fr-FR" sz="3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̇"/>
                                <m:ctrlPr>
                                  <a:rPr lang="fr-FR" sz="3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3000" i="1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</m:acc>
                          </m:num>
                          <m:den>
                            <m:r>
                              <a:rPr lang="fr-FR" sz="3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𝒱</m:t>
                        </m:r>
                        <m:d>
                          <m:dPr>
                            <m:ctrlPr>
                              <a:rPr lang="fr-FR" sz="3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30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den>
                    </m:f>
                  </m:oMath>
                </a14:m>
                <a:r>
                  <a:rPr lang="fr-FR" sz="3000" dirty="0" smtClean="0"/>
                  <a:t> </a:t>
                </a:r>
                <a:endParaRPr lang="fr-FR" sz="3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3244334"/>
                <a:ext cx="3142655" cy="83657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47664" y="1550014"/>
                <a:ext cx="2333909" cy="10280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𝒱</m:t>
                      </m:r>
                      <m:d>
                        <m:d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28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4+</m:t>
                              </m:r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p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1550014"/>
                <a:ext cx="2333909" cy="102803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63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The </a:t>
            </a:r>
            <a:r>
              <a:rPr lang="en-US" sz="2800" dirty="0" err="1" smtClean="0">
                <a:latin typeface="Arial Rounded MT Bold" pitchFamily="34" charset="0"/>
              </a:rPr>
              <a:t>Khoury-Weltman</a:t>
            </a:r>
            <a:r>
              <a:rPr lang="en-US" sz="2800" dirty="0" smtClean="0">
                <a:latin typeface="Arial Rounded MT Bold" pitchFamily="34" charset="0"/>
              </a:rPr>
              <a:t> mechanism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16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662264"/>
            <a:ext cx="2195736" cy="219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5148064" y="892147"/>
            <a:ext cx="3620485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latin typeface="Arial Rounded MT Bold" pitchFamily="34" charset="0"/>
              </a:rPr>
              <a:t>A way to reconcile </a:t>
            </a:r>
          </a:p>
          <a:p>
            <a:pPr algn="ctr"/>
            <a:r>
              <a:rPr lang="en-US" sz="1600" dirty="0" smtClean="0">
                <a:latin typeface="Arial Rounded MT Bold" pitchFamily="34" charset="0"/>
              </a:rPr>
              <a:t>gravity tests and cosmology</a:t>
            </a:r>
            <a:endParaRPr lang="en-US" sz="1400" dirty="0">
              <a:latin typeface="Arial Rounded MT Bold" pitchFamily="34" charset="0"/>
            </a:endParaRPr>
          </a:p>
        </p:txBody>
      </p:sp>
      <p:sp>
        <p:nvSpPr>
          <p:cNvPr id="25" name="AutoShape 2"/>
          <p:cNvSpPr>
            <a:spLocks noChangeArrowheads="1"/>
          </p:cNvSpPr>
          <p:nvPr/>
        </p:nvSpPr>
        <p:spPr bwMode="auto">
          <a:xfrm>
            <a:off x="4841875" y="1484784"/>
            <a:ext cx="3618557" cy="36004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[</a:t>
            </a:r>
            <a:r>
              <a:rPr lang="en-US" dirty="0" err="1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Khoury</a:t>
            </a:r>
            <a:r>
              <a:rPr lang="en-US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 &amp; </a:t>
            </a:r>
            <a:r>
              <a:rPr lang="en-US" dirty="0" err="1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Weltman</a:t>
            </a:r>
            <a:r>
              <a:rPr lang="en-US" i="1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  </a:t>
            </a:r>
            <a:r>
              <a:rPr lang="en-US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PRD 69 (2004)]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521" y="2525191"/>
            <a:ext cx="3510773" cy="400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7092280" y="3933056"/>
            <a:ext cx="216024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 Rounded MT Bold" pitchFamily="34" charset="0"/>
              </a:rPr>
              <a:t>Low density environment,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 Rounded MT Bold" pitchFamily="34" charset="0"/>
              </a:rPr>
              <a:t>low effective mass</a:t>
            </a:r>
            <a:endParaRPr lang="en-US" sz="1400" dirty="0">
              <a:solidFill>
                <a:srgbClr val="0000FF"/>
              </a:solidFill>
              <a:latin typeface="Arial Rounded MT Bold" pitchFamily="34" charset="0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6352115" y="2785494"/>
            <a:ext cx="2108317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Rounded MT Bold" pitchFamily="34" charset="0"/>
              </a:rPr>
              <a:t>High density environment,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Rounded MT Bold" pitchFamily="34" charset="0"/>
              </a:rPr>
              <a:t>high effective mass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Box 2"/>
              <p:cNvSpPr txBox="1">
                <a:spLocks noChangeArrowheads="1"/>
              </p:cNvSpPr>
              <p:nvPr/>
            </p:nvSpPr>
            <p:spPr bwMode="auto">
              <a:xfrm>
                <a:off x="179512" y="1545899"/>
                <a:ext cx="4354246" cy="6485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600" dirty="0" smtClean="0">
                    <a:latin typeface="Arial Rounded MT Bold" pitchFamily="34" charset="0"/>
                  </a:rPr>
                  <a:t>Recall: a massive Klein-Gordon field </a:t>
                </a:r>
              </a:p>
              <a:p>
                <a:r>
                  <a:rPr lang="en-US" sz="1600" dirty="0" smtClean="0">
                    <a:latin typeface="Arial Rounded MT Bold" pitchFamily="34" charset="0"/>
                  </a:rPr>
                  <a:t>mediates a force with finite range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ℏ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sz="1400" dirty="0">
                  <a:latin typeface="Arial Rounded MT Bold" pitchFamily="34" charset="0"/>
                </a:endParaRPr>
              </a:p>
            </p:txBody>
          </p:sp>
        </mc:Choice>
        <mc:Fallback xmlns="">
          <p:sp>
            <p:nvSpPr>
              <p:cNvPr id="28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1545899"/>
                <a:ext cx="4354246" cy="648512"/>
              </a:xfrm>
              <a:prstGeom prst="rect">
                <a:avLst/>
              </a:prstGeom>
              <a:blipFill rotWithShape="0">
                <a:blip r:embed="rId5"/>
                <a:stretch>
                  <a:fillRect l="-699" t="-2830" b="-1037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79512" y="3448305"/>
            <a:ext cx="4176464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latin typeface="Arial Rounded MT Bold" pitchFamily="34" charset="0"/>
              </a:rPr>
              <a:t>Quintessence field coupled with matter: </a:t>
            </a:r>
            <a:endParaRPr lang="en-US" sz="1400" dirty="0">
              <a:latin typeface="Arial Rounded MT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01450" y="2276872"/>
                <a:ext cx="285482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𝒱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KG</m:t>
                          </m:r>
                        </m:sub>
                      </m:sSub>
                      <m:d>
                        <m:d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fr-FR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50" y="2276872"/>
                <a:ext cx="2854820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63434" y="3782888"/>
                <a:ext cx="4526111" cy="9833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𝒱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fr-FR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𝒱</m:t>
                      </m:r>
                      <m:d>
                        <m:d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𝛽𝜌</m:t>
                          </m:r>
                        </m:num>
                        <m:den>
                          <m:sSub>
                            <m:sSubPr>
                              <m:ctrlP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800" b="0" i="0" smtClean="0">
                                  <a:latin typeface="Cambria Math" panose="02040503050406030204" pitchFamily="18" charset="0"/>
                                </a:rPr>
                                <m:t>Planck</m:t>
                              </m:r>
                            </m:sub>
                          </m:sSub>
                        </m:den>
                      </m:f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434" y="3782888"/>
                <a:ext cx="4526111" cy="98334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821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Understanding the chameleon mechanism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17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982" y="3140968"/>
            <a:ext cx="3828434" cy="235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trans="40000" numberOfShades="4"/>
                    </a14:imgEffect>
                    <a14:imgEffect>
                      <a14:sharpenSoften amount="86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2808312" cy="323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179512" y="1484784"/>
                <a:ext cx="3260445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600" dirty="0" smtClean="0">
                    <a:latin typeface="Arial Rounded MT Bold" pitchFamily="34" charset="0"/>
                  </a:rPr>
                  <a:t>Plate with charge density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fr-FR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1484784"/>
                <a:ext cx="3260445" cy="402291"/>
              </a:xfrm>
              <a:prstGeom prst="rect">
                <a:avLst/>
              </a:prstGeom>
              <a:blipFill rotWithShape="0">
                <a:blip r:embed="rId6"/>
                <a:stretch>
                  <a:fillRect b="-1515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4195663" y="1340768"/>
            <a:ext cx="457200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latin typeface="Arial Rounded MT Bold" pitchFamily="34" charset="0"/>
              </a:rPr>
              <a:t>Poisson equation for the electric potential</a:t>
            </a:r>
            <a:endParaRPr lang="en-US" sz="14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2"/>
              <p:cNvSpPr txBox="1">
                <a:spLocks noChangeArrowheads="1"/>
              </p:cNvSpPr>
              <p:nvPr/>
            </p:nvSpPr>
            <p:spPr bwMode="auto">
              <a:xfrm>
                <a:off x="3903077" y="5748303"/>
                <a:ext cx="4572000" cy="402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600" dirty="0" smtClean="0">
                    <a:latin typeface="Arial Rounded MT Bold" pitchFamily="34" charset="0"/>
                  </a:rPr>
                  <a:t>Electric field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fr-FR" b="0" i="1">
                        <a:latin typeface="Cambria Math" panose="02040503050406030204" pitchFamily="18" charset="0"/>
                      </a:rPr>
                      <m:t>𝜑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𝑑𝑥</m:t>
                    </m:r>
                    <m:r>
                      <a:rPr lang="fr-FR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 smtClean="0">
                    <a:latin typeface="Arial Rounded MT Bold" pitchFamily="34" charset="0"/>
                  </a:rPr>
                  <a:t>proportional to </a:t>
                </a:r>
                <a14:m>
                  <m:oMath xmlns:m="http://schemas.openxmlformats.org/officeDocument/2006/math">
                    <m:r>
                      <a:rPr lang="fr-FR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fr-FR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3077" y="5748303"/>
                <a:ext cx="4572000" cy="402291"/>
              </a:xfrm>
              <a:prstGeom prst="rect">
                <a:avLst/>
              </a:prstGeom>
              <a:blipFill rotWithShape="0">
                <a:blip r:embed="rId7"/>
                <a:stretch>
                  <a:fillRect b="-1515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2"/>
              <p:cNvSpPr txBox="1">
                <a:spLocks noChangeArrowheads="1"/>
              </p:cNvSpPr>
              <p:nvPr/>
            </p:nvSpPr>
            <p:spPr bwMode="auto">
              <a:xfrm>
                <a:off x="6580216" y="2852936"/>
                <a:ext cx="682625" cy="525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2400" b="1" dirty="0">
                  <a:solidFill>
                    <a:srgbClr val="0000FF"/>
                  </a:solidFill>
                  <a:latin typeface="Arial Rounded MT Bold" pitchFamily="34" charset="0"/>
                </a:endParaRPr>
              </a:p>
            </p:txBody>
          </p:sp>
        </mc:Choice>
        <mc:Fallback xmlns="">
          <p:sp>
            <p:nvSpPr>
              <p:cNvPr id="2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0216" y="2852936"/>
                <a:ext cx="682625" cy="52540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eur droit avec flèche 3"/>
          <p:cNvCxnSpPr/>
          <p:nvPr/>
        </p:nvCxnSpPr>
        <p:spPr>
          <a:xfrm flipV="1">
            <a:off x="6588224" y="2996952"/>
            <a:ext cx="0" cy="864096"/>
          </a:xfrm>
          <a:prstGeom prst="straightConnector1">
            <a:avLst/>
          </a:prstGeom>
          <a:ln w="28575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33263">
            <a:off x="1799775" y="1848188"/>
            <a:ext cx="305218" cy="56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 Box 2"/>
          <p:cNvSpPr txBox="1">
            <a:spLocks noChangeArrowheads="1"/>
          </p:cNvSpPr>
          <p:nvPr/>
        </p:nvSpPr>
        <p:spPr bwMode="auto">
          <a:xfrm rot="1245079">
            <a:off x="5184513" y="3971767"/>
            <a:ext cx="1101964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l-GR" sz="1200" dirty="0" smtClean="0">
                <a:solidFill>
                  <a:srgbClr val="00B0F0"/>
                </a:solidFill>
                <a:latin typeface="Arial"/>
                <a:cs typeface="Arial"/>
              </a:rPr>
              <a:t>ρ</a:t>
            </a:r>
            <a:r>
              <a:rPr lang="en-US" sz="1200" dirty="0" smtClean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00B0F0"/>
                </a:solidFill>
                <a:latin typeface="Arial Rounded MT Bold" pitchFamily="34" charset="0"/>
                <a:cs typeface="Arial"/>
              </a:rPr>
              <a:t>small </a:t>
            </a:r>
            <a:endParaRPr lang="en-US" sz="1100" dirty="0">
              <a:solidFill>
                <a:srgbClr val="00B0F0"/>
              </a:solidFill>
              <a:latin typeface="Arial Rounded MT Bold" pitchFamily="34" charset="0"/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 rot="2704570">
            <a:off x="4945755" y="4619839"/>
            <a:ext cx="1101964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l-GR" sz="1200" dirty="0" smtClean="0">
                <a:solidFill>
                  <a:srgbClr val="00B0F0"/>
                </a:solidFill>
                <a:latin typeface="Arial"/>
                <a:cs typeface="Arial"/>
              </a:rPr>
              <a:t>ρ</a:t>
            </a:r>
            <a:r>
              <a:rPr lang="en-US" sz="1200" dirty="0" smtClean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00B0F0"/>
                </a:solidFill>
                <a:latin typeface="Arial Rounded MT Bold" pitchFamily="34" charset="0"/>
                <a:cs typeface="Arial"/>
              </a:rPr>
              <a:t>large</a:t>
            </a:r>
            <a:endParaRPr lang="en-US" sz="1100" dirty="0">
              <a:solidFill>
                <a:srgbClr val="00B0F0"/>
              </a:solidFill>
              <a:latin typeface="Arial Rounded MT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5316594" y="1824117"/>
                <a:ext cx="174496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40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sz="4000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fr-FR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fr-FR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594" y="1824117"/>
                <a:ext cx="1744965" cy="61555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189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9000"/>
                    </a14:imgEffect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268" y="2996952"/>
            <a:ext cx="404812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Understanding the chameleon mechanism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106971" y="3356992"/>
                <a:ext cx="3024336" cy="371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600" dirty="0" smtClean="0">
                    <a:latin typeface="Arial Rounded MT Bold" pitchFamily="34" charset="0"/>
                  </a:rPr>
                  <a:t>Plate with mass density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971" y="3356992"/>
                <a:ext cx="3024336" cy="371513"/>
              </a:xfrm>
              <a:prstGeom prst="rect">
                <a:avLst/>
              </a:prstGeom>
              <a:blipFill rotWithShape="0">
                <a:blip r:embed="rId4"/>
                <a:stretch>
                  <a:fillRect b="-163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70731" y="1007301"/>
            <a:ext cx="457200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latin typeface="Arial Rounded MT Bold" pitchFamily="34" charset="0"/>
              </a:rPr>
              <a:t>Nonlinear equation for the chameleon field </a:t>
            </a:r>
            <a:endParaRPr lang="en-US" sz="14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2"/>
              <p:cNvSpPr txBox="1">
                <a:spLocks noChangeArrowheads="1"/>
              </p:cNvSpPr>
              <p:nvPr/>
            </p:nvSpPr>
            <p:spPr bwMode="auto">
              <a:xfrm>
                <a:off x="3661330" y="5517232"/>
                <a:ext cx="4572000" cy="8883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600" dirty="0" smtClean="0">
                    <a:latin typeface="Arial Rounded MT Bold" pitchFamily="34" charset="0"/>
                  </a:rPr>
                  <a:t>Saturation effect and screening mechanism.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rial Rounded MT Bold" pitchFamily="34" charset="0"/>
                  </a:rPr>
                  <a:t>For large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Arial Rounded MT Bold" pitchFamily="34" charset="0"/>
                  </a:rPr>
                  <a:t>the force between macroscopic bodies is independent of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1400" dirty="0">
                  <a:solidFill>
                    <a:schemeClr val="tx1"/>
                  </a:solidFill>
                  <a:latin typeface="Arial Rounded MT Bold" pitchFamily="34" charset="0"/>
                </a:endParaRPr>
              </a:p>
            </p:txBody>
          </p:sp>
        </mc:Choice>
        <mc:Fallback xmlns="">
          <p:sp>
            <p:nvSpPr>
              <p:cNvPr id="21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61330" y="5517232"/>
                <a:ext cx="4572000" cy="888386"/>
              </a:xfrm>
              <a:prstGeom prst="rect">
                <a:avLst/>
              </a:prstGeom>
              <a:blipFill rotWithShape="0">
                <a:blip r:embed="rId5"/>
                <a:stretch>
                  <a:fillRect l="-133" t="-2055" b="-684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eur droit avec flèche 3"/>
          <p:cNvCxnSpPr/>
          <p:nvPr/>
        </p:nvCxnSpPr>
        <p:spPr>
          <a:xfrm flipV="1">
            <a:off x="6556573" y="2631579"/>
            <a:ext cx="0" cy="864096"/>
          </a:xfrm>
          <a:prstGeom prst="straightConnector1">
            <a:avLst/>
          </a:prstGeom>
          <a:ln w="28575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2"/>
          <p:cNvSpPr txBox="1">
            <a:spLocks noChangeArrowheads="1"/>
          </p:cNvSpPr>
          <p:nvPr/>
        </p:nvSpPr>
        <p:spPr bwMode="auto">
          <a:xfrm rot="19145125">
            <a:off x="4507005" y="3481258"/>
            <a:ext cx="792177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l-GR" sz="1600" dirty="0" smtClean="0">
                <a:solidFill>
                  <a:schemeClr val="tx1"/>
                </a:solidFill>
                <a:latin typeface="Arial"/>
                <a:cs typeface="Arial"/>
              </a:rPr>
              <a:t>ρ</a:t>
            </a:r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 Rounded MT Bold" pitchFamily="34" charset="0"/>
                <a:cs typeface="Arial"/>
              </a:rPr>
              <a:t>= 0</a:t>
            </a:r>
            <a:r>
              <a:rPr lang="en-US" sz="1600" dirty="0" smtClean="0">
                <a:solidFill>
                  <a:srgbClr val="FF0000"/>
                </a:solidFill>
                <a:latin typeface="Arial Rounded MT Bold" pitchFamily="34" charset="0"/>
                <a:cs typeface="Arial"/>
              </a:rPr>
              <a:t> 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 rot="21155788">
            <a:off x="4376426" y="4477416"/>
            <a:ext cx="1114533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Large </a:t>
            </a:r>
            <a:r>
              <a:rPr lang="el-GR" sz="1600" dirty="0" smtClean="0">
                <a:solidFill>
                  <a:schemeClr val="tx1"/>
                </a:solidFill>
                <a:latin typeface="Arial"/>
                <a:cs typeface="Arial"/>
              </a:rPr>
              <a:t>ρ</a:t>
            </a:r>
            <a:r>
              <a:rPr lang="en-US" sz="1600" dirty="0" smtClean="0">
                <a:solidFill>
                  <a:srgbClr val="FF0000"/>
                </a:solidFill>
                <a:latin typeface="Arial Rounded MT Bold" pitchFamily="34" charset="0"/>
                <a:cs typeface="Arial"/>
              </a:rPr>
              <a:t> 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 trans="40000" numberOfShades="4"/>
                    </a14:imgEffect>
                    <a14:imgEffect>
                      <a14:sharpenSoften amount="86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35189"/>
            <a:ext cx="2142070" cy="246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33263">
            <a:off x="1651196" y="3723892"/>
            <a:ext cx="215849" cy="39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3635896" y="1196752"/>
                <a:ext cx="4179414" cy="9357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8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  <m:f>
                        <m:f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28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4+</m:t>
                              </m:r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p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</m:den>
                      </m:f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sSub>
                            <m:sSubPr>
                              <m:ctrlP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800" b="0" i="0" smtClean="0">
                                  <a:latin typeface="Cambria Math" panose="02040503050406030204" pitchFamily="18" charset="0"/>
                                </a:rPr>
                                <m:t>Planck</m:t>
                              </m:r>
                            </m:sub>
                          </m:sSub>
                        </m:den>
                      </m:f>
                      <m:r>
                        <a:rPr lang="fr-FR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fr-FR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1196752"/>
                <a:ext cx="4179414" cy="93570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638503" y="2564904"/>
                <a:ext cx="52578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1600" b="1" dirty="0">
                  <a:solidFill>
                    <a:srgbClr val="0000FF"/>
                  </a:solidFill>
                  <a:latin typeface="Arial Rounded MT Bold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503" y="2564904"/>
                <a:ext cx="525785" cy="52322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179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4" descr="Reacteur-JL-Baudet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37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8"/>
          <a:stretch/>
        </p:blipFill>
        <p:spPr bwMode="auto">
          <a:xfrm>
            <a:off x="-73025" y="-1618"/>
            <a:ext cx="9217025" cy="688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76256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/>
              <a:t>19</a:t>
            </a:fld>
            <a:endParaRPr lang="en-US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9512" y="1196752"/>
            <a:ext cx="883034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3200" i="1" dirty="0" smtClean="0">
                <a:solidFill>
                  <a:srgbClr val="FFFFFF"/>
                </a:solidFill>
                <a:effectLst/>
                <a:latin typeface="Arial Rounded MT Bold" pitchFamily="34" charset="0"/>
              </a:rPr>
              <a:t>1 Neutrons, nucleosynthesis, baryogenesis</a:t>
            </a:r>
            <a:endParaRPr lang="en-US" sz="2000" i="1" dirty="0">
              <a:solidFill>
                <a:srgbClr val="FFFFFF"/>
              </a:solidFill>
              <a:effectLst/>
              <a:latin typeface="Arial Rounded MT Bold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3200" i="1" dirty="0" smtClean="0">
                <a:solidFill>
                  <a:srgbClr val="FFFFFF"/>
                </a:solidFill>
                <a:effectLst/>
                <a:latin typeface="Arial Rounded MT Bold" pitchFamily="34" charset="0"/>
              </a:rPr>
              <a:t>2 Dark Energy, the chameleon</a:t>
            </a:r>
          </a:p>
          <a:p>
            <a:pPr lvl="0">
              <a:lnSpc>
                <a:spcPct val="200000"/>
              </a:lnSpc>
              <a:tabLst/>
            </a:pPr>
            <a:r>
              <a:rPr lang="en-US" sz="4000" i="1" dirty="0" smtClean="0"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</a:effectLst>
                <a:latin typeface="Arial Rounded MT Bold" pitchFamily="34" charset="0"/>
                <a:cs typeface="+mn-cs"/>
              </a:rPr>
              <a:t>3 </a:t>
            </a:r>
            <a:r>
              <a:rPr lang="en-US" sz="4000" i="1" dirty="0"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</a:effectLst>
                <a:latin typeface="Arial Rounded MT Bold" pitchFamily="34" charset="0"/>
                <a:cs typeface="+mn-cs"/>
              </a:rPr>
              <a:t>Bouncing neutrons with GRANIT</a:t>
            </a:r>
          </a:p>
          <a:p>
            <a:pPr>
              <a:lnSpc>
                <a:spcPct val="200000"/>
              </a:lnSpc>
            </a:pPr>
            <a:r>
              <a:rPr lang="en-US" sz="3200" i="1" dirty="0" smtClean="0">
                <a:solidFill>
                  <a:srgbClr val="FFFFFF"/>
                </a:solidFill>
                <a:latin typeface="Arial Rounded MT Bold" pitchFamily="34" charset="0"/>
              </a:rPr>
              <a:t>4 </a:t>
            </a:r>
            <a:r>
              <a:rPr lang="en-US" sz="3200" i="1" dirty="0" smtClean="0">
                <a:solidFill>
                  <a:srgbClr val="FFFFFF"/>
                </a:solidFill>
                <a:effectLst/>
                <a:latin typeface="Arial Rounded MT Bold" pitchFamily="34" charset="0"/>
              </a:rPr>
              <a:t>Neutron interferometry experiment</a:t>
            </a:r>
            <a:endParaRPr lang="en-US" sz="3200" i="1" dirty="0">
              <a:solidFill>
                <a:srgbClr val="FFFFFF"/>
              </a:solidFill>
              <a:effectLst/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54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5130731"/>
            <a:ext cx="1886825" cy="1106581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5000"/>
                    </a14:imgEffect>
                    <a14:imgEffect>
                      <a14:brightnessContrast bright="5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833" y="5219279"/>
            <a:ext cx="2281431" cy="83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AutoShape 1"/>
          <p:cNvSpPr>
            <a:spLocks noChangeArrowheads="1"/>
          </p:cNvSpPr>
          <p:nvPr/>
        </p:nvSpPr>
        <p:spPr bwMode="auto">
          <a:xfrm>
            <a:off x="2899087" y="980728"/>
            <a:ext cx="6065401" cy="1800200"/>
          </a:xfrm>
          <a:prstGeom prst="roundRect">
            <a:avLst>
              <a:gd name="adj" fmla="val 16440"/>
            </a:avLst>
          </a:prstGeom>
          <a:solidFill>
            <a:srgbClr val="FF0000">
              <a:alpha val="4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latin typeface="Arial Rounded MT Bold" pitchFamily="34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1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148" y="1218486"/>
            <a:ext cx="1290660" cy="559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8748464" cy="997349"/>
          </a:xfrm>
        </p:spPr>
        <p:txBody>
          <a:bodyPr>
            <a:normAutofit/>
          </a:bodyPr>
          <a:lstStyle/>
          <a:p>
            <a:pPr algn="r"/>
            <a:r>
              <a:rPr lang="en-US" sz="2800" dirty="0" smtClean="0">
                <a:latin typeface="Arial Rounded MT Bold" pitchFamily="34" charset="0"/>
              </a:rPr>
              <a:t>neutrons and the Universe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2</a:t>
            </a:fld>
            <a:endParaRPr lang="en-US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-247052" y="1412745"/>
            <a:ext cx="1775319" cy="334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10</a:t>
            </a:r>
            <a:r>
              <a:rPr lang="en-US" sz="2200" i="1" baseline="30000" dirty="0" smtClean="0">
                <a:solidFill>
                  <a:schemeClr val="accent1"/>
                </a:solidFill>
                <a:latin typeface="Arial Rounded MT Bold" pitchFamily="34" charset="0"/>
              </a:rPr>
              <a:t>15</a:t>
            </a:r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 </a:t>
            </a:r>
            <a:r>
              <a:rPr lang="en-US" sz="2200" i="1" dirty="0" err="1" smtClean="0">
                <a:solidFill>
                  <a:schemeClr val="accent1"/>
                </a:solidFill>
                <a:latin typeface="Arial Rounded MT Bold" pitchFamily="34" charset="0"/>
              </a:rPr>
              <a:t>GeV</a:t>
            </a:r>
            <a:endParaRPr lang="en-US" sz="2200" i="1" dirty="0">
              <a:solidFill>
                <a:schemeClr val="accent1"/>
              </a:solidFill>
              <a:latin typeface="Arial Rounded MT Bold" pitchFamily="34" charset="0"/>
            </a:endParaRPr>
          </a:p>
          <a:p>
            <a:pPr algn="r"/>
            <a:r>
              <a:rPr lang="en-US" sz="1200" dirty="0" smtClean="0">
                <a:solidFill>
                  <a:schemeClr val="accent1"/>
                </a:solidFill>
                <a:latin typeface="Arial Rounded MT Bold" pitchFamily="34" charset="0"/>
              </a:rPr>
              <a:t>Inflation ends?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6660232" y="1484784"/>
            <a:ext cx="2160240" cy="912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 smtClean="0">
                <a:latin typeface="Arial Rounded MT Bold" pitchFamily="34" charset="0"/>
              </a:rPr>
              <a:t>Search for the neutron electric dipole moment to explain the matter-antimatter asymmetry</a:t>
            </a:r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2924200" y="4933479"/>
            <a:ext cx="1431776" cy="57606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latin typeface="Arial Rounded MT Bold" pitchFamily="34" charset="0"/>
              </a:rPr>
              <a:t>Dark energy</a:t>
            </a:r>
            <a:endParaRPr lang="en-US" sz="1600" dirty="0" smtClean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2" t="22712" r="35948" b="34840"/>
          <a:stretch/>
        </p:blipFill>
        <p:spPr bwMode="auto">
          <a:xfrm>
            <a:off x="1619672" y="196641"/>
            <a:ext cx="1152128" cy="92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7110" r="10667"/>
          <a:stretch/>
        </p:blipFill>
        <p:spPr bwMode="auto">
          <a:xfrm>
            <a:off x="4644008" y="1052736"/>
            <a:ext cx="1857397" cy="1648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re 1"/>
          <p:cNvSpPr txBox="1">
            <a:spLocks/>
          </p:cNvSpPr>
          <p:nvPr/>
        </p:nvSpPr>
        <p:spPr>
          <a:xfrm>
            <a:off x="-570580" y="2348880"/>
            <a:ext cx="2123728" cy="334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100 </a:t>
            </a:r>
            <a:r>
              <a:rPr lang="en-US" sz="2200" i="1" dirty="0" err="1" smtClean="0">
                <a:solidFill>
                  <a:schemeClr val="accent1"/>
                </a:solidFill>
                <a:latin typeface="Arial Rounded MT Bold" pitchFamily="34" charset="0"/>
              </a:rPr>
              <a:t>GeV</a:t>
            </a:r>
            <a:endParaRPr lang="en-US" sz="2200" i="1" dirty="0" smtClean="0">
              <a:solidFill>
                <a:schemeClr val="accent1"/>
              </a:solidFill>
              <a:latin typeface="Arial Rounded MT Bold" pitchFamily="34" charset="0"/>
            </a:endParaRPr>
          </a:p>
          <a:p>
            <a:pPr algn="r"/>
            <a:r>
              <a:rPr lang="en-US" sz="1200" dirty="0" smtClean="0">
                <a:solidFill>
                  <a:schemeClr val="accent1"/>
                </a:solidFill>
                <a:latin typeface="Arial Rounded MT Bold" pitchFamily="34" charset="0"/>
              </a:rPr>
              <a:t>Electroweak </a:t>
            </a:r>
          </a:p>
          <a:p>
            <a:pPr algn="r"/>
            <a:r>
              <a:rPr lang="en-US" sz="1200" dirty="0" smtClean="0">
                <a:solidFill>
                  <a:schemeClr val="accent1"/>
                </a:solidFill>
                <a:latin typeface="Arial Rounded MT Bold" pitchFamily="34" charset="0"/>
              </a:rPr>
              <a:t>transition</a:t>
            </a:r>
          </a:p>
        </p:txBody>
      </p:sp>
      <p:sp>
        <p:nvSpPr>
          <p:cNvPr id="29" name="Titre 1"/>
          <p:cNvSpPr txBox="1">
            <a:spLocks/>
          </p:cNvSpPr>
          <p:nvPr/>
        </p:nvSpPr>
        <p:spPr>
          <a:xfrm>
            <a:off x="-31028" y="3284984"/>
            <a:ext cx="1584176" cy="334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1 MeV</a:t>
            </a:r>
          </a:p>
        </p:txBody>
      </p:sp>
      <p:sp>
        <p:nvSpPr>
          <p:cNvPr id="30" name="Titre 1"/>
          <p:cNvSpPr txBox="1">
            <a:spLocks/>
          </p:cNvSpPr>
          <p:nvPr/>
        </p:nvSpPr>
        <p:spPr>
          <a:xfrm>
            <a:off x="-354556" y="4246739"/>
            <a:ext cx="1907704" cy="334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1 </a:t>
            </a:r>
            <a:r>
              <a:rPr lang="en-US" sz="2200" i="1" dirty="0" err="1" smtClean="0">
                <a:solidFill>
                  <a:schemeClr val="accent1"/>
                </a:solidFill>
                <a:latin typeface="Arial Rounded MT Bold" pitchFamily="34" charset="0"/>
              </a:rPr>
              <a:t>eV</a:t>
            </a:r>
            <a:endParaRPr lang="en-US" sz="2200" i="1" dirty="0" smtClean="0">
              <a:solidFill>
                <a:schemeClr val="accent1"/>
              </a:solidFill>
              <a:latin typeface="Arial Rounded MT Bold" pitchFamily="34" charset="0"/>
            </a:endParaRPr>
          </a:p>
          <a:p>
            <a:pPr algn="r"/>
            <a:r>
              <a:rPr lang="en-US" sz="1200" dirty="0" smtClean="0">
                <a:solidFill>
                  <a:schemeClr val="accent1"/>
                </a:solidFill>
                <a:latin typeface="Arial Rounded MT Bold" pitchFamily="34" charset="0"/>
              </a:rPr>
              <a:t>Decoupling of CMB</a:t>
            </a:r>
          </a:p>
        </p:txBody>
      </p:sp>
      <p:sp>
        <p:nvSpPr>
          <p:cNvPr id="31" name="Titre 1"/>
          <p:cNvSpPr txBox="1">
            <a:spLocks/>
          </p:cNvSpPr>
          <p:nvPr/>
        </p:nvSpPr>
        <p:spPr>
          <a:xfrm>
            <a:off x="-103036" y="5182843"/>
            <a:ext cx="1584176" cy="334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1 </a:t>
            </a:r>
            <a:r>
              <a:rPr lang="en-US" sz="2200" i="1" dirty="0" err="1" smtClean="0">
                <a:solidFill>
                  <a:schemeClr val="accent1"/>
                </a:solidFill>
                <a:latin typeface="Arial Rounded MT Bold" pitchFamily="34" charset="0"/>
              </a:rPr>
              <a:t>meV</a:t>
            </a:r>
            <a:endParaRPr lang="en-US" sz="2200" i="1" dirty="0" smtClean="0">
              <a:solidFill>
                <a:schemeClr val="accent1"/>
              </a:solidFill>
              <a:latin typeface="Arial Rounded MT Bold" pitchFamily="34" charset="0"/>
            </a:endParaRPr>
          </a:p>
          <a:p>
            <a:pPr algn="r"/>
            <a:r>
              <a:rPr lang="en-US" sz="1600" dirty="0" smtClean="0">
                <a:solidFill>
                  <a:schemeClr val="accent1"/>
                </a:solidFill>
                <a:latin typeface="Arial Rounded MT Bold" pitchFamily="34" charset="0"/>
              </a:rPr>
              <a:t>Today</a:t>
            </a:r>
          </a:p>
        </p:txBody>
      </p:sp>
      <p:sp>
        <p:nvSpPr>
          <p:cNvPr id="32" name="Titre 1"/>
          <p:cNvSpPr txBox="1">
            <a:spLocks/>
          </p:cNvSpPr>
          <p:nvPr/>
        </p:nvSpPr>
        <p:spPr>
          <a:xfrm>
            <a:off x="2913074" y="1772816"/>
            <a:ext cx="1730934" cy="578568"/>
          </a:xfrm>
          <a:prstGeom prst="rect">
            <a:avLst/>
          </a:prstGeom>
          <a:noFill/>
          <a:effectLst/>
          <a:scene3d>
            <a:camera prst="isometricOffAxis1Right"/>
            <a:lightRig rig="threePt" dir="t"/>
          </a:scene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latin typeface="Arial Rounded MT Bold" pitchFamily="34" charset="0"/>
              </a:rPr>
              <a:t>Baryogenesis</a:t>
            </a:r>
          </a:p>
        </p:txBody>
      </p:sp>
      <p:sp>
        <p:nvSpPr>
          <p:cNvPr id="35" name="Titre 1"/>
          <p:cNvSpPr txBox="1">
            <a:spLocks/>
          </p:cNvSpPr>
          <p:nvPr/>
        </p:nvSpPr>
        <p:spPr>
          <a:xfrm>
            <a:off x="2915816" y="3210472"/>
            <a:ext cx="1935832" cy="578568"/>
          </a:xfrm>
          <a:prstGeom prst="rect">
            <a:avLst/>
          </a:prstGeom>
          <a:scene3d>
            <a:camera prst="isometricOffAxis1Right"/>
            <a:lightRig rig="threePt" dir="t"/>
          </a:scene3d>
          <a:sp3d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err="1" smtClean="0">
                <a:latin typeface="Arial Rounded MT Bold" pitchFamily="34" charset="0"/>
              </a:rPr>
              <a:t>Nucleosynthesis</a:t>
            </a:r>
            <a:endParaRPr lang="en-US" sz="1600" dirty="0" smtClean="0">
              <a:latin typeface="Arial Rounded MT Bold" pitchFamily="34" charset="0"/>
            </a:endParaRPr>
          </a:p>
        </p:txBody>
      </p:sp>
      <p:sp>
        <p:nvSpPr>
          <p:cNvPr id="36" name="Titre 1"/>
          <p:cNvSpPr txBox="1">
            <a:spLocks/>
          </p:cNvSpPr>
          <p:nvPr/>
        </p:nvSpPr>
        <p:spPr>
          <a:xfrm>
            <a:off x="4788024" y="3284984"/>
            <a:ext cx="2160240" cy="578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 smtClean="0">
                <a:latin typeface="Arial Rounded MT Bold" pitchFamily="34" charset="0"/>
              </a:rPr>
              <a:t>Measuring the neutron lifetime to predict the primordial production of light elements</a:t>
            </a: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4499992" y="4581128"/>
            <a:ext cx="2045341" cy="5150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Arial Rounded MT Bold" pitchFamily="34" charset="0"/>
              </a:rPr>
              <a:t>n</a:t>
            </a:r>
            <a:r>
              <a:rPr lang="en-US" sz="1600" dirty="0" smtClean="0">
                <a:latin typeface="Arial Rounded MT Bold" pitchFamily="34" charset="0"/>
              </a:rPr>
              <a:t>eutron interferometry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06681"/>
            <a:ext cx="1728192" cy="98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6919147" y="4642165"/>
            <a:ext cx="1685301" cy="5150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Arial Rounded MT Bold" pitchFamily="34" charset="0"/>
              </a:rPr>
              <a:t>b</a:t>
            </a:r>
            <a:r>
              <a:rPr lang="en-US" sz="1600" dirty="0" smtClean="0">
                <a:latin typeface="Arial Rounded MT Bold" pitchFamily="34" charset="0"/>
              </a:rPr>
              <a:t>ouncing neutrons</a:t>
            </a:r>
          </a:p>
        </p:txBody>
      </p:sp>
      <p:sp>
        <p:nvSpPr>
          <p:cNvPr id="21" name="AutoShape 1"/>
          <p:cNvSpPr>
            <a:spLocks noChangeArrowheads="1"/>
          </p:cNvSpPr>
          <p:nvPr/>
        </p:nvSpPr>
        <p:spPr bwMode="auto">
          <a:xfrm>
            <a:off x="2915816" y="2924944"/>
            <a:ext cx="6065401" cy="1321795"/>
          </a:xfrm>
          <a:prstGeom prst="roundRect">
            <a:avLst>
              <a:gd name="adj" fmla="val 16440"/>
            </a:avLst>
          </a:prstGeom>
          <a:solidFill>
            <a:srgbClr val="00B050">
              <a:alpha val="18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latin typeface="Arial Rounded MT Bold" pitchFamily="34" charset="0"/>
            </a:endParaRPr>
          </a:p>
        </p:txBody>
      </p:sp>
      <p:sp>
        <p:nvSpPr>
          <p:cNvPr id="24" name="AutoShape 1"/>
          <p:cNvSpPr>
            <a:spLocks noChangeArrowheads="1"/>
          </p:cNvSpPr>
          <p:nvPr/>
        </p:nvSpPr>
        <p:spPr bwMode="auto">
          <a:xfrm>
            <a:off x="2915816" y="4389120"/>
            <a:ext cx="6065401" cy="1992208"/>
          </a:xfrm>
          <a:prstGeom prst="roundRect">
            <a:avLst>
              <a:gd name="adj" fmla="val 16440"/>
            </a:avLst>
          </a:prstGeom>
          <a:solidFill>
            <a:srgbClr val="0000FF">
              <a:alpha val="4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9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914400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 Rounded MT Bold" pitchFamily="34" charset="0"/>
              </a:rPr>
              <a:t>Bouncing neutrons: quantum states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20</a:t>
            </a:fld>
            <a:endParaRPr lang="en-US">
              <a:latin typeface="Arial Rounded MT Bol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5000"/>
                    </a14:imgEffect>
                    <a14:imgEffect>
                      <a14:brightnessContrast bright="5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3707904" cy="135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07504" y="1124744"/>
            <a:ext cx="396044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Neutrons with energy &lt; 100 neV 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Arial Rounded MT Bold" pitchFamily="34" charset="0"/>
              </a:rPr>
              <a:t>c</a:t>
            </a:r>
            <a:r>
              <a:rPr lang="en-US" dirty="0" smtClean="0">
                <a:latin typeface="Arial Rounded MT Bold" pitchFamily="34" charset="0"/>
              </a:rPr>
              <a:t>an bounce above a glass mirror.  </a:t>
            </a:r>
            <a:endParaRPr lang="en-US" dirty="0">
              <a:latin typeface="Arial Rounded MT Bold" pitchFamily="34" charset="0"/>
            </a:endParaRPr>
          </a:p>
        </p:txBody>
      </p:sp>
      <p:graphicFrame>
        <p:nvGraphicFramePr>
          <p:cNvPr id="16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6894395"/>
              </p:ext>
            </p:extLst>
          </p:nvPr>
        </p:nvGraphicFramePr>
        <p:xfrm>
          <a:off x="4748658" y="2251249"/>
          <a:ext cx="4287838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" name="Acrobat Document" r:id="rId6" imgW="5103000" imgH="4851000" progId="AcroExch.Document.7">
                  <p:embed/>
                </p:oleObj>
              </mc:Choice>
              <mc:Fallback>
                <p:oleObj name="Acrobat Document" r:id="rId6" imgW="5103000" imgH="48510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376" t="7539" b="5655"/>
                      <a:stretch>
                        <a:fillRect/>
                      </a:stretch>
                    </p:blipFill>
                    <p:spPr bwMode="auto">
                      <a:xfrm>
                        <a:off x="4748658" y="2251249"/>
                        <a:ext cx="4287838" cy="374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Line 6"/>
          <p:cNvSpPr>
            <a:spLocks noChangeShapeType="1"/>
          </p:cNvSpPr>
          <p:nvPr/>
        </p:nvSpPr>
        <p:spPr bwMode="auto">
          <a:xfrm flipV="1">
            <a:off x="4944888" y="1970261"/>
            <a:ext cx="0" cy="3810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4944888" y="5780261"/>
            <a:ext cx="398680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V="1">
            <a:off x="4944888" y="2122661"/>
            <a:ext cx="3733800" cy="3657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 rot="16200000">
            <a:off x="2954913" y="3137621"/>
            <a:ext cx="30088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mtClean="0">
                <a:latin typeface="Arial Rounded MT Bold" pitchFamily="34" charset="0"/>
              </a:rPr>
              <a:t>Vertical energy </a:t>
            </a:r>
            <a:r>
              <a:rPr lang="en-US" sz="1800" smtClean="0">
                <a:latin typeface="Arial Rounded MT Bold" pitchFamily="34" charset="0"/>
              </a:rPr>
              <a:t>(peV)</a:t>
            </a:r>
            <a:endParaRPr lang="en-US" sz="1800">
              <a:latin typeface="Arial Rounded MT Bold" pitchFamily="34" charset="0"/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 rot="18991272">
            <a:off x="7978062" y="1877586"/>
            <a:ext cx="7681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mtClean="0">
                <a:latin typeface="Arial Rounded MT Bold" pitchFamily="34" charset="0"/>
              </a:rPr>
              <a:t>m g z</a:t>
            </a:r>
            <a:endParaRPr lang="en-US">
              <a:latin typeface="Arial Rounded MT Bold" pitchFamily="34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7131496" y="5984453"/>
            <a:ext cx="1905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smtClean="0">
                <a:latin typeface="Arial Rounded MT Bold" pitchFamily="34" charset="0"/>
              </a:rPr>
              <a:t>Height (µm)</a:t>
            </a:r>
            <a:endParaRPr lang="en-US" sz="2000">
              <a:latin typeface="Arial Rounded MT Bold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79512" y="4438853"/>
            <a:ext cx="38884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The vertical motion is a simple quantum well problem</a:t>
            </a:r>
            <a:endParaRPr lang="en-US" dirty="0">
              <a:latin typeface="Arial Rounded MT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395536" y="5352131"/>
                <a:ext cx="3532249" cy="741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𝑚𝑔𝑧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5352131"/>
                <a:ext cx="3532249" cy="7411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10963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914400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 Rounded MT Bold" pitchFamily="34" charset="0"/>
              </a:rPr>
              <a:t>Discovery of the quantum states at ILL Grenoble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85390" y="6448251"/>
            <a:ext cx="2133600" cy="365125"/>
          </a:xfrm>
        </p:spPr>
        <p:txBody>
          <a:bodyPr/>
          <a:lstStyle/>
          <a:p>
            <a:pPr algn="l"/>
            <a:fld id="{D1D94709-9FCA-426C-AED4-4F2148926EEE}" type="slidenum">
              <a:rPr lang="en-US" smtClean="0">
                <a:latin typeface="Arial Rounded MT Bold" pitchFamily="34" charset="0"/>
              </a:rPr>
              <a:pPr algn="l"/>
              <a:t>21</a:t>
            </a:fld>
            <a:endParaRPr lang="en-US">
              <a:latin typeface="Arial Rounded MT Bold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168" y="980729"/>
            <a:ext cx="4860143" cy="208986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3212976"/>
            <a:ext cx="5194966" cy="36004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11494"/>
          <a:stretch/>
        </p:blipFill>
        <p:spPr>
          <a:xfrm rot="16200000">
            <a:off x="347367" y="1676971"/>
            <a:ext cx="3456383" cy="3648075"/>
          </a:xfrm>
          <a:prstGeom prst="rect">
            <a:avLst/>
          </a:prstGeom>
        </p:spPr>
      </p:pic>
      <p:sp>
        <p:nvSpPr>
          <p:cNvPr id="23" name="AutoShape 2"/>
          <p:cNvSpPr>
            <a:spLocks noChangeArrowheads="1"/>
          </p:cNvSpPr>
          <p:nvPr/>
        </p:nvSpPr>
        <p:spPr bwMode="auto">
          <a:xfrm>
            <a:off x="6694302" y="4581128"/>
            <a:ext cx="2304256" cy="6351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dirty="0" smtClean="0">
              <a:solidFill>
                <a:srgbClr val="333399"/>
              </a:solidFill>
              <a:latin typeface="Arial Rounded MT Bold" pitchFamily="34" charset="0"/>
              <a:ea typeface="Gulim" pitchFamily="32" charset="-127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err="1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Nesvizhevsky</a:t>
            </a:r>
            <a:r>
              <a:rPr lang="en-US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 </a:t>
            </a:r>
            <a:r>
              <a:rPr lang="en-US" i="1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et al 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333399"/>
                </a:solidFill>
                <a:latin typeface="Arial Rounded MT Bold" pitchFamily="34" charset="0"/>
                <a:ea typeface="Gulim" pitchFamily="32" charset="-127"/>
              </a:rPr>
              <a:t>Nature 415 (2002)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dirty="0">
              <a:solidFill>
                <a:srgbClr val="333399"/>
              </a:solidFill>
              <a:latin typeface="Arial Rounded MT Bold" pitchFamily="34" charset="0"/>
              <a:ea typeface="Gulim" pitchFamily="3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586189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914400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 Rounded MT Bold" pitchFamily="34" charset="0"/>
              </a:rPr>
              <a:t>Bouncing</a:t>
            </a:r>
            <a:r>
              <a:rPr lang="fr-FR" sz="2800" dirty="0" smtClean="0">
                <a:latin typeface="Arial Rounded MT Bold" pitchFamily="34" charset="0"/>
              </a:rPr>
              <a:t> neutron: </a:t>
            </a:r>
            <a:r>
              <a:rPr lang="fr-FR" sz="2800" dirty="0" smtClean="0">
                <a:solidFill>
                  <a:srgbClr val="FFC000"/>
                </a:solidFill>
                <a:latin typeface="Arial Rounded MT Bold" pitchFamily="34" charset="0"/>
              </a:rPr>
              <a:t>quantum music</a:t>
            </a:r>
            <a:endParaRPr lang="fr-FR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fr-FR" smtClean="0">
                <a:latin typeface="Arial Rounded MT Bold" pitchFamily="34" charset="0"/>
              </a:rPr>
              <a:t>22</a:t>
            </a:fld>
            <a:endParaRPr lang="fr-FR">
              <a:latin typeface="Arial Rounded MT Bol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65000"/>
                    </a14:imgEffect>
                    <a14:imgEffect>
                      <a14:brightnessContrast bright="5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6" y="1124744"/>
            <a:ext cx="3051099" cy="1113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24" y="3356992"/>
            <a:ext cx="5077072" cy="2348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334786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46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852140"/>
            <a:ext cx="792088" cy="304465"/>
          </a:xfrm>
          <a:prstGeom prst="rect">
            <a:avLst/>
          </a:prstGeom>
        </p:spPr>
      </p:pic>
      <p:pic>
        <p:nvPicPr>
          <p:cNvPr id="9" name="25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850100"/>
            <a:ext cx="792088" cy="308545"/>
          </a:xfrm>
          <a:prstGeom prst="rect">
            <a:avLst/>
          </a:prstGeom>
        </p:spPr>
      </p:pic>
      <p:pic>
        <p:nvPicPr>
          <p:cNvPr id="3" name="645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5843440"/>
            <a:ext cx="792088" cy="321864"/>
          </a:xfrm>
          <a:prstGeom prst="rect">
            <a:avLst/>
          </a:prstGeom>
        </p:spPr>
      </p:pic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5354896" y="3259857"/>
            <a:ext cx="3142048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5354896" y="2497472"/>
            <a:ext cx="3142047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>
            <a:off x="5354896" y="1934077"/>
            <a:ext cx="3142047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5354897" y="1454010"/>
            <a:ext cx="3142048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5354897" y="1031154"/>
            <a:ext cx="3142048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" name="Picture 3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43645"/>
          <a:stretch>
            <a:fillRect/>
          </a:stretch>
        </p:blipFill>
        <p:spPr bwMode="auto">
          <a:xfrm>
            <a:off x="4932040" y="1313473"/>
            <a:ext cx="365647" cy="32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43645"/>
          <a:stretch>
            <a:fillRect/>
          </a:stretch>
        </p:blipFill>
        <p:spPr bwMode="auto">
          <a:xfrm>
            <a:off x="4932040" y="1763691"/>
            <a:ext cx="365647" cy="32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 r="43645"/>
          <a:stretch>
            <a:fillRect/>
          </a:stretch>
        </p:blipFill>
        <p:spPr bwMode="auto">
          <a:xfrm>
            <a:off x="4932040" y="2328329"/>
            <a:ext cx="365647" cy="32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43645"/>
          <a:stretch>
            <a:fillRect/>
          </a:stretch>
        </p:blipFill>
        <p:spPr bwMode="auto">
          <a:xfrm>
            <a:off x="4932040" y="3108126"/>
            <a:ext cx="365647" cy="32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43645"/>
          <a:stretch>
            <a:fillRect/>
          </a:stretch>
        </p:blipFill>
        <p:spPr bwMode="auto">
          <a:xfrm>
            <a:off x="4932040" y="862011"/>
            <a:ext cx="365647" cy="32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Line 36"/>
          <p:cNvSpPr>
            <a:spLocks noChangeShapeType="1"/>
          </p:cNvSpPr>
          <p:nvPr/>
        </p:nvSpPr>
        <p:spPr bwMode="auto">
          <a:xfrm>
            <a:off x="5724128" y="2497472"/>
            <a:ext cx="0" cy="762385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 type="none" w="med" len="med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36"/>
          <p:cNvSpPr>
            <a:spLocks noChangeShapeType="1"/>
          </p:cNvSpPr>
          <p:nvPr/>
        </p:nvSpPr>
        <p:spPr bwMode="auto">
          <a:xfrm>
            <a:off x="6984777" y="1934078"/>
            <a:ext cx="0" cy="1321204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 type="none" w="med" len="med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>
            <a:off x="8280921" y="1473910"/>
            <a:ext cx="0" cy="1789425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 type="none" w="med" len="med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101011" y="2638753"/>
                <a:ext cx="231345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fr-F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fr-F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fr-F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</m:oMath>
                  </m:oMathPara>
                </a14:m>
                <a:endParaRPr lang="fr-FR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11" y="2638753"/>
                <a:ext cx="2313454" cy="584775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416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528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251520" y="-16621"/>
            <a:ext cx="889248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latin typeface="Arial Rounded MT Bold" pitchFamily="34" charset="0"/>
              </a:rPr>
              <a:t>Gravity resonance spectroscopy</a:t>
            </a:r>
            <a:endParaRPr lang="en-US" sz="24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23</a:t>
            </a:fld>
            <a:endParaRPr lang="en-US">
              <a:latin typeface="Arial Rounded MT Bold" pitchFamily="34" charset="0"/>
            </a:endParaRPr>
          </a:p>
        </p:txBody>
      </p:sp>
      <p:sp>
        <p:nvSpPr>
          <p:cNvPr id="38" name="AutoShape 12"/>
          <p:cNvSpPr>
            <a:spLocks noChangeArrowheads="1"/>
          </p:cNvSpPr>
          <p:nvPr/>
        </p:nvSpPr>
        <p:spPr bwMode="auto">
          <a:xfrm>
            <a:off x="1979712" y="897583"/>
            <a:ext cx="2635927" cy="29916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76713"/>
            <a:r>
              <a:rPr lang="en-US" sz="1600" dirty="0" smtClean="0">
                <a:latin typeface="Arial Rounded MT Bold" pitchFamily="34" charset="0"/>
                <a:ea typeface="Gulim" pitchFamily="32" charset="-127"/>
                <a:cs typeface="Lucida Sans Unicode" pitchFamily="32" charset="0"/>
              </a:rPr>
              <a:t>Rabi experiment (1939)</a:t>
            </a:r>
            <a:endParaRPr lang="en-US" sz="1600" dirty="0">
              <a:solidFill>
                <a:srgbClr val="A50021"/>
              </a:solidFill>
              <a:latin typeface="Arial Rounded MT Bold" pitchFamily="34" charset="0"/>
              <a:ea typeface="Gulim" pitchFamily="32" charset="-127"/>
              <a:cs typeface="Lucida Sans Unicode" pitchFamily="32" charset="0"/>
            </a:endParaRPr>
          </a:p>
        </p:txBody>
      </p:sp>
      <p:sp>
        <p:nvSpPr>
          <p:cNvPr id="41" name="Line 15"/>
          <p:cNvSpPr>
            <a:spLocks noChangeShapeType="1"/>
          </p:cNvSpPr>
          <p:nvPr/>
        </p:nvSpPr>
        <p:spPr bwMode="auto">
          <a:xfrm>
            <a:off x="3088382" y="4546029"/>
            <a:ext cx="468138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8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 r="43645"/>
          <a:stretch>
            <a:fillRect/>
          </a:stretch>
        </p:blipFill>
        <p:spPr bwMode="auto">
          <a:xfrm>
            <a:off x="2548632" y="3789040"/>
            <a:ext cx="370140" cy="32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43645"/>
          <a:stretch>
            <a:fillRect/>
          </a:stretch>
        </p:blipFill>
        <p:spPr bwMode="auto">
          <a:xfrm>
            <a:off x="2548632" y="4352354"/>
            <a:ext cx="370140" cy="32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Line 36"/>
          <p:cNvSpPr>
            <a:spLocks noChangeShapeType="1"/>
          </p:cNvSpPr>
          <p:nvPr/>
        </p:nvSpPr>
        <p:spPr bwMode="auto">
          <a:xfrm flipV="1">
            <a:off x="3340496" y="4102720"/>
            <a:ext cx="224" cy="371177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 type="triangle" w="med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1135881"/>
            <a:ext cx="4216464" cy="204538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332817"/>
            <a:ext cx="2435920" cy="1631148"/>
          </a:xfrm>
          <a:prstGeom prst="rect">
            <a:avLst/>
          </a:prstGeom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8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890" b="28552"/>
          <a:stretch/>
        </p:blipFill>
        <p:spPr bwMode="auto">
          <a:xfrm>
            <a:off x="28352" y="4733037"/>
            <a:ext cx="5862488" cy="179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AutoShape 12"/>
              <p:cNvSpPr>
                <a:spLocks noChangeArrowheads="1"/>
              </p:cNvSpPr>
              <p:nvPr/>
            </p:nvSpPr>
            <p:spPr bwMode="auto">
              <a:xfrm>
                <a:off x="1555440" y="4714007"/>
                <a:ext cx="2937408" cy="299169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 defTabSz="4176713"/>
                <a:r>
                  <a:rPr lang="en-US" sz="1600" dirty="0" smtClean="0">
                    <a:latin typeface="Arial Rounded MT Bold" pitchFamily="34" charset="0"/>
                    <a:ea typeface="Gulim" pitchFamily="32" charset="-127"/>
                    <a:cs typeface="Lucida Sans Unicode" pitchFamily="32" charset="0"/>
                  </a:rPr>
                  <a:t>Excitation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dirty="0" smtClean="0">
                            <a:latin typeface="Cambria Math" panose="02040503050406030204" pitchFamily="18" charset="0"/>
                            <a:ea typeface="Gulim" pitchFamily="32" charset="-127"/>
                            <a:cs typeface="Lucida Sans Unicode" pitchFamily="32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ea typeface="Gulim" pitchFamily="32" charset="-127"/>
                                <a:cs typeface="Lucida Sans Unicode" pitchFamily="32" charset="0"/>
                              </a:rPr>
                            </m:ctrlPr>
                          </m:acc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Gulim" pitchFamily="32" charset="-127"/>
                                <a:cs typeface="Lucida Sans Unicode" pitchFamily="32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fr-FR" sz="1600" b="0" i="1" dirty="0" smtClean="0">
                            <a:latin typeface="Cambria Math" panose="02040503050406030204" pitchFamily="18" charset="0"/>
                            <a:ea typeface="Gulim" pitchFamily="32" charset="-127"/>
                            <a:cs typeface="Lucida Sans Unicode" pitchFamily="32" charset="0"/>
                          </a:rPr>
                          <m:t>0</m:t>
                        </m:r>
                      </m:sub>
                    </m:sSub>
                    <m:r>
                      <m:rPr>
                        <m:sty m:val="p"/>
                      </m:rPr>
                      <a:rPr lang="fr-FR" sz="1600" b="0" i="0" dirty="0" smtClean="0">
                        <a:latin typeface="Cambria Math" panose="02040503050406030204" pitchFamily="18" charset="0"/>
                        <a:ea typeface="Gulim" pitchFamily="32" charset="-127"/>
                        <a:cs typeface="Lucida Sans Unicode" pitchFamily="32" charset="0"/>
                      </a:rPr>
                      <m:t>cos</m:t>
                    </m:r>
                    <m:r>
                      <a:rPr lang="fr-FR" sz="1600" b="0" i="1" dirty="0" smtClean="0">
                        <a:latin typeface="Cambria Math" panose="02040503050406030204" pitchFamily="18" charset="0"/>
                        <a:ea typeface="Gulim" pitchFamily="32" charset="-127"/>
                        <a:cs typeface="Lucida Sans Unicode" pitchFamily="32" charset="0"/>
                      </a:rPr>
                      <m:t>(</m:t>
                    </m:r>
                    <m:r>
                      <a:rPr lang="fr-FR" sz="1600" b="0" i="1" dirty="0" smtClean="0">
                        <a:latin typeface="Cambria Math" panose="02040503050406030204" pitchFamily="18" charset="0"/>
                        <a:ea typeface="Gulim" pitchFamily="32" charset="-127"/>
                        <a:cs typeface="Lucida Sans Unicode" pitchFamily="32" charset="0"/>
                      </a:rPr>
                      <m:t>𝜔</m:t>
                    </m:r>
                    <m:r>
                      <a:rPr lang="fr-FR" sz="1600" b="0" i="1" dirty="0" smtClean="0">
                        <a:latin typeface="Cambria Math" panose="02040503050406030204" pitchFamily="18" charset="0"/>
                        <a:ea typeface="Gulim" pitchFamily="32" charset="-127"/>
                        <a:cs typeface="Lucida Sans Unicode" pitchFamily="32" charset="0"/>
                      </a:rPr>
                      <m:t>𝑡</m:t>
                    </m:r>
                    <m:r>
                      <a:rPr lang="fr-FR" sz="1600" b="0" i="1" dirty="0" smtClean="0">
                        <a:latin typeface="Cambria Math" panose="02040503050406030204" pitchFamily="18" charset="0"/>
                        <a:ea typeface="Gulim" pitchFamily="32" charset="-127"/>
                        <a:cs typeface="Lucida Sans Unicode" pitchFamily="32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rgbClr val="A50021"/>
                  </a:solidFill>
                  <a:latin typeface="Arial Rounded MT Bold" pitchFamily="34" charset="0"/>
                  <a:ea typeface="Gulim" pitchFamily="32" charset="-127"/>
                  <a:cs typeface="Lucida Sans Unicode" pitchFamily="32" charset="0"/>
                </a:endParaRPr>
              </a:p>
            </p:txBody>
          </p:sp>
        </mc:Choice>
        <mc:Fallback xmlns="">
          <p:sp>
            <p:nvSpPr>
              <p:cNvPr id="32" name="AutoShap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5440" y="4714007"/>
                <a:ext cx="2937408" cy="299169"/>
              </a:xfrm>
              <a:prstGeom prst="roundRect">
                <a:avLst>
                  <a:gd name="adj" fmla="val 16667"/>
                </a:avLst>
              </a:prstGeom>
              <a:blipFill rotWithShape="0">
                <a:blip r:embed="rId9"/>
                <a:stretch>
                  <a:fillRect t="-10204" b="-34694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 r="43645"/>
          <a:stretch>
            <a:fillRect/>
          </a:stretch>
        </p:blipFill>
        <p:spPr bwMode="auto">
          <a:xfrm>
            <a:off x="1108472" y="4472335"/>
            <a:ext cx="370140" cy="32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AutoShape 12"/>
          <p:cNvSpPr>
            <a:spLocks noChangeArrowheads="1"/>
          </p:cNvSpPr>
          <p:nvPr/>
        </p:nvSpPr>
        <p:spPr bwMode="auto">
          <a:xfrm>
            <a:off x="496404" y="4137943"/>
            <a:ext cx="1404156" cy="29916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defTabSz="4176713"/>
            <a:r>
              <a:rPr lang="fr-FR" sz="1600" dirty="0" smtClean="0">
                <a:latin typeface="Arial Rounded MT Bold" pitchFamily="34" charset="0"/>
                <a:ea typeface="Gulim" pitchFamily="32" charset="-127"/>
                <a:cs typeface="Lucida Sans Unicode" pitchFamily="32" charset="0"/>
              </a:rPr>
              <a:t>State </a:t>
            </a:r>
            <a:r>
              <a:rPr lang="fr-FR" sz="1600" dirty="0" err="1" smtClean="0">
                <a:latin typeface="Arial Rounded MT Bold" pitchFamily="34" charset="0"/>
                <a:ea typeface="Gulim" pitchFamily="32" charset="-127"/>
                <a:cs typeface="Lucida Sans Unicode" pitchFamily="32" charset="0"/>
              </a:rPr>
              <a:t>selection</a:t>
            </a:r>
            <a:endParaRPr lang="en-US" sz="1600" dirty="0">
              <a:solidFill>
                <a:srgbClr val="A50021"/>
              </a:solidFill>
              <a:latin typeface="Arial Rounded MT Bold" pitchFamily="34" charset="0"/>
              <a:ea typeface="Gulim" pitchFamily="32" charset="-127"/>
              <a:cs typeface="Lucida Sans Unicode" pitchFamily="32" charset="0"/>
            </a:endParaRPr>
          </a:p>
        </p:txBody>
      </p:sp>
      <p:sp>
        <p:nvSpPr>
          <p:cNvPr id="56" name="Line 15"/>
          <p:cNvSpPr>
            <a:spLocks noChangeShapeType="1"/>
          </p:cNvSpPr>
          <p:nvPr/>
        </p:nvSpPr>
        <p:spPr bwMode="auto">
          <a:xfrm>
            <a:off x="3088381" y="3969841"/>
            <a:ext cx="468138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7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43645"/>
          <a:stretch>
            <a:fillRect/>
          </a:stretch>
        </p:blipFill>
        <p:spPr bwMode="auto">
          <a:xfrm>
            <a:off x="4811386" y="4289772"/>
            <a:ext cx="370140" cy="32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AutoShape 12"/>
          <p:cNvSpPr>
            <a:spLocks noChangeArrowheads="1"/>
          </p:cNvSpPr>
          <p:nvPr/>
        </p:nvSpPr>
        <p:spPr bwMode="auto">
          <a:xfrm>
            <a:off x="5203275" y="4293096"/>
            <a:ext cx="369693" cy="29916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76713"/>
            <a:r>
              <a:rPr lang="en-US" sz="2400" dirty="0" smtClean="0">
                <a:latin typeface="Arial Rounded MT Bold" pitchFamily="34" charset="0"/>
                <a:ea typeface="Gulim" pitchFamily="32" charset="-127"/>
                <a:cs typeface="Lucida Sans Unicode" pitchFamily="32" charset="0"/>
              </a:rPr>
              <a:t>?</a:t>
            </a:r>
            <a:endParaRPr lang="en-US" sz="2400" dirty="0">
              <a:solidFill>
                <a:srgbClr val="A50021"/>
              </a:solidFill>
              <a:latin typeface="Arial Rounded MT Bold" pitchFamily="34" charset="0"/>
              <a:ea typeface="Gulim" pitchFamily="32" charset="-127"/>
              <a:cs typeface="Lucida Sans Unicode" pitchFamily="32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5788992" y="5301208"/>
            <a:ext cx="583208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D</a:t>
            </a:r>
            <a:endParaRPr lang="fr-FR" sz="24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012160" y="3933056"/>
                <a:ext cx="3112390" cy="7310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17671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  <m:t>𝑃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  <m:t>2</m:t>
                          </m:r>
                          <m:r>
                            <a:rPr lang="fr-FR" i="1" dirty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  <m:t>→</m:t>
                          </m:r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  <m:t>1</m:t>
                          </m:r>
                        </m:sub>
                      </m:sSub>
                      <m:r>
                        <a:rPr lang="fr-FR" b="0" i="1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=</m:t>
                      </m:r>
                      <m:f>
                        <m:fPr>
                          <m:ctrlPr>
                            <a:rPr lang="fr-FR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  <a:ea typeface="Gulim" pitchFamily="32" charset="-127"/>
                                  <a:cs typeface="Lucida Sans Unicode" pitchFamily="32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b="0" i="0" dirty="0" smtClean="0">
                                  <a:latin typeface="Cambria Math" panose="02040503050406030204" pitchFamily="18" charset="0"/>
                                  <a:ea typeface="Gulim" pitchFamily="32" charset="-127"/>
                                  <a:cs typeface="Lucida Sans Unicode" pitchFamily="32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Gulim" pitchFamily="32" charset="-127"/>
                                  <a:cs typeface="Lucida Sans Unicode" pitchFamily="32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  <a:ea typeface="Gulim" pitchFamily="32" charset="-127"/>
                                  <a:cs typeface="Lucida Sans Unicode" pitchFamily="32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fr-FR" b="0" i="1" dirty="0" smtClean="0">
                                      <a:latin typeface="Cambria Math" panose="02040503050406030204" pitchFamily="18" charset="0"/>
                                      <a:ea typeface="Gulim" pitchFamily="32" charset="-127"/>
                                      <a:cs typeface="Lucida Sans Unicode" pitchFamily="32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  <a:ea typeface="Gulim" pitchFamily="32" charset="-127"/>
                                      <a:cs typeface="Lucida Sans Unicode" pitchFamily="32" charset="0"/>
                                    </a:rPr>
                                    <m:t>𝛿</m:t>
                                  </m:r>
                                  <m:sSup>
                                    <m:sSupPr>
                                      <m:ctrlPr>
                                        <a:rPr lang="fr-FR" i="1" dirty="0">
                                          <a:latin typeface="Cambria Math" panose="02040503050406030204" pitchFamily="18" charset="0"/>
                                          <a:ea typeface="Gulim" pitchFamily="32" charset="-127"/>
                                          <a:cs typeface="Lucida Sans Unicode" pitchFamily="32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 dirty="0">
                                          <a:latin typeface="Cambria Math" panose="02040503050406030204" pitchFamily="18" charset="0"/>
                                          <a:ea typeface="Gulim" pitchFamily="32" charset="-127"/>
                                          <a:cs typeface="Lucida Sans Unicode" pitchFamily="32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fr-FR" i="1" dirty="0">
                                          <a:latin typeface="Cambria Math" panose="02040503050406030204" pitchFamily="18" charset="0"/>
                                          <a:ea typeface="Gulim" pitchFamily="32" charset="-127"/>
                                          <a:cs typeface="Lucida Sans Unicode" pitchFamily="32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FR" b="0" i="1" dirty="0" smtClean="0">
                                      <a:latin typeface="Cambria Math" panose="02040503050406030204" pitchFamily="18" charset="0"/>
                                      <a:ea typeface="Gulim" pitchFamily="32" charset="-127"/>
                                      <a:cs typeface="Lucida Sans Unicode" pitchFamily="32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fr-FR" b="0" i="1" dirty="0" smtClean="0">
                                          <a:latin typeface="Cambria Math" panose="02040503050406030204" pitchFamily="18" charset="0"/>
                                          <a:ea typeface="Gulim" pitchFamily="32" charset="-127"/>
                                          <a:cs typeface="Lucida Sans Unicode" pitchFamily="32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b="0" i="0" dirty="0" smtClean="0">
                                          <a:latin typeface="Cambria Math" panose="02040503050406030204" pitchFamily="18" charset="0"/>
                                          <a:ea typeface="Gulim" pitchFamily="32" charset="-127"/>
                                          <a:cs typeface="Lucida Sans Unicode" pitchFamily="32" charset="0"/>
                                        </a:rPr>
                                        <m:t>Ω</m:t>
                                      </m:r>
                                    </m:e>
                                    <m:sup>
                                      <m:r>
                                        <a:rPr lang="fr-FR" b="0" i="1" dirty="0" smtClean="0">
                                          <a:latin typeface="Cambria Math" panose="02040503050406030204" pitchFamily="18" charset="0"/>
                                          <a:ea typeface="Gulim" pitchFamily="32" charset="-127"/>
                                          <a:cs typeface="Lucida Sans Unicode" pitchFamily="32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Gulim" pitchFamily="32" charset="-127"/>
                                  <a:cs typeface="Lucida Sans Unicode" pitchFamily="32" charset="0"/>
                                </a:rPr>
                                <m:t> </m:t>
                              </m:r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Gulim" pitchFamily="32" charset="-127"/>
                                  <a:cs typeface="Lucida Sans Unicode" pitchFamily="32" charset="0"/>
                                </a:rPr>
                                <m:t>𝑡</m:t>
                              </m:r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Gulim" pitchFamily="32" charset="-127"/>
                                  <a:cs typeface="Lucida Sans Unicode" pitchFamily="32" charset="0"/>
                                </a:rPr>
                                <m:t>/2</m:t>
                              </m:r>
                            </m:e>
                          </m:d>
                        </m:num>
                        <m:den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  <a:ea typeface="Gulim" pitchFamily="32" charset="-127"/>
                                  <a:cs typeface="Lucida Sans Unicode" pitchFamily="32" charset="0"/>
                                </a:rPr>
                              </m:ctrlPr>
                            </m:sSupPr>
                            <m:e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Gulim" pitchFamily="32" charset="-127"/>
                                  <a:cs typeface="Lucida Sans Unicode" pitchFamily="32" charset="0"/>
                                </a:rPr>
                                <m:t>𝛿</m:t>
                              </m:r>
                              <m:sSup>
                                <m:sSupPr>
                                  <m:ctrlPr>
                                    <a:rPr lang="fr-FR" b="0" i="1" dirty="0" smtClean="0">
                                      <a:latin typeface="Cambria Math" panose="02040503050406030204" pitchFamily="18" charset="0"/>
                                      <a:ea typeface="Gulim" pitchFamily="32" charset="-127"/>
                                      <a:cs typeface="Lucida Sans Unicode" pitchFamily="32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dirty="0" smtClean="0">
                                      <a:latin typeface="Cambria Math" panose="02040503050406030204" pitchFamily="18" charset="0"/>
                                      <a:ea typeface="Gulim" pitchFamily="32" charset="-127"/>
                                      <a:cs typeface="Lucida Sans Unicode" pitchFamily="32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fr-FR" b="0" i="1" dirty="0" smtClean="0">
                                      <a:latin typeface="Cambria Math" panose="02040503050406030204" pitchFamily="18" charset="0"/>
                                      <a:ea typeface="Gulim" pitchFamily="32" charset="-127"/>
                                      <a:cs typeface="Lucida Sans Unicode" pitchFamily="32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Gulim" pitchFamily="32" charset="-127"/>
                                  <a:cs typeface="Lucida Sans Unicode" pitchFamily="32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fr-FR" b="0" i="0" dirty="0" smtClean="0">
                                  <a:latin typeface="Cambria Math" panose="02040503050406030204" pitchFamily="18" charset="0"/>
                                  <a:ea typeface="Gulim" pitchFamily="32" charset="-127"/>
                                  <a:cs typeface="Lucida Sans Unicode" pitchFamily="32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Gulim" pitchFamily="32" charset="-127"/>
                                  <a:cs typeface="Lucida Sans Unicode" pitchFamily="32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rgbClr val="A50021"/>
                  </a:solidFill>
                  <a:latin typeface="Arial Rounded MT Bold" pitchFamily="34" charset="0"/>
                  <a:ea typeface="Gulim" pitchFamily="32" charset="-127"/>
                  <a:cs typeface="Lucida Sans Unicode" pitchFamily="32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3933056"/>
                <a:ext cx="3112390" cy="73109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AutoShape 12"/>
          <p:cNvSpPr>
            <a:spLocks noChangeArrowheads="1"/>
          </p:cNvSpPr>
          <p:nvPr/>
        </p:nvSpPr>
        <p:spPr bwMode="auto">
          <a:xfrm>
            <a:off x="6658995" y="3549331"/>
            <a:ext cx="1922009" cy="29916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76713"/>
            <a:r>
              <a:rPr lang="en-US" sz="1600" dirty="0" smtClean="0">
                <a:latin typeface="Arial Rounded MT Bold" pitchFamily="34" charset="0"/>
                <a:ea typeface="Gulim" pitchFamily="32" charset="-127"/>
                <a:cs typeface="Lucida Sans Unicode" pitchFamily="32" charset="0"/>
              </a:rPr>
              <a:t>Rabi formula</a:t>
            </a:r>
            <a:endParaRPr lang="en-US" sz="1600" dirty="0">
              <a:solidFill>
                <a:srgbClr val="A50021"/>
              </a:solidFill>
              <a:latin typeface="Arial Rounded MT Bold" pitchFamily="34" charset="0"/>
              <a:ea typeface="Gulim" pitchFamily="32" charset="-127"/>
              <a:cs typeface="Lucida Sans Unicode" pitchFamily="3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194622" y="4824217"/>
                <a:ext cx="1786835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Ω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= </m:t>
                      </m:r>
                      <m:d>
                        <m:dPr>
                          <m:begChr m:val="⟨"/>
                          <m:endChr m:val="⟩"/>
                          <m:ctrlPr>
                            <a:rPr lang="fr-FR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</m:ctrlPr>
                        </m:d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  <m:t>2</m:t>
                          </m:r>
                        </m:e>
                        <m:e>
                          <m:acc>
                            <m:accPr>
                              <m:chr m:val="̂"/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  <a:ea typeface="Gulim" pitchFamily="32" charset="-127"/>
                                  <a:cs typeface="Lucida Sans Unicode" pitchFamily="32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b="0" i="1" dirty="0" smtClean="0">
                                      <a:latin typeface="Cambria Math" panose="02040503050406030204" pitchFamily="18" charset="0"/>
                                      <a:ea typeface="Gulim" pitchFamily="32" charset="-127"/>
                                      <a:cs typeface="Lucida Sans Unicode" pitchFamily="32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dirty="0" smtClean="0">
                                      <a:latin typeface="Cambria Math" panose="02040503050406030204" pitchFamily="18" charset="0"/>
                                      <a:ea typeface="Gulim" pitchFamily="32" charset="-127"/>
                                      <a:cs typeface="Lucida Sans Unicode" pitchFamily="32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FR" b="0" i="1" dirty="0" smtClean="0">
                                      <a:latin typeface="Cambria Math" panose="02040503050406030204" pitchFamily="18" charset="0"/>
                                      <a:ea typeface="Gulim" pitchFamily="32" charset="-127"/>
                                      <a:cs typeface="Lucida Sans Unicode" pitchFamily="32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acc>
                        </m:e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  <m:t>1</m:t>
                          </m:r>
                        </m:e>
                      </m:d>
                      <m:r>
                        <a:rPr lang="fr-FR" b="0" i="1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/ℏ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622" y="4824217"/>
                <a:ext cx="1786835" cy="404983"/>
              </a:xfrm>
              <a:prstGeom prst="rect">
                <a:avLst/>
              </a:prstGeom>
              <a:blipFill rotWithShape="0">
                <a:blip r:embed="rId11"/>
                <a:stretch>
                  <a:fillRect r="-4096" b="-89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40504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granit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65104"/>
            <a:ext cx="288098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AutoShape 35"/>
              <p:cNvSpPr>
                <a:spLocks noChangeArrowheads="1"/>
              </p:cNvSpPr>
              <p:nvPr/>
            </p:nvSpPr>
            <p:spPr bwMode="auto">
              <a:xfrm>
                <a:off x="2195736" y="1484784"/>
                <a:ext cx="5544616" cy="4536504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457200" indent="-457200" defTabSz="4176713">
                  <a:buAutoNum type="arabicParenR"/>
                </a:pPr>
                <a:r>
                  <a:rPr lang="en-US" sz="2400" dirty="0" smtClean="0">
                    <a:latin typeface="Arial Rounded MT Bold" pitchFamily="34" charset="0"/>
                    <a:ea typeface="Gulim" pitchFamily="32" charset="-127"/>
                    <a:cs typeface="Lucida Sans Unicode" pitchFamily="32" charset="0"/>
                  </a:rPr>
                  <a:t>Mirror vibrations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  <a:ea typeface="Gulim" pitchFamily="32" charset="-127"/>
                        <a:cs typeface="Lucida Sans Unicode" pitchFamily="32" charset="0"/>
                      </a:rPr>
                      <m:t> 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Gulim" pitchFamily="32" charset="-127"/>
                        <a:cs typeface="Lucida Sans Unicode" pitchFamily="32" charset="0"/>
                      </a:rPr>
                      <m:t>h</m:t>
                    </m:r>
                    <m:d>
                      <m:dPr>
                        <m:ctrlPr>
                          <a:rPr lang="fr-FR" sz="2400" b="0" i="1" smtClean="0">
                            <a:latin typeface="Cambria Math" panose="02040503050406030204" pitchFamily="18" charset="0"/>
                            <a:ea typeface="Gulim" pitchFamily="32" charset="-127"/>
                            <a:cs typeface="Lucida Sans Unicode" pitchFamily="32" charset="0"/>
                          </a:rPr>
                        </m:ctrlPr>
                      </m:d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Gulim" pitchFamily="32" charset="-127"/>
                            <a:cs typeface="Lucida Sans Unicode" pitchFamily="32" charset="0"/>
                          </a:rPr>
                          <m:t>𝑡</m:t>
                        </m:r>
                      </m:e>
                    </m:d>
                  </m:oMath>
                </a14:m>
                <a:endParaRPr lang="fr-FR" sz="2400" b="0" i="1" dirty="0" smtClean="0">
                  <a:latin typeface="Cambria Math" panose="02040503050406030204" pitchFamily="18" charset="0"/>
                  <a:ea typeface="Gulim" pitchFamily="32" charset="-127"/>
                  <a:cs typeface="Lucida Sans Unicode" pitchFamily="32" charset="0"/>
                </a:endParaRPr>
              </a:p>
              <a:p>
                <a:pPr defTabSz="4176713">
                  <a:lnSpc>
                    <a:spcPct val="150000"/>
                  </a:lnSpc>
                </a:pPr>
                <a:r>
                  <a:rPr lang="fr-FR" sz="2400" dirty="0">
                    <a:ea typeface="Gulim" pitchFamily="32" charset="-127"/>
                    <a:cs typeface="Lucida Sans Unicode" pitchFamily="32" charset="0"/>
                  </a:rPr>
                  <a:t> </a:t>
                </a:r>
                <a:r>
                  <a:rPr lang="fr-FR" sz="2400" dirty="0" smtClean="0">
                    <a:ea typeface="Gulim" pitchFamily="32" charset="-127"/>
                    <a:cs typeface="Lucida Sans Unicode" pitchFamily="32" charset="0"/>
                  </a:rPr>
                  <a:t>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2400" b="0" i="1" smtClean="0">
                            <a:latin typeface="Cambria Math" panose="02040503050406030204" pitchFamily="18" charset="0"/>
                            <a:ea typeface="Gulim" pitchFamily="32" charset="-127"/>
                            <a:cs typeface="Lucida Sans Unicode" pitchFamily="32" charset="0"/>
                          </a:rPr>
                        </m:ctrlPr>
                      </m:acc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Gulim" pitchFamily="32" charset="-127"/>
                            <a:cs typeface="Lucida Sans Unicode" pitchFamily="32" charset="0"/>
                          </a:rPr>
                          <m:t>𝑉</m:t>
                        </m:r>
                      </m:e>
                    </m:acc>
                    <m:d>
                      <m:dPr>
                        <m:ctrlPr>
                          <a:rPr lang="fr-FR" sz="2400" b="0" i="1" dirty="0" smtClean="0">
                            <a:latin typeface="Cambria Math" panose="02040503050406030204" pitchFamily="18" charset="0"/>
                            <a:ea typeface="Gulim" pitchFamily="32" charset="-127"/>
                            <a:cs typeface="Lucida Sans Unicode" pitchFamily="32" charset="0"/>
                          </a:rPr>
                        </m:ctrlPr>
                      </m:dPr>
                      <m:e>
                        <m:r>
                          <a:rPr lang="fr-FR" sz="2400" b="0" i="1" dirty="0" smtClean="0">
                            <a:latin typeface="Cambria Math" panose="02040503050406030204" pitchFamily="18" charset="0"/>
                            <a:ea typeface="Gulim" pitchFamily="32" charset="-127"/>
                            <a:cs typeface="Lucida Sans Unicode" pitchFamily="32" charset="0"/>
                          </a:rPr>
                          <m:t>𝑡</m:t>
                        </m:r>
                      </m:e>
                    </m:d>
                    <m:r>
                      <a:rPr lang="fr-FR" sz="2400" b="0" i="1" dirty="0" smtClean="0">
                        <a:latin typeface="Cambria Math" panose="02040503050406030204" pitchFamily="18" charset="0"/>
                        <a:ea typeface="Gulim" pitchFamily="32" charset="-127"/>
                        <a:cs typeface="Lucida Sans Unicode" pitchFamily="32" charset="0"/>
                      </a:rPr>
                      <m:t>=−</m:t>
                    </m:r>
                    <m:f>
                      <m:fPr>
                        <m:ctrlPr>
                          <a:rPr lang="fr-FR" sz="2400" b="0" i="1" dirty="0" smtClean="0">
                            <a:latin typeface="Cambria Math" panose="02040503050406030204" pitchFamily="18" charset="0"/>
                            <a:ea typeface="Gulim" pitchFamily="32" charset="-127"/>
                            <a:cs typeface="Lucida Sans Unicode" pitchFamily="32" charset="0"/>
                          </a:rPr>
                        </m:ctrlPr>
                      </m:fPr>
                      <m:num>
                        <m:r>
                          <a:rPr lang="fr-FR" sz="2400" b="0" i="1" dirty="0" smtClean="0">
                            <a:latin typeface="Cambria Math" panose="02040503050406030204" pitchFamily="18" charset="0"/>
                            <a:ea typeface="Gulim" pitchFamily="32" charset="-127"/>
                            <a:cs typeface="Lucida Sans Unicode" pitchFamily="32" charset="0"/>
                          </a:rPr>
                          <m:t>𝑑h</m:t>
                        </m:r>
                      </m:num>
                      <m:den>
                        <m:r>
                          <a:rPr lang="fr-FR" sz="2400" b="0" i="1" dirty="0" smtClean="0">
                            <a:latin typeface="Cambria Math" panose="02040503050406030204" pitchFamily="18" charset="0"/>
                            <a:ea typeface="Gulim" pitchFamily="32" charset="-127"/>
                            <a:cs typeface="Lucida Sans Unicode" pitchFamily="32" charset="0"/>
                          </a:rPr>
                          <m:t>𝑑𝑡</m:t>
                        </m:r>
                      </m:den>
                    </m:f>
                    <m:r>
                      <a:rPr lang="fr-FR" sz="2400" b="0" i="1" dirty="0" smtClean="0">
                        <a:latin typeface="Cambria Math" panose="02040503050406030204" pitchFamily="18" charset="0"/>
                        <a:ea typeface="Gulim" pitchFamily="32" charset="-127"/>
                        <a:cs typeface="Lucida Sans Unicode" pitchFamily="32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fr-FR" sz="2400" b="0" i="1" dirty="0" smtClean="0">
                            <a:latin typeface="Cambria Math" panose="02040503050406030204" pitchFamily="18" charset="0"/>
                            <a:ea typeface="Gulim" pitchFamily="32" charset="-127"/>
                            <a:cs typeface="Lucida Sans Unicode" pitchFamily="32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sz="2400" b="0" i="1" dirty="0" smtClean="0">
                                <a:latin typeface="Cambria Math" panose="02040503050406030204" pitchFamily="18" charset="0"/>
                                <a:ea typeface="Gulim" pitchFamily="32" charset="-127"/>
                                <a:cs typeface="Lucida Sans Unicode" pitchFamily="32" charset="0"/>
                              </a:rPr>
                            </m:ctrlPr>
                          </m:sSubPr>
                          <m:e>
                            <m:r>
                              <a:rPr lang="fr-FR" sz="2400" b="0" i="1" dirty="0" smtClean="0">
                                <a:latin typeface="Cambria Math" panose="02040503050406030204" pitchFamily="18" charset="0"/>
                                <a:ea typeface="Gulim" pitchFamily="32" charset="-127"/>
                                <a:cs typeface="Lucida Sans Unicode" pitchFamily="32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fr-FR" sz="2400" b="0" i="1" dirty="0" smtClean="0">
                                <a:latin typeface="Cambria Math" panose="02040503050406030204" pitchFamily="18" charset="0"/>
                                <a:ea typeface="Gulim" pitchFamily="32" charset="-127"/>
                                <a:cs typeface="Lucida Sans Unicode" pitchFamily="32" charset="0"/>
                              </a:rPr>
                              <m:t>𝑧</m:t>
                            </m:r>
                          </m:sub>
                        </m:sSub>
                      </m:e>
                    </m:acc>
                  </m:oMath>
                </a14:m>
                <a:endParaRPr lang="fr-FR" sz="2000" b="0" dirty="0" smtClean="0">
                  <a:latin typeface="Arial Rounded MT Bold" pitchFamily="34" charset="0"/>
                  <a:ea typeface="Gulim" pitchFamily="32" charset="-127"/>
                  <a:cs typeface="Lucida Sans Unicode" pitchFamily="32" charset="0"/>
                </a:endParaRPr>
              </a:p>
              <a:p>
                <a:pPr defTabSz="4176713"/>
                <a:endParaRPr lang="fr-FR" sz="2000" dirty="0" smtClean="0">
                  <a:latin typeface="Arial Rounded MT Bold" pitchFamily="34" charset="0"/>
                  <a:ea typeface="Gulim" pitchFamily="32" charset="-127"/>
                  <a:cs typeface="Lucida Sans Unicode" pitchFamily="32" charset="0"/>
                </a:endParaRPr>
              </a:p>
              <a:p>
                <a:pPr defTabSz="4176713"/>
                <a:endParaRPr lang="fr-FR" sz="2000" dirty="0" smtClean="0">
                  <a:latin typeface="Arial Rounded MT Bold" pitchFamily="34" charset="0"/>
                  <a:ea typeface="Gulim" pitchFamily="32" charset="-127"/>
                  <a:cs typeface="Lucida Sans Unicode" pitchFamily="32" charset="0"/>
                </a:endParaRPr>
              </a:p>
              <a:p>
                <a:pPr defTabSz="4176713"/>
                <a:endParaRPr lang="fr-FR" sz="2000" dirty="0">
                  <a:latin typeface="Arial Rounded MT Bold" pitchFamily="34" charset="0"/>
                  <a:ea typeface="Gulim" pitchFamily="32" charset="-127"/>
                  <a:cs typeface="Lucida Sans Unicode" pitchFamily="32" charset="0"/>
                </a:endParaRPr>
              </a:p>
              <a:p>
                <a:pPr defTabSz="4176713"/>
                <a:endParaRPr lang="fr-FR" sz="2000" dirty="0" smtClean="0">
                  <a:latin typeface="Arial Rounded MT Bold" pitchFamily="34" charset="0"/>
                  <a:ea typeface="Gulim" pitchFamily="32" charset="-127"/>
                  <a:cs typeface="Lucida Sans Unicode" pitchFamily="32" charset="0"/>
                </a:endParaRPr>
              </a:p>
              <a:p>
                <a:pPr defTabSz="4176713"/>
                <a:endParaRPr lang="fr-FR" sz="2000" dirty="0" smtClean="0">
                  <a:latin typeface="Arial Rounded MT Bold" pitchFamily="34" charset="0"/>
                  <a:ea typeface="Gulim" pitchFamily="32" charset="-127"/>
                  <a:cs typeface="Lucida Sans Unicode" pitchFamily="32" charset="0"/>
                </a:endParaRPr>
              </a:p>
              <a:p>
                <a:pPr defTabSz="4176713"/>
                <a:endParaRPr lang="fr-FR" sz="2000" dirty="0">
                  <a:latin typeface="Arial Rounded MT Bold" pitchFamily="34" charset="0"/>
                  <a:ea typeface="Gulim" pitchFamily="32" charset="-127"/>
                  <a:cs typeface="Lucida Sans Unicode" pitchFamily="32" charset="0"/>
                </a:endParaRPr>
              </a:p>
              <a:p>
                <a:pPr defTabSz="4176713"/>
                <a:endParaRPr lang="fr-FR" sz="2000" dirty="0" smtClean="0">
                  <a:latin typeface="Arial Rounded MT Bold" pitchFamily="34" charset="0"/>
                  <a:ea typeface="Gulim" pitchFamily="32" charset="-127"/>
                  <a:cs typeface="Lucida Sans Unicode" pitchFamily="32" charset="0"/>
                </a:endParaRPr>
              </a:p>
              <a:p>
                <a:pPr defTabSz="4176713"/>
                <a:endParaRPr lang="fr-FR" sz="2000" dirty="0">
                  <a:latin typeface="Arial Rounded MT Bold" pitchFamily="34" charset="0"/>
                  <a:ea typeface="Gulim" pitchFamily="32" charset="-127"/>
                  <a:cs typeface="Lucida Sans Unicode" pitchFamily="32" charset="0"/>
                </a:endParaRPr>
              </a:p>
              <a:p>
                <a:pPr defTabSz="4176713"/>
                <a:r>
                  <a:rPr lang="fr-FR" sz="2400" b="0" dirty="0" smtClean="0">
                    <a:latin typeface="Arial Rounded MT Bold" pitchFamily="34" charset="0"/>
                    <a:ea typeface="Gulim" pitchFamily="32" charset="-127"/>
                    <a:cs typeface="Lucida Sans Unicode" pitchFamily="32" charset="0"/>
                  </a:rPr>
                  <a:t>2) </a:t>
                </a:r>
                <a:r>
                  <a:rPr lang="fr-FR" sz="2400" b="0" dirty="0" err="1" smtClean="0">
                    <a:latin typeface="Arial Rounded MT Bold" pitchFamily="34" charset="0"/>
                    <a:ea typeface="Gulim" pitchFamily="32" charset="-127"/>
                    <a:cs typeface="Lucida Sans Unicode" pitchFamily="32" charset="0"/>
                  </a:rPr>
                  <a:t>Magnetic</a:t>
                </a:r>
                <a:r>
                  <a:rPr lang="fr-FR" sz="2400" b="0" dirty="0" smtClean="0">
                    <a:latin typeface="Arial Rounded MT Bold" pitchFamily="34" charset="0"/>
                    <a:ea typeface="Gulim" pitchFamily="32" charset="-127"/>
                    <a:cs typeface="Lucida Sans Unicode" pitchFamily="32" charset="0"/>
                  </a:rPr>
                  <a:t> excitation</a:t>
                </a:r>
              </a:p>
              <a:p>
                <a:pPr defTabSz="4176713"/>
                <a:endParaRPr lang="fr-FR" sz="2400" b="0" i="1" dirty="0" smtClean="0">
                  <a:latin typeface="Cambria Math" panose="02040503050406030204" pitchFamily="18" charset="0"/>
                  <a:ea typeface="Gulim" pitchFamily="32" charset="-127"/>
                  <a:cs typeface="Lucida Sans Unicode" pitchFamily="32" charset="0"/>
                </a:endParaRPr>
              </a:p>
              <a:p>
                <a:pPr defTabSz="417671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</m:ctrlPr>
                        </m:acc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  <m:t>𝑉</m:t>
                          </m:r>
                        </m:e>
                      </m:acc>
                      <m:d>
                        <m:dPr>
                          <m:ctrlPr>
                            <a:rPr lang="fr-FR" sz="2400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</m:ctrlPr>
                        </m:dPr>
                        <m:e>
                          <m:r>
                            <a:rPr lang="fr-FR" sz="2400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  <m:t>𝑡</m:t>
                          </m:r>
                        </m:e>
                      </m:d>
                      <m:r>
                        <a:rPr lang="fr-FR" sz="2400" b="0" i="1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= ± </m:t>
                      </m:r>
                      <m:r>
                        <a:rPr lang="fr-FR" sz="2400" b="0" i="1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𝜇</m:t>
                      </m:r>
                      <m:r>
                        <a:rPr lang="fr-FR" sz="2400" b="0" i="1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fr-FR" sz="2400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</m:ctrlPr>
                        </m:dPr>
                        <m:e>
                          <m:r>
                            <a:rPr lang="fr-FR" sz="2400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  <m:t>𝐵</m:t>
                          </m:r>
                        </m:e>
                      </m:d>
                      <m:d>
                        <m:dPr>
                          <m:ctrlPr>
                            <a:rPr lang="fr-FR" sz="2400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</m:ctrlPr>
                        </m:dPr>
                        <m:e>
                          <m:r>
                            <a:rPr lang="fr-FR" sz="2400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  <m:t>𝑡</m:t>
                          </m:r>
                        </m:e>
                      </m:d>
                      <m:r>
                        <a:rPr lang="fr-FR" sz="2400" b="0" i="1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≈ ± </m:t>
                      </m:r>
                      <m:r>
                        <a:rPr lang="fr-FR" sz="2400" b="0" i="1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𝜇</m:t>
                      </m:r>
                      <m:f>
                        <m:fPr>
                          <m:ctrlPr>
                            <a:rPr lang="fr-FR" sz="2400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</m:ctrlPr>
                        </m:fPr>
                        <m:num>
                          <m:r>
                            <a:rPr lang="fr-FR" sz="2400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  <m:t>𝑑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fr-FR" sz="2400" b="0" i="1" dirty="0" smtClean="0">
                                  <a:latin typeface="Cambria Math" panose="02040503050406030204" pitchFamily="18" charset="0"/>
                                  <a:ea typeface="Gulim" pitchFamily="32" charset="-127"/>
                                  <a:cs typeface="Lucida Sans Unicode" pitchFamily="32" charset="0"/>
                                </a:rPr>
                              </m:ctrlPr>
                            </m:dPr>
                            <m:e>
                              <m:r>
                                <a:rPr lang="fr-FR" sz="2400" b="0" i="1" dirty="0" smtClean="0">
                                  <a:latin typeface="Cambria Math" panose="02040503050406030204" pitchFamily="18" charset="0"/>
                                  <a:ea typeface="Gulim" pitchFamily="32" charset="-127"/>
                                  <a:cs typeface="Lucida Sans Unicode" pitchFamily="32" charset="0"/>
                                </a:rPr>
                                <m:t>𝐵</m:t>
                              </m:r>
                            </m:e>
                          </m:d>
                        </m:num>
                        <m:den>
                          <m:r>
                            <a:rPr lang="fr-FR" sz="2400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  <m:t>𝑑𝑧</m:t>
                          </m:r>
                        </m:den>
                      </m:f>
                      <m:d>
                        <m:dPr>
                          <m:ctrlPr>
                            <a:rPr lang="fr-FR" sz="2400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</m:ctrlPr>
                        </m:dPr>
                        <m:e>
                          <m:r>
                            <a:rPr lang="fr-FR" sz="2400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  <m:t>𝑡</m:t>
                          </m:r>
                        </m:e>
                      </m:d>
                      <m:r>
                        <a:rPr lang="fr-FR" sz="2400" b="0" i="1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fr-FR" sz="2400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</m:ctrlPr>
                        </m:accPr>
                        <m:e>
                          <m:r>
                            <a:rPr lang="fr-FR" sz="2400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  <m:t>𝑧</m:t>
                          </m:r>
                        </m:e>
                      </m:acc>
                      <m:r>
                        <a:rPr lang="fr-FR" sz="2400" b="0" i="1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 </m:t>
                      </m:r>
                    </m:oMath>
                  </m:oMathPara>
                </a14:m>
                <a:endParaRPr lang="fr-FR" sz="2400" b="0" dirty="0" smtClean="0">
                  <a:latin typeface="Arial Rounded MT Bold" pitchFamily="34" charset="0"/>
                  <a:ea typeface="Gulim" pitchFamily="32" charset="-127"/>
                  <a:cs typeface="Lucida Sans Unicode" pitchFamily="32" charset="0"/>
                </a:endParaRPr>
              </a:p>
            </p:txBody>
          </p:sp>
        </mc:Choice>
        <mc:Fallback xmlns="">
          <p:sp>
            <p:nvSpPr>
              <p:cNvPr id="25" name="AutoShap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5736" y="1484784"/>
                <a:ext cx="5544616" cy="4536504"/>
              </a:xfrm>
              <a:prstGeom prst="roundRect">
                <a:avLst>
                  <a:gd name="adj" fmla="val 16667"/>
                </a:avLst>
              </a:prstGeom>
              <a:blipFill rotWithShape="0">
                <a:blip r:embed="rId4"/>
                <a:stretch>
                  <a:fillRect t="-7661" b="-55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5"/>
          <a:srcRect t="10483"/>
          <a:stretch/>
        </p:blipFill>
        <p:spPr>
          <a:xfrm>
            <a:off x="5596208" y="1700808"/>
            <a:ext cx="3306230" cy="2160239"/>
          </a:xfrm>
          <a:prstGeom prst="rect">
            <a:avLst/>
          </a:prstGeom>
        </p:spPr>
      </p:pic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914400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latin typeface="Arial Rounded MT Bold" pitchFamily="34" charset="0"/>
              </a:rPr>
              <a:t>How to excite resonant transitions?</a:t>
            </a:r>
            <a:endParaRPr lang="en-US" sz="280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24</a:t>
            </a:fld>
            <a:endParaRPr lang="en-US">
              <a:latin typeface="Arial Rounded MT Bold" pitchFamily="34" charset="0"/>
            </a:endParaRPr>
          </a:p>
        </p:txBody>
      </p:sp>
      <p:sp>
        <p:nvSpPr>
          <p:cNvPr id="41" name="Line 15"/>
          <p:cNvSpPr>
            <a:spLocks noChangeShapeType="1"/>
          </p:cNvSpPr>
          <p:nvPr/>
        </p:nvSpPr>
        <p:spPr bwMode="auto">
          <a:xfrm>
            <a:off x="791271" y="4905524"/>
            <a:ext cx="1092440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43645"/>
          <a:stretch>
            <a:fillRect/>
          </a:stretch>
        </p:blipFill>
        <p:spPr bwMode="auto">
          <a:xfrm>
            <a:off x="251520" y="2421087"/>
            <a:ext cx="4667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43645"/>
          <a:stretch>
            <a:fillRect/>
          </a:stretch>
        </p:blipFill>
        <p:spPr bwMode="auto">
          <a:xfrm>
            <a:off x="251520" y="2995762"/>
            <a:ext cx="4667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 r="43645"/>
          <a:stretch>
            <a:fillRect/>
          </a:stretch>
        </p:blipFill>
        <p:spPr bwMode="auto">
          <a:xfrm>
            <a:off x="251520" y="3716487"/>
            <a:ext cx="4667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43645"/>
          <a:stretch>
            <a:fillRect/>
          </a:stretch>
        </p:blipFill>
        <p:spPr bwMode="auto">
          <a:xfrm>
            <a:off x="251520" y="4711849"/>
            <a:ext cx="4667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564110"/>
            <a:ext cx="1802595" cy="43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Line 15"/>
          <p:cNvSpPr>
            <a:spLocks noChangeShapeType="1"/>
          </p:cNvSpPr>
          <p:nvPr/>
        </p:nvSpPr>
        <p:spPr bwMode="auto">
          <a:xfrm>
            <a:off x="755576" y="3933056"/>
            <a:ext cx="1092440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>
            <a:off x="755576" y="3212976"/>
            <a:ext cx="1092440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743256" y="2636912"/>
            <a:ext cx="1092440" cy="0"/>
          </a:xfrm>
          <a:prstGeom prst="line">
            <a:avLst/>
          </a:prstGeom>
          <a:noFill/>
          <a:ln w="508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36"/>
          <p:cNvSpPr>
            <a:spLocks noChangeShapeType="1"/>
          </p:cNvSpPr>
          <p:nvPr/>
        </p:nvSpPr>
        <p:spPr bwMode="auto">
          <a:xfrm flipH="1" flipV="1">
            <a:off x="971600" y="2780928"/>
            <a:ext cx="64334" cy="1996655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 type="triangle" w="med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 flipH="1" flipV="1">
            <a:off x="1209218" y="3212975"/>
            <a:ext cx="50413" cy="1564607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 type="triangle" w="med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36"/>
          <p:cNvSpPr>
            <a:spLocks noChangeShapeType="1"/>
          </p:cNvSpPr>
          <p:nvPr/>
        </p:nvSpPr>
        <p:spPr bwMode="auto">
          <a:xfrm flipH="1" flipV="1">
            <a:off x="1486495" y="3933056"/>
            <a:ext cx="27211" cy="844525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 type="triangle" w="med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476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5652120" cy="99734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Resonant</a:t>
            </a:r>
            <a:r>
              <a:rPr lang="fr-FR" sz="2800" dirty="0" smtClean="0">
                <a:latin typeface="Arial Rounded MT Bold" pitchFamily="34" charset="0"/>
              </a:rPr>
              <a:t> transitions in GRANIT</a:t>
            </a:r>
            <a:endParaRPr lang="fr-FR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25</a:t>
            </a:fld>
            <a:endParaRPr lang="fr-FR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890" b="28552"/>
          <a:stretch/>
        </p:blipFill>
        <p:spPr bwMode="auto">
          <a:xfrm>
            <a:off x="113557" y="1700809"/>
            <a:ext cx="6735962" cy="20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11560" y="1084674"/>
            <a:ext cx="13660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2000" dirty="0" err="1" smtClean="0">
                <a:latin typeface="Arial Rounded MT Bold" pitchFamily="34" charset="0"/>
              </a:rPr>
              <a:t>step</a:t>
            </a:r>
            <a:endParaRPr lang="fr-FR" b="0" dirty="0">
              <a:latin typeface="Arial Rounded MT Bold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390825" y="1916832"/>
            <a:ext cx="11973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latin typeface="Arial Rounded MT Bold" pitchFamily="34" charset="0"/>
              </a:rPr>
              <a:t>FILTER</a:t>
            </a:r>
            <a:endParaRPr lang="fr-FR" sz="1600" b="1" dirty="0">
              <a:latin typeface="Arial Rounded MT Bold" pitchFamily="34" charset="0"/>
            </a:endParaRPr>
          </a:p>
        </p:txBody>
      </p:sp>
      <p:sp>
        <p:nvSpPr>
          <p:cNvPr id="22" name="Text Box 63"/>
          <p:cNvSpPr txBox="1">
            <a:spLocks noChangeArrowheads="1"/>
          </p:cNvSpPr>
          <p:nvPr/>
        </p:nvSpPr>
        <p:spPr bwMode="auto">
          <a:xfrm>
            <a:off x="1835696" y="1196752"/>
            <a:ext cx="3600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2400" b="0" dirty="0" err="1" smtClean="0">
                <a:solidFill>
                  <a:srgbClr val="7030A0"/>
                </a:solidFill>
                <a:latin typeface="Arial Rounded MT Bold" pitchFamily="34" charset="0"/>
              </a:rPr>
              <a:t>Magnetic</a:t>
            </a:r>
            <a:r>
              <a:rPr lang="fr-FR" sz="2400" b="0" dirty="0" smtClean="0">
                <a:solidFill>
                  <a:srgbClr val="7030A0"/>
                </a:solidFill>
                <a:latin typeface="Arial Rounded MT Bold" pitchFamily="34" charset="0"/>
              </a:rPr>
              <a:t> excitation</a:t>
            </a:r>
            <a:endParaRPr lang="fr-FR" sz="2400" b="0" dirty="0">
              <a:solidFill>
                <a:srgbClr val="7030A0"/>
              </a:solidFill>
              <a:latin typeface="Arial Rounded MT Bold" pitchFamily="34" charset="0"/>
            </a:endParaRPr>
          </a:p>
        </p:txBody>
      </p:sp>
      <p:sp>
        <p:nvSpPr>
          <p:cNvPr id="24" name="Text Box 67"/>
          <p:cNvSpPr txBox="1">
            <a:spLocks noChangeArrowheads="1"/>
          </p:cNvSpPr>
          <p:nvPr/>
        </p:nvSpPr>
        <p:spPr bwMode="auto">
          <a:xfrm>
            <a:off x="6948264" y="2348880"/>
            <a:ext cx="17104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latin typeface="Arial Rounded MT Bold" pitchFamily="34" charset="0"/>
              </a:rPr>
              <a:t>Detector</a:t>
            </a:r>
            <a:endParaRPr lang="fr-FR" dirty="0">
              <a:latin typeface="Arial Rounded MT Bold" pitchFamily="34" charset="0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59633" y="1529223"/>
            <a:ext cx="327246" cy="60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611560" y="4437112"/>
            <a:ext cx="1454859" cy="1998240"/>
            <a:chOff x="215900" y="1484313"/>
            <a:chExt cx="2232025" cy="2700337"/>
          </a:xfrm>
        </p:grpSpPr>
        <p:sp>
          <p:nvSpPr>
            <p:cNvPr id="12" name="Line 15"/>
            <p:cNvSpPr>
              <a:spLocks noChangeShapeType="1"/>
            </p:cNvSpPr>
            <p:nvPr/>
          </p:nvSpPr>
          <p:spPr bwMode="auto">
            <a:xfrm>
              <a:off x="755650" y="3968750"/>
              <a:ext cx="1692275" cy="0"/>
            </a:xfrm>
            <a:prstGeom prst="line">
              <a:avLst/>
            </a:prstGeom>
            <a:noFill/>
            <a:ln w="50800">
              <a:solidFill>
                <a:srgbClr val="A5002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755650" y="2995613"/>
              <a:ext cx="1692275" cy="0"/>
            </a:xfrm>
            <a:prstGeom prst="line">
              <a:avLst/>
            </a:prstGeom>
            <a:noFill/>
            <a:ln w="50800">
              <a:solidFill>
                <a:srgbClr val="A5002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755650" y="2276475"/>
              <a:ext cx="1692275" cy="0"/>
            </a:xfrm>
            <a:prstGeom prst="line">
              <a:avLst/>
            </a:prstGeom>
            <a:noFill/>
            <a:ln w="50800">
              <a:solidFill>
                <a:srgbClr val="A5002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755650" y="1663700"/>
              <a:ext cx="1692275" cy="0"/>
            </a:xfrm>
            <a:prstGeom prst="line">
              <a:avLst/>
            </a:prstGeom>
            <a:noFill/>
            <a:ln w="50800">
              <a:solidFill>
                <a:srgbClr val="A5002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pic>
          <p:nvPicPr>
            <p:cNvPr id="16" name="Picture 3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 r="43645"/>
            <a:stretch>
              <a:fillRect/>
            </a:stretch>
          </p:blipFill>
          <p:spPr bwMode="auto">
            <a:xfrm>
              <a:off x="215900" y="1484313"/>
              <a:ext cx="466725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 r="43645"/>
            <a:stretch>
              <a:fillRect/>
            </a:stretch>
          </p:blipFill>
          <p:spPr bwMode="auto">
            <a:xfrm>
              <a:off x="215900" y="2058988"/>
              <a:ext cx="466725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2" r="43645"/>
            <a:stretch>
              <a:fillRect/>
            </a:stretch>
          </p:blipFill>
          <p:spPr bwMode="auto">
            <a:xfrm>
              <a:off x="215900" y="2779713"/>
              <a:ext cx="466725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3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0" r="43645"/>
            <a:stretch>
              <a:fillRect/>
            </a:stretch>
          </p:blipFill>
          <p:spPr bwMode="auto">
            <a:xfrm>
              <a:off x="215900" y="3775075"/>
              <a:ext cx="466725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Line 36"/>
            <p:cNvSpPr>
              <a:spLocks noChangeShapeType="1"/>
            </p:cNvSpPr>
            <p:nvPr/>
          </p:nvSpPr>
          <p:spPr bwMode="auto">
            <a:xfrm flipH="1" flipV="1">
              <a:off x="1187624" y="2984500"/>
              <a:ext cx="0" cy="995362"/>
            </a:xfrm>
            <a:prstGeom prst="line">
              <a:avLst/>
            </a:prstGeom>
            <a:noFill/>
            <a:ln w="50800">
              <a:solidFill>
                <a:srgbClr val="000080"/>
              </a:solidFill>
              <a:round/>
              <a:headEnd type="triangle" w="lg" len="lg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36"/>
            <p:cNvSpPr>
              <a:spLocks noChangeShapeType="1"/>
            </p:cNvSpPr>
            <p:nvPr/>
          </p:nvSpPr>
          <p:spPr bwMode="auto">
            <a:xfrm flipH="1" flipV="1">
              <a:off x="1763688" y="2276872"/>
              <a:ext cx="18238" cy="1691878"/>
            </a:xfrm>
            <a:prstGeom prst="line">
              <a:avLst/>
            </a:prstGeom>
            <a:noFill/>
            <a:ln w="50800">
              <a:solidFill>
                <a:srgbClr val="000080"/>
              </a:solidFill>
              <a:round/>
              <a:headEnd type="triangle" w="lg" len="lg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2051720" y="2924944"/>
            <a:ext cx="39604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Mirror    25 cm x 30 cm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345" y="3789040"/>
            <a:ext cx="5473055" cy="288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3275856" y="4437112"/>
            <a:ext cx="17524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3399"/>
                </a:solidFill>
                <a:latin typeface="Arial Rounded MT Bold" pitchFamily="34" charset="0"/>
              </a:rPr>
              <a:t>simulation</a:t>
            </a:r>
            <a:endParaRPr lang="en-US" sz="1600" dirty="0">
              <a:solidFill>
                <a:srgbClr val="003399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27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7504" y="44624"/>
            <a:ext cx="9036496" cy="997349"/>
          </a:xfrm>
        </p:spPr>
        <p:txBody>
          <a:bodyPr>
            <a:normAutofit/>
          </a:bodyPr>
          <a:lstStyle/>
          <a:p>
            <a:pPr algn="l"/>
            <a:r>
              <a:rPr lang="fr-FR" sz="2800" dirty="0" smtClean="0">
                <a:latin typeface="Arial Rounded MT Bold" pitchFamily="34" charset="0"/>
              </a:rPr>
              <a:t>The GRANIT instrument</a:t>
            </a:r>
            <a:br>
              <a:rPr lang="fr-FR" sz="2800" dirty="0" smtClean="0">
                <a:latin typeface="Arial Rounded MT Bold" pitchFamily="34" charset="0"/>
              </a:rPr>
            </a:br>
            <a:r>
              <a:rPr lang="fr-FR" sz="2400" dirty="0" err="1" smtClean="0">
                <a:latin typeface="Arial Rounded MT Bold" pitchFamily="34" charset="0"/>
              </a:rPr>
              <a:t>at</a:t>
            </a:r>
            <a:r>
              <a:rPr lang="fr-FR" sz="2400" dirty="0" smtClean="0">
                <a:latin typeface="Arial Rounded MT Bold" pitchFamily="34" charset="0"/>
              </a:rPr>
              <a:t> ILL </a:t>
            </a:r>
            <a:r>
              <a:rPr lang="fr-FR" sz="2400" dirty="0" err="1" smtClean="0">
                <a:latin typeface="Arial Rounded MT Bold" pitchFamily="34" charset="0"/>
              </a:rPr>
              <a:t>level</a:t>
            </a:r>
            <a:r>
              <a:rPr lang="fr-FR" sz="2400" dirty="0" smtClean="0">
                <a:latin typeface="Arial Rounded MT Bold" pitchFamily="34" charset="0"/>
              </a:rPr>
              <a:t> C</a:t>
            </a:r>
            <a:endParaRPr lang="fr-FR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26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268760"/>
            <a:ext cx="4835953" cy="36421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861" y="692696"/>
            <a:ext cx="3987627" cy="299917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3884522"/>
            <a:ext cx="3888432" cy="2320052"/>
          </a:xfrm>
          <a:prstGeom prst="rect">
            <a:avLst/>
          </a:prstGeom>
        </p:spPr>
      </p:pic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179512" y="5229200"/>
            <a:ext cx="417646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Arial Rounded MT Bold" pitchFamily="34" charset="0"/>
              </a:rPr>
              <a:t>First UCNs in GRANIT in 2013. </a:t>
            </a:r>
          </a:p>
          <a:p>
            <a:pPr>
              <a:spcBef>
                <a:spcPct val="50000"/>
              </a:spcBef>
            </a:pPr>
            <a:r>
              <a:rPr lang="en-US" sz="1600" dirty="0" smtClean="0">
                <a:latin typeface="Arial Rounded MT Bold" pitchFamily="34" charset="0"/>
              </a:rPr>
              <a:t>Producing UCNs is a delicate art. </a:t>
            </a:r>
          </a:p>
          <a:p>
            <a:pPr>
              <a:spcBef>
                <a:spcPct val="50000"/>
              </a:spcBef>
            </a:pPr>
            <a:r>
              <a:rPr lang="en-US" sz="1600" dirty="0" smtClean="0">
                <a:latin typeface="Arial Rounded MT Bold" pitchFamily="34" charset="0"/>
              </a:rPr>
              <a:t>We are getting ready for measuring something interesting…</a:t>
            </a:r>
            <a:endParaRPr lang="en-US" sz="16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55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3172094" y="3643785"/>
            <a:ext cx="1859002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err="1" smtClean="0">
                <a:latin typeface="Arial Rounded MT Bold" pitchFamily="34" charset="0"/>
              </a:rPr>
              <a:t>Heigth</a:t>
            </a:r>
            <a:endParaRPr lang="en-US" sz="2000" dirty="0">
              <a:latin typeface="Arial Rounded MT Bold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505065" y="1017752"/>
            <a:ext cx="4191440" cy="3491368"/>
            <a:chOff x="395536" y="801728"/>
            <a:chExt cx="4883013" cy="4067432"/>
          </a:xfrm>
        </p:grpSpPr>
        <p:sp>
          <p:nvSpPr>
            <p:cNvPr id="10" name="Rectangle 10" descr="blanc)"/>
            <p:cNvSpPr>
              <a:spLocks noChangeArrowheads="1"/>
            </p:cNvSpPr>
            <p:nvPr/>
          </p:nvSpPr>
          <p:spPr bwMode="auto">
            <a:xfrm>
              <a:off x="395536" y="801728"/>
              <a:ext cx="885768" cy="4067432"/>
            </a:xfrm>
            <a:prstGeom prst="rect">
              <a:avLst/>
            </a:prstGeom>
            <a:pattFill prst="dkUp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888" y="2164060"/>
              <a:ext cx="2286000" cy="2705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V="1">
              <a:off x="1290743" y="3861048"/>
              <a:ext cx="3987806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1290743" y="1115950"/>
              <a:ext cx="0" cy="375321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V="1">
              <a:off x="1290742" y="2164060"/>
              <a:ext cx="2273146" cy="169698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2"/>
            <p:cNvSpPr>
              <a:spLocks noChangeShapeType="1"/>
            </p:cNvSpPr>
            <p:nvPr/>
          </p:nvSpPr>
          <p:spPr bwMode="auto">
            <a:xfrm flipV="1">
              <a:off x="3318287" y="1066672"/>
              <a:ext cx="1721340" cy="128220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Searching for a fifth force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27</a:t>
            </a:fld>
            <a:endParaRPr lang="en-US"/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 rot="16200000">
            <a:off x="-447744" y="2067454"/>
            <a:ext cx="27805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latin typeface="Arial Rounded MT Bold" pitchFamily="34" charset="0"/>
              </a:rPr>
              <a:t>Vertical energy</a:t>
            </a:r>
            <a:endParaRPr lang="en-US" sz="2400" dirty="0">
              <a:latin typeface="Arial Rounded MT Bold" pitchFamily="34" charset="0"/>
            </a:endParaRPr>
          </a:p>
        </p:txBody>
      </p:sp>
      <p:sp>
        <p:nvSpPr>
          <p:cNvPr id="18" name="AutoShape 1"/>
          <p:cNvSpPr>
            <a:spLocks noChangeArrowheads="1"/>
          </p:cNvSpPr>
          <p:nvPr/>
        </p:nvSpPr>
        <p:spPr bwMode="auto">
          <a:xfrm>
            <a:off x="5148064" y="1052736"/>
            <a:ext cx="3465362" cy="3079748"/>
          </a:xfrm>
          <a:prstGeom prst="roundRect">
            <a:avLst>
              <a:gd name="adj" fmla="val 10466"/>
            </a:avLst>
          </a:prstGeom>
          <a:solidFill>
            <a:srgbClr val="7030A0">
              <a:alpha val="4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72000" anchor="ctr"/>
          <a:lstStyle/>
          <a:p>
            <a:pPr algn="ctr"/>
            <a:r>
              <a:rPr lang="en-US" sz="2000" dirty="0">
                <a:latin typeface="Arial Rounded MT Bold" pitchFamily="34" charset="0"/>
              </a:rPr>
              <a:t>Consequences for </a:t>
            </a:r>
          </a:p>
          <a:p>
            <a:pPr algn="ctr"/>
            <a:r>
              <a:rPr lang="en-US" sz="2000" dirty="0">
                <a:latin typeface="Arial Rounded MT Bold" pitchFamily="34" charset="0"/>
              </a:rPr>
              <a:t>the quantum states</a:t>
            </a:r>
          </a:p>
          <a:p>
            <a:endParaRPr lang="en-US" sz="2000" dirty="0">
              <a:latin typeface="Arial Rounded MT Bold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 Rounded MT Bold" pitchFamily="34" charset="0"/>
              </a:rPr>
              <a:t>Squeezing of the wave functions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 Rounded MT Bold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 Rounded MT Bold" pitchFamily="34" charset="0"/>
              </a:rPr>
              <a:t>Dilatation of the energy spectrum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 rot="19401585">
                <a:off x="2723717" y="1354220"/>
                <a:ext cx="14652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𝑚𝑔𝑧</m:t>
                      </m:r>
                      <m:r>
                        <a:rPr lang="fr-FR" sz="2800" b="0" i="1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+ ?</m:t>
                      </m:r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01585">
                <a:off x="2723717" y="1354220"/>
                <a:ext cx="1465209" cy="5232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013872" y="4797152"/>
                <a:ext cx="4874989" cy="9030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𝑉</m:t>
                      </m:r>
                      <m:d>
                        <m:dPr>
                          <m:ctrlPr>
                            <a:rPr lang="fr-FR" sz="2800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</m:ctrlPr>
                        </m:dPr>
                        <m:e>
                          <m:r>
                            <a:rPr lang="fr-FR" sz="2800" i="1" dirty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  <m:t>𝑧</m:t>
                          </m:r>
                        </m:e>
                      </m:d>
                      <m:r>
                        <a:rPr lang="fr-FR" sz="2800" b="0" i="1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=</m:t>
                      </m:r>
                      <m:r>
                        <a:rPr lang="fr-FR" sz="2800" b="0" i="1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𝑚𝑔𝑧</m:t>
                      </m:r>
                      <m:r>
                        <a:rPr lang="fr-FR" sz="2800" b="0" i="1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+</m:t>
                      </m:r>
                      <m:r>
                        <a:rPr lang="fr-FR" sz="2800" i="1" dirty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𝛽</m:t>
                      </m:r>
                      <m:f>
                        <m:fPr>
                          <m:ctrlPr>
                            <a:rPr lang="fr-FR" sz="2800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</m:ctrlPr>
                        </m:fPr>
                        <m:num>
                          <m:r>
                            <a:rPr lang="fr-FR" sz="2800" b="0" i="1" dirty="0" smtClean="0">
                              <a:latin typeface="Cambria Math" panose="02040503050406030204" pitchFamily="18" charset="0"/>
                              <a:ea typeface="Gulim" pitchFamily="32" charset="-127"/>
                              <a:cs typeface="Lucida Sans Unicode" pitchFamily="32" charset="0"/>
                            </a:rPr>
                            <m:t>𝑚</m:t>
                          </m:r>
                        </m:num>
                        <m:den>
                          <m:sSub>
                            <m:sSubPr>
                              <m:ctrlPr>
                                <a:rPr lang="fr-FR" sz="2800" b="0" i="1" dirty="0" smtClean="0">
                                  <a:latin typeface="Cambria Math" panose="02040503050406030204" pitchFamily="18" charset="0"/>
                                  <a:ea typeface="Gulim" pitchFamily="32" charset="-127"/>
                                  <a:cs typeface="Lucida Sans Unicode" pitchFamily="32" charset="0"/>
                                </a:rPr>
                              </m:ctrlPr>
                            </m:sSubPr>
                            <m:e>
                              <m:r>
                                <a:rPr lang="fr-FR" sz="2800" b="0" i="1" dirty="0" smtClean="0">
                                  <a:latin typeface="Cambria Math" panose="02040503050406030204" pitchFamily="18" charset="0"/>
                                  <a:ea typeface="Gulim" pitchFamily="32" charset="-127"/>
                                  <a:cs typeface="Lucida Sans Unicode" pitchFamily="32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800" b="0" i="0" dirty="0" smtClean="0">
                                  <a:latin typeface="Cambria Math" panose="02040503050406030204" pitchFamily="18" charset="0"/>
                                  <a:ea typeface="Gulim" pitchFamily="32" charset="-127"/>
                                  <a:cs typeface="Lucida Sans Unicode" pitchFamily="32" charset="0"/>
                                </a:rPr>
                                <m:t>Planck</m:t>
                              </m:r>
                            </m:sub>
                          </m:sSub>
                        </m:den>
                      </m:f>
                      <m:r>
                        <a:rPr lang="fr-FR" sz="2800" b="0" i="1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 </m:t>
                      </m:r>
                      <m:r>
                        <a:rPr lang="fr-FR" sz="2800" b="0" i="1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𝜑</m:t>
                      </m:r>
                      <m:r>
                        <a:rPr lang="fr-FR" sz="2800" b="0" i="1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(</m:t>
                      </m:r>
                      <m:r>
                        <a:rPr lang="fr-FR" sz="2800" b="0" i="1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𝑧</m:t>
                      </m:r>
                      <m:r>
                        <a:rPr lang="fr-FR" sz="2800" b="0" i="1" dirty="0" smtClean="0">
                          <a:latin typeface="Cambria Math" panose="02040503050406030204" pitchFamily="18" charset="0"/>
                          <a:ea typeface="Gulim" pitchFamily="32" charset="-127"/>
                          <a:cs typeface="Lucida Sans Unicode" pitchFamily="32" charset="0"/>
                        </a:rPr>
                        <m:t>)</m:t>
                      </m:r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872" y="4797152"/>
                <a:ext cx="4874989" cy="90306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641032" y="5085184"/>
            <a:ext cx="22747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Arial Rounded MT Bold" pitchFamily="34" charset="0"/>
              </a:rPr>
              <a:t>Chameleon case: </a:t>
            </a:r>
            <a:endParaRPr lang="en-US" sz="1600" dirty="0">
              <a:latin typeface="Arial Rounded MT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432022" y="5877272"/>
                <a:ext cx="3792385" cy="5499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800" b="0" i="1" dirty="0" smtClean="0">
                        <a:latin typeface="Cambria Math" panose="02040503050406030204" pitchFamily="18" charset="0"/>
                        <a:ea typeface="Gulim" pitchFamily="32" charset="-127"/>
                        <a:cs typeface="Lucida Sans Unicode" pitchFamily="32" charset="0"/>
                      </a:rPr>
                      <m:t>𝜑</m:t>
                    </m:r>
                    <m:d>
                      <m:dPr>
                        <m:ctrlPr>
                          <a:rPr lang="fr-FR" sz="2800" b="0" i="1" dirty="0" smtClean="0">
                            <a:latin typeface="Cambria Math" panose="02040503050406030204" pitchFamily="18" charset="0"/>
                            <a:ea typeface="Gulim" pitchFamily="32" charset="-127"/>
                            <a:cs typeface="Lucida Sans Unicode" pitchFamily="32" charset="0"/>
                          </a:rPr>
                        </m:ctrlPr>
                      </m:dPr>
                      <m:e>
                        <m:r>
                          <a:rPr lang="fr-FR" sz="2800" b="0" i="1" dirty="0" smtClean="0">
                            <a:latin typeface="Cambria Math" panose="02040503050406030204" pitchFamily="18" charset="0"/>
                            <a:ea typeface="Gulim" pitchFamily="32" charset="-127"/>
                            <a:cs typeface="Lucida Sans Unicode" pitchFamily="32" charset="0"/>
                          </a:rPr>
                          <m:t>𝑧</m:t>
                        </m:r>
                      </m:e>
                    </m:d>
                    <m:r>
                      <a:rPr lang="fr-FR" sz="2800" i="1" dirty="0">
                        <a:latin typeface="Cambria Math" panose="02040503050406030204" pitchFamily="18" charset="0"/>
                        <a:ea typeface="Gulim" pitchFamily="32" charset="-127"/>
                        <a:cs typeface="Lucida Sans Unicode" pitchFamily="32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2800" b="0" i="0" dirty="0" smtClean="0">
                        <a:latin typeface="Cambria Math" panose="02040503050406030204" pitchFamily="18" charset="0"/>
                        <a:ea typeface="Gulim" pitchFamily="32" charset="-127"/>
                        <a:cs typeface="Lucida Sans Unicode" pitchFamily="32" charset="0"/>
                      </a:rPr>
                      <m:t>Λ</m:t>
                    </m:r>
                    <m:sSup>
                      <m:sSupPr>
                        <m:ctrlPr>
                          <a:rPr lang="fr-FR" sz="2800" b="0" i="1" dirty="0" smtClean="0">
                            <a:latin typeface="Cambria Math" panose="02040503050406030204" pitchFamily="18" charset="0"/>
                            <a:ea typeface="Gulim" pitchFamily="32" charset="-127"/>
                            <a:cs typeface="Lucida Sans Unicode" pitchFamily="32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2800" b="0" i="1" dirty="0" smtClean="0">
                                <a:latin typeface="Cambria Math" panose="02040503050406030204" pitchFamily="18" charset="0"/>
                                <a:ea typeface="Gulim" pitchFamily="32" charset="-127"/>
                                <a:cs typeface="Lucida Sans Unicode" pitchFamily="32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fr-FR" sz="2800" b="0" i="1" dirty="0" smtClean="0">
                                    <a:latin typeface="Cambria Math" panose="02040503050406030204" pitchFamily="18" charset="0"/>
                                    <a:ea typeface="Gulim" pitchFamily="32" charset="-127"/>
                                    <a:cs typeface="Lucida Sans Unicode" pitchFamily="32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fr-FR" sz="2800" b="0" i="0" dirty="0" smtClean="0">
                                    <a:latin typeface="Cambria Math" panose="02040503050406030204" pitchFamily="18" charset="0"/>
                                    <a:ea typeface="Gulim" pitchFamily="32" charset="-127"/>
                                    <a:cs typeface="Lucida Sans Unicode" pitchFamily="32" charset="0"/>
                                  </a:rPr>
                                  <m:t>Λ</m:t>
                                </m:r>
                                <m:r>
                                  <a:rPr lang="fr-FR" sz="2800" b="0" i="1" dirty="0" smtClean="0">
                                    <a:latin typeface="Cambria Math" panose="02040503050406030204" pitchFamily="18" charset="0"/>
                                    <a:ea typeface="Gulim" pitchFamily="32" charset="-127"/>
                                    <a:cs typeface="Lucida Sans Unicode" pitchFamily="32" charset="0"/>
                                  </a:rPr>
                                  <m:t>𝑧</m:t>
                                </m:r>
                              </m:num>
                              <m:den>
                                <m:r>
                                  <a:rPr lang="fr-FR" sz="2800" b="0" i="1" dirty="0" smtClean="0">
                                    <a:latin typeface="Cambria Math" panose="02040503050406030204" pitchFamily="18" charset="0"/>
                                    <a:ea typeface="Gulim" pitchFamily="32" charset="-127"/>
                                    <a:cs typeface="Lucida Sans Unicode" pitchFamily="32" charset="0"/>
                                  </a:rPr>
                                  <m:t>ℏ</m:t>
                                </m:r>
                                <m:r>
                                  <a:rPr lang="fr-FR" sz="2800" b="0" i="1" dirty="0" smtClean="0">
                                    <a:latin typeface="Cambria Math" panose="02040503050406030204" pitchFamily="18" charset="0"/>
                                    <a:ea typeface="Gulim" pitchFamily="32" charset="-127"/>
                                    <a:cs typeface="Lucida Sans Unicode" pitchFamily="32" charset="0"/>
                                  </a:rPr>
                                  <m:t>𝑐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type m:val="lin"/>
                            <m:ctrlPr>
                              <a:rPr lang="fr-FR" sz="2800" b="0" i="1" dirty="0" smtClean="0">
                                <a:latin typeface="Cambria Math" panose="02040503050406030204" pitchFamily="18" charset="0"/>
                                <a:ea typeface="Gulim" pitchFamily="32" charset="-127"/>
                                <a:cs typeface="Lucida Sans Unicode" pitchFamily="32" charset="0"/>
                              </a:rPr>
                            </m:ctrlPr>
                          </m:fPr>
                          <m:num>
                            <m:r>
                              <a:rPr lang="fr-FR" sz="2800" b="0" i="1" dirty="0" smtClean="0">
                                <a:latin typeface="Cambria Math" panose="02040503050406030204" pitchFamily="18" charset="0"/>
                                <a:ea typeface="Gulim" pitchFamily="32" charset="-127"/>
                                <a:cs typeface="Lucida Sans Unicode" pitchFamily="32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2800" b="0" i="1" dirty="0" smtClean="0">
                                <a:latin typeface="Cambria Math" panose="02040503050406030204" pitchFamily="18" charset="0"/>
                                <a:ea typeface="Gulim" pitchFamily="32" charset="-127"/>
                                <a:cs typeface="Lucida Sans Unicode" pitchFamily="32" charset="0"/>
                              </a:rPr>
                              <m:t>2+</m:t>
                            </m:r>
                            <m:r>
                              <a:rPr lang="fr-FR" sz="2800" b="0" i="1" dirty="0" smtClean="0">
                                <a:latin typeface="Cambria Math" panose="02040503050406030204" pitchFamily="18" charset="0"/>
                                <a:ea typeface="Gulim" pitchFamily="32" charset="-127"/>
                                <a:cs typeface="Lucida Sans Unicode" pitchFamily="32" charset="0"/>
                              </a:rPr>
                              <m:t>𝑛</m:t>
                            </m:r>
                          </m:den>
                        </m:f>
                      </m:sup>
                    </m:sSup>
                  </m:oMath>
                </a14:m>
                <a:r>
                  <a:rPr lang="fr-FR" sz="2800" dirty="0" smtClean="0"/>
                  <a:t> </a:t>
                </a:r>
                <a:endParaRPr lang="fr-FR" sz="28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2022" y="5877272"/>
                <a:ext cx="3792385" cy="54995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683568" y="5940569"/>
            <a:ext cx="2274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Arial Rounded MT Bold" pitchFamily="34" charset="0"/>
              </a:rPr>
              <a:t>Field profile above the mirror</a:t>
            </a:r>
            <a:endParaRPr lang="en-US" sz="16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71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251520" y="-16621"/>
            <a:ext cx="8892480" cy="781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latin typeface="Arial Rounded MT Bold" pitchFamily="34" charset="0"/>
              </a:rPr>
              <a:t>Bouncing neutron sensitivity to the chameleon</a:t>
            </a:r>
            <a:endParaRPr lang="en-US" sz="24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408874" y="6365625"/>
            <a:ext cx="706742" cy="365125"/>
          </a:xfrm>
        </p:spPr>
        <p:txBody>
          <a:bodyPr/>
          <a:lstStyle/>
          <a:p>
            <a:pPr algn="l"/>
            <a:fld id="{D1D94709-9FCA-426C-AED4-4F2148926EEE}" type="slidenum">
              <a:rPr lang="en-US" smtClean="0">
                <a:latin typeface="Arial Rounded MT Bold" pitchFamily="34" charset="0"/>
              </a:rPr>
              <a:pPr algn="l"/>
              <a:t>28</a:t>
            </a:fld>
            <a:endParaRPr lang="en-US">
              <a:latin typeface="Arial Rounded MT Bold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698803"/>
            <a:ext cx="4185738" cy="603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357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4" descr="Reacteur-JL-Baudet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37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8"/>
          <a:stretch/>
        </p:blipFill>
        <p:spPr bwMode="auto">
          <a:xfrm>
            <a:off x="-73025" y="-1618"/>
            <a:ext cx="9217025" cy="688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76256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/>
              <a:t>29</a:t>
            </a:fld>
            <a:endParaRPr lang="en-US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9512" y="1196752"/>
            <a:ext cx="883034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3200" i="1" dirty="0" smtClean="0">
                <a:solidFill>
                  <a:srgbClr val="FFFFFF"/>
                </a:solidFill>
                <a:effectLst/>
                <a:latin typeface="Arial Rounded MT Bold" pitchFamily="34" charset="0"/>
              </a:rPr>
              <a:t>1 Neutrons, nucleosynthesis, baryogenesis</a:t>
            </a:r>
            <a:endParaRPr lang="en-US" sz="2000" i="1" dirty="0">
              <a:solidFill>
                <a:srgbClr val="FFFFFF"/>
              </a:solidFill>
              <a:effectLst/>
              <a:latin typeface="Arial Rounded MT Bold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3200" i="1" dirty="0" smtClean="0">
                <a:solidFill>
                  <a:srgbClr val="FFFFFF"/>
                </a:solidFill>
                <a:effectLst/>
                <a:latin typeface="Arial Rounded MT Bold" pitchFamily="34" charset="0"/>
              </a:rPr>
              <a:t>2 Dark Energy, the chameleon</a:t>
            </a:r>
            <a:endParaRPr lang="en-US" sz="2000" dirty="0" smtClean="0">
              <a:solidFill>
                <a:srgbClr val="FFFFFF"/>
              </a:solidFill>
              <a:effectLst/>
              <a:latin typeface="Arial Rounded MT Bold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3600" i="1" dirty="0" smtClean="0">
                <a:solidFill>
                  <a:srgbClr val="FFFFFF"/>
                </a:solidFill>
                <a:latin typeface="Arial Rounded MT Bold" pitchFamily="34" charset="0"/>
              </a:rPr>
              <a:t>3 </a:t>
            </a:r>
            <a:r>
              <a:rPr lang="en-US" sz="3600" i="1" dirty="0">
                <a:solidFill>
                  <a:srgbClr val="FFFFFF"/>
                </a:solidFill>
                <a:latin typeface="Arial Rounded MT Bold" pitchFamily="34" charset="0"/>
              </a:rPr>
              <a:t>Bouncing neutrons with GRANIT</a:t>
            </a:r>
          </a:p>
          <a:p>
            <a:pPr>
              <a:lnSpc>
                <a:spcPct val="200000"/>
              </a:lnSpc>
            </a:pPr>
            <a:r>
              <a:rPr lang="en-US" sz="3600" i="1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4</a:t>
            </a:r>
            <a:r>
              <a:rPr lang="en-US" sz="3600" i="1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Neutron interferometry experiment</a:t>
            </a:r>
            <a:endParaRPr lang="en-US" sz="3600" i="1" dirty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28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4" descr="Reacteur-JL-Baudet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37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8"/>
          <a:stretch/>
        </p:blipFill>
        <p:spPr bwMode="auto">
          <a:xfrm>
            <a:off x="-36513" y="-27384"/>
            <a:ext cx="9217025" cy="688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76256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9512" y="1700808"/>
            <a:ext cx="883034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3200" i="1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1 Neutrons, nucleosynthesis, baryogenesis</a:t>
            </a:r>
            <a:endParaRPr lang="en-US" sz="2000" i="1" dirty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3200" i="1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2 Dark Energy, the chameleon</a:t>
            </a:r>
            <a:endParaRPr lang="en-US" sz="2000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3200" i="1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3</a:t>
            </a:r>
            <a:r>
              <a:rPr lang="en-US" sz="3200" i="1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Bouncing neutrons with GRANIT</a:t>
            </a:r>
          </a:p>
          <a:p>
            <a:pPr>
              <a:lnSpc>
                <a:spcPct val="200000"/>
              </a:lnSpc>
            </a:pPr>
            <a:r>
              <a:rPr lang="en-US" sz="3200" i="1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4 </a:t>
            </a:r>
            <a:r>
              <a:rPr lang="en-US" sz="3200" i="1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Neutron interferometry </a:t>
            </a:r>
            <a:r>
              <a:rPr lang="en-US" sz="3200" i="1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experiment</a:t>
            </a:r>
            <a:endParaRPr lang="en-US" sz="3200" i="1" dirty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0" y="404664"/>
            <a:ext cx="8244408" cy="853333"/>
          </a:xfrm>
        </p:spPr>
        <p:txBody>
          <a:bodyPr>
            <a:norm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latin typeface="Arial Rounded MT Bold" pitchFamily="34" charset="0"/>
              </a:rPr>
              <a:t>Outline</a:t>
            </a:r>
            <a:endParaRPr lang="en-US" sz="36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57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Principle of neutron interferometry 1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30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84" y="4351946"/>
            <a:ext cx="5388631" cy="224906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 t="39501" r="38975" b="1700"/>
          <a:stretch/>
        </p:blipFill>
        <p:spPr>
          <a:xfrm>
            <a:off x="6084167" y="1124744"/>
            <a:ext cx="2738875" cy="5112568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70" y="1076346"/>
            <a:ext cx="5743182" cy="3227524"/>
          </a:xfrm>
          <a:prstGeom prst="rect">
            <a:avLst/>
          </a:prstGeom>
        </p:spPr>
      </p:pic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936104" y="5733256"/>
            <a:ext cx="457200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dirty="0" smtClean="0">
                <a:latin typeface="Arial Rounded MT Bold" pitchFamily="34" charset="0"/>
              </a:rPr>
              <a:t>interferogram</a:t>
            </a:r>
            <a:endParaRPr lang="en-US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60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09" y="1076346"/>
            <a:ext cx="5743182" cy="32275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Principle of neutron interferometry 2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31</a:t>
            </a:fld>
            <a:endParaRPr lang="en-US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8032" y="4869160"/>
            <a:ext cx="4572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dirty="0" smtClean="0">
                <a:latin typeface="Arial Rounded MT Bold" pitchFamily="34" charset="0"/>
              </a:rPr>
              <a:t>Phase shift due to the sample:</a:t>
            </a:r>
            <a:endParaRPr lang="en-US" sz="16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51520" y="5805264"/>
            <a:ext cx="45720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dirty="0" smtClean="0">
                <a:latin typeface="Arial Rounded MT Bold" pitchFamily="34" charset="0"/>
              </a:rPr>
              <a:t>neutron potential in a chameleon field:</a:t>
            </a:r>
            <a:endParaRPr lang="en-US" sz="16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5004048" y="4581128"/>
                <a:ext cx="2812758" cy="968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4581128"/>
                <a:ext cx="2812758" cy="96872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928043" y="5589240"/>
                <a:ext cx="3250313" cy="7872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400" b="0" i="0" smtClean="0">
                                  <a:latin typeface="Cambria Math" panose="02040503050406030204" pitchFamily="18" charset="0"/>
                                </a:rPr>
                                <m:t>Planck</m:t>
                              </m:r>
                            </m:sub>
                          </m:sSub>
                        </m:den>
                      </m:f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043" y="5589240"/>
                <a:ext cx="3250313" cy="78726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038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1"/>
          <p:cNvSpPr>
            <a:spLocks noChangeArrowheads="1"/>
          </p:cNvSpPr>
          <p:nvPr/>
        </p:nvSpPr>
        <p:spPr bwMode="auto">
          <a:xfrm>
            <a:off x="323528" y="764704"/>
            <a:ext cx="4032448" cy="2195650"/>
          </a:xfrm>
          <a:prstGeom prst="roundRect">
            <a:avLst>
              <a:gd name="adj" fmla="val 9888"/>
            </a:avLst>
          </a:prstGeom>
          <a:solidFill>
            <a:srgbClr val="7030A0">
              <a:alpha val="4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216000" tIns="0" rIns="0" bIns="72000" anchor="ctr"/>
          <a:lstStyle/>
          <a:p>
            <a:r>
              <a:rPr lang="en-US" sz="2000" dirty="0" smtClean="0">
                <a:latin typeface="Arial Rounded MT Bold" pitchFamily="34" charset="0"/>
              </a:rPr>
              <a:t>Idea: </a:t>
            </a:r>
            <a:endParaRPr lang="en-US" sz="2000" dirty="0">
              <a:latin typeface="Arial Rounded MT Bold" pitchFamily="34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Arial Rounded MT Bold" pitchFamily="34" charset="0"/>
              </a:rPr>
              <a:t>the chameleon field in a cell </a:t>
            </a:r>
            <a:endParaRPr lang="en-US" sz="2000" dirty="0" smtClean="0">
              <a:solidFill>
                <a:srgbClr val="0000FF"/>
              </a:solidFill>
              <a:latin typeface="Arial Rounded MT Bold" pitchFamily="34" charset="0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Arial Rounded MT Bold" pitchFamily="34" charset="0"/>
              </a:rPr>
              <a:t>exists </a:t>
            </a:r>
            <a:r>
              <a:rPr lang="en-US" sz="2000" dirty="0">
                <a:solidFill>
                  <a:srgbClr val="0000FF"/>
                </a:solidFill>
                <a:latin typeface="Arial Rounded MT Bold" pitchFamily="34" charset="0"/>
              </a:rPr>
              <a:t>only in vacuum</a:t>
            </a:r>
            <a:r>
              <a:rPr lang="en-US" sz="2000" dirty="0">
                <a:latin typeface="Arial Rounded MT Bold" pitchFamily="34" charset="0"/>
              </a:rPr>
              <a:t>, </a:t>
            </a:r>
          </a:p>
          <a:p>
            <a:r>
              <a:rPr lang="en-US" sz="2000" dirty="0">
                <a:latin typeface="Arial Rounded MT Bold" pitchFamily="34" charset="0"/>
              </a:rPr>
              <a:t>it is suppressed </a:t>
            </a:r>
            <a:endParaRPr lang="en-US" sz="2000" dirty="0" smtClean="0">
              <a:latin typeface="Arial Rounded MT Bold" pitchFamily="34" charset="0"/>
            </a:endParaRPr>
          </a:p>
          <a:p>
            <a:r>
              <a:rPr lang="en-US" sz="2000" dirty="0" smtClean="0">
                <a:latin typeface="Arial Rounded MT Bold" pitchFamily="34" charset="0"/>
              </a:rPr>
              <a:t>by </a:t>
            </a:r>
            <a:r>
              <a:rPr lang="en-US" sz="2000" dirty="0">
                <a:latin typeface="Arial Rounded MT Bold" pitchFamily="34" charset="0"/>
              </a:rPr>
              <a:t>a small amount of </a:t>
            </a:r>
            <a:r>
              <a:rPr lang="en-US" sz="2000" dirty="0" smtClean="0">
                <a:latin typeface="Arial Rounded MT Bold" pitchFamily="34" charset="0"/>
              </a:rPr>
              <a:t>gas </a:t>
            </a:r>
          </a:p>
          <a:p>
            <a:r>
              <a:rPr lang="en-US" sz="2000" dirty="0" smtClean="0">
                <a:latin typeface="Arial Rounded MT Bold" pitchFamily="34" charset="0"/>
              </a:rPr>
              <a:t>(here helium)</a:t>
            </a:r>
            <a:endParaRPr lang="en-US" sz="20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48609" y="-16621"/>
            <a:ext cx="5795390" cy="99734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The chameleon cell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32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0553" r="8639"/>
          <a:stretch/>
        </p:blipFill>
        <p:spPr>
          <a:xfrm>
            <a:off x="3202986" y="3212976"/>
            <a:ext cx="2694227" cy="291878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9045"/>
          <a:stretch/>
        </p:blipFill>
        <p:spPr>
          <a:xfrm>
            <a:off x="6117940" y="3212976"/>
            <a:ext cx="2990564" cy="291301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r="8978"/>
          <a:stretch/>
        </p:blipFill>
        <p:spPr>
          <a:xfrm>
            <a:off x="0" y="3212976"/>
            <a:ext cx="2982259" cy="2959161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45108">
            <a:off x="8534190" y="2625481"/>
            <a:ext cx="305218" cy="56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6012160" y="1772816"/>
                <a:ext cx="2670046" cy="1079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2000" dirty="0" smtClean="0">
                    <a:latin typeface="Arial Rounded MT Bold" pitchFamily="34" charset="0"/>
                  </a:rPr>
                  <a:t>We plot the transverse field profile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)/</m:t>
                    </m:r>
                    <m:r>
                      <m:rPr>
                        <m:sty m:val="p"/>
                      </m:rPr>
                      <a:rPr lang="fr-FR" sz="24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US" b="1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</mc:Choice>
        <mc:Fallback xmlns="">
          <p:sp>
            <p:nvSpPr>
              <p:cNvPr id="12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2160" y="1772816"/>
                <a:ext cx="2670046" cy="1079399"/>
              </a:xfrm>
              <a:prstGeom prst="rect">
                <a:avLst/>
              </a:prstGeom>
              <a:blipFill rotWithShape="0">
                <a:blip r:embed="rId7"/>
                <a:stretch>
                  <a:fillRect t="-3390" b="-791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2"/>
              <p:cNvSpPr txBox="1">
                <a:spLocks noChangeArrowheads="1"/>
              </p:cNvSpPr>
              <p:nvPr/>
            </p:nvSpPr>
            <p:spPr bwMode="auto">
              <a:xfrm>
                <a:off x="1691680" y="6093296"/>
                <a:ext cx="5976664" cy="7408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  <a:tab pos="105156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2000" dirty="0" smtClean="0">
                    <a:latin typeface="Arial Rounded MT Bold" pitchFamily="34" charset="0"/>
                  </a:rPr>
                  <a:t>Numerical solution of the chameleon equation for </a:t>
                </a:r>
                <a14:m>
                  <m:oMath xmlns:m="http://schemas.openxmlformats.org/officeDocument/2006/math">
                    <m:r>
                      <a:rPr lang="fr-FR" sz="22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FR" sz="2200" b="0" i="1" smtClean="0">
                        <a:latin typeface="Cambria Math" panose="02040503050406030204" pitchFamily="18" charset="0"/>
                      </a:rPr>
                      <m:t>=1  </m:t>
                    </m:r>
                  </m:oMath>
                </a14:m>
                <a:r>
                  <a:rPr lang="en-US" sz="2000" dirty="0" smtClean="0">
                    <a:latin typeface="Arial Rounded MT Bold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fr-FR" sz="22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fr-FR" sz="2200" b="0" i="1" smtClean="0"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fr-FR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en-US" sz="2200" b="1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</mc:Choice>
        <mc:Fallback xmlns="">
          <p:sp>
            <p:nvSpPr>
              <p:cNvPr id="1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6093296"/>
                <a:ext cx="5976664" cy="740845"/>
              </a:xfrm>
              <a:prstGeom prst="rect">
                <a:avLst/>
              </a:prstGeom>
              <a:blipFill rotWithShape="0">
                <a:blip r:embed="rId8"/>
                <a:stretch>
                  <a:fillRect t="-4959" r="-1020" b="-132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96281" y="3533758"/>
                <a:ext cx="259154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fr-FR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fr-FR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mbar</m:t>
                      </m:r>
                      <m:r>
                        <a:rPr lang="fr-FR" sz="2800" b="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81" y="3533758"/>
                <a:ext cx="2591543" cy="52322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348609" y="3507841"/>
                <a:ext cx="259154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fr-FR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fr-FR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mbar</m:t>
                      </m:r>
                      <m:r>
                        <a:rPr lang="fr-FR" sz="2800" b="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609" y="3507841"/>
                <a:ext cx="2591543" cy="52322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732240" y="3507841"/>
                <a:ext cx="147668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vacuum</m:t>
                      </m:r>
                    </m:oMath>
                  </m:oMathPara>
                </a14:m>
                <a:endParaRPr lang="fr-FR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3507841"/>
                <a:ext cx="1476686" cy="52322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927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9144000" cy="99734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The experiment at the S18 instrument (ILL)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en-US" smtClean="0"/>
              <a:t>33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15550" r="18118"/>
          <a:stretch/>
        </p:blipFill>
        <p:spPr>
          <a:xfrm>
            <a:off x="5076056" y="2708920"/>
            <a:ext cx="3845024" cy="324328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7072"/>
            <a:ext cx="4554965" cy="3416224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17625">
            <a:off x="1162986" y="2151939"/>
            <a:ext cx="498015" cy="91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9512" y="1124744"/>
            <a:ext cx="3043719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dirty="0" smtClean="0">
                <a:latin typeface="Arial Rounded MT Bold" pitchFamily="34" charset="0"/>
              </a:rPr>
              <a:t>Dedicated vacuum chamber built by the </a:t>
            </a:r>
            <a:r>
              <a:rPr lang="en-US" sz="2000" dirty="0" err="1" smtClean="0">
                <a:latin typeface="Arial Rounded MT Bold" pitchFamily="34" charset="0"/>
              </a:rPr>
              <a:t>Atominstitut</a:t>
            </a:r>
            <a:r>
              <a:rPr lang="en-US" sz="2000" dirty="0" smtClean="0">
                <a:latin typeface="Arial Rounded MT Bold" pitchFamily="34" charset="0"/>
              </a:rPr>
              <a:t> in Vienna</a:t>
            </a:r>
            <a:endParaRPr lang="en-US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17625">
            <a:off x="7770377" y="2042308"/>
            <a:ext cx="305218" cy="56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098140" y="1466769"/>
            <a:ext cx="304371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dirty="0" err="1" smtClean="0">
                <a:latin typeface="Arial Rounded MT Bold" pitchFamily="34" charset="0"/>
              </a:rPr>
              <a:t>Hartmut</a:t>
            </a:r>
            <a:r>
              <a:rPr lang="en-US" sz="2000" dirty="0" smtClean="0">
                <a:latin typeface="Arial Rounded MT Bold" pitchFamily="34" charset="0"/>
              </a:rPr>
              <a:t> </a:t>
            </a:r>
            <a:r>
              <a:rPr lang="en-US" sz="2000" dirty="0" err="1" smtClean="0">
                <a:latin typeface="Arial Rounded MT Bold" pitchFamily="34" charset="0"/>
              </a:rPr>
              <a:t>Lemmel</a:t>
            </a:r>
            <a:endParaRPr lang="en-US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31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-16621"/>
            <a:ext cx="8532440" cy="997349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latin typeface="Arial Rounded MT Bold" pitchFamily="34" charset="0"/>
              </a:rPr>
              <a:t>Results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395536" y="6418653"/>
            <a:ext cx="2133600" cy="365125"/>
          </a:xfrm>
        </p:spPr>
        <p:txBody>
          <a:bodyPr/>
          <a:lstStyle/>
          <a:p>
            <a:pPr algn="l"/>
            <a:fld id="{D1D94709-9FCA-426C-AED4-4F2148926EEE}" type="slidenum">
              <a:rPr lang="en-US" smtClean="0"/>
              <a:pPr algn="l"/>
              <a:t>34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880"/>
            <a:ext cx="4604050" cy="3154499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220072" y="2780928"/>
            <a:ext cx="3672408" cy="163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latin typeface="Arial Rounded MT Bold" pitchFamily="34" charset="0"/>
              </a:rPr>
              <a:t>We have measured the field profile, </a:t>
            </a:r>
          </a:p>
          <a:p>
            <a:r>
              <a:rPr lang="en-US" sz="2000" dirty="0" smtClean="0">
                <a:latin typeface="Arial Rounded MT Bold" pitchFamily="34" charset="0"/>
              </a:rPr>
              <a:t>by moving the vacuum cell, </a:t>
            </a:r>
          </a:p>
          <a:p>
            <a:r>
              <a:rPr lang="en-US" sz="2000" dirty="0" smtClean="0">
                <a:latin typeface="Arial Rounded MT Bold" pitchFamily="34" charset="0"/>
              </a:rPr>
              <a:t>as a function of the </a:t>
            </a:r>
          </a:p>
          <a:p>
            <a:r>
              <a:rPr lang="en-US" sz="2000" dirty="0" smtClean="0">
                <a:latin typeface="Arial Rounded MT Bold" pitchFamily="34" charset="0"/>
              </a:rPr>
              <a:t>helium pressure</a:t>
            </a:r>
            <a:endParaRPr lang="en-US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7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-16621"/>
            <a:ext cx="8532440" cy="997349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latin typeface="Arial Rounded MT Bold" pitchFamily="34" charset="0"/>
              </a:rPr>
              <a:t>Results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395536" y="6418653"/>
            <a:ext cx="2133600" cy="365125"/>
          </a:xfrm>
        </p:spPr>
        <p:txBody>
          <a:bodyPr/>
          <a:lstStyle/>
          <a:p>
            <a:pPr algn="l"/>
            <a:fld id="{D1D94709-9FCA-426C-AED4-4F2148926EEE}" type="slidenum">
              <a:rPr lang="en-US" smtClean="0"/>
              <a:pPr algn="l"/>
              <a:t>35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880"/>
            <a:ext cx="4604050" cy="31544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984722"/>
            <a:ext cx="4032448" cy="582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0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-16621"/>
            <a:ext cx="8316416" cy="997349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latin typeface="Arial Rounded MT Bold" pitchFamily="34" charset="0"/>
              </a:rPr>
              <a:t>Breaking news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395536" y="6418653"/>
            <a:ext cx="2133600" cy="365125"/>
          </a:xfrm>
        </p:spPr>
        <p:txBody>
          <a:bodyPr/>
          <a:lstStyle/>
          <a:p>
            <a:pPr algn="l"/>
            <a:fld id="{D1D94709-9FCA-426C-AED4-4F2148926EEE}" type="slidenum">
              <a:rPr lang="en-US" smtClean="0"/>
              <a:pPr algn="l"/>
              <a:t>36</a:t>
            </a:fld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795" y="980728"/>
            <a:ext cx="4217693" cy="5884058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94392">
            <a:off x="4840857" y="1519407"/>
            <a:ext cx="361021" cy="173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3" b="97581" l="8451" r="95775"/>
                    </a14:imgEffect>
                    <a14:imgEffect>
                      <a14:artisticPhotocopy trans="68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4219">
            <a:off x="4732508" y="2991437"/>
            <a:ext cx="361021" cy="173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39709" y="3284984"/>
            <a:ext cx="3788275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smtClean="0">
                <a:latin typeface="Arial Rounded MT Bold" pitchFamily="34" charset="0"/>
              </a:rPr>
              <a:t>Preprint </a:t>
            </a:r>
            <a:r>
              <a:rPr lang="fr-FR" sz="1600" b="1" dirty="0" smtClean="0"/>
              <a:t>arXiv:1502.03888</a:t>
            </a:r>
            <a:endParaRPr lang="fr-FR" sz="1600" b="1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999749" y="1988840"/>
            <a:ext cx="3788275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fr-FR" sz="1600" dirty="0" smtClean="0">
                <a:latin typeface="Arial Rounded MT Bold" pitchFamily="34" charset="0"/>
              </a:rPr>
              <a:t>Phys. </a:t>
            </a:r>
            <a:r>
              <a:rPr lang="fr-FR" sz="1600" dirty="0" err="1" smtClean="0">
                <a:latin typeface="Arial Rounded MT Bold" pitchFamily="34" charset="0"/>
              </a:rPr>
              <a:t>Lett</a:t>
            </a:r>
            <a:r>
              <a:rPr lang="fr-FR" sz="1600" dirty="0" smtClean="0">
                <a:latin typeface="Arial Rounded MT Bold" pitchFamily="34" charset="0"/>
              </a:rPr>
              <a:t>. B </a:t>
            </a:r>
            <a:r>
              <a:rPr lang="fr-FR" sz="1600" b="1" dirty="0" smtClean="0">
                <a:latin typeface="Arial Rounded MT Bold" pitchFamily="34" charset="0"/>
              </a:rPr>
              <a:t>743</a:t>
            </a:r>
            <a:r>
              <a:rPr lang="fr-FR" sz="1600" dirty="0" smtClean="0">
                <a:latin typeface="Arial Rounded MT Bold" pitchFamily="34" charset="0"/>
              </a:rPr>
              <a:t>, 310 (2015)</a:t>
            </a:r>
            <a:endParaRPr lang="fr-FR" sz="1600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881" y="3728316"/>
            <a:ext cx="2880020" cy="273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6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16621"/>
            <a:ext cx="3275856" cy="997349"/>
          </a:xfrm>
        </p:spPr>
        <p:txBody>
          <a:bodyPr>
            <a:normAutofit/>
          </a:bodyPr>
          <a:lstStyle/>
          <a:p>
            <a:r>
              <a:rPr lang="fr-FR" sz="2800" dirty="0" smtClean="0">
                <a:latin typeface="Arial Rounded MT Bold" pitchFamily="34" charset="0"/>
              </a:rPr>
              <a:t>The end</a:t>
            </a:r>
            <a:endParaRPr lang="fr-FR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37</a:t>
            </a:fld>
            <a:endParaRPr lang="fr-FR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86200"/>
            <a:ext cx="2771800" cy="27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1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332" y="1218486"/>
            <a:ext cx="1290660" cy="559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re 1"/>
          <p:cNvSpPr txBox="1">
            <a:spLocks/>
          </p:cNvSpPr>
          <p:nvPr/>
        </p:nvSpPr>
        <p:spPr>
          <a:xfrm>
            <a:off x="1409132" y="1412745"/>
            <a:ext cx="1775319" cy="334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10</a:t>
            </a:r>
            <a:r>
              <a:rPr lang="en-US" sz="2200" i="1" baseline="30000" dirty="0" smtClean="0">
                <a:solidFill>
                  <a:schemeClr val="accent1"/>
                </a:solidFill>
                <a:latin typeface="Arial Rounded MT Bold" pitchFamily="34" charset="0"/>
              </a:rPr>
              <a:t>15</a:t>
            </a:r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 </a:t>
            </a:r>
            <a:r>
              <a:rPr lang="en-US" sz="2200" i="1" dirty="0" err="1" smtClean="0">
                <a:solidFill>
                  <a:schemeClr val="accent1"/>
                </a:solidFill>
                <a:latin typeface="Arial Rounded MT Bold" pitchFamily="34" charset="0"/>
              </a:rPr>
              <a:t>GeV</a:t>
            </a:r>
            <a:endParaRPr lang="en-US" sz="2200" i="1" dirty="0">
              <a:solidFill>
                <a:schemeClr val="accent1"/>
              </a:solidFill>
              <a:latin typeface="Arial Rounded MT Bold" pitchFamily="34" charset="0"/>
            </a:endParaRPr>
          </a:p>
          <a:p>
            <a:pPr algn="r"/>
            <a:r>
              <a:rPr lang="en-US" sz="1200" dirty="0" smtClean="0">
                <a:solidFill>
                  <a:schemeClr val="accent1"/>
                </a:solidFill>
                <a:latin typeface="Arial Rounded MT Bold" pitchFamily="34" charset="0"/>
              </a:rPr>
              <a:t>GUT epoch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2" t="22712" r="35948" b="34840"/>
          <a:stretch/>
        </p:blipFill>
        <p:spPr bwMode="auto">
          <a:xfrm>
            <a:off x="3275856" y="196641"/>
            <a:ext cx="1152128" cy="92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re 1"/>
          <p:cNvSpPr txBox="1">
            <a:spLocks/>
          </p:cNvSpPr>
          <p:nvPr/>
        </p:nvSpPr>
        <p:spPr>
          <a:xfrm>
            <a:off x="1085604" y="2348880"/>
            <a:ext cx="2123728" cy="334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100 </a:t>
            </a:r>
            <a:r>
              <a:rPr lang="en-US" sz="2200" i="1" dirty="0" err="1" smtClean="0">
                <a:solidFill>
                  <a:schemeClr val="accent1"/>
                </a:solidFill>
                <a:latin typeface="Arial Rounded MT Bold" pitchFamily="34" charset="0"/>
              </a:rPr>
              <a:t>GeV</a:t>
            </a:r>
            <a:endParaRPr lang="en-US" sz="2200" i="1" dirty="0" smtClean="0">
              <a:solidFill>
                <a:schemeClr val="accent1"/>
              </a:solidFill>
              <a:latin typeface="Arial Rounded MT Bold" pitchFamily="34" charset="0"/>
            </a:endParaRPr>
          </a:p>
          <a:p>
            <a:pPr algn="r"/>
            <a:r>
              <a:rPr lang="en-US" sz="1200" dirty="0" smtClean="0">
                <a:solidFill>
                  <a:schemeClr val="accent1"/>
                </a:solidFill>
                <a:latin typeface="Arial Rounded MT Bold" pitchFamily="34" charset="0"/>
              </a:rPr>
              <a:t>Electroweak </a:t>
            </a:r>
          </a:p>
          <a:p>
            <a:pPr algn="r"/>
            <a:r>
              <a:rPr lang="en-US" sz="1200" dirty="0" smtClean="0">
                <a:solidFill>
                  <a:schemeClr val="accent1"/>
                </a:solidFill>
                <a:latin typeface="Arial Rounded MT Bold" pitchFamily="34" charset="0"/>
              </a:rPr>
              <a:t>transition</a:t>
            </a:r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1625156" y="3284984"/>
            <a:ext cx="1584176" cy="334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1 MeV</a:t>
            </a:r>
          </a:p>
          <a:p>
            <a:pPr algn="r"/>
            <a:r>
              <a:rPr lang="en-US" sz="1400" i="1" dirty="0" err="1" smtClean="0">
                <a:solidFill>
                  <a:schemeClr val="accent1"/>
                </a:solidFill>
                <a:latin typeface="Arial Rounded MT Bold" pitchFamily="34" charset="0"/>
              </a:rPr>
              <a:t>nucleosythesis</a:t>
            </a:r>
            <a:endParaRPr lang="en-US" sz="1400" i="1" dirty="0" smtClean="0">
              <a:solidFill>
                <a:schemeClr val="accent1"/>
              </a:solidFill>
              <a:latin typeface="Arial Rounded MT Bold" pitchFamily="34" charset="0"/>
            </a:endParaRPr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1301628" y="4246739"/>
            <a:ext cx="1907704" cy="334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1 </a:t>
            </a:r>
            <a:r>
              <a:rPr lang="en-US" sz="2200" i="1" dirty="0" err="1" smtClean="0">
                <a:solidFill>
                  <a:schemeClr val="accent1"/>
                </a:solidFill>
                <a:latin typeface="Arial Rounded MT Bold" pitchFamily="34" charset="0"/>
              </a:rPr>
              <a:t>eV</a:t>
            </a:r>
            <a:endParaRPr lang="en-US" sz="2200" i="1" dirty="0" smtClean="0">
              <a:solidFill>
                <a:schemeClr val="accent1"/>
              </a:solidFill>
              <a:latin typeface="Arial Rounded MT Bold" pitchFamily="34" charset="0"/>
            </a:endParaRPr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553148" y="5182843"/>
            <a:ext cx="1584176" cy="334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i="1" dirty="0" smtClean="0">
                <a:solidFill>
                  <a:schemeClr val="accent1"/>
                </a:solidFill>
                <a:latin typeface="Arial Rounded MT Bold" pitchFamily="34" charset="0"/>
              </a:rPr>
              <a:t>1 </a:t>
            </a:r>
            <a:r>
              <a:rPr lang="en-US" sz="2200" i="1" dirty="0" err="1" smtClean="0">
                <a:solidFill>
                  <a:schemeClr val="accent1"/>
                </a:solidFill>
                <a:latin typeface="Arial Rounded MT Bold" pitchFamily="34" charset="0"/>
              </a:rPr>
              <a:t>meV</a:t>
            </a:r>
            <a:endParaRPr lang="en-US" sz="2200" i="1" dirty="0" smtClean="0">
              <a:solidFill>
                <a:schemeClr val="accent1"/>
              </a:solidFill>
              <a:latin typeface="Arial Rounded MT Bold" pitchFamily="34" charset="0"/>
            </a:endParaRPr>
          </a:p>
          <a:p>
            <a:pPr algn="r"/>
            <a:r>
              <a:rPr lang="en-US" sz="1600" dirty="0" smtClean="0">
                <a:solidFill>
                  <a:schemeClr val="accent1"/>
                </a:solidFill>
                <a:latin typeface="Arial Rounded MT Bold" pitchFamily="34" charset="0"/>
              </a:rPr>
              <a:t>Today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7110" r="10667"/>
          <a:stretch/>
        </p:blipFill>
        <p:spPr bwMode="auto">
          <a:xfrm>
            <a:off x="0" y="922761"/>
            <a:ext cx="1857397" cy="1648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0" y="3031468"/>
            <a:ext cx="1511780" cy="84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2624" y="260648"/>
            <a:ext cx="4032448" cy="5625624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65000"/>
                    </a14:imgEffect>
                    <a14:imgEffect>
                      <a14:brightnessContrast bright="5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514" y="5755636"/>
            <a:ext cx="2852705" cy="1041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31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AutoShape 1"/>
              <p:cNvSpPr>
                <a:spLocks noChangeArrowheads="1"/>
              </p:cNvSpPr>
              <p:nvPr/>
            </p:nvSpPr>
            <p:spPr bwMode="auto">
              <a:xfrm>
                <a:off x="4868416" y="1340768"/>
                <a:ext cx="3818383" cy="3312368"/>
              </a:xfrm>
              <a:prstGeom prst="roundRect">
                <a:avLst>
                  <a:gd name="adj" fmla="val 8794"/>
                </a:avLst>
              </a:prstGeom>
              <a:solidFill>
                <a:srgbClr val="7030A0">
                  <a:alpha val="4000"/>
                </a:srgbClr>
              </a:solidFill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>
                    <a:latin typeface="Arial Rounded MT Bold" pitchFamily="34" charset="0"/>
                  </a:rPr>
                  <a:t>Cold neutrons</a:t>
                </a:r>
                <a:endParaRPr lang="fr-FR" sz="2000" dirty="0">
                  <a:latin typeface="Cambria Math" panose="02040503050406030204" pitchFamily="18" charset="0"/>
                </a:endParaRPr>
              </a:p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>
                          <a:latin typeface="Cambria Math" panose="02040503050406030204" pitchFamily="18" charset="0"/>
                        </a:rPr>
                        <m:t>( </m:t>
                      </m:r>
                      <m:r>
                        <m:rPr>
                          <m:sty m:val="p"/>
                        </m:rPr>
                        <a:rPr lang="fr-FR" sz="2000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𝑘𝑇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=25 </m:t>
                      </m:r>
                      <m:r>
                        <m:rPr>
                          <m:sty m:val="p"/>
                        </m:rPr>
                        <a:rPr lang="fr-FR" sz="2000"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lang="fr-FR" sz="2000"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en-US" sz="2000" dirty="0">
                  <a:latin typeface="Arial Rounded MT Bold" pitchFamily="34" charset="0"/>
                </a:endParaRPr>
              </a:p>
              <a:p>
                <a:pPr algn="ctr">
                  <a:spcBef>
                    <a:spcPct val="50000"/>
                  </a:spcBef>
                </a:pPr>
                <a:r>
                  <a:rPr lang="en-US" sz="2000" dirty="0">
                    <a:latin typeface="Arial Rounded MT Bold" pitchFamily="34" charset="0"/>
                  </a:rPr>
                  <a:t>have large wavelength</a:t>
                </a:r>
              </a:p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>
                          <a:latin typeface="Cambria Math" panose="02040503050406030204" pitchFamily="18" charset="0"/>
                        </a:rPr>
                        <m:t>( 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&gt;0.2 </m:t>
                      </m:r>
                      <m:r>
                        <m:rPr>
                          <m:sty m:val="p"/>
                        </m:rPr>
                        <a:rPr lang="fr-FR" sz="2000">
                          <a:latin typeface="Cambria Math" panose="02040503050406030204" pitchFamily="18" charset="0"/>
                        </a:rPr>
                        <m:t>nm</m:t>
                      </m:r>
                      <m:r>
                        <a:rPr lang="fr-FR" sz="2000"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fr-FR" sz="2000" dirty="0">
                  <a:latin typeface="Cambria Math" panose="02040503050406030204" pitchFamily="18" charset="0"/>
                </a:endParaRPr>
              </a:p>
              <a:p>
                <a:pPr algn="ctr">
                  <a:spcBef>
                    <a:spcPct val="50000"/>
                  </a:spcBef>
                </a:pPr>
                <a:r>
                  <a:rPr lang="en-US" dirty="0">
                    <a:solidFill>
                      <a:srgbClr val="0000FF"/>
                    </a:solidFill>
                    <a:latin typeface="Arial Rounded MT Bold" pitchFamily="34" charset="0"/>
                  </a:rPr>
                  <a:t>They behave like waves,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US" dirty="0">
                    <a:solidFill>
                      <a:srgbClr val="0000FF"/>
                    </a:solidFill>
                    <a:latin typeface="Arial Rounded MT Bold" pitchFamily="34" charset="0"/>
                  </a:rPr>
                  <a:t>affected by the </a:t>
                </a:r>
                <a:endParaRPr lang="en-US" dirty="0" smtClean="0">
                  <a:solidFill>
                    <a:srgbClr val="0000FF"/>
                  </a:solidFill>
                  <a:latin typeface="Arial Rounded MT Bold" pitchFamily="34" charset="0"/>
                </a:endParaRPr>
              </a:p>
              <a:p>
                <a:pPr algn="ctr">
                  <a:spcBef>
                    <a:spcPct val="50000"/>
                  </a:spcBef>
                </a:pPr>
                <a:r>
                  <a:rPr lang="en-US" dirty="0" smtClean="0">
                    <a:solidFill>
                      <a:srgbClr val="0000FF"/>
                    </a:solidFill>
                    <a:latin typeface="Arial Rounded MT Bold" pitchFamily="34" charset="0"/>
                  </a:rPr>
                  <a:t>Fermi potential </a:t>
                </a:r>
                <a:r>
                  <a:rPr lang="en-US" dirty="0">
                    <a:solidFill>
                      <a:srgbClr val="0000FF"/>
                    </a:solidFill>
                    <a:latin typeface="Arial Rounded MT Bold" pitchFamily="34" charset="0"/>
                  </a:rPr>
                  <a:t>of matter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US" dirty="0">
                    <a:solidFill>
                      <a:srgbClr val="0000FF"/>
                    </a:solidFill>
                    <a:latin typeface="Arial Rounded MT Bold" pitchFamily="34" charset="0"/>
                  </a:rPr>
                  <a:t>(order of 100 neV)</a:t>
                </a:r>
              </a:p>
            </p:txBody>
          </p:sp>
        </mc:Choice>
        <mc:Fallback xmlns="">
          <p:sp>
            <p:nvSpPr>
              <p:cNvPr id="15" name="AutoShap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8416" y="1340768"/>
                <a:ext cx="3818383" cy="3312368"/>
              </a:xfrm>
              <a:prstGeom prst="roundRect">
                <a:avLst>
                  <a:gd name="adj" fmla="val 8794"/>
                </a:avLst>
              </a:prstGeom>
              <a:blipFill rotWithShape="0">
                <a:blip r:embed="rId3"/>
                <a:stretch>
                  <a:fillRect/>
                </a:stretch>
              </a:blipFill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914400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 Rounded MT Bold" pitchFamily="34" charset="0"/>
              </a:rPr>
              <a:t>Neutron optics, cold and </a:t>
            </a:r>
            <a:r>
              <a:rPr lang="en-US" sz="2800" dirty="0" err="1" smtClean="0">
                <a:latin typeface="Arial Rounded MT Bold" pitchFamily="34" charset="0"/>
              </a:rPr>
              <a:t>ultracold</a:t>
            </a:r>
            <a:r>
              <a:rPr lang="en-US" sz="2800" dirty="0" smtClean="0">
                <a:latin typeface="Arial Rounded MT Bold" pitchFamily="34" charset="0"/>
              </a:rPr>
              <a:t> neutrons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513822" y="6356350"/>
            <a:ext cx="1172977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4</a:t>
            </a:fld>
            <a:endParaRPr lang="en-US">
              <a:latin typeface="Arial Rounded MT Bold" pitchFamily="34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187624" y="5535523"/>
            <a:ext cx="4104456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7030A0"/>
                </a:solidFill>
                <a:latin typeface="Arial Rounded MT Bold" pitchFamily="34" charset="0"/>
              </a:rPr>
              <a:t>Neutrons with energy &lt; 100 neV,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7030A0"/>
                </a:solidFill>
                <a:latin typeface="Arial Rounded MT Bold" pitchFamily="34" charset="0"/>
              </a:rPr>
              <a:t>are reflected by material walls they can be stored in material bottles.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3" y="1052735"/>
            <a:ext cx="4126212" cy="441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267744" y="1052736"/>
            <a:ext cx="19442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  <a:latin typeface="Arial Rounded MT Bold" pitchFamily="34" charset="0"/>
              </a:rPr>
              <a:t>Thermal neutrons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123728" y="2401143"/>
            <a:ext cx="17281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  <a:latin typeface="Arial Rounded MT Bold" pitchFamily="34" charset="0"/>
              </a:rPr>
              <a:t>Cold neutrons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339752" y="3933056"/>
            <a:ext cx="23762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>
                <a:solidFill>
                  <a:srgbClr val="7030A0"/>
                </a:solidFill>
                <a:latin typeface="Arial Rounded MT Bold" pitchFamily="34" charset="0"/>
              </a:rPr>
              <a:t>Ultracold</a:t>
            </a:r>
            <a:r>
              <a:rPr lang="en-US" sz="1600" dirty="0" smtClean="0">
                <a:solidFill>
                  <a:srgbClr val="7030A0"/>
                </a:solidFill>
                <a:latin typeface="Arial Rounded MT Bold" pitchFamily="34" charset="0"/>
              </a:rPr>
              <a:t> neutrons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0000"/>
                    </a14:imgEffect>
                    <a14:imgEffect>
                      <a14:colorTemperature colorTemp="7200"/>
                    </a14:imgEffect>
                    <a14:imgEffect>
                      <a14:brightnessContrast bright="6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909112"/>
            <a:ext cx="1656184" cy="183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4992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1"/>
          <p:cNvSpPr>
            <a:spLocks noChangeArrowheads="1"/>
          </p:cNvSpPr>
          <p:nvPr/>
        </p:nvSpPr>
        <p:spPr bwMode="auto">
          <a:xfrm>
            <a:off x="107504" y="5016735"/>
            <a:ext cx="3719358" cy="1580617"/>
          </a:xfrm>
          <a:prstGeom prst="roundRect">
            <a:avLst>
              <a:gd name="adj" fmla="val 16440"/>
            </a:avLst>
          </a:prstGeom>
          <a:solidFill>
            <a:srgbClr val="7030A0">
              <a:alpha val="4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>
              <a:latin typeface="Arial Rounded MT Bold" pitchFamily="34" charset="0"/>
            </a:endParaRPr>
          </a:p>
        </p:txBody>
      </p:sp>
      <p:sp>
        <p:nvSpPr>
          <p:cNvPr id="33" name="Titre 1"/>
          <p:cNvSpPr txBox="1">
            <a:spLocks/>
          </p:cNvSpPr>
          <p:nvPr/>
        </p:nvSpPr>
        <p:spPr>
          <a:xfrm>
            <a:off x="323528" y="-16621"/>
            <a:ext cx="8820472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Arial Rounded MT Bold" pitchFamily="34" charset="0"/>
              </a:rPr>
              <a:t>Big Bang nucleosynthesis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30888" y="6376243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5</a:t>
            </a:fld>
            <a:endParaRPr lang="en-US">
              <a:latin typeface="Arial Rounded MT Bold" pitchFamily="34" charset="0"/>
            </a:endParaRPr>
          </a:p>
        </p:txBody>
      </p:sp>
      <p:pic>
        <p:nvPicPr>
          <p:cNvPr id="4098" name="Picture 2" descr="http://map.gsfc.nasa.gov/media/101087/101087b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6"/>
          <a:stretch/>
        </p:blipFill>
        <p:spPr bwMode="auto">
          <a:xfrm>
            <a:off x="4284290" y="980728"/>
            <a:ext cx="424815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06902"/>
            <a:ext cx="2088232" cy="116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89756" y="2420888"/>
            <a:ext cx="38164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[Deuterium abundance from Ly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 smtClean="0">
                <a:latin typeface="Arial Rounded MT Bold" pitchFamily="34" charset="0"/>
              </a:rPr>
              <a:t>, Cooke et al (2014)]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07504" y="1340768"/>
            <a:ext cx="3816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[</a:t>
            </a:r>
            <a:r>
              <a:rPr lang="fr-FR" dirty="0" smtClean="0">
                <a:latin typeface="Arial Rounded MT Bold" pitchFamily="34" charset="0"/>
              </a:rPr>
              <a:t>Planck </a:t>
            </a:r>
            <a:r>
              <a:rPr lang="en-US" dirty="0" smtClean="0">
                <a:latin typeface="Arial Rounded MT Bold" pitchFamily="34" charset="0"/>
              </a:rPr>
              <a:t>(2014)]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87896" y="5085184"/>
            <a:ext cx="36640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 Rounded MT Bold" pitchFamily="34" charset="0"/>
              </a:rPr>
              <a:t>BBN calculations need to know the neutron lifetime:</a:t>
            </a:r>
          </a:p>
        </p:txBody>
      </p:sp>
      <p:sp>
        <p:nvSpPr>
          <p:cNvPr id="5" name="Rectangle 4"/>
          <p:cNvSpPr/>
          <p:nvPr/>
        </p:nvSpPr>
        <p:spPr>
          <a:xfrm>
            <a:off x="6568635" y="3423935"/>
            <a:ext cx="216024" cy="1600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219762" y="1753071"/>
                <a:ext cx="338105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CMB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6.05±0.07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62" y="1753071"/>
                <a:ext cx="3381054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1441" t="-4000" r="-360" b="-2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260649" y="3140968"/>
                <a:ext cx="30780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BBN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6.0±0.1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" y="3140968"/>
                <a:ext cx="3078086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1584" t="-1961" r="-396" b="-235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395536" y="5805264"/>
                <a:ext cx="3206134" cy="6494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d>
                            <m:d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fr-FR" sz="2000" b="0" i="0" smtClean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fr-FR" sz="2000" b="0" i="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=−1.6</m:t>
                      </m:r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den>
                      </m:f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+0.4</m:t>
                      </m:r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5805264"/>
                <a:ext cx="3206134" cy="64940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639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914400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 Rounded MT Bold" pitchFamily="34" charset="0"/>
              </a:rPr>
              <a:t>Current status on the neutron lifetime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6</a:t>
            </a:fld>
            <a:endParaRPr lang="en-US">
              <a:latin typeface="Arial Rounded MT Bold" pitchFamily="34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868144" y="2317229"/>
            <a:ext cx="3168352" cy="303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i="1" dirty="0" smtClean="0">
                <a:latin typeface="Arial Rounded MT Bold" pitchFamily="34" charset="0"/>
              </a:rPr>
              <a:t>The 2015 situation</a:t>
            </a:r>
            <a:endParaRPr lang="en-US" sz="1900" dirty="0" smtClean="0">
              <a:latin typeface="Arial Rounded MT Bold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900" dirty="0" smtClean="0">
                <a:latin typeface="Arial Rounded MT Bold" pitchFamily="34" charset="0"/>
              </a:rPr>
              <a:t>There is a 3.8 </a:t>
            </a:r>
            <a:r>
              <a:rPr lang="el-GR" sz="1900" b="1" dirty="0" smtClean="0">
                <a:latin typeface="Cambria Math"/>
                <a:ea typeface="Cambria Math"/>
              </a:rPr>
              <a:t>σ</a:t>
            </a:r>
            <a:r>
              <a:rPr lang="en-US" sz="1900" dirty="0" smtClean="0">
                <a:latin typeface="Arial Rounded MT Bold" pitchFamily="34" charset="0"/>
              </a:rPr>
              <a:t> discrepancy </a:t>
            </a:r>
          </a:p>
          <a:p>
            <a:pPr>
              <a:spcBef>
                <a:spcPts val="600"/>
              </a:spcBef>
            </a:pPr>
            <a:r>
              <a:rPr lang="en-US" sz="1900" dirty="0" smtClean="0">
                <a:latin typeface="Arial Rounded MT Bold" pitchFamily="34" charset="0"/>
              </a:rPr>
              <a:t>between the </a:t>
            </a:r>
            <a:r>
              <a:rPr lang="en-US" sz="1900" dirty="0" smtClean="0">
                <a:solidFill>
                  <a:srgbClr val="FF0000"/>
                </a:solidFill>
                <a:latin typeface="Arial Rounded MT Bold" pitchFamily="34" charset="0"/>
              </a:rPr>
              <a:t>bottle method </a:t>
            </a:r>
            <a:r>
              <a:rPr lang="en-US" sz="1900" dirty="0" smtClean="0">
                <a:latin typeface="Arial Rounded MT Bold" pitchFamily="34" charset="0"/>
              </a:rPr>
              <a:t>combination</a:t>
            </a:r>
            <a:r>
              <a:rPr lang="en-US" sz="1900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1900" dirty="0" smtClean="0">
                <a:latin typeface="Arial Rounded MT Bold" pitchFamily="34" charset="0"/>
              </a:rPr>
              <a:t>and the </a:t>
            </a:r>
            <a:r>
              <a:rPr lang="en-US" sz="1900" dirty="0" smtClean="0">
                <a:solidFill>
                  <a:srgbClr val="0033CC"/>
                </a:solidFill>
                <a:latin typeface="Arial Rounded MT Bold" pitchFamily="34" charset="0"/>
              </a:rPr>
              <a:t>beam method </a:t>
            </a:r>
            <a:r>
              <a:rPr lang="en-US" sz="1900" dirty="0" smtClean="0">
                <a:latin typeface="Arial Rounded MT Bold" pitchFamily="34" charset="0"/>
              </a:rPr>
              <a:t>combination. </a:t>
            </a:r>
          </a:p>
          <a:p>
            <a:pPr>
              <a:spcBef>
                <a:spcPts val="600"/>
              </a:spcBef>
            </a:pPr>
            <a:endParaRPr lang="en-US" sz="1900" dirty="0" smtClean="0">
              <a:latin typeface="Arial Rounded MT Bold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900" dirty="0" smtClean="0">
                <a:latin typeface="Arial Rounded MT Bold" pitchFamily="34" charset="0"/>
              </a:rPr>
              <a:t>To be continued…</a:t>
            </a:r>
            <a:endParaRPr lang="en-US" sz="1900" dirty="0">
              <a:latin typeface="Arial Rounded MT Bold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75" y="999099"/>
            <a:ext cx="5552653" cy="516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849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4" descr="Reacteur-JL-Baudet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45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8"/>
          <a:stretch/>
        </p:blipFill>
        <p:spPr bwMode="auto">
          <a:xfrm>
            <a:off x="-73025" y="-29002"/>
            <a:ext cx="9217025" cy="688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76256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re 1"/>
              <p:cNvSpPr>
                <a:spLocks noGrp="1"/>
              </p:cNvSpPr>
              <p:nvPr>
                <p:ph type="ctrTitle"/>
              </p:nvPr>
            </p:nvSpPr>
            <p:spPr>
              <a:xfrm>
                <a:off x="-73025" y="1207515"/>
                <a:ext cx="9217025" cy="4309717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  <a:effectLst>
                      <a:outerShdw blurRad="139700" dist="38100" dir="16200000" rotWithShape="0">
                        <a:prstClr val="black">
                          <a:alpha val="58000"/>
                        </a:prstClr>
                      </a:outerShdw>
                    </a:effectLst>
                    <a:latin typeface="Arial Rounded MT Bold" pitchFamily="34" charset="0"/>
                  </a:rPr>
                  <a:t>We understand nucleosynthesis,</a:t>
                </a:r>
                <a:br>
                  <a:rPr lang="en-US" sz="3600" b="1" dirty="0">
                    <a:solidFill>
                      <a:schemeClr val="bg1"/>
                    </a:solidFill>
                    <a:effectLst>
                      <a:outerShdw blurRad="139700" dist="38100" dir="16200000" rotWithShape="0">
                        <a:prstClr val="black">
                          <a:alpha val="58000"/>
                        </a:prstClr>
                      </a:outerShdw>
                    </a:effectLst>
                    <a:latin typeface="Arial Rounded MT Bold" pitchFamily="34" charset="0"/>
                  </a:rPr>
                </a:br>
                <a:r>
                  <a:rPr lang="en-US" sz="4000" b="1" dirty="0">
                    <a:solidFill>
                      <a:schemeClr val="bg1"/>
                    </a:solidFill>
                    <a:effectLst>
                      <a:outerShdw blurRad="139700" dist="38100" dir="16200000" rotWithShape="0">
                        <a:prstClr val="black">
                          <a:alpha val="58000"/>
                        </a:prstClr>
                      </a:outerShdw>
                    </a:effectLst>
                    <a:latin typeface="Arial Rounded MT Bold" pitchFamily="34" charset="0"/>
                  </a:rPr>
                  <a:t>but the genesis of the asymmetry</a:t>
                </a:r>
                <a:br>
                  <a:rPr lang="en-US" sz="4000" b="1" dirty="0">
                    <a:solidFill>
                      <a:schemeClr val="bg1"/>
                    </a:solidFill>
                    <a:effectLst>
                      <a:outerShdw blurRad="139700" dist="38100" dir="16200000" rotWithShape="0">
                        <a:prstClr val="black">
                          <a:alpha val="58000"/>
                        </a:prstClr>
                      </a:outerShdw>
                    </a:effectLst>
                    <a:latin typeface="Arial Rounded MT Bold" pitchFamily="34" charset="0"/>
                  </a:rPr>
                </a:br>
                <a14:m>
                  <m:oMath xmlns:m="http://schemas.openxmlformats.org/officeDocument/2006/math">
                    <m:r>
                      <a:rPr lang="en-US" b="0" i="1" spc="-15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pc="-15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pc="-15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pc="-15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pc="-15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pc="-15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pc="-15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pc="-15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pc="-15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  <m:r>
                      <a:rPr lang="en-US" b="0" i="1" spc="-15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=2 </m:t>
                    </m:r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effectLst>
                      <a:outerShdw blurRad="139700" dist="38100" dir="16200000" rotWithShape="0">
                        <a:prstClr val="black">
                          <a:alpha val="58000"/>
                        </a:prstClr>
                      </a:outerShdw>
                    </a:effectLst>
                    <a:latin typeface="Arial Rounded MT Bold" pitchFamily="34" charset="0"/>
                  </a:rPr>
                  <a:t>per billion</a:t>
                </a:r>
                <a:br>
                  <a:rPr lang="en-US" sz="4000" b="1" dirty="0">
                    <a:solidFill>
                      <a:schemeClr val="bg1"/>
                    </a:solidFill>
                    <a:effectLst>
                      <a:outerShdw blurRad="139700" dist="38100" dir="16200000" rotWithShape="0">
                        <a:prstClr val="black">
                          <a:alpha val="58000"/>
                        </a:prstClr>
                      </a:outerShdw>
                    </a:effectLst>
                    <a:latin typeface="Arial Rounded MT Bold" pitchFamily="34" charset="0"/>
                  </a:rPr>
                </a:br>
                <a:r>
                  <a:rPr lang="en-US" sz="4000" b="1" dirty="0">
                    <a:solidFill>
                      <a:schemeClr val="bg1"/>
                    </a:solidFill>
                    <a:effectLst>
                      <a:outerShdw blurRad="139700" dist="38100" dir="16200000" rotWithShape="0">
                        <a:prstClr val="black">
                          <a:alpha val="58000"/>
                        </a:prstClr>
                      </a:outerShdw>
                    </a:effectLst>
                    <a:latin typeface="Arial Rounded MT Bold" pitchFamily="34" charset="0"/>
                  </a:rPr>
                  <a:t>is still a mystery</a:t>
                </a:r>
              </a:p>
            </p:txBody>
          </p:sp>
        </mc:Choice>
        <mc:Fallback xmlns="">
          <p:sp>
            <p:nvSpPr>
              <p:cNvPr id="10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-73025" y="1207515"/>
                <a:ext cx="9217025" cy="4309717"/>
              </a:xfrm>
              <a:blipFill rotWithShape="0">
                <a:blip r:embed="rId4"/>
                <a:stretch>
                  <a:fillRect t="-566" b="-48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455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7504" y="44624"/>
            <a:ext cx="9036496" cy="1584176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latin typeface="Arial Rounded MT Bold" pitchFamily="34" charset="0"/>
              </a:rPr>
              <a:t>Baryogenesis: </a:t>
            </a:r>
            <a:br>
              <a:rPr lang="en-US" sz="2800" dirty="0" smtClean="0">
                <a:latin typeface="Arial Rounded MT Bold" pitchFamily="34" charset="0"/>
              </a:rPr>
            </a:br>
            <a:r>
              <a:rPr lang="en-US" sz="2800" dirty="0" smtClean="0">
                <a:latin typeface="Arial Rounded MT Bold" pitchFamily="34" charset="0"/>
              </a:rPr>
              <a:t>three </a:t>
            </a:r>
            <a:r>
              <a:rPr lang="en-US" sz="2800" dirty="0" err="1" smtClean="0">
                <a:latin typeface="Arial Rounded MT Bold" pitchFamily="34" charset="0"/>
              </a:rPr>
              <a:t>Shakarov</a:t>
            </a:r>
            <a:r>
              <a:rPr lang="en-US" sz="2800" dirty="0" smtClean="0">
                <a:latin typeface="Arial Rounded MT Bold" pitchFamily="34" charset="0"/>
              </a:rPr>
              <a:t> conditions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4709-9FCA-426C-AED4-4F2148926EEE}" type="slidenum">
              <a:rPr lang="fr-FR" smtClean="0"/>
              <a:t>8</a:t>
            </a:fld>
            <a:endParaRPr lang="fr-FR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472" y="476672"/>
            <a:ext cx="3434024" cy="289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51520" y="2924944"/>
            <a:ext cx="828092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i="1" dirty="0" smtClean="0">
                <a:solidFill>
                  <a:schemeClr val="tx1"/>
                </a:solidFill>
                <a:latin typeface="Arial Rounded MT Bold" pitchFamily="34" charset="0"/>
              </a:rPr>
              <a:t>1 Departure </a:t>
            </a:r>
            <a:r>
              <a:rPr lang="en-US" sz="2400" i="1" dirty="0">
                <a:solidFill>
                  <a:schemeClr val="tx1"/>
                </a:solidFill>
                <a:latin typeface="Arial Rounded MT Bold" pitchFamily="34" charset="0"/>
              </a:rPr>
              <a:t>from thermal </a:t>
            </a:r>
            <a:r>
              <a:rPr lang="en-US" sz="2400" i="1" dirty="0" smtClean="0">
                <a:solidFill>
                  <a:schemeClr val="tx1"/>
                </a:solidFill>
                <a:latin typeface="Arial Rounded MT Bold" pitchFamily="34" charset="0"/>
              </a:rPr>
              <a:t>equilibrium</a:t>
            </a:r>
          </a:p>
          <a:p>
            <a:r>
              <a:rPr lang="en-US" sz="2200" dirty="0">
                <a:solidFill>
                  <a:schemeClr val="tx1"/>
                </a:solidFill>
                <a:latin typeface="Arial Rounded MT Bold" pitchFamily="34" charset="0"/>
              </a:rPr>
              <a:t>	</a:t>
            </a:r>
            <a:r>
              <a:rPr lang="en-US" sz="2200" dirty="0" smtClean="0">
                <a:solidFill>
                  <a:schemeClr val="tx1"/>
                </a:solidFill>
                <a:latin typeface="Arial Rounded MT Bold" pitchFamily="34" charset="0"/>
              </a:rPr>
              <a:t>	at the electroweak phase transition?</a:t>
            </a:r>
            <a:endParaRPr lang="en-US" sz="2200" dirty="0">
              <a:solidFill>
                <a:schemeClr val="tx1"/>
              </a:solidFill>
              <a:latin typeface="Arial Rounded MT Bold" pitchFamily="34" charset="0"/>
            </a:endParaRPr>
          </a:p>
          <a:p>
            <a:endParaRPr lang="en-US" sz="2200" dirty="0" smtClean="0">
              <a:latin typeface="Arial Rounded MT Bold" pitchFamily="34" charset="0"/>
            </a:endParaRPr>
          </a:p>
          <a:p>
            <a:pPr>
              <a:buSzPct val="45000"/>
            </a:pPr>
            <a:r>
              <a:rPr lang="en-US" sz="2400" i="1" dirty="0">
                <a:latin typeface="Arial Rounded MT Bold" pitchFamily="34" charset="0"/>
              </a:rPr>
              <a:t>2</a:t>
            </a:r>
            <a:r>
              <a:rPr lang="en-US" sz="2400" i="1" dirty="0" smtClean="0">
                <a:latin typeface="Arial Rounded MT Bold" pitchFamily="34" charset="0"/>
              </a:rPr>
              <a:t> </a:t>
            </a:r>
            <a:r>
              <a:rPr lang="en-US" sz="2400" i="1" dirty="0">
                <a:latin typeface="Arial Rounded MT Bold" pitchFamily="34" charset="0"/>
              </a:rPr>
              <a:t>Violation of B conservation</a:t>
            </a:r>
          </a:p>
          <a:p>
            <a:pPr>
              <a:buSzPct val="45000"/>
            </a:pPr>
            <a:r>
              <a:rPr lang="en-US" sz="2200" dirty="0">
                <a:solidFill>
                  <a:schemeClr val="tx1"/>
                </a:solidFill>
                <a:latin typeface="Arial Rounded MT Bold" pitchFamily="34" charset="0"/>
              </a:rPr>
              <a:t>		ok with SM </a:t>
            </a:r>
            <a:r>
              <a:rPr lang="en-US" sz="2200" dirty="0" err="1">
                <a:solidFill>
                  <a:schemeClr val="tx1"/>
                </a:solidFill>
                <a:latin typeface="Arial Rounded MT Bold" pitchFamily="34" charset="0"/>
              </a:rPr>
              <a:t>sphaleron</a:t>
            </a:r>
            <a:r>
              <a:rPr lang="en-US" sz="2200" dirty="0">
                <a:solidFill>
                  <a:schemeClr val="tx1"/>
                </a:solidFill>
                <a:latin typeface="Arial Rounded MT Bold" pitchFamily="34" charset="0"/>
              </a:rPr>
              <a:t> transitions</a:t>
            </a:r>
          </a:p>
          <a:p>
            <a:endParaRPr lang="en-US" sz="2400" i="1" dirty="0" smtClean="0">
              <a:solidFill>
                <a:srgbClr val="FF0000"/>
              </a:solidFill>
              <a:latin typeface="Arial Rounded MT Bold" pitchFamily="34" charset="0"/>
            </a:endParaRPr>
          </a:p>
          <a:p>
            <a:r>
              <a:rPr lang="en-US" sz="2400" i="1" dirty="0">
                <a:solidFill>
                  <a:srgbClr val="FF0000"/>
                </a:solidFill>
                <a:latin typeface="Arial Rounded MT Bold" pitchFamily="34" charset="0"/>
              </a:rPr>
              <a:t>3</a:t>
            </a:r>
            <a:r>
              <a:rPr lang="en-US" sz="2400" i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Arial Rounded MT Bold" pitchFamily="34" charset="0"/>
              </a:rPr>
              <a:t>CP violation</a:t>
            </a:r>
          </a:p>
          <a:p>
            <a:r>
              <a:rPr lang="en-US" sz="2200" dirty="0" smtClean="0">
                <a:solidFill>
                  <a:srgbClr val="FF0000"/>
                </a:solidFill>
                <a:latin typeface="Arial Rounded MT Bold" pitchFamily="34" charset="0"/>
              </a:rPr>
              <a:t>		requires new physics beyond the electroweak scale, </a:t>
            </a:r>
          </a:p>
          <a:p>
            <a:r>
              <a:rPr lang="en-US" sz="2200" dirty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Arial Rounded MT Bold" pitchFamily="34" charset="0"/>
              </a:rPr>
              <a:t>      accessible by the next generation of EDM experiments</a:t>
            </a:r>
          </a:p>
          <a:p>
            <a:endParaRPr lang="en-US" sz="2200" dirty="0" smtClean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15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1"/>
          <p:cNvSpPr txBox="1">
            <a:spLocks/>
          </p:cNvSpPr>
          <p:nvPr/>
        </p:nvSpPr>
        <p:spPr>
          <a:xfrm>
            <a:off x="0" y="-16621"/>
            <a:ext cx="9144000" cy="997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 Rounded MT Bold" pitchFamily="34" charset="0"/>
              </a:rPr>
              <a:t>Principle of the nEDM measurement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1D94709-9FCA-426C-AED4-4F2148926EEE}" type="slidenum">
              <a:rPr lang="en-US" smtClean="0">
                <a:latin typeface="Arial Rounded MT Bold" pitchFamily="34" charset="0"/>
              </a:rPr>
              <a:t>9</a:t>
            </a:fld>
            <a:endParaRPr lang="en-US">
              <a:latin typeface="Arial Rounded MT Bold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7" r="49095"/>
          <a:stretch/>
        </p:blipFill>
        <p:spPr bwMode="auto">
          <a:xfrm>
            <a:off x="540255" y="1916832"/>
            <a:ext cx="4031745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AutoShape 1"/>
          <p:cNvSpPr>
            <a:spLocks noChangeArrowheads="1"/>
          </p:cNvSpPr>
          <p:nvPr/>
        </p:nvSpPr>
        <p:spPr bwMode="auto">
          <a:xfrm>
            <a:off x="2555776" y="5682599"/>
            <a:ext cx="4824536" cy="948341"/>
          </a:xfrm>
          <a:prstGeom prst="roundRect">
            <a:avLst>
              <a:gd name="adj" fmla="val 16440"/>
            </a:avLst>
          </a:prstGeom>
          <a:solidFill>
            <a:srgbClr val="7030A0">
              <a:alpha val="4000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Arial Rounded MT Bold" pitchFamily="34" charset="0"/>
              </a:rPr>
              <a:t>A non-zero EDM violates T reversal </a:t>
            </a:r>
            <a:endParaRPr lang="en-US" dirty="0" smtClean="0">
              <a:latin typeface="Arial Rounded MT Bold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dirty="0" smtClean="0">
                <a:latin typeface="Arial Rounded MT Bold" pitchFamily="34" charset="0"/>
              </a:rPr>
              <a:t>(</a:t>
            </a:r>
            <a:r>
              <a:rPr lang="en-US" dirty="0">
                <a:latin typeface="Arial Rounded MT Bold" pitchFamily="34" charset="0"/>
              </a:rPr>
              <a:t>thus violates CP symmetry)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2625704" y="1268760"/>
                <a:ext cx="5657318" cy="4424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fr-FR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fr-FR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fr-FR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ℏ </m:t>
                      </m:r>
                      <m:sSub>
                        <m:sSub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5704" y="1268760"/>
                <a:ext cx="5657318" cy="4424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4572000" y="3429000"/>
                <a:ext cx="4383700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↑↑</m:t>
                          </m:r>
                        </m:e>
                      </m:d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↑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↓</m:t>
                          </m:r>
                        </m:e>
                      </m:d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b>
                        <m:sSubPr>
                          <m:ctrlPr>
                            <a:rPr lang="fr-FR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fr-FR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429000"/>
                <a:ext cx="4383700" cy="80945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72447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21496</TotalTime>
  <Words>990</Words>
  <Application>Microsoft Office PowerPoint</Application>
  <PresentationFormat>Affichage à l'écran (4:3)</PresentationFormat>
  <Paragraphs>308</Paragraphs>
  <Slides>37</Slides>
  <Notes>11</Notes>
  <HiddenSlides>0</HiddenSlides>
  <MMClips>3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6" baseType="lpstr">
      <vt:lpstr>Gulim</vt:lpstr>
      <vt:lpstr>Arial</vt:lpstr>
      <vt:lpstr>Arial Rounded MT Bold</vt:lpstr>
      <vt:lpstr>Calibri</vt:lpstr>
      <vt:lpstr>Cambria Math</vt:lpstr>
      <vt:lpstr>Lucida Sans Unicode</vt:lpstr>
      <vt:lpstr>Times New Roman</vt:lpstr>
      <vt:lpstr>Thème Office</vt:lpstr>
      <vt:lpstr>Acrobat Document</vt:lpstr>
      <vt:lpstr>Probing Dark energy  with neutrons</vt:lpstr>
      <vt:lpstr>neutrons and the Universe</vt:lpstr>
      <vt:lpstr>Outline</vt:lpstr>
      <vt:lpstr>Présentation PowerPoint</vt:lpstr>
      <vt:lpstr>Présentation PowerPoint</vt:lpstr>
      <vt:lpstr>Présentation PowerPoint</vt:lpstr>
      <vt:lpstr>We understand nucleosynthesis, but the genesis of the asymmetry η=n_b/n_γ =2 per billion is still a mystery</vt:lpstr>
      <vt:lpstr>Baryogenesis:  three Shakarov conditions</vt:lpstr>
      <vt:lpstr>Présentation PowerPoint</vt:lpstr>
      <vt:lpstr>Présentation PowerPoint</vt:lpstr>
      <vt:lpstr>Energy budget of the Universe in ΛCDM</vt:lpstr>
      <vt:lpstr>Présentation PowerPoint</vt:lpstr>
      <vt:lpstr>The expansion of the Universe</vt:lpstr>
      <vt:lpstr>The expansion accelerates</vt:lpstr>
      <vt:lpstr>Quintessence as Dark Energy</vt:lpstr>
      <vt:lpstr>The Khoury-Weltman mechanism</vt:lpstr>
      <vt:lpstr>Understanding the chameleon mechanism</vt:lpstr>
      <vt:lpstr>Understanding the chameleon mechanism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Resonant transitions in GRANIT</vt:lpstr>
      <vt:lpstr>The GRANIT instrument at ILL level C</vt:lpstr>
      <vt:lpstr>Searching for a fifth force</vt:lpstr>
      <vt:lpstr>Présentation PowerPoint</vt:lpstr>
      <vt:lpstr>Présentation PowerPoint</vt:lpstr>
      <vt:lpstr>Principle of neutron interferometry 1</vt:lpstr>
      <vt:lpstr>Principle of neutron interferometry 2</vt:lpstr>
      <vt:lpstr>The chameleon cell</vt:lpstr>
      <vt:lpstr>The experiment at the S18 instrument (ILL)</vt:lpstr>
      <vt:lpstr>Results</vt:lpstr>
      <vt:lpstr>Results</vt:lpstr>
      <vt:lpstr>Breaking news</vt:lpstr>
      <vt:lpstr>The end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Aspects experimentaux de la physique des particules</dc:title>
  <dc:creator>Pignol</dc:creator>
  <cp:lastModifiedBy>Guillaume Pignol</cp:lastModifiedBy>
  <cp:revision>505</cp:revision>
  <cp:lastPrinted>2011-09-08T09:39:45Z</cp:lastPrinted>
  <dcterms:created xsi:type="dcterms:W3CDTF">2011-08-26T07:33:51Z</dcterms:created>
  <dcterms:modified xsi:type="dcterms:W3CDTF">2015-05-17T16:12:42Z</dcterms:modified>
</cp:coreProperties>
</file>