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39"/>
  </p:notesMasterIdLst>
  <p:handoutMasterIdLst>
    <p:handoutMasterId r:id="rId40"/>
  </p:handoutMasterIdLst>
  <p:sldIdLst>
    <p:sldId id="333" r:id="rId2"/>
    <p:sldId id="346" r:id="rId3"/>
    <p:sldId id="352" r:id="rId4"/>
    <p:sldId id="354" r:id="rId5"/>
    <p:sldId id="372" r:id="rId6"/>
    <p:sldId id="383" r:id="rId7"/>
    <p:sldId id="384" r:id="rId8"/>
    <p:sldId id="370" r:id="rId9"/>
    <p:sldId id="382" r:id="rId10"/>
    <p:sldId id="371" r:id="rId11"/>
    <p:sldId id="350" r:id="rId12"/>
    <p:sldId id="376" r:id="rId13"/>
    <p:sldId id="379" r:id="rId14"/>
    <p:sldId id="377" r:id="rId15"/>
    <p:sldId id="380" r:id="rId16"/>
    <p:sldId id="373" r:id="rId17"/>
    <p:sldId id="381" r:id="rId18"/>
    <p:sldId id="335" r:id="rId19"/>
    <p:sldId id="378" r:id="rId20"/>
    <p:sldId id="357" r:id="rId21"/>
    <p:sldId id="369" r:id="rId22"/>
    <p:sldId id="362" r:id="rId23"/>
    <p:sldId id="367" r:id="rId24"/>
    <p:sldId id="345" r:id="rId25"/>
    <p:sldId id="338" r:id="rId26"/>
    <p:sldId id="349" r:id="rId27"/>
    <p:sldId id="339" r:id="rId28"/>
    <p:sldId id="337" r:id="rId29"/>
    <p:sldId id="341" r:id="rId30"/>
    <p:sldId id="296" r:id="rId31"/>
    <p:sldId id="277" r:id="rId32"/>
    <p:sldId id="336" r:id="rId33"/>
    <p:sldId id="279" r:id="rId34"/>
    <p:sldId id="280" r:id="rId35"/>
    <p:sldId id="342" r:id="rId36"/>
    <p:sldId id="340" r:id="rId37"/>
    <p:sldId id="365" r:id="rId38"/>
  </p:sldIdLst>
  <p:sldSz cx="9144000" cy="6858000" type="screen4x3"/>
  <p:notesSz cx="6797675" cy="9926638"/>
  <p:defaultTextStyle>
    <a:defPPr>
      <a:defRPr lang="fr-FR"/>
    </a:defPPr>
    <a:lvl1pPr algn="l" rtl="0" fontAlgn="base">
      <a:spcBef>
        <a:spcPct val="0"/>
      </a:spcBef>
      <a:spcAft>
        <a:spcPct val="0"/>
      </a:spcAft>
      <a:defRPr sz="2400"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MS PGothic" pitchFamily="34" charset="-128"/>
        <a:cs typeface="+mn-cs"/>
      </a:defRPr>
    </a:lvl5pPr>
    <a:lvl6pPr marL="2286000" algn="l" defTabSz="914400" rtl="0" eaLnBrk="1" latinLnBrk="0" hangingPunct="1">
      <a:defRPr sz="2400" kern="1200">
        <a:solidFill>
          <a:schemeClr val="tx1"/>
        </a:solidFill>
        <a:latin typeface="Arial" pitchFamily="34" charset="0"/>
        <a:ea typeface="MS PGothic" pitchFamily="34" charset="-128"/>
        <a:cs typeface="+mn-cs"/>
      </a:defRPr>
    </a:lvl6pPr>
    <a:lvl7pPr marL="2743200" algn="l" defTabSz="914400" rtl="0" eaLnBrk="1" latinLnBrk="0" hangingPunct="1">
      <a:defRPr sz="2400" kern="1200">
        <a:solidFill>
          <a:schemeClr val="tx1"/>
        </a:solidFill>
        <a:latin typeface="Arial" pitchFamily="34" charset="0"/>
        <a:ea typeface="MS PGothic" pitchFamily="34" charset="-128"/>
        <a:cs typeface="+mn-cs"/>
      </a:defRPr>
    </a:lvl7pPr>
    <a:lvl8pPr marL="3200400" algn="l" defTabSz="914400" rtl="0" eaLnBrk="1" latinLnBrk="0" hangingPunct="1">
      <a:defRPr sz="2400" kern="1200">
        <a:solidFill>
          <a:schemeClr val="tx1"/>
        </a:solidFill>
        <a:latin typeface="Arial" pitchFamily="34" charset="0"/>
        <a:ea typeface="MS PGothic" pitchFamily="34" charset="-128"/>
        <a:cs typeface="+mn-cs"/>
      </a:defRPr>
    </a:lvl8pPr>
    <a:lvl9pPr marL="3657600" algn="l" defTabSz="914400" rtl="0" eaLnBrk="1" latinLnBrk="0" hangingPunct="1">
      <a:defRPr sz="2400" kern="1200">
        <a:solidFill>
          <a:schemeClr val="tx1"/>
        </a:solidFill>
        <a:latin typeface="Arial"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85"/>
    <a:srgbClr val="0033CC"/>
    <a:srgbClr val="FFF8C7"/>
    <a:srgbClr val="FFFF99"/>
    <a:srgbClr val="FFFFCC"/>
    <a:srgbClr val="006600"/>
    <a:srgbClr val="CCFFCC"/>
    <a:srgbClr val="CCFFFF"/>
    <a:srgbClr val="FF66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01" autoAdjust="0"/>
    <p:restoredTop sz="94163" autoAdjust="0"/>
  </p:normalViewPr>
  <p:slideViewPr>
    <p:cSldViewPr>
      <p:cViewPr varScale="1">
        <p:scale>
          <a:sx n="61" d="100"/>
          <a:sy n="61" d="100"/>
        </p:scale>
        <p:origin x="78"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5659" cy="496332"/>
          </a:xfrm>
          <a:prstGeom prst="rect">
            <a:avLst/>
          </a:prstGeom>
        </p:spPr>
        <p:txBody>
          <a:bodyPr vert="horz" lIns="95562" tIns="47781" rIns="95562" bIns="47781" rtlCol="0"/>
          <a:lstStyle>
            <a:lvl1pPr algn="l" eaLnBrk="0" hangingPunct="0">
              <a:defRPr sz="1300">
                <a:latin typeface="Arial" pitchFamily="1" charset="0"/>
                <a:ea typeface="ＭＳ Ｐゴシック" pitchFamily="1" charset="-128"/>
                <a:cs typeface="ＭＳ Ｐゴシック" pitchFamily="1" charset="-128"/>
              </a:defRPr>
            </a:lvl1pPr>
          </a:lstStyle>
          <a:p>
            <a:pPr>
              <a:defRPr/>
            </a:pPr>
            <a:endParaRPr lang="en-GB"/>
          </a:p>
        </p:txBody>
      </p:sp>
      <p:sp>
        <p:nvSpPr>
          <p:cNvPr id="3" name="Espace réservé de la date 2"/>
          <p:cNvSpPr>
            <a:spLocks noGrp="1"/>
          </p:cNvSpPr>
          <p:nvPr>
            <p:ph type="dt" sz="quarter" idx="1"/>
          </p:nvPr>
        </p:nvSpPr>
        <p:spPr>
          <a:xfrm>
            <a:off x="3850443" y="1"/>
            <a:ext cx="2945659" cy="496332"/>
          </a:xfrm>
          <a:prstGeom prst="rect">
            <a:avLst/>
          </a:prstGeom>
        </p:spPr>
        <p:txBody>
          <a:bodyPr vert="horz" wrap="square" lIns="95562" tIns="47781" rIns="95562" bIns="47781" numCol="1" anchor="t" anchorCtr="0" compatLnSpc="1">
            <a:prstTxWarp prst="textNoShape">
              <a:avLst/>
            </a:prstTxWarp>
          </a:bodyPr>
          <a:lstStyle>
            <a:lvl1pPr algn="r" eaLnBrk="0" hangingPunct="0">
              <a:defRPr sz="1300"/>
            </a:lvl1pPr>
          </a:lstStyle>
          <a:p>
            <a:fld id="{AE113EAC-C3AF-445C-8956-28C6CCDA20D2}" type="datetime1">
              <a:rPr lang="fr-FR"/>
              <a:pPr/>
              <a:t>20/10/2015</a:t>
            </a:fld>
            <a:endParaRPr lang="en-GB"/>
          </a:p>
        </p:txBody>
      </p:sp>
      <p:sp>
        <p:nvSpPr>
          <p:cNvPr id="4" name="Espace réservé du pied de page 3"/>
          <p:cNvSpPr>
            <a:spLocks noGrp="1"/>
          </p:cNvSpPr>
          <p:nvPr>
            <p:ph type="ftr" sz="quarter" idx="2"/>
          </p:nvPr>
        </p:nvSpPr>
        <p:spPr>
          <a:xfrm>
            <a:off x="0" y="9428584"/>
            <a:ext cx="2945659" cy="496332"/>
          </a:xfrm>
          <a:prstGeom prst="rect">
            <a:avLst/>
          </a:prstGeom>
        </p:spPr>
        <p:txBody>
          <a:bodyPr vert="horz" lIns="95562" tIns="47781" rIns="95562" bIns="47781" rtlCol="0" anchor="b"/>
          <a:lstStyle>
            <a:lvl1pPr algn="l" eaLnBrk="0" hangingPunct="0">
              <a:defRPr sz="1300">
                <a:latin typeface="Arial" pitchFamily="1" charset="0"/>
                <a:ea typeface="ＭＳ Ｐゴシック" pitchFamily="1" charset="-128"/>
                <a:cs typeface="ＭＳ Ｐゴシック" pitchFamily="1" charset="-128"/>
              </a:defRPr>
            </a:lvl1pPr>
          </a:lstStyle>
          <a:p>
            <a:pPr>
              <a:defRPr/>
            </a:pPr>
            <a:endParaRPr lang="en-GB"/>
          </a:p>
        </p:txBody>
      </p:sp>
      <p:sp>
        <p:nvSpPr>
          <p:cNvPr id="5" name="Espace réservé du numéro de diapositive 4"/>
          <p:cNvSpPr>
            <a:spLocks noGrp="1"/>
          </p:cNvSpPr>
          <p:nvPr>
            <p:ph type="sldNum" sz="quarter" idx="3"/>
          </p:nvPr>
        </p:nvSpPr>
        <p:spPr>
          <a:xfrm>
            <a:off x="3850443" y="9428584"/>
            <a:ext cx="2945659" cy="496332"/>
          </a:xfrm>
          <a:prstGeom prst="rect">
            <a:avLst/>
          </a:prstGeom>
        </p:spPr>
        <p:txBody>
          <a:bodyPr vert="horz" wrap="square" lIns="95562" tIns="47781" rIns="95562" bIns="47781" numCol="1" anchor="b" anchorCtr="0" compatLnSpc="1">
            <a:prstTxWarp prst="textNoShape">
              <a:avLst/>
            </a:prstTxWarp>
          </a:bodyPr>
          <a:lstStyle>
            <a:lvl1pPr algn="r" eaLnBrk="0" hangingPunct="0">
              <a:defRPr sz="1300"/>
            </a:lvl1pPr>
          </a:lstStyle>
          <a:p>
            <a:fld id="{98D15D3C-317D-43B6-B30F-70909415B83E}" type="slidenum">
              <a:rPr lang="en-GB"/>
              <a:pPr/>
              <a:t>‹N°›</a:t>
            </a:fld>
            <a:endParaRPr lang="en-GB"/>
          </a:p>
        </p:txBody>
      </p:sp>
    </p:spTree>
    <p:extLst>
      <p:ext uri="{BB962C8B-B14F-4D97-AF65-F5344CB8AC3E}">
        <p14:creationId xmlns:p14="http://schemas.microsoft.com/office/powerpoint/2010/main" val="147073924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1"/>
            <a:ext cx="2945659" cy="496332"/>
          </a:xfrm>
          <a:prstGeom prst="rect">
            <a:avLst/>
          </a:prstGeom>
          <a:noFill/>
          <a:ln w="9525">
            <a:noFill/>
            <a:miter lim="800000"/>
            <a:headEnd/>
            <a:tailEnd/>
          </a:ln>
        </p:spPr>
        <p:txBody>
          <a:bodyPr vert="horz" wrap="square" lIns="95562" tIns="47781" rIns="95562" bIns="47781" numCol="1" anchor="t" anchorCtr="0" compatLnSpc="1">
            <a:prstTxWarp prst="textNoShape">
              <a:avLst/>
            </a:prstTxWarp>
          </a:bodyPr>
          <a:lstStyle>
            <a:lvl1pPr eaLnBrk="0" hangingPunct="0">
              <a:defRPr sz="1300">
                <a:latin typeface="Arial" pitchFamily="1" charset="0"/>
                <a:ea typeface="ＭＳ Ｐゴシック" pitchFamily="1" charset="-128"/>
                <a:cs typeface="ＭＳ Ｐゴシック" pitchFamily="1" charset="-128"/>
              </a:defRPr>
            </a:lvl1pPr>
          </a:lstStyle>
          <a:p>
            <a:pPr>
              <a:defRPr/>
            </a:pPr>
            <a:endParaRPr lang="fr-FR"/>
          </a:p>
        </p:txBody>
      </p:sp>
      <p:sp>
        <p:nvSpPr>
          <p:cNvPr id="6147" name="Rectangle 3"/>
          <p:cNvSpPr>
            <a:spLocks noGrp="1" noChangeArrowheads="1"/>
          </p:cNvSpPr>
          <p:nvPr>
            <p:ph type="dt" idx="1"/>
          </p:nvPr>
        </p:nvSpPr>
        <p:spPr bwMode="auto">
          <a:xfrm>
            <a:off x="3852017" y="1"/>
            <a:ext cx="2945659" cy="496332"/>
          </a:xfrm>
          <a:prstGeom prst="rect">
            <a:avLst/>
          </a:prstGeom>
          <a:noFill/>
          <a:ln w="9525">
            <a:noFill/>
            <a:miter lim="800000"/>
            <a:headEnd/>
            <a:tailEnd/>
          </a:ln>
        </p:spPr>
        <p:txBody>
          <a:bodyPr vert="horz" wrap="square" lIns="95562" tIns="47781" rIns="95562" bIns="47781" numCol="1" anchor="t" anchorCtr="0" compatLnSpc="1">
            <a:prstTxWarp prst="textNoShape">
              <a:avLst/>
            </a:prstTxWarp>
          </a:bodyPr>
          <a:lstStyle>
            <a:lvl1pPr algn="r" eaLnBrk="0" hangingPunct="0">
              <a:defRPr sz="1300">
                <a:latin typeface="Arial" pitchFamily="1" charset="0"/>
                <a:ea typeface="ＭＳ Ｐゴシック" pitchFamily="1" charset="-128"/>
                <a:cs typeface="ＭＳ Ｐゴシック" pitchFamily="1" charset="-128"/>
              </a:defRPr>
            </a:lvl1pPr>
          </a:lstStyle>
          <a:p>
            <a:pPr>
              <a:defRPr/>
            </a:pPr>
            <a:endParaRPr lang="fr-FR"/>
          </a:p>
        </p:txBody>
      </p:sp>
      <p:sp>
        <p:nvSpPr>
          <p:cNvPr id="819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06358" y="4715153"/>
            <a:ext cx="4984961" cy="4466987"/>
          </a:xfrm>
          <a:prstGeom prst="rect">
            <a:avLst/>
          </a:prstGeom>
          <a:noFill/>
          <a:ln w="9525">
            <a:noFill/>
            <a:miter lim="800000"/>
            <a:headEnd/>
            <a:tailEnd/>
          </a:ln>
        </p:spPr>
        <p:txBody>
          <a:bodyPr vert="horz" wrap="square" lIns="95562" tIns="47781" rIns="95562" bIns="47781"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6150" name="Rectangle 6"/>
          <p:cNvSpPr>
            <a:spLocks noGrp="1" noChangeArrowheads="1"/>
          </p:cNvSpPr>
          <p:nvPr>
            <p:ph type="ftr" sz="quarter" idx="4"/>
          </p:nvPr>
        </p:nvSpPr>
        <p:spPr bwMode="auto">
          <a:xfrm>
            <a:off x="0" y="9430306"/>
            <a:ext cx="2945659" cy="496332"/>
          </a:xfrm>
          <a:prstGeom prst="rect">
            <a:avLst/>
          </a:prstGeom>
          <a:noFill/>
          <a:ln w="9525">
            <a:noFill/>
            <a:miter lim="800000"/>
            <a:headEnd/>
            <a:tailEnd/>
          </a:ln>
        </p:spPr>
        <p:txBody>
          <a:bodyPr vert="horz" wrap="square" lIns="95562" tIns="47781" rIns="95562" bIns="47781" numCol="1" anchor="b" anchorCtr="0" compatLnSpc="1">
            <a:prstTxWarp prst="textNoShape">
              <a:avLst/>
            </a:prstTxWarp>
          </a:bodyPr>
          <a:lstStyle>
            <a:lvl1pPr eaLnBrk="0" hangingPunct="0">
              <a:defRPr sz="1300">
                <a:latin typeface="Arial" pitchFamily="1" charset="0"/>
                <a:ea typeface="ＭＳ Ｐゴシック" pitchFamily="1" charset="-128"/>
                <a:cs typeface="ＭＳ Ｐゴシック" pitchFamily="1" charset="-128"/>
              </a:defRPr>
            </a:lvl1pPr>
          </a:lstStyle>
          <a:p>
            <a:pPr>
              <a:defRPr/>
            </a:pPr>
            <a:endParaRPr lang="fr-FR"/>
          </a:p>
        </p:txBody>
      </p:sp>
      <p:sp>
        <p:nvSpPr>
          <p:cNvPr id="6151" name="Rectangle 7"/>
          <p:cNvSpPr>
            <a:spLocks noGrp="1" noChangeArrowheads="1"/>
          </p:cNvSpPr>
          <p:nvPr>
            <p:ph type="sldNum" sz="quarter" idx="5"/>
          </p:nvPr>
        </p:nvSpPr>
        <p:spPr bwMode="auto">
          <a:xfrm>
            <a:off x="3852017" y="9430306"/>
            <a:ext cx="2945659" cy="496332"/>
          </a:xfrm>
          <a:prstGeom prst="rect">
            <a:avLst/>
          </a:prstGeom>
          <a:noFill/>
          <a:ln w="9525">
            <a:noFill/>
            <a:miter lim="800000"/>
            <a:headEnd/>
            <a:tailEnd/>
          </a:ln>
        </p:spPr>
        <p:txBody>
          <a:bodyPr vert="horz" wrap="square" lIns="95562" tIns="47781" rIns="95562" bIns="47781" numCol="1" anchor="b" anchorCtr="0" compatLnSpc="1">
            <a:prstTxWarp prst="textNoShape">
              <a:avLst/>
            </a:prstTxWarp>
          </a:bodyPr>
          <a:lstStyle>
            <a:lvl1pPr algn="r" eaLnBrk="0" hangingPunct="0">
              <a:defRPr sz="1300"/>
            </a:lvl1pPr>
          </a:lstStyle>
          <a:p>
            <a:fld id="{6BF9DAF8-FAEC-4817-A36D-59F4E8F19C24}" type="slidenum">
              <a:rPr lang="fr-FR"/>
              <a:pPr/>
              <a:t>‹N°›</a:t>
            </a:fld>
            <a:endParaRPr lang="fr-FR"/>
          </a:p>
        </p:txBody>
      </p:sp>
    </p:spTree>
    <p:extLst>
      <p:ext uri="{BB962C8B-B14F-4D97-AF65-F5344CB8AC3E}">
        <p14:creationId xmlns:p14="http://schemas.microsoft.com/office/powerpoint/2010/main" val="23745458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1" charset="0"/>
        <a:ea typeface="MS PGothic" pitchFamily="34"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Arial" pitchFamily="1"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Arial" pitchFamily="1"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Arial" pitchFamily="1"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Arial" pitchFamily="1"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BF9DAF8-FAEC-4817-A36D-59F4E8F19C24}" type="slidenum">
              <a:rPr lang="fr-FR" smtClean="0"/>
              <a:pPr/>
              <a:t>25</a:t>
            </a:fld>
            <a:endParaRPr lang="fr-FR"/>
          </a:p>
        </p:txBody>
      </p:sp>
    </p:spTree>
    <p:extLst>
      <p:ext uri="{BB962C8B-B14F-4D97-AF65-F5344CB8AC3E}">
        <p14:creationId xmlns:p14="http://schemas.microsoft.com/office/powerpoint/2010/main" val="2420751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BF9DAF8-FAEC-4817-A36D-59F4E8F19C24}" type="slidenum">
              <a:rPr lang="fr-FR" smtClean="0"/>
              <a:pPr/>
              <a:t>27</a:t>
            </a:fld>
            <a:endParaRPr lang="fr-FR"/>
          </a:p>
        </p:txBody>
      </p:sp>
    </p:spTree>
    <p:extLst>
      <p:ext uri="{BB962C8B-B14F-4D97-AF65-F5344CB8AC3E}">
        <p14:creationId xmlns:p14="http://schemas.microsoft.com/office/powerpoint/2010/main" val="1978511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BF9DAF8-FAEC-4817-A36D-59F4E8F19C24}" type="slidenum">
              <a:rPr lang="fr-FR" smtClean="0"/>
              <a:pPr/>
              <a:t>28</a:t>
            </a:fld>
            <a:endParaRPr lang="fr-FR"/>
          </a:p>
        </p:txBody>
      </p:sp>
    </p:spTree>
    <p:extLst>
      <p:ext uri="{BB962C8B-B14F-4D97-AF65-F5344CB8AC3E}">
        <p14:creationId xmlns:p14="http://schemas.microsoft.com/office/powerpoint/2010/main" val="1226406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Espace réservé du numéro de diapositive 5"/>
          <p:cNvSpPr>
            <a:spLocks noGrp="1"/>
          </p:cNvSpPr>
          <p:nvPr>
            <p:ph type="sldNum" sz="quarter" idx="11"/>
          </p:nvPr>
        </p:nvSpPr>
        <p:spPr>
          <a:xfrm>
            <a:off x="8382000" y="6537325"/>
            <a:ext cx="533400" cy="244475"/>
          </a:xfrm>
        </p:spPr>
        <p:txBody>
          <a:bodyPr/>
          <a:lstStyle>
            <a:lvl1pPr>
              <a:defRPr/>
            </a:lvl1pPr>
          </a:lstStyle>
          <a:p>
            <a:fld id="{7F664807-8D06-4595-A0E2-74CDCF5EE8F8}" type="slidenum">
              <a:rPr lang="en-GB"/>
              <a:pPr/>
              <a:t>‹N°›</a:t>
            </a:fld>
            <a:endParaRPr lang="en-GB"/>
          </a:p>
        </p:txBody>
      </p:sp>
      <p:sp>
        <p:nvSpPr>
          <p:cNvPr id="5" name="Line 16"/>
          <p:cNvSpPr>
            <a:spLocks noChangeShapeType="1"/>
          </p:cNvSpPr>
          <p:nvPr userDrawn="1"/>
        </p:nvSpPr>
        <p:spPr bwMode="auto">
          <a:xfrm>
            <a:off x="179388" y="6525344"/>
            <a:ext cx="8686800" cy="0"/>
          </a:xfrm>
          <a:prstGeom prst="line">
            <a:avLst/>
          </a:prstGeom>
          <a:noFill/>
          <a:ln w="19050">
            <a:solidFill>
              <a:srgbClr val="00338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Espace réservé du pied de page 4"/>
          <p:cNvSpPr>
            <a:spLocks noGrp="1"/>
          </p:cNvSpPr>
          <p:nvPr>
            <p:ph type="ftr" sz="quarter" idx="3"/>
          </p:nvPr>
        </p:nvSpPr>
        <p:spPr>
          <a:xfrm>
            <a:off x="0" y="6564883"/>
            <a:ext cx="3657600" cy="248493"/>
          </a:xfrm>
          <a:prstGeom prst="rect">
            <a:avLst/>
          </a:prstGeom>
        </p:spPr>
        <p:txBody>
          <a:bodyPr wrap="square" numCol="1" anchorCtr="0" compatLnSpc="1">
            <a:prstTxWarp prst="textNoShape">
              <a:avLst/>
            </a:prstTxWarp>
          </a:bodyPr>
          <a:lstStyle>
            <a:lvl1pPr>
              <a:defRPr sz="1200" b="1" smtClean="0">
                <a:solidFill>
                  <a:srgbClr val="003385"/>
                </a:solidFill>
                <a:latin typeface="Arial" pitchFamily="34" charset="0"/>
                <a:ea typeface="MS PGothic" pitchFamily="34" charset="-128"/>
              </a:defRPr>
            </a:lvl1pPr>
          </a:lstStyle>
          <a:p>
            <a:r>
              <a:rPr lang="fr-FR" dirty="0" smtClean="0"/>
              <a:t>Atelier « NEEDS-MSFR"  - Octobre 2015</a:t>
            </a:r>
            <a:endParaRPr lang="en-GB"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1"/>
          </p:nvPr>
        </p:nvSpPr>
        <p:spPr>
          <a:xfrm>
            <a:off x="8382000" y="6537325"/>
            <a:ext cx="533400" cy="244475"/>
          </a:xfrm>
        </p:spPr>
        <p:txBody>
          <a:bodyPr/>
          <a:lstStyle>
            <a:lvl1pPr>
              <a:defRPr/>
            </a:lvl1pPr>
          </a:lstStyle>
          <a:p>
            <a:fld id="{7F664807-8D06-4595-A0E2-74CDCF5EE8F8}" type="slidenum">
              <a:rPr lang="en-GB"/>
              <a:pPr/>
              <a:t>‹N°›</a:t>
            </a:fld>
            <a:endParaRPr lang="en-GB"/>
          </a:p>
        </p:txBody>
      </p:sp>
      <p:sp>
        <p:nvSpPr>
          <p:cNvPr id="7" name="Line 16"/>
          <p:cNvSpPr>
            <a:spLocks noChangeShapeType="1"/>
          </p:cNvSpPr>
          <p:nvPr userDrawn="1"/>
        </p:nvSpPr>
        <p:spPr bwMode="auto">
          <a:xfrm>
            <a:off x="179388" y="6525344"/>
            <a:ext cx="8686800" cy="0"/>
          </a:xfrm>
          <a:prstGeom prst="line">
            <a:avLst/>
          </a:prstGeom>
          <a:noFill/>
          <a:ln w="19050">
            <a:solidFill>
              <a:srgbClr val="00338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Espace réservé du pied de page 4"/>
          <p:cNvSpPr>
            <a:spLocks noGrp="1"/>
          </p:cNvSpPr>
          <p:nvPr>
            <p:ph type="ftr" sz="quarter" idx="3"/>
          </p:nvPr>
        </p:nvSpPr>
        <p:spPr>
          <a:xfrm>
            <a:off x="0" y="6564883"/>
            <a:ext cx="3657600" cy="248493"/>
          </a:xfrm>
          <a:prstGeom prst="rect">
            <a:avLst/>
          </a:prstGeom>
        </p:spPr>
        <p:txBody>
          <a:bodyPr wrap="square" numCol="1" anchorCtr="0" compatLnSpc="1">
            <a:prstTxWarp prst="textNoShape">
              <a:avLst/>
            </a:prstTxWarp>
          </a:bodyPr>
          <a:lstStyle>
            <a:lvl1pPr>
              <a:defRPr sz="1200" b="1" smtClean="0">
                <a:solidFill>
                  <a:srgbClr val="003385"/>
                </a:solidFill>
                <a:latin typeface="Arial" pitchFamily="34" charset="0"/>
                <a:ea typeface="MS PGothic" pitchFamily="34" charset="-128"/>
              </a:defRPr>
            </a:lvl1pPr>
          </a:lstStyle>
          <a:p>
            <a:r>
              <a:rPr lang="fr-FR" dirty="0" smtClean="0"/>
              <a:t>Atelier « NEEDS-MSFR"  - Octobre 2015</a:t>
            </a:r>
            <a:endParaRPr lang="en-GB"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8_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602437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1_Diapositive de titre">
    <p:spTree>
      <p:nvGrpSpPr>
        <p:cNvPr id="1" name=""/>
        <p:cNvGrpSpPr/>
        <p:nvPr/>
      </p:nvGrpSpPr>
      <p:grpSpPr>
        <a:xfrm>
          <a:off x="0" y="0"/>
          <a:ext cx="0" cy="0"/>
          <a:chOff x="0" y="0"/>
          <a:chExt cx="0" cy="0"/>
        </a:xfrm>
      </p:grpSpPr>
      <p:sp>
        <p:nvSpPr>
          <p:cNvPr id="6" name="Text Box 10"/>
          <p:cNvSpPr txBox="1">
            <a:spLocks noChangeArrowheads="1"/>
          </p:cNvSpPr>
          <p:nvPr userDrawn="1"/>
        </p:nvSpPr>
        <p:spPr bwMode="auto">
          <a:xfrm>
            <a:off x="34925" y="6530236"/>
            <a:ext cx="4177035" cy="336550"/>
          </a:xfrm>
          <a:prstGeom prst="rect">
            <a:avLst/>
          </a:prstGeom>
          <a:noFill/>
          <a:ln>
            <a:noFill/>
          </a:ln>
          <a:effectLst/>
          <a:extLst/>
        </p:spPr>
        <p:txBody>
          <a:bodyPr wrap="square">
            <a:spAutoFit/>
          </a:bodyPr>
          <a:lstStyle>
            <a:lvl1pPr>
              <a:defRPr sz="1600">
                <a:solidFill>
                  <a:schemeClr val="tx1"/>
                </a:solidFill>
                <a:latin typeface="Comic Sans MS" pitchFamily="66" charset="0"/>
              </a:defRPr>
            </a:lvl1pPr>
            <a:lvl2pPr marL="742950" indent="-285750">
              <a:defRPr sz="1600">
                <a:solidFill>
                  <a:schemeClr val="tx1"/>
                </a:solidFill>
                <a:latin typeface="Comic Sans MS" pitchFamily="66" charset="0"/>
              </a:defRPr>
            </a:lvl2pPr>
            <a:lvl3pPr marL="1143000" indent="-228600">
              <a:defRPr sz="1600">
                <a:solidFill>
                  <a:schemeClr val="tx1"/>
                </a:solidFill>
                <a:latin typeface="Comic Sans MS" pitchFamily="66" charset="0"/>
              </a:defRPr>
            </a:lvl3pPr>
            <a:lvl4pPr marL="1600200" indent="-228600">
              <a:defRPr sz="1600">
                <a:solidFill>
                  <a:schemeClr val="tx1"/>
                </a:solidFill>
                <a:latin typeface="Comic Sans MS" pitchFamily="66" charset="0"/>
              </a:defRPr>
            </a:lvl4pPr>
            <a:lvl5pPr marL="2057400" indent="-228600">
              <a:defRPr sz="1600">
                <a:solidFill>
                  <a:schemeClr val="tx1"/>
                </a:solidFill>
                <a:latin typeface="Comic Sans MS" pitchFamily="66" charset="0"/>
              </a:defRPr>
            </a:lvl5pPr>
            <a:lvl6pPr marL="2514600" indent="-228600" eaLnBrk="0" fontAlgn="base" hangingPunct="0">
              <a:spcBef>
                <a:spcPct val="0"/>
              </a:spcBef>
              <a:spcAft>
                <a:spcPct val="0"/>
              </a:spcAft>
              <a:defRPr sz="1600">
                <a:solidFill>
                  <a:schemeClr val="tx1"/>
                </a:solidFill>
                <a:latin typeface="Comic Sans MS" pitchFamily="66" charset="0"/>
              </a:defRPr>
            </a:lvl6pPr>
            <a:lvl7pPr marL="2971800" indent="-228600" eaLnBrk="0" fontAlgn="base" hangingPunct="0">
              <a:spcBef>
                <a:spcPct val="0"/>
              </a:spcBef>
              <a:spcAft>
                <a:spcPct val="0"/>
              </a:spcAft>
              <a:defRPr sz="1600">
                <a:solidFill>
                  <a:schemeClr val="tx1"/>
                </a:solidFill>
                <a:latin typeface="Comic Sans MS" pitchFamily="66" charset="0"/>
              </a:defRPr>
            </a:lvl7pPr>
            <a:lvl8pPr marL="3429000" indent="-228600" eaLnBrk="0" fontAlgn="base" hangingPunct="0">
              <a:spcBef>
                <a:spcPct val="0"/>
              </a:spcBef>
              <a:spcAft>
                <a:spcPct val="0"/>
              </a:spcAft>
              <a:defRPr sz="1600">
                <a:solidFill>
                  <a:schemeClr val="tx1"/>
                </a:solidFill>
                <a:latin typeface="Comic Sans MS" pitchFamily="66" charset="0"/>
              </a:defRPr>
            </a:lvl8pPr>
            <a:lvl9pPr marL="3886200" indent="-228600" eaLnBrk="0" fontAlgn="base" hangingPunct="0">
              <a:spcBef>
                <a:spcPct val="0"/>
              </a:spcBef>
              <a:spcAft>
                <a:spcPct val="0"/>
              </a:spcAft>
              <a:defRPr sz="1600">
                <a:solidFill>
                  <a:schemeClr val="tx1"/>
                </a:solidFill>
                <a:latin typeface="Comic Sans MS" pitchFamily="66" charset="0"/>
              </a:defRPr>
            </a:lvl9pPr>
          </a:lstStyle>
          <a:p>
            <a:pPr>
              <a:defRPr/>
            </a:pPr>
            <a:r>
              <a:rPr lang="en-US" b="1" i="1" dirty="0" smtClean="0">
                <a:solidFill>
                  <a:srgbClr val="003399"/>
                </a:solidFill>
                <a:latin typeface="Calibri" pitchFamily="34" charset="0"/>
              </a:rPr>
              <a:t>SAMOFAR kick-off meeting, delft, August</a:t>
            </a:r>
            <a:r>
              <a:rPr lang="en-US" b="1" i="1" baseline="0" dirty="0" smtClean="0">
                <a:solidFill>
                  <a:srgbClr val="003399"/>
                </a:solidFill>
                <a:latin typeface="Calibri" pitchFamily="34" charset="0"/>
              </a:rPr>
              <a:t> 2015</a:t>
            </a:r>
            <a:endParaRPr lang="en-US" b="1" dirty="0">
              <a:solidFill>
                <a:srgbClr val="003399"/>
              </a:solidFill>
              <a:latin typeface="Calibri" pitchFamily="34" charset="0"/>
            </a:endParaRPr>
          </a:p>
        </p:txBody>
      </p:sp>
      <p:sp>
        <p:nvSpPr>
          <p:cNvPr id="8" name="Text Box 11"/>
          <p:cNvSpPr txBox="1">
            <a:spLocks noChangeArrowheads="1"/>
          </p:cNvSpPr>
          <p:nvPr userDrawn="1"/>
        </p:nvSpPr>
        <p:spPr bwMode="auto">
          <a:xfrm>
            <a:off x="7320513" y="6546830"/>
            <a:ext cx="1715983" cy="338554"/>
          </a:xfrm>
          <a:prstGeom prst="rect">
            <a:avLst/>
          </a:prstGeom>
          <a:noFill/>
          <a:ln>
            <a:noFill/>
          </a:ln>
          <a:effectLst/>
          <a:extLst/>
        </p:spPr>
        <p:txBody>
          <a:bodyPr wrap="none">
            <a:spAutoFit/>
          </a:bodyPr>
          <a:lstStyle>
            <a:lvl1pPr>
              <a:defRPr sz="1600">
                <a:solidFill>
                  <a:schemeClr val="tx1"/>
                </a:solidFill>
                <a:latin typeface="Comic Sans MS" pitchFamily="66" charset="0"/>
              </a:defRPr>
            </a:lvl1pPr>
            <a:lvl2pPr marL="742950" indent="-285750">
              <a:defRPr sz="1600">
                <a:solidFill>
                  <a:schemeClr val="tx1"/>
                </a:solidFill>
                <a:latin typeface="Comic Sans MS" pitchFamily="66" charset="0"/>
              </a:defRPr>
            </a:lvl2pPr>
            <a:lvl3pPr marL="1143000" indent="-228600">
              <a:defRPr sz="1600">
                <a:solidFill>
                  <a:schemeClr val="tx1"/>
                </a:solidFill>
                <a:latin typeface="Comic Sans MS" pitchFamily="66" charset="0"/>
              </a:defRPr>
            </a:lvl3pPr>
            <a:lvl4pPr marL="1600200" indent="-228600">
              <a:defRPr sz="1600">
                <a:solidFill>
                  <a:schemeClr val="tx1"/>
                </a:solidFill>
                <a:latin typeface="Comic Sans MS" pitchFamily="66" charset="0"/>
              </a:defRPr>
            </a:lvl4pPr>
            <a:lvl5pPr marL="2057400" indent="-228600">
              <a:defRPr sz="1600">
                <a:solidFill>
                  <a:schemeClr val="tx1"/>
                </a:solidFill>
                <a:latin typeface="Comic Sans MS" pitchFamily="66" charset="0"/>
              </a:defRPr>
            </a:lvl5pPr>
            <a:lvl6pPr marL="2514600" indent="-228600" eaLnBrk="0" fontAlgn="base" hangingPunct="0">
              <a:spcBef>
                <a:spcPct val="0"/>
              </a:spcBef>
              <a:spcAft>
                <a:spcPct val="0"/>
              </a:spcAft>
              <a:defRPr sz="1600">
                <a:solidFill>
                  <a:schemeClr val="tx1"/>
                </a:solidFill>
                <a:latin typeface="Comic Sans MS" pitchFamily="66" charset="0"/>
              </a:defRPr>
            </a:lvl6pPr>
            <a:lvl7pPr marL="2971800" indent="-228600" eaLnBrk="0" fontAlgn="base" hangingPunct="0">
              <a:spcBef>
                <a:spcPct val="0"/>
              </a:spcBef>
              <a:spcAft>
                <a:spcPct val="0"/>
              </a:spcAft>
              <a:defRPr sz="1600">
                <a:solidFill>
                  <a:schemeClr val="tx1"/>
                </a:solidFill>
                <a:latin typeface="Comic Sans MS" pitchFamily="66" charset="0"/>
              </a:defRPr>
            </a:lvl7pPr>
            <a:lvl8pPr marL="3429000" indent="-228600" eaLnBrk="0" fontAlgn="base" hangingPunct="0">
              <a:spcBef>
                <a:spcPct val="0"/>
              </a:spcBef>
              <a:spcAft>
                <a:spcPct val="0"/>
              </a:spcAft>
              <a:defRPr sz="1600">
                <a:solidFill>
                  <a:schemeClr val="tx1"/>
                </a:solidFill>
                <a:latin typeface="Comic Sans MS" pitchFamily="66" charset="0"/>
              </a:defRPr>
            </a:lvl8pPr>
            <a:lvl9pPr marL="3886200" indent="-228600" eaLnBrk="0" fontAlgn="base" hangingPunct="0">
              <a:spcBef>
                <a:spcPct val="0"/>
              </a:spcBef>
              <a:spcAft>
                <a:spcPct val="0"/>
              </a:spcAft>
              <a:defRPr sz="1600">
                <a:solidFill>
                  <a:schemeClr val="tx1"/>
                </a:solidFill>
                <a:latin typeface="Comic Sans MS" pitchFamily="66" charset="0"/>
              </a:defRPr>
            </a:lvl9pPr>
          </a:lstStyle>
          <a:p>
            <a:pPr eaLnBrk="0" hangingPunct="0">
              <a:defRPr/>
            </a:pPr>
            <a:r>
              <a:rPr lang="en-GB" b="1" i="1" dirty="0" smtClean="0">
                <a:solidFill>
                  <a:srgbClr val="003399"/>
                </a:solidFill>
                <a:latin typeface="Calibri" pitchFamily="34" charset="0"/>
              </a:rPr>
              <a:t>WP1 Presentation</a:t>
            </a:r>
            <a:endParaRPr lang="en-GB" b="1" i="1" dirty="0">
              <a:solidFill>
                <a:srgbClr val="003399"/>
              </a:solidFill>
              <a:latin typeface="Calibri" pitchFamily="34" charset="0"/>
            </a:endParaRPr>
          </a:p>
        </p:txBody>
      </p:sp>
      <p:sp>
        <p:nvSpPr>
          <p:cNvPr id="9" name="Line 9"/>
          <p:cNvSpPr>
            <a:spLocks noChangeShapeType="1"/>
          </p:cNvSpPr>
          <p:nvPr userDrawn="1"/>
        </p:nvSpPr>
        <p:spPr bwMode="auto">
          <a:xfrm>
            <a:off x="179388" y="6546830"/>
            <a:ext cx="8686800" cy="0"/>
          </a:xfrm>
          <a:prstGeom prst="line">
            <a:avLst/>
          </a:prstGeom>
          <a:noFill/>
          <a:ln w="19050">
            <a:solidFill>
              <a:srgbClr val="003399"/>
            </a:solidFill>
            <a:round/>
            <a:headEnd/>
            <a:tailEnd/>
          </a:ln>
          <a:effectLst/>
          <a:extLst/>
        </p:spPr>
        <p:txBody>
          <a:bodyPr/>
          <a:lstStyle/>
          <a:p>
            <a:pPr eaLnBrk="0" hangingPunct="0">
              <a:defRPr/>
            </a:pPr>
            <a:endParaRPr lang="en-US"/>
          </a:p>
        </p:txBody>
      </p:sp>
      <p:sp>
        <p:nvSpPr>
          <p:cNvPr id="10" name="Espace réservé du numéro de diapositive 5"/>
          <p:cNvSpPr>
            <a:spLocks noGrp="1"/>
          </p:cNvSpPr>
          <p:nvPr>
            <p:ph type="sldNum" sz="quarter" idx="4"/>
          </p:nvPr>
        </p:nvSpPr>
        <p:spPr>
          <a:xfrm>
            <a:off x="5462985" y="6520259"/>
            <a:ext cx="621183" cy="365125"/>
          </a:xfrm>
          <a:prstGeom prst="rect">
            <a:avLst/>
          </a:prstGeom>
        </p:spPr>
        <p:txBody>
          <a:bodyPr/>
          <a:lstStyle>
            <a:lvl1pPr eaLnBrk="0" hangingPunct="0">
              <a:defRPr sz="2000">
                <a:solidFill>
                  <a:srgbClr val="003399"/>
                </a:solidFill>
              </a:defRPr>
            </a:lvl1pPr>
          </a:lstStyle>
          <a:p>
            <a:pPr>
              <a:defRPr/>
            </a:pPr>
            <a:fld id="{EE28B7BB-CEAD-4834-9158-9FCD1E3BB3B6}" type="slidenum">
              <a:rPr lang="fr-BE" smtClean="0"/>
              <a:pPr>
                <a:defRPr/>
              </a:pPr>
              <a:t>‹N°›</a:t>
            </a:fld>
            <a:endParaRPr lang="fr-BE" dirty="0"/>
          </a:p>
        </p:txBody>
      </p:sp>
    </p:spTree>
    <p:extLst>
      <p:ext uri="{BB962C8B-B14F-4D97-AF65-F5344CB8AC3E}">
        <p14:creationId xmlns:p14="http://schemas.microsoft.com/office/powerpoint/2010/main" val="37761846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143000"/>
            <a:ext cx="8458200" cy="5334000"/>
          </a:xfrm>
          <a:prstGeom prst="rect">
            <a:avLst/>
          </a:prstGeom>
          <a:no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p>
        </p:txBody>
      </p:sp>
      <p:sp>
        <p:nvSpPr>
          <p:cNvPr id="3078" name="Rectangle 6"/>
          <p:cNvSpPr>
            <a:spLocks noGrp="1" noChangeArrowheads="1"/>
          </p:cNvSpPr>
          <p:nvPr>
            <p:ph type="sldNum" sz="quarter" idx="4"/>
          </p:nvPr>
        </p:nvSpPr>
        <p:spPr bwMode="auto">
          <a:xfrm>
            <a:off x="8382000" y="6537325"/>
            <a:ext cx="5334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rgbClr val="606060"/>
                </a:solidFill>
              </a:defRPr>
            </a:lvl1pPr>
          </a:lstStyle>
          <a:p>
            <a:fld id="{8E1F0A0D-5128-4601-97F7-91C966423906}" type="slidenum">
              <a:rPr lang="fr-FR"/>
              <a:pPr/>
              <a:t>‹N°›</a:t>
            </a:fld>
            <a:endParaRPr lang="fr-FR" sz="1400"/>
          </a:p>
        </p:txBody>
      </p:sp>
      <p:cxnSp>
        <p:nvCxnSpPr>
          <p:cNvPr id="1028" name="Connecteur droit 12"/>
          <p:cNvCxnSpPr>
            <a:cxnSpLocks noChangeShapeType="1"/>
          </p:cNvCxnSpPr>
          <p:nvPr userDrawn="1"/>
        </p:nvCxnSpPr>
        <p:spPr bwMode="auto">
          <a:xfrm flipV="1">
            <a:off x="-6350" y="900113"/>
            <a:ext cx="7289800" cy="15875"/>
          </a:xfrm>
          <a:prstGeom prst="line">
            <a:avLst/>
          </a:prstGeom>
          <a:noFill/>
          <a:ln w="28575">
            <a:solidFill>
              <a:srgbClr val="004B7C"/>
            </a:solidFill>
            <a:round/>
            <a:headEnd/>
            <a:tailEnd/>
          </a:ln>
        </p:spPr>
      </p:cxnSp>
      <p:sp>
        <p:nvSpPr>
          <p:cNvPr id="1030" name="Espace réservé du titre 8"/>
          <p:cNvSpPr>
            <a:spLocks noGrp="1"/>
          </p:cNvSpPr>
          <p:nvPr>
            <p:ph type="title"/>
          </p:nvPr>
        </p:nvSpPr>
        <p:spPr bwMode="auto">
          <a:xfrm>
            <a:off x="228600" y="122238"/>
            <a:ext cx="6858000" cy="7159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et modifiez le titre</a:t>
            </a:r>
            <a:endParaRPr lang="en-GB" smtClean="0"/>
          </a:p>
        </p:txBody>
      </p:sp>
      <p:sp>
        <p:nvSpPr>
          <p:cNvPr id="8" name="Espace réservé du pied de page 4"/>
          <p:cNvSpPr>
            <a:spLocks noGrp="1"/>
          </p:cNvSpPr>
          <p:nvPr>
            <p:ph type="ftr" sz="quarter" idx="3"/>
          </p:nvPr>
        </p:nvSpPr>
        <p:spPr>
          <a:xfrm>
            <a:off x="0" y="6564883"/>
            <a:ext cx="3657600" cy="248493"/>
          </a:xfrm>
          <a:prstGeom prst="rect">
            <a:avLst/>
          </a:prstGeom>
        </p:spPr>
        <p:txBody>
          <a:bodyPr wrap="square" numCol="1" anchorCtr="0" compatLnSpc="1">
            <a:prstTxWarp prst="textNoShape">
              <a:avLst/>
            </a:prstTxWarp>
          </a:bodyPr>
          <a:lstStyle>
            <a:lvl1pPr>
              <a:defRPr sz="1200" b="1" smtClean="0">
                <a:solidFill>
                  <a:srgbClr val="003385"/>
                </a:solidFill>
                <a:latin typeface="Arial" pitchFamily="34" charset="0"/>
                <a:ea typeface="MS PGothic" pitchFamily="34" charset="-128"/>
              </a:defRPr>
            </a:lvl1pPr>
          </a:lstStyle>
          <a:p>
            <a:r>
              <a:rPr lang="fr-FR" dirty="0" smtClean="0"/>
              <a:t>Atelier « NEEDS-MSFR"  - Octobre 2015</a:t>
            </a:r>
            <a:endParaRPr lang="en-GB" dirty="0"/>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Lst>
  <p:timing>
    <p:tnLst>
      <p:par>
        <p:cTn id="1" dur="indefinite" restart="never" nodeType="tmRoot"/>
      </p:par>
    </p:tnLst>
  </p:timing>
  <p:hf hdr="0" dt="0"/>
  <p:txStyles>
    <p:titleStyle>
      <a:lvl1pPr algn="l" rtl="0" eaLnBrk="0" fontAlgn="base" hangingPunct="0">
        <a:spcBef>
          <a:spcPct val="0"/>
        </a:spcBef>
        <a:spcAft>
          <a:spcPct val="0"/>
        </a:spcAft>
        <a:defRPr sz="2800" b="1">
          <a:solidFill>
            <a:schemeClr val="bg1"/>
          </a:solidFill>
          <a:latin typeface="+mj-lt"/>
          <a:ea typeface="MS PGothic" pitchFamily="34" charset="-128"/>
          <a:cs typeface="ＭＳ Ｐゴシック" pitchFamily="1" charset="-128"/>
        </a:defRPr>
      </a:lvl1pPr>
      <a:lvl2pPr algn="l" rtl="0" eaLnBrk="0" fontAlgn="base" hangingPunct="0">
        <a:spcBef>
          <a:spcPct val="0"/>
        </a:spcBef>
        <a:spcAft>
          <a:spcPct val="0"/>
        </a:spcAft>
        <a:defRPr sz="2800" b="1">
          <a:solidFill>
            <a:schemeClr val="bg1"/>
          </a:solidFill>
          <a:latin typeface="Verdana" pitchFamily="1" charset="0"/>
          <a:ea typeface="MS PGothic" pitchFamily="34" charset="-128"/>
          <a:cs typeface="ＭＳ Ｐゴシック" pitchFamily="1" charset="-128"/>
        </a:defRPr>
      </a:lvl2pPr>
      <a:lvl3pPr algn="l" rtl="0" eaLnBrk="0" fontAlgn="base" hangingPunct="0">
        <a:spcBef>
          <a:spcPct val="0"/>
        </a:spcBef>
        <a:spcAft>
          <a:spcPct val="0"/>
        </a:spcAft>
        <a:defRPr sz="2800" b="1">
          <a:solidFill>
            <a:schemeClr val="bg1"/>
          </a:solidFill>
          <a:latin typeface="Verdana" pitchFamily="1" charset="0"/>
          <a:ea typeface="MS PGothic" pitchFamily="34" charset="-128"/>
          <a:cs typeface="ＭＳ Ｐゴシック" pitchFamily="1" charset="-128"/>
        </a:defRPr>
      </a:lvl3pPr>
      <a:lvl4pPr algn="l" rtl="0" eaLnBrk="0" fontAlgn="base" hangingPunct="0">
        <a:spcBef>
          <a:spcPct val="0"/>
        </a:spcBef>
        <a:spcAft>
          <a:spcPct val="0"/>
        </a:spcAft>
        <a:defRPr sz="2800" b="1">
          <a:solidFill>
            <a:schemeClr val="bg1"/>
          </a:solidFill>
          <a:latin typeface="Verdana" pitchFamily="1" charset="0"/>
          <a:ea typeface="MS PGothic" pitchFamily="34" charset="-128"/>
          <a:cs typeface="ＭＳ Ｐゴシック" pitchFamily="1" charset="-128"/>
        </a:defRPr>
      </a:lvl4pPr>
      <a:lvl5pPr algn="l" rtl="0" eaLnBrk="0" fontAlgn="base" hangingPunct="0">
        <a:spcBef>
          <a:spcPct val="0"/>
        </a:spcBef>
        <a:spcAft>
          <a:spcPct val="0"/>
        </a:spcAft>
        <a:defRPr sz="2800" b="1">
          <a:solidFill>
            <a:schemeClr val="bg1"/>
          </a:solidFill>
          <a:latin typeface="Verdana" pitchFamily="1" charset="0"/>
          <a:ea typeface="MS PGothic" pitchFamily="34" charset="-128"/>
          <a:cs typeface="ＭＳ Ｐゴシック" pitchFamily="1" charset="-128"/>
        </a:defRPr>
      </a:lvl5pPr>
      <a:lvl6pPr marL="457200" algn="ctr" rtl="0" fontAlgn="base">
        <a:spcBef>
          <a:spcPct val="0"/>
        </a:spcBef>
        <a:spcAft>
          <a:spcPct val="0"/>
        </a:spcAft>
        <a:defRPr sz="2800" b="1">
          <a:solidFill>
            <a:schemeClr val="bg1"/>
          </a:solidFill>
          <a:latin typeface="Verdana" pitchFamily="1" charset="0"/>
        </a:defRPr>
      </a:lvl6pPr>
      <a:lvl7pPr marL="914400" algn="ctr" rtl="0" fontAlgn="base">
        <a:spcBef>
          <a:spcPct val="0"/>
        </a:spcBef>
        <a:spcAft>
          <a:spcPct val="0"/>
        </a:spcAft>
        <a:defRPr sz="2800" b="1">
          <a:solidFill>
            <a:schemeClr val="bg1"/>
          </a:solidFill>
          <a:latin typeface="Verdana" pitchFamily="1" charset="0"/>
        </a:defRPr>
      </a:lvl7pPr>
      <a:lvl8pPr marL="1371600" algn="ctr" rtl="0" fontAlgn="base">
        <a:spcBef>
          <a:spcPct val="0"/>
        </a:spcBef>
        <a:spcAft>
          <a:spcPct val="0"/>
        </a:spcAft>
        <a:defRPr sz="2800" b="1">
          <a:solidFill>
            <a:schemeClr val="bg1"/>
          </a:solidFill>
          <a:latin typeface="Verdana" pitchFamily="1" charset="0"/>
        </a:defRPr>
      </a:lvl8pPr>
      <a:lvl9pPr marL="1828800" algn="ctr" rtl="0" fontAlgn="base">
        <a:spcBef>
          <a:spcPct val="0"/>
        </a:spcBef>
        <a:spcAft>
          <a:spcPct val="0"/>
        </a:spcAft>
        <a:defRPr sz="2800" b="1">
          <a:solidFill>
            <a:schemeClr val="bg1"/>
          </a:solidFill>
          <a:latin typeface="Verdana" pitchFamily="1" charset="0"/>
        </a:defRPr>
      </a:lvl9pPr>
    </p:titleStyle>
    <p:bodyStyle>
      <a:lvl1pPr marL="342900" indent="-342900" algn="l" rtl="0" eaLnBrk="0" fontAlgn="base" hangingPunct="0">
        <a:spcBef>
          <a:spcPct val="20000"/>
        </a:spcBef>
        <a:spcAft>
          <a:spcPct val="0"/>
        </a:spcAft>
        <a:buClr>
          <a:srgbClr val="333399"/>
        </a:buClr>
        <a:defRPr sz="2400">
          <a:solidFill>
            <a:srgbClr val="0093D3"/>
          </a:solidFill>
          <a:latin typeface="+mn-lt"/>
          <a:ea typeface="MS PGothic" pitchFamily="34" charset="-128"/>
          <a:cs typeface="ＭＳ Ｐゴシック" pitchFamily="1" charset="-128"/>
        </a:defRPr>
      </a:lvl1pPr>
      <a:lvl2pPr marL="742950" indent="-285750" algn="l" rtl="0" eaLnBrk="0" fontAlgn="base" hangingPunct="0">
        <a:spcBef>
          <a:spcPct val="20000"/>
        </a:spcBef>
        <a:spcAft>
          <a:spcPct val="0"/>
        </a:spcAft>
        <a:buClr>
          <a:srgbClr val="DC5A21"/>
        </a:buClr>
        <a:buFont typeface="Times" pitchFamily="18" charset="0"/>
        <a:buChar char="•"/>
        <a:defRPr sz="2000">
          <a:solidFill>
            <a:srgbClr val="004B84"/>
          </a:solidFill>
          <a:latin typeface="+mn-lt"/>
          <a:ea typeface="MS PGothic" pitchFamily="34" charset="-128"/>
        </a:defRPr>
      </a:lvl2pPr>
      <a:lvl3pPr marL="1143000" indent="-228600" algn="l" rtl="0" eaLnBrk="0" fontAlgn="base" hangingPunct="0">
        <a:spcBef>
          <a:spcPct val="20000"/>
        </a:spcBef>
        <a:spcAft>
          <a:spcPct val="0"/>
        </a:spcAft>
        <a:buClr>
          <a:srgbClr val="DC5A21"/>
        </a:buClr>
        <a:buChar char="–"/>
        <a:defRPr>
          <a:solidFill>
            <a:srgbClr val="004B84"/>
          </a:solidFill>
          <a:latin typeface="+mn-lt"/>
          <a:ea typeface="MS PGothic" pitchFamily="34" charset="-128"/>
        </a:defRPr>
      </a:lvl3pPr>
      <a:lvl4pPr marL="1600200" indent="-228600" algn="l" rtl="0" eaLnBrk="0" fontAlgn="base" hangingPunct="0">
        <a:spcBef>
          <a:spcPct val="20000"/>
        </a:spcBef>
        <a:spcAft>
          <a:spcPct val="0"/>
        </a:spcAft>
        <a:buClr>
          <a:srgbClr val="DC5A21"/>
        </a:buClr>
        <a:buFont typeface="Times" pitchFamily="18" charset="0"/>
        <a:buChar char="•"/>
        <a:defRPr sz="1600">
          <a:solidFill>
            <a:srgbClr val="004B84"/>
          </a:solidFill>
          <a:latin typeface="+mn-lt"/>
          <a:ea typeface="MS PGothic" pitchFamily="34" charset="-128"/>
        </a:defRPr>
      </a:lvl4pPr>
      <a:lvl5pPr marL="2057400" indent="-228600" algn="l" rtl="0" eaLnBrk="0" fontAlgn="base" hangingPunct="0">
        <a:spcBef>
          <a:spcPct val="20000"/>
        </a:spcBef>
        <a:spcAft>
          <a:spcPct val="0"/>
        </a:spcAft>
        <a:buClr>
          <a:srgbClr val="DC5A21"/>
        </a:buClr>
        <a:buFont typeface="Times" pitchFamily="18" charset="0"/>
        <a:buChar char="–"/>
        <a:defRPr sz="1600">
          <a:solidFill>
            <a:srgbClr val="004B84"/>
          </a:solidFill>
          <a:latin typeface="+mn-lt"/>
          <a:ea typeface="MS PGothic" pitchFamily="34" charset="-128"/>
        </a:defRPr>
      </a:lvl5pPr>
      <a:lvl6pPr marL="2514600" indent="-228600" algn="l" rtl="0" fontAlgn="base">
        <a:spcBef>
          <a:spcPct val="20000"/>
        </a:spcBef>
        <a:spcAft>
          <a:spcPct val="0"/>
        </a:spcAft>
        <a:buClr>
          <a:srgbClr val="DC5A21"/>
        </a:buClr>
        <a:buFont typeface="Times" pitchFamily="1" charset="0"/>
        <a:buChar char="–"/>
        <a:defRPr sz="1600">
          <a:solidFill>
            <a:srgbClr val="004B84"/>
          </a:solidFill>
          <a:latin typeface="+mn-lt"/>
          <a:ea typeface="ＭＳ Ｐゴシック" pitchFamily="1" charset="-128"/>
        </a:defRPr>
      </a:lvl6pPr>
      <a:lvl7pPr marL="2971800" indent="-228600" algn="l" rtl="0" fontAlgn="base">
        <a:spcBef>
          <a:spcPct val="20000"/>
        </a:spcBef>
        <a:spcAft>
          <a:spcPct val="0"/>
        </a:spcAft>
        <a:buClr>
          <a:srgbClr val="DC5A21"/>
        </a:buClr>
        <a:buFont typeface="Times" pitchFamily="1" charset="0"/>
        <a:buChar char="–"/>
        <a:defRPr sz="1600">
          <a:solidFill>
            <a:srgbClr val="004B84"/>
          </a:solidFill>
          <a:latin typeface="+mn-lt"/>
          <a:ea typeface="ＭＳ Ｐゴシック" pitchFamily="1" charset="-128"/>
        </a:defRPr>
      </a:lvl7pPr>
      <a:lvl8pPr marL="3429000" indent="-228600" algn="l" rtl="0" fontAlgn="base">
        <a:spcBef>
          <a:spcPct val="20000"/>
        </a:spcBef>
        <a:spcAft>
          <a:spcPct val="0"/>
        </a:spcAft>
        <a:buClr>
          <a:srgbClr val="DC5A21"/>
        </a:buClr>
        <a:buFont typeface="Times" pitchFamily="1" charset="0"/>
        <a:buChar char="–"/>
        <a:defRPr sz="1600">
          <a:solidFill>
            <a:srgbClr val="004B84"/>
          </a:solidFill>
          <a:latin typeface="+mn-lt"/>
          <a:ea typeface="ＭＳ Ｐゴシック" pitchFamily="1" charset="-128"/>
        </a:defRPr>
      </a:lvl8pPr>
      <a:lvl9pPr marL="3886200" indent="-228600" algn="l" rtl="0" fontAlgn="base">
        <a:spcBef>
          <a:spcPct val="20000"/>
        </a:spcBef>
        <a:spcAft>
          <a:spcPct val="0"/>
        </a:spcAft>
        <a:buClr>
          <a:srgbClr val="DC5A21"/>
        </a:buClr>
        <a:buFont typeface="Times" pitchFamily="1" charset="0"/>
        <a:buChar char="–"/>
        <a:defRPr sz="1600">
          <a:solidFill>
            <a:srgbClr val="004B84"/>
          </a:solidFill>
          <a:latin typeface="+mn-lt"/>
          <a:ea typeface="ＭＳ Ｐゴシック" pitchFamily="1" charset="-128"/>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png"/><Relationship Id="rId1" Type="http://schemas.openxmlformats.org/officeDocument/2006/relationships/slideLayout" Target="../slideLayouts/slideLayout4.xml"/><Relationship Id="rId6" Type="http://schemas.openxmlformats.org/officeDocument/2006/relationships/image" Target="../media/image25.jpeg"/><Relationship Id="rId5" Type="http://schemas.openxmlformats.org/officeDocument/2006/relationships/image" Target="../media/image24.wmf"/><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687073" y="1196752"/>
            <a:ext cx="7790338" cy="523220"/>
          </a:xfrm>
          <a:prstGeom prst="rect">
            <a:avLst/>
          </a:prstGeom>
          <a:noFill/>
        </p:spPr>
        <p:txBody>
          <a:bodyPr wrap="none" rtlCol="0">
            <a:spAutoFit/>
          </a:bodyPr>
          <a:lstStyle/>
          <a:p>
            <a:pPr algn="ctr"/>
            <a:r>
              <a:rPr lang="fr-FR" sz="2800" b="1" dirty="0" smtClean="0">
                <a:solidFill>
                  <a:srgbClr val="003385"/>
                </a:solidFill>
              </a:rPr>
              <a:t>Concept MSFR, projets NEEDS et SAMOFAR</a:t>
            </a:r>
            <a:endParaRPr lang="fr-FR" sz="2800" b="1" dirty="0">
              <a:solidFill>
                <a:srgbClr val="003385"/>
              </a:solidFill>
            </a:endParaRPr>
          </a:p>
        </p:txBody>
      </p:sp>
      <p:sp>
        <p:nvSpPr>
          <p:cNvPr id="6" name="Rectangle 5"/>
          <p:cNvSpPr/>
          <p:nvPr/>
        </p:nvSpPr>
        <p:spPr>
          <a:xfrm>
            <a:off x="1655605" y="2638653"/>
            <a:ext cx="5801588" cy="646331"/>
          </a:xfrm>
          <a:prstGeom prst="rect">
            <a:avLst/>
          </a:prstGeom>
        </p:spPr>
        <p:txBody>
          <a:bodyPr wrap="none">
            <a:spAutoFit/>
          </a:bodyPr>
          <a:lstStyle/>
          <a:p>
            <a:pPr algn="ctr"/>
            <a:r>
              <a:rPr lang="en-GB" sz="1800" b="1" dirty="0">
                <a:solidFill>
                  <a:schemeClr val="bg2">
                    <a:lumMod val="75000"/>
                  </a:schemeClr>
                </a:solidFill>
                <a:latin typeface="Verdana" pitchFamily="34" charset="0"/>
                <a:ea typeface="Verdana" pitchFamily="34" charset="0"/>
                <a:cs typeface="Verdana" pitchFamily="34" charset="0"/>
              </a:rPr>
              <a:t>E. </a:t>
            </a:r>
            <a:r>
              <a:rPr lang="en-GB" sz="1800" b="1" dirty="0" smtClean="0">
                <a:solidFill>
                  <a:schemeClr val="bg2">
                    <a:lumMod val="75000"/>
                  </a:schemeClr>
                </a:solidFill>
                <a:latin typeface="Verdana" pitchFamily="34" charset="0"/>
                <a:ea typeface="Verdana" pitchFamily="34" charset="0"/>
                <a:cs typeface="Verdana" pitchFamily="34" charset="0"/>
              </a:rPr>
              <a:t>MERLE-LUCOTTE</a:t>
            </a:r>
          </a:p>
          <a:p>
            <a:pPr algn="ctr"/>
            <a:r>
              <a:rPr lang="en-GB" sz="1800" dirty="0" smtClean="0">
                <a:solidFill>
                  <a:schemeClr val="bg2">
                    <a:lumMod val="75000"/>
                  </a:schemeClr>
                </a:solidFill>
                <a:latin typeface="Verdana" pitchFamily="34" charset="0"/>
                <a:ea typeface="Verdana" pitchFamily="34" charset="0"/>
                <a:cs typeface="Verdana" pitchFamily="34" charset="0"/>
              </a:rPr>
              <a:t>LPSC / IN2P3 / CNRS – Grenoble INP / PHELMA </a:t>
            </a:r>
            <a:endParaRPr lang="en-US" sz="1800" dirty="0">
              <a:solidFill>
                <a:schemeClr val="bg2">
                  <a:lumMod val="75000"/>
                </a:schemeClr>
              </a:solidFill>
            </a:endParaRP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3771" y="3739025"/>
            <a:ext cx="2237663" cy="999490"/>
          </a:xfrm>
          <a:prstGeom prst="rect">
            <a:avLst/>
          </a:prstGeom>
        </p:spPr>
      </p:pic>
      <p:pic>
        <p:nvPicPr>
          <p:cNvPr id="9" name="Image 3" descr="logo EVOL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3060" y="3712402"/>
            <a:ext cx="1394604"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descr="CNRSfrIN2P3-Q"/>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80937" y="3790460"/>
            <a:ext cx="650947" cy="89662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logoLPS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1387" y="3916508"/>
            <a:ext cx="127635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descr="GrenobleIN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7242" y="3863327"/>
            <a:ext cx="1265238"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Content Placeholder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07167" y="3773158"/>
            <a:ext cx="1117101" cy="931224"/>
          </a:xfrm>
          <a:prstGeom prst="rect">
            <a:avLst/>
          </a:prstGeom>
        </p:spPr>
      </p:pic>
      <p:sp>
        <p:nvSpPr>
          <p:cNvPr id="15" name="Espace réservé du pied de page 4"/>
          <p:cNvSpPr>
            <a:spLocks noGrp="1"/>
          </p:cNvSpPr>
          <p:nvPr>
            <p:ph type="ftr" sz="quarter" idx="3"/>
          </p:nvPr>
        </p:nvSpPr>
        <p:spPr>
          <a:xfrm>
            <a:off x="0" y="6564883"/>
            <a:ext cx="3657600" cy="248493"/>
          </a:xfrm>
          <a:prstGeom prst="rect">
            <a:avLst/>
          </a:prstGeom>
        </p:spPr>
        <p:txBody>
          <a:bodyPr wrap="square" numCol="1" anchorCtr="0" compatLnSpc="1">
            <a:prstTxWarp prst="textNoShape">
              <a:avLst/>
            </a:prstTxWarp>
          </a:bodyPr>
          <a:lstStyle>
            <a:lvl1pPr>
              <a:defRPr sz="1200" b="1" smtClean="0">
                <a:solidFill>
                  <a:srgbClr val="003385"/>
                </a:solidFill>
                <a:latin typeface="Arial" pitchFamily="34" charset="0"/>
                <a:ea typeface="MS PGothic" pitchFamily="34" charset="-128"/>
              </a:defRPr>
            </a:lvl1pPr>
          </a:lstStyle>
          <a:p>
            <a:r>
              <a:rPr lang="fr-FR" dirty="0" smtClean="0"/>
              <a:t>Atelier « NEEDS-MSFR"  - Octobre 2015</a:t>
            </a:r>
            <a:endParaRPr lang="en-GB" dirty="0"/>
          </a:p>
        </p:txBody>
      </p:sp>
    </p:spTree>
    <p:extLst>
      <p:ext uri="{BB962C8B-B14F-4D97-AF65-F5344CB8AC3E}">
        <p14:creationId xmlns:p14="http://schemas.microsoft.com/office/powerpoint/2010/main" val="4907690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fld id="{7F664807-8D06-4595-A0E2-74CDCF5EE8F8}" type="slidenum">
              <a:rPr lang="en-GB" smtClean="0"/>
              <a:pPr/>
              <a:t>10</a:t>
            </a:fld>
            <a:endParaRPr lang="en-GB"/>
          </a:p>
        </p:txBody>
      </p:sp>
      <p:sp>
        <p:nvSpPr>
          <p:cNvPr id="4" name="Text Box 1552"/>
          <p:cNvSpPr txBox="1">
            <a:spLocks noChangeArrowheads="1"/>
          </p:cNvSpPr>
          <p:nvPr/>
        </p:nvSpPr>
        <p:spPr bwMode="auto">
          <a:xfrm>
            <a:off x="35496" y="191691"/>
            <a:ext cx="5256583" cy="431800"/>
          </a:xfrm>
          <a:prstGeom prst="rect">
            <a:avLst/>
          </a:prstGeom>
          <a:noFill/>
          <a:ln>
            <a:noFill/>
          </a:ln>
        </p:spPr>
        <p:txBody>
          <a:bodyPr lIns="36000" rIns="36000" anchor="ctr" anchorCtr="1"/>
          <a:lstStyle>
            <a:lvl1pPr eaLnBrk="0" hangingPunct="0">
              <a:defRPr sz="2000">
                <a:solidFill>
                  <a:schemeClr val="tx1"/>
                </a:solidFill>
                <a:latin typeface="Calibri" pitchFamily="34" charset="0"/>
              </a:defRPr>
            </a:lvl1pPr>
            <a:lvl2pPr marL="742950" indent="-285750" eaLnBrk="0" hangingPunct="0">
              <a:defRPr sz="2000">
                <a:solidFill>
                  <a:schemeClr val="tx1"/>
                </a:solidFill>
                <a:latin typeface="Calibri" pitchFamily="34" charset="0"/>
              </a:defRPr>
            </a:lvl2pPr>
            <a:lvl3pPr marL="1143000" indent="-228600" eaLnBrk="0" hangingPunct="0">
              <a:defRPr sz="2000">
                <a:solidFill>
                  <a:schemeClr val="tx1"/>
                </a:solidFill>
                <a:latin typeface="Calibri" pitchFamily="34" charset="0"/>
              </a:defRPr>
            </a:lvl3pPr>
            <a:lvl4pPr marL="1600200" indent="-228600" eaLnBrk="0" hangingPunct="0">
              <a:defRPr sz="2000">
                <a:solidFill>
                  <a:schemeClr val="tx1"/>
                </a:solidFill>
                <a:latin typeface="Calibri" pitchFamily="34" charset="0"/>
              </a:defRPr>
            </a:lvl4pPr>
            <a:lvl5pPr marL="2057400" indent="-228600" eaLnBrk="0" hangingPunct="0">
              <a:defRPr sz="2000">
                <a:solidFill>
                  <a:schemeClr val="tx1"/>
                </a:solidFill>
                <a:latin typeface="Calibri" pitchFamily="34" charset="0"/>
              </a:defRPr>
            </a:lvl5pPr>
            <a:lvl6pPr marL="2514600" indent="-228600" eaLnBrk="0" fontAlgn="base" hangingPunct="0">
              <a:spcBef>
                <a:spcPct val="0"/>
              </a:spcBef>
              <a:spcAft>
                <a:spcPct val="0"/>
              </a:spcAft>
              <a:defRPr sz="2000">
                <a:solidFill>
                  <a:schemeClr val="tx1"/>
                </a:solidFill>
                <a:latin typeface="Calibri" pitchFamily="34" charset="0"/>
              </a:defRPr>
            </a:lvl6pPr>
            <a:lvl7pPr marL="2971800" indent="-228600" eaLnBrk="0" fontAlgn="base" hangingPunct="0">
              <a:spcBef>
                <a:spcPct val="0"/>
              </a:spcBef>
              <a:spcAft>
                <a:spcPct val="0"/>
              </a:spcAft>
              <a:defRPr sz="2000">
                <a:solidFill>
                  <a:schemeClr val="tx1"/>
                </a:solidFill>
                <a:latin typeface="Calibri" pitchFamily="34" charset="0"/>
              </a:defRPr>
            </a:lvl7pPr>
            <a:lvl8pPr marL="3429000" indent="-228600" eaLnBrk="0" fontAlgn="base" hangingPunct="0">
              <a:spcBef>
                <a:spcPct val="0"/>
              </a:spcBef>
              <a:spcAft>
                <a:spcPct val="0"/>
              </a:spcAft>
              <a:defRPr sz="2000">
                <a:solidFill>
                  <a:schemeClr val="tx1"/>
                </a:solidFill>
                <a:latin typeface="Calibri" pitchFamily="34" charset="0"/>
              </a:defRPr>
            </a:lvl8pPr>
            <a:lvl9pPr marL="3886200" indent="-228600" eaLnBrk="0" fontAlgn="base" hangingPunct="0">
              <a:spcBef>
                <a:spcPct val="0"/>
              </a:spcBef>
              <a:spcAft>
                <a:spcPct val="0"/>
              </a:spcAft>
              <a:defRPr sz="2000">
                <a:solidFill>
                  <a:schemeClr val="tx1"/>
                </a:solidFill>
                <a:latin typeface="Calibri" pitchFamily="34" charset="0"/>
              </a:defRPr>
            </a:lvl9pPr>
          </a:lstStyle>
          <a:p>
            <a:pPr eaLnBrk="1" hangingPunct="1"/>
            <a:r>
              <a:rPr lang="fr-FR" altLang="fr-FR" sz="2200" b="1" dirty="0" smtClean="0">
                <a:solidFill>
                  <a:srgbClr val="003385"/>
                </a:solidFill>
                <a:latin typeface="+mn-lt"/>
              </a:rPr>
              <a:t>WP1 : présentation et objectifs</a:t>
            </a:r>
            <a:endParaRPr lang="fr-FR" altLang="fr-FR" sz="2200" b="1" dirty="0">
              <a:solidFill>
                <a:srgbClr val="003385"/>
              </a:solidFill>
              <a:latin typeface="+mn-lt"/>
            </a:endParaRPr>
          </a:p>
        </p:txBody>
      </p:sp>
      <p:pic>
        <p:nvPicPr>
          <p:cNvPr id="5"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92887" y="44624"/>
            <a:ext cx="1036574" cy="864096"/>
          </a:xfrm>
          <a:prstGeom prst="rect">
            <a:avLst/>
          </a:prstGeom>
        </p:spPr>
      </p:pic>
      <p:sp>
        <p:nvSpPr>
          <p:cNvPr id="6" name="ZoneTexte 5"/>
          <p:cNvSpPr txBox="1"/>
          <p:nvPr/>
        </p:nvSpPr>
        <p:spPr>
          <a:xfrm>
            <a:off x="198361" y="1312203"/>
            <a:ext cx="8712968" cy="4893647"/>
          </a:xfrm>
          <a:prstGeom prst="rect">
            <a:avLst/>
          </a:prstGeom>
          <a:noFill/>
        </p:spPr>
        <p:txBody>
          <a:bodyPr wrap="square" rtlCol="0">
            <a:spAutoFit/>
          </a:bodyPr>
          <a:lstStyle/>
          <a:p>
            <a:pPr>
              <a:spcAft>
                <a:spcPts val="1200"/>
              </a:spcAft>
            </a:pPr>
            <a:r>
              <a:rPr lang="en-US" sz="1600" dirty="0" smtClean="0"/>
              <a:t>The </a:t>
            </a:r>
            <a:r>
              <a:rPr lang="en-US" sz="1600" dirty="0"/>
              <a:t>main objective of </a:t>
            </a:r>
            <a:r>
              <a:rPr lang="en-US" sz="1600" dirty="0" smtClean="0"/>
              <a:t>WP1 </a:t>
            </a:r>
            <a:r>
              <a:rPr lang="en-US" sz="1600" dirty="0"/>
              <a:t>is to deliver a complete integral safety assessment of a fully updated MSFR design. This is achieved by targeting at the following sub-goals: </a:t>
            </a:r>
          </a:p>
          <a:p>
            <a:pPr marL="285750" indent="-285750">
              <a:spcAft>
                <a:spcPts val="1200"/>
              </a:spcAft>
              <a:buFont typeface="Arial" panose="020B0604020202020204" pitchFamily="34" charset="0"/>
              <a:buChar char="•"/>
            </a:pPr>
            <a:r>
              <a:rPr lang="en-US" sz="1600" b="1" dirty="0" smtClean="0">
                <a:solidFill>
                  <a:srgbClr val="000099"/>
                </a:solidFill>
              </a:rPr>
              <a:t>Development </a:t>
            </a:r>
            <a:r>
              <a:rPr lang="en-US" sz="1600" b="1" dirty="0">
                <a:solidFill>
                  <a:srgbClr val="000099"/>
                </a:solidFill>
              </a:rPr>
              <a:t>and application of an integral safety assessment method of the MSFR</a:t>
            </a:r>
            <a:r>
              <a:rPr lang="en-US" sz="1600" dirty="0"/>
              <a:t> including the chemical plant and other auxiliary </a:t>
            </a:r>
            <a:r>
              <a:rPr lang="en-US" sz="1600" dirty="0" smtClean="0"/>
              <a:t>systems</a:t>
            </a:r>
          </a:p>
          <a:p>
            <a:pPr marL="285750" indent="-285750">
              <a:spcAft>
                <a:spcPts val="1200"/>
              </a:spcAft>
              <a:buFont typeface="Arial" panose="020B0604020202020204" pitchFamily="34" charset="0"/>
              <a:buChar char="•"/>
            </a:pPr>
            <a:r>
              <a:rPr lang="en-US" sz="1600" b="1" dirty="0" smtClean="0">
                <a:solidFill>
                  <a:srgbClr val="000099"/>
                </a:solidFill>
              </a:rPr>
              <a:t>Development </a:t>
            </a:r>
            <a:r>
              <a:rPr lang="en-US" sz="1600" b="1" dirty="0">
                <a:solidFill>
                  <a:srgbClr val="000099"/>
                </a:solidFill>
              </a:rPr>
              <a:t>and application of a power plant simulator </a:t>
            </a:r>
            <a:r>
              <a:rPr lang="en-US" sz="1600" dirty="0"/>
              <a:t>for the evaluation of normal operation transients, like start-up, shut-down, load-following, </a:t>
            </a:r>
            <a:r>
              <a:rPr lang="en-US" sz="1600" dirty="0" err="1" smtClean="0"/>
              <a:t>etc</a:t>
            </a:r>
            <a:endParaRPr lang="en-US" sz="1600" dirty="0"/>
          </a:p>
          <a:p>
            <a:pPr marL="285750" indent="-285750">
              <a:spcAft>
                <a:spcPts val="600"/>
              </a:spcAft>
              <a:buFont typeface="Arial" panose="020B0604020202020204" pitchFamily="34" charset="0"/>
              <a:buChar char="•"/>
            </a:pPr>
            <a:r>
              <a:rPr lang="en-US" sz="1600" dirty="0" smtClean="0"/>
              <a:t>Stimulating </a:t>
            </a:r>
            <a:r>
              <a:rPr lang="en-US" sz="1600" dirty="0"/>
              <a:t>and facilitating a </a:t>
            </a:r>
            <a:r>
              <a:rPr lang="en-US" sz="1600" b="1" dirty="0">
                <a:solidFill>
                  <a:srgbClr val="000099"/>
                </a:solidFill>
              </a:rPr>
              <a:t>continuous and iterative data exchange between this WP and the others</a:t>
            </a:r>
            <a:r>
              <a:rPr lang="en-US" sz="1600" dirty="0"/>
              <a:t> by identifying the need for data and experimental/analytical/numerical evaluation, and by including the results of these, after consistency check, into the integral safety assessment and the updated reactor design. This data exchange comprises: </a:t>
            </a:r>
          </a:p>
          <a:p>
            <a:pPr marL="742950" lvl="1" indent="-285750">
              <a:spcAft>
                <a:spcPts val="600"/>
              </a:spcAft>
              <a:buFont typeface="Wingdings" panose="05000000000000000000" pitchFamily="2" charset="2"/>
              <a:buChar char="ü"/>
            </a:pPr>
            <a:r>
              <a:rPr lang="en-US" sz="1600" b="1" i="1" dirty="0" smtClean="0"/>
              <a:t>Safety-related </a:t>
            </a:r>
            <a:r>
              <a:rPr lang="en-US" sz="1600" b="1" i="1" dirty="0"/>
              <a:t>data </a:t>
            </a:r>
            <a:r>
              <a:rPr lang="en-US" sz="1600" dirty="0"/>
              <a:t>on the fuel salt and the whole </a:t>
            </a:r>
            <a:r>
              <a:rPr lang="en-US" sz="1600" dirty="0" smtClean="0"/>
              <a:t>system</a:t>
            </a:r>
            <a:endParaRPr lang="en-US" sz="1600" dirty="0"/>
          </a:p>
          <a:p>
            <a:pPr marL="742950" lvl="1" indent="-285750">
              <a:spcAft>
                <a:spcPts val="600"/>
              </a:spcAft>
              <a:buFont typeface="Wingdings" panose="05000000000000000000" pitchFamily="2" charset="2"/>
              <a:buChar char="ü"/>
            </a:pPr>
            <a:r>
              <a:rPr lang="en-US" sz="1600" b="1" i="1" dirty="0" smtClean="0"/>
              <a:t>Operation </a:t>
            </a:r>
            <a:r>
              <a:rPr lang="en-US" sz="1600" b="1" i="1" dirty="0"/>
              <a:t>principles and design criteria </a:t>
            </a:r>
            <a:r>
              <a:rPr lang="en-US" sz="1600" dirty="0"/>
              <a:t>of reactor (sub) </a:t>
            </a:r>
            <a:r>
              <a:rPr lang="en-US" sz="1600" dirty="0" smtClean="0"/>
              <a:t>systems</a:t>
            </a:r>
            <a:endParaRPr lang="en-US" sz="1600" dirty="0"/>
          </a:p>
          <a:p>
            <a:pPr marL="742950" lvl="1" indent="-285750">
              <a:spcAft>
                <a:spcPts val="600"/>
              </a:spcAft>
              <a:buFont typeface="Wingdings" panose="05000000000000000000" pitchFamily="2" charset="2"/>
              <a:buChar char="ü"/>
            </a:pPr>
            <a:r>
              <a:rPr lang="en-US" sz="1600" dirty="0" smtClean="0"/>
              <a:t>Complete </a:t>
            </a:r>
            <a:r>
              <a:rPr lang="en-US" sz="1600" dirty="0"/>
              <a:t>set of </a:t>
            </a:r>
            <a:r>
              <a:rPr lang="en-US" sz="1600" b="1" i="1" dirty="0"/>
              <a:t>transient initiators and accident scenarios </a:t>
            </a:r>
            <a:r>
              <a:rPr lang="en-US" sz="1600" dirty="0"/>
              <a:t>based on the integral safety assessment, the power plant simulations, and expert’s </a:t>
            </a:r>
            <a:r>
              <a:rPr lang="en-US" sz="1600" dirty="0" smtClean="0"/>
              <a:t>judgements</a:t>
            </a:r>
            <a:endParaRPr lang="en-US" sz="1600" dirty="0"/>
          </a:p>
          <a:p>
            <a:pPr marL="742950" lvl="1" indent="-285750">
              <a:spcAft>
                <a:spcPts val="600"/>
              </a:spcAft>
              <a:buFont typeface="Wingdings" panose="05000000000000000000" pitchFamily="2" charset="2"/>
              <a:buChar char="ü"/>
            </a:pPr>
            <a:r>
              <a:rPr lang="en-US" sz="1600" b="1" i="1" dirty="0" smtClean="0"/>
              <a:t>Results </a:t>
            </a:r>
            <a:r>
              <a:rPr lang="en-US" sz="1600" b="1" i="1" dirty="0"/>
              <a:t>and recommendations </a:t>
            </a:r>
            <a:r>
              <a:rPr lang="en-US" sz="1600" dirty="0"/>
              <a:t>from all work packages relevant </a:t>
            </a:r>
            <a:r>
              <a:rPr lang="en-US" sz="1600" b="1" i="1" dirty="0"/>
              <a:t>for the safety assessment and the reactor update</a:t>
            </a:r>
            <a:r>
              <a:rPr lang="en-US" sz="1600" dirty="0"/>
              <a:t> and further demonstration </a:t>
            </a:r>
            <a:r>
              <a:rPr lang="en-US" sz="1600" dirty="0" smtClean="0"/>
              <a:t>steps</a:t>
            </a:r>
            <a:endParaRPr lang="en-US" sz="1600" dirty="0"/>
          </a:p>
        </p:txBody>
      </p:sp>
      <p:sp>
        <p:nvSpPr>
          <p:cNvPr id="7" name="Espace réservé du pied de page 4"/>
          <p:cNvSpPr>
            <a:spLocks noGrp="1"/>
          </p:cNvSpPr>
          <p:nvPr>
            <p:ph type="ftr" sz="quarter" idx="3"/>
          </p:nvPr>
        </p:nvSpPr>
        <p:spPr>
          <a:xfrm>
            <a:off x="0" y="6564883"/>
            <a:ext cx="3657600" cy="248493"/>
          </a:xfrm>
          <a:prstGeom prst="rect">
            <a:avLst/>
          </a:prstGeom>
        </p:spPr>
        <p:txBody>
          <a:bodyPr wrap="square" numCol="1" anchorCtr="0" compatLnSpc="1">
            <a:prstTxWarp prst="textNoShape">
              <a:avLst/>
            </a:prstTxWarp>
          </a:bodyPr>
          <a:lstStyle>
            <a:lvl1pPr>
              <a:defRPr sz="1200" b="1" smtClean="0">
                <a:solidFill>
                  <a:srgbClr val="003385"/>
                </a:solidFill>
                <a:latin typeface="Arial" pitchFamily="34" charset="0"/>
                <a:ea typeface="MS PGothic" pitchFamily="34" charset="-128"/>
              </a:defRPr>
            </a:lvl1pPr>
          </a:lstStyle>
          <a:p>
            <a:r>
              <a:rPr lang="fr-FR" dirty="0" smtClean="0"/>
              <a:t>Atelier "NEEDS-MSFR"  - Octobre 2015</a:t>
            </a:r>
            <a:endParaRPr lang="en-GB" dirty="0"/>
          </a:p>
        </p:txBody>
      </p:sp>
    </p:spTree>
    <p:extLst>
      <p:ext uri="{BB962C8B-B14F-4D97-AF65-F5344CB8AC3E}">
        <p14:creationId xmlns:p14="http://schemas.microsoft.com/office/powerpoint/2010/main" val="32869660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fld id="{7F664807-8D06-4595-A0E2-74CDCF5EE8F8}" type="slidenum">
              <a:rPr lang="fr-FR" smtClean="0"/>
              <a:pPr/>
              <a:t>11</a:t>
            </a:fld>
            <a:endParaRPr lang="fr-FR" dirty="0"/>
          </a:p>
        </p:txBody>
      </p:sp>
      <p:sp>
        <p:nvSpPr>
          <p:cNvPr id="6" name="Text Box 1552"/>
          <p:cNvSpPr txBox="1">
            <a:spLocks noChangeArrowheads="1"/>
          </p:cNvSpPr>
          <p:nvPr/>
        </p:nvSpPr>
        <p:spPr bwMode="auto">
          <a:xfrm>
            <a:off x="35496" y="191691"/>
            <a:ext cx="5472608" cy="431800"/>
          </a:xfrm>
          <a:prstGeom prst="rect">
            <a:avLst/>
          </a:prstGeom>
          <a:noFill/>
          <a:ln>
            <a:noFill/>
          </a:ln>
        </p:spPr>
        <p:txBody>
          <a:bodyPr lIns="36000" rIns="36000" anchor="ctr" anchorCtr="1"/>
          <a:lstStyle>
            <a:lvl1pPr eaLnBrk="0" hangingPunct="0">
              <a:defRPr sz="2000">
                <a:solidFill>
                  <a:schemeClr val="tx1"/>
                </a:solidFill>
                <a:latin typeface="Calibri" pitchFamily="34" charset="0"/>
              </a:defRPr>
            </a:lvl1pPr>
            <a:lvl2pPr marL="742950" indent="-285750" eaLnBrk="0" hangingPunct="0">
              <a:defRPr sz="2000">
                <a:solidFill>
                  <a:schemeClr val="tx1"/>
                </a:solidFill>
                <a:latin typeface="Calibri" pitchFamily="34" charset="0"/>
              </a:defRPr>
            </a:lvl2pPr>
            <a:lvl3pPr marL="1143000" indent="-228600" eaLnBrk="0" hangingPunct="0">
              <a:defRPr sz="2000">
                <a:solidFill>
                  <a:schemeClr val="tx1"/>
                </a:solidFill>
                <a:latin typeface="Calibri" pitchFamily="34" charset="0"/>
              </a:defRPr>
            </a:lvl3pPr>
            <a:lvl4pPr marL="1600200" indent="-228600" eaLnBrk="0" hangingPunct="0">
              <a:defRPr sz="2000">
                <a:solidFill>
                  <a:schemeClr val="tx1"/>
                </a:solidFill>
                <a:latin typeface="Calibri" pitchFamily="34" charset="0"/>
              </a:defRPr>
            </a:lvl4pPr>
            <a:lvl5pPr marL="2057400" indent="-228600" eaLnBrk="0" hangingPunct="0">
              <a:defRPr sz="2000">
                <a:solidFill>
                  <a:schemeClr val="tx1"/>
                </a:solidFill>
                <a:latin typeface="Calibri" pitchFamily="34" charset="0"/>
              </a:defRPr>
            </a:lvl5pPr>
            <a:lvl6pPr marL="2514600" indent="-228600" eaLnBrk="0" fontAlgn="base" hangingPunct="0">
              <a:spcBef>
                <a:spcPct val="0"/>
              </a:spcBef>
              <a:spcAft>
                <a:spcPct val="0"/>
              </a:spcAft>
              <a:defRPr sz="2000">
                <a:solidFill>
                  <a:schemeClr val="tx1"/>
                </a:solidFill>
                <a:latin typeface="Calibri" pitchFamily="34" charset="0"/>
              </a:defRPr>
            </a:lvl6pPr>
            <a:lvl7pPr marL="2971800" indent="-228600" eaLnBrk="0" fontAlgn="base" hangingPunct="0">
              <a:spcBef>
                <a:spcPct val="0"/>
              </a:spcBef>
              <a:spcAft>
                <a:spcPct val="0"/>
              </a:spcAft>
              <a:defRPr sz="2000">
                <a:solidFill>
                  <a:schemeClr val="tx1"/>
                </a:solidFill>
                <a:latin typeface="Calibri" pitchFamily="34" charset="0"/>
              </a:defRPr>
            </a:lvl7pPr>
            <a:lvl8pPr marL="3429000" indent="-228600" eaLnBrk="0" fontAlgn="base" hangingPunct="0">
              <a:spcBef>
                <a:spcPct val="0"/>
              </a:spcBef>
              <a:spcAft>
                <a:spcPct val="0"/>
              </a:spcAft>
              <a:defRPr sz="2000">
                <a:solidFill>
                  <a:schemeClr val="tx1"/>
                </a:solidFill>
                <a:latin typeface="Calibri" pitchFamily="34" charset="0"/>
              </a:defRPr>
            </a:lvl8pPr>
            <a:lvl9pPr marL="3886200" indent="-228600" eaLnBrk="0" fontAlgn="base" hangingPunct="0">
              <a:spcBef>
                <a:spcPct val="0"/>
              </a:spcBef>
              <a:spcAft>
                <a:spcPct val="0"/>
              </a:spcAft>
              <a:defRPr sz="2000">
                <a:solidFill>
                  <a:schemeClr val="tx1"/>
                </a:solidFill>
                <a:latin typeface="Calibri" pitchFamily="34" charset="0"/>
              </a:defRPr>
            </a:lvl9pPr>
          </a:lstStyle>
          <a:p>
            <a:pPr eaLnBrk="1" hangingPunct="1"/>
            <a:r>
              <a:rPr lang="fr-FR" altLang="fr-FR" sz="2200" b="1" dirty="0" smtClean="0">
                <a:solidFill>
                  <a:srgbClr val="003385"/>
                </a:solidFill>
                <a:latin typeface="+mn-lt"/>
              </a:rPr>
              <a:t>WP1 : présentation et partenaires</a:t>
            </a:r>
            <a:endParaRPr lang="fr-FR" altLang="fr-FR" sz="2200" b="1" dirty="0">
              <a:solidFill>
                <a:srgbClr val="003385"/>
              </a:solidFill>
              <a:latin typeface="+mn-lt"/>
            </a:endParaRPr>
          </a:p>
        </p:txBody>
      </p:sp>
      <p:pic>
        <p:nvPicPr>
          <p:cNvPr id="12"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92887" y="44624"/>
            <a:ext cx="1036574" cy="864096"/>
          </a:xfrm>
          <a:prstGeom prst="rect">
            <a:avLst/>
          </a:prstGeom>
        </p:spPr>
      </p:pic>
      <p:grpSp>
        <p:nvGrpSpPr>
          <p:cNvPr id="13" name="Groupe 12"/>
          <p:cNvGrpSpPr/>
          <p:nvPr/>
        </p:nvGrpSpPr>
        <p:grpSpPr>
          <a:xfrm>
            <a:off x="107504" y="1412776"/>
            <a:ext cx="8950468" cy="4680520"/>
            <a:chOff x="1045822" y="2678461"/>
            <a:chExt cx="7266667" cy="3800000"/>
          </a:xfrm>
        </p:grpSpPr>
        <p:pic>
          <p:nvPicPr>
            <p:cNvPr id="14" name="Imag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5822" y="2678461"/>
              <a:ext cx="7266667" cy="3800000"/>
            </a:xfrm>
            <a:prstGeom prst="rect">
              <a:avLst/>
            </a:prstGeom>
          </p:spPr>
        </p:pic>
        <p:sp>
          <p:nvSpPr>
            <p:cNvPr id="15" name="Rectangle 14"/>
            <p:cNvSpPr/>
            <p:nvPr/>
          </p:nvSpPr>
          <p:spPr>
            <a:xfrm>
              <a:off x="5845584" y="5013176"/>
              <a:ext cx="238584"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6709680" y="5013176"/>
              <a:ext cx="238584"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p:nvSpPr>
          <p:spPr>
            <a:xfrm>
              <a:off x="7933816" y="5013176"/>
              <a:ext cx="238584"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8" name="Espace réservé du pied de page 4"/>
          <p:cNvSpPr>
            <a:spLocks noGrp="1"/>
          </p:cNvSpPr>
          <p:nvPr>
            <p:ph type="ftr" sz="quarter" idx="3"/>
          </p:nvPr>
        </p:nvSpPr>
        <p:spPr>
          <a:xfrm>
            <a:off x="0" y="6564883"/>
            <a:ext cx="3657600" cy="248493"/>
          </a:xfrm>
          <a:prstGeom prst="rect">
            <a:avLst/>
          </a:prstGeom>
        </p:spPr>
        <p:txBody>
          <a:bodyPr wrap="square" numCol="1" anchorCtr="0" compatLnSpc="1">
            <a:prstTxWarp prst="textNoShape">
              <a:avLst/>
            </a:prstTxWarp>
          </a:bodyPr>
          <a:lstStyle>
            <a:lvl1pPr>
              <a:defRPr sz="1200" b="1" smtClean="0">
                <a:solidFill>
                  <a:srgbClr val="003385"/>
                </a:solidFill>
                <a:latin typeface="Arial" pitchFamily="34" charset="0"/>
                <a:ea typeface="MS PGothic" pitchFamily="34" charset="-128"/>
              </a:defRPr>
            </a:lvl1pPr>
          </a:lstStyle>
          <a:p>
            <a:r>
              <a:rPr lang="fr-FR" dirty="0" smtClean="0"/>
              <a:t>Atelier "NEEDS-MSFR"  - Octobre 2015</a:t>
            </a:r>
            <a:endParaRPr lang="en-GB" dirty="0"/>
          </a:p>
        </p:txBody>
      </p:sp>
    </p:spTree>
    <p:extLst>
      <p:ext uri="{BB962C8B-B14F-4D97-AF65-F5344CB8AC3E}">
        <p14:creationId xmlns:p14="http://schemas.microsoft.com/office/powerpoint/2010/main" val="42331962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a:xfrm>
            <a:off x="8382000" y="6537325"/>
            <a:ext cx="533400" cy="244475"/>
          </a:xfrm>
        </p:spPr>
        <p:txBody>
          <a:bodyPr/>
          <a:lstStyle/>
          <a:p>
            <a:fld id="{7F664807-8D06-4595-A0E2-74CDCF5EE8F8}" type="slidenum">
              <a:rPr lang="fr-FR" smtClean="0"/>
              <a:pPr/>
              <a:t>12</a:t>
            </a:fld>
            <a:endParaRPr lang="fr-FR" dirty="0"/>
          </a:p>
        </p:txBody>
      </p:sp>
      <p:sp>
        <p:nvSpPr>
          <p:cNvPr id="6" name="Text Box 1552"/>
          <p:cNvSpPr txBox="1">
            <a:spLocks noChangeArrowheads="1"/>
          </p:cNvSpPr>
          <p:nvPr/>
        </p:nvSpPr>
        <p:spPr bwMode="auto">
          <a:xfrm>
            <a:off x="35496" y="191691"/>
            <a:ext cx="5256213" cy="431800"/>
          </a:xfrm>
          <a:prstGeom prst="rect">
            <a:avLst/>
          </a:prstGeom>
          <a:noFill/>
          <a:ln>
            <a:noFill/>
          </a:ln>
        </p:spPr>
        <p:txBody>
          <a:bodyPr lIns="36000" rIns="36000" anchor="ctr" anchorCtr="1"/>
          <a:lstStyle>
            <a:lvl1pPr eaLnBrk="0" hangingPunct="0">
              <a:defRPr sz="2000">
                <a:solidFill>
                  <a:schemeClr val="tx1"/>
                </a:solidFill>
                <a:latin typeface="Calibri" pitchFamily="34" charset="0"/>
              </a:defRPr>
            </a:lvl1pPr>
            <a:lvl2pPr marL="742950" indent="-285750" eaLnBrk="0" hangingPunct="0">
              <a:defRPr sz="2000">
                <a:solidFill>
                  <a:schemeClr val="tx1"/>
                </a:solidFill>
                <a:latin typeface="Calibri" pitchFamily="34" charset="0"/>
              </a:defRPr>
            </a:lvl2pPr>
            <a:lvl3pPr marL="1143000" indent="-228600" eaLnBrk="0" hangingPunct="0">
              <a:defRPr sz="2000">
                <a:solidFill>
                  <a:schemeClr val="tx1"/>
                </a:solidFill>
                <a:latin typeface="Calibri" pitchFamily="34" charset="0"/>
              </a:defRPr>
            </a:lvl3pPr>
            <a:lvl4pPr marL="1600200" indent="-228600" eaLnBrk="0" hangingPunct="0">
              <a:defRPr sz="2000">
                <a:solidFill>
                  <a:schemeClr val="tx1"/>
                </a:solidFill>
                <a:latin typeface="Calibri" pitchFamily="34" charset="0"/>
              </a:defRPr>
            </a:lvl4pPr>
            <a:lvl5pPr marL="2057400" indent="-228600" eaLnBrk="0" hangingPunct="0">
              <a:defRPr sz="2000">
                <a:solidFill>
                  <a:schemeClr val="tx1"/>
                </a:solidFill>
                <a:latin typeface="Calibri" pitchFamily="34" charset="0"/>
              </a:defRPr>
            </a:lvl5pPr>
            <a:lvl6pPr marL="2514600" indent="-228600" eaLnBrk="0" fontAlgn="base" hangingPunct="0">
              <a:spcBef>
                <a:spcPct val="0"/>
              </a:spcBef>
              <a:spcAft>
                <a:spcPct val="0"/>
              </a:spcAft>
              <a:defRPr sz="2000">
                <a:solidFill>
                  <a:schemeClr val="tx1"/>
                </a:solidFill>
                <a:latin typeface="Calibri" pitchFamily="34" charset="0"/>
              </a:defRPr>
            </a:lvl6pPr>
            <a:lvl7pPr marL="2971800" indent="-228600" eaLnBrk="0" fontAlgn="base" hangingPunct="0">
              <a:spcBef>
                <a:spcPct val="0"/>
              </a:spcBef>
              <a:spcAft>
                <a:spcPct val="0"/>
              </a:spcAft>
              <a:defRPr sz="2000">
                <a:solidFill>
                  <a:schemeClr val="tx1"/>
                </a:solidFill>
                <a:latin typeface="Calibri" pitchFamily="34" charset="0"/>
              </a:defRPr>
            </a:lvl7pPr>
            <a:lvl8pPr marL="3429000" indent="-228600" eaLnBrk="0" fontAlgn="base" hangingPunct="0">
              <a:spcBef>
                <a:spcPct val="0"/>
              </a:spcBef>
              <a:spcAft>
                <a:spcPct val="0"/>
              </a:spcAft>
              <a:defRPr sz="2000">
                <a:solidFill>
                  <a:schemeClr val="tx1"/>
                </a:solidFill>
                <a:latin typeface="Calibri" pitchFamily="34" charset="0"/>
              </a:defRPr>
            </a:lvl8pPr>
            <a:lvl9pPr marL="3886200" indent="-228600" eaLnBrk="0" fontAlgn="base" hangingPunct="0">
              <a:spcBef>
                <a:spcPct val="0"/>
              </a:spcBef>
              <a:spcAft>
                <a:spcPct val="0"/>
              </a:spcAft>
              <a:defRPr sz="2000">
                <a:solidFill>
                  <a:schemeClr val="tx1"/>
                </a:solidFill>
                <a:latin typeface="Calibri" pitchFamily="34" charset="0"/>
              </a:defRPr>
            </a:lvl9pPr>
          </a:lstStyle>
          <a:p>
            <a:pPr eaLnBrk="1" hangingPunct="1"/>
            <a:r>
              <a:rPr lang="fr-FR" altLang="fr-FR" sz="2200" b="1" dirty="0" smtClean="0">
                <a:solidFill>
                  <a:srgbClr val="003385"/>
                </a:solidFill>
                <a:latin typeface="+mn-lt"/>
              </a:rPr>
              <a:t>WP1 : présentation et livrables</a:t>
            </a:r>
            <a:endParaRPr lang="fr-FR" altLang="fr-FR" sz="2200" b="1" dirty="0">
              <a:solidFill>
                <a:srgbClr val="003385"/>
              </a:solidFill>
              <a:latin typeface="+mn-lt"/>
            </a:endParaRPr>
          </a:p>
        </p:txBody>
      </p:sp>
      <p:pic>
        <p:nvPicPr>
          <p:cNvPr id="12"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92887" y="44624"/>
            <a:ext cx="1036574" cy="864096"/>
          </a:xfrm>
          <a:prstGeom prst="rect">
            <a:avLst/>
          </a:prstGeom>
        </p:spPr>
      </p:pic>
      <p:graphicFrame>
        <p:nvGraphicFramePr>
          <p:cNvPr id="11" name="Group 1556"/>
          <p:cNvGraphicFramePr>
            <a:graphicFrameLocks noGrp="1"/>
          </p:cNvGraphicFramePr>
          <p:nvPr>
            <p:extLst>
              <p:ext uri="{D42A27DB-BD31-4B8C-83A1-F6EECF244321}">
                <p14:modId xmlns:p14="http://schemas.microsoft.com/office/powerpoint/2010/main" val="778371768"/>
              </p:ext>
            </p:extLst>
          </p:nvPr>
        </p:nvGraphicFramePr>
        <p:xfrm>
          <a:off x="217488" y="980728"/>
          <a:ext cx="8747000" cy="4722639"/>
        </p:xfrm>
        <a:graphic>
          <a:graphicData uri="http://schemas.openxmlformats.org/drawingml/2006/table">
            <a:tbl>
              <a:tblPr/>
              <a:tblGrid>
                <a:gridCol w="836706"/>
                <a:gridCol w="5606038"/>
                <a:gridCol w="1224136"/>
                <a:gridCol w="1080120"/>
              </a:tblGrid>
              <a:tr h="57631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Times New Roman" pitchFamily="18" charset="0"/>
                          <a:cs typeface="Times New Roman" pitchFamily="18" charset="0"/>
                        </a:rPr>
                        <a:t>Del. n°</a:t>
                      </a:r>
                      <a:endParaRPr kumimoji="0" lang="en-US" sz="1500" b="0" i="0" u="none" strike="noStrike" cap="none" normalizeH="0" baseline="0" dirty="0" smtClean="0">
                        <a:ln>
                          <a:noFill/>
                        </a:ln>
                        <a:solidFill>
                          <a:schemeClr val="tx1"/>
                        </a:solidFill>
                        <a:effectLst/>
                        <a:latin typeface="Times New Roman" pitchFamily="18" charset="0"/>
                      </a:endParaRP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Times New Roman" pitchFamily="18" charset="0"/>
                          <a:cs typeface="Times New Roman" pitchFamily="18" charset="0"/>
                        </a:rPr>
                        <a:t>Deliverable title</a:t>
                      </a:r>
                      <a:endParaRPr kumimoji="0" lang="en-US" sz="1500" b="0" i="0" u="none" strike="noStrike" cap="none" normalizeH="0" baseline="0" smtClean="0">
                        <a:ln>
                          <a:noFill/>
                        </a:ln>
                        <a:solidFill>
                          <a:schemeClr val="tx1"/>
                        </a:solidFill>
                        <a:effectLst/>
                        <a:latin typeface="Times New Roman" pitchFamily="18" charset="0"/>
                      </a:endParaRP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Times New Roman" pitchFamily="18" charset="0"/>
                        </a:rPr>
                        <a:t>Lead beneficiary</a:t>
                      </a: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Times New Roman" pitchFamily="18" charset="0"/>
                          <a:cs typeface="Times New Roman" pitchFamily="18" charset="0"/>
                        </a:rPr>
                        <a:t>Delivery date</a:t>
                      </a:r>
                      <a:endParaRPr kumimoji="0" lang="en-US" sz="1500" b="0" i="0" u="none" strike="noStrike" cap="none" normalizeH="0" baseline="0" dirty="0" smtClean="0">
                        <a:ln>
                          <a:noFill/>
                        </a:ln>
                        <a:solidFill>
                          <a:schemeClr val="tx1"/>
                        </a:solidFill>
                        <a:effectLst/>
                        <a:latin typeface="Times New Roman" pitchFamily="18" charset="0"/>
                      </a:endParaRP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468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bg1">
                              <a:lumMod val="65000"/>
                            </a:schemeClr>
                          </a:solidFill>
                          <a:effectLst/>
                          <a:latin typeface="Times New Roman" pitchFamily="18" charset="0"/>
                          <a:cs typeface="Times New Roman" pitchFamily="18" charset="0"/>
                        </a:rPr>
                        <a:t>D1.1</a:t>
                      </a:r>
                      <a:endParaRPr kumimoji="0" lang="en-US" sz="1500" b="0" i="0" u="none" strike="noStrike" cap="none" normalizeH="0" baseline="0" dirty="0" smtClean="0">
                        <a:ln>
                          <a:noFill/>
                        </a:ln>
                        <a:solidFill>
                          <a:schemeClr val="bg1">
                            <a:lumMod val="65000"/>
                          </a:schemeClr>
                        </a:solidFill>
                        <a:effectLst/>
                        <a:latin typeface="Times New Roman" pitchFamily="18" charset="0"/>
                      </a:endParaRP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bg1">
                              <a:lumMod val="65000"/>
                            </a:schemeClr>
                          </a:solidFill>
                          <a:effectLst/>
                          <a:latin typeface="Times New Roman" pitchFamily="18" charset="0"/>
                          <a:cs typeface="Times New Roman" pitchFamily="18" charset="0"/>
                        </a:rPr>
                        <a:t>Description of initial reference design and identification of safety aspects (CNRS, TU Delft, CIRTEN, JRC)</a:t>
                      </a:r>
                      <a:endParaRPr kumimoji="0" lang="en-US" sz="1500" b="0" i="0" u="none" strike="noStrike" cap="none" normalizeH="0" baseline="0" dirty="0" smtClean="0">
                        <a:ln>
                          <a:noFill/>
                        </a:ln>
                        <a:solidFill>
                          <a:schemeClr val="bg1">
                            <a:lumMod val="65000"/>
                          </a:schemeClr>
                        </a:solidFill>
                        <a:effectLst/>
                        <a:latin typeface="Times New Roman" pitchFamily="18" charset="0"/>
                      </a:endParaRP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lumMod val="65000"/>
                            </a:schemeClr>
                          </a:solidFill>
                          <a:effectLst/>
                          <a:latin typeface="Times New Roman" pitchFamily="18" charset="0"/>
                        </a:rPr>
                        <a:t>CNRS</a:t>
                      </a: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bg1">
                              <a:lumMod val="65000"/>
                            </a:schemeClr>
                          </a:solidFill>
                          <a:effectLst/>
                          <a:latin typeface="Times New Roman" pitchFamily="18" charset="0"/>
                          <a:cs typeface="Times New Roman" pitchFamily="18" charset="0"/>
                        </a:rPr>
                        <a:t>Month 6</a:t>
                      </a:r>
                      <a:endParaRPr kumimoji="0" lang="en-US" sz="1500" b="0" i="0" u="none" strike="noStrike" cap="none" normalizeH="0" baseline="0" dirty="0" smtClean="0">
                        <a:ln>
                          <a:noFill/>
                        </a:ln>
                        <a:solidFill>
                          <a:schemeClr val="bg1">
                            <a:lumMod val="65000"/>
                          </a:schemeClr>
                        </a:solidFill>
                        <a:effectLst/>
                        <a:latin typeface="Times New Roman" pitchFamily="18" charset="0"/>
                      </a:endParaRP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627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bg1">
                              <a:lumMod val="65000"/>
                            </a:schemeClr>
                          </a:solidFill>
                          <a:effectLst/>
                          <a:latin typeface="Times New Roman" pitchFamily="18" charset="0"/>
                          <a:cs typeface="Times New Roman" pitchFamily="18" charset="0"/>
                        </a:rPr>
                        <a:t>D1.2</a:t>
                      </a:r>
                      <a:endParaRPr kumimoji="0" lang="en-US" sz="1500" b="0" i="0" u="none" strike="noStrike" cap="none" normalizeH="0" baseline="0" dirty="0" smtClean="0">
                        <a:ln>
                          <a:noFill/>
                        </a:ln>
                        <a:solidFill>
                          <a:schemeClr val="bg1">
                            <a:lumMod val="65000"/>
                          </a:schemeClr>
                        </a:solidFill>
                        <a:effectLst/>
                        <a:latin typeface="Times New Roman" pitchFamily="18" charset="0"/>
                      </a:endParaRP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bg1">
                              <a:lumMod val="65000"/>
                            </a:schemeClr>
                          </a:solidFill>
                          <a:effectLst/>
                          <a:latin typeface="Times New Roman" pitchFamily="18" charset="0"/>
                        </a:rPr>
                        <a:t>Identifying safety related physico-chemical and material data (JRC, TU Delft, CNRS, CIRTEN)</a:t>
                      </a: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lumMod val="65000"/>
                            </a:schemeClr>
                          </a:solidFill>
                          <a:effectLst/>
                          <a:latin typeface="Times New Roman" pitchFamily="18" charset="0"/>
                        </a:rPr>
                        <a:t>JRC</a:t>
                      </a: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bg1">
                              <a:lumMod val="65000"/>
                            </a:schemeClr>
                          </a:solidFill>
                          <a:effectLst/>
                          <a:latin typeface="Times New Roman" pitchFamily="18" charset="0"/>
                          <a:cs typeface="Times New Roman" pitchFamily="18" charset="0"/>
                        </a:rPr>
                        <a:t>Month 6</a:t>
                      </a:r>
                      <a:endParaRPr kumimoji="0" lang="en-US" sz="1500" b="0" i="0" u="none" strike="noStrike" cap="none" normalizeH="0" baseline="0" dirty="0" smtClean="0">
                        <a:ln>
                          <a:noFill/>
                        </a:ln>
                        <a:solidFill>
                          <a:schemeClr val="bg1">
                            <a:lumMod val="65000"/>
                          </a:schemeClr>
                        </a:solidFill>
                        <a:effectLst/>
                        <a:latin typeface="Times New Roman" pitchFamily="18" charset="0"/>
                      </a:endParaRP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496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Times New Roman" pitchFamily="18" charset="0"/>
                        </a:rPr>
                        <a:t>D1.3</a:t>
                      </a: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Times New Roman" pitchFamily="18" charset="0"/>
                        </a:rPr>
                        <a:t>Development of a power plant simulator (CNRS, CIRTEN, EDF)</a:t>
                      </a: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rPr>
                        <a:t>CNRS</a:t>
                      </a: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Times New Roman" pitchFamily="18" charset="0"/>
                        </a:rPr>
                        <a:t>Month 24</a:t>
                      </a: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655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Times New Roman" pitchFamily="18" charset="0"/>
                          <a:cs typeface="Times New Roman" pitchFamily="18" charset="0"/>
                        </a:rPr>
                        <a:t>D1.4</a:t>
                      </a:r>
                      <a:endParaRPr kumimoji="0" lang="en-US" sz="1500" b="0" i="0" u="none" strike="noStrike" cap="none" normalizeH="0" baseline="0" dirty="0" smtClean="0">
                        <a:ln>
                          <a:noFill/>
                        </a:ln>
                        <a:solidFill>
                          <a:schemeClr val="tx1"/>
                        </a:solidFill>
                        <a:effectLst/>
                        <a:latin typeface="Times New Roman" pitchFamily="18" charset="0"/>
                      </a:endParaRP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Times New Roman" pitchFamily="18" charset="0"/>
                        </a:rPr>
                        <a:t>Safety issues of normal operation conditions, including start, shut-down and load-following (CIRTEN, CNRS, TU Delft, EDF, PSI)</a:t>
                      </a: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CIRTEN</a:t>
                      </a: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Times New Roman" pitchFamily="18" charset="0"/>
                          <a:cs typeface="Times New Roman" pitchFamily="18" charset="0"/>
                        </a:rPr>
                        <a:t>Month 30</a:t>
                      </a:r>
                      <a:endParaRPr kumimoji="0" lang="en-US" sz="1500" b="0" i="0" u="none" strike="noStrike" cap="none" normalizeH="0" baseline="0" dirty="0" smtClean="0">
                        <a:ln>
                          <a:noFill/>
                        </a:ln>
                        <a:solidFill>
                          <a:schemeClr val="tx1"/>
                        </a:solidFill>
                        <a:effectLst/>
                        <a:latin typeface="Times New Roman" pitchFamily="18" charset="0"/>
                      </a:endParaRP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768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bg1">
                              <a:lumMod val="65000"/>
                            </a:schemeClr>
                          </a:solidFill>
                          <a:effectLst/>
                          <a:latin typeface="Times New Roman" pitchFamily="18" charset="0"/>
                          <a:cs typeface="Times New Roman" pitchFamily="18" charset="0"/>
                        </a:rPr>
                        <a:t>D1.5</a:t>
                      </a:r>
                      <a:endParaRPr kumimoji="0" lang="en-US" sz="1500" b="0" i="0" u="none" strike="noStrike" cap="none" normalizeH="0" baseline="0" dirty="0" smtClean="0">
                        <a:ln>
                          <a:noFill/>
                        </a:ln>
                        <a:solidFill>
                          <a:schemeClr val="bg1">
                            <a:lumMod val="65000"/>
                          </a:schemeClr>
                        </a:solidFill>
                        <a:effectLst/>
                        <a:latin typeface="Times New Roman" pitchFamily="18" charset="0"/>
                      </a:endParaRP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bg1">
                              <a:lumMod val="65000"/>
                            </a:schemeClr>
                          </a:solidFill>
                          <a:effectLst/>
                          <a:latin typeface="Times New Roman" pitchFamily="18" charset="0"/>
                        </a:rPr>
                        <a:t>Development on an integral safety assessment methodology for MSR (IRSN, AREVA, CNRS, CIRTEN, EDF)</a:t>
                      </a:r>
                      <a:endParaRPr kumimoji="0" lang="en-US" sz="1500" b="0" i="0" u="none" strike="noStrike" cap="none" normalizeH="0" baseline="0" dirty="0" smtClean="0">
                        <a:ln>
                          <a:noFill/>
                        </a:ln>
                        <a:solidFill>
                          <a:schemeClr val="bg1">
                            <a:lumMod val="65000"/>
                          </a:schemeClr>
                        </a:solidFill>
                        <a:effectLst/>
                        <a:latin typeface="Times New Roman" pitchFamily="18" charset="0"/>
                        <a:cs typeface="Times New Roman" pitchFamily="18" charset="0"/>
                      </a:endParaRP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lumMod val="65000"/>
                            </a:schemeClr>
                          </a:solidFill>
                          <a:effectLst/>
                          <a:latin typeface="Times New Roman" pitchFamily="18" charset="0"/>
                        </a:rPr>
                        <a:t>IRSN</a:t>
                      </a: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bg1">
                              <a:lumMod val="65000"/>
                            </a:schemeClr>
                          </a:solidFill>
                          <a:effectLst/>
                          <a:latin typeface="Times New Roman" pitchFamily="18" charset="0"/>
                          <a:cs typeface="Times New Roman" pitchFamily="18" charset="0"/>
                        </a:rPr>
                        <a:t>Month 36</a:t>
                      </a:r>
                      <a:endParaRPr kumimoji="0" lang="en-US" sz="1500" b="0" i="0" u="none" strike="noStrike" cap="none" normalizeH="0" baseline="0" dirty="0" smtClean="0">
                        <a:ln>
                          <a:noFill/>
                        </a:ln>
                        <a:solidFill>
                          <a:schemeClr val="bg1">
                            <a:lumMod val="65000"/>
                          </a:schemeClr>
                        </a:solidFill>
                        <a:effectLst/>
                        <a:latin typeface="Times New Roman" pitchFamily="18" charset="0"/>
                      </a:endParaRP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655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bg1">
                              <a:lumMod val="65000"/>
                            </a:schemeClr>
                          </a:solidFill>
                          <a:effectLst/>
                          <a:latin typeface="Times New Roman" pitchFamily="18" charset="0"/>
                          <a:cs typeface="Times New Roman" pitchFamily="18" charset="0"/>
                        </a:rPr>
                        <a:t>D1.6</a:t>
                      </a:r>
                      <a:endParaRPr kumimoji="0" lang="en-US" sz="1500" b="0" i="0" u="none" strike="noStrike" cap="none" normalizeH="0" baseline="0" dirty="0" smtClean="0">
                        <a:ln>
                          <a:noFill/>
                        </a:ln>
                        <a:solidFill>
                          <a:schemeClr val="bg1">
                            <a:lumMod val="65000"/>
                          </a:schemeClr>
                        </a:solidFill>
                        <a:effectLst/>
                        <a:latin typeface="Times New Roman" pitchFamily="18" charset="0"/>
                      </a:endParaRP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bg1">
                              <a:lumMod val="65000"/>
                            </a:schemeClr>
                          </a:solidFill>
                          <a:effectLst/>
                          <a:latin typeface="Times New Roman" pitchFamily="18" charset="0"/>
                        </a:rPr>
                        <a:t>Identification of risks and phenomena involved, identification of accident initiators and accident scenarios (CIRTEN, TU Delft, CNRS, AREVA, EDF, IRSN, PSI)</a:t>
                      </a: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lumMod val="65000"/>
                            </a:schemeClr>
                          </a:solidFill>
                          <a:effectLst/>
                          <a:latin typeface="Times New Roman" pitchFamily="18" charset="0"/>
                        </a:rPr>
                        <a:t>CIRTEN</a:t>
                      </a: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bg1">
                              <a:lumMod val="65000"/>
                            </a:schemeClr>
                          </a:solidFill>
                          <a:effectLst/>
                          <a:latin typeface="Times New Roman" pitchFamily="18" charset="0"/>
                          <a:cs typeface="Times New Roman" pitchFamily="18" charset="0"/>
                        </a:rPr>
                        <a:t>Month 36</a:t>
                      </a:r>
                      <a:endParaRPr kumimoji="0" lang="en-US" sz="1500" b="0" i="0" u="none" strike="noStrike" cap="none" normalizeH="0" baseline="0" dirty="0" smtClean="0">
                        <a:ln>
                          <a:noFill/>
                        </a:ln>
                        <a:solidFill>
                          <a:schemeClr val="bg1">
                            <a:lumMod val="65000"/>
                          </a:schemeClr>
                        </a:solidFill>
                        <a:effectLst/>
                        <a:latin typeface="Times New Roman" pitchFamily="18" charset="0"/>
                      </a:endParaRP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496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bg1">
                              <a:lumMod val="65000"/>
                            </a:schemeClr>
                          </a:solidFill>
                          <a:effectLst/>
                          <a:latin typeface="Times New Roman" pitchFamily="18" charset="0"/>
                          <a:cs typeface="Times New Roman" pitchFamily="18" charset="0"/>
                        </a:rPr>
                        <a:t>D1.7</a:t>
                      </a:r>
                      <a:endParaRPr kumimoji="0" lang="en-US" sz="1500" b="0" i="0" u="none" strike="noStrike" cap="none" normalizeH="0" baseline="0" dirty="0" smtClean="0">
                        <a:ln>
                          <a:noFill/>
                        </a:ln>
                        <a:solidFill>
                          <a:schemeClr val="bg1">
                            <a:lumMod val="65000"/>
                          </a:schemeClr>
                        </a:solidFill>
                        <a:effectLst/>
                        <a:latin typeface="Times New Roman" pitchFamily="18" charset="0"/>
                      </a:endParaRP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bg1">
                              <a:lumMod val="65000"/>
                            </a:schemeClr>
                          </a:solidFill>
                          <a:effectLst/>
                          <a:latin typeface="Times New Roman" pitchFamily="18" charset="0"/>
                          <a:cs typeface="Times New Roman" pitchFamily="18" charset="0"/>
                        </a:rPr>
                        <a:t>Improved Integral power plant design (reactor core and chemical plant) to maximize safety and proposal for safety demonstrator (CNRS, AREVA, EDF)</a:t>
                      </a: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lumMod val="65000"/>
                            </a:schemeClr>
                          </a:solidFill>
                          <a:effectLst/>
                          <a:latin typeface="Times New Roman" pitchFamily="18" charset="0"/>
                        </a:rPr>
                        <a:t>CNRS</a:t>
                      </a: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bg1">
                              <a:lumMod val="65000"/>
                            </a:schemeClr>
                          </a:solidFill>
                          <a:effectLst/>
                          <a:latin typeface="Times New Roman" pitchFamily="18" charset="0"/>
                          <a:cs typeface="Times New Roman" pitchFamily="18" charset="0"/>
                        </a:rPr>
                        <a:t>Month 48</a:t>
                      </a:r>
                      <a:endParaRPr kumimoji="0" lang="en-US" sz="1500" b="0" i="0" u="none" strike="noStrike" cap="none" normalizeH="0" baseline="0" dirty="0" smtClean="0">
                        <a:ln>
                          <a:noFill/>
                        </a:ln>
                        <a:solidFill>
                          <a:schemeClr val="bg1">
                            <a:lumMod val="65000"/>
                          </a:schemeClr>
                        </a:solidFill>
                        <a:effectLst/>
                        <a:latin typeface="Times New Roman" pitchFamily="18" charset="0"/>
                      </a:endParaRP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3" name="ZoneTexte 12"/>
          <p:cNvSpPr txBox="1"/>
          <p:nvPr/>
        </p:nvSpPr>
        <p:spPr>
          <a:xfrm>
            <a:off x="217489" y="5661248"/>
            <a:ext cx="8926512" cy="954107"/>
          </a:xfrm>
          <a:prstGeom prst="rect">
            <a:avLst/>
          </a:prstGeom>
          <a:noFill/>
        </p:spPr>
        <p:txBody>
          <a:bodyPr wrap="square" rtlCol="0">
            <a:spAutoFit/>
          </a:bodyPr>
          <a:lstStyle/>
          <a:p>
            <a:pPr algn="ctr"/>
            <a:r>
              <a:rPr lang="en-US" sz="1400" dirty="0" smtClean="0"/>
              <a:t>CNRS </a:t>
            </a:r>
            <a:r>
              <a:rPr lang="en-US" sz="1400" dirty="0"/>
              <a:t>will take the lead in the development of a MSFR power plant simulator. Together with CIRTEN they will analyze the dynamic behavior of the reactor, develop the main control strategies, and identify safety issues related to normal operation transients like start-up, shut-down, load-follow operation, etc. EDF will use its wide operational experience in the validation process of this simulator. </a:t>
            </a:r>
            <a:endParaRPr lang="en-US" sz="1400" dirty="0" smtClean="0"/>
          </a:p>
        </p:txBody>
      </p:sp>
      <p:sp>
        <p:nvSpPr>
          <p:cNvPr id="14" name="Espace réservé du pied de page 4"/>
          <p:cNvSpPr>
            <a:spLocks noGrp="1"/>
          </p:cNvSpPr>
          <p:nvPr>
            <p:ph type="ftr" sz="quarter" idx="3"/>
          </p:nvPr>
        </p:nvSpPr>
        <p:spPr>
          <a:xfrm>
            <a:off x="0" y="6564883"/>
            <a:ext cx="3657600" cy="248493"/>
          </a:xfrm>
          <a:prstGeom prst="rect">
            <a:avLst/>
          </a:prstGeom>
        </p:spPr>
        <p:txBody>
          <a:bodyPr wrap="square" numCol="1" anchorCtr="0" compatLnSpc="1">
            <a:prstTxWarp prst="textNoShape">
              <a:avLst/>
            </a:prstTxWarp>
          </a:bodyPr>
          <a:lstStyle>
            <a:lvl1pPr>
              <a:defRPr sz="1200" b="1" smtClean="0">
                <a:solidFill>
                  <a:srgbClr val="003385"/>
                </a:solidFill>
                <a:latin typeface="Arial" pitchFamily="34" charset="0"/>
                <a:ea typeface="MS PGothic" pitchFamily="34" charset="-128"/>
              </a:defRPr>
            </a:lvl1pPr>
          </a:lstStyle>
          <a:p>
            <a:r>
              <a:rPr lang="fr-FR" dirty="0" smtClean="0"/>
              <a:t>Atelier "NEEDS-MSFR"  - Octobre 2015</a:t>
            </a:r>
            <a:endParaRPr lang="en-GB" dirty="0"/>
          </a:p>
        </p:txBody>
      </p:sp>
    </p:spTree>
    <p:extLst>
      <p:ext uri="{BB962C8B-B14F-4D97-AF65-F5344CB8AC3E}">
        <p14:creationId xmlns:p14="http://schemas.microsoft.com/office/powerpoint/2010/main" val="1002591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a:xfrm>
            <a:off x="8382000" y="6537325"/>
            <a:ext cx="533400" cy="244475"/>
          </a:xfrm>
        </p:spPr>
        <p:txBody>
          <a:bodyPr/>
          <a:lstStyle/>
          <a:p>
            <a:fld id="{7F664807-8D06-4595-A0E2-74CDCF5EE8F8}" type="slidenum">
              <a:rPr lang="fr-FR" smtClean="0"/>
              <a:pPr/>
              <a:t>13</a:t>
            </a:fld>
            <a:endParaRPr lang="fr-FR" dirty="0"/>
          </a:p>
        </p:txBody>
      </p:sp>
      <p:sp>
        <p:nvSpPr>
          <p:cNvPr id="6" name="Text Box 1552"/>
          <p:cNvSpPr txBox="1">
            <a:spLocks noChangeArrowheads="1"/>
          </p:cNvSpPr>
          <p:nvPr/>
        </p:nvSpPr>
        <p:spPr bwMode="auto">
          <a:xfrm>
            <a:off x="35496" y="191691"/>
            <a:ext cx="5256213" cy="431800"/>
          </a:xfrm>
          <a:prstGeom prst="rect">
            <a:avLst/>
          </a:prstGeom>
          <a:noFill/>
          <a:ln>
            <a:noFill/>
          </a:ln>
        </p:spPr>
        <p:txBody>
          <a:bodyPr lIns="36000" rIns="36000" anchor="ctr" anchorCtr="1"/>
          <a:lstStyle>
            <a:lvl1pPr eaLnBrk="0" hangingPunct="0">
              <a:defRPr sz="2000">
                <a:solidFill>
                  <a:schemeClr val="tx1"/>
                </a:solidFill>
                <a:latin typeface="Calibri" pitchFamily="34" charset="0"/>
              </a:defRPr>
            </a:lvl1pPr>
            <a:lvl2pPr marL="742950" indent="-285750" eaLnBrk="0" hangingPunct="0">
              <a:defRPr sz="2000">
                <a:solidFill>
                  <a:schemeClr val="tx1"/>
                </a:solidFill>
                <a:latin typeface="Calibri" pitchFamily="34" charset="0"/>
              </a:defRPr>
            </a:lvl2pPr>
            <a:lvl3pPr marL="1143000" indent="-228600" eaLnBrk="0" hangingPunct="0">
              <a:defRPr sz="2000">
                <a:solidFill>
                  <a:schemeClr val="tx1"/>
                </a:solidFill>
                <a:latin typeface="Calibri" pitchFamily="34" charset="0"/>
              </a:defRPr>
            </a:lvl3pPr>
            <a:lvl4pPr marL="1600200" indent="-228600" eaLnBrk="0" hangingPunct="0">
              <a:defRPr sz="2000">
                <a:solidFill>
                  <a:schemeClr val="tx1"/>
                </a:solidFill>
                <a:latin typeface="Calibri" pitchFamily="34" charset="0"/>
              </a:defRPr>
            </a:lvl4pPr>
            <a:lvl5pPr marL="2057400" indent="-228600" eaLnBrk="0" hangingPunct="0">
              <a:defRPr sz="2000">
                <a:solidFill>
                  <a:schemeClr val="tx1"/>
                </a:solidFill>
                <a:latin typeface="Calibri" pitchFamily="34" charset="0"/>
              </a:defRPr>
            </a:lvl5pPr>
            <a:lvl6pPr marL="2514600" indent="-228600" eaLnBrk="0" fontAlgn="base" hangingPunct="0">
              <a:spcBef>
                <a:spcPct val="0"/>
              </a:spcBef>
              <a:spcAft>
                <a:spcPct val="0"/>
              </a:spcAft>
              <a:defRPr sz="2000">
                <a:solidFill>
                  <a:schemeClr val="tx1"/>
                </a:solidFill>
                <a:latin typeface="Calibri" pitchFamily="34" charset="0"/>
              </a:defRPr>
            </a:lvl6pPr>
            <a:lvl7pPr marL="2971800" indent="-228600" eaLnBrk="0" fontAlgn="base" hangingPunct="0">
              <a:spcBef>
                <a:spcPct val="0"/>
              </a:spcBef>
              <a:spcAft>
                <a:spcPct val="0"/>
              </a:spcAft>
              <a:defRPr sz="2000">
                <a:solidFill>
                  <a:schemeClr val="tx1"/>
                </a:solidFill>
                <a:latin typeface="Calibri" pitchFamily="34" charset="0"/>
              </a:defRPr>
            </a:lvl7pPr>
            <a:lvl8pPr marL="3429000" indent="-228600" eaLnBrk="0" fontAlgn="base" hangingPunct="0">
              <a:spcBef>
                <a:spcPct val="0"/>
              </a:spcBef>
              <a:spcAft>
                <a:spcPct val="0"/>
              </a:spcAft>
              <a:defRPr sz="2000">
                <a:solidFill>
                  <a:schemeClr val="tx1"/>
                </a:solidFill>
                <a:latin typeface="Calibri" pitchFamily="34" charset="0"/>
              </a:defRPr>
            </a:lvl8pPr>
            <a:lvl9pPr marL="3886200" indent="-228600" eaLnBrk="0" fontAlgn="base" hangingPunct="0">
              <a:spcBef>
                <a:spcPct val="0"/>
              </a:spcBef>
              <a:spcAft>
                <a:spcPct val="0"/>
              </a:spcAft>
              <a:defRPr sz="2000">
                <a:solidFill>
                  <a:schemeClr val="tx1"/>
                </a:solidFill>
                <a:latin typeface="Calibri" pitchFamily="34" charset="0"/>
              </a:defRPr>
            </a:lvl9pPr>
          </a:lstStyle>
          <a:p>
            <a:pPr eaLnBrk="1" hangingPunct="1"/>
            <a:r>
              <a:rPr lang="fr-FR" altLang="fr-FR" sz="2200" b="1" dirty="0" smtClean="0">
                <a:solidFill>
                  <a:srgbClr val="003385"/>
                </a:solidFill>
                <a:latin typeface="+mn-lt"/>
              </a:rPr>
              <a:t>WP1 : présentation et livrables</a:t>
            </a:r>
            <a:endParaRPr lang="fr-FR" altLang="fr-FR" sz="2200" b="1" dirty="0">
              <a:solidFill>
                <a:srgbClr val="003385"/>
              </a:solidFill>
              <a:latin typeface="+mn-lt"/>
            </a:endParaRPr>
          </a:p>
        </p:txBody>
      </p:sp>
      <p:pic>
        <p:nvPicPr>
          <p:cNvPr id="12"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92887" y="44624"/>
            <a:ext cx="1036574" cy="864096"/>
          </a:xfrm>
          <a:prstGeom prst="rect">
            <a:avLst/>
          </a:prstGeom>
        </p:spPr>
      </p:pic>
      <p:graphicFrame>
        <p:nvGraphicFramePr>
          <p:cNvPr id="11" name="Group 1556"/>
          <p:cNvGraphicFramePr>
            <a:graphicFrameLocks noGrp="1"/>
          </p:cNvGraphicFramePr>
          <p:nvPr>
            <p:extLst/>
          </p:nvPr>
        </p:nvGraphicFramePr>
        <p:xfrm>
          <a:off x="217488" y="980728"/>
          <a:ext cx="8747000" cy="4722639"/>
        </p:xfrm>
        <a:graphic>
          <a:graphicData uri="http://schemas.openxmlformats.org/drawingml/2006/table">
            <a:tbl>
              <a:tblPr/>
              <a:tblGrid>
                <a:gridCol w="836706"/>
                <a:gridCol w="5606038"/>
                <a:gridCol w="1224136"/>
                <a:gridCol w="1080120"/>
              </a:tblGrid>
              <a:tr h="57631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Times New Roman" pitchFamily="18" charset="0"/>
                          <a:cs typeface="Times New Roman" pitchFamily="18" charset="0"/>
                        </a:rPr>
                        <a:t>Del. n°</a:t>
                      </a:r>
                      <a:endParaRPr kumimoji="0" lang="en-US" sz="1500" b="0" i="0" u="none" strike="noStrike" cap="none" normalizeH="0" baseline="0" dirty="0" smtClean="0">
                        <a:ln>
                          <a:noFill/>
                        </a:ln>
                        <a:solidFill>
                          <a:schemeClr val="tx1"/>
                        </a:solidFill>
                        <a:effectLst/>
                        <a:latin typeface="Times New Roman" pitchFamily="18" charset="0"/>
                      </a:endParaRP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Times New Roman" pitchFamily="18" charset="0"/>
                          <a:cs typeface="Times New Roman" pitchFamily="18" charset="0"/>
                        </a:rPr>
                        <a:t>Deliverable title</a:t>
                      </a:r>
                      <a:endParaRPr kumimoji="0" lang="en-US" sz="1500" b="0" i="0" u="none" strike="noStrike" cap="none" normalizeH="0" baseline="0" smtClean="0">
                        <a:ln>
                          <a:noFill/>
                        </a:ln>
                        <a:solidFill>
                          <a:schemeClr val="tx1"/>
                        </a:solidFill>
                        <a:effectLst/>
                        <a:latin typeface="Times New Roman" pitchFamily="18" charset="0"/>
                      </a:endParaRP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Times New Roman" pitchFamily="18" charset="0"/>
                        </a:rPr>
                        <a:t>Lead beneficiary</a:t>
                      </a: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Times New Roman" pitchFamily="18" charset="0"/>
                          <a:cs typeface="Times New Roman" pitchFamily="18" charset="0"/>
                        </a:rPr>
                        <a:t>Delivery date</a:t>
                      </a:r>
                      <a:endParaRPr kumimoji="0" lang="en-US" sz="1500" b="0" i="0" u="none" strike="noStrike" cap="none" normalizeH="0" baseline="0" dirty="0" smtClean="0">
                        <a:ln>
                          <a:noFill/>
                        </a:ln>
                        <a:solidFill>
                          <a:schemeClr val="tx1"/>
                        </a:solidFill>
                        <a:effectLst/>
                        <a:latin typeface="Times New Roman" pitchFamily="18" charset="0"/>
                      </a:endParaRP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468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bg1">
                              <a:lumMod val="65000"/>
                            </a:schemeClr>
                          </a:solidFill>
                          <a:effectLst/>
                          <a:latin typeface="Times New Roman" pitchFamily="18" charset="0"/>
                          <a:cs typeface="Times New Roman" pitchFamily="18" charset="0"/>
                        </a:rPr>
                        <a:t>D1.1</a:t>
                      </a:r>
                      <a:endParaRPr kumimoji="0" lang="en-US" sz="1500" b="0" i="0" u="none" strike="noStrike" cap="none" normalizeH="0" baseline="0" dirty="0" smtClean="0">
                        <a:ln>
                          <a:noFill/>
                        </a:ln>
                        <a:solidFill>
                          <a:schemeClr val="bg1">
                            <a:lumMod val="65000"/>
                          </a:schemeClr>
                        </a:solidFill>
                        <a:effectLst/>
                        <a:latin typeface="Times New Roman" pitchFamily="18" charset="0"/>
                      </a:endParaRP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bg1">
                              <a:lumMod val="65000"/>
                            </a:schemeClr>
                          </a:solidFill>
                          <a:effectLst/>
                          <a:latin typeface="Times New Roman" pitchFamily="18" charset="0"/>
                          <a:cs typeface="Times New Roman" pitchFamily="18" charset="0"/>
                        </a:rPr>
                        <a:t>Description of initial reference design and identification of safety aspects (CNRS, TU Delft, CIRTEN, JRC)</a:t>
                      </a:r>
                      <a:endParaRPr kumimoji="0" lang="en-US" sz="1500" b="0" i="0" u="none" strike="noStrike" cap="none" normalizeH="0" baseline="0" dirty="0" smtClean="0">
                        <a:ln>
                          <a:noFill/>
                        </a:ln>
                        <a:solidFill>
                          <a:schemeClr val="bg1">
                            <a:lumMod val="65000"/>
                          </a:schemeClr>
                        </a:solidFill>
                        <a:effectLst/>
                        <a:latin typeface="Times New Roman" pitchFamily="18" charset="0"/>
                      </a:endParaRP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lumMod val="65000"/>
                            </a:schemeClr>
                          </a:solidFill>
                          <a:effectLst/>
                          <a:latin typeface="Times New Roman" pitchFamily="18" charset="0"/>
                        </a:rPr>
                        <a:t>CNRS</a:t>
                      </a: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bg1">
                              <a:lumMod val="65000"/>
                            </a:schemeClr>
                          </a:solidFill>
                          <a:effectLst/>
                          <a:latin typeface="Times New Roman" pitchFamily="18" charset="0"/>
                          <a:cs typeface="Times New Roman" pitchFamily="18" charset="0"/>
                        </a:rPr>
                        <a:t>Month 6</a:t>
                      </a:r>
                      <a:endParaRPr kumimoji="0" lang="en-US" sz="1500" b="0" i="0" u="none" strike="noStrike" cap="none" normalizeH="0" baseline="0" dirty="0" smtClean="0">
                        <a:ln>
                          <a:noFill/>
                        </a:ln>
                        <a:solidFill>
                          <a:schemeClr val="bg1">
                            <a:lumMod val="65000"/>
                          </a:schemeClr>
                        </a:solidFill>
                        <a:effectLst/>
                        <a:latin typeface="Times New Roman" pitchFamily="18" charset="0"/>
                      </a:endParaRP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627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bg1">
                              <a:lumMod val="65000"/>
                            </a:schemeClr>
                          </a:solidFill>
                          <a:effectLst/>
                          <a:latin typeface="Times New Roman" pitchFamily="18" charset="0"/>
                          <a:cs typeface="Times New Roman" pitchFamily="18" charset="0"/>
                        </a:rPr>
                        <a:t>D1.2</a:t>
                      </a:r>
                      <a:endParaRPr kumimoji="0" lang="en-US" sz="1500" b="0" i="0" u="none" strike="noStrike" cap="none" normalizeH="0" baseline="0" dirty="0" smtClean="0">
                        <a:ln>
                          <a:noFill/>
                        </a:ln>
                        <a:solidFill>
                          <a:schemeClr val="bg1">
                            <a:lumMod val="65000"/>
                          </a:schemeClr>
                        </a:solidFill>
                        <a:effectLst/>
                        <a:latin typeface="Times New Roman" pitchFamily="18" charset="0"/>
                      </a:endParaRP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bg1">
                              <a:lumMod val="65000"/>
                            </a:schemeClr>
                          </a:solidFill>
                          <a:effectLst/>
                          <a:latin typeface="Times New Roman" pitchFamily="18" charset="0"/>
                        </a:rPr>
                        <a:t>Identifying safety related physico-chemical and material data (JRC, TU Delft, CNRS, CIRTEN)</a:t>
                      </a: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lumMod val="65000"/>
                            </a:schemeClr>
                          </a:solidFill>
                          <a:effectLst/>
                          <a:latin typeface="Times New Roman" pitchFamily="18" charset="0"/>
                        </a:rPr>
                        <a:t>JRC</a:t>
                      </a: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bg1">
                              <a:lumMod val="65000"/>
                            </a:schemeClr>
                          </a:solidFill>
                          <a:effectLst/>
                          <a:latin typeface="Times New Roman" pitchFamily="18" charset="0"/>
                          <a:cs typeface="Times New Roman" pitchFamily="18" charset="0"/>
                        </a:rPr>
                        <a:t>Month 6</a:t>
                      </a:r>
                      <a:endParaRPr kumimoji="0" lang="en-US" sz="1500" b="0" i="0" u="none" strike="noStrike" cap="none" normalizeH="0" baseline="0" dirty="0" smtClean="0">
                        <a:ln>
                          <a:noFill/>
                        </a:ln>
                        <a:solidFill>
                          <a:schemeClr val="bg1">
                            <a:lumMod val="65000"/>
                          </a:schemeClr>
                        </a:solidFill>
                        <a:effectLst/>
                        <a:latin typeface="Times New Roman" pitchFamily="18" charset="0"/>
                      </a:endParaRP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496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Times New Roman" pitchFamily="18" charset="0"/>
                        </a:rPr>
                        <a:t>D1.3</a:t>
                      </a: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Times New Roman" pitchFamily="18" charset="0"/>
                        </a:rPr>
                        <a:t>Development of a power plant simulator (CNRS, CIRTEN, EDF)</a:t>
                      </a: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rPr>
                        <a:t>CNRS</a:t>
                      </a: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Times New Roman" pitchFamily="18" charset="0"/>
                        </a:rPr>
                        <a:t>Month 24</a:t>
                      </a: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655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Times New Roman" pitchFamily="18" charset="0"/>
                          <a:cs typeface="Times New Roman" pitchFamily="18" charset="0"/>
                        </a:rPr>
                        <a:t>D1.4</a:t>
                      </a:r>
                      <a:endParaRPr kumimoji="0" lang="en-US" sz="1500" b="0" i="0" u="none" strike="noStrike" cap="none" normalizeH="0" baseline="0" dirty="0" smtClean="0">
                        <a:ln>
                          <a:noFill/>
                        </a:ln>
                        <a:solidFill>
                          <a:schemeClr val="tx1"/>
                        </a:solidFill>
                        <a:effectLst/>
                        <a:latin typeface="Times New Roman" pitchFamily="18" charset="0"/>
                      </a:endParaRP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Times New Roman" pitchFamily="18" charset="0"/>
                        </a:rPr>
                        <a:t>Safety issues of normal operation conditions, including start, shut-down and load-following (CIRTEN, CNRS, TU Delft, EDF, PSI)</a:t>
                      </a: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CIRTEN</a:t>
                      </a: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Times New Roman" pitchFamily="18" charset="0"/>
                          <a:cs typeface="Times New Roman" pitchFamily="18" charset="0"/>
                        </a:rPr>
                        <a:t>Month 30</a:t>
                      </a:r>
                      <a:endParaRPr kumimoji="0" lang="en-US" sz="1500" b="0" i="0" u="none" strike="noStrike" cap="none" normalizeH="0" baseline="0" dirty="0" smtClean="0">
                        <a:ln>
                          <a:noFill/>
                        </a:ln>
                        <a:solidFill>
                          <a:schemeClr val="tx1"/>
                        </a:solidFill>
                        <a:effectLst/>
                        <a:latin typeface="Times New Roman" pitchFamily="18" charset="0"/>
                      </a:endParaRP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768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bg1">
                              <a:lumMod val="65000"/>
                            </a:schemeClr>
                          </a:solidFill>
                          <a:effectLst/>
                          <a:latin typeface="Times New Roman" pitchFamily="18" charset="0"/>
                          <a:cs typeface="Times New Roman" pitchFamily="18" charset="0"/>
                        </a:rPr>
                        <a:t>D1.5</a:t>
                      </a:r>
                      <a:endParaRPr kumimoji="0" lang="en-US" sz="1500" b="0" i="0" u="none" strike="noStrike" cap="none" normalizeH="0" baseline="0" dirty="0" smtClean="0">
                        <a:ln>
                          <a:noFill/>
                        </a:ln>
                        <a:solidFill>
                          <a:schemeClr val="bg1">
                            <a:lumMod val="65000"/>
                          </a:schemeClr>
                        </a:solidFill>
                        <a:effectLst/>
                        <a:latin typeface="Times New Roman" pitchFamily="18" charset="0"/>
                      </a:endParaRP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bg1">
                              <a:lumMod val="65000"/>
                            </a:schemeClr>
                          </a:solidFill>
                          <a:effectLst/>
                          <a:latin typeface="Times New Roman" pitchFamily="18" charset="0"/>
                        </a:rPr>
                        <a:t>Development on an integral safety assessment methodology for MSR (IRSN, AREVA, CNRS, CIRTEN, EDF)</a:t>
                      </a:r>
                      <a:endParaRPr kumimoji="0" lang="en-US" sz="1500" b="0" i="0" u="none" strike="noStrike" cap="none" normalizeH="0" baseline="0" dirty="0" smtClean="0">
                        <a:ln>
                          <a:noFill/>
                        </a:ln>
                        <a:solidFill>
                          <a:schemeClr val="bg1">
                            <a:lumMod val="65000"/>
                          </a:schemeClr>
                        </a:solidFill>
                        <a:effectLst/>
                        <a:latin typeface="Times New Roman" pitchFamily="18" charset="0"/>
                        <a:cs typeface="Times New Roman" pitchFamily="18" charset="0"/>
                      </a:endParaRP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lumMod val="65000"/>
                            </a:schemeClr>
                          </a:solidFill>
                          <a:effectLst/>
                          <a:latin typeface="Times New Roman" pitchFamily="18" charset="0"/>
                        </a:rPr>
                        <a:t>IRSN</a:t>
                      </a: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bg1">
                              <a:lumMod val="65000"/>
                            </a:schemeClr>
                          </a:solidFill>
                          <a:effectLst/>
                          <a:latin typeface="Times New Roman" pitchFamily="18" charset="0"/>
                          <a:cs typeface="Times New Roman" pitchFamily="18" charset="0"/>
                        </a:rPr>
                        <a:t>Month 36</a:t>
                      </a:r>
                      <a:endParaRPr kumimoji="0" lang="en-US" sz="1500" b="0" i="0" u="none" strike="noStrike" cap="none" normalizeH="0" baseline="0" dirty="0" smtClean="0">
                        <a:ln>
                          <a:noFill/>
                        </a:ln>
                        <a:solidFill>
                          <a:schemeClr val="bg1">
                            <a:lumMod val="65000"/>
                          </a:schemeClr>
                        </a:solidFill>
                        <a:effectLst/>
                        <a:latin typeface="Times New Roman" pitchFamily="18" charset="0"/>
                      </a:endParaRP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655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bg1">
                              <a:lumMod val="65000"/>
                            </a:schemeClr>
                          </a:solidFill>
                          <a:effectLst/>
                          <a:latin typeface="Times New Roman" pitchFamily="18" charset="0"/>
                          <a:cs typeface="Times New Roman" pitchFamily="18" charset="0"/>
                        </a:rPr>
                        <a:t>D1.6</a:t>
                      </a:r>
                      <a:endParaRPr kumimoji="0" lang="en-US" sz="1500" b="0" i="0" u="none" strike="noStrike" cap="none" normalizeH="0" baseline="0" dirty="0" smtClean="0">
                        <a:ln>
                          <a:noFill/>
                        </a:ln>
                        <a:solidFill>
                          <a:schemeClr val="bg1">
                            <a:lumMod val="65000"/>
                          </a:schemeClr>
                        </a:solidFill>
                        <a:effectLst/>
                        <a:latin typeface="Times New Roman" pitchFamily="18" charset="0"/>
                      </a:endParaRP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bg1">
                              <a:lumMod val="65000"/>
                            </a:schemeClr>
                          </a:solidFill>
                          <a:effectLst/>
                          <a:latin typeface="Times New Roman" pitchFamily="18" charset="0"/>
                        </a:rPr>
                        <a:t>Identification of risks and phenomena involved, identification of accident initiators and accident scenarios (CIRTEN, TU Delft, CNRS, AREVA, EDF, IRSN, PSI)</a:t>
                      </a: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lumMod val="65000"/>
                            </a:schemeClr>
                          </a:solidFill>
                          <a:effectLst/>
                          <a:latin typeface="Times New Roman" pitchFamily="18" charset="0"/>
                        </a:rPr>
                        <a:t>CIRTEN</a:t>
                      </a: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bg1">
                              <a:lumMod val="65000"/>
                            </a:schemeClr>
                          </a:solidFill>
                          <a:effectLst/>
                          <a:latin typeface="Times New Roman" pitchFamily="18" charset="0"/>
                          <a:cs typeface="Times New Roman" pitchFamily="18" charset="0"/>
                        </a:rPr>
                        <a:t>Month 36</a:t>
                      </a:r>
                      <a:endParaRPr kumimoji="0" lang="en-US" sz="1500" b="0" i="0" u="none" strike="noStrike" cap="none" normalizeH="0" baseline="0" dirty="0" smtClean="0">
                        <a:ln>
                          <a:noFill/>
                        </a:ln>
                        <a:solidFill>
                          <a:schemeClr val="bg1">
                            <a:lumMod val="65000"/>
                          </a:schemeClr>
                        </a:solidFill>
                        <a:effectLst/>
                        <a:latin typeface="Times New Roman" pitchFamily="18" charset="0"/>
                      </a:endParaRP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496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bg1">
                              <a:lumMod val="65000"/>
                            </a:schemeClr>
                          </a:solidFill>
                          <a:effectLst/>
                          <a:latin typeface="Times New Roman" pitchFamily="18" charset="0"/>
                          <a:cs typeface="Times New Roman" pitchFamily="18" charset="0"/>
                        </a:rPr>
                        <a:t>D1.7</a:t>
                      </a:r>
                      <a:endParaRPr kumimoji="0" lang="en-US" sz="1500" b="0" i="0" u="none" strike="noStrike" cap="none" normalizeH="0" baseline="0" dirty="0" smtClean="0">
                        <a:ln>
                          <a:noFill/>
                        </a:ln>
                        <a:solidFill>
                          <a:schemeClr val="bg1">
                            <a:lumMod val="65000"/>
                          </a:schemeClr>
                        </a:solidFill>
                        <a:effectLst/>
                        <a:latin typeface="Times New Roman" pitchFamily="18" charset="0"/>
                      </a:endParaRP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bg1">
                              <a:lumMod val="65000"/>
                            </a:schemeClr>
                          </a:solidFill>
                          <a:effectLst/>
                          <a:latin typeface="Times New Roman" pitchFamily="18" charset="0"/>
                          <a:cs typeface="Times New Roman" pitchFamily="18" charset="0"/>
                        </a:rPr>
                        <a:t>Improved Integral power plant design (reactor core and chemical plant) to maximize safety and proposal for safety demonstrator (CNRS, AREVA, EDF)</a:t>
                      </a: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lumMod val="65000"/>
                            </a:schemeClr>
                          </a:solidFill>
                          <a:effectLst/>
                          <a:latin typeface="Times New Roman" pitchFamily="18" charset="0"/>
                        </a:rPr>
                        <a:t>CNRS</a:t>
                      </a: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bg1">
                              <a:lumMod val="65000"/>
                            </a:schemeClr>
                          </a:solidFill>
                          <a:effectLst/>
                          <a:latin typeface="Times New Roman" pitchFamily="18" charset="0"/>
                          <a:cs typeface="Times New Roman" pitchFamily="18" charset="0"/>
                        </a:rPr>
                        <a:t>Month 48</a:t>
                      </a:r>
                      <a:endParaRPr kumimoji="0" lang="en-US" sz="1500" b="0" i="0" u="none" strike="noStrike" cap="none" normalizeH="0" baseline="0" dirty="0" smtClean="0">
                        <a:ln>
                          <a:noFill/>
                        </a:ln>
                        <a:solidFill>
                          <a:schemeClr val="bg1">
                            <a:lumMod val="65000"/>
                          </a:schemeClr>
                        </a:solidFill>
                        <a:effectLst/>
                        <a:latin typeface="Times New Roman" pitchFamily="18" charset="0"/>
                      </a:endParaRP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8" name="Rectangle à coins arrondis 1"/>
          <p:cNvSpPr>
            <a:spLocks noChangeArrowheads="1"/>
          </p:cNvSpPr>
          <p:nvPr/>
        </p:nvSpPr>
        <p:spPr bwMode="auto">
          <a:xfrm>
            <a:off x="1043608" y="5805264"/>
            <a:ext cx="7632848" cy="677108"/>
          </a:xfrm>
          <a:prstGeom prst="roundRect">
            <a:avLst>
              <a:gd name="adj" fmla="val 16667"/>
            </a:avLst>
          </a:prstGeom>
          <a:solidFill>
            <a:srgbClr val="FFFFFF"/>
          </a:solidFill>
          <a:ln w="38100" algn="ctr">
            <a:solidFill>
              <a:srgbClr val="CC0000"/>
            </a:solidFill>
            <a:round/>
            <a:headEnd/>
            <a:tailEnd/>
          </a:ln>
        </p:spPr>
        <p:txBody>
          <a:bodyPr/>
          <a:lstStyle>
            <a:lvl1pPr eaLnBrk="0" hangingPunct="0">
              <a:defRPr sz="2000">
                <a:solidFill>
                  <a:schemeClr val="tx1"/>
                </a:solidFill>
                <a:latin typeface="Calibri" pitchFamily="34" charset="0"/>
              </a:defRPr>
            </a:lvl1pPr>
            <a:lvl2pPr marL="742950" indent="-285750" eaLnBrk="0" hangingPunct="0">
              <a:defRPr sz="2000">
                <a:solidFill>
                  <a:schemeClr val="tx1"/>
                </a:solidFill>
                <a:latin typeface="Calibri" pitchFamily="34" charset="0"/>
              </a:defRPr>
            </a:lvl2pPr>
            <a:lvl3pPr marL="1143000" indent="-228600" eaLnBrk="0" hangingPunct="0">
              <a:defRPr sz="2000">
                <a:solidFill>
                  <a:schemeClr val="tx1"/>
                </a:solidFill>
                <a:latin typeface="Calibri" pitchFamily="34" charset="0"/>
              </a:defRPr>
            </a:lvl3pPr>
            <a:lvl4pPr marL="1600200" indent="-228600" eaLnBrk="0" hangingPunct="0">
              <a:defRPr sz="2000">
                <a:solidFill>
                  <a:schemeClr val="tx1"/>
                </a:solidFill>
                <a:latin typeface="Calibri" pitchFamily="34" charset="0"/>
              </a:defRPr>
            </a:lvl4pPr>
            <a:lvl5pPr marL="2057400" indent="-228600" eaLnBrk="0" hangingPunct="0">
              <a:defRPr sz="2000">
                <a:solidFill>
                  <a:schemeClr val="tx1"/>
                </a:solidFill>
                <a:latin typeface="Calibri" pitchFamily="34" charset="0"/>
              </a:defRPr>
            </a:lvl5pPr>
            <a:lvl6pPr marL="2514600" indent="-228600" eaLnBrk="0" fontAlgn="base" hangingPunct="0">
              <a:spcBef>
                <a:spcPct val="0"/>
              </a:spcBef>
              <a:spcAft>
                <a:spcPct val="0"/>
              </a:spcAft>
              <a:defRPr sz="2000">
                <a:solidFill>
                  <a:schemeClr val="tx1"/>
                </a:solidFill>
                <a:latin typeface="Calibri" pitchFamily="34" charset="0"/>
              </a:defRPr>
            </a:lvl6pPr>
            <a:lvl7pPr marL="2971800" indent="-228600" eaLnBrk="0" fontAlgn="base" hangingPunct="0">
              <a:spcBef>
                <a:spcPct val="0"/>
              </a:spcBef>
              <a:spcAft>
                <a:spcPct val="0"/>
              </a:spcAft>
              <a:defRPr sz="2000">
                <a:solidFill>
                  <a:schemeClr val="tx1"/>
                </a:solidFill>
                <a:latin typeface="Calibri" pitchFamily="34" charset="0"/>
              </a:defRPr>
            </a:lvl7pPr>
            <a:lvl8pPr marL="3429000" indent="-228600" eaLnBrk="0" fontAlgn="base" hangingPunct="0">
              <a:spcBef>
                <a:spcPct val="0"/>
              </a:spcBef>
              <a:spcAft>
                <a:spcPct val="0"/>
              </a:spcAft>
              <a:defRPr sz="2000">
                <a:solidFill>
                  <a:schemeClr val="tx1"/>
                </a:solidFill>
                <a:latin typeface="Calibri" pitchFamily="34" charset="0"/>
              </a:defRPr>
            </a:lvl8pPr>
            <a:lvl9pPr marL="3886200" indent="-228600" eaLnBrk="0" fontAlgn="base" hangingPunct="0">
              <a:spcBef>
                <a:spcPct val="0"/>
              </a:spcBef>
              <a:spcAft>
                <a:spcPct val="0"/>
              </a:spcAft>
              <a:defRPr sz="2000">
                <a:solidFill>
                  <a:schemeClr val="tx1"/>
                </a:solidFill>
                <a:latin typeface="Calibri" pitchFamily="34" charset="0"/>
              </a:defRPr>
            </a:lvl9pPr>
          </a:lstStyle>
          <a:p>
            <a:endParaRPr lang="fr-FR" altLang="fr-FR" sz="1600" dirty="0">
              <a:latin typeface="Comic Sans MS" pitchFamily="66" charset="0"/>
            </a:endParaRPr>
          </a:p>
        </p:txBody>
      </p:sp>
      <p:sp>
        <p:nvSpPr>
          <p:cNvPr id="9" name="Text Box 75"/>
          <p:cNvSpPr txBox="1">
            <a:spLocks noChangeArrowheads="1"/>
          </p:cNvSpPr>
          <p:nvPr/>
        </p:nvSpPr>
        <p:spPr bwMode="auto">
          <a:xfrm>
            <a:off x="1050032" y="5805264"/>
            <a:ext cx="7626424" cy="677108"/>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Calibri" pitchFamily="34" charset="0"/>
              </a:defRPr>
            </a:lvl1pPr>
            <a:lvl2pPr marL="742950" indent="-285750" eaLnBrk="0" hangingPunct="0">
              <a:defRPr sz="2000">
                <a:solidFill>
                  <a:schemeClr val="tx1"/>
                </a:solidFill>
                <a:latin typeface="Calibri" pitchFamily="34" charset="0"/>
              </a:defRPr>
            </a:lvl2pPr>
            <a:lvl3pPr marL="1143000" indent="-228600" eaLnBrk="0" hangingPunct="0">
              <a:defRPr sz="2000">
                <a:solidFill>
                  <a:schemeClr val="tx1"/>
                </a:solidFill>
                <a:latin typeface="Calibri" pitchFamily="34" charset="0"/>
              </a:defRPr>
            </a:lvl3pPr>
            <a:lvl4pPr marL="1600200" indent="-228600" eaLnBrk="0" hangingPunct="0">
              <a:defRPr sz="2000">
                <a:solidFill>
                  <a:schemeClr val="tx1"/>
                </a:solidFill>
                <a:latin typeface="Calibri" pitchFamily="34" charset="0"/>
              </a:defRPr>
            </a:lvl4pPr>
            <a:lvl5pPr marL="2057400" indent="-228600" eaLnBrk="0" hangingPunct="0">
              <a:defRPr sz="2000">
                <a:solidFill>
                  <a:schemeClr val="tx1"/>
                </a:solidFill>
                <a:latin typeface="Calibri" pitchFamily="34" charset="0"/>
              </a:defRPr>
            </a:lvl5pPr>
            <a:lvl6pPr marL="2514600" indent="-228600" eaLnBrk="0" fontAlgn="base" hangingPunct="0">
              <a:spcBef>
                <a:spcPct val="0"/>
              </a:spcBef>
              <a:spcAft>
                <a:spcPct val="0"/>
              </a:spcAft>
              <a:defRPr sz="2000">
                <a:solidFill>
                  <a:schemeClr val="tx1"/>
                </a:solidFill>
                <a:latin typeface="Calibri" pitchFamily="34" charset="0"/>
              </a:defRPr>
            </a:lvl6pPr>
            <a:lvl7pPr marL="2971800" indent="-228600" eaLnBrk="0" fontAlgn="base" hangingPunct="0">
              <a:spcBef>
                <a:spcPct val="0"/>
              </a:spcBef>
              <a:spcAft>
                <a:spcPct val="0"/>
              </a:spcAft>
              <a:defRPr sz="2000">
                <a:solidFill>
                  <a:schemeClr val="tx1"/>
                </a:solidFill>
                <a:latin typeface="Calibri" pitchFamily="34" charset="0"/>
              </a:defRPr>
            </a:lvl7pPr>
            <a:lvl8pPr marL="3429000" indent="-228600" eaLnBrk="0" fontAlgn="base" hangingPunct="0">
              <a:spcBef>
                <a:spcPct val="0"/>
              </a:spcBef>
              <a:spcAft>
                <a:spcPct val="0"/>
              </a:spcAft>
              <a:defRPr sz="2000">
                <a:solidFill>
                  <a:schemeClr val="tx1"/>
                </a:solidFill>
                <a:latin typeface="Calibri" pitchFamily="34" charset="0"/>
              </a:defRPr>
            </a:lvl8pPr>
            <a:lvl9pPr marL="3886200" indent="-228600" eaLnBrk="0" fontAlgn="base" hangingPunct="0">
              <a:spcBef>
                <a:spcPct val="0"/>
              </a:spcBef>
              <a:spcAft>
                <a:spcPct val="0"/>
              </a:spcAft>
              <a:defRPr sz="2000">
                <a:solidFill>
                  <a:schemeClr val="tx1"/>
                </a:solidFill>
                <a:latin typeface="Calibri" pitchFamily="34" charset="0"/>
              </a:defRPr>
            </a:lvl9pPr>
          </a:lstStyle>
          <a:p>
            <a:pPr algn="ctr">
              <a:spcBef>
                <a:spcPts val="500"/>
              </a:spcBef>
              <a:spcAft>
                <a:spcPct val="15000"/>
              </a:spcAft>
            </a:pPr>
            <a:r>
              <a:rPr lang="fr-FR" altLang="fr-FR" sz="1900" b="1" dirty="0" smtClean="0"/>
              <a:t>Voir présentations d’Axel Laureau (thèse : NEEDS + IN2P3 + Grenoble INP) &amp; Delphine Gérardin (stage master : NEEDS, thèse : SAMOFAR)</a:t>
            </a:r>
            <a:endParaRPr lang="fr-FR" altLang="fr-FR" sz="1900" b="1" dirty="0"/>
          </a:p>
        </p:txBody>
      </p:sp>
      <p:sp>
        <p:nvSpPr>
          <p:cNvPr id="14" name="Espace réservé du pied de page 4"/>
          <p:cNvSpPr>
            <a:spLocks noGrp="1"/>
          </p:cNvSpPr>
          <p:nvPr>
            <p:ph type="ftr" sz="quarter" idx="3"/>
          </p:nvPr>
        </p:nvSpPr>
        <p:spPr>
          <a:xfrm>
            <a:off x="0" y="6564883"/>
            <a:ext cx="3657600" cy="248493"/>
          </a:xfrm>
          <a:prstGeom prst="rect">
            <a:avLst/>
          </a:prstGeom>
        </p:spPr>
        <p:txBody>
          <a:bodyPr wrap="square" numCol="1" anchorCtr="0" compatLnSpc="1">
            <a:prstTxWarp prst="textNoShape">
              <a:avLst/>
            </a:prstTxWarp>
          </a:bodyPr>
          <a:lstStyle>
            <a:lvl1pPr>
              <a:defRPr sz="1200" b="1" smtClean="0">
                <a:solidFill>
                  <a:srgbClr val="003385"/>
                </a:solidFill>
                <a:latin typeface="Arial" pitchFamily="34" charset="0"/>
                <a:ea typeface="MS PGothic" pitchFamily="34" charset="-128"/>
              </a:defRPr>
            </a:lvl1pPr>
          </a:lstStyle>
          <a:p>
            <a:r>
              <a:rPr lang="fr-FR" dirty="0" smtClean="0"/>
              <a:t>Atelier "NEEDS-MSFR"  - Octobre 2015</a:t>
            </a:r>
            <a:endParaRPr lang="en-GB" dirty="0"/>
          </a:p>
        </p:txBody>
      </p:sp>
    </p:spTree>
    <p:extLst>
      <p:ext uri="{BB962C8B-B14F-4D97-AF65-F5344CB8AC3E}">
        <p14:creationId xmlns:p14="http://schemas.microsoft.com/office/powerpoint/2010/main" val="27826233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fld id="{7F664807-8D06-4595-A0E2-74CDCF5EE8F8}" type="slidenum">
              <a:rPr lang="fr-FR" smtClean="0"/>
              <a:pPr/>
              <a:t>14</a:t>
            </a:fld>
            <a:endParaRPr lang="fr-FR" dirty="0"/>
          </a:p>
        </p:txBody>
      </p:sp>
      <p:sp>
        <p:nvSpPr>
          <p:cNvPr id="6" name="Text Box 1552"/>
          <p:cNvSpPr txBox="1">
            <a:spLocks noChangeArrowheads="1"/>
          </p:cNvSpPr>
          <p:nvPr/>
        </p:nvSpPr>
        <p:spPr bwMode="auto">
          <a:xfrm>
            <a:off x="35496" y="191691"/>
            <a:ext cx="5256213" cy="431800"/>
          </a:xfrm>
          <a:prstGeom prst="rect">
            <a:avLst/>
          </a:prstGeom>
          <a:noFill/>
          <a:ln>
            <a:noFill/>
          </a:ln>
        </p:spPr>
        <p:txBody>
          <a:bodyPr lIns="36000" rIns="36000" anchor="ctr" anchorCtr="1"/>
          <a:lstStyle>
            <a:lvl1pPr eaLnBrk="0" hangingPunct="0">
              <a:defRPr sz="2000">
                <a:solidFill>
                  <a:schemeClr val="tx1"/>
                </a:solidFill>
                <a:latin typeface="Calibri" pitchFamily="34" charset="0"/>
              </a:defRPr>
            </a:lvl1pPr>
            <a:lvl2pPr marL="742950" indent="-285750" eaLnBrk="0" hangingPunct="0">
              <a:defRPr sz="2000">
                <a:solidFill>
                  <a:schemeClr val="tx1"/>
                </a:solidFill>
                <a:latin typeface="Calibri" pitchFamily="34" charset="0"/>
              </a:defRPr>
            </a:lvl2pPr>
            <a:lvl3pPr marL="1143000" indent="-228600" eaLnBrk="0" hangingPunct="0">
              <a:defRPr sz="2000">
                <a:solidFill>
                  <a:schemeClr val="tx1"/>
                </a:solidFill>
                <a:latin typeface="Calibri" pitchFamily="34" charset="0"/>
              </a:defRPr>
            </a:lvl3pPr>
            <a:lvl4pPr marL="1600200" indent="-228600" eaLnBrk="0" hangingPunct="0">
              <a:defRPr sz="2000">
                <a:solidFill>
                  <a:schemeClr val="tx1"/>
                </a:solidFill>
                <a:latin typeface="Calibri" pitchFamily="34" charset="0"/>
              </a:defRPr>
            </a:lvl4pPr>
            <a:lvl5pPr marL="2057400" indent="-228600" eaLnBrk="0" hangingPunct="0">
              <a:defRPr sz="2000">
                <a:solidFill>
                  <a:schemeClr val="tx1"/>
                </a:solidFill>
                <a:latin typeface="Calibri" pitchFamily="34" charset="0"/>
              </a:defRPr>
            </a:lvl5pPr>
            <a:lvl6pPr marL="2514600" indent="-228600" eaLnBrk="0" fontAlgn="base" hangingPunct="0">
              <a:spcBef>
                <a:spcPct val="0"/>
              </a:spcBef>
              <a:spcAft>
                <a:spcPct val="0"/>
              </a:spcAft>
              <a:defRPr sz="2000">
                <a:solidFill>
                  <a:schemeClr val="tx1"/>
                </a:solidFill>
                <a:latin typeface="Calibri" pitchFamily="34" charset="0"/>
              </a:defRPr>
            </a:lvl6pPr>
            <a:lvl7pPr marL="2971800" indent="-228600" eaLnBrk="0" fontAlgn="base" hangingPunct="0">
              <a:spcBef>
                <a:spcPct val="0"/>
              </a:spcBef>
              <a:spcAft>
                <a:spcPct val="0"/>
              </a:spcAft>
              <a:defRPr sz="2000">
                <a:solidFill>
                  <a:schemeClr val="tx1"/>
                </a:solidFill>
                <a:latin typeface="Calibri" pitchFamily="34" charset="0"/>
              </a:defRPr>
            </a:lvl7pPr>
            <a:lvl8pPr marL="3429000" indent="-228600" eaLnBrk="0" fontAlgn="base" hangingPunct="0">
              <a:spcBef>
                <a:spcPct val="0"/>
              </a:spcBef>
              <a:spcAft>
                <a:spcPct val="0"/>
              </a:spcAft>
              <a:defRPr sz="2000">
                <a:solidFill>
                  <a:schemeClr val="tx1"/>
                </a:solidFill>
                <a:latin typeface="Calibri" pitchFamily="34" charset="0"/>
              </a:defRPr>
            </a:lvl8pPr>
            <a:lvl9pPr marL="3886200" indent="-228600" eaLnBrk="0" fontAlgn="base" hangingPunct="0">
              <a:spcBef>
                <a:spcPct val="0"/>
              </a:spcBef>
              <a:spcAft>
                <a:spcPct val="0"/>
              </a:spcAft>
              <a:defRPr sz="2000">
                <a:solidFill>
                  <a:schemeClr val="tx1"/>
                </a:solidFill>
                <a:latin typeface="Calibri" pitchFamily="34" charset="0"/>
              </a:defRPr>
            </a:lvl9pPr>
          </a:lstStyle>
          <a:p>
            <a:pPr eaLnBrk="1" hangingPunct="1"/>
            <a:r>
              <a:rPr lang="fr-FR" altLang="fr-FR" sz="2200" b="1" dirty="0" smtClean="0">
                <a:solidFill>
                  <a:srgbClr val="003385"/>
                </a:solidFill>
                <a:latin typeface="+mn-lt"/>
              </a:rPr>
              <a:t>WP1 : présentation et livrables</a:t>
            </a:r>
            <a:endParaRPr lang="fr-FR" altLang="fr-FR" sz="2200" b="1" dirty="0">
              <a:solidFill>
                <a:srgbClr val="003385"/>
              </a:solidFill>
              <a:latin typeface="+mn-lt"/>
            </a:endParaRPr>
          </a:p>
        </p:txBody>
      </p:sp>
      <p:pic>
        <p:nvPicPr>
          <p:cNvPr id="12"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92887" y="44624"/>
            <a:ext cx="1036574" cy="864096"/>
          </a:xfrm>
          <a:prstGeom prst="rect">
            <a:avLst/>
          </a:prstGeom>
        </p:spPr>
      </p:pic>
      <p:graphicFrame>
        <p:nvGraphicFramePr>
          <p:cNvPr id="11" name="Group 1556"/>
          <p:cNvGraphicFramePr>
            <a:graphicFrameLocks noGrp="1"/>
          </p:cNvGraphicFramePr>
          <p:nvPr>
            <p:extLst>
              <p:ext uri="{D42A27DB-BD31-4B8C-83A1-F6EECF244321}">
                <p14:modId xmlns:p14="http://schemas.microsoft.com/office/powerpoint/2010/main" val="411718196"/>
              </p:ext>
            </p:extLst>
          </p:nvPr>
        </p:nvGraphicFramePr>
        <p:xfrm>
          <a:off x="217488" y="980728"/>
          <a:ext cx="8747000" cy="4722639"/>
        </p:xfrm>
        <a:graphic>
          <a:graphicData uri="http://schemas.openxmlformats.org/drawingml/2006/table">
            <a:tbl>
              <a:tblPr/>
              <a:tblGrid>
                <a:gridCol w="836706"/>
                <a:gridCol w="5606038"/>
                <a:gridCol w="1224136"/>
                <a:gridCol w="1080120"/>
              </a:tblGrid>
              <a:tr h="57631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Times New Roman" pitchFamily="18" charset="0"/>
                          <a:cs typeface="Times New Roman" pitchFamily="18" charset="0"/>
                        </a:rPr>
                        <a:t>Del. n°</a:t>
                      </a:r>
                      <a:endParaRPr kumimoji="0" lang="en-US" sz="1500" b="0" i="0" u="none" strike="noStrike" cap="none" normalizeH="0" baseline="0" dirty="0" smtClean="0">
                        <a:ln>
                          <a:noFill/>
                        </a:ln>
                        <a:solidFill>
                          <a:schemeClr val="tx1"/>
                        </a:solidFill>
                        <a:effectLst/>
                        <a:latin typeface="Times New Roman" pitchFamily="18" charset="0"/>
                      </a:endParaRP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Times New Roman" pitchFamily="18" charset="0"/>
                          <a:cs typeface="Times New Roman" pitchFamily="18" charset="0"/>
                        </a:rPr>
                        <a:t>Deliverable title</a:t>
                      </a:r>
                      <a:endParaRPr kumimoji="0" lang="en-US" sz="1500" b="0" i="0" u="none" strike="noStrike" cap="none" normalizeH="0" baseline="0" smtClean="0">
                        <a:ln>
                          <a:noFill/>
                        </a:ln>
                        <a:solidFill>
                          <a:schemeClr val="tx1"/>
                        </a:solidFill>
                        <a:effectLst/>
                        <a:latin typeface="Times New Roman" pitchFamily="18" charset="0"/>
                      </a:endParaRP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Times New Roman" pitchFamily="18" charset="0"/>
                        </a:rPr>
                        <a:t>Lead beneficiary</a:t>
                      </a: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Times New Roman" pitchFamily="18" charset="0"/>
                          <a:cs typeface="Times New Roman" pitchFamily="18" charset="0"/>
                        </a:rPr>
                        <a:t>Delivery date</a:t>
                      </a:r>
                      <a:endParaRPr kumimoji="0" lang="en-US" sz="1500" b="0" i="0" u="none" strike="noStrike" cap="none" normalizeH="0" baseline="0" dirty="0" smtClean="0">
                        <a:ln>
                          <a:noFill/>
                        </a:ln>
                        <a:solidFill>
                          <a:schemeClr val="tx1"/>
                        </a:solidFill>
                        <a:effectLst/>
                        <a:latin typeface="Times New Roman" pitchFamily="18" charset="0"/>
                      </a:endParaRP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468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bg1">
                              <a:lumMod val="65000"/>
                            </a:schemeClr>
                          </a:solidFill>
                          <a:effectLst/>
                          <a:latin typeface="Times New Roman" pitchFamily="18" charset="0"/>
                          <a:cs typeface="Times New Roman" pitchFamily="18" charset="0"/>
                        </a:rPr>
                        <a:t>D1.1</a:t>
                      </a:r>
                      <a:endParaRPr kumimoji="0" lang="en-US" sz="1500" b="0" i="0" u="none" strike="noStrike" cap="none" normalizeH="0" baseline="0" dirty="0" smtClean="0">
                        <a:ln>
                          <a:noFill/>
                        </a:ln>
                        <a:solidFill>
                          <a:schemeClr val="bg1">
                            <a:lumMod val="65000"/>
                          </a:schemeClr>
                        </a:solidFill>
                        <a:effectLst/>
                        <a:latin typeface="Times New Roman" pitchFamily="18" charset="0"/>
                      </a:endParaRP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bg1">
                              <a:lumMod val="65000"/>
                            </a:schemeClr>
                          </a:solidFill>
                          <a:effectLst/>
                          <a:latin typeface="Times New Roman" pitchFamily="18" charset="0"/>
                          <a:cs typeface="Times New Roman" pitchFamily="18" charset="0"/>
                        </a:rPr>
                        <a:t>Description of initial reference design and identification of safety aspects (CNRS, TU Delft, CIRTEN, JRC)</a:t>
                      </a:r>
                      <a:endParaRPr kumimoji="0" lang="en-US" sz="1500" b="0" i="0" u="none" strike="noStrike" cap="none" normalizeH="0" baseline="0" dirty="0" smtClean="0">
                        <a:ln>
                          <a:noFill/>
                        </a:ln>
                        <a:solidFill>
                          <a:schemeClr val="bg1">
                            <a:lumMod val="65000"/>
                          </a:schemeClr>
                        </a:solidFill>
                        <a:effectLst/>
                        <a:latin typeface="Times New Roman" pitchFamily="18" charset="0"/>
                      </a:endParaRP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lumMod val="65000"/>
                            </a:schemeClr>
                          </a:solidFill>
                          <a:effectLst/>
                          <a:latin typeface="Times New Roman" pitchFamily="18" charset="0"/>
                        </a:rPr>
                        <a:t>CNRS</a:t>
                      </a: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bg1">
                              <a:lumMod val="65000"/>
                            </a:schemeClr>
                          </a:solidFill>
                          <a:effectLst/>
                          <a:latin typeface="Times New Roman" pitchFamily="18" charset="0"/>
                          <a:cs typeface="Times New Roman" pitchFamily="18" charset="0"/>
                        </a:rPr>
                        <a:t>Month 6</a:t>
                      </a:r>
                      <a:endParaRPr kumimoji="0" lang="en-US" sz="1500" b="0" i="0" u="none" strike="noStrike" cap="none" normalizeH="0" baseline="0" dirty="0" smtClean="0">
                        <a:ln>
                          <a:noFill/>
                        </a:ln>
                        <a:solidFill>
                          <a:schemeClr val="bg1">
                            <a:lumMod val="65000"/>
                          </a:schemeClr>
                        </a:solidFill>
                        <a:effectLst/>
                        <a:latin typeface="Times New Roman" pitchFamily="18" charset="0"/>
                      </a:endParaRP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627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bg1">
                              <a:lumMod val="65000"/>
                            </a:schemeClr>
                          </a:solidFill>
                          <a:effectLst/>
                          <a:latin typeface="Times New Roman" pitchFamily="18" charset="0"/>
                          <a:cs typeface="Times New Roman" pitchFamily="18" charset="0"/>
                        </a:rPr>
                        <a:t>D1.2</a:t>
                      </a:r>
                      <a:endParaRPr kumimoji="0" lang="en-US" sz="1500" b="0" i="0" u="none" strike="noStrike" cap="none" normalizeH="0" baseline="0" dirty="0" smtClean="0">
                        <a:ln>
                          <a:noFill/>
                        </a:ln>
                        <a:solidFill>
                          <a:schemeClr val="bg1">
                            <a:lumMod val="65000"/>
                          </a:schemeClr>
                        </a:solidFill>
                        <a:effectLst/>
                        <a:latin typeface="Times New Roman" pitchFamily="18" charset="0"/>
                      </a:endParaRP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bg1">
                              <a:lumMod val="65000"/>
                            </a:schemeClr>
                          </a:solidFill>
                          <a:effectLst/>
                          <a:latin typeface="Times New Roman" pitchFamily="18" charset="0"/>
                        </a:rPr>
                        <a:t>Identifying safety related physico-chemical and material data (JRC, TU Delft, CNRS, CIRTEN)</a:t>
                      </a: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lumMod val="65000"/>
                            </a:schemeClr>
                          </a:solidFill>
                          <a:effectLst/>
                          <a:latin typeface="Times New Roman" pitchFamily="18" charset="0"/>
                        </a:rPr>
                        <a:t>JRC</a:t>
                      </a: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bg1">
                              <a:lumMod val="65000"/>
                            </a:schemeClr>
                          </a:solidFill>
                          <a:effectLst/>
                          <a:latin typeface="Times New Roman" pitchFamily="18" charset="0"/>
                          <a:cs typeface="Times New Roman" pitchFamily="18" charset="0"/>
                        </a:rPr>
                        <a:t>Month 6</a:t>
                      </a:r>
                      <a:endParaRPr kumimoji="0" lang="en-US" sz="1500" b="0" i="0" u="none" strike="noStrike" cap="none" normalizeH="0" baseline="0" dirty="0" smtClean="0">
                        <a:ln>
                          <a:noFill/>
                        </a:ln>
                        <a:solidFill>
                          <a:schemeClr val="bg1">
                            <a:lumMod val="65000"/>
                          </a:schemeClr>
                        </a:solidFill>
                        <a:effectLst/>
                        <a:latin typeface="Times New Roman" pitchFamily="18" charset="0"/>
                      </a:endParaRP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496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bg1">
                              <a:lumMod val="65000"/>
                            </a:schemeClr>
                          </a:solidFill>
                          <a:effectLst/>
                          <a:latin typeface="Times New Roman" pitchFamily="18" charset="0"/>
                        </a:rPr>
                        <a:t>D1.3</a:t>
                      </a: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bg1">
                              <a:lumMod val="65000"/>
                            </a:schemeClr>
                          </a:solidFill>
                          <a:effectLst/>
                          <a:latin typeface="Times New Roman" pitchFamily="18" charset="0"/>
                        </a:rPr>
                        <a:t>Development of a power plant simulator (CNRS, CIRTEN, EDF)</a:t>
                      </a: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bg1">
                              <a:lumMod val="65000"/>
                            </a:schemeClr>
                          </a:solidFill>
                          <a:effectLst/>
                          <a:latin typeface="Times New Roman" pitchFamily="18" charset="0"/>
                        </a:rPr>
                        <a:t>CNRS</a:t>
                      </a: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bg1">
                              <a:lumMod val="65000"/>
                            </a:schemeClr>
                          </a:solidFill>
                          <a:effectLst/>
                          <a:latin typeface="Times New Roman" pitchFamily="18" charset="0"/>
                        </a:rPr>
                        <a:t>Month 24</a:t>
                      </a: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655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bg1">
                              <a:lumMod val="65000"/>
                            </a:schemeClr>
                          </a:solidFill>
                          <a:effectLst/>
                          <a:latin typeface="Times New Roman" pitchFamily="18" charset="0"/>
                          <a:cs typeface="Times New Roman" pitchFamily="18" charset="0"/>
                        </a:rPr>
                        <a:t>D1.4</a:t>
                      </a:r>
                      <a:endParaRPr kumimoji="0" lang="en-US" sz="1500" b="0" i="0" u="none" strike="noStrike" cap="none" normalizeH="0" baseline="0" dirty="0" smtClean="0">
                        <a:ln>
                          <a:noFill/>
                        </a:ln>
                        <a:solidFill>
                          <a:schemeClr val="bg1">
                            <a:lumMod val="65000"/>
                          </a:schemeClr>
                        </a:solidFill>
                        <a:effectLst/>
                        <a:latin typeface="Times New Roman" pitchFamily="18" charset="0"/>
                      </a:endParaRP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bg1">
                              <a:lumMod val="65000"/>
                            </a:schemeClr>
                          </a:solidFill>
                          <a:effectLst/>
                          <a:latin typeface="Times New Roman" pitchFamily="18" charset="0"/>
                        </a:rPr>
                        <a:t>Safety issues of normal operation conditions, including start, shut-down and load-following (CIRTEN, CNRS, TU Delft, EDF, PSI)</a:t>
                      </a: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lumMod val="65000"/>
                            </a:schemeClr>
                          </a:solidFill>
                          <a:effectLst/>
                          <a:latin typeface="Times New Roman" pitchFamily="18" charset="0"/>
                        </a:rPr>
                        <a:t>CIRTEN</a:t>
                      </a: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bg1">
                              <a:lumMod val="65000"/>
                            </a:schemeClr>
                          </a:solidFill>
                          <a:effectLst/>
                          <a:latin typeface="Times New Roman" pitchFamily="18" charset="0"/>
                          <a:cs typeface="Times New Roman" pitchFamily="18" charset="0"/>
                        </a:rPr>
                        <a:t>Month 30</a:t>
                      </a:r>
                      <a:endParaRPr kumimoji="0" lang="en-US" sz="1500" b="0" i="0" u="none" strike="noStrike" cap="none" normalizeH="0" baseline="0" dirty="0" smtClean="0">
                        <a:ln>
                          <a:noFill/>
                        </a:ln>
                        <a:solidFill>
                          <a:schemeClr val="bg1">
                            <a:lumMod val="65000"/>
                          </a:schemeClr>
                        </a:solidFill>
                        <a:effectLst/>
                        <a:latin typeface="Times New Roman" pitchFamily="18" charset="0"/>
                      </a:endParaRP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768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Times New Roman" pitchFamily="18" charset="0"/>
                          <a:cs typeface="Times New Roman" pitchFamily="18" charset="0"/>
                        </a:rPr>
                        <a:t>D1.5</a:t>
                      </a:r>
                      <a:endParaRPr kumimoji="0" lang="en-US" sz="1500" b="0" i="0" u="none" strike="noStrike" cap="none" normalizeH="0" baseline="0" dirty="0" smtClean="0">
                        <a:ln>
                          <a:noFill/>
                        </a:ln>
                        <a:solidFill>
                          <a:schemeClr val="tx1"/>
                        </a:solidFill>
                        <a:effectLst/>
                        <a:latin typeface="Times New Roman" pitchFamily="18" charset="0"/>
                      </a:endParaRP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Times New Roman" pitchFamily="18" charset="0"/>
                        </a:rPr>
                        <a:t>Development on an integral safety assessment methodology for MSR (IRSN, AREVA, CNRS, CIRTEN, EDF)</a:t>
                      </a:r>
                      <a:endParaRPr kumimoji="0" lang="en-US" sz="15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IRSN</a:t>
                      </a: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Times New Roman" pitchFamily="18" charset="0"/>
                          <a:cs typeface="Times New Roman" pitchFamily="18" charset="0"/>
                        </a:rPr>
                        <a:t>Month 36</a:t>
                      </a:r>
                      <a:endParaRPr kumimoji="0" lang="en-US" sz="1500" b="0" i="0" u="none" strike="noStrike" cap="none" normalizeH="0" baseline="0" dirty="0" smtClean="0">
                        <a:ln>
                          <a:noFill/>
                        </a:ln>
                        <a:solidFill>
                          <a:schemeClr val="tx1"/>
                        </a:solidFill>
                        <a:effectLst/>
                        <a:latin typeface="Times New Roman" pitchFamily="18" charset="0"/>
                      </a:endParaRP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655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Times New Roman" pitchFamily="18" charset="0"/>
                          <a:cs typeface="Times New Roman" pitchFamily="18" charset="0"/>
                        </a:rPr>
                        <a:t>D1.6</a:t>
                      </a:r>
                      <a:endParaRPr kumimoji="0" lang="en-US" sz="1500" b="0" i="0" u="none" strike="noStrike" cap="none" normalizeH="0" baseline="0" dirty="0" smtClean="0">
                        <a:ln>
                          <a:noFill/>
                        </a:ln>
                        <a:solidFill>
                          <a:schemeClr val="tx1"/>
                        </a:solidFill>
                        <a:effectLst/>
                        <a:latin typeface="Times New Roman" pitchFamily="18" charset="0"/>
                      </a:endParaRP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Times New Roman" pitchFamily="18" charset="0"/>
                        </a:rPr>
                        <a:t>Identification of risks and phenomena involved, identification of accident initiators and accident scenarios (CIRTEN, TU Delft, CNRS, AREVA, EDF, IRSN, PSI)</a:t>
                      </a: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CIRTEN</a:t>
                      </a: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Times New Roman" pitchFamily="18" charset="0"/>
                          <a:cs typeface="Times New Roman" pitchFamily="18" charset="0"/>
                        </a:rPr>
                        <a:t>Month 36</a:t>
                      </a:r>
                      <a:endParaRPr kumimoji="0" lang="en-US" sz="1500" b="0" i="0" u="none" strike="noStrike" cap="none" normalizeH="0" baseline="0" dirty="0" smtClean="0">
                        <a:ln>
                          <a:noFill/>
                        </a:ln>
                        <a:solidFill>
                          <a:schemeClr val="tx1"/>
                        </a:solidFill>
                        <a:effectLst/>
                        <a:latin typeface="Times New Roman" pitchFamily="18" charset="0"/>
                      </a:endParaRP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496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bg1">
                              <a:lumMod val="65000"/>
                            </a:schemeClr>
                          </a:solidFill>
                          <a:effectLst/>
                          <a:latin typeface="Times New Roman" pitchFamily="18" charset="0"/>
                          <a:cs typeface="Times New Roman" pitchFamily="18" charset="0"/>
                        </a:rPr>
                        <a:t>D1.7</a:t>
                      </a:r>
                      <a:endParaRPr kumimoji="0" lang="en-US" sz="1500" b="0" i="0" u="none" strike="noStrike" cap="none" normalizeH="0" baseline="0" dirty="0" smtClean="0">
                        <a:ln>
                          <a:noFill/>
                        </a:ln>
                        <a:solidFill>
                          <a:schemeClr val="bg1">
                            <a:lumMod val="65000"/>
                          </a:schemeClr>
                        </a:solidFill>
                        <a:effectLst/>
                        <a:latin typeface="Times New Roman" pitchFamily="18" charset="0"/>
                      </a:endParaRP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bg1">
                              <a:lumMod val="65000"/>
                            </a:schemeClr>
                          </a:solidFill>
                          <a:effectLst/>
                          <a:latin typeface="Times New Roman" pitchFamily="18" charset="0"/>
                          <a:cs typeface="Times New Roman" pitchFamily="18" charset="0"/>
                        </a:rPr>
                        <a:t>Improved Integral power plant design (reactor core and chemical plant) to maximize safety and proposal for safety demonstrator (CNRS, AREVA, EDF)</a:t>
                      </a: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lumMod val="65000"/>
                            </a:schemeClr>
                          </a:solidFill>
                          <a:effectLst/>
                          <a:latin typeface="Times New Roman" pitchFamily="18" charset="0"/>
                        </a:rPr>
                        <a:t>CNRS</a:t>
                      </a: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bg1">
                              <a:lumMod val="65000"/>
                            </a:schemeClr>
                          </a:solidFill>
                          <a:effectLst/>
                          <a:latin typeface="Times New Roman" pitchFamily="18" charset="0"/>
                          <a:cs typeface="Times New Roman" pitchFamily="18" charset="0"/>
                        </a:rPr>
                        <a:t>Month 48</a:t>
                      </a:r>
                      <a:endParaRPr kumimoji="0" lang="en-US" sz="1500" b="0" i="0" u="none" strike="noStrike" cap="none" normalizeH="0" baseline="0" dirty="0" smtClean="0">
                        <a:ln>
                          <a:noFill/>
                        </a:ln>
                        <a:solidFill>
                          <a:schemeClr val="bg1">
                            <a:lumMod val="65000"/>
                          </a:schemeClr>
                        </a:solidFill>
                        <a:effectLst/>
                        <a:latin typeface="Times New Roman" pitchFamily="18" charset="0"/>
                      </a:endParaRP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9" name="ZoneTexte 8"/>
          <p:cNvSpPr txBox="1"/>
          <p:nvPr/>
        </p:nvSpPr>
        <p:spPr>
          <a:xfrm>
            <a:off x="107504" y="5013176"/>
            <a:ext cx="8964488" cy="1384995"/>
          </a:xfrm>
          <a:prstGeom prst="rect">
            <a:avLst/>
          </a:prstGeom>
          <a:solidFill>
            <a:schemeClr val="bg1"/>
          </a:solidFill>
        </p:spPr>
        <p:txBody>
          <a:bodyPr wrap="square" rtlCol="0">
            <a:spAutoFit/>
          </a:bodyPr>
          <a:lstStyle/>
          <a:p>
            <a:pPr algn="ctr"/>
            <a:r>
              <a:rPr lang="en-US" sz="1400" dirty="0" smtClean="0"/>
              <a:t>IRSN </a:t>
            </a:r>
            <a:r>
              <a:rPr lang="en-US" sz="1400" dirty="0"/>
              <a:t>and AREVA will take the lead in the development of an integral safety assessment methodology with theoretical/analytical contributions from CNRS and CIRTEN and using the wide experience from EDF. CIRTEN, in collaboration with </a:t>
            </a:r>
            <a:r>
              <a:rPr lang="en-US" sz="1400" dirty="0" smtClean="0"/>
              <a:t>CNRS, PSI </a:t>
            </a:r>
            <a:r>
              <a:rPr lang="en-US" sz="1400" dirty="0"/>
              <a:t>and TU Delft, will lead an extensive risk assessment based on the integral safety approach to define all accident initiators and scenarios. AREVA, IRSN, and EDF will contribute to the methodology and to the identification of accident initiators and scenarios. The complete set of scenarios will be transferred to WP4 for a thorough and complete evaluation. </a:t>
            </a:r>
            <a:endParaRPr lang="en-US" sz="1400" dirty="0" smtClean="0"/>
          </a:p>
        </p:txBody>
      </p:sp>
      <p:sp>
        <p:nvSpPr>
          <p:cNvPr id="13" name="Espace réservé du pied de page 4"/>
          <p:cNvSpPr>
            <a:spLocks noGrp="1"/>
          </p:cNvSpPr>
          <p:nvPr>
            <p:ph type="ftr" sz="quarter" idx="3"/>
          </p:nvPr>
        </p:nvSpPr>
        <p:spPr>
          <a:xfrm>
            <a:off x="0" y="6564883"/>
            <a:ext cx="3657600" cy="248493"/>
          </a:xfrm>
          <a:prstGeom prst="rect">
            <a:avLst/>
          </a:prstGeom>
        </p:spPr>
        <p:txBody>
          <a:bodyPr wrap="square" numCol="1" anchorCtr="0" compatLnSpc="1">
            <a:prstTxWarp prst="textNoShape">
              <a:avLst/>
            </a:prstTxWarp>
          </a:bodyPr>
          <a:lstStyle>
            <a:lvl1pPr>
              <a:defRPr sz="1200" b="1" smtClean="0">
                <a:solidFill>
                  <a:srgbClr val="003385"/>
                </a:solidFill>
                <a:latin typeface="Arial" pitchFamily="34" charset="0"/>
                <a:ea typeface="MS PGothic" pitchFamily="34" charset="-128"/>
              </a:defRPr>
            </a:lvl1pPr>
          </a:lstStyle>
          <a:p>
            <a:r>
              <a:rPr lang="fr-FR" dirty="0" smtClean="0"/>
              <a:t>Atelier "NEEDS-MSFR"  - Octobre 2015</a:t>
            </a:r>
            <a:endParaRPr lang="en-GB" dirty="0"/>
          </a:p>
        </p:txBody>
      </p:sp>
    </p:spTree>
    <p:extLst>
      <p:ext uri="{BB962C8B-B14F-4D97-AF65-F5344CB8AC3E}">
        <p14:creationId xmlns:p14="http://schemas.microsoft.com/office/powerpoint/2010/main" val="30326254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fld id="{7F664807-8D06-4595-A0E2-74CDCF5EE8F8}" type="slidenum">
              <a:rPr lang="fr-FR" smtClean="0"/>
              <a:pPr/>
              <a:t>15</a:t>
            </a:fld>
            <a:endParaRPr lang="fr-FR" dirty="0"/>
          </a:p>
        </p:txBody>
      </p:sp>
      <p:sp>
        <p:nvSpPr>
          <p:cNvPr id="6" name="Text Box 1552"/>
          <p:cNvSpPr txBox="1">
            <a:spLocks noChangeArrowheads="1"/>
          </p:cNvSpPr>
          <p:nvPr/>
        </p:nvSpPr>
        <p:spPr bwMode="auto">
          <a:xfrm>
            <a:off x="35496" y="191691"/>
            <a:ext cx="5256213" cy="431800"/>
          </a:xfrm>
          <a:prstGeom prst="rect">
            <a:avLst/>
          </a:prstGeom>
          <a:noFill/>
          <a:ln>
            <a:noFill/>
          </a:ln>
        </p:spPr>
        <p:txBody>
          <a:bodyPr lIns="36000" rIns="36000" anchor="ctr" anchorCtr="1"/>
          <a:lstStyle>
            <a:lvl1pPr eaLnBrk="0" hangingPunct="0">
              <a:defRPr sz="2000">
                <a:solidFill>
                  <a:schemeClr val="tx1"/>
                </a:solidFill>
                <a:latin typeface="Calibri" pitchFamily="34" charset="0"/>
              </a:defRPr>
            </a:lvl1pPr>
            <a:lvl2pPr marL="742950" indent="-285750" eaLnBrk="0" hangingPunct="0">
              <a:defRPr sz="2000">
                <a:solidFill>
                  <a:schemeClr val="tx1"/>
                </a:solidFill>
                <a:latin typeface="Calibri" pitchFamily="34" charset="0"/>
              </a:defRPr>
            </a:lvl2pPr>
            <a:lvl3pPr marL="1143000" indent="-228600" eaLnBrk="0" hangingPunct="0">
              <a:defRPr sz="2000">
                <a:solidFill>
                  <a:schemeClr val="tx1"/>
                </a:solidFill>
                <a:latin typeface="Calibri" pitchFamily="34" charset="0"/>
              </a:defRPr>
            </a:lvl3pPr>
            <a:lvl4pPr marL="1600200" indent="-228600" eaLnBrk="0" hangingPunct="0">
              <a:defRPr sz="2000">
                <a:solidFill>
                  <a:schemeClr val="tx1"/>
                </a:solidFill>
                <a:latin typeface="Calibri" pitchFamily="34" charset="0"/>
              </a:defRPr>
            </a:lvl4pPr>
            <a:lvl5pPr marL="2057400" indent="-228600" eaLnBrk="0" hangingPunct="0">
              <a:defRPr sz="2000">
                <a:solidFill>
                  <a:schemeClr val="tx1"/>
                </a:solidFill>
                <a:latin typeface="Calibri" pitchFamily="34" charset="0"/>
              </a:defRPr>
            </a:lvl5pPr>
            <a:lvl6pPr marL="2514600" indent="-228600" eaLnBrk="0" fontAlgn="base" hangingPunct="0">
              <a:spcBef>
                <a:spcPct val="0"/>
              </a:spcBef>
              <a:spcAft>
                <a:spcPct val="0"/>
              </a:spcAft>
              <a:defRPr sz="2000">
                <a:solidFill>
                  <a:schemeClr val="tx1"/>
                </a:solidFill>
                <a:latin typeface="Calibri" pitchFamily="34" charset="0"/>
              </a:defRPr>
            </a:lvl6pPr>
            <a:lvl7pPr marL="2971800" indent="-228600" eaLnBrk="0" fontAlgn="base" hangingPunct="0">
              <a:spcBef>
                <a:spcPct val="0"/>
              </a:spcBef>
              <a:spcAft>
                <a:spcPct val="0"/>
              </a:spcAft>
              <a:defRPr sz="2000">
                <a:solidFill>
                  <a:schemeClr val="tx1"/>
                </a:solidFill>
                <a:latin typeface="Calibri" pitchFamily="34" charset="0"/>
              </a:defRPr>
            </a:lvl7pPr>
            <a:lvl8pPr marL="3429000" indent="-228600" eaLnBrk="0" fontAlgn="base" hangingPunct="0">
              <a:spcBef>
                <a:spcPct val="0"/>
              </a:spcBef>
              <a:spcAft>
                <a:spcPct val="0"/>
              </a:spcAft>
              <a:defRPr sz="2000">
                <a:solidFill>
                  <a:schemeClr val="tx1"/>
                </a:solidFill>
                <a:latin typeface="Calibri" pitchFamily="34" charset="0"/>
              </a:defRPr>
            </a:lvl8pPr>
            <a:lvl9pPr marL="3886200" indent="-228600" eaLnBrk="0" fontAlgn="base" hangingPunct="0">
              <a:spcBef>
                <a:spcPct val="0"/>
              </a:spcBef>
              <a:spcAft>
                <a:spcPct val="0"/>
              </a:spcAft>
              <a:defRPr sz="2000">
                <a:solidFill>
                  <a:schemeClr val="tx1"/>
                </a:solidFill>
                <a:latin typeface="Calibri" pitchFamily="34" charset="0"/>
              </a:defRPr>
            </a:lvl9pPr>
          </a:lstStyle>
          <a:p>
            <a:pPr eaLnBrk="1" hangingPunct="1"/>
            <a:r>
              <a:rPr lang="fr-FR" altLang="fr-FR" sz="2200" b="1" dirty="0" smtClean="0">
                <a:solidFill>
                  <a:srgbClr val="003385"/>
                </a:solidFill>
                <a:latin typeface="+mn-lt"/>
              </a:rPr>
              <a:t>WP1 : présentation et livrables</a:t>
            </a:r>
            <a:endParaRPr lang="fr-FR" altLang="fr-FR" sz="2200" b="1" dirty="0">
              <a:solidFill>
                <a:srgbClr val="003385"/>
              </a:solidFill>
              <a:latin typeface="+mn-lt"/>
            </a:endParaRPr>
          </a:p>
        </p:txBody>
      </p:sp>
      <p:pic>
        <p:nvPicPr>
          <p:cNvPr id="12"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92887" y="44624"/>
            <a:ext cx="1036574" cy="864096"/>
          </a:xfrm>
          <a:prstGeom prst="rect">
            <a:avLst/>
          </a:prstGeom>
        </p:spPr>
      </p:pic>
      <p:graphicFrame>
        <p:nvGraphicFramePr>
          <p:cNvPr id="11" name="Group 1556"/>
          <p:cNvGraphicFramePr>
            <a:graphicFrameLocks noGrp="1"/>
          </p:cNvGraphicFramePr>
          <p:nvPr>
            <p:extLst/>
          </p:nvPr>
        </p:nvGraphicFramePr>
        <p:xfrm>
          <a:off x="217488" y="980728"/>
          <a:ext cx="8747000" cy="4722639"/>
        </p:xfrm>
        <a:graphic>
          <a:graphicData uri="http://schemas.openxmlformats.org/drawingml/2006/table">
            <a:tbl>
              <a:tblPr/>
              <a:tblGrid>
                <a:gridCol w="836706"/>
                <a:gridCol w="5606038"/>
                <a:gridCol w="1224136"/>
                <a:gridCol w="1080120"/>
              </a:tblGrid>
              <a:tr h="57631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Times New Roman" pitchFamily="18" charset="0"/>
                          <a:cs typeface="Times New Roman" pitchFamily="18" charset="0"/>
                        </a:rPr>
                        <a:t>Del. n°</a:t>
                      </a:r>
                      <a:endParaRPr kumimoji="0" lang="en-US" sz="1500" b="0" i="0" u="none" strike="noStrike" cap="none" normalizeH="0" baseline="0" dirty="0" smtClean="0">
                        <a:ln>
                          <a:noFill/>
                        </a:ln>
                        <a:solidFill>
                          <a:schemeClr val="tx1"/>
                        </a:solidFill>
                        <a:effectLst/>
                        <a:latin typeface="Times New Roman" pitchFamily="18" charset="0"/>
                      </a:endParaRP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Times New Roman" pitchFamily="18" charset="0"/>
                          <a:cs typeface="Times New Roman" pitchFamily="18" charset="0"/>
                        </a:rPr>
                        <a:t>Deliverable title</a:t>
                      </a:r>
                      <a:endParaRPr kumimoji="0" lang="en-US" sz="1500" b="0" i="0" u="none" strike="noStrike" cap="none" normalizeH="0" baseline="0" smtClean="0">
                        <a:ln>
                          <a:noFill/>
                        </a:ln>
                        <a:solidFill>
                          <a:schemeClr val="tx1"/>
                        </a:solidFill>
                        <a:effectLst/>
                        <a:latin typeface="Times New Roman" pitchFamily="18" charset="0"/>
                      </a:endParaRP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Times New Roman" pitchFamily="18" charset="0"/>
                        </a:rPr>
                        <a:t>Lead beneficiary</a:t>
                      </a: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Times New Roman" pitchFamily="18" charset="0"/>
                          <a:cs typeface="Times New Roman" pitchFamily="18" charset="0"/>
                        </a:rPr>
                        <a:t>Delivery date</a:t>
                      </a:r>
                      <a:endParaRPr kumimoji="0" lang="en-US" sz="1500" b="0" i="0" u="none" strike="noStrike" cap="none" normalizeH="0" baseline="0" dirty="0" smtClean="0">
                        <a:ln>
                          <a:noFill/>
                        </a:ln>
                        <a:solidFill>
                          <a:schemeClr val="tx1"/>
                        </a:solidFill>
                        <a:effectLst/>
                        <a:latin typeface="Times New Roman" pitchFamily="18" charset="0"/>
                      </a:endParaRP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468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bg1">
                              <a:lumMod val="65000"/>
                            </a:schemeClr>
                          </a:solidFill>
                          <a:effectLst/>
                          <a:latin typeface="Times New Roman" pitchFamily="18" charset="0"/>
                          <a:cs typeface="Times New Roman" pitchFamily="18" charset="0"/>
                        </a:rPr>
                        <a:t>D1.1</a:t>
                      </a:r>
                      <a:endParaRPr kumimoji="0" lang="en-US" sz="1500" b="0" i="0" u="none" strike="noStrike" cap="none" normalizeH="0" baseline="0" dirty="0" smtClean="0">
                        <a:ln>
                          <a:noFill/>
                        </a:ln>
                        <a:solidFill>
                          <a:schemeClr val="bg1">
                            <a:lumMod val="65000"/>
                          </a:schemeClr>
                        </a:solidFill>
                        <a:effectLst/>
                        <a:latin typeface="Times New Roman" pitchFamily="18" charset="0"/>
                      </a:endParaRP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bg1">
                              <a:lumMod val="65000"/>
                            </a:schemeClr>
                          </a:solidFill>
                          <a:effectLst/>
                          <a:latin typeface="Times New Roman" pitchFamily="18" charset="0"/>
                          <a:cs typeface="Times New Roman" pitchFamily="18" charset="0"/>
                        </a:rPr>
                        <a:t>Description of initial reference design and identification of safety aspects (CNRS, TU Delft, CIRTEN, JRC)</a:t>
                      </a:r>
                      <a:endParaRPr kumimoji="0" lang="en-US" sz="1500" b="0" i="0" u="none" strike="noStrike" cap="none" normalizeH="0" baseline="0" dirty="0" smtClean="0">
                        <a:ln>
                          <a:noFill/>
                        </a:ln>
                        <a:solidFill>
                          <a:schemeClr val="bg1">
                            <a:lumMod val="65000"/>
                          </a:schemeClr>
                        </a:solidFill>
                        <a:effectLst/>
                        <a:latin typeface="Times New Roman" pitchFamily="18" charset="0"/>
                      </a:endParaRP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lumMod val="65000"/>
                            </a:schemeClr>
                          </a:solidFill>
                          <a:effectLst/>
                          <a:latin typeface="Times New Roman" pitchFamily="18" charset="0"/>
                        </a:rPr>
                        <a:t>CNRS</a:t>
                      </a: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bg1">
                              <a:lumMod val="65000"/>
                            </a:schemeClr>
                          </a:solidFill>
                          <a:effectLst/>
                          <a:latin typeface="Times New Roman" pitchFamily="18" charset="0"/>
                          <a:cs typeface="Times New Roman" pitchFamily="18" charset="0"/>
                        </a:rPr>
                        <a:t>Month 6</a:t>
                      </a:r>
                      <a:endParaRPr kumimoji="0" lang="en-US" sz="1500" b="0" i="0" u="none" strike="noStrike" cap="none" normalizeH="0" baseline="0" dirty="0" smtClean="0">
                        <a:ln>
                          <a:noFill/>
                        </a:ln>
                        <a:solidFill>
                          <a:schemeClr val="bg1">
                            <a:lumMod val="65000"/>
                          </a:schemeClr>
                        </a:solidFill>
                        <a:effectLst/>
                        <a:latin typeface="Times New Roman" pitchFamily="18" charset="0"/>
                      </a:endParaRP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627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bg1">
                              <a:lumMod val="65000"/>
                            </a:schemeClr>
                          </a:solidFill>
                          <a:effectLst/>
                          <a:latin typeface="Times New Roman" pitchFamily="18" charset="0"/>
                          <a:cs typeface="Times New Roman" pitchFamily="18" charset="0"/>
                        </a:rPr>
                        <a:t>D1.2</a:t>
                      </a:r>
                      <a:endParaRPr kumimoji="0" lang="en-US" sz="1500" b="0" i="0" u="none" strike="noStrike" cap="none" normalizeH="0" baseline="0" dirty="0" smtClean="0">
                        <a:ln>
                          <a:noFill/>
                        </a:ln>
                        <a:solidFill>
                          <a:schemeClr val="bg1">
                            <a:lumMod val="65000"/>
                          </a:schemeClr>
                        </a:solidFill>
                        <a:effectLst/>
                        <a:latin typeface="Times New Roman" pitchFamily="18" charset="0"/>
                      </a:endParaRP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bg1">
                              <a:lumMod val="65000"/>
                            </a:schemeClr>
                          </a:solidFill>
                          <a:effectLst/>
                          <a:latin typeface="Times New Roman" pitchFamily="18" charset="0"/>
                        </a:rPr>
                        <a:t>Identifying safety related physico-chemical and material data (JRC, TU Delft, CNRS, CIRTEN)</a:t>
                      </a: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lumMod val="65000"/>
                            </a:schemeClr>
                          </a:solidFill>
                          <a:effectLst/>
                          <a:latin typeface="Times New Roman" pitchFamily="18" charset="0"/>
                        </a:rPr>
                        <a:t>JRC</a:t>
                      </a: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bg1">
                              <a:lumMod val="65000"/>
                            </a:schemeClr>
                          </a:solidFill>
                          <a:effectLst/>
                          <a:latin typeface="Times New Roman" pitchFamily="18" charset="0"/>
                          <a:cs typeface="Times New Roman" pitchFamily="18" charset="0"/>
                        </a:rPr>
                        <a:t>Month 6</a:t>
                      </a:r>
                      <a:endParaRPr kumimoji="0" lang="en-US" sz="1500" b="0" i="0" u="none" strike="noStrike" cap="none" normalizeH="0" baseline="0" dirty="0" smtClean="0">
                        <a:ln>
                          <a:noFill/>
                        </a:ln>
                        <a:solidFill>
                          <a:schemeClr val="bg1">
                            <a:lumMod val="65000"/>
                          </a:schemeClr>
                        </a:solidFill>
                        <a:effectLst/>
                        <a:latin typeface="Times New Roman" pitchFamily="18" charset="0"/>
                      </a:endParaRP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496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bg1">
                              <a:lumMod val="65000"/>
                            </a:schemeClr>
                          </a:solidFill>
                          <a:effectLst/>
                          <a:latin typeface="Times New Roman" pitchFamily="18" charset="0"/>
                        </a:rPr>
                        <a:t>D1.3</a:t>
                      </a: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bg1">
                              <a:lumMod val="65000"/>
                            </a:schemeClr>
                          </a:solidFill>
                          <a:effectLst/>
                          <a:latin typeface="Times New Roman" pitchFamily="18" charset="0"/>
                        </a:rPr>
                        <a:t>Development of a power plant simulator (CNRS, CIRTEN, EDF)</a:t>
                      </a: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bg1">
                              <a:lumMod val="65000"/>
                            </a:schemeClr>
                          </a:solidFill>
                          <a:effectLst/>
                          <a:latin typeface="Times New Roman" pitchFamily="18" charset="0"/>
                        </a:rPr>
                        <a:t>CNRS</a:t>
                      </a: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bg1">
                              <a:lumMod val="65000"/>
                            </a:schemeClr>
                          </a:solidFill>
                          <a:effectLst/>
                          <a:latin typeface="Times New Roman" pitchFamily="18" charset="0"/>
                        </a:rPr>
                        <a:t>Month 24</a:t>
                      </a: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655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bg1">
                              <a:lumMod val="65000"/>
                            </a:schemeClr>
                          </a:solidFill>
                          <a:effectLst/>
                          <a:latin typeface="Times New Roman" pitchFamily="18" charset="0"/>
                          <a:cs typeface="Times New Roman" pitchFamily="18" charset="0"/>
                        </a:rPr>
                        <a:t>D1.4</a:t>
                      </a:r>
                      <a:endParaRPr kumimoji="0" lang="en-US" sz="1500" b="0" i="0" u="none" strike="noStrike" cap="none" normalizeH="0" baseline="0" dirty="0" smtClean="0">
                        <a:ln>
                          <a:noFill/>
                        </a:ln>
                        <a:solidFill>
                          <a:schemeClr val="bg1">
                            <a:lumMod val="65000"/>
                          </a:schemeClr>
                        </a:solidFill>
                        <a:effectLst/>
                        <a:latin typeface="Times New Roman" pitchFamily="18" charset="0"/>
                      </a:endParaRP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bg1">
                              <a:lumMod val="65000"/>
                            </a:schemeClr>
                          </a:solidFill>
                          <a:effectLst/>
                          <a:latin typeface="Times New Roman" pitchFamily="18" charset="0"/>
                        </a:rPr>
                        <a:t>Safety issues of normal operation conditions, including start, shut-down and load-following (CIRTEN, CNRS, TU Delft, EDF, PSI)</a:t>
                      </a: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lumMod val="65000"/>
                            </a:schemeClr>
                          </a:solidFill>
                          <a:effectLst/>
                          <a:latin typeface="Times New Roman" pitchFamily="18" charset="0"/>
                        </a:rPr>
                        <a:t>CIRTEN</a:t>
                      </a: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bg1">
                              <a:lumMod val="65000"/>
                            </a:schemeClr>
                          </a:solidFill>
                          <a:effectLst/>
                          <a:latin typeface="Times New Roman" pitchFamily="18" charset="0"/>
                          <a:cs typeface="Times New Roman" pitchFamily="18" charset="0"/>
                        </a:rPr>
                        <a:t>Month 30</a:t>
                      </a:r>
                      <a:endParaRPr kumimoji="0" lang="en-US" sz="1500" b="0" i="0" u="none" strike="noStrike" cap="none" normalizeH="0" baseline="0" dirty="0" smtClean="0">
                        <a:ln>
                          <a:noFill/>
                        </a:ln>
                        <a:solidFill>
                          <a:schemeClr val="bg1">
                            <a:lumMod val="65000"/>
                          </a:schemeClr>
                        </a:solidFill>
                        <a:effectLst/>
                        <a:latin typeface="Times New Roman" pitchFamily="18" charset="0"/>
                      </a:endParaRP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768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Times New Roman" pitchFamily="18" charset="0"/>
                          <a:cs typeface="Times New Roman" pitchFamily="18" charset="0"/>
                        </a:rPr>
                        <a:t>D1.5</a:t>
                      </a:r>
                      <a:endParaRPr kumimoji="0" lang="en-US" sz="1500" b="0" i="0" u="none" strike="noStrike" cap="none" normalizeH="0" baseline="0" dirty="0" smtClean="0">
                        <a:ln>
                          <a:noFill/>
                        </a:ln>
                        <a:solidFill>
                          <a:schemeClr val="tx1"/>
                        </a:solidFill>
                        <a:effectLst/>
                        <a:latin typeface="Times New Roman" pitchFamily="18" charset="0"/>
                      </a:endParaRP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Times New Roman" pitchFamily="18" charset="0"/>
                        </a:rPr>
                        <a:t>Development on an integral safety assessment methodology for MSR (IRSN, AREVA, CNRS, CIRTEN, EDF)</a:t>
                      </a:r>
                      <a:endParaRPr kumimoji="0" lang="en-US" sz="15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IRSN</a:t>
                      </a: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Times New Roman" pitchFamily="18" charset="0"/>
                          <a:cs typeface="Times New Roman" pitchFamily="18" charset="0"/>
                        </a:rPr>
                        <a:t>Month 36</a:t>
                      </a:r>
                      <a:endParaRPr kumimoji="0" lang="en-US" sz="1500" b="0" i="0" u="none" strike="noStrike" cap="none" normalizeH="0" baseline="0" dirty="0" smtClean="0">
                        <a:ln>
                          <a:noFill/>
                        </a:ln>
                        <a:solidFill>
                          <a:schemeClr val="tx1"/>
                        </a:solidFill>
                        <a:effectLst/>
                        <a:latin typeface="Times New Roman" pitchFamily="18" charset="0"/>
                      </a:endParaRP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655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Times New Roman" pitchFamily="18" charset="0"/>
                          <a:cs typeface="Times New Roman" pitchFamily="18" charset="0"/>
                        </a:rPr>
                        <a:t>D1.6</a:t>
                      </a:r>
                      <a:endParaRPr kumimoji="0" lang="en-US" sz="1500" b="0" i="0" u="none" strike="noStrike" cap="none" normalizeH="0" baseline="0" dirty="0" smtClean="0">
                        <a:ln>
                          <a:noFill/>
                        </a:ln>
                        <a:solidFill>
                          <a:schemeClr val="tx1"/>
                        </a:solidFill>
                        <a:effectLst/>
                        <a:latin typeface="Times New Roman" pitchFamily="18" charset="0"/>
                      </a:endParaRP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Times New Roman" pitchFamily="18" charset="0"/>
                        </a:rPr>
                        <a:t>Identification of risks and phenomena involved, identification of accident initiators and accident scenarios (CIRTEN, TU Delft, CNRS, AREVA, EDF, IRSN, PSI)</a:t>
                      </a: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CIRTEN</a:t>
                      </a: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Times New Roman" pitchFamily="18" charset="0"/>
                          <a:cs typeface="Times New Roman" pitchFamily="18" charset="0"/>
                        </a:rPr>
                        <a:t>Month 36</a:t>
                      </a:r>
                      <a:endParaRPr kumimoji="0" lang="en-US" sz="1500" b="0" i="0" u="none" strike="noStrike" cap="none" normalizeH="0" baseline="0" dirty="0" smtClean="0">
                        <a:ln>
                          <a:noFill/>
                        </a:ln>
                        <a:solidFill>
                          <a:schemeClr val="tx1"/>
                        </a:solidFill>
                        <a:effectLst/>
                        <a:latin typeface="Times New Roman" pitchFamily="18" charset="0"/>
                      </a:endParaRP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496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bg1">
                              <a:lumMod val="65000"/>
                            </a:schemeClr>
                          </a:solidFill>
                          <a:effectLst/>
                          <a:latin typeface="Times New Roman" pitchFamily="18" charset="0"/>
                          <a:cs typeface="Times New Roman" pitchFamily="18" charset="0"/>
                        </a:rPr>
                        <a:t>D1.7</a:t>
                      </a:r>
                      <a:endParaRPr kumimoji="0" lang="en-US" sz="1500" b="0" i="0" u="none" strike="noStrike" cap="none" normalizeH="0" baseline="0" dirty="0" smtClean="0">
                        <a:ln>
                          <a:noFill/>
                        </a:ln>
                        <a:solidFill>
                          <a:schemeClr val="bg1">
                            <a:lumMod val="65000"/>
                          </a:schemeClr>
                        </a:solidFill>
                        <a:effectLst/>
                        <a:latin typeface="Times New Roman" pitchFamily="18" charset="0"/>
                      </a:endParaRP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bg1">
                              <a:lumMod val="65000"/>
                            </a:schemeClr>
                          </a:solidFill>
                          <a:effectLst/>
                          <a:latin typeface="Times New Roman" pitchFamily="18" charset="0"/>
                          <a:cs typeface="Times New Roman" pitchFamily="18" charset="0"/>
                        </a:rPr>
                        <a:t>Improved Integral power plant design (reactor core and chemical plant) to maximize safety and proposal for safety demonstrator (CNRS, AREVA, EDF)</a:t>
                      </a: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lumMod val="65000"/>
                            </a:schemeClr>
                          </a:solidFill>
                          <a:effectLst/>
                          <a:latin typeface="Times New Roman" pitchFamily="18" charset="0"/>
                        </a:rPr>
                        <a:t>CNRS</a:t>
                      </a: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bg1">
                              <a:lumMod val="65000"/>
                            </a:schemeClr>
                          </a:solidFill>
                          <a:effectLst/>
                          <a:latin typeface="Times New Roman" pitchFamily="18" charset="0"/>
                          <a:cs typeface="Times New Roman" pitchFamily="18" charset="0"/>
                        </a:rPr>
                        <a:t>Month 48</a:t>
                      </a:r>
                      <a:endParaRPr kumimoji="0" lang="en-US" sz="1500" b="0" i="0" u="none" strike="noStrike" cap="none" normalizeH="0" baseline="0" dirty="0" smtClean="0">
                        <a:ln>
                          <a:noFill/>
                        </a:ln>
                        <a:solidFill>
                          <a:schemeClr val="bg1">
                            <a:lumMod val="65000"/>
                          </a:schemeClr>
                        </a:solidFill>
                        <a:effectLst/>
                        <a:latin typeface="Times New Roman" pitchFamily="18" charset="0"/>
                      </a:endParaRP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7" name="Rectangle à coins arrondis 1"/>
          <p:cNvSpPr>
            <a:spLocks noChangeArrowheads="1"/>
          </p:cNvSpPr>
          <p:nvPr/>
        </p:nvSpPr>
        <p:spPr bwMode="auto">
          <a:xfrm>
            <a:off x="539552" y="5776228"/>
            <a:ext cx="8202488" cy="677108"/>
          </a:xfrm>
          <a:prstGeom prst="roundRect">
            <a:avLst>
              <a:gd name="adj" fmla="val 16667"/>
            </a:avLst>
          </a:prstGeom>
          <a:solidFill>
            <a:srgbClr val="FFFFFF"/>
          </a:solidFill>
          <a:ln w="38100" algn="ctr">
            <a:solidFill>
              <a:srgbClr val="CC0000"/>
            </a:solidFill>
            <a:round/>
            <a:headEnd/>
            <a:tailEnd/>
          </a:ln>
        </p:spPr>
        <p:txBody>
          <a:bodyPr/>
          <a:lstStyle>
            <a:lvl1pPr eaLnBrk="0" hangingPunct="0">
              <a:defRPr sz="2000">
                <a:solidFill>
                  <a:schemeClr val="tx1"/>
                </a:solidFill>
                <a:latin typeface="Calibri" pitchFamily="34" charset="0"/>
              </a:defRPr>
            </a:lvl1pPr>
            <a:lvl2pPr marL="742950" indent="-285750" eaLnBrk="0" hangingPunct="0">
              <a:defRPr sz="2000">
                <a:solidFill>
                  <a:schemeClr val="tx1"/>
                </a:solidFill>
                <a:latin typeface="Calibri" pitchFamily="34" charset="0"/>
              </a:defRPr>
            </a:lvl2pPr>
            <a:lvl3pPr marL="1143000" indent="-228600" eaLnBrk="0" hangingPunct="0">
              <a:defRPr sz="2000">
                <a:solidFill>
                  <a:schemeClr val="tx1"/>
                </a:solidFill>
                <a:latin typeface="Calibri" pitchFamily="34" charset="0"/>
              </a:defRPr>
            </a:lvl3pPr>
            <a:lvl4pPr marL="1600200" indent="-228600" eaLnBrk="0" hangingPunct="0">
              <a:defRPr sz="2000">
                <a:solidFill>
                  <a:schemeClr val="tx1"/>
                </a:solidFill>
                <a:latin typeface="Calibri" pitchFamily="34" charset="0"/>
              </a:defRPr>
            </a:lvl4pPr>
            <a:lvl5pPr marL="2057400" indent="-228600" eaLnBrk="0" hangingPunct="0">
              <a:defRPr sz="2000">
                <a:solidFill>
                  <a:schemeClr val="tx1"/>
                </a:solidFill>
                <a:latin typeface="Calibri" pitchFamily="34" charset="0"/>
              </a:defRPr>
            </a:lvl5pPr>
            <a:lvl6pPr marL="2514600" indent="-228600" eaLnBrk="0" fontAlgn="base" hangingPunct="0">
              <a:spcBef>
                <a:spcPct val="0"/>
              </a:spcBef>
              <a:spcAft>
                <a:spcPct val="0"/>
              </a:spcAft>
              <a:defRPr sz="2000">
                <a:solidFill>
                  <a:schemeClr val="tx1"/>
                </a:solidFill>
                <a:latin typeface="Calibri" pitchFamily="34" charset="0"/>
              </a:defRPr>
            </a:lvl6pPr>
            <a:lvl7pPr marL="2971800" indent="-228600" eaLnBrk="0" fontAlgn="base" hangingPunct="0">
              <a:spcBef>
                <a:spcPct val="0"/>
              </a:spcBef>
              <a:spcAft>
                <a:spcPct val="0"/>
              </a:spcAft>
              <a:defRPr sz="2000">
                <a:solidFill>
                  <a:schemeClr val="tx1"/>
                </a:solidFill>
                <a:latin typeface="Calibri" pitchFamily="34" charset="0"/>
              </a:defRPr>
            </a:lvl7pPr>
            <a:lvl8pPr marL="3429000" indent="-228600" eaLnBrk="0" fontAlgn="base" hangingPunct="0">
              <a:spcBef>
                <a:spcPct val="0"/>
              </a:spcBef>
              <a:spcAft>
                <a:spcPct val="0"/>
              </a:spcAft>
              <a:defRPr sz="2000">
                <a:solidFill>
                  <a:schemeClr val="tx1"/>
                </a:solidFill>
                <a:latin typeface="Calibri" pitchFamily="34" charset="0"/>
              </a:defRPr>
            </a:lvl8pPr>
            <a:lvl9pPr marL="3886200" indent="-228600" eaLnBrk="0" fontAlgn="base" hangingPunct="0">
              <a:spcBef>
                <a:spcPct val="0"/>
              </a:spcBef>
              <a:spcAft>
                <a:spcPct val="0"/>
              </a:spcAft>
              <a:defRPr sz="2000">
                <a:solidFill>
                  <a:schemeClr val="tx1"/>
                </a:solidFill>
                <a:latin typeface="Calibri" pitchFamily="34" charset="0"/>
              </a:defRPr>
            </a:lvl9pPr>
          </a:lstStyle>
          <a:p>
            <a:endParaRPr lang="fr-FR" altLang="fr-FR" sz="1600" dirty="0">
              <a:latin typeface="Comic Sans MS" pitchFamily="66" charset="0"/>
            </a:endParaRPr>
          </a:p>
        </p:txBody>
      </p:sp>
      <p:sp>
        <p:nvSpPr>
          <p:cNvPr id="8" name="Text Box 75"/>
          <p:cNvSpPr txBox="1">
            <a:spLocks noChangeArrowheads="1"/>
          </p:cNvSpPr>
          <p:nvPr/>
        </p:nvSpPr>
        <p:spPr bwMode="auto">
          <a:xfrm>
            <a:off x="539552" y="5776228"/>
            <a:ext cx="8202488" cy="677108"/>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Calibri" pitchFamily="34" charset="0"/>
              </a:defRPr>
            </a:lvl1pPr>
            <a:lvl2pPr marL="742950" indent="-285750" eaLnBrk="0" hangingPunct="0">
              <a:defRPr sz="2000">
                <a:solidFill>
                  <a:schemeClr val="tx1"/>
                </a:solidFill>
                <a:latin typeface="Calibri" pitchFamily="34" charset="0"/>
              </a:defRPr>
            </a:lvl2pPr>
            <a:lvl3pPr marL="1143000" indent="-228600" eaLnBrk="0" hangingPunct="0">
              <a:defRPr sz="2000">
                <a:solidFill>
                  <a:schemeClr val="tx1"/>
                </a:solidFill>
                <a:latin typeface="Calibri" pitchFamily="34" charset="0"/>
              </a:defRPr>
            </a:lvl3pPr>
            <a:lvl4pPr marL="1600200" indent="-228600" eaLnBrk="0" hangingPunct="0">
              <a:defRPr sz="2000">
                <a:solidFill>
                  <a:schemeClr val="tx1"/>
                </a:solidFill>
                <a:latin typeface="Calibri" pitchFamily="34" charset="0"/>
              </a:defRPr>
            </a:lvl4pPr>
            <a:lvl5pPr marL="2057400" indent="-228600" eaLnBrk="0" hangingPunct="0">
              <a:defRPr sz="2000">
                <a:solidFill>
                  <a:schemeClr val="tx1"/>
                </a:solidFill>
                <a:latin typeface="Calibri" pitchFamily="34" charset="0"/>
              </a:defRPr>
            </a:lvl5pPr>
            <a:lvl6pPr marL="2514600" indent="-228600" eaLnBrk="0" fontAlgn="base" hangingPunct="0">
              <a:spcBef>
                <a:spcPct val="0"/>
              </a:spcBef>
              <a:spcAft>
                <a:spcPct val="0"/>
              </a:spcAft>
              <a:defRPr sz="2000">
                <a:solidFill>
                  <a:schemeClr val="tx1"/>
                </a:solidFill>
                <a:latin typeface="Calibri" pitchFamily="34" charset="0"/>
              </a:defRPr>
            </a:lvl6pPr>
            <a:lvl7pPr marL="2971800" indent="-228600" eaLnBrk="0" fontAlgn="base" hangingPunct="0">
              <a:spcBef>
                <a:spcPct val="0"/>
              </a:spcBef>
              <a:spcAft>
                <a:spcPct val="0"/>
              </a:spcAft>
              <a:defRPr sz="2000">
                <a:solidFill>
                  <a:schemeClr val="tx1"/>
                </a:solidFill>
                <a:latin typeface="Calibri" pitchFamily="34" charset="0"/>
              </a:defRPr>
            </a:lvl7pPr>
            <a:lvl8pPr marL="3429000" indent="-228600" eaLnBrk="0" fontAlgn="base" hangingPunct="0">
              <a:spcBef>
                <a:spcPct val="0"/>
              </a:spcBef>
              <a:spcAft>
                <a:spcPct val="0"/>
              </a:spcAft>
              <a:defRPr sz="2000">
                <a:solidFill>
                  <a:schemeClr val="tx1"/>
                </a:solidFill>
                <a:latin typeface="Calibri" pitchFamily="34" charset="0"/>
              </a:defRPr>
            </a:lvl8pPr>
            <a:lvl9pPr marL="3886200" indent="-228600" eaLnBrk="0" fontAlgn="base" hangingPunct="0">
              <a:spcBef>
                <a:spcPct val="0"/>
              </a:spcBef>
              <a:spcAft>
                <a:spcPct val="0"/>
              </a:spcAft>
              <a:defRPr sz="2000">
                <a:solidFill>
                  <a:schemeClr val="tx1"/>
                </a:solidFill>
                <a:latin typeface="Calibri" pitchFamily="34" charset="0"/>
              </a:defRPr>
            </a:lvl9pPr>
          </a:lstStyle>
          <a:p>
            <a:pPr algn="ctr">
              <a:spcBef>
                <a:spcPts val="500"/>
              </a:spcBef>
              <a:spcAft>
                <a:spcPct val="15000"/>
              </a:spcAft>
            </a:pPr>
            <a:r>
              <a:rPr lang="fr-FR" altLang="fr-FR" sz="1900" b="1" dirty="0" smtClean="0"/>
              <a:t>Voir présentations IRSN et AREVA (approche de sûreté : NEEDS et SAMOFAR) + G-SCOP et CNRS (outil d’analyse systémique de risque : NEEDS et Grenoble INP)</a:t>
            </a:r>
            <a:endParaRPr lang="fr-FR" altLang="fr-FR" sz="1900" b="1" dirty="0"/>
          </a:p>
        </p:txBody>
      </p:sp>
      <p:sp>
        <p:nvSpPr>
          <p:cNvPr id="9" name="Espace réservé du pied de page 4"/>
          <p:cNvSpPr>
            <a:spLocks noGrp="1"/>
          </p:cNvSpPr>
          <p:nvPr>
            <p:ph type="ftr" sz="quarter" idx="3"/>
          </p:nvPr>
        </p:nvSpPr>
        <p:spPr>
          <a:xfrm>
            <a:off x="0" y="6564883"/>
            <a:ext cx="3657600" cy="248493"/>
          </a:xfrm>
          <a:prstGeom prst="rect">
            <a:avLst/>
          </a:prstGeom>
        </p:spPr>
        <p:txBody>
          <a:bodyPr wrap="square" numCol="1" anchorCtr="0" compatLnSpc="1">
            <a:prstTxWarp prst="textNoShape">
              <a:avLst/>
            </a:prstTxWarp>
          </a:bodyPr>
          <a:lstStyle>
            <a:lvl1pPr>
              <a:defRPr sz="1200" b="1" smtClean="0">
                <a:solidFill>
                  <a:srgbClr val="003385"/>
                </a:solidFill>
                <a:latin typeface="Arial" pitchFamily="34" charset="0"/>
                <a:ea typeface="MS PGothic" pitchFamily="34" charset="-128"/>
              </a:defRPr>
            </a:lvl1pPr>
          </a:lstStyle>
          <a:p>
            <a:r>
              <a:rPr lang="fr-FR" dirty="0" smtClean="0"/>
              <a:t>Atelier "NEEDS-MSFR"  - Octobre 2015</a:t>
            </a:r>
            <a:endParaRPr lang="en-GB" dirty="0"/>
          </a:p>
        </p:txBody>
      </p:sp>
    </p:spTree>
    <p:extLst>
      <p:ext uri="{BB962C8B-B14F-4D97-AF65-F5344CB8AC3E}">
        <p14:creationId xmlns:p14="http://schemas.microsoft.com/office/powerpoint/2010/main" val="37648953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fld id="{7F664807-8D06-4595-A0E2-74CDCF5EE8F8}" type="slidenum">
              <a:rPr lang="fr-FR" smtClean="0"/>
              <a:pPr/>
              <a:t>16</a:t>
            </a:fld>
            <a:endParaRPr lang="fr-FR" dirty="0"/>
          </a:p>
        </p:txBody>
      </p:sp>
      <p:sp>
        <p:nvSpPr>
          <p:cNvPr id="6" name="Text Box 1552"/>
          <p:cNvSpPr txBox="1">
            <a:spLocks noChangeArrowheads="1"/>
          </p:cNvSpPr>
          <p:nvPr/>
        </p:nvSpPr>
        <p:spPr bwMode="auto">
          <a:xfrm>
            <a:off x="35496" y="191691"/>
            <a:ext cx="5256213" cy="431800"/>
          </a:xfrm>
          <a:prstGeom prst="rect">
            <a:avLst/>
          </a:prstGeom>
          <a:noFill/>
          <a:ln>
            <a:noFill/>
          </a:ln>
        </p:spPr>
        <p:txBody>
          <a:bodyPr lIns="36000" rIns="36000" anchor="ctr" anchorCtr="1"/>
          <a:lstStyle>
            <a:lvl1pPr eaLnBrk="0" hangingPunct="0">
              <a:defRPr sz="2000">
                <a:solidFill>
                  <a:schemeClr val="tx1"/>
                </a:solidFill>
                <a:latin typeface="Calibri" pitchFamily="34" charset="0"/>
              </a:defRPr>
            </a:lvl1pPr>
            <a:lvl2pPr marL="742950" indent="-285750" eaLnBrk="0" hangingPunct="0">
              <a:defRPr sz="2000">
                <a:solidFill>
                  <a:schemeClr val="tx1"/>
                </a:solidFill>
                <a:latin typeface="Calibri" pitchFamily="34" charset="0"/>
              </a:defRPr>
            </a:lvl2pPr>
            <a:lvl3pPr marL="1143000" indent="-228600" eaLnBrk="0" hangingPunct="0">
              <a:defRPr sz="2000">
                <a:solidFill>
                  <a:schemeClr val="tx1"/>
                </a:solidFill>
                <a:latin typeface="Calibri" pitchFamily="34" charset="0"/>
              </a:defRPr>
            </a:lvl3pPr>
            <a:lvl4pPr marL="1600200" indent="-228600" eaLnBrk="0" hangingPunct="0">
              <a:defRPr sz="2000">
                <a:solidFill>
                  <a:schemeClr val="tx1"/>
                </a:solidFill>
                <a:latin typeface="Calibri" pitchFamily="34" charset="0"/>
              </a:defRPr>
            </a:lvl4pPr>
            <a:lvl5pPr marL="2057400" indent="-228600" eaLnBrk="0" hangingPunct="0">
              <a:defRPr sz="2000">
                <a:solidFill>
                  <a:schemeClr val="tx1"/>
                </a:solidFill>
                <a:latin typeface="Calibri" pitchFamily="34" charset="0"/>
              </a:defRPr>
            </a:lvl5pPr>
            <a:lvl6pPr marL="2514600" indent="-228600" eaLnBrk="0" fontAlgn="base" hangingPunct="0">
              <a:spcBef>
                <a:spcPct val="0"/>
              </a:spcBef>
              <a:spcAft>
                <a:spcPct val="0"/>
              </a:spcAft>
              <a:defRPr sz="2000">
                <a:solidFill>
                  <a:schemeClr val="tx1"/>
                </a:solidFill>
                <a:latin typeface="Calibri" pitchFamily="34" charset="0"/>
              </a:defRPr>
            </a:lvl6pPr>
            <a:lvl7pPr marL="2971800" indent="-228600" eaLnBrk="0" fontAlgn="base" hangingPunct="0">
              <a:spcBef>
                <a:spcPct val="0"/>
              </a:spcBef>
              <a:spcAft>
                <a:spcPct val="0"/>
              </a:spcAft>
              <a:defRPr sz="2000">
                <a:solidFill>
                  <a:schemeClr val="tx1"/>
                </a:solidFill>
                <a:latin typeface="Calibri" pitchFamily="34" charset="0"/>
              </a:defRPr>
            </a:lvl7pPr>
            <a:lvl8pPr marL="3429000" indent="-228600" eaLnBrk="0" fontAlgn="base" hangingPunct="0">
              <a:spcBef>
                <a:spcPct val="0"/>
              </a:spcBef>
              <a:spcAft>
                <a:spcPct val="0"/>
              </a:spcAft>
              <a:defRPr sz="2000">
                <a:solidFill>
                  <a:schemeClr val="tx1"/>
                </a:solidFill>
                <a:latin typeface="Calibri" pitchFamily="34" charset="0"/>
              </a:defRPr>
            </a:lvl8pPr>
            <a:lvl9pPr marL="3886200" indent="-228600" eaLnBrk="0" fontAlgn="base" hangingPunct="0">
              <a:spcBef>
                <a:spcPct val="0"/>
              </a:spcBef>
              <a:spcAft>
                <a:spcPct val="0"/>
              </a:spcAft>
              <a:defRPr sz="2000">
                <a:solidFill>
                  <a:schemeClr val="tx1"/>
                </a:solidFill>
                <a:latin typeface="Calibri" pitchFamily="34" charset="0"/>
              </a:defRPr>
            </a:lvl9pPr>
          </a:lstStyle>
          <a:p>
            <a:pPr eaLnBrk="1" hangingPunct="1"/>
            <a:r>
              <a:rPr lang="fr-FR" altLang="fr-FR" sz="2200" b="1" dirty="0" smtClean="0">
                <a:solidFill>
                  <a:srgbClr val="003385"/>
                </a:solidFill>
                <a:latin typeface="+mn-lt"/>
              </a:rPr>
              <a:t>WP1 : présentation et livrables</a:t>
            </a:r>
            <a:endParaRPr lang="fr-FR" altLang="fr-FR" sz="2200" b="1" dirty="0">
              <a:solidFill>
                <a:srgbClr val="003385"/>
              </a:solidFill>
              <a:latin typeface="+mn-lt"/>
            </a:endParaRPr>
          </a:p>
        </p:txBody>
      </p:sp>
      <p:pic>
        <p:nvPicPr>
          <p:cNvPr id="12"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92887" y="44624"/>
            <a:ext cx="1036574" cy="864096"/>
          </a:xfrm>
          <a:prstGeom prst="rect">
            <a:avLst/>
          </a:prstGeom>
        </p:spPr>
      </p:pic>
      <p:graphicFrame>
        <p:nvGraphicFramePr>
          <p:cNvPr id="11" name="Group 1556"/>
          <p:cNvGraphicFramePr>
            <a:graphicFrameLocks noGrp="1"/>
          </p:cNvGraphicFramePr>
          <p:nvPr>
            <p:extLst>
              <p:ext uri="{D42A27DB-BD31-4B8C-83A1-F6EECF244321}">
                <p14:modId xmlns:p14="http://schemas.microsoft.com/office/powerpoint/2010/main" val="481656536"/>
              </p:ext>
            </p:extLst>
          </p:nvPr>
        </p:nvGraphicFramePr>
        <p:xfrm>
          <a:off x="217488" y="980728"/>
          <a:ext cx="8747000" cy="4722639"/>
        </p:xfrm>
        <a:graphic>
          <a:graphicData uri="http://schemas.openxmlformats.org/drawingml/2006/table">
            <a:tbl>
              <a:tblPr/>
              <a:tblGrid>
                <a:gridCol w="836706"/>
                <a:gridCol w="5606038"/>
                <a:gridCol w="1224136"/>
                <a:gridCol w="1080120"/>
              </a:tblGrid>
              <a:tr h="57631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Times New Roman" pitchFamily="18" charset="0"/>
                          <a:cs typeface="Times New Roman" pitchFamily="18" charset="0"/>
                        </a:rPr>
                        <a:t>Del. n°</a:t>
                      </a:r>
                      <a:endParaRPr kumimoji="0" lang="en-US" sz="1500" b="0" i="0" u="none" strike="noStrike" cap="none" normalizeH="0" baseline="0" dirty="0" smtClean="0">
                        <a:ln>
                          <a:noFill/>
                        </a:ln>
                        <a:solidFill>
                          <a:schemeClr val="tx1"/>
                        </a:solidFill>
                        <a:effectLst/>
                        <a:latin typeface="Times New Roman" pitchFamily="18" charset="0"/>
                      </a:endParaRP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Times New Roman" pitchFamily="18" charset="0"/>
                          <a:cs typeface="Times New Roman" pitchFamily="18" charset="0"/>
                        </a:rPr>
                        <a:t>Deliverable title</a:t>
                      </a:r>
                      <a:endParaRPr kumimoji="0" lang="en-US" sz="1500" b="0" i="0" u="none" strike="noStrike" cap="none" normalizeH="0" baseline="0" smtClean="0">
                        <a:ln>
                          <a:noFill/>
                        </a:ln>
                        <a:solidFill>
                          <a:schemeClr val="tx1"/>
                        </a:solidFill>
                        <a:effectLst/>
                        <a:latin typeface="Times New Roman" pitchFamily="18" charset="0"/>
                      </a:endParaRP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Times New Roman" pitchFamily="18" charset="0"/>
                        </a:rPr>
                        <a:t>Lead beneficiary</a:t>
                      </a: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Times New Roman" pitchFamily="18" charset="0"/>
                          <a:cs typeface="Times New Roman" pitchFamily="18" charset="0"/>
                        </a:rPr>
                        <a:t>Delivery date</a:t>
                      </a:r>
                      <a:endParaRPr kumimoji="0" lang="en-US" sz="1500" b="0" i="0" u="none" strike="noStrike" cap="none" normalizeH="0" baseline="0" dirty="0" smtClean="0">
                        <a:ln>
                          <a:noFill/>
                        </a:ln>
                        <a:solidFill>
                          <a:schemeClr val="tx1"/>
                        </a:solidFill>
                        <a:effectLst/>
                        <a:latin typeface="Times New Roman" pitchFamily="18" charset="0"/>
                      </a:endParaRP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468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bg1">
                              <a:lumMod val="65000"/>
                            </a:schemeClr>
                          </a:solidFill>
                          <a:effectLst/>
                          <a:latin typeface="Times New Roman" pitchFamily="18" charset="0"/>
                          <a:cs typeface="Times New Roman" pitchFamily="18" charset="0"/>
                        </a:rPr>
                        <a:t>D1.1</a:t>
                      </a:r>
                      <a:endParaRPr kumimoji="0" lang="en-US" sz="1500" b="0" i="0" u="none" strike="noStrike" cap="none" normalizeH="0" baseline="0" dirty="0" smtClean="0">
                        <a:ln>
                          <a:noFill/>
                        </a:ln>
                        <a:solidFill>
                          <a:schemeClr val="bg1">
                            <a:lumMod val="65000"/>
                          </a:schemeClr>
                        </a:solidFill>
                        <a:effectLst/>
                        <a:latin typeface="Times New Roman" pitchFamily="18" charset="0"/>
                      </a:endParaRP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bg1">
                              <a:lumMod val="65000"/>
                            </a:schemeClr>
                          </a:solidFill>
                          <a:effectLst/>
                          <a:latin typeface="Times New Roman" pitchFamily="18" charset="0"/>
                          <a:cs typeface="Times New Roman" pitchFamily="18" charset="0"/>
                        </a:rPr>
                        <a:t>Description of initial reference design and identification of safety aspects (CNRS, TU Delft, CIRTEN, JRC)</a:t>
                      </a:r>
                      <a:endParaRPr kumimoji="0" lang="en-US" sz="1500" b="0" i="0" u="none" strike="noStrike" cap="none" normalizeH="0" baseline="0" dirty="0" smtClean="0">
                        <a:ln>
                          <a:noFill/>
                        </a:ln>
                        <a:solidFill>
                          <a:schemeClr val="bg1">
                            <a:lumMod val="65000"/>
                          </a:schemeClr>
                        </a:solidFill>
                        <a:effectLst/>
                        <a:latin typeface="Times New Roman" pitchFamily="18" charset="0"/>
                      </a:endParaRP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lumMod val="65000"/>
                            </a:schemeClr>
                          </a:solidFill>
                          <a:effectLst/>
                          <a:latin typeface="Times New Roman" pitchFamily="18" charset="0"/>
                        </a:rPr>
                        <a:t>CNRS</a:t>
                      </a: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bg1">
                              <a:lumMod val="65000"/>
                            </a:schemeClr>
                          </a:solidFill>
                          <a:effectLst/>
                          <a:latin typeface="Times New Roman" pitchFamily="18" charset="0"/>
                          <a:cs typeface="Times New Roman" pitchFamily="18" charset="0"/>
                        </a:rPr>
                        <a:t>Month 6</a:t>
                      </a:r>
                      <a:endParaRPr kumimoji="0" lang="en-US" sz="1500" b="0" i="0" u="none" strike="noStrike" cap="none" normalizeH="0" baseline="0" dirty="0" smtClean="0">
                        <a:ln>
                          <a:noFill/>
                        </a:ln>
                        <a:solidFill>
                          <a:schemeClr val="bg1">
                            <a:lumMod val="65000"/>
                          </a:schemeClr>
                        </a:solidFill>
                        <a:effectLst/>
                        <a:latin typeface="Times New Roman" pitchFamily="18" charset="0"/>
                      </a:endParaRP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627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bg1">
                              <a:lumMod val="65000"/>
                            </a:schemeClr>
                          </a:solidFill>
                          <a:effectLst/>
                          <a:latin typeface="Times New Roman" pitchFamily="18" charset="0"/>
                          <a:cs typeface="Times New Roman" pitchFamily="18" charset="0"/>
                        </a:rPr>
                        <a:t>D1.2</a:t>
                      </a:r>
                      <a:endParaRPr kumimoji="0" lang="en-US" sz="1500" b="0" i="0" u="none" strike="noStrike" cap="none" normalizeH="0" baseline="0" dirty="0" smtClean="0">
                        <a:ln>
                          <a:noFill/>
                        </a:ln>
                        <a:solidFill>
                          <a:schemeClr val="bg1">
                            <a:lumMod val="65000"/>
                          </a:schemeClr>
                        </a:solidFill>
                        <a:effectLst/>
                        <a:latin typeface="Times New Roman" pitchFamily="18" charset="0"/>
                      </a:endParaRP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bg1">
                              <a:lumMod val="65000"/>
                            </a:schemeClr>
                          </a:solidFill>
                          <a:effectLst/>
                          <a:latin typeface="Times New Roman" pitchFamily="18" charset="0"/>
                        </a:rPr>
                        <a:t>Identifying safety related physico-chemical and material data (JRC, TU Delft, CNRS, CIRTEN)</a:t>
                      </a: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lumMod val="65000"/>
                            </a:schemeClr>
                          </a:solidFill>
                          <a:effectLst/>
                          <a:latin typeface="Times New Roman" pitchFamily="18" charset="0"/>
                        </a:rPr>
                        <a:t>JRC</a:t>
                      </a: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bg1">
                              <a:lumMod val="65000"/>
                            </a:schemeClr>
                          </a:solidFill>
                          <a:effectLst/>
                          <a:latin typeface="Times New Roman" pitchFamily="18" charset="0"/>
                          <a:cs typeface="Times New Roman" pitchFamily="18" charset="0"/>
                        </a:rPr>
                        <a:t>Month 6</a:t>
                      </a:r>
                      <a:endParaRPr kumimoji="0" lang="en-US" sz="1500" b="0" i="0" u="none" strike="noStrike" cap="none" normalizeH="0" baseline="0" dirty="0" smtClean="0">
                        <a:ln>
                          <a:noFill/>
                        </a:ln>
                        <a:solidFill>
                          <a:schemeClr val="bg1">
                            <a:lumMod val="65000"/>
                          </a:schemeClr>
                        </a:solidFill>
                        <a:effectLst/>
                        <a:latin typeface="Times New Roman" pitchFamily="18" charset="0"/>
                      </a:endParaRP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496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bg1">
                              <a:lumMod val="65000"/>
                            </a:schemeClr>
                          </a:solidFill>
                          <a:effectLst/>
                          <a:latin typeface="Times New Roman" pitchFamily="18" charset="0"/>
                        </a:rPr>
                        <a:t>D1.3</a:t>
                      </a: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bg1">
                              <a:lumMod val="65000"/>
                            </a:schemeClr>
                          </a:solidFill>
                          <a:effectLst/>
                          <a:latin typeface="Times New Roman" pitchFamily="18" charset="0"/>
                        </a:rPr>
                        <a:t>Development of a power plant simulator (CNRS, CIRTEN, EDF)</a:t>
                      </a: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bg1">
                              <a:lumMod val="65000"/>
                            </a:schemeClr>
                          </a:solidFill>
                          <a:effectLst/>
                          <a:latin typeface="Times New Roman" pitchFamily="18" charset="0"/>
                        </a:rPr>
                        <a:t>CNRS</a:t>
                      </a: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bg1">
                              <a:lumMod val="65000"/>
                            </a:schemeClr>
                          </a:solidFill>
                          <a:effectLst/>
                          <a:latin typeface="Times New Roman" pitchFamily="18" charset="0"/>
                        </a:rPr>
                        <a:t>Month 24</a:t>
                      </a: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655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bg1">
                              <a:lumMod val="65000"/>
                            </a:schemeClr>
                          </a:solidFill>
                          <a:effectLst/>
                          <a:latin typeface="Times New Roman" pitchFamily="18" charset="0"/>
                          <a:cs typeface="Times New Roman" pitchFamily="18" charset="0"/>
                        </a:rPr>
                        <a:t>D1.4</a:t>
                      </a:r>
                      <a:endParaRPr kumimoji="0" lang="en-US" sz="1500" b="0" i="0" u="none" strike="noStrike" cap="none" normalizeH="0" baseline="0" dirty="0" smtClean="0">
                        <a:ln>
                          <a:noFill/>
                        </a:ln>
                        <a:solidFill>
                          <a:schemeClr val="bg1">
                            <a:lumMod val="65000"/>
                          </a:schemeClr>
                        </a:solidFill>
                        <a:effectLst/>
                        <a:latin typeface="Times New Roman" pitchFamily="18" charset="0"/>
                      </a:endParaRP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bg1">
                              <a:lumMod val="65000"/>
                            </a:schemeClr>
                          </a:solidFill>
                          <a:effectLst/>
                          <a:latin typeface="Times New Roman" pitchFamily="18" charset="0"/>
                        </a:rPr>
                        <a:t>Safety issues of normal operation conditions, including start, shut-down and load-following (CIRTEN, CNRS, TU Delft, EDF, PSI)</a:t>
                      </a: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lumMod val="65000"/>
                            </a:schemeClr>
                          </a:solidFill>
                          <a:effectLst/>
                          <a:latin typeface="Times New Roman" pitchFamily="18" charset="0"/>
                        </a:rPr>
                        <a:t>CIRTEN</a:t>
                      </a: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bg1">
                              <a:lumMod val="65000"/>
                            </a:schemeClr>
                          </a:solidFill>
                          <a:effectLst/>
                          <a:latin typeface="Times New Roman" pitchFamily="18" charset="0"/>
                          <a:cs typeface="Times New Roman" pitchFamily="18" charset="0"/>
                        </a:rPr>
                        <a:t>Month 30</a:t>
                      </a:r>
                      <a:endParaRPr kumimoji="0" lang="en-US" sz="1500" b="0" i="0" u="none" strike="noStrike" cap="none" normalizeH="0" baseline="0" dirty="0" smtClean="0">
                        <a:ln>
                          <a:noFill/>
                        </a:ln>
                        <a:solidFill>
                          <a:schemeClr val="bg1">
                            <a:lumMod val="65000"/>
                          </a:schemeClr>
                        </a:solidFill>
                        <a:effectLst/>
                        <a:latin typeface="Times New Roman" pitchFamily="18" charset="0"/>
                      </a:endParaRP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768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bg1">
                              <a:lumMod val="65000"/>
                            </a:schemeClr>
                          </a:solidFill>
                          <a:effectLst/>
                          <a:latin typeface="Times New Roman" pitchFamily="18" charset="0"/>
                          <a:cs typeface="Times New Roman" pitchFamily="18" charset="0"/>
                        </a:rPr>
                        <a:t>D1.5</a:t>
                      </a:r>
                      <a:endParaRPr kumimoji="0" lang="en-US" sz="1500" b="0" i="0" u="none" strike="noStrike" cap="none" normalizeH="0" baseline="0" dirty="0" smtClean="0">
                        <a:ln>
                          <a:noFill/>
                        </a:ln>
                        <a:solidFill>
                          <a:schemeClr val="bg1">
                            <a:lumMod val="65000"/>
                          </a:schemeClr>
                        </a:solidFill>
                        <a:effectLst/>
                        <a:latin typeface="Times New Roman" pitchFamily="18" charset="0"/>
                      </a:endParaRP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bg1">
                              <a:lumMod val="65000"/>
                            </a:schemeClr>
                          </a:solidFill>
                          <a:effectLst/>
                          <a:latin typeface="Times New Roman" pitchFamily="18" charset="0"/>
                        </a:rPr>
                        <a:t>Development on an integral safety assessment methodology for MSR (IRSN, AREVA, CNRS, CIRTEN, EDF)</a:t>
                      </a:r>
                      <a:endParaRPr kumimoji="0" lang="en-US" sz="1500" b="0" i="0" u="none" strike="noStrike" cap="none" normalizeH="0" baseline="0" dirty="0" smtClean="0">
                        <a:ln>
                          <a:noFill/>
                        </a:ln>
                        <a:solidFill>
                          <a:schemeClr val="bg1">
                            <a:lumMod val="65000"/>
                          </a:schemeClr>
                        </a:solidFill>
                        <a:effectLst/>
                        <a:latin typeface="Times New Roman" pitchFamily="18" charset="0"/>
                        <a:cs typeface="Times New Roman" pitchFamily="18" charset="0"/>
                      </a:endParaRP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lumMod val="65000"/>
                            </a:schemeClr>
                          </a:solidFill>
                          <a:effectLst/>
                          <a:latin typeface="Times New Roman" pitchFamily="18" charset="0"/>
                        </a:rPr>
                        <a:t>IRSN</a:t>
                      </a: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bg1">
                              <a:lumMod val="65000"/>
                            </a:schemeClr>
                          </a:solidFill>
                          <a:effectLst/>
                          <a:latin typeface="Times New Roman" pitchFamily="18" charset="0"/>
                          <a:cs typeface="Times New Roman" pitchFamily="18" charset="0"/>
                        </a:rPr>
                        <a:t>Month 36</a:t>
                      </a:r>
                      <a:endParaRPr kumimoji="0" lang="en-US" sz="1500" b="0" i="0" u="none" strike="noStrike" cap="none" normalizeH="0" baseline="0" dirty="0" smtClean="0">
                        <a:ln>
                          <a:noFill/>
                        </a:ln>
                        <a:solidFill>
                          <a:schemeClr val="bg1">
                            <a:lumMod val="65000"/>
                          </a:schemeClr>
                        </a:solidFill>
                        <a:effectLst/>
                        <a:latin typeface="Times New Roman" pitchFamily="18" charset="0"/>
                      </a:endParaRP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655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bg1">
                              <a:lumMod val="65000"/>
                            </a:schemeClr>
                          </a:solidFill>
                          <a:effectLst/>
                          <a:latin typeface="Times New Roman" pitchFamily="18" charset="0"/>
                          <a:cs typeface="Times New Roman" pitchFamily="18" charset="0"/>
                        </a:rPr>
                        <a:t>D1.6</a:t>
                      </a:r>
                      <a:endParaRPr kumimoji="0" lang="en-US" sz="1500" b="0" i="0" u="none" strike="noStrike" cap="none" normalizeH="0" baseline="0" dirty="0" smtClean="0">
                        <a:ln>
                          <a:noFill/>
                        </a:ln>
                        <a:solidFill>
                          <a:schemeClr val="bg1">
                            <a:lumMod val="65000"/>
                          </a:schemeClr>
                        </a:solidFill>
                        <a:effectLst/>
                        <a:latin typeface="Times New Roman" pitchFamily="18" charset="0"/>
                      </a:endParaRP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bg1">
                              <a:lumMod val="65000"/>
                            </a:schemeClr>
                          </a:solidFill>
                          <a:effectLst/>
                          <a:latin typeface="Times New Roman" pitchFamily="18" charset="0"/>
                        </a:rPr>
                        <a:t>Identification of risks and phenomena involved, identification of accident initiators and accident scenarios (CIRTEN, TU Delft, CNRS, AREVA, EDF, IRSN, PSI)</a:t>
                      </a: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lumMod val="65000"/>
                            </a:schemeClr>
                          </a:solidFill>
                          <a:effectLst/>
                          <a:latin typeface="Times New Roman" pitchFamily="18" charset="0"/>
                        </a:rPr>
                        <a:t>CIRTEN</a:t>
                      </a: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bg1">
                              <a:lumMod val="65000"/>
                            </a:schemeClr>
                          </a:solidFill>
                          <a:effectLst/>
                          <a:latin typeface="Times New Roman" pitchFamily="18" charset="0"/>
                          <a:cs typeface="Times New Roman" pitchFamily="18" charset="0"/>
                        </a:rPr>
                        <a:t>Month 36</a:t>
                      </a:r>
                      <a:endParaRPr kumimoji="0" lang="en-US" sz="1500" b="0" i="0" u="none" strike="noStrike" cap="none" normalizeH="0" baseline="0" dirty="0" smtClean="0">
                        <a:ln>
                          <a:noFill/>
                        </a:ln>
                        <a:solidFill>
                          <a:schemeClr val="bg1">
                            <a:lumMod val="65000"/>
                          </a:schemeClr>
                        </a:solidFill>
                        <a:effectLst/>
                        <a:latin typeface="Times New Roman" pitchFamily="18" charset="0"/>
                      </a:endParaRP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496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Times New Roman" pitchFamily="18" charset="0"/>
                          <a:cs typeface="Times New Roman" pitchFamily="18" charset="0"/>
                        </a:rPr>
                        <a:t>D1.7</a:t>
                      </a:r>
                      <a:endParaRPr kumimoji="0" lang="en-US" sz="1500" b="0" i="0" u="none" strike="noStrike" cap="none" normalizeH="0" baseline="0" dirty="0" smtClean="0">
                        <a:ln>
                          <a:noFill/>
                        </a:ln>
                        <a:solidFill>
                          <a:schemeClr val="tx1"/>
                        </a:solidFill>
                        <a:effectLst/>
                        <a:latin typeface="Times New Roman" pitchFamily="18" charset="0"/>
                      </a:endParaRP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Times New Roman" pitchFamily="18" charset="0"/>
                          <a:cs typeface="Times New Roman" pitchFamily="18" charset="0"/>
                        </a:rPr>
                        <a:t>Improved Integral power plant design (reactor core and chemical plant) to maximize safety and proposal for safety demonstrator (CNRS, AREVA, EDF)</a:t>
                      </a: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CNRS</a:t>
                      </a: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Times New Roman" pitchFamily="18" charset="0"/>
                          <a:cs typeface="Times New Roman" pitchFamily="18" charset="0"/>
                        </a:rPr>
                        <a:t>Month 48</a:t>
                      </a:r>
                      <a:endParaRPr kumimoji="0" lang="en-US" sz="1500" b="0" i="0" u="none" strike="noStrike" cap="none" normalizeH="0" baseline="0" dirty="0" smtClean="0">
                        <a:ln>
                          <a:noFill/>
                        </a:ln>
                        <a:solidFill>
                          <a:schemeClr val="tx1"/>
                        </a:solidFill>
                        <a:effectLst/>
                        <a:latin typeface="Times New Roman" pitchFamily="18" charset="0"/>
                      </a:endParaRP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8" name="ZoneTexte 17"/>
          <p:cNvSpPr txBox="1"/>
          <p:nvPr/>
        </p:nvSpPr>
        <p:spPr>
          <a:xfrm>
            <a:off x="288032" y="5661248"/>
            <a:ext cx="8604448" cy="954107"/>
          </a:xfrm>
          <a:prstGeom prst="rect">
            <a:avLst/>
          </a:prstGeom>
          <a:noFill/>
        </p:spPr>
        <p:txBody>
          <a:bodyPr wrap="square" rtlCol="0">
            <a:spAutoFit/>
          </a:bodyPr>
          <a:lstStyle/>
          <a:p>
            <a:pPr algn="ctr"/>
            <a:r>
              <a:rPr lang="en-US" sz="1400" dirty="0" smtClean="0"/>
              <a:t>Besides </a:t>
            </a:r>
            <a:r>
              <a:rPr lang="en-US" sz="1400" dirty="0"/>
              <a:t>the fact that the analyses in WP1 will provide the input data for (mainly) WP2 and WP4, all other work packages will strongly interact with WP1 by providing more accurate data needed for the safety assessment and by giving strong recommendations to improve the reactor design. Proliferation resistance aspects will be included in this design and safety process from the beginning.</a:t>
            </a:r>
            <a:endParaRPr lang="fr-FR" sz="1400" dirty="0"/>
          </a:p>
        </p:txBody>
      </p:sp>
      <p:sp>
        <p:nvSpPr>
          <p:cNvPr id="19" name="Espace réservé du pied de page 4"/>
          <p:cNvSpPr>
            <a:spLocks noGrp="1"/>
          </p:cNvSpPr>
          <p:nvPr>
            <p:ph type="ftr" sz="quarter" idx="3"/>
          </p:nvPr>
        </p:nvSpPr>
        <p:spPr>
          <a:xfrm>
            <a:off x="0" y="6564883"/>
            <a:ext cx="3657600" cy="248493"/>
          </a:xfrm>
          <a:prstGeom prst="rect">
            <a:avLst/>
          </a:prstGeom>
        </p:spPr>
        <p:txBody>
          <a:bodyPr wrap="square" numCol="1" anchorCtr="0" compatLnSpc="1">
            <a:prstTxWarp prst="textNoShape">
              <a:avLst/>
            </a:prstTxWarp>
          </a:bodyPr>
          <a:lstStyle>
            <a:lvl1pPr>
              <a:defRPr sz="1200" b="1" smtClean="0">
                <a:solidFill>
                  <a:srgbClr val="003385"/>
                </a:solidFill>
                <a:latin typeface="Arial" pitchFamily="34" charset="0"/>
                <a:ea typeface="MS PGothic" pitchFamily="34" charset="-128"/>
              </a:defRPr>
            </a:lvl1pPr>
          </a:lstStyle>
          <a:p>
            <a:r>
              <a:rPr lang="fr-FR" dirty="0" smtClean="0"/>
              <a:t>Atelier "NEEDS-MSFR"  - Octobre 2015</a:t>
            </a:r>
            <a:endParaRPr lang="en-GB" dirty="0"/>
          </a:p>
        </p:txBody>
      </p:sp>
    </p:spTree>
    <p:extLst>
      <p:ext uri="{BB962C8B-B14F-4D97-AF65-F5344CB8AC3E}">
        <p14:creationId xmlns:p14="http://schemas.microsoft.com/office/powerpoint/2010/main" val="32239871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3399" y="3429000"/>
            <a:ext cx="4614765" cy="3384376"/>
          </a:xfrm>
          <a:prstGeom prst="rect">
            <a:avLst/>
          </a:prstGeom>
        </p:spPr>
      </p:pic>
      <p:pic>
        <p:nvPicPr>
          <p:cNvPr id="12" name="Picture 6" descr="REM_fr_couleur-sans-SUR_ENG_nomodu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963" y="2843213"/>
            <a:ext cx="2870200" cy="3614737"/>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e 12"/>
          <p:cNvGrpSpPr/>
          <p:nvPr/>
        </p:nvGrpSpPr>
        <p:grpSpPr>
          <a:xfrm>
            <a:off x="2123728" y="2708920"/>
            <a:ext cx="4781326" cy="2652713"/>
            <a:chOff x="4183162" y="3712752"/>
            <a:chExt cx="4781326" cy="2652713"/>
          </a:xfrm>
        </p:grpSpPr>
        <p:pic>
          <p:nvPicPr>
            <p:cNvPr id="1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3162" y="3712752"/>
              <a:ext cx="4632365" cy="265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15" name="Picture 1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16631" y="3815966"/>
              <a:ext cx="247857" cy="189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cap="flat">
                  <a:solidFill>
                    <a:srgbClr val="000000"/>
                  </a:solidFill>
                  <a:miter lim="800000"/>
                  <a:headEnd/>
                  <a:tailEnd/>
                </a14:hiddenLine>
              </a:ext>
            </a:extLst>
          </p:spPr>
        </p:pic>
      </p:grpSp>
      <p:pic>
        <p:nvPicPr>
          <p:cNvPr id="16" name="Picture 3" descr="RetraitementCoeurComplet_newcol_ENG-new"/>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438" y="53975"/>
            <a:ext cx="4545012" cy="258286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Z90-9-DemU3-DemPu-FLi2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92613" y="53975"/>
            <a:ext cx="4705350" cy="298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ZoneTexte 17"/>
          <p:cNvSpPr txBox="1"/>
          <p:nvPr/>
        </p:nvSpPr>
        <p:spPr>
          <a:xfrm>
            <a:off x="7020272" y="6444044"/>
            <a:ext cx="1903663" cy="338554"/>
          </a:xfrm>
          <a:prstGeom prst="rect">
            <a:avLst/>
          </a:prstGeom>
          <a:noFill/>
        </p:spPr>
        <p:txBody>
          <a:bodyPr wrap="none" rtlCol="0">
            <a:spAutoFit/>
          </a:bodyPr>
          <a:lstStyle/>
          <a:p>
            <a:r>
              <a:rPr lang="en-US" sz="1600" b="1" i="1" dirty="0" smtClean="0">
                <a:solidFill>
                  <a:srgbClr val="003399"/>
                </a:solidFill>
              </a:rPr>
              <a:t>merle@lpsc.in2p3.fr</a:t>
            </a:r>
            <a:endParaRPr lang="en-US" sz="1600" b="1" i="1" dirty="0">
              <a:solidFill>
                <a:srgbClr val="003399"/>
              </a:solidFill>
            </a:endParaRPr>
          </a:p>
        </p:txBody>
      </p:sp>
      <p:sp>
        <p:nvSpPr>
          <p:cNvPr id="19" name="Rectangle 7"/>
          <p:cNvSpPr>
            <a:spLocks noChangeArrowheads="1"/>
          </p:cNvSpPr>
          <p:nvPr/>
        </p:nvSpPr>
        <p:spPr bwMode="auto">
          <a:xfrm>
            <a:off x="0" y="0"/>
            <a:ext cx="9144000" cy="6858000"/>
          </a:xfrm>
          <a:prstGeom prst="rect">
            <a:avLst/>
          </a:prstGeom>
          <a:solidFill>
            <a:schemeClr val="bg1">
              <a:alpha val="5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Text Box 8"/>
          <p:cNvSpPr txBox="1">
            <a:spLocks noChangeArrowheads="1"/>
          </p:cNvSpPr>
          <p:nvPr/>
        </p:nvSpPr>
        <p:spPr bwMode="auto">
          <a:xfrm rot="-944518">
            <a:off x="1292920" y="3103811"/>
            <a:ext cx="6862969" cy="769441"/>
          </a:xfrm>
          <a:prstGeom prst="rect">
            <a:avLst/>
          </a:prstGeom>
          <a:solidFill>
            <a:schemeClr val="bg1"/>
          </a:solidFill>
          <a:ln w="9525">
            <a:solidFill>
              <a:srgbClr val="000066"/>
            </a:solidFill>
            <a:miter lim="800000"/>
            <a:headEnd/>
            <a:tailEnd/>
          </a:ln>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sz="4400" dirty="0" smtClean="0">
                <a:solidFill>
                  <a:srgbClr val="000066"/>
                </a:solidFill>
                <a:latin typeface="Calibri" pitchFamily="34" charset="0"/>
              </a:rPr>
              <a:t>MERCI DE VOTRE ATTENTION</a:t>
            </a:r>
            <a:endParaRPr lang="en-US" sz="4400" dirty="0">
              <a:solidFill>
                <a:srgbClr val="000066"/>
              </a:solidFill>
              <a:latin typeface="Calibri" pitchFamily="34" charset="0"/>
            </a:endParaRPr>
          </a:p>
        </p:txBody>
      </p:sp>
    </p:spTree>
    <p:extLst>
      <p:ext uri="{BB962C8B-B14F-4D97-AF65-F5344CB8AC3E}">
        <p14:creationId xmlns:p14="http://schemas.microsoft.com/office/powerpoint/2010/main" val="4225670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1"/>
          </p:nvPr>
        </p:nvSpPr>
        <p:spPr>
          <a:xfrm>
            <a:off x="8382000" y="6537325"/>
            <a:ext cx="533400" cy="244475"/>
          </a:xfrm>
        </p:spPr>
        <p:txBody>
          <a:bodyPr/>
          <a:lstStyle/>
          <a:p>
            <a:fld id="{7F664807-8D06-4595-A0E2-74CDCF5EE8F8}" type="slidenum">
              <a:rPr lang="en-GB" smtClean="0"/>
              <a:pPr/>
              <a:t>18</a:t>
            </a:fld>
            <a:endParaRPr lang="en-GB"/>
          </a:p>
        </p:txBody>
      </p:sp>
      <p:sp>
        <p:nvSpPr>
          <p:cNvPr id="4" name="ZoneTexte 3"/>
          <p:cNvSpPr txBox="1"/>
          <p:nvPr/>
        </p:nvSpPr>
        <p:spPr>
          <a:xfrm>
            <a:off x="3635896" y="2924944"/>
            <a:ext cx="1656223" cy="461665"/>
          </a:xfrm>
          <a:prstGeom prst="rect">
            <a:avLst/>
          </a:prstGeom>
          <a:noFill/>
        </p:spPr>
        <p:txBody>
          <a:bodyPr wrap="none" rtlCol="0">
            <a:spAutoFit/>
          </a:bodyPr>
          <a:lstStyle/>
          <a:p>
            <a:r>
              <a:rPr lang="en-US" dirty="0" smtClean="0"/>
              <a:t>ANNEXES</a:t>
            </a:r>
            <a:endParaRPr lang="en-US" dirty="0"/>
          </a:p>
        </p:txBody>
      </p:sp>
    </p:spTree>
    <p:extLst>
      <p:ext uri="{BB962C8B-B14F-4D97-AF65-F5344CB8AC3E}">
        <p14:creationId xmlns:p14="http://schemas.microsoft.com/office/powerpoint/2010/main" val="1034484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11784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fld id="{7F664807-8D06-4595-A0E2-74CDCF5EE8F8}" type="slidenum">
              <a:rPr lang="en-GB" smtClean="0"/>
              <a:pPr/>
              <a:t>2</a:t>
            </a:fld>
            <a:endParaRPr lang="en-GB"/>
          </a:p>
        </p:txBody>
      </p:sp>
      <p:sp>
        <p:nvSpPr>
          <p:cNvPr id="4" name="Rectangle 3"/>
          <p:cNvSpPr/>
          <p:nvPr/>
        </p:nvSpPr>
        <p:spPr bwMode="auto">
          <a:xfrm>
            <a:off x="228600" y="2718792"/>
            <a:ext cx="7799784" cy="1286272"/>
          </a:xfrm>
          <a:prstGeom prst="rect">
            <a:avLst/>
          </a:prstGeom>
          <a:solidFill>
            <a:srgbClr val="FFF8C7"/>
          </a:solidFill>
          <a:ln w="9525" cap="flat" cmpd="sng" algn="ctr">
            <a:solidFill>
              <a:schemeClr val="tx1"/>
            </a:solidFill>
            <a:prstDash val="solid"/>
            <a:round/>
            <a:headEnd type="none" w="med" len="med"/>
            <a:tailEnd type="none" w="med" len="med"/>
          </a:ln>
          <a:effectLst>
            <a:outerShdw blurRad="38100" dist="63500" dir="8280000">
              <a:srgbClr val="000000">
                <a:alpha val="57000"/>
              </a:srgb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endParaRPr>
          </a:p>
        </p:txBody>
      </p:sp>
      <p:sp>
        <p:nvSpPr>
          <p:cNvPr id="5" name="Espace réservé du contenu 2"/>
          <p:cNvSpPr txBox="1">
            <a:spLocks/>
          </p:cNvSpPr>
          <p:nvPr/>
        </p:nvSpPr>
        <p:spPr bwMode="auto">
          <a:xfrm>
            <a:off x="395536" y="3057346"/>
            <a:ext cx="6696744" cy="885582"/>
          </a:xfrm>
          <a:prstGeom prst="rect">
            <a:avLst/>
          </a:prstGeom>
          <a:noFill/>
          <a:ln w="9525">
            <a:noFill/>
            <a:miter lim="800000"/>
            <a:headEnd/>
            <a:tailEnd/>
          </a:ln>
        </p:spPr>
        <p:txBody>
          <a:bodyPr/>
          <a:lstStyle/>
          <a:p>
            <a:pPr marL="228600" indent="-228600" eaLnBrk="0" hangingPunct="0">
              <a:spcBef>
                <a:spcPct val="20000"/>
              </a:spcBef>
              <a:buClr>
                <a:srgbClr val="002060"/>
              </a:buClr>
              <a:buFontTx/>
              <a:buChar char="–"/>
            </a:pPr>
            <a:r>
              <a:rPr lang="fr-FR" sz="1200" b="1" dirty="0" smtClean="0">
                <a:solidFill>
                  <a:srgbClr val="004B84"/>
                </a:solidFill>
                <a:latin typeface="Verdana" pitchFamily="34" charset="0"/>
              </a:rPr>
              <a:t>Sûreté : coefficients de contre-réaction négatifs</a:t>
            </a:r>
            <a:endParaRPr lang="fr-FR" sz="1200" b="1" dirty="0">
              <a:solidFill>
                <a:srgbClr val="004B84"/>
              </a:solidFill>
              <a:latin typeface="Verdana" pitchFamily="34" charset="0"/>
            </a:endParaRPr>
          </a:p>
          <a:p>
            <a:pPr marL="228600" indent="-228600" eaLnBrk="0" hangingPunct="0">
              <a:spcBef>
                <a:spcPct val="20000"/>
              </a:spcBef>
              <a:buClr>
                <a:srgbClr val="002060"/>
              </a:buClr>
              <a:buFontTx/>
              <a:buChar char="–"/>
            </a:pPr>
            <a:r>
              <a:rPr lang="fr-FR" sz="1200" b="1" dirty="0" smtClean="0">
                <a:solidFill>
                  <a:srgbClr val="004B84"/>
                </a:solidFill>
                <a:latin typeface="Verdana" pitchFamily="34" charset="0"/>
              </a:rPr>
              <a:t>Durabilité : faibles dégâts d’irradiation en cœur</a:t>
            </a:r>
          </a:p>
          <a:p>
            <a:pPr marL="228600" indent="-228600" eaLnBrk="0" hangingPunct="0">
              <a:spcBef>
                <a:spcPct val="20000"/>
              </a:spcBef>
              <a:buClr>
                <a:srgbClr val="002060"/>
              </a:buClr>
              <a:buFontTx/>
              <a:buChar char="–"/>
            </a:pPr>
            <a:r>
              <a:rPr lang="fr-FR" sz="1200" b="1" dirty="0" smtClean="0">
                <a:solidFill>
                  <a:srgbClr val="004B84"/>
                </a:solidFill>
                <a:latin typeface="Verdana" pitchFamily="34" charset="0"/>
              </a:rPr>
              <a:t>Déploiement : bonne régénération du combustible + inventaire fissile initial réduit</a:t>
            </a:r>
          </a:p>
          <a:p>
            <a:pPr marL="1143000" lvl="2" indent="-228600" eaLnBrk="0" hangingPunct="0">
              <a:spcBef>
                <a:spcPct val="20000"/>
              </a:spcBef>
              <a:buClr>
                <a:srgbClr val="DC5A21"/>
              </a:buClr>
            </a:pPr>
            <a:endParaRPr lang="fr-FR" sz="1200" b="1" dirty="0">
              <a:solidFill>
                <a:srgbClr val="004B84"/>
              </a:solidFill>
              <a:latin typeface="Verdana" pitchFamily="34" charset="0"/>
            </a:endParaRPr>
          </a:p>
        </p:txBody>
      </p:sp>
      <p:sp>
        <p:nvSpPr>
          <p:cNvPr id="6" name="Rectangle 5"/>
          <p:cNvSpPr/>
          <p:nvPr/>
        </p:nvSpPr>
        <p:spPr>
          <a:xfrm>
            <a:off x="251520" y="2718792"/>
            <a:ext cx="7992888" cy="338554"/>
          </a:xfrm>
          <a:prstGeom prst="rect">
            <a:avLst/>
          </a:prstGeom>
        </p:spPr>
        <p:txBody>
          <a:bodyPr wrap="square">
            <a:spAutoFit/>
          </a:bodyPr>
          <a:lstStyle/>
          <a:p>
            <a:pPr marL="342900" indent="-342900" eaLnBrk="0" hangingPunct="0">
              <a:spcBef>
                <a:spcPct val="20000"/>
              </a:spcBef>
              <a:buClr>
                <a:srgbClr val="333399"/>
              </a:buClr>
            </a:pPr>
            <a:r>
              <a:rPr lang="fr-FR" sz="1600" b="1" dirty="0" smtClean="0">
                <a:solidFill>
                  <a:srgbClr val="0093D3"/>
                </a:solidFill>
                <a:latin typeface="Verdana" pitchFamily="34" charset="0"/>
              </a:rPr>
              <a:t>+ réacteur Gen4 </a:t>
            </a:r>
            <a:r>
              <a:rPr lang="fr-FR" sz="1600" b="1" dirty="0" smtClean="0">
                <a:solidFill>
                  <a:srgbClr val="0093D3"/>
                </a:solidFill>
                <a:latin typeface="Verdana" pitchFamily="34" charset="0"/>
                <a:sym typeface="Symbol"/>
              </a:rPr>
              <a:t> </a:t>
            </a:r>
            <a:r>
              <a:rPr lang="fr-FR" sz="1600" b="1" dirty="0" smtClean="0">
                <a:solidFill>
                  <a:srgbClr val="0093D3"/>
                </a:solidFill>
                <a:latin typeface="Verdana" pitchFamily="34" charset="0"/>
              </a:rPr>
              <a:t>étape 1= Optimisation neutronique des RSF :</a:t>
            </a:r>
            <a:endParaRPr lang="fr-FR" sz="1600" b="1" dirty="0">
              <a:solidFill>
                <a:srgbClr val="0093D3"/>
              </a:solidFill>
              <a:latin typeface="Verdana" pitchFamily="34" charset="0"/>
            </a:endParaRPr>
          </a:p>
        </p:txBody>
      </p:sp>
      <p:sp>
        <p:nvSpPr>
          <p:cNvPr id="7" name="Flèche droite à entaille 6"/>
          <p:cNvSpPr/>
          <p:nvPr/>
        </p:nvSpPr>
        <p:spPr bwMode="auto">
          <a:xfrm rot="5400000">
            <a:off x="2604728" y="3956112"/>
            <a:ext cx="561608" cy="371480"/>
          </a:xfrm>
          <a:prstGeom prst="notched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endParaRPr>
          </a:p>
        </p:txBody>
      </p:sp>
      <p:sp>
        <p:nvSpPr>
          <p:cNvPr id="8" name="Espace réservé du contenu 2"/>
          <p:cNvSpPr txBox="1">
            <a:spLocks/>
          </p:cNvSpPr>
          <p:nvPr/>
        </p:nvSpPr>
        <p:spPr bwMode="auto">
          <a:xfrm>
            <a:off x="179512" y="4365104"/>
            <a:ext cx="4968552" cy="2016224"/>
          </a:xfrm>
          <a:prstGeom prst="rect">
            <a:avLst/>
          </a:prstGeom>
          <a:noFill/>
          <a:ln w="9525">
            <a:solidFill>
              <a:srgbClr val="FFFFFF"/>
            </a:solidFill>
            <a:miter lim="800000"/>
            <a:headEnd/>
            <a:tailEnd/>
          </a:ln>
        </p:spPr>
        <p:txBody>
          <a:bodyPr/>
          <a:lstStyle/>
          <a:p>
            <a:pPr eaLnBrk="0" hangingPunct="0">
              <a:spcAft>
                <a:spcPts val="600"/>
              </a:spcAft>
              <a:buClr>
                <a:srgbClr val="333399"/>
              </a:buClr>
            </a:pPr>
            <a:r>
              <a:rPr lang="fr-FR" sz="1500" b="1" dirty="0">
                <a:solidFill>
                  <a:srgbClr val="0093D3"/>
                </a:solidFill>
                <a:latin typeface="Verdana" pitchFamily="34" charset="0"/>
              </a:rPr>
              <a:t>Définition </a:t>
            </a:r>
            <a:r>
              <a:rPr lang="fr-FR" sz="1500" b="1" dirty="0" smtClean="0">
                <a:solidFill>
                  <a:srgbClr val="0093D3"/>
                </a:solidFill>
                <a:latin typeface="Verdana" pitchFamily="34" charset="0"/>
              </a:rPr>
              <a:t>en 2008 d’un concept innovant de RSF à </a:t>
            </a:r>
            <a:r>
              <a:rPr lang="fr-FR" sz="1500" b="1" dirty="0">
                <a:solidFill>
                  <a:srgbClr val="0093D3"/>
                </a:solidFill>
                <a:latin typeface="Verdana" pitchFamily="34" charset="0"/>
              </a:rPr>
              <a:t>spectre </a:t>
            </a:r>
            <a:r>
              <a:rPr lang="fr-FR" sz="1500" b="1" dirty="0" smtClean="0">
                <a:solidFill>
                  <a:srgbClr val="0093D3"/>
                </a:solidFill>
                <a:latin typeface="Verdana" pitchFamily="34" charset="0"/>
              </a:rPr>
              <a:t>de neutrons rapide, baptisé MSFR </a:t>
            </a:r>
            <a:r>
              <a:rPr lang="fr-FR" sz="1500" b="1" dirty="0">
                <a:solidFill>
                  <a:srgbClr val="0093D3"/>
                </a:solidFill>
                <a:latin typeface="Verdana" pitchFamily="34" charset="0"/>
              </a:rPr>
              <a:t>(</a:t>
            </a:r>
            <a:r>
              <a:rPr lang="fr-FR" sz="1500" b="1" dirty="0" err="1">
                <a:solidFill>
                  <a:srgbClr val="0093D3"/>
                </a:solidFill>
                <a:latin typeface="Verdana" pitchFamily="34" charset="0"/>
              </a:rPr>
              <a:t>Molten</a:t>
            </a:r>
            <a:r>
              <a:rPr lang="fr-FR" sz="1500" b="1" dirty="0">
                <a:solidFill>
                  <a:srgbClr val="0093D3"/>
                </a:solidFill>
                <a:latin typeface="Verdana" pitchFamily="34" charset="0"/>
              </a:rPr>
              <a:t> Salt </a:t>
            </a:r>
            <a:r>
              <a:rPr lang="fr-FR" sz="1500" b="1" dirty="0" err="1">
                <a:solidFill>
                  <a:srgbClr val="0093D3"/>
                </a:solidFill>
                <a:latin typeface="Verdana" pitchFamily="34" charset="0"/>
              </a:rPr>
              <a:t>Fast</a:t>
            </a:r>
            <a:r>
              <a:rPr lang="fr-FR" sz="1500" b="1" dirty="0">
                <a:solidFill>
                  <a:srgbClr val="0093D3"/>
                </a:solidFill>
                <a:latin typeface="Verdana" pitchFamily="34" charset="0"/>
              </a:rPr>
              <a:t> </a:t>
            </a:r>
            <a:r>
              <a:rPr lang="fr-FR" sz="1500" b="1" dirty="0" err="1">
                <a:solidFill>
                  <a:srgbClr val="0093D3"/>
                </a:solidFill>
                <a:latin typeface="Verdana" pitchFamily="34" charset="0"/>
              </a:rPr>
              <a:t>Reactor</a:t>
            </a:r>
            <a:r>
              <a:rPr lang="fr-FR" sz="1500" b="1" dirty="0" smtClean="0">
                <a:solidFill>
                  <a:srgbClr val="0093D3"/>
                </a:solidFill>
                <a:latin typeface="Verdana" pitchFamily="34" charset="0"/>
              </a:rPr>
              <a:t>)</a:t>
            </a:r>
            <a:endParaRPr lang="fr-FR" sz="1100" dirty="0">
              <a:solidFill>
                <a:srgbClr val="004B84"/>
              </a:solidFill>
              <a:latin typeface="Verdana" pitchFamily="34" charset="0"/>
            </a:endParaRPr>
          </a:p>
          <a:p>
            <a:pPr marL="179388" lvl="2" eaLnBrk="0" hangingPunct="0">
              <a:spcAft>
                <a:spcPts val="500"/>
              </a:spcAft>
              <a:buClr>
                <a:srgbClr val="002060"/>
              </a:buClr>
              <a:buSzPct val="120000"/>
              <a:buFont typeface="Wingdings" pitchFamily="2" charset="2"/>
              <a:buChar char="Ø"/>
            </a:pPr>
            <a:r>
              <a:rPr lang="fr-FR" sz="1200" dirty="0">
                <a:solidFill>
                  <a:srgbClr val="003385"/>
                </a:solidFill>
                <a:latin typeface="Verdana" pitchFamily="34" charset="0"/>
              </a:rPr>
              <a:t>   Tous les coefficients de contre-réaction </a:t>
            </a:r>
            <a:r>
              <a:rPr lang="fr-FR" sz="1200" dirty="0" smtClean="0">
                <a:solidFill>
                  <a:srgbClr val="003385"/>
                </a:solidFill>
                <a:latin typeface="Verdana" pitchFamily="34" charset="0"/>
              </a:rPr>
              <a:t>très négatifs</a:t>
            </a:r>
            <a:endParaRPr lang="fr-FR" sz="1200" dirty="0">
              <a:solidFill>
                <a:srgbClr val="003385"/>
              </a:solidFill>
              <a:latin typeface="Verdana" pitchFamily="34" charset="0"/>
            </a:endParaRPr>
          </a:p>
          <a:p>
            <a:pPr marL="179388" lvl="2" eaLnBrk="0" hangingPunct="0">
              <a:spcAft>
                <a:spcPts val="500"/>
              </a:spcAft>
              <a:buClr>
                <a:srgbClr val="002060"/>
              </a:buClr>
              <a:buSzPct val="120000"/>
              <a:buFont typeface="Wingdings" pitchFamily="2" charset="2"/>
              <a:buChar char="Ø"/>
            </a:pPr>
            <a:r>
              <a:rPr lang="fr-FR" sz="1200" dirty="0">
                <a:solidFill>
                  <a:srgbClr val="003385"/>
                </a:solidFill>
                <a:latin typeface="Verdana" pitchFamily="34" charset="0"/>
              </a:rPr>
              <a:t>   </a:t>
            </a:r>
            <a:r>
              <a:rPr lang="fr-FR" sz="1200" dirty="0" smtClean="0">
                <a:solidFill>
                  <a:srgbClr val="003385"/>
                </a:solidFill>
                <a:latin typeface="Verdana" pitchFamily="34" charset="0"/>
              </a:rPr>
              <a:t> Pas de matériaux dans la zone de haut flux = réduction de la production de déchets de type « éléments de structure irradiés » et des interventions en cœur</a:t>
            </a:r>
          </a:p>
          <a:p>
            <a:pPr marL="179388" lvl="2" eaLnBrk="0" hangingPunct="0">
              <a:spcAft>
                <a:spcPts val="500"/>
              </a:spcAft>
              <a:buClr>
                <a:srgbClr val="002060"/>
              </a:buClr>
              <a:buSzPct val="120000"/>
              <a:buFont typeface="Wingdings" pitchFamily="2" charset="2"/>
              <a:buChar char="Ø"/>
            </a:pPr>
            <a:r>
              <a:rPr lang="fr-FR" sz="1200" dirty="0">
                <a:solidFill>
                  <a:srgbClr val="003385"/>
                </a:solidFill>
                <a:latin typeface="Verdana" pitchFamily="34" charset="0"/>
              </a:rPr>
              <a:t> </a:t>
            </a:r>
            <a:r>
              <a:rPr lang="fr-FR" sz="1200" dirty="0" smtClean="0">
                <a:solidFill>
                  <a:srgbClr val="003385"/>
                </a:solidFill>
                <a:latin typeface="Verdana" pitchFamily="34" charset="0"/>
              </a:rPr>
              <a:t> Spectre </a:t>
            </a:r>
            <a:r>
              <a:rPr lang="fr-FR" sz="1200" dirty="0">
                <a:solidFill>
                  <a:srgbClr val="003385"/>
                </a:solidFill>
                <a:latin typeface="Verdana" pitchFamily="34" charset="0"/>
              </a:rPr>
              <a:t>rapide </a:t>
            </a:r>
            <a:r>
              <a:rPr lang="fr-FR" sz="1200" dirty="0" smtClean="0">
                <a:solidFill>
                  <a:srgbClr val="003385"/>
                </a:solidFill>
                <a:latin typeface="Verdana" pitchFamily="34" charset="0"/>
                <a:sym typeface="Symbol"/>
              </a:rPr>
              <a:t> </a:t>
            </a:r>
            <a:r>
              <a:rPr lang="fr-FR" sz="1200" dirty="0" smtClean="0">
                <a:solidFill>
                  <a:srgbClr val="003385"/>
                </a:solidFill>
                <a:latin typeface="Verdana" pitchFamily="34" charset="0"/>
              </a:rPr>
              <a:t>bonne régénération de la matière fissile + amélioration de </a:t>
            </a:r>
            <a:r>
              <a:rPr lang="fr-FR" sz="1200" dirty="0">
                <a:solidFill>
                  <a:srgbClr val="003385"/>
                </a:solidFill>
                <a:latin typeface="Verdana" pitchFamily="34" charset="0"/>
              </a:rPr>
              <a:t>l’incinération des </a:t>
            </a:r>
            <a:r>
              <a:rPr lang="fr-FR" sz="1200" dirty="0" smtClean="0">
                <a:solidFill>
                  <a:srgbClr val="003385"/>
                </a:solidFill>
                <a:latin typeface="Verdana" pitchFamily="34" charset="0"/>
              </a:rPr>
              <a:t>transuraniens</a:t>
            </a:r>
            <a:endParaRPr lang="fr-FR" sz="1200" dirty="0">
              <a:solidFill>
                <a:srgbClr val="003385"/>
              </a:solidFill>
              <a:latin typeface="Verdana" pitchFamily="34" charset="0"/>
            </a:endParaRPr>
          </a:p>
        </p:txBody>
      </p:sp>
      <p:sp>
        <p:nvSpPr>
          <p:cNvPr id="12" name="Rectangle 4"/>
          <p:cNvSpPr>
            <a:spLocks noChangeArrowheads="1"/>
          </p:cNvSpPr>
          <p:nvPr/>
        </p:nvSpPr>
        <p:spPr bwMode="auto">
          <a:xfrm>
            <a:off x="120030" y="260648"/>
            <a:ext cx="7116266" cy="504056"/>
          </a:xfrm>
          <a:prstGeom prst="rect">
            <a:avLst/>
          </a:prstGeom>
          <a:noFill/>
          <a:ln w="9525">
            <a:noFill/>
            <a:miter lim="800000"/>
            <a:headEnd/>
            <a:tailEnd/>
          </a:ln>
        </p:spPr>
        <p:txBody>
          <a:bodyPr/>
          <a:lstStyle/>
          <a:p>
            <a:pPr indent="-342900">
              <a:spcBef>
                <a:spcPct val="20000"/>
              </a:spcBef>
              <a:buClr>
                <a:srgbClr val="333399"/>
              </a:buClr>
            </a:pPr>
            <a:r>
              <a:rPr lang="fr-FR" sz="2200" b="1" dirty="0" smtClean="0">
                <a:solidFill>
                  <a:srgbClr val="003385"/>
                </a:solidFill>
                <a:latin typeface="+mn-lt"/>
                <a:cs typeface="Arial" pitchFamily="34" charset="0"/>
              </a:rPr>
              <a:t>Concept de </a:t>
            </a:r>
            <a:r>
              <a:rPr lang="fr-FR" sz="2200" b="1" dirty="0" err="1" smtClean="0">
                <a:solidFill>
                  <a:srgbClr val="003385"/>
                </a:solidFill>
                <a:latin typeface="+mn-lt"/>
                <a:cs typeface="Arial" pitchFamily="34" charset="0"/>
              </a:rPr>
              <a:t>Molten</a:t>
            </a:r>
            <a:r>
              <a:rPr lang="fr-FR" sz="2200" b="1" dirty="0" smtClean="0">
                <a:solidFill>
                  <a:srgbClr val="003385"/>
                </a:solidFill>
                <a:latin typeface="+mn-lt"/>
                <a:cs typeface="Arial" pitchFamily="34" charset="0"/>
              </a:rPr>
              <a:t> Salt </a:t>
            </a:r>
            <a:r>
              <a:rPr lang="fr-FR" sz="2200" b="1" dirty="0" err="1" smtClean="0">
                <a:solidFill>
                  <a:srgbClr val="003385"/>
                </a:solidFill>
                <a:latin typeface="+mn-lt"/>
                <a:cs typeface="Arial" pitchFamily="34" charset="0"/>
              </a:rPr>
              <a:t>Fast</a:t>
            </a:r>
            <a:r>
              <a:rPr lang="fr-FR" sz="2200" b="1" dirty="0" smtClean="0">
                <a:solidFill>
                  <a:srgbClr val="003385"/>
                </a:solidFill>
                <a:latin typeface="+mn-lt"/>
                <a:cs typeface="Arial" pitchFamily="34" charset="0"/>
              </a:rPr>
              <a:t> </a:t>
            </a:r>
            <a:r>
              <a:rPr lang="fr-FR" sz="2200" b="1" dirty="0" err="1" smtClean="0">
                <a:solidFill>
                  <a:srgbClr val="003385"/>
                </a:solidFill>
                <a:latin typeface="+mn-lt"/>
                <a:cs typeface="Arial" pitchFamily="34" charset="0"/>
              </a:rPr>
              <a:t>Reactor</a:t>
            </a:r>
            <a:r>
              <a:rPr lang="fr-FR" sz="2200" b="1" dirty="0" smtClean="0">
                <a:solidFill>
                  <a:srgbClr val="003385"/>
                </a:solidFill>
                <a:latin typeface="+mn-lt"/>
                <a:cs typeface="Arial" pitchFamily="34" charset="0"/>
              </a:rPr>
              <a:t> (MSFR)</a:t>
            </a:r>
            <a:endParaRPr lang="fr-FR" sz="2200" b="1" dirty="0">
              <a:solidFill>
                <a:srgbClr val="003385"/>
              </a:solidFill>
              <a:latin typeface="+mn-lt"/>
              <a:cs typeface="Arial" pitchFamily="34" charset="0"/>
            </a:endParaRPr>
          </a:p>
        </p:txBody>
      </p:sp>
      <p:grpSp>
        <p:nvGrpSpPr>
          <p:cNvPr id="9" name="Grouper 30"/>
          <p:cNvGrpSpPr/>
          <p:nvPr/>
        </p:nvGrpSpPr>
        <p:grpSpPr>
          <a:xfrm>
            <a:off x="5436096" y="3035141"/>
            <a:ext cx="3528392" cy="3634219"/>
            <a:chOff x="4879844" y="2652425"/>
            <a:chExt cx="3913762" cy="3935462"/>
          </a:xfrm>
        </p:grpSpPr>
        <p:pic>
          <p:nvPicPr>
            <p:cNvPr id="10" name="Picture 13"/>
            <p:cNvPicPr>
              <a:picLocks noChangeAspect="1" noChangeArrowheads="1"/>
            </p:cNvPicPr>
            <p:nvPr/>
          </p:nvPicPr>
          <p:blipFill>
            <a:blip r:embed="rId2"/>
            <a:srcRect/>
            <a:stretch>
              <a:fillRect/>
            </a:stretch>
          </p:blipFill>
          <p:spPr bwMode="auto">
            <a:xfrm rot="20858717">
              <a:off x="6979706" y="2652425"/>
              <a:ext cx="1353511" cy="602487"/>
            </a:xfrm>
            <a:prstGeom prst="rect">
              <a:avLst/>
            </a:prstGeom>
            <a:noFill/>
            <a:ln w="9525">
              <a:noFill/>
              <a:miter lim="800000"/>
              <a:headEnd/>
              <a:tailEnd/>
            </a:ln>
            <a:effectLst>
              <a:outerShdw blurRad="184150" dist="241300" dir="11520000" sx="110000" sy="110000" algn="ctr">
                <a:srgbClr val="000000">
                  <a:alpha val="18000"/>
                </a:srgbClr>
              </a:outerShdw>
            </a:effectLst>
            <a:scene3d>
              <a:camera prst="perspectiveLeft"/>
              <a:lightRig rig="flood" dir="t">
                <a:rot lat="0" lon="0" rev="13800000"/>
              </a:lightRig>
            </a:scene3d>
            <a:sp3d extrusionH="107950" prstMaterial="plastic">
              <a:bevelT w="82550" h="63500" prst="divot"/>
              <a:bevelB/>
            </a:sp3d>
          </p:spPr>
        </p:pic>
        <p:sp>
          <p:nvSpPr>
            <p:cNvPr id="11" name="Rectangle 10"/>
            <p:cNvSpPr/>
            <p:nvPr/>
          </p:nvSpPr>
          <p:spPr>
            <a:xfrm rot="21107102">
              <a:off x="4879844" y="3294679"/>
              <a:ext cx="3913762" cy="3293208"/>
            </a:xfrm>
            <a:prstGeom prst="rect">
              <a:avLst/>
            </a:prstGeom>
            <a:ln>
              <a:noFill/>
            </a:ln>
            <a:effectLst>
              <a:outerShdw blurRad="184150" dist="241300" dir="11520000" sx="110000" sy="110000" algn="ctr">
                <a:srgbClr val="000000">
                  <a:alpha val="18000"/>
                </a:srgbClr>
              </a:outerShdw>
            </a:effectLst>
            <a:scene3d>
              <a:camera prst="perspectiveLeft"/>
              <a:lightRig rig="flood" dir="t">
                <a:rot lat="0" lon="0" rev="13800000"/>
              </a:lightRig>
            </a:scene3d>
            <a:sp3d extrusionH="107950" prstMaterial="plastic">
              <a:bevelT w="82550" h="63500" prst="divot"/>
              <a:bevelB/>
            </a:sp3d>
          </p:spPr>
          <p:txBody>
            <a:bodyPr wrap="square">
              <a:spAutoFit/>
            </a:bodyPr>
            <a:lstStyle/>
            <a:p>
              <a:pPr algn="just"/>
              <a:r>
                <a:rPr lang="en-US" sz="1100" b="1" i="1" dirty="0" smtClean="0">
                  <a:solidFill>
                    <a:srgbClr val="0070C0"/>
                  </a:solidFill>
                  <a:latin typeface="+mn-lt"/>
                </a:rPr>
                <a:t>R&amp;D objectives</a:t>
              </a:r>
            </a:p>
            <a:p>
              <a:pPr algn="just">
                <a:spcBef>
                  <a:spcPts val="600"/>
                </a:spcBef>
              </a:pPr>
              <a:r>
                <a:rPr lang="en-US" sz="900" dirty="0" smtClean="0">
                  <a:latin typeface="+mn-lt"/>
                </a:rPr>
                <a:t>The </a:t>
              </a:r>
              <a:r>
                <a:rPr lang="en-US" sz="900" dirty="0">
                  <a:latin typeface="+mn-lt"/>
                </a:rPr>
                <a:t>renewal and diversification of interests in molten salts have led the MSR provisional SSC to shift </a:t>
              </a:r>
              <a:r>
                <a:rPr lang="en-US" sz="900" dirty="0" smtClean="0">
                  <a:latin typeface="+mn-lt"/>
                </a:rPr>
                <a:t>the R&amp;D </a:t>
              </a:r>
              <a:r>
                <a:rPr lang="en-US" sz="900" dirty="0">
                  <a:latin typeface="+mn-lt"/>
                </a:rPr>
                <a:t>orientations and objectives initially promoted in the original Generation IV Roadmap issued </a:t>
              </a:r>
              <a:r>
                <a:rPr lang="en-US" sz="900" dirty="0" smtClean="0">
                  <a:latin typeface="+mn-lt"/>
                </a:rPr>
                <a:t>in 2002</a:t>
              </a:r>
              <a:r>
                <a:rPr lang="en-US" sz="900" dirty="0">
                  <a:latin typeface="+mn-lt"/>
                </a:rPr>
                <a:t>, in order to encompass in a consistent body the different applications envisioned today for fuel </a:t>
              </a:r>
              <a:r>
                <a:rPr lang="en-US" sz="900" dirty="0" smtClean="0">
                  <a:latin typeface="+mn-lt"/>
                </a:rPr>
                <a:t>and coolant salts.</a:t>
              </a:r>
            </a:p>
            <a:p>
              <a:pPr algn="just">
                <a:spcBef>
                  <a:spcPts val="600"/>
                </a:spcBef>
              </a:pPr>
              <a:r>
                <a:rPr lang="en-US" sz="900" dirty="0" smtClean="0">
                  <a:latin typeface="+mn-lt"/>
                </a:rPr>
                <a:t>Two </a:t>
              </a:r>
              <a:r>
                <a:rPr lang="en-US" sz="900" dirty="0">
                  <a:latin typeface="+mn-lt"/>
                </a:rPr>
                <a:t>baseline concepts are considered which have large commonalities in basic R&amp;D areas, </a:t>
              </a:r>
              <a:r>
                <a:rPr lang="en-US" sz="900" dirty="0" smtClean="0">
                  <a:latin typeface="+mn-lt"/>
                </a:rPr>
                <a:t>particularly for </a:t>
              </a:r>
              <a:r>
                <a:rPr lang="en-US" sz="900" dirty="0">
                  <a:latin typeface="+mn-lt"/>
                </a:rPr>
                <a:t>liquid salt technology and materials behavior (mechanical integrity, corrosion):</a:t>
              </a:r>
            </a:p>
            <a:p>
              <a:pPr algn="just">
                <a:spcBef>
                  <a:spcPts val="600"/>
                </a:spcBef>
              </a:pPr>
              <a:r>
                <a:rPr lang="en-US" sz="1000" dirty="0">
                  <a:solidFill>
                    <a:srgbClr val="0070C0"/>
                  </a:solidFill>
                  <a:latin typeface="+mn-lt"/>
                </a:rPr>
                <a:t>• The Molten Salt Fast-neutron Reactor (MSFR) is a long-term alternative to solid-fuelled </a:t>
              </a:r>
              <a:r>
                <a:rPr lang="en-US" sz="1000" dirty="0" smtClean="0">
                  <a:solidFill>
                    <a:srgbClr val="0070C0"/>
                  </a:solidFill>
                  <a:latin typeface="+mn-lt"/>
                </a:rPr>
                <a:t>fast neutron reactors </a:t>
              </a:r>
              <a:r>
                <a:rPr lang="en-US" sz="1000" dirty="0">
                  <a:solidFill>
                    <a:srgbClr val="0070C0"/>
                  </a:solidFill>
                  <a:latin typeface="+mn-lt"/>
                </a:rPr>
                <a:t>offering very negative feedback coefficients and simplified fuel cycle. Its </a:t>
              </a:r>
              <a:r>
                <a:rPr lang="en-US" sz="1000" dirty="0" smtClean="0">
                  <a:solidFill>
                    <a:srgbClr val="0070C0"/>
                  </a:solidFill>
                  <a:latin typeface="+mn-lt"/>
                </a:rPr>
                <a:t>potential has </a:t>
              </a:r>
              <a:r>
                <a:rPr lang="en-US" sz="1000" dirty="0">
                  <a:solidFill>
                    <a:srgbClr val="0070C0"/>
                  </a:solidFill>
                  <a:latin typeface="+mn-lt"/>
                </a:rPr>
                <a:t>been assessed but specific technological challenges must be addressed and the safety </a:t>
              </a:r>
              <a:r>
                <a:rPr lang="en-US" sz="1000" dirty="0" smtClean="0">
                  <a:solidFill>
                    <a:srgbClr val="0070C0"/>
                  </a:solidFill>
                  <a:latin typeface="+mn-lt"/>
                </a:rPr>
                <a:t>approach has to be established.</a:t>
              </a:r>
            </a:p>
            <a:p>
              <a:pPr algn="just">
                <a:spcBef>
                  <a:spcPts val="600"/>
                </a:spcBef>
              </a:pPr>
              <a:r>
                <a:rPr lang="en-US" sz="900" dirty="0" smtClean="0">
                  <a:solidFill>
                    <a:schemeClr val="bg1">
                      <a:lumMod val="65000"/>
                    </a:schemeClr>
                  </a:solidFill>
                  <a:latin typeface="+mn-lt"/>
                </a:rPr>
                <a:t>• </a:t>
              </a:r>
              <a:r>
                <a:rPr lang="en-US" sz="900" dirty="0">
                  <a:solidFill>
                    <a:schemeClr val="bg1">
                      <a:lumMod val="65000"/>
                    </a:schemeClr>
                  </a:solidFill>
                  <a:latin typeface="+mn-lt"/>
                </a:rPr>
                <a:t>The AHTR is a high temperature reactor with better compactness than the VHTR and </a:t>
              </a:r>
              <a:r>
                <a:rPr lang="en-US" sz="900" dirty="0" smtClean="0">
                  <a:solidFill>
                    <a:schemeClr val="bg1">
                      <a:lumMod val="65000"/>
                    </a:schemeClr>
                  </a:solidFill>
                  <a:latin typeface="+mn-lt"/>
                </a:rPr>
                <a:t>passive safety </a:t>
              </a:r>
              <a:r>
                <a:rPr lang="en-US" sz="900" dirty="0">
                  <a:solidFill>
                    <a:schemeClr val="bg1">
                      <a:lumMod val="65000"/>
                    </a:schemeClr>
                  </a:solidFill>
                  <a:latin typeface="+mn-lt"/>
                </a:rPr>
                <a:t>potential for medium to very high unit </a:t>
              </a:r>
              <a:r>
                <a:rPr lang="en-US" sz="900" dirty="0" smtClean="0">
                  <a:solidFill>
                    <a:schemeClr val="bg1">
                      <a:lumMod val="65000"/>
                    </a:schemeClr>
                  </a:solidFill>
                  <a:latin typeface="+mn-lt"/>
                </a:rPr>
                <a:t>power.</a:t>
              </a:r>
              <a:endParaRPr lang="en-US" sz="900" dirty="0">
                <a:solidFill>
                  <a:schemeClr val="bg1">
                    <a:lumMod val="65000"/>
                  </a:schemeClr>
                </a:solidFill>
                <a:latin typeface="+mn-lt"/>
              </a:endParaRPr>
            </a:p>
          </p:txBody>
        </p:sp>
      </p:grpSp>
      <p:sp>
        <p:nvSpPr>
          <p:cNvPr id="15" name="Espace réservé du contenu 2"/>
          <p:cNvSpPr txBox="1">
            <a:spLocks/>
          </p:cNvSpPr>
          <p:nvPr/>
        </p:nvSpPr>
        <p:spPr bwMode="auto">
          <a:xfrm>
            <a:off x="827584" y="1196752"/>
            <a:ext cx="7416824" cy="1442451"/>
          </a:xfrm>
          <a:prstGeom prst="rect">
            <a:avLst/>
          </a:prstGeom>
          <a:noFill/>
          <a:ln w="9525">
            <a:noFill/>
            <a:miter lim="800000"/>
            <a:headEnd/>
            <a:tailEnd/>
          </a:ln>
        </p:spPr>
        <p:txBody>
          <a:bodyPr>
            <a:normAutofit/>
          </a:bodyPr>
          <a:lstStyle/>
          <a:p>
            <a:pPr marL="628650" lvl="1" indent="-171450" eaLnBrk="0" hangingPunct="0">
              <a:spcAft>
                <a:spcPts val="300"/>
              </a:spcAft>
              <a:buClr>
                <a:srgbClr val="002060"/>
              </a:buClr>
              <a:buSzPct val="120000"/>
              <a:buFont typeface="Wingdings" panose="05000000000000000000" pitchFamily="2" charset="2"/>
              <a:buChar char="Ø"/>
            </a:pPr>
            <a:r>
              <a:rPr lang="fr-FR" sz="1200" b="1" dirty="0" smtClean="0">
                <a:solidFill>
                  <a:srgbClr val="003385"/>
                </a:solidFill>
                <a:latin typeface="Verdana" pitchFamily="34" charset="0"/>
              </a:rPr>
              <a:t>Irradiation uniforme </a:t>
            </a:r>
            <a:r>
              <a:rPr lang="fr-FR" sz="1200" b="1" dirty="0">
                <a:solidFill>
                  <a:srgbClr val="003385"/>
                </a:solidFill>
                <a:latin typeface="Verdana" pitchFamily="34" charset="0"/>
              </a:rPr>
              <a:t>du combustible (pas de plan de chargement</a:t>
            </a:r>
            <a:r>
              <a:rPr lang="fr-FR" sz="1200" b="1" dirty="0" smtClean="0">
                <a:solidFill>
                  <a:srgbClr val="003385"/>
                </a:solidFill>
                <a:latin typeface="Verdana" pitchFamily="34" charset="0"/>
              </a:rPr>
              <a:t>)</a:t>
            </a:r>
          </a:p>
          <a:p>
            <a:pPr marL="628650" lvl="1" indent="-171450" eaLnBrk="0" hangingPunct="0">
              <a:spcBef>
                <a:spcPts val="300"/>
              </a:spcBef>
              <a:spcAft>
                <a:spcPts val="300"/>
              </a:spcAft>
              <a:buClr>
                <a:srgbClr val="002060"/>
              </a:buClr>
              <a:buSzPct val="120000"/>
              <a:buFont typeface="Wingdings" panose="05000000000000000000" pitchFamily="2" charset="2"/>
              <a:buChar char="Ø"/>
            </a:pPr>
            <a:r>
              <a:rPr lang="fr-FR" sz="1200" b="1" dirty="0" smtClean="0">
                <a:solidFill>
                  <a:srgbClr val="003385"/>
                </a:solidFill>
                <a:latin typeface="Verdana" pitchFamily="34" charset="0"/>
              </a:rPr>
              <a:t>Chaleur déposée directement dans le caloporteur</a:t>
            </a:r>
            <a:endParaRPr lang="fr-FR" sz="1200" b="1" dirty="0">
              <a:solidFill>
                <a:srgbClr val="003385"/>
              </a:solidFill>
              <a:latin typeface="Verdana" pitchFamily="34" charset="0"/>
            </a:endParaRPr>
          </a:p>
          <a:p>
            <a:pPr marL="628650" lvl="1" indent="-171450" eaLnBrk="0" hangingPunct="0">
              <a:spcBef>
                <a:spcPts val="300"/>
              </a:spcBef>
              <a:spcAft>
                <a:spcPts val="0"/>
              </a:spcAft>
              <a:buClr>
                <a:srgbClr val="002060"/>
              </a:buClr>
              <a:buSzPct val="120000"/>
              <a:buFont typeface="Wingdings" panose="05000000000000000000" pitchFamily="2" charset="2"/>
              <a:buChar char="Ø"/>
            </a:pPr>
            <a:r>
              <a:rPr lang="fr-FR" sz="1200" b="1" dirty="0" smtClean="0">
                <a:solidFill>
                  <a:srgbClr val="003385"/>
                </a:solidFill>
                <a:latin typeface="Verdana" pitchFamily="34" charset="0"/>
              </a:rPr>
              <a:t>Possibilité </a:t>
            </a:r>
            <a:r>
              <a:rPr lang="fr-FR" sz="1200" b="1" dirty="0">
                <a:solidFill>
                  <a:srgbClr val="003385"/>
                </a:solidFill>
                <a:latin typeface="Verdana" pitchFamily="34" charset="0"/>
              </a:rPr>
              <a:t>de reconfigurer le cœur en quelques </a:t>
            </a:r>
            <a:r>
              <a:rPr lang="fr-FR" sz="1200" b="1" dirty="0" smtClean="0">
                <a:solidFill>
                  <a:srgbClr val="003385"/>
                </a:solidFill>
                <a:latin typeface="Verdana" pitchFamily="34" charset="0"/>
              </a:rPr>
              <a:t>minutes</a:t>
            </a:r>
            <a:endParaRPr lang="fr-FR" sz="1200" b="1" dirty="0">
              <a:solidFill>
                <a:srgbClr val="003385"/>
              </a:solidFill>
              <a:latin typeface="Verdana" pitchFamily="34" charset="0"/>
            </a:endParaRPr>
          </a:p>
          <a:p>
            <a:pPr marL="1143000" lvl="2" indent="-228600" eaLnBrk="0" hangingPunct="0">
              <a:spcBef>
                <a:spcPct val="20000"/>
              </a:spcBef>
              <a:buClr>
                <a:srgbClr val="003385"/>
              </a:buClr>
              <a:buFontTx/>
              <a:buChar char="–"/>
            </a:pPr>
            <a:r>
              <a:rPr lang="fr-FR" sz="1000" dirty="0">
                <a:latin typeface="Verdana" pitchFamily="34" charset="0"/>
              </a:rPr>
              <a:t>Une configuration </a:t>
            </a:r>
            <a:r>
              <a:rPr lang="fr-FR" sz="1000" dirty="0" smtClean="0">
                <a:latin typeface="Verdana" pitchFamily="34" charset="0"/>
              </a:rPr>
              <a:t>pour optimiser </a:t>
            </a:r>
            <a:r>
              <a:rPr lang="fr-FR" sz="1000" dirty="0">
                <a:latin typeface="Verdana" pitchFamily="34" charset="0"/>
              </a:rPr>
              <a:t>la production d’énergie en gérant le risque de criticité</a:t>
            </a:r>
          </a:p>
          <a:p>
            <a:pPr marL="1143000" lvl="2" indent="-228600" eaLnBrk="0" hangingPunct="0">
              <a:spcAft>
                <a:spcPts val="600"/>
              </a:spcAft>
              <a:buClr>
                <a:srgbClr val="003385"/>
              </a:buClr>
              <a:buFontTx/>
              <a:buChar char="–"/>
            </a:pPr>
            <a:r>
              <a:rPr lang="fr-FR" sz="1000" dirty="0">
                <a:latin typeface="Verdana" pitchFamily="34" charset="0"/>
              </a:rPr>
              <a:t>Une configuration </a:t>
            </a:r>
            <a:r>
              <a:rPr lang="fr-FR" sz="1000" dirty="0" smtClean="0">
                <a:latin typeface="Verdana" pitchFamily="34" charset="0"/>
              </a:rPr>
              <a:t>pour </a:t>
            </a:r>
            <a:r>
              <a:rPr lang="fr-FR" sz="1000" dirty="0">
                <a:latin typeface="Verdana" pitchFamily="34" charset="0"/>
              </a:rPr>
              <a:t>un stockage avec refroidissement passif</a:t>
            </a:r>
          </a:p>
          <a:p>
            <a:pPr marL="628650" lvl="1" indent="-171450" eaLnBrk="0" hangingPunct="0">
              <a:spcBef>
                <a:spcPct val="20000"/>
              </a:spcBef>
              <a:buClr>
                <a:srgbClr val="002060"/>
              </a:buClr>
              <a:buSzPct val="120000"/>
              <a:buFont typeface="Wingdings" panose="05000000000000000000" pitchFamily="2" charset="2"/>
              <a:buChar char="Ø"/>
            </a:pPr>
            <a:r>
              <a:rPr lang="fr-FR" sz="1200" b="1" dirty="0">
                <a:solidFill>
                  <a:srgbClr val="003385"/>
                </a:solidFill>
                <a:latin typeface="Verdana" pitchFamily="34" charset="0"/>
              </a:rPr>
              <a:t>Possibilité de retraiter le combustible sans arrêter le </a:t>
            </a:r>
            <a:r>
              <a:rPr lang="fr-FR" sz="1200" b="1" dirty="0" smtClean="0">
                <a:solidFill>
                  <a:srgbClr val="003385"/>
                </a:solidFill>
                <a:latin typeface="Verdana" pitchFamily="34" charset="0"/>
              </a:rPr>
              <a:t>réacteur</a:t>
            </a:r>
            <a:endParaRPr lang="fr-FR" sz="1200" b="1" dirty="0">
              <a:solidFill>
                <a:srgbClr val="003385"/>
              </a:solidFill>
              <a:latin typeface="Verdana" pitchFamily="34" charset="0"/>
            </a:endParaRPr>
          </a:p>
        </p:txBody>
      </p:sp>
      <p:sp>
        <p:nvSpPr>
          <p:cNvPr id="16" name="Rectangle 15"/>
          <p:cNvSpPr/>
          <p:nvPr/>
        </p:nvSpPr>
        <p:spPr>
          <a:xfrm>
            <a:off x="755576" y="908720"/>
            <a:ext cx="4409345" cy="338554"/>
          </a:xfrm>
          <a:prstGeom prst="rect">
            <a:avLst/>
          </a:prstGeom>
        </p:spPr>
        <p:txBody>
          <a:bodyPr wrap="square">
            <a:spAutoFit/>
          </a:bodyPr>
          <a:lstStyle/>
          <a:p>
            <a:pPr marL="342900" indent="-342900" eaLnBrk="0" hangingPunct="0">
              <a:spcBef>
                <a:spcPct val="20000"/>
              </a:spcBef>
              <a:buClr>
                <a:srgbClr val="333399"/>
              </a:buClr>
            </a:pPr>
            <a:r>
              <a:rPr lang="fr-FR" sz="1600" b="1" dirty="0" smtClean="0">
                <a:solidFill>
                  <a:srgbClr val="0093D3"/>
                </a:solidFill>
                <a:latin typeface="Verdana" pitchFamily="34" charset="0"/>
              </a:rPr>
              <a:t>Avantages d’un combustible liquide :</a:t>
            </a:r>
            <a:endParaRPr lang="fr-FR" sz="1600" b="1" dirty="0">
              <a:solidFill>
                <a:srgbClr val="0093D3"/>
              </a:solidFill>
              <a:latin typeface="Verdana" pitchFamily="34" charset="0"/>
            </a:endParaRPr>
          </a:p>
        </p:txBody>
      </p:sp>
      <p:sp>
        <p:nvSpPr>
          <p:cNvPr id="17" name="Espace réservé du pied de page 4"/>
          <p:cNvSpPr>
            <a:spLocks noGrp="1"/>
          </p:cNvSpPr>
          <p:nvPr>
            <p:ph type="ftr" sz="quarter" idx="3"/>
          </p:nvPr>
        </p:nvSpPr>
        <p:spPr>
          <a:xfrm>
            <a:off x="0" y="6564883"/>
            <a:ext cx="3657600" cy="248493"/>
          </a:xfrm>
          <a:prstGeom prst="rect">
            <a:avLst/>
          </a:prstGeom>
        </p:spPr>
        <p:txBody>
          <a:bodyPr wrap="square" numCol="1" anchorCtr="0" compatLnSpc="1">
            <a:prstTxWarp prst="textNoShape">
              <a:avLst/>
            </a:prstTxWarp>
          </a:bodyPr>
          <a:lstStyle>
            <a:lvl1pPr>
              <a:defRPr sz="1200" b="1" smtClean="0">
                <a:solidFill>
                  <a:srgbClr val="003385"/>
                </a:solidFill>
                <a:latin typeface="Arial" pitchFamily="34" charset="0"/>
                <a:ea typeface="MS PGothic" pitchFamily="34" charset="-128"/>
              </a:defRPr>
            </a:lvl1pPr>
          </a:lstStyle>
          <a:p>
            <a:r>
              <a:rPr lang="fr-FR" dirty="0" smtClean="0"/>
              <a:t>Atelier "NEEDS-MSFR"  - Octobre 2015</a:t>
            </a:r>
            <a:endParaRPr lang="en-GB" dirty="0"/>
          </a:p>
        </p:txBody>
      </p:sp>
    </p:spTree>
    <p:extLst>
      <p:ext uri="{BB962C8B-B14F-4D97-AF65-F5344CB8AC3E}">
        <p14:creationId xmlns:p14="http://schemas.microsoft.com/office/powerpoint/2010/main" val="992765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P spid="6" grpId="0"/>
      <p:bldP spid="7"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fld id="{7F664807-8D06-4595-A0E2-74CDCF5EE8F8}" type="slidenum">
              <a:rPr lang="en-GB" smtClean="0"/>
              <a:pPr/>
              <a:t>20</a:t>
            </a:fld>
            <a:endParaRPr lang="en-GB"/>
          </a:p>
        </p:txBody>
      </p:sp>
      <p:pic>
        <p:nvPicPr>
          <p:cNvPr id="4" name="Image 3" descr="logo EVOL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11015" y="38770"/>
            <a:ext cx="1152525"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552"/>
          <p:cNvSpPr txBox="1">
            <a:spLocks noChangeArrowheads="1"/>
          </p:cNvSpPr>
          <p:nvPr/>
        </p:nvSpPr>
        <p:spPr bwMode="auto">
          <a:xfrm>
            <a:off x="35496" y="191691"/>
            <a:ext cx="7704856" cy="431800"/>
          </a:xfrm>
          <a:prstGeom prst="rect">
            <a:avLst/>
          </a:prstGeom>
          <a:noFill/>
          <a:ln>
            <a:noFill/>
          </a:ln>
        </p:spPr>
        <p:txBody>
          <a:bodyPr lIns="36000" rIns="36000" anchor="ctr" anchorCtr="1"/>
          <a:lstStyle>
            <a:lvl1pPr eaLnBrk="0" hangingPunct="0">
              <a:defRPr sz="2000">
                <a:solidFill>
                  <a:schemeClr val="tx1"/>
                </a:solidFill>
                <a:latin typeface="Calibri" pitchFamily="34" charset="0"/>
              </a:defRPr>
            </a:lvl1pPr>
            <a:lvl2pPr marL="742950" indent="-285750" eaLnBrk="0" hangingPunct="0">
              <a:defRPr sz="2000">
                <a:solidFill>
                  <a:schemeClr val="tx1"/>
                </a:solidFill>
                <a:latin typeface="Calibri" pitchFamily="34" charset="0"/>
              </a:defRPr>
            </a:lvl2pPr>
            <a:lvl3pPr marL="1143000" indent="-228600" eaLnBrk="0" hangingPunct="0">
              <a:defRPr sz="2000">
                <a:solidFill>
                  <a:schemeClr val="tx1"/>
                </a:solidFill>
                <a:latin typeface="Calibri" pitchFamily="34" charset="0"/>
              </a:defRPr>
            </a:lvl3pPr>
            <a:lvl4pPr marL="1600200" indent="-228600" eaLnBrk="0" hangingPunct="0">
              <a:defRPr sz="2000">
                <a:solidFill>
                  <a:schemeClr val="tx1"/>
                </a:solidFill>
                <a:latin typeface="Calibri" pitchFamily="34" charset="0"/>
              </a:defRPr>
            </a:lvl4pPr>
            <a:lvl5pPr marL="2057400" indent="-228600" eaLnBrk="0" hangingPunct="0">
              <a:defRPr sz="2000">
                <a:solidFill>
                  <a:schemeClr val="tx1"/>
                </a:solidFill>
                <a:latin typeface="Calibri" pitchFamily="34" charset="0"/>
              </a:defRPr>
            </a:lvl5pPr>
            <a:lvl6pPr marL="2514600" indent="-228600" eaLnBrk="0" fontAlgn="base" hangingPunct="0">
              <a:spcBef>
                <a:spcPct val="0"/>
              </a:spcBef>
              <a:spcAft>
                <a:spcPct val="0"/>
              </a:spcAft>
              <a:defRPr sz="2000">
                <a:solidFill>
                  <a:schemeClr val="tx1"/>
                </a:solidFill>
                <a:latin typeface="Calibri" pitchFamily="34" charset="0"/>
              </a:defRPr>
            </a:lvl6pPr>
            <a:lvl7pPr marL="2971800" indent="-228600" eaLnBrk="0" fontAlgn="base" hangingPunct="0">
              <a:spcBef>
                <a:spcPct val="0"/>
              </a:spcBef>
              <a:spcAft>
                <a:spcPct val="0"/>
              </a:spcAft>
              <a:defRPr sz="2000">
                <a:solidFill>
                  <a:schemeClr val="tx1"/>
                </a:solidFill>
                <a:latin typeface="Calibri" pitchFamily="34" charset="0"/>
              </a:defRPr>
            </a:lvl7pPr>
            <a:lvl8pPr marL="3429000" indent="-228600" eaLnBrk="0" fontAlgn="base" hangingPunct="0">
              <a:spcBef>
                <a:spcPct val="0"/>
              </a:spcBef>
              <a:spcAft>
                <a:spcPct val="0"/>
              </a:spcAft>
              <a:defRPr sz="2000">
                <a:solidFill>
                  <a:schemeClr val="tx1"/>
                </a:solidFill>
                <a:latin typeface="Calibri" pitchFamily="34" charset="0"/>
              </a:defRPr>
            </a:lvl8pPr>
            <a:lvl9pPr marL="3886200" indent="-228600" eaLnBrk="0" fontAlgn="base" hangingPunct="0">
              <a:spcBef>
                <a:spcPct val="0"/>
              </a:spcBef>
              <a:spcAft>
                <a:spcPct val="0"/>
              </a:spcAft>
              <a:defRPr sz="2000">
                <a:solidFill>
                  <a:schemeClr val="tx1"/>
                </a:solidFill>
                <a:latin typeface="Calibri" pitchFamily="34" charset="0"/>
              </a:defRPr>
            </a:lvl9pPr>
          </a:lstStyle>
          <a:p>
            <a:pPr eaLnBrk="1" hangingPunct="1"/>
            <a:r>
              <a:rPr lang="fr-FR" altLang="fr-FR" sz="2200" b="1" dirty="0" smtClean="0">
                <a:solidFill>
                  <a:srgbClr val="003385"/>
                </a:solidFill>
                <a:latin typeface="+mn-lt"/>
              </a:rPr>
              <a:t>MSFR : approche de sûreté – Exemple barrières</a:t>
            </a:r>
            <a:endParaRPr lang="fr-FR" altLang="fr-FR" sz="2200" b="1" dirty="0">
              <a:solidFill>
                <a:srgbClr val="003385"/>
              </a:solidFill>
              <a:latin typeface="+mn-lt"/>
            </a:endParaRPr>
          </a:p>
        </p:txBody>
      </p:sp>
      <p:pic>
        <p:nvPicPr>
          <p:cNvPr id="6" name="Image 1" descr="Barrières_NE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1197123"/>
            <a:ext cx="6264275"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à coins arrondis 6"/>
          <p:cNvSpPr/>
          <p:nvPr/>
        </p:nvSpPr>
        <p:spPr>
          <a:xfrm>
            <a:off x="5435600" y="3994298"/>
            <a:ext cx="3636963" cy="24590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sz="1800"/>
          </a:p>
        </p:txBody>
      </p:sp>
      <p:sp>
        <p:nvSpPr>
          <p:cNvPr id="8" name="Espace réservé du contenu 3"/>
          <p:cNvSpPr txBox="1">
            <a:spLocks/>
          </p:cNvSpPr>
          <p:nvPr/>
        </p:nvSpPr>
        <p:spPr>
          <a:xfrm>
            <a:off x="5435600" y="3789809"/>
            <a:ext cx="3636963" cy="2663527"/>
          </a:xfrm>
          <a:prstGeom prst="rect">
            <a:avLst/>
          </a:prstGeom>
          <a:solidFill>
            <a:srgbClr val="FFF8C7"/>
          </a:solidFill>
          <a:ln>
            <a:solidFill>
              <a:srgbClr val="003399"/>
            </a:solidFill>
          </a:ln>
          <a:effectLst>
            <a:outerShdw blurRad="50800" dist="38100" dir="2700000" algn="tl" rotWithShape="0">
              <a:prstClr val="black">
                <a:alpha val="40000"/>
              </a:prstClr>
            </a:outerShdw>
          </a:effectLst>
        </p:spPr>
        <p:txBody>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lvl="1" indent="0" eaLnBrk="0" fontAlgn="auto" hangingPunct="0">
              <a:spcAft>
                <a:spcPts val="600"/>
              </a:spcAft>
              <a:buClr>
                <a:schemeClr val="tx1"/>
              </a:buClr>
              <a:buSzPct val="120000"/>
              <a:buFont typeface="Courier New" pitchFamily="49" charset="0"/>
              <a:buNone/>
              <a:defRPr/>
            </a:pPr>
            <a:r>
              <a:rPr lang="fr-FR" sz="1500" b="1" u="sng" dirty="0" smtClean="0">
                <a:solidFill>
                  <a:srgbClr val="003399"/>
                </a:solidFill>
                <a:latin typeface="Verdana" panose="020B0604030504040204" pitchFamily="34" charset="0"/>
                <a:ea typeface="Verdana" panose="020B0604030504040204" pitchFamily="34" charset="0"/>
                <a:cs typeface="Verdana" panose="020B0604030504040204" pitchFamily="34" charset="0"/>
              </a:rPr>
              <a:t>Barrières de confinement proposées:</a:t>
            </a:r>
          </a:p>
          <a:p>
            <a:pPr marL="0" lvl="1" indent="0" eaLnBrk="0" fontAlgn="auto" hangingPunct="0">
              <a:spcAft>
                <a:spcPts val="600"/>
              </a:spcAft>
              <a:buClr>
                <a:schemeClr val="tx1"/>
              </a:buClr>
              <a:buSzPct val="120000"/>
              <a:buFont typeface="Courier New" pitchFamily="49" charset="0"/>
              <a:buNone/>
              <a:defRPr/>
            </a:pPr>
            <a:r>
              <a:rPr lang="fr-FR" sz="1400" b="1" dirty="0" smtClean="0">
                <a:solidFill>
                  <a:srgbClr val="FF66CC"/>
                </a:solidFill>
                <a:latin typeface="Verdana" panose="020B0604030504040204" pitchFamily="34" charset="0"/>
                <a:ea typeface="Verdana" panose="020B0604030504040204" pitchFamily="34" charset="0"/>
                <a:cs typeface="Verdana" panose="020B0604030504040204" pitchFamily="34" charset="0"/>
              </a:rPr>
              <a:t>1ère barrière </a:t>
            </a:r>
            <a:r>
              <a:rPr lang="fr-FR" sz="14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a:t>
            </a:r>
            <a:r>
              <a:rPr lang="fr-FR"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enveloppe combustible, composée de 2 aires : espaces critique et sous-critique</a:t>
            </a:r>
          </a:p>
          <a:p>
            <a:pPr marL="0" lvl="1" indent="0" eaLnBrk="0" fontAlgn="auto" hangingPunct="0">
              <a:spcAft>
                <a:spcPts val="600"/>
              </a:spcAft>
              <a:buClr>
                <a:schemeClr val="tx1"/>
              </a:buClr>
              <a:buSzPct val="120000"/>
              <a:buFont typeface="Courier New" pitchFamily="49" charset="0"/>
              <a:buNone/>
              <a:defRPr/>
            </a:pPr>
            <a:r>
              <a:rPr lang="fr-FR" sz="1400" b="1" dirty="0" smtClean="0">
                <a:solidFill>
                  <a:srgbClr val="00B0F0"/>
                </a:solidFill>
                <a:latin typeface="Verdana" panose="020B0604030504040204" pitchFamily="34" charset="0"/>
                <a:ea typeface="Verdana" panose="020B0604030504040204" pitchFamily="34" charset="0"/>
                <a:cs typeface="Verdana" panose="020B0604030504040204" pitchFamily="34" charset="0"/>
              </a:rPr>
              <a:t>2ème barrière </a:t>
            </a:r>
            <a:r>
              <a:rPr lang="fr-FR" sz="14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a:t>
            </a:r>
            <a:r>
              <a:rPr lang="fr-FR"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cuve du réacteur, inclus aussi les unités de retraitement et de stockage</a:t>
            </a:r>
          </a:p>
          <a:p>
            <a:pPr marL="0" lvl="1" indent="0" eaLnBrk="0" fontAlgn="auto" hangingPunct="0">
              <a:spcAft>
                <a:spcPts val="600"/>
              </a:spcAft>
              <a:buClr>
                <a:schemeClr val="tx1"/>
              </a:buClr>
              <a:buSzPct val="120000"/>
              <a:buFont typeface="Courier New" pitchFamily="49" charset="0"/>
              <a:buNone/>
              <a:defRPr/>
            </a:pPr>
            <a:r>
              <a:rPr lang="fr-FR" sz="1400" b="1"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3ème barrière </a:t>
            </a:r>
            <a:r>
              <a:rPr lang="fr-FR" sz="14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a:t>
            </a:r>
            <a:r>
              <a:rPr lang="fr-FR"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paroi du réacteur, correspond au bâtiment réacteur</a:t>
            </a:r>
          </a:p>
        </p:txBody>
      </p:sp>
      <p:sp>
        <p:nvSpPr>
          <p:cNvPr id="9" name="Espace réservé du contenu 3"/>
          <p:cNvSpPr txBox="1">
            <a:spLocks/>
          </p:cNvSpPr>
          <p:nvPr/>
        </p:nvSpPr>
        <p:spPr bwMode="auto">
          <a:xfrm>
            <a:off x="5364163" y="908198"/>
            <a:ext cx="3563937"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Calibri" pitchFamily="34" charset="0"/>
              </a:defRPr>
            </a:lvl1pPr>
            <a:lvl2pPr eaLnBrk="0" hangingPunct="0">
              <a:defRPr sz="2000">
                <a:solidFill>
                  <a:schemeClr val="tx1"/>
                </a:solidFill>
                <a:latin typeface="Calibri" pitchFamily="34" charset="0"/>
              </a:defRPr>
            </a:lvl2pPr>
            <a:lvl3pPr marL="685800" indent="-228600" eaLnBrk="0" hangingPunct="0">
              <a:defRPr sz="2000">
                <a:solidFill>
                  <a:schemeClr val="tx1"/>
                </a:solidFill>
                <a:latin typeface="Calibri" pitchFamily="34" charset="0"/>
              </a:defRPr>
            </a:lvl3pPr>
            <a:lvl4pPr marL="1600200" indent="-228600" eaLnBrk="0" hangingPunct="0">
              <a:defRPr sz="2000">
                <a:solidFill>
                  <a:schemeClr val="tx1"/>
                </a:solidFill>
                <a:latin typeface="Calibri" pitchFamily="34" charset="0"/>
              </a:defRPr>
            </a:lvl4pPr>
            <a:lvl5pPr marL="2057400" indent="-228600" eaLnBrk="0" hangingPunct="0">
              <a:defRPr sz="2000">
                <a:solidFill>
                  <a:schemeClr val="tx1"/>
                </a:solidFill>
                <a:latin typeface="Calibri" pitchFamily="34" charset="0"/>
              </a:defRPr>
            </a:lvl5pPr>
            <a:lvl6pPr marL="2514600" indent="-228600" eaLnBrk="0" fontAlgn="base" hangingPunct="0">
              <a:spcBef>
                <a:spcPct val="0"/>
              </a:spcBef>
              <a:spcAft>
                <a:spcPct val="0"/>
              </a:spcAft>
              <a:defRPr sz="2000">
                <a:solidFill>
                  <a:schemeClr val="tx1"/>
                </a:solidFill>
                <a:latin typeface="Calibri" pitchFamily="34" charset="0"/>
              </a:defRPr>
            </a:lvl6pPr>
            <a:lvl7pPr marL="2971800" indent="-228600" eaLnBrk="0" fontAlgn="base" hangingPunct="0">
              <a:spcBef>
                <a:spcPct val="0"/>
              </a:spcBef>
              <a:spcAft>
                <a:spcPct val="0"/>
              </a:spcAft>
              <a:defRPr sz="2000">
                <a:solidFill>
                  <a:schemeClr val="tx1"/>
                </a:solidFill>
                <a:latin typeface="Calibri" pitchFamily="34" charset="0"/>
              </a:defRPr>
            </a:lvl7pPr>
            <a:lvl8pPr marL="3429000" indent="-228600" eaLnBrk="0" fontAlgn="base" hangingPunct="0">
              <a:spcBef>
                <a:spcPct val="0"/>
              </a:spcBef>
              <a:spcAft>
                <a:spcPct val="0"/>
              </a:spcAft>
              <a:defRPr sz="2000">
                <a:solidFill>
                  <a:schemeClr val="tx1"/>
                </a:solidFill>
                <a:latin typeface="Calibri" pitchFamily="34" charset="0"/>
              </a:defRPr>
            </a:lvl8pPr>
            <a:lvl9pPr marL="3886200" indent="-228600" eaLnBrk="0" fontAlgn="base" hangingPunct="0">
              <a:spcBef>
                <a:spcPct val="0"/>
              </a:spcBef>
              <a:spcAft>
                <a:spcPct val="0"/>
              </a:spcAft>
              <a:defRPr sz="2000">
                <a:solidFill>
                  <a:schemeClr val="tx1"/>
                </a:solidFill>
                <a:latin typeface="Calibri" pitchFamily="34" charset="0"/>
              </a:defRPr>
            </a:lvl9pPr>
          </a:lstStyle>
          <a:p>
            <a:pPr marL="0" lvl="1">
              <a:spcBef>
                <a:spcPct val="20000"/>
              </a:spcBef>
              <a:spcAft>
                <a:spcPts val="600"/>
              </a:spcAft>
              <a:buClr>
                <a:schemeClr val="tx1"/>
              </a:buClr>
              <a:buSzPct val="120000"/>
              <a:buFont typeface="Courier New" pitchFamily="49" charset="0"/>
              <a:buNone/>
            </a:pPr>
            <a:r>
              <a:rPr lang="fr-FR" altLang="fr-FR" sz="1800" b="1" dirty="0" smtClean="0">
                <a:solidFill>
                  <a:srgbClr val="003399"/>
                </a:solidFill>
                <a:ea typeface="MS PGothic" pitchFamily="34" charset="-128"/>
              </a:rPr>
              <a:t>Accident LOLF (</a:t>
            </a:r>
            <a:r>
              <a:rPr lang="fr-FR" altLang="fr-FR" sz="1800" b="1" dirty="0" err="1" smtClean="0">
                <a:solidFill>
                  <a:srgbClr val="003399"/>
                </a:solidFill>
                <a:ea typeface="MS PGothic" pitchFamily="34" charset="-128"/>
              </a:rPr>
              <a:t>Loss</a:t>
            </a:r>
            <a:r>
              <a:rPr lang="fr-FR" altLang="fr-FR" sz="1800" b="1" dirty="0" smtClean="0">
                <a:solidFill>
                  <a:srgbClr val="003399"/>
                </a:solidFill>
                <a:ea typeface="MS PGothic" pitchFamily="34" charset="-128"/>
              </a:rPr>
              <a:t> of </a:t>
            </a:r>
            <a:r>
              <a:rPr lang="fr-FR" altLang="fr-FR" sz="1800" b="1" dirty="0" err="1" smtClean="0">
                <a:solidFill>
                  <a:srgbClr val="003399"/>
                </a:solidFill>
                <a:ea typeface="MS PGothic" pitchFamily="34" charset="-128"/>
              </a:rPr>
              <a:t>Liquid</a:t>
            </a:r>
            <a:r>
              <a:rPr lang="fr-FR" altLang="fr-FR" sz="1800" b="1" dirty="0" smtClean="0">
                <a:solidFill>
                  <a:srgbClr val="003399"/>
                </a:solidFill>
                <a:ea typeface="MS PGothic" pitchFamily="34" charset="-128"/>
              </a:rPr>
              <a:t> Fuel) </a:t>
            </a:r>
            <a:r>
              <a:rPr lang="fr-FR" altLang="fr-FR" sz="1700" dirty="0" smtClean="0">
                <a:solidFill>
                  <a:srgbClr val="595959"/>
                </a:solidFill>
                <a:ea typeface="MS PGothic" pitchFamily="34" charset="-128"/>
              </a:rPr>
              <a:t>→ aucun outil dispo pour l’analyse quantitative mais qualitativement :</a:t>
            </a:r>
          </a:p>
          <a:p>
            <a:pPr lvl="2">
              <a:spcAft>
                <a:spcPts val="200"/>
              </a:spcAft>
              <a:buClr>
                <a:schemeClr val="tx1"/>
              </a:buClr>
              <a:buSzPct val="120000"/>
              <a:buFont typeface="Arial" charset="0"/>
              <a:buChar char="•"/>
            </a:pPr>
            <a:r>
              <a:rPr lang="fr-FR" altLang="fr-FR" sz="1700" dirty="0" smtClean="0">
                <a:solidFill>
                  <a:srgbClr val="595959"/>
                </a:solidFill>
                <a:ea typeface="MS PGothic" pitchFamily="34" charset="-128"/>
              </a:rPr>
              <a:t>Circuit combustible : structure complexe, connections multiples</a:t>
            </a:r>
          </a:p>
          <a:p>
            <a:pPr lvl="2">
              <a:spcAft>
                <a:spcPts val="200"/>
              </a:spcAft>
              <a:buClr>
                <a:schemeClr val="tx1"/>
              </a:buClr>
              <a:buSzPct val="120000"/>
              <a:buFont typeface="Arial" charset="0"/>
              <a:buChar char="•"/>
            </a:pPr>
            <a:r>
              <a:rPr lang="fr-FR" altLang="fr-FR" sz="1700" dirty="0" smtClean="0">
                <a:solidFill>
                  <a:srgbClr val="595959"/>
                </a:solidFill>
                <a:ea typeface="MS PGothic" pitchFamily="34" charset="-128"/>
              </a:rPr>
              <a:t>Fuites possibles : collecteurs connectés au réservoir de vidange</a:t>
            </a:r>
            <a:endParaRPr lang="fr-FR" altLang="fr-FR" sz="1700" dirty="0">
              <a:solidFill>
                <a:srgbClr val="595959"/>
              </a:solidFill>
              <a:ea typeface="MS PGothic" pitchFamily="34" charset="-128"/>
            </a:endParaRPr>
          </a:p>
        </p:txBody>
      </p:sp>
      <p:sp>
        <p:nvSpPr>
          <p:cNvPr id="10" name="Flèche droite 9"/>
          <p:cNvSpPr/>
          <p:nvPr/>
        </p:nvSpPr>
        <p:spPr bwMode="auto">
          <a:xfrm rot="5400000">
            <a:off x="6887369" y="3393728"/>
            <a:ext cx="504825" cy="287337"/>
          </a:xfrm>
          <a:prstGeom prst="rightArrow">
            <a:avLst/>
          </a:prstGeom>
          <a:solidFill>
            <a:schemeClr val="bg1"/>
          </a:solidFill>
          <a:ln w="9525" cap="flat" cmpd="sng" algn="ctr">
            <a:solidFill>
              <a:srgbClr val="003399"/>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eaLnBrk="0" hangingPunct="0">
              <a:defRPr/>
            </a:pPr>
            <a:endParaRPr lang="en-US" sz="2400" dirty="0">
              <a:latin typeface="Arial" pitchFamily="1" charset="0"/>
              <a:ea typeface="ＭＳ Ｐゴシック" pitchFamily="1" charset="-128"/>
              <a:cs typeface="ＭＳ Ｐゴシック" pitchFamily="1" charset="-128"/>
            </a:endParaRPr>
          </a:p>
        </p:txBody>
      </p:sp>
      <p:cxnSp>
        <p:nvCxnSpPr>
          <p:cNvPr id="11" name="Connecteur droit 12"/>
          <p:cNvCxnSpPr>
            <a:cxnSpLocks noChangeShapeType="1"/>
          </p:cNvCxnSpPr>
          <p:nvPr/>
        </p:nvCxnSpPr>
        <p:spPr bwMode="auto">
          <a:xfrm flipV="1">
            <a:off x="-6350" y="765323"/>
            <a:ext cx="7289800" cy="15875"/>
          </a:xfrm>
          <a:prstGeom prst="line">
            <a:avLst/>
          </a:prstGeom>
          <a:noFill/>
          <a:ln w="28575">
            <a:solidFill>
              <a:srgbClr val="003399"/>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956271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fld id="{7F664807-8D06-4595-A0E2-74CDCF5EE8F8}" type="slidenum">
              <a:rPr lang="en-GB" smtClean="0"/>
              <a:pPr/>
              <a:t>21</a:t>
            </a:fld>
            <a:endParaRPr lang="en-GB"/>
          </a:p>
        </p:txBody>
      </p:sp>
      <p:sp>
        <p:nvSpPr>
          <p:cNvPr id="6" name="Rectangle 5"/>
          <p:cNvSpPr>
            <a:spLocks noChangeArrowheads="1"/>
          </p:cNvSpPr>
          <p:nvPr/>
        </p:nvSpPr>
        <p:spPr bwMode="auto">
          <a:xfrm>
            <a:off x="115888" y="5129316"/>
            <a:ext cx="8920162"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dirty="0" smtClean="0">
                <a:solidFill>
                  <a:srgbClr val="0070C0"/>
                </a:solidFill>
                <a:latin typeface="Calibri" pitchFamily="34" charset="0"/>
              </a:rPr>
              <a:t>12 </a:t>
            </a:r>
            <a:r>
              <a:rPr lang="en-GB" dirty="0" err="1" smtClean="0">
                <a:solidFill>
                  <a:srgbClr val="0070C0"/>
                </a:solidFill>
                <a:latin typeface="Calibri" pitchFamily="34" charset="0"/>
              </a:rPr>
              <a:t>partenaires</a:t>
            </a:r>
            <a:r>
              <a:rPr lang="en-GB" dirty="0" smtClean="0">
                <a:solidFill>
                  <a:srgbClr val="0070C0"/>
                </a:solidFill>
                <a:latin typeface="Calibri" pitchFamily="34" charset="0"/>
              </a:rPr>
              <a:t> </a:t>
            </a:r>
            <a:r>
              <a:rPr lang="en-GB" dirty="0" err="1" smtClean="0">
                <a:solidFill>
                  <a:srgbClr val="0070C0"/>
                </a:solidFill>
                <a:latin typeface="Calibri" pitchFamily="34" charset="0"/>
              </a:rPr>
              <a:t>européens</a:t>
            </a:r>
            <a:r>
              <a:rPr lang="en-GB" dirty="0" smtClean="0">
                <a:solidFill>
                  <a:srgbClr val="0070C0"/>
                </a:solidFill>
                <a:latin typeface="Calibri" pitchFamily="34" charset="0"/>
              </a:rPr>
              <a:t> : </a:t>
            </a:r>
            <a:r>
              <a:rPr lang="en-GB" sz="1400" dirty="0">
                <a:latin typeface="Calibri" pitchFamily="34" charset="0"/>
              </a:rPr>
              <a:t>France (CNRS: Coordinator, </a:t>
            </a:r>
            <a:r>
              <a:rPr lang="en-GB" sz="1400" dirty="0" err="1">
                <a:latin typeface="Calibri" pitchFamily="34" charset="0"/>
              </a:rPr>
              <a:t>Aubert&amp;Duval</a:t>
            </a:r>
            <a:r>
              <a:rPr lang="en-GB" sz="1400" dirty="0">
                <a:latin typeface="Calibri" pitchFamily="34" charset="0"/>
              </a:rPr>
              <a:t>, INOPRO, Grenoble INP), EU (JRC – Institute for </a:t>
            </a:r>
            <a:r>
              <a:rPr lang="en-GB" sz="1400" dirty="0" err="1">
                <a:latin typeface="Calibri" pitchFamily="34" charset="0"/>
              </a:rPr>
              <a:t>TransU</a:t>
            </a:r>
            <a:r>
              <a:rPr lang="en-GB" sz="1400" dirty="0">
                <a:latin typeface="Calibri" pitchFamily="34" charset="0"/>
              </a:rPr>
              <a:t> Elements), Netherlands (Delft University of Technology), Germany (KIT-G, FZD), </a:t>
            </a:r>
            <a:r>
              <a:rPr lang="en-GB" sz="1400" dirty="0" smtClean="0">
                <a:latin typeface="Calibri" pitchFamily="34" charset="0"/>
              </a:rPr>
              <a:t>Italy </a:t>
            </a:r>
            <a:r>
              <a:rPr lang="en-GB" sz="1400" dirty="0">
                <a:latin typeface="Calibri" pitchFamily="34" charset="0"/>
              </a:rPr>
              <a:t>(</a:t>
            </a:r>
            <a:r>
              <a:rPr lang="en-GB" sz="1400" dirty="0" err="1">
                <a:latin typeface="Calibri" pitchFamily="34" charset="0"/>
              </a:rPr>
              <a:t>Politecnico</a:t>
            </a:r>
            <a:r>
              <a:rPr lang="en-GB" sz="1400" dirty="0">
                <a:latin typeface="Calibri" pitchFamily="34" charset="0"/>
              </a:rPr>
              <a:t> di Torino), United Kingdom (Oxford University), Czech Republic (</a:t>
            </a:r>
            <a:r>
              <a:rPr lang="en-GB" sz="1400" dirty="0" err="1">
                <a:latin typeface="Calibri" pitchFamily="34" charset="0"/>
              </a:rPr>
              <a:t>Energovyzkum</a:t>
            </a:r>
            <a:r>
              <a:rPr lang="en-GB" sz="1400" dirty="0">
                <a:latin typeface="Calibri" pitchFamily="34" charset="0"/>
              </a:rPr>
              <a:t> Ltd), Hungary (Budapest University of Technology) + 2 </a:t>
            </a:r>
            <a:r>
              <a:rPr lang="en-GB" sz="1400" dirty="0" err="1" smtClean="0">
                <a:latin typeface="Calibri" pitchFamily="34" charset="0"/>
              </a:rPr>
              <a:t>observateurs</a:t>
            </a:r>
            <a:r>
              <a:rPr lang="en-GB" sz="1400" dirty="0" smtClean="0">
                <a:latin typeface="Calibri" pitchFamily="34" charset="0"/>
              </a:rPr>
              <a:t> </a:t>
            </a:r>
            <a:r>
              <a:rPr lang="en-GB" sz="1400" dirty="0">
                <a:latin typeface="Calibri" pitchFamily="34" charset="0"/>
              </a:rPr>
              <a:t>(</a:t>
            </a:r>
            <a:r>
              <a:rPr lang="en-GB" sz="1400" dirty="0" err="1">
                <a:latin typeface="Calibri" pitchFamily="34" charset="0"/>
              </a:rPr>
              <a:t>Politecnico</a:t>
            </a:r>
            <a:r>
              <a:rPr lang="en-GB" sz="1400" dirty="0">
                <a:latin typeface="Calibri" pitchFamily="34" charset="0"/>
              </a:rPr>
              <a:t> di Milano, Italy and Paul </a:t>
            </a:r>
            <a:r>
              <a:rPr lang="en-GB" sz="1400" dirty="0" err="1">
                <a:latin typeface="Calibri" pitchFamily="34" charset="0"/>
              </a:rPr>
              <a:t>Scherrer</a:t>
            </a:r>
            <a:r>
              <a:rPr lang="en-GB" sz="1400" dirty="0">
                <a:latin typeface="Calibri" pitchFamily="34" charset="0"/>
              </a:rPr>
              <a:t> Institute, Switzerland) </a:t>
            </a:r>
          </a:p>
        </p:txBody>
      </p:sp>
      <p:sp>
        <p:nvSpPr>
          <p:cNvPr id="7" name="Rectangle 6"/>
          <p:cNvSpPr>
            <a:spLocks noChangeArrowheads="1"/>
          </p:cNvSpPr>
          <p:nvPr/>
        </p:nvSpPr>
        <p:spPr bwMode="auto">
          <a:xfrm>
            <a:off x="179388" y="6381328"/>
            <a:ext cx="8856661" cy="400110"/>
          </a:xfrm>
          <a:prstGeom prst="rect">
            <a:avLst/>
          </a:prstGeom>
          <a:solidFill>
            <a:schemeClr val="bg1"/>
          </a:solidFill>
          <a:ln>
            <a:noFill/>
          </a:ln>
          <a:extLst/>
        </p:spPr>
        <p:txBody>
          <a:bodyPr wrap="square">
            <a:spAutoFit/>
          </a:bodyPr>
          <a:lstStyle/>
          <a:p>
            <a:pPr algn="ctr"/>
            <a:r>
              <a:rPr lang="en-GB" sz="2000" b="1" dirty="0">
                <a:solidFill>
                  <a:srgbClr val="0070C0"/>
                </a:solidFill>
                <a:latin typeface="Calibri" pitchFamily="34" charset="0"/>
              </a:rPr>
              <a:t>+ </a:t>
            </a:r>
            <a:r>
              <a:rPr lang="en-GB" sz="2000" b="1" dirty="0" err="1" smtClean="0">
                <a:solidFill>
                  <a:srgbClr val="0070C0"/>
                </a:solidFill>
                <a:latin typeface="Calibri" pitchFamily="34" charset="0"/>
              </a:rPr>
              <a:t>Couplé</a:t>
            </a:r>
            <a:r>
              <a:rPr lang="en-GB" sz="2000" b="1" dirty="0" smtClean="0">
                <a:solidFill>
                  <a:srgbClr val="0070C0"/>
                </a:solidFill>
                <a:latin typeface="Calibri" pitchFamily="34" charset="0"/>
              </a:rPr>
              <a:t> au </a:t>
            </a:r>
            <a:r>
              <a:rPr lang="en-GB" sz="2000" b="1" dirty="0" err="1" smtClean="0">
                <a:solidFill>
                  <a:srgbClr val="0070C0"/>
                </a:solidFill>
                <a:latin typeface="Calibri" pitchFamily="34" charset="0"/>
              </a:rPr>
              <a:t>projet</a:t>
            </a:r>
            <a:r>
              <a:rPr lang="en-GB" sz="2000" b="1" dirty="0" smtClean="0">
                <a:solidFill>
                  <a:srgbClr val="0070C0"/>
                </a:solidFill>
                <a:latin typeface="Calibri" pitchFamily="34" charset="0"/>
              </a:rPr>
              <a:t> MARS </a:t>
            </a:r>
            <a:r>
              <a:rPr lang="en-GB" sz="2000" b="1" dirty="0">
                <a:solidFill>
                  <a:srgbClr val="0070C0"/>
                </a:solidFill>
                <a:latin typeface="Calibri" pitchFamily="34" charset="0"/>
              </a:rPr>
              <a:t>(Minor Actinides Recycling in Molten Salt</a:t>
            </a:r>
            <a:r>
              <a:rPr lang="en-GB" sz="2000" b="1" dirty="0" smtClean="0">
                <a:solidFill>
                  <a:srgbClr val="0070C0"/>
                </a:solidFill>
                <a:latin typeface="Calibri" pitchFamily="34" charset="0"/>
              </a:rPr>
              <a:t>) de ROSATOM</a:t>
            </a:r>
            <a:endParaRPr lang="en-GB" sz="2000" b="1" dirty="0">
              <a:solidFill>
                <a:srgbClr val="0070C0"/>
              </a:solidFill>
              <a:latin typeface="Calibri" pitchFamily="34" charset="0"/>
            </a:endParaRPr>
          </a:p>
        </p:txBody>
      </p:sp>
      <p:pic>
        <p:nvPicPr>
          <p:cNvPr id="11" name="Image 3" descr="logo EVOL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20693" y="4051845"/>
            <a:ext cx="1655763" cy="124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a:spLocks noChangeArrowheads="1"/>
          </p:cNvSpPr>
          <p:nvPr/>
        </p:nvSpPr>
        <p:spPr bwMode="auto">
          <a:xfrm>
            <a:off x="179388" y="2564904"/>
            <a:ext cx="8505825"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07950" lvl="1">
              <a:buFontTx/>
              <a:buChar char="•"/>
            </a:pPr>
            <a:r>
              <a:rPr lang="en-GB" sz="1500" dirty="0">
                <a:latin typeface="Calibri" pitchFamily="34" charset="0"/>
              </a:rPr>
              <a:t> </a:t>
            </a:r>
            <a:r>
              <a:rPr lang="en-GB" sz="1500" b="1" dirty="0">
                <a:latin typeface="Calibri" pitchFamily="34" charset="0"/>
              </a:rPr>
              <a:t>Recommendations for the design of the core and fuel heat exchangers</a:t>
            </a:r>
          </a:p>
          <a:p>
            <a:pPr marL="107950" lvl="1">
              <a:buFontTx/>
              <a:buChar char="•"/>
            </a:pPr>
            <a:r>
              <a:rPr lang="en-GB" sz="1500" b="1" dirty="0">
                <a:latin typeface="Calibri" pitchFamily="34" charset="0"/>
              </a:rPr>
              <a:t> Definition of a safety approach dedicated to liquid-fuel reactors - Transposition of the defence in depth principle - Development of dedicated tools for transient simulations of molten salt reactors</a:t>
            </a:r>
          </a:p>
          <a:p>
            <a:pPr marL="107950" lvl="1">
              <a:buFontTx/>
              <a:buChar char="•"/>
            </a:pPr>
            <a:r>
              <a:rPr lang="en-GB" sz="1500" b="1" dirty="0">
                <a:latin typeface="Calibri" pitchFamily="34" charset="0"/>
              </a:rPr>
              <a:t> Determination of the salt composition - </a:t>
            </a:r>
            <a:r>
              <a:rPr lang="en-US" sz="1500" b="1" dirty="0">
                <a:latin typeface="Calibri" pitchFamily="34" charset="0"/>
              </a:rPr>
              <a:t>Determination of Pu solubility in LiF-ThF4 - Control of salt potential by introducing </a:t>
            </a:r>
            <a:r>
              <a:rPr lang="en-US" sz="1500" b="1" dirty="0" err="1">
                <a:latin typeface="Calibri" pitchFamily="34" charset="0"/>
              </a:rPr>
              <a:t>Th</a:t>
            </a:r>
            <a:r>
              <a:rPr lang="en-US" sz="1500" b="1" dirty="0">
                <a:latin typeface="Calibri" pitchFamily="34" charset="0"/>
              </a:rPr>
              <a:t> metal</a:t>
            </a:r>
            <a:endParaRPr lang="en-GB" sz="1500" b="1" dirty="0">
              <a:latin typeface="Calibri" pitchFamily="34" charset="0"/>
            </a:endParaRPr>
          </a:p>
          <a:p>
            <a:pPr marL="107950" lvl="1">
              <a:buFontTx/>
              <a:buChar char="•"/>
            </a:pPr>
            <a:r>
              <a:rPr lang="en-GB" sz="1500" b="1" dirty="0">
                <a:latin typeface="Calibri" pitchFamily="34" charset="0"/>
              </a:rPr>
              <a:t> Evaluation of the reprocessing efficiency (based on experimental data) – FFFER project</a:t>
            </a:r>
          </a:p>
          <a:p>
            <a:pPr marL="107950" lvl="1">
              <a:buFontTx/>
              <a:buChar char="•"/>
            </a:pPr>
            <a:r>
              <a:rPr lang="en-GB" sz="1500" b="1" dirty="0">
                <a:latin typeface="Calibri" pitchFamily="34" charset="0"/>
              </a:rPr>
              <a:t> Recommendations for the composition of structural materials around the core</a:t>
            </a:r>
          </a:p>
        </p:txBody>
      </p:sp>
      <p:pic>
        <p:nvPicPr>
          <p:cNvPr id="13" name="Picture 3" descr="http://www.tech-brest-iroise.fr/files/258/FP7_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9736" y="548680"/>
            <a:ext cx="1360736" cy="981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1"/>
          <p:cNvSpPr>
            <a:spLocks noChangeArrowheads="1"/>
          </p:cNvSpPr>
          <p:nvPr/>
        </p:nvSpPr>
        <p:spPr bwMode="auto">
          <a:xfrm>
            <a:off x="2038853" y="4341584"/>
            <a:ext cx="4621379" cy="815608"/>
          </a:xfrm>
          <a:prstGeom prst="rect">
            <a:avLst/>
          </a:prstGeom>
          <a:noFill/>
          <a:ln w="9525">
            <a:noFill/>
            <a:miter lim="800000"/>
            <a:headEnd/>
            <a:tailEnd/>
          </a:ln>
          <a:effectLst/>
        </p:spPr>
        <p:txBody>
          <a:bodyPr wrap="square">
            <a:spAutoFit/>
          </a:bodyPr>
          <a:lstStyle/>
          <a:p>
            <a:pPr>
              <a:spcAft>
                <a:spcPts val="300"/>
              </a:spcAft>
            </a:pPr>
            <a:r>
              <a:rPr lang="fr-FR" sz="1400" b="1" dirty="0" smtClean="0">
                <a:solidFill>
                  <a:srgbClr val="003385"/>
                </a:solidFill>
                <a:latin typeface="+mn-lt"/>
              </a:rPr>
              <a:t>WP2: </a:t>
            </a:r>
            <a:r>
              <a:rPr lang="fr-FR" sz="1400" b="1" dirty="0" err="1" smtClean="0">
                <a:solidFill>
                  <a:srgbClr val="003385"/>
                </a:solidFill>
                <a:latin typeface="+mn-lt"/>
              </a:rPr>
              <a:t>Pre-Conceptual</a:t>
            </a:r>
            <a:r>
              <a:rPr lang="fr-FR" sz="1400" b="1" dirty="0" smtClean="0">
                <a:solidFill>
                  <a:srgbClr val="003385"/>
                </a:solidFill>
                <a:latin typeface="+mn-lt"/>
              </a:rPr>
              <a:t> Design and </a:t>
            </a:r>
            <a:r>
              <a:rPr lang="fr-FR" sz="1400" b="1" dirty="0" err="1" smtClean="0">
                <a:solidFill>
                  <a:srgbClr val="003385"/>
                </a:solidFill>
                <a:latin typeface="+mn-lt"/>
              </a:rPr>
              <a:t>Safety</a:t>
            </a:r>
            <a:endParaRPr lang="fr-FR" sz="1400" b="1" u="sng" dirty="0" smtClean="0">
              <a:solidFill>
                <a:srgbClr val="003385"/>
              </a:solidFill>
              <a:latin typeface="+mn-lt"/>
            </a:endParaRPr>
          </a:p>
          <a:p>
            <a:pPr>
              <a:spcAft>
                <a:spcPts val="300"/>
              </a:spcAft>
            </a:pPr>
            <a:r>
              <a:rPr lang="fr-FR" sz="1400" b="1" dirty="0" smtClean="0">
                <a:solidFill>
                  <a:srgbClr val="003385"/>
                </a:solidFill>
                <a:latin typeface="+mn-lt"/>
              </a:rPr>
              <a:t>WP3: Fuel Salt </a:t>
            </a:r>
            <a:r>
              <a:rPr lang="fr-FR" sz="1400" b="1" dirty="0" err="1" smtClean="0">
                <a:solidFill>
                  <a:srgbClr val="003385"/>
                </a:solidFill>
                <a:latin typeface="+mn-lt"/>
              </a:rPr>
              <a:t>Chemistry</a:t>
            </a:r>
            <a:r>
              <a:rPr lang="fr-FR" sz="1400" b="1" dirty="0" smtClean="0">
                <a:solidFill>
                  <a:srgbClr val="003385"/>
                </a:solidFill>
                <a:latin typeface="+mn-lt"/>
              </a:rPr>
              <a:t> and </a:t>
            </a:r>
            <a:r>
              <a:rPr lang="fr-FR" sz="1400" b="1" dirty="0" err="1" smtClean="0">
                <a:solidFill>
                  <a:srgbClr val="003385"/>
                </a:solidFill>
                <a:latin typeface="+mn-lt"/>
              </a:rPr>
              <a:t>Reprocessing</a:t>
            </a:r>
            <a:endParaRPr lang="fr-FR" sz="1400" b="1" u="sng" dirty="0" smtClean="0">
              <a:solidFill>
                <a:srgbClr val="003385"/>
              </a:solidFill>
              <a:latin typeface="+mn-lt"/>
            </a:endParaRPr>
          </a:p>
          <a:p>
            <a:pPr>
              <a:spcAft>
                <a:spcPts val="300"/>
              </a:spcAft>
            </a:pPr>
            <a:r>
              <a:rPr lang="fr-FR" sz="1400" b="1" dirty="0" smtClean="0">
                <a:solidFill>
                  <a:srgbClr val="003385"/>
                </a:solidFill>
                <a:latin typeface="+mn-lt"/>
              </a:rPr>
              <a:t>WP4: Structural </a:t>
            </a:r>
            <a:r>
              <a:rPr lang="fr-FR" sz="1400" b="1" dirty="0" err="1" smtClean="0">
                <a:solidFill>
                  <a:srgbClr val="003385"/>
                </a:solidFill>
                <a:latin typeface="+mn-lt"/>
              </a:rPr>
              <a:t>Materials</a:t>
            </a:r>
            <a:endParaRPr lang="fr-FR" sz="1400" b="1" dirty="0">
              <a:solidFill>
                <a:srgbClr val="003385"/>
              </a:solidFill>
              <a:latin typeface="+mn-lt"/>
            </a:endParaRPr>
          </a:p>
        </p:txBody>
      </p:sp>
      <p:sp>
        <p:nvSpPr>
          <p:cNvPr id="15" name="Accolade fermante 14"/>
          <p:cNvSpPr>
            <a:spLocks/>
          </p:cNvSpPr>
          <p:nvPr/>
        </p:nvSpPr>
        <p:spPr bwMode="auto">
          <a:xfrm flipH="1">
            <a:off x="1900796" y="4344115"/>
            <a:ext cx="144016" cy="780723"/>
          </a:xfrm>
          <a:prstGeom prst="rightBrace">
            <a:avLst>
              <a:gd name="adj1" fmla="val 70843"/>
              <a:gd name="adj2" fmla="val 50000"/>
            </a:avLst>
          </a:prstGeom>
          <a:noFill/>
          <a:ln w="22225">
            <a:solidFill>
              <a:srgbClr val="003385"/>
            </a:solidFill>
            <a:round/>
            <a:headEnd/>
            <a:tailEnd/>
          </a:ln>
          <a:effectLst>
            <a:outerShdw dist="63500" dir="8280003" rotWithShape="0">
              <a:srgbClr val="808080">
                <a:alpha val="56999"/>
              </a:srgbClr>
            </a:outerShdw>
          </a:effectLst>
        </p:spPr>
        <p:txBody>
          <a:bodyPr/>
          <a:lstStyle/>
          <a:p>
            <a:pPr eaLnBrk="0" hangingPunct="0">
              <a:defRPr/>
            </a:pPr>
            <a:endParaRPr lang="en-GB" dirty="0">
              <a:latin typeface="Arial" pitchFamily="1" charset="0"/>
              <a:ea typeface="ＭＳ Ｐゴシック" pitchFamily="1" charset="-128"/>
              <a:cs typeface="ＭＳ Ｐゴシック" pitchFamily="1" charset="-128"/>
            </a:endParaRPr>
          </a:p>
        </p:txBody>
      </p:sp>
      <p:sp>
        <p:nvSpPr>
          <p:cNvPr id="16" name="Rectangle 15"/>
          <p:cNvSpPr/>
          <p:nvPr/>
        </p:nvSpPr>
        <p:spPr bwMode="auto">
          <a:xfrm>
            <a:off x="251520" y="1988840"/>
            <a:ext cx="8496944" cy="539973"/>
          </a:xfrm>
          <a:prstGeom prst="rect">
            <a:avLst/>
          </a:prstGeom>
          <a:solidFill>
            <a:srgbClr val="FFF8C7"/>
          </a:solidFill>
          <a:ln w="9525" cap="flat" cmpd="sng" algn="ctr">
            <a:solidFill>
              <a:schemeClr val="tx1"/>
            </a:solidFill>
            <a:prstDash val="solid"/>
            <a:round/>
            <a:headEnd type="none" w="med" len="med"/>
            <a:tailEnd type="none" w="med" len="med"/>
          </a:ln>
          <a:effectLst>
            <a:outerShdw blurRad="38100" dist="63500" dir="8280000">
              <a:srgbClr val="000000">
                <a:alpha val="57000"/>
              </a:srgb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endParaRPr>
          </a:p>
        </p:txBody>
      </p:sp>
      <p:sp>
        <p:nvSpPr>
          <p:cNvPr id="17" name="Rectangle 6"/>
          <p:cNvSpPr>
            <a:spLocks noChangeArrowheads="1"/>
          </p:cNvSpPr>
          <p:nvPr/>
        </p:nvSpPr>
        <p:spPr bwMode="auto">
          <a:xfrm>
            <a:off x="251520" y="1052736"/>
            <a:ext cx="6120680" cy="815608"/>
          </a:xfrm>
          <a:prstGeom prst="rect">
            <a:avLst/>
          </a:prstGeom>
          <a:noFill/>
          <a:ln w="9525">
            <a:noFill/>
            <a:miter lim="800000"/>
            <a:headEnd/>
            <a:tailEnd/>
          </a:ln>
          <a:effectLst/>
        </p:spPr>
        <p:txBody>
          <a:bodyPr wrap="square">
            <a:spAutoFit/>
          </a:bodyPr>
          <a:lstStyle/>
          <a:p>
            <a:pPr>
              <a:spcAft>
                <a:spcPts val="300"/>
              </a:spcAft>
            </a:pPr>
            <a:r>
              <a:rPr lang="fr-FR" sz="1600" b="1" dirty="0" smtClean="0">
                <a:solidFill>
                  <a:srgbClr val="00B0F0"/>
                </a:solidFill>
                <a:latin typeface="+mn-lt"/>
              </a:rPr>
              <a:t>Projet européen “</a:t>
            </a:r>
            <a:r>
              <a:rPr lang="fr-FR" sz="1600" b="1" dirty="0" smtClean="0">
                <a:solidFill>
                  <a:srgbClr val="0033CC"/>
                </a:solidFill>
                <a:latin typeface="+mn-lt"/>
              </a:rPr>
              <a:t>SAMOFAR</a:t>
            </a:r>
            <a:r>
              <a:rPr lang="fr-FR" sz="1600" b="1" dirty="0" smtClean="0">
                <a:solidFill>
                  <a:srgbClr val="00B0F0"/>
                </a:solidFill>
                <a:latin typeface="+mn-lt"/>
              </a:rPr>
              <a:t>”</a:t>
            </a:r>
          </a:p>
          <a:p>
            <a:pPr>
              <a:spcAft>
                <a:spcPts val="300"/>
              </a:spcAft>
            </a:pPr>
            <a:r>
              <a:rPr lang="fr-FR" sz="1400" b="1" dirty="0" smtClean="0">
                <a:solidFill>
                  <a:srgbClr val="0033CC"/>
                </a:solidFill>
                <a:latin typeface="+mn-lt"/>
              </a:rPr>
              <a:t>E</a:t>
            </a:r>
            <a:r>
              <a:rPr lang="fr-FR" sz="1400" b="1" dirty="0" smtClean="0">
                <a:solidFill>
                  <a:srgbClr val="00B0F0"/>
                </a:solidFill>
                <a:latin typeface="+mn-lt"/>
              </a:rPr>
              <a:t>valuation and </a:t>
            </a:r>
            <a:r>
              <a:rPr lang="fr-FR" sz="1400" b="1" dirty="0" err="1" smtClean="0">
                <a:solidFill>
                  <a:srgbClr val="0033CC"/>
                </a:solidFill>
                <a:latin typeface="+mn-lt"/>
              </a:rPr>
              <a:t>V</a:t>
            </a:r>
            <a:r>
              <a:rPr lang="fr-FR" sz="1400" b="1" dirty="0" err="1" smtClean="0">
                <a:solidFill>
                  <a:srgbClr val="00B0F0"/>
                </a:solidFill>
                <a:latin typeface="+mn-lt"/>
              </a:rPr>
              <a:t>iability</a:t>
            </a:r>
            <a:r>
              <a:rPr lang="fr-FR" sz="1400" b="1" dirty="0" smtClean="0">
                <a:solidFill>
                  <a:srgbClr val="00B0F0"/>
                </a:solidFill>
                <a:latin typeface="+mn-lt"/>
              </a:rPr>
              <a:t> </a:t>
            </a:r>
            <a:r>
              <a:rPr lang="fr-FR" sz="1400" b="1" dirty="0" smtClean="0">
                <a:solidFill>
                  <a:srgbClr val="0033CC"/>
                </a:solidFill>
                <a:latin typeface="+mn-lt"/>
              </a:rPr>
              <a:t>O</a:t>
            </a:r>
            <a:r>
              <a:rPr lang="fr-FR" sz="1400" b="1" dirty="0" smtClean="0">
                <a:solidFill>
                  <a:srgbClr val="00B0F0"/>
                </a:solidFill>
                <a:latin typeface="+mn-lt"/>
              </a:rPr>
              <a:t>f </a:t>
            </a:r>
            <a:r>
              <a:rPr lang="fr-FR" sz="1400" b="1" dirty="0" err="1" smtClean="0">
                <a:solidFill>
                  <a:srgbClr val="0033CC"/>
                </a:solidFill>
                <a:latin typeface="+mn-lt"/>
              </a:rPr>
              <a:t>L</a:t>
            </a:r>
            <a:r>
              <a:rPr lang="fr-FR" sz="1400" b="1" dirty="0" err="1" smtClean="0">
                <a:solidFill>
                  <a:srgbClr val="00B0F0"/>
                </a:solidFill>
                <a:latin typeface="+mn-lt"/>
              </a:rPr>
              <a:t>iquid</a:t>
            </a:r>
            <a:r>
              <a:rPr lang="fr-FR" sz="1400" b="1" dirty="0" smtClean="0">
                <a:solidFill>
                  <a:srgbClr val="00B0F0"/>
                </a:solidFill>
                <a:latin typeface="+mn-lt"/>
              </a:rPr>
              <a:t> fuel </a:t>
            </a:r>
            <a:r>
              <a:rPr lang="fr-FR" sz="1400" b="1" dirty="0" err="1" smtClean="0">
                <a:solidFill>
                  <a:srgbClr val="00B0F0"/>
                </a:solidFill>
                <a:latin typeface="+mn-lt"/>
              </a:rPr>
              <a:t>fast</a:t>
            </a:r>
            <a:r>
              <a:rPr lang="fr-FR" sz="1400" b="1" dirty="0" smtClean="0">
                <a:solidFill>
                  <a:srgbClr val="00B0F0"/>
                </a:solidFill>
                <a:latin typeface="+mn-lt"/>
              </a:rPr>
              <a:t> </a:t>
            </a:r>
            <a:r>
              <a:rPr lang="fr-FR" sz="1400" b="1" dirty="0" err="1" smtClean="0">
                <a:solidFill>
                  <a:srgbClr val="00B0F0"/>
                </a:solidFill>
                <a:latin typeface="+mn-lt"/>
              </a:rPr>
              <a:t>reactor</a:t>
            </a:r>
            <a:r>
              <a:rPr lang="fr-FR" sz="1400" b="1" dirty="0" smtClean="0">
                <a:solidFill>
                  <a:srgbClr val="00B0F0"/>
                </a:solidFill>
                <a:latin typeface="+mn-lt"/>
              </a:rPr>
              <a:t> </a:t>
            </a:r>
          </a:p>
          <a:p>
            <a:r>
              <a:rPr lang="fr-FR" sz="1200" b="1" dirty="0" smtClean="0">
                <a:solidFill>
                  <a:srgbClr val="00B0F0"/>
                </a:solidFill>
                <a:latin typeface="+mn-lt"/>
              </a:rPr>
              <a:t>7</a:t>
            </a:r>
            <a:r>
              <a:rPr lang="fr-FR" sz="1200" b="1" baseline="30000" dirty="0" smtClean="0">
                <a:solidFill>
                  <a:srgbClr val="00B0F0"/>
                </a:solidFill>
                <a:latin typeface="+mn-lt"/>
              </a:rPr>
              <a:t>ème</a:t>
            </a:r>
            <a:r>
              <a:rPr lang="fr-FR" sz="1200" b="1" dirty="0" smtClean="0">
                <a:solidFill>
                  <a:srgbClr val="00B0F0"/>
                </a:solidFill>
                <a:latin typeface="+mn-lt"/>
              </a:rPr>
              <a:t> PCRD (2011-2013 – 1 M€) : coopération Euratom/</a:t>
            </a:r>
            <a:r>
              <a:rPr lang="fr-FR" sz="1200" b="1" dirty="0" err="1" smtClean="0">
                <a:solidFill>
                  <a:srgbClr val="00B0F0"/>
                </a:solidFill>
                <a:latin typeface="+mn-lt"/>
              </a:rPr>
              <a:t>Rosatom</a:t>
            </a:r>
            <a:endParaRPr lang="fr-FR" sz="1200" b="1" dirty="0" smtClean="0">
              <a:solidFill>
                <a:srgbClr val="00B0F0"/>
              </a:solidFill>
              <a:latin typeface="+mn-lt"/>
            </a:endParaRPr>
          </a:p>
        </p:txBody>
      </p:sp>
      <p:sp>
        <p:nvSpPr>
          <p:cNvPr id="18" name="Rectangle 8"/>
          <p:cNvSpPr>
            <a:spLocks noChangeArrowheads="1"/>
          </p:cNvSpPr>
          <p:nvPr/>
        </p:nvSpPr>
        <p:spPr bwMode="auto">
          <a:xfrm>
            <a:off x="323528" y="1988840"/>
            <a:ext cx="8496944" cy="507831"/>
          </a:xfrm>
          <a:prstGeom prst="rect">
            <a:avLst/>
          </a:prstGeom>
          <a:noFill/>
          <a:ln w="9525">
            <a:noFill/>
            <a:miter lim="800000"/>
            <a:headEnd/>
            <a:tailEnd/>
          </a:ln>
          <a:effectLst/>
        </p:spPr>
        <p:txBody>
          <a:bodyPr wrap="square">
            <a:spAutoFit/>
          </a:bodyPr>
          <a:lstStyle/>
          <a:p>
            <a:pPr marL="342900" indent="-342900"/>
            <a:r>
              <a:rPr lang="fr-FR" sz="1400" b="1" dirty="0" smtClean="0">
                <a:solidFill>
                  <a:srgbClr val="0033CC"/>
                </a:solidFill>
                <a:latin typeface="+mn-lt"/>
              </a:rPr>
              <a:t>Objectifs : </a:t>
            </a:r>
            <a:r>
              <a:rPr lang="fr-FR" sz="1300" b="1" dirty="0" smtClean="0">
                <a:latin typeface="+mn-lt"/>
              </a:rPr>
              <a:t>Proposer la meilleure configuration de design du MSFR, et donner des pistes pour la définition d’un démonstrateur</a:t>
            </a:r>
            <a:endParaRPr lang="fr-FR" sz="1300" b="1" dirty="0">
              <a:solidFill>
                <a:srgbClr val="6600CC"/>
              </a:solidFill>
              <a:latin typeface="+mn-lt"/>
            </a:endParaRPr>
          </a:p>
        </p:txBody>
      </p:sp>
      <p:sp>
        <p:nvSpPr>
          <p:cNvPr id="19" name="Rectangle 4"/>
          <p:cNvSpPr>
            <a:spLocks noChangeArrowheads="1"/>
          </p:cNvSpPr>
          <p:nvPr/>
        </p:nvSpPr>
        <p:spPr bwMode="auto">
          <a:xfrm>
            <a:off x="107504" y="260648"/>
            <a:ext cx="7128792" cy="432048"/>
          </a:xfrm>
          <a:prstGeom prst="rect">
            <a:avLst/>
          </a:prstGeom>
          <a:noFill/>
          <a:ln w="9525">
            <a:noFill/>
            <a:miter lim="800000"/>
            <a:headEnd/>
            <a:tailEnd/>
          </a:ln>
        </p:spPr>
        <p:txBody>
          <a:bodyPr/>
          <a:lstStyle/>
          <a:p>
            <a:pPr indent="-342900">
              <a:spcBef>
                <a:spcPct val="20000"/>
              </a:spcBef>
              <a:buClr>
                <a:srgbClr val="333399"/>
              </a:buClr>
            </a:pPr>
            <a:r>
              <a:rPr lang="fr-FR" sz="2200" b="1" dirty="0" err="1" smtClean="0">
                <a:solidFill>
                  <a:srgbClr val="003385"/>
                </a:solidFill>
                <a:latin typeface="+mn-lt"/>
                <a:cs typeface="Arial" pitchFamily="34" charset="0"/>
              </a:rPr>
              <a:t>Molten</a:t>
            </a:r>
            <a:r>
              <a:rPr lang="fr-FR" sz="2200" b="1" dirty="0" smtClean="0">
                <a:solidFill>
                  <a:srgbClr val="003385"/>
                </a:solidFill>
                <a:latin typeface="+mn-lt"/>
                <a:cs typeface="Arial" pitchFamily="34" charset="0"/>
              </a:rPr>
              <a:t> Salt </a:t>
            </a:r>
            <a:r>
              <a:rPr lang="fr-FR" sz="2200" b="1" dirty="0" err="1" smtClean="0">
                <a:solidFill>
                  <a:srgbClr val="003385"/>
                </a:solidFill>
                <a:latin typeface="+mn-lt"/>
                <a:cs typeface="Arial" pitchFamily="34" charset="0"/>
              </a:rPr>
              <a:t>Fast</a:t>
            </a:r>
            <a:r>
              <a:rPr lang="fr-FR" sz="2200" b="1" dirty="0" smtClean="0">
                <a:solidFill>
                  <a:srgbClr val="003385"/>
                </a:solidFill>
                <a:latin typeface="+mn-lt"/>
                <a:cs typeface="Arial" pitchFamily="34" charset="0"/>
              </a:rPr>
              <a:t> </a:t>
            </a:r>
            <a:r>
              <a:rPr lang="fr-FR" sz="2200" b="1" dirty="0" err="1" smtClean="0">
                <a:solidFill>
                  <a:srgbClr val="003385"/>
                </a:solidFill>
                <a:latin typeface="+mn-lt"/>
                <a:cs typeface="Arial" pitchFamily="34" charset="0"/>
              </a:rPr>
              <a:t>Reactor</a:t>
            </a:r>
            <a:r>
              <a:rPr lang="fr-FR" sz="2200" b="1" dirty="0" smtClean="0">
                <a:solidFill>
                  <a:srgbClr val="003385"/>
                </a:solidFill>
                <a:latin typeface="+mn-lt"/>
                <a:cs typeface="Arial" pitchFamily="34" charset="0"/>
              </a:rPr>
              <a:t> : Cadre européen</a:t>
            </a:r>
            <a:endParaRPr lang="fr-FR" sz="2200" b="1" dirty="0">
              <a:solidFill>
                <a:srgbClr val="003385"/>
              </a:solidFill>
              <a:latin typeface="+mn-lt"/>
              <a:cs typeface="Arial" pitchFamily="34" charset="0"/>
            </a:endParaRPr>
          </a:p>
        </p:txBody>
      </p:sp>
    </p:spTree>
    <p:extLst>
      <p:ext uri="{BB962C8B-B14F-4D97-AF65-F5344CB8AC3E}">
        <p14:creationId xmlns:p14="http://schemas.microsoft.com/office/powerpoint/2010/main" val="393018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12" grpId="0"/>
      <p:bldP spid="14" grpId="0"/>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auto">
          <a:xfrm>
            <a:off x="328858" y="5804446"/>
            <a:ext cx="3883102" cy="641350"/>
          </a:xfrm>
          <a:prstGeom prst="rect">
            <a:avLst/>
          </a:prstGeom>
          <a:solidFill>
            <a:srgbClr val="FFF8C7"/>
          </a:solidFill>
          <a:ln w="9525" cap="flat" cmpd="sng" algn="ctr">
            <a:solidFill>
              <a:schemeClr val="tx1"/>
            </a:solidFill>
            <a:prstDash val="solid"/>
            <a:round/>
            <a:headEnd type="none" w="med" len="med"/>
            <a:tailEnd type="none" w="med" len="med"/>
          </a:ln>
          <a:effectLst>
            <a:outerShdw blurRad="38100" dist="63500" dir="8280000">
              <a:srgbClr val="000000">
                <a:alpha val="57000"/>
              </a:srgb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endParaRPr>
          </a:p>
        </p:txBody>
      </p:sp>
      <p:sp>
        <p:nvSpPr>
          <p:cNvPr id="2" name="Espace réservé du numéro de diapositive 1"/>
          <p:cNvSpPr>
            <a:spLocks noGrp="1"/>
          </p:cNvSpPr>
          <p:nvPr>
            <p:ph type="sldNum" sz="quarter" idx="11"/>
          </p:nvPr>
        </p:nvSpPr>
        <p:spPr/>
        <p:txBody>
          <a:bodyPr/>
          <a:lstStyle/>
          <a:p>
            <a:fld id="{7F664807-8D06-4595-A0E2-74CDCF5EE8F8}" type="slidenum">
              <a:rPr lang="en-GB" smtClean="0"/>
              <a:pPr/>
              <a:t>22</a:t>
            </a:fld>
            <a:endParaRPr lang="en-GB"/>
          </a:p>
        </p:txBody>
      </p:sp>
      <p:pic>
        <p:nvPicPr>
          <p:cNvPr id="4" name="Image 3" descr="logo EVOL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11015" y="38770"/>
            <a:ext cx="1152525"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552"/>
          <p:cNvSpPr txBox="1">
            <a:spLocks noChangeArrowheads="1"/>
          </p:cNvSpPr>
          <p:nvPr/>
        </p:nvSpPr>
        <p:spPr bwMode="auto">
          <a:xfrm>
            <a:off x="35496" y="191691"/>
            <a:ext cx="7272808" cy="431800"/>
          </a:xfrm>
          <a:prstGeom prst="rect">
            <a:avLst/>
          </a:prstGeom>
          <a:noFill/>
          <a:ln>
            <a:noFill/>
          </a:ln>
        </p:spPr>
        <p:txBody>
          <a:bodyPr lIns="36000" rIns="36000" anchor="ctr" anchorCtr="1"/>
          <a:lstStyle>
            <a:lvl1pPr eaLnBrk="0" hangingPunct="0">
              <a:defRPr sz="2000">
                <a:solidFill>
                  <a:schemeClr val="tx1"/>
                </a:solidFill>
                <a:latin typeface="Calibri" pitchFamily="34" charset="0"/>
              </a:defRPr>
            </a:lvl1pPr>
            <a:lvl2pPr marL="742950" indent="-285750" eaLnBrk="0" hangingPunct="0">
              <a:defRPr sz="2000">
                <a:solidFill>
                  <a:schemeClr val="tx1"/>
                </a:solidFill>
                <a:latin typeface="Calibri" pitchFamily="34" charset="0"/>
              </a:defRPr>
            </a:lvl2pPr>
            <a:lvl3pPr marL="1143000" indent="-228600" eaLnBrk="0" hangingPunct="0">
              <a:defRPr sz="2000">
                <a:solidFill>
                  <a:schemeClr val="tx1"/>
                </a:solidFill>
                <a:latin typeface="Calibri" pitchFamily="34" charset="0"/>
              </a:defRPr>
            </a:lvl3pPr>
            <a:lvl4pPr marL="1600200" indent="-228600" eaLnBrk="0" hangingPunct="0">
              <a:defRPr sz="2000">
                <a:solidFill>
                  <a:schemeClr val="tx1"/>
                </a:solidFill>
                <a:latin typeface="Calibri" pitchFamily="34" charset="0"/>
              </a:defRPr>
            </a:lvl4pPr>
            <a:lvl5pPr marL="2057400" indent="-228600" eaLnBrk="0" hangingPunct="0">
              <a:defRPr sz="2000">
                <a:solidFill>
                  <a:schemeClr val="tx1"/>
                </a:solidFill>
                <a:latin typeface="Calibri" pitchFamily="34" charset="0"/>
              </a:defRPr>
            </a:lvl5pPr>
            <a:lvl6pPr marL="2514600" indent="-228600" eaLnBrk="0" fontAlgn="base" hangingPunct="0">
              <a:spcBef>
                <a:spcPct val="0"/>
              </a:spcBef>
              <a:spcAft>
                <a:spcPct val="0"/>
              </a:spcAft>
              <a:defRPr sz="2000">
                <a:solidFill>
                  <a:schemeClr val="tx1"/>
                </a:solidFill>
                <a:latin typeface="Calibri" pitchFamily="34" charset="0"/>
              </a:defRPr>
            </a:lvl6pPr>
            <a:lvl7pPr marL="2971800" indent="-228600" eaLnBrk="0" fontAlgn="base" hangingPunct="0">
              <a:spcBef>
                <a:spcPct val="0"/>
              </a:spcBef>
              <a:spcAft>
                <a:spcPct val="0"/>
              </a:spcAft>
              <a:defRPr sz="2000">
                <a:solidFill>
                  <a:schemeClr val="tx1"/>
                </a:solidFill>
                <a:latin typeface="Calibri" pitchFamily="34" charset="0"/>
              </a:defRPr>
            </a:lvl7pPr>
            <a:lvl8pPr marL="3429000" indent="-228600" eaLnBrk="0" fontAlgn="base" hangingPunct="0">
              <a:spcBef>
                <a:spcPct val="0"/>
              </a:spcBef>
              <a:spcAft>
                <a:spcPct val="0"/>
              </a:spcAft>
              <a:defRPr sz="2000">
                <a:solidFill>
                  <a:schemeClr val="tx1"/>
                </a:solidFill>
                <a:latin typeface="Calibri" pitchFamily="34" charset="0"/>
              </a:defRPr>
            </a:lvl8pPr>
            <a:lvl9pPr marL="3886200" indent="-228600" eaLnBrk="0" fontAlgn="base" hangingPunct="0">
              <a:spcBef>
                <a:spcPct val="0"/>
              </a:spcBef>
              <a:spcAft>
                <a:spcPct val="0"/>
              </a:spcAft>
              <a:defRPr sz="2000">
                <a:solidFill>
                  <a:schemeClr val="tx1"/>
                </a:solidFill>
                <a:latin typeface="Calibri" pitchFamily="34" charset="0"/>
              </a:defRPr>
            </a:lvl9pPr>
          </a:lstStyle>
          <a:p>
            <a:pPr eaLnBrk="1" hangingPunct="1"/>
            <a:r>
              <a:rPr lang="fr-FR" altLang="fr-FR" sz="2200" b="1" dirty="0" smtClean="0">
                <a:solidFill>
                  <a:srgbClr val="003385"/>
                </a:solidFill>
                <a:latin typeface="+mn-lt"/>
              </a:rPr>
              <a:t>WP2 : Propositions pour un démonstrateur</a:t>
            </a:r>
            <a:endParaRPr lang="fr-FR" altLang="fr-FR" sz="2200" b="1" dirty="0">
              <a:solidFill>
                <a:srgbClr val="003385"/>
              </a:solidFill>
              <a:latin typeface="+mn-lt"/>
            </a:endParaRPr>
          </a:p>
        </p:txBody>
      </p:sp>
      <p:pic>
        <p:nvPicPr>
          <p:cNvPr id="6" name="Imag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663" y="1700759"/>
            <a:ext cx="4822825" cy="444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Group 45"/>
          <p:cNvGraphicFramePr>
            <a:graphicFrameLocks noGrp="1"/>
          </p:cNvGraphicFramePr>
          <p:nvPr>
            <p:extLst>
              <p:ext uri="{D42A27DB-BD31-4B8C-83A1-F6EECF244321}">
                <p14:modId xmlns:p14="http://schemas.microsoft.com/office/powerpoint/2010/main" val="1020872337"/>
              </p:ext>
            </p:extLst>
          </p:nvPr>
        </p:nvGraphicFramePr>
        <p:xfrm>
          <a:off x="179388" y="835571"/>
          <a:ext cx="4176712" cy="4667250"/>
        </p:xfrm>
        <a:graphic>
          <a:graphicData uri="http://schemas.openxmlformats.org/drawingml/2006/table">
            <a:tbl>
              <a:tblPr/>
              <a:tblGrid>
                <a:gridCol w="1968500"/>
                <a:gridCol w="2208212"/>
              </a:tblGrid>
              <a:tr h="328635">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noProof="0" dirty="0" smtClean="0">
                          <a:ln>
                            <a:noFill/>
                          </a:ln>
                          <a:solidFill>
                            <a:schemeClr val="tx1"/>
                          </a:solidFill>
                          <a:effectLst/>
                          <a:latin typeface="Times New Roman" pitchFamily="18" charset="0"/>
                          <a:cs typeface="Times New Roman" pitchFamily="18" charset="0"/>
                        </a:rPr>
                        <a:t>Puissance thermique</a:t>
                      </a:r>
                    </a:p>
                  </a:txBody>
                  <a:tcPr marT="45726" marB="45726" anchor="ctr" horzOverflow="overflow">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28575" cap="flat" cmpd="sng" algn="ctr">
                      <a:solidFill>
                        <a:srgbClr val="0066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FF66"/>
                    </a:solid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noProof="0" dirty="0" smtClean="0">
                          <a:ln>
                            <a:noFill/>
                          </a:ln>
                          <a:solidFill>
                            <a:schemeClr val="tx1"/>
                          </a:solidFill>
                          <a:effectLst/>
                          <a:latin typeface="Times New Roman" pitchFamily="18" charset="0"/>
                          <a:cs typeface="Times New Roman" pitchFamily="18" charset="0"/>
                        </a:rPr>
                        <a:t>100 </a:t>
                      </a:r>
                      <a:r>
                        <a:rPr kumimoji="0" lang="fr-FR" altLang="fr-FR" sz="1400" b="1" i="0" u="none" strike="noStrike" cap="none" normalizeH="0" baseline="0" noProof="0" dirty="0" err="1" smtClean="0">
                          <a:ln>
                            <a:noFill/>
                          </a:ln>
                          <a:solidFill>
                            <a:schemeClr val="tx1"/>
                          </a:solidFill>
                          <a:effectLst/>
                          <a:latin typeface="Times New Roman" pitchFamily="18" charset="0"/>
                          <a:cs typeface="Times New Roman" pitchFamily="18" charset="0"/>
                        </a:rPr>
                        <a:t>MWth</a:t>
                      </a:r>
                      <a:endParaRPr kumimoji="0" lang="fr-FR" altLang="fr-FR" sz="1400" b="1" i="0" u="none" strike="noStrike" cap="none" normalizeH="0" baseline="0" noProof="0" dirty="0" smtClean="0">
                        <a:ln>
                          <a:noFill/>
                        </a:ln>
                        <a:solidFill>
                          <a:schemeClr val="tx1"/>
                        </a:solidFill>
                        <a:effectLst/>
                        <a:latin typeface="Times New Roman" pitchFamily="18" charset="0"/>
                        <a:cs typeface="Times New Roman" pitchFamily="18" charset="0"/>
                      </a:endParaRPr>
                    </a:p>
                  </a:txBody>
                  <a:tcPr marT="45726" marB="45726" anchor="ctr" horzOverflow="overflow">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28575" cap="flat" cmpd="sng" algn="ctr">
                      <a:solidFill>
                        <a:srgbClr val="0066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536610">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noProof="0" dirty="0" smtClean="0">
                          <a:ln>
                            <a:noFill/>
                          </a:ln>
                          <a:solidFill>
                            <a:schemeClr val="tx1"/>
                          </a:solidFill>
                          <a:effectLst/>
                          <a:latin typeface="Times New Roman" pitchFamily="18" charset="0"/>
                          <a:cs typeface="Times New Roman" pitchFamily="18" charset="0"/>
                        </a:rPr>
                        <a:t>Température moyenne du combustible</a:t>
                      </a:r>
                    </a:p>
                  </a:txBody>
                  <a:tcPr marT="45726" marB="45726" anchor="ctr" horzOverflow="overflow">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FF66"/>
                    </a:solid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noProof="0" dirty="0" smtClean="0">
                          <a:ln>
                            <a:noFill/>
                          </a:ln>
                          <a:solidFill>
                            <a:schemeClr val="tx1"/>
                          </a:solidFill>
                          <a:effectLst/>
                          <a:latin typeface="Times New Roman" pitchFamily="18" charset="0"/>
                          <a:cs typeface="Times New Roman" pitchFamily="18" charset="0"/>
                        </a:rPr>
                        <a:t>725 °C</a:t>
                      </a:r>
                    </a:p>
                  </a:txBody>
                  <a:tcPr marT="45726" marB="45726" anchor="ctr" horzOverflow="overflow">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560425">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noProof="0" dirty="0" smtClean="0">
                          <a:ln>
                            <a:noFill/>
                          </a:ln>
                          <a:solidFill>
                            <a:schemeClr val="tx1"/>
                          </a:solidFill>
                          <a:effectLst/>
                          <a:latin typeface="Times New Roman" pitchFamily="18" charset="0"/>
                          <a:cs typeface="Times New Roman" pitchFamily="18" charset="0"/>
                        </a:rPr>
                        <a:t>Augmentation de température en cœur</a:t>
                      </a:r>
                    </a:p>
                  </a:txBody>
                  <a:tcPr marT="45726" marB="45726" anchor="ctr" horzOverflow="overflow">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FF66"/>
                    </a:solid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noProof="0" dirty="0" smtClean="0">
                          <a:ln>
                            <a:noFill/>
                          </a:ln>
                          <a:solidFill>
                            <a:schemeClr val="tx1"/>
                          </a:solidFill>
                          <a:effectLst/>
                          <a:latin typeface="Times New Roman" pitchFamily="18" charset="0"/>
                          <a:cs typeface="Times New Roman" pitchFamily="18" charset="0"/>
                        </a:rPr>
                        <a:t>30 °C</a:t>
                      </a:r>
                    </a:p>
                  </a:txBody>
                  <a:tcPr marT="45726" marB="45726" anchor="ctr" horzOverflow="overflow">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731574">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noProof="0" dirty="0" smtClean="0">
                          <a:ln>
                            <a:noFill/>
                          </a:ln>
                          <a:solidFill>
                            <a:schemeClr val="tx1"/>
                          </a:solidFill>
                          <a:effectLst/>
                          <a:latin typeface="Times New Roman" pitchFamily="18" charset="0"/>
                          <a:cs typeface="Times New Roman" pitchFamily="18" charset="0"/>
                        </a:rPr>
                        <a:t>Composition initiale du sel combustible</a:t>
                      </a:r>
                    </a:p>
                  </a:txBody>
                  <a:tcPr marT="45726" marB="45726" anchor="ctr" horzOverflow="overflow">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FF66"/>
                    </a:solid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noProof="0" dirty="0" smtClean="0">
                          <a:ln>
                            <a:noFill/>
                          </a:ln>
                          <a:solidFill>
                            <a:schemeClr val="tx1"/>
                          </a:solidFill>
                          <a:effectLst/>
                          <a:latin typeface="Times New Roman" pitchFamily="18" charset="0"/>
                          <a:cs typeface="Times New Roman" pitchFamily="18" charset="0"/>
                        </a:rPr>
                        <a:t>75% LiF-ThF</a:t>
                      </a:r>
                      <a:r>
                        <a:rPr kumimoji="0" lang="fr-FR" altLang="fr-FR" sz="1400" b="1" i="0" u="none" strike="noStrike" cap="none" normalizeH="0" baseline="-30000" noProof="0" dirty="0" smtClean="0">
                          <a:ln>
                            <a:noFill/>
                          </a:ln>
                          <a:solidFill>
                            <a:schemeClr val="tx1"/>
                          </a:solidFill>
                          <a:effectLst/>
                          <a:latin typeface="Times New Roman" pitchFamily="18" charset="0"/>
                          <a:cs typeface="Times New Roman" pitchFamily="18" charset="0"/>
                        </a:rPr>
                        <a:t>4</a:t>
                      </a:r>
                      <a:r>
                        <a:rPr kumimoji="0" lang="fr-FR" altLang="fr-FR" sz="1400" b="1" i="0" u="none" strike="noStrike" cap="none" normalizeH="0" baseline="0" noProof="0" dirty="0" smtClean="0">
                          <a:ln>
                            <a:noFill/>
                          </a:ln>
                          <a:solidFill>
                            <a:schemeClr val="tx1"/>
                          </a:solidFill>
                          <a:effectLst/>
                          <a:latin typeface="Times New Roman" pitchFamily="18" charset="0"/>
                          <a:cs typeface="Times New Roman" pitchFamily="18" charset="0"/>
                        </a:rPr>
                        <a:t>-</a:t>
                      </a:r>
                      <a:r>
                        <a:rPr kumimoji="0" lang="fr-FR" altLang="fr-FR" sz="1400" b="1" i="0" u="none" strike="noStrike" cap="none" normalizeH="0" baseline="30000" noProof="0" dirty="0" smtClean="0">
                          <a:ln>
                            <a:noFill/>
                          </a:ln>
                          <a:solidFill>
                            <a:schemeClr val="tx1"/>
                          </a:solidFill>
                          <a:effectLst/>
                          <a:latin typeface="Times New Roman" pitchFamily="18" charset="0"/>
                          <a:cs typeface="Times New Roman" pitchFamily="18" charset="0"/>
                        </a:rPr>
                        <a:t>233</a:t>
                      </a:r>
                      <a:r>
                        <a:rPr kumimoji="0" lang="fr-FR" altLang="fr-FR" sz="1400" b="1" i="0" u="none" strike="noStrike" cap="none" normalizeH="0" baseline="0" noProof="0" dirty="0" smtClean="0">
                          <a:ln>
                            <a:noFill/>
                          </a:ln>
                          <a:solidFill>
                            <a:schemeClr val="tx1"/>
                          </a:solidFill>
                          <a:effectLst/>
                          <a:latin typeface="Times New Roman" pitchFamily="18" charset="0"/>
                          <a:cs typeface="Times New Roman" pitchFamily="18" charset="0"/>
                        </a:rPr>
                        <a:t>UF</a:t>
                      </a:r>
                      <a:r>
                        <a:rPr kumimoji="0" lang="fr-FR" altLang="fr-FR" sz="1400" b="1" i="0" u="none" strike="noStrike" cap="none" normalizeH="0" baseline="-30000" noProof="0" dirty="0" smtClean="0">
                          <a:ln>
                            <a:noFill/>
                          </a:ln>
                          <a:solidFill>
                            <a:schemeClr val="tx1"/>
                          </a:solidFill>
                          <a:effectLst/>
                          <a:latin typeface="Times New Roman" pitchFamily="18" charset="0"/>
                          <a:cs typeface="Times New Roman" pitchFamily="18" charset="0"/>
                        </a:rPr>
                        <a:t>4</a:t>
                      </a:r>
                      <a:r>
                        <a:rPr kumimoji="0" lang="fr-FR" altLang="fr-FR" sz="1400" b="1" i="0" u="none" strike="noStrike" cap="none" normalizeH="0" baseline="0" noProof="0" dirty="0" smtClean="0">
                          <a:ln>
                            <a:noFill/>
                          </a:ln>
                          <a:solidFill>
                            <a:schemeClr val="tx1"/>
                          </a:solidFill>
                          <a:effectLst/>
                          <a:latin typeface="Times New Roman" pitchFamily="18" charset="0"/>
                          <a:cs typeface="Times New Roman" pitchFamily="18" charset="0"/>
                        </a:rPr>
                        <a:t> (660 kg d’</a:t>
                      </a:r>
                      <a:r>
                        <a:rPr kumimoji="0" lang="fr-FR" altLang="fr-FR" sz="1400" b="1" i="0" u="none" strike="noStrike" cap="none" normalizeH="0" baseline="30000" noProof="0" dirty="0" smtClean="0">
                          <a:ln>
                            <a:noFill/>
                          </a:ln>
                          <a:solidFill>
                            <a:schemeClr val="tx1"/>
                          </a:solidFill>
                          <a:effectLst/>
                          <a:latin typeface="Times New Roman" pitchFamily="18" charset="0"/>
                          <a:cs typeface="Times New Roman" pitchFamily="18" charset="0"/>
                        </a:rPr>
                        <a:t>233</a:t>
                      </a:r>
                      <a:r>
                        <a:rPr kumimoji="0" lang="fr-FR" altLang="fr-FR" sz="1400" b="1" i="0" u="none" strike="noStrike" cap="none" normalizeH="0" baseline="0" noProof="0" dirty="0" smtClean="0">
                          <a:ln>
                            <a:noFill/>
                          </a:ln>
                          <a:solidFill>
                            <a:schemeClr val="tx1"/>
                          </a:solidFill>
                          <a:effectLst/>
                          <a:latin typeface="Times New Roman" pitchFamily="18" charset="0"/>
                          <a:cs typeface="Times New Roman" pitchFamily="18" charset="0"/>
                        </a:rPr>
                        <a:t>U) ou LiF-ThF</a:t>
                      </a:r>
                      <a:r>
                        <a:rPr kumimoji="0" lang="fr-FR" altLang="fr-FR" sz="1400" b="1" i="0" u="none" strike="noStrike" cap="none" normalizeH="0" baseline="-30000" noProof="0" dirty="0" smtClean="0">
                          <a:ln>
                            <a:noFill/>
                          </a:ln>
                          <a:solidFill>
                            <a:schemeClr val="tx1"/>
                          </a:solidFill>
                          <a:effectLst/>
                          <a:latin typeface="Times New Roman" pitchFamily="18" charset="0"/>
                          <a:cs typeface="Times New Roman" pitchFamily="18" charset="0"/>
                        </a:rPr>
                        <a:t>4</a:t>
                      </a:r>
                      <a:r>
                        <a:rPr kumimoji="0" lang="fr-FR" altLang="fr-FR" sz="1400" b="1" i="0" u="none" strike="noStrike" cap="none" normalizeH="0" baseline="0" noProof="0" dirty="0" smtClean="0">
                          <a:ln>
                            <a:noFill/>
                          </a:ln>
                          <a:solidFill>
                            <a:schemeClr val="tx1"/>
                          </a:solidFill>
                          <a:effectLst/>
                          <a:latin typeface="Times New Roman" pitchFamily="18" charset="0"/>
                          <a:cs typeface="Times New Roman" pitchFamily="18" charset="0"/>
                        </a:rPr>
                        <a:t>-(</a:t>
                      </a:r>
                      <a:r>
                        <a:rPr kumimoji="0" lang="fr-FR" altLang="fr-FR" sz="1400" b="1" i="0" u="none" strike="noStrike" cap="none" normalizeH="0" baseline="30000" noProof="0" dirty="0" err="1" smtClean="0">
                          <a:ln>
                            <a:noFill/>
                          </a:ln>
                          <a:solidFill>
                            <a:schemeClr val="tx1"/>
                          </a:solidFill>
                          <a:effectLst/>
                          <a:latin typeface="Times New Roman" pitchFamily="18" charset="0"/>
                          <a:cs typeface="Times New Roman" pitchFamily="18" charset="0"/>
                        </a:rPr>
                        <a:t>enrichi</a:t>
                      </a:r>
                      <a:r>
                        <a:rPr kumimoji="0" lang="fr-FR" altLang="fr-FR" sz="1400" b="1" i="0" u="none" strike="noStrike" cap="none" normalizeH="0" baseline="0" noProof="0" dirty="0" err="1" smtClean="0">
                          <a:ln>
                            <a:noFill/>
                          </a:ln>
                          <a:solidFill>
                            <a:schemeClr val="tx1"/>
                          </a:solidFill>
                          <a:effectLst/>
                          <a:latin typeface="Times New Roman" pitchFamily="18" charset="0"/>
                          <a:cs typeface="Times New Roman" pitchFamily="18" charset="0"/>
                        </a:rPr>
                        <a:t>U+MOx-Th</a:t>
                      </a:r>
                      <a:r>
                        <a:rPr kumimoji="0" lang="fr-FR" altLang="fr-FR" sz="1400" b="1" i="0" u="none" strike="noStrike" cap="none" normalizeH="0" baseline="0" noProof="0" dirty="0" smtClean="0">
                          <a:ln>
                            <a:noFill/>
                          </a:ln>
                          <a:solidFill>
                            <a:schemeClr val="tx1"/>
                          </a:solidFill>
                          <a:effectLst/>
                          <a:latin typeface="Times New Roman" pitchFamily="18" charset="0"/>
                          <a:cs typeface="Times New Roman" pitchFamily="18" charset="0"/>
                        </a:rPr>
                        <a:t>)F</a:t>
                      </a:r>
                      <a:r>
                        <a:rPr kumimoji="0" lang="fr-FR" altLang="fr-FR" sz="1400" b="1" i="0" u="none" strike="noStrike" cap="none" normalizeH="0" baseline="-30000" noProof="0" dirty="0" smtClean="0">
                          <a:ln>
                            <a:noFill/>
                          </a:ln>
                          <a:solidFill>
                            <a:schemeClr val="tx1"/>
                          </a:solidFill>
                          <a:effectLst/>
                          <a:latin typeface="Times New Roman" pitchFamily="18" charset="0"/>
                          <a:cs typeface="Times New Roman" pitchFamily="18" charset="0"/>
                        </a:rPr>
                        <a:t>3</a:t>
                      </a:r>
                    </a:p>
                  </a:txBody>
                  <a:tcPr marT="45726" marB="45726" anchor="ctr" horzOverflow="overflow">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28635">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noProof="0" dirty="0" smtClean="0">
                          <a:ln>
                            <a:noFill/>
                          </a:ln>
                          <a:solidFill>
                            <a:schemeClr val="tx1"/>
                          </a:solidFill>
                          <a:effectLst/>
                          <a:latin typeface="Times New Roman" pitchFamily="18" charset="0"/>
                          <a:cs typeface="Times New Roman" pitchFamily="18" charset="0"/>
                        </a:rPr>
                        <a:t>Point de fusion du sel</a:t>
                      </a:r>
                    </a:p>
                  </a:txBody>
                  <a:tcPr marT="45726" marB="45726" anchor="ctr" horzOverflow="overflow">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FF66"/>
                    </a:solid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noProof="0" dirty="0" smtClean="0">
                          <a:ln>
                            <a:noFill/>
                          </a:ln>
                          <a:solidFill>
                            <a:schemeClr val="tx1"/>
                          </a:solidFill>
                          <a:effectLst/>
                          <a:latin typeface="Times New Roman" pitchFamily="18" charset="0"/>
                          <a:cs typeface="Times New Roman" pitchFamily="18" charset="0"/>
                        </a:rPr>
                        <a:t>565 °C</a:t>
                      </a:r>
                    </a:p>
                  </a:txBody>
                  <a:tcPr marT="45726" marB="45726" anchor="ctr" horzOverflow="overflow">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28635">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noProof="0" dirty="0" smtClean="0">
                          <a:ln>
                            <a:noFill/>
                          </a:ln>
                          <a:solidFill>
                            <a:schemeClr val="tx1"/>
                          </a:solidFill>
                          <a:effectLst/>
                          <a:latin typeface="Times New Roman" pitchFamily="18" charset="0"/>
                          <a:cs typeface="Times New Roman" pitchFamily="18" charset="0"/>
                        </a:rPr>
                        <a:t>Densité du sel</a:t>
                      </a:r>
                    </a:p>
                  </a:txBody>
                  <a:tcPr marT="45726" marB="45726" anchor="ctr" horzOverflow="overflow">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FF66"/>
                    </a:solid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noProof="0" dirty="0" smtClean="0">
                          <a:ln>
                            <a:noFill/>
                          </a:ln>
                          <a:solidFill>
                            <a:schemeClr val="tx1"/>
                          </a:solidFill>
                          <a:effectLst/>
                          <a:latin typeface="Times New Roman" pitchFamily="18" charset="0"/>
                          <a:cs typeface="Times New Roman" pitchFamily="18" charset="0"/>
                        </a:rPr>
                        <a:t>4,1 g/cm</a:t>
                      </a:r>
                      <a:r>
                        <a:rPr kumimoji="0" lang="fr-FR" altLang="fr-FR" sz="1400" b="1" i="0" u="none" strike="noStrike" cap="none" normalizeH="0" baseline="30000" noProof="0" dirty="0" smtClean="0">
                          <a:ln>
                            <a:noFill/>
                          </a:ln>
                          <a:solidFill>
                            <a:schemeClr val="tx1"/>
                          </a:solidFill>
                          <a:effectLst/>
                          <a:latin typeface="Times New Roman" pitchFamily="18" charset="0"/>
                          <a:cs typeface="Times New Roman" pitchFamily="18" charset="0"/>
                        </a:rPr>
                        <a:t>3</a:t>
                      </a:r>
                      <a:endParaRPr kumimoji="0" lang="fr-FR" altLang="fr-FR" sz="1400" b="1" i="0" u="none" strike="noStrike" cap="none" normalizeH="0" baseline="0" noProof="0" dirty="0" smtClean="0">
                        <a:ln>
                          <a:noFill/>
                        </a:ln>
                        <a:solidFill>
                          <a:schemeClr val="tx1"/>
                        </a:solidFill>
                        <a:effectLst/>
                        <a:latin typeface="Times New Roman" pitchFamily="18" charset="0"/>
                        <a:cs typeface="Times New Roman" pitchFamily="18" charset="0"/>
                      </a:endParaRPr>
                    </a:p>
                  </a:txBody>
                  <a:tcPr marT="45726" marB="45726" anchor="ctr" horzOverflow="overflow">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560425">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noProof="0" dirty="0" smtClean="0">
                          <a:ln>
                            <a:noFill/>
                          </a:ln>
                          <a:solidFill>
                            <a:schemeClr val="tx1"/>
                          </a:solidFill>
                          <a:effectLst/>
                          <a:latin typeface="Times New Roman" pitchFamily="18" charset="0"/>
                          <a:cs typeface="Times New Roman" pitchFamily="18" charset="0"/>
                        </a:rPr>
                        <a:t>Dimensions du cœur</a:t>
                      </a:r>
                    </a:p>
                  </a:txBody>
                  <a:tcPr marT="45726" marB="45726" anchor="ctr" horzOverflow="overflow">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FF66"/>
                    </a:solid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noProof="0" dirty="0" smtClean="0">
                          <a:ln>
                            <a:noFill/>
                          </a:ln>
                          <a:solidFill>
                            <a:schemeClr val="tx1"/>
                          </a:solidFill>
                          <a:effectLst/>
                          <a:latin typeface="Times New Roman" pitchFamily="18" charset="0"/>
                          <a:cs typeface="Times New Roman" pitchFamily="18" charset="0"/>
                        </a:rPr>
                        <a:t>Diamètre : 1,112 m</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noProof="0" dirty="0" smtClean="0">
                          <a:ln>
                            <a:noFill/>
                          </a:ln>
                          <a:solidFill>
                            <a:schemeClr val="tx1"/>
                          </a:solidFill>
                          <a:effectLst/>
                          <a:latin typeface="Times New Roman" pitchFamily="18" charset="0"/>
                          <a:cs typeface="Times New Roman" pitchFamily="18" charset="0"/>
                        </a:rPr>
                        <a:t>Hauteur   : 1,112 m</a:t>
                      </a:r>
                    </a:p>
                  </a:txBody>
                  <a:tcPr marT="45726" marB="45726" anchor="ctr" horzOverflow="overflow">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731886">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noProof="0" dirty="0" smtClean="0">
                          <a:ln>
                            <a:noFill/>
                          </a:ln>
                          <a:solidFill>
                            <a:schemeClr val="tx1"/>
                          </a:solidFill>
                          <a:effectLst/>
                          <a:latin typeface="Times New Roman" pitchFamily="18" charset="0"/>
                          <a:cs typeface="Times New Roman" pitchFamily="18" charset="0"/>
                        </a:rPr>
                        <a:t>Volume de sel total</a:t>
                      </a:r>
                    </a:p>
                  </a:txBody>
                  <a:tcPr marT="45726" marB="45726" anchor="ctr" horzOverflow="overflow">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FF66"/>
                    </a:solid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noProof="0" dirty="0" smtClean="0">
                          <a:ln>
                            <a:noFill/>
                          </a:ln>
                          <a:solidFill>
                            <a:schemeClr val="tx1"/>
                          </a:solidFill>
                          <a:effectLst/>
                          <a:latin typeface="Times New Roman" pitchFamily="18" charset="0"/>
                          <a:cs typeface="Times New Roman" pitchFamily="18" charset="0"/>
                        </a:rPr>
                        <a:t>1,8 m</a:t>
                      </a:r>
                      <a:r>
                        <a:rPr kumimoji="0" lang="fr-FR" altLang="fr-FR" sz="1400" b="1" i="0" u="none" strike="noStrike" cap="none" normalizeH="0" baseline="30000" noProof="0" dirty="0" smtClean="0">
                          <a:ln>
                            <a:noFill/>
                          </a:ln>
                          <a:solidFill>
                            <a:schemeClr val="tx1"/>
                          </a:solidFill>
                          <a:effectLst/>
                          <a:latin typeface="Times New Roman" pitchFamily="18" charset="0"/>
                          <a:cs typeface="Times New Roman" pitchFamily="18" charset="0"/>
                        </a:rPr>
                        <a:t>3</a:t>
                      </a:r>
                      <a:endParaRPr kumimoji="0" lang="fr-FR" altLang="fr-FR" sz="1400" b="1" i="0" u="none" strike="noStrike" cap="none" normalizeH="0" baseline="0" noProof="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noProof="0" dirty="0" smtClean="0">
                          <a:ln>
                            <a:noFill/>
                          </a:ln>
                          <a:solidFill>
                            <a:schemeClr val="tx1"/>
                          </a:solidFill>
                          <a:effectLst/>
                          <a:latin typeface="Times New Roman" pitchFamily="18" charset="0"/>
                          <a:cs typeface="Times New Roman" pitchFamily="18" charset="0"/>
                        </a:rPr>
                        <a:t>   1,08 en cœur</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noProof="0" dirty="0" smtClean="0">
                          <a:ln>
                            <a:noFill/>
                          </a:ln>
                          <a:solidFill>
                            <a:schemeClr val="tx1"/>
                          </a:solidFill>
                          <a:effectLst/>
                          <a:latin typeface="Times New Roman" pitchFamily="18" charset="0"/>
                          <a:cs typeface="Times New Roman" pitchFamily="18" charset="0"/>
                        </a:rPr>
                        <a:t>   0,72 en circuits externes</a:t>
                      </a:r>
                    </a:p>
                  </a:txBody>
                  <a:tcPr marT="45726" marB="45726" anchor="ctr" horzOverflow="overflow">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560425">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noProof="0" dirty="0" smtClean="0">
                          <a:ln>
                            <a:noFill/>
                          </a:ln>
                          <a:solidFill>
                            <a:schemeClr val="tx1"/>
                          </a:solidFill>
                          <a:effectLst/>
                          <a:latin typeface="Times New Roman" pitchFamily="18" charset="0"/>
                          <a:cs typeface="Times New Roman" pitchFamily="18" charset="0"/>
                        </a:rPr>
                        <a:t>Temps de cycle total du combustible</a:t>
                      </a:r>
                    </a:p>
                  </a:txBody>
                  <a:tcPr marT="45726" marB="45726" anchor="ctr" horzOverflow="overflow">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6600"/>
                      </a:solidFill>
                      <a:prstDash val="solid"/>
                      <a:round/>
                      <a:headEnd type="none" w="med" len="med"/>
                      <a:tailEnd type="none" w="med" len="med"/>
                    </a:lnB>
                    <a:lnTlToBr>
                      <a:noFill/>
                    </a:lnTlToBr>
                    <a:lnBlToTr>
                      <a:noFill/>
                    </a:lnBlToTr>
                    <a:solidFill>
                      <a:srgbClr val="99FF66"/>
                    </a:solid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noProof="0" dirty="0" smtClean="0">
                          <a:ln>
                            <a:noFill/>
                          </a:ln>
                          <a:solidFill>
                            <a:schemeClr val="tx1"/>
                          </a:solidFill>
                          <a:effectLst/>
                          <a:latin typeface="Times New Roman" pitchFamily="18" charset="0"/>
                          <a:cs typeface="Times New Roman" pitchFamily="18" charset="0"/>
                        </a:rPr>
                        <a:t>3,5 s</a:t>
                      </a:r>
                    </a:p>
                  </a:txBody>
                  <a:tcPr marT="45726" marB="45726" anchor="ctr" horzOverflow="overflow">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6600"/>
                      </a:solidFill>
                      <a:prstDash val="solid"/>
                      <a:round/>
                      <a:headEnd type="none" w="med" len="med"/>
                      <a:tailEnd type="none" w="med" len="med"/>
                    </a:lnB>
                    <a:lnTlToBr>
                      <a:noFill/>
                    </a:lnTlToBr>
                    <a:lnBlToTr>
                      <a:noFill/>
                    </a:lnBlToTr>
                    <a:solidFill>
                      <a:schemeClr val="bg1"/>
                    </a:solidFill>
                  </a:tcPr>
                </a:tc>
              </a:tr>
            </a:tbl>
          </a:graphicData>
        </a:graphic>
      </p:graphicFrame>
      <p:sp>
        <p:nvSpPr>
          <p:cNvPr id="8" name="Text Box 81"/>
          <p:cNvSpPr txBox="1">
            <a:spLocks noChangeArrowheads="1"/>
          </p:cNvSpPr>
          <p:nvPr/>
        </p:nvSpPr>
        <p:spPr bwMode="auto">
          <a:xfrm>
            <a:off x="4492156" y="908596"/>
            <a:ext cx="453008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alibri" pitchFamily="34" charset="0"/>
              </a:defRPr>
            </a:lvl1pPr>
            <a:lvl2pPr marL="742950" indent="-285750" eaLnBrk="0" hangingPunct="0">
              <a:defRPr sz="2000">
                <a:solidFill>
                  <a:schemeClr val="tx1"/>
                </a:solidFill>
                <a:latin typeface="Calibri" pitchFamily="34" charset="0"/>
              </a:defRPr>
            </a:lvl2pPr>
            <a:lvl3pPr marL="1143000" indent="-228600" eaLnBrk="0" hangingPunct="0">
              <a:defRPr sz="2000">
                <a:solidFill>
                  <a:schemeClr val="tx1"/>
                </a:solidFill>
                <a:latin typeface="Calibri" pitchFamily="34" charset="0"/>
              </a:defRPr>
            </a:lvl3pPr>
            <a:lvl4pPr marL="1600200" indent="-228600" eaLnBrk="0" hangingPunct="0">
              <a:defRPr sz="2000">
                <a:solidFill>
                  <a:schemeClr val="tx1"/>
                </a:solidFill>
                <a:latin typeface="Calibri" pitchFamily="34" charset="0"/>
              </a:defRPr>
            </a:lvl4pPr>
            <a:lvl5pPr marL="2057400" indent="-228600" eaLnBrk="0" hangingPunct="0">
              <a:defRPr sz="2000">
                <a:solidFill>
                  <a:schemeClr val="tx1"/>
                </a:solidFill>
                <a:latin typeface="Calibri" pitchFamily="34" charset="0"/>
              </a:defRPr>
            </a:lvl5pPr>
            <a:lvl6pPr marL="2514600" indent="-228600" eaLnBrk="0" fontAlgn="base" hangingPunct="0">
              <a:spcBef>
                <a:spcPct val="0"/>
              </a:spcBef>
              <a:spcAft>
                <a:spcPct val="0"/>
              </a:spcAft>
              <a:defRPr sz="2000">
                <a:solidFill>
                  <a:schemeClr val="tx1"/>
                </a:solidFill>
                <a:latin typeface="Calibri" pitchFamily="34" charset="0"/>
              </a:defRPr>
            </a:lvl6pPr>
            <a:lvl7pPr marL="2971800" indent="-228600" eaLnBrk="0" fontAlgn="base" hangingPunct="0">
              <a:spcBef>
                <a:spcPct val="0"/>
              </a:spcBef>
              <a:spcAft>
                <a:spcPct val="0"/>
              </a:spcAft>
              <a:defRPr sz="2000">
                <a:solidFill>
                  <a:schemeClr val="tx1"/>
                </a:solidFill>
                <a:latin typeface="Calibri" pitchFamily="34" charset="0"/>
              </a:defRPr>
            </a:lvl7pPr>
            <a:lvl8pPr marL="3429000" indent="-228600" eaLnBrk="0" fontAlgn="base" hangingPunct="0">
              <a:spcBef>
                <a:spcPct val="0"/>
              </a:spcBef>
              <a:spcAft>
                <a:spcPct val="0"/>
              </a:spcAft>
              <a:defRPr sz="2000">
                <a:solidFill>
                  <a:schemeClr val="tx1"/>
                </a:solidFill>
                <a:latin typeface="Calibri" pitchFamily="34" charset="0"/>
              </a:defRPr>
            </a:lvl8pPr>
            <a:lvl9pPr marL="3886200" indent="-228600" eaLnBrk="0" fontAlgn="base" hangingPunct="0">
              <a:spcBef>
                <a:spcPct val="0"/>
              </a:spcBef>
              <a:spcAft>
                <a:spcPct val="0"/>
              </a:spcAft>
              <a:defRPr sz="2000">
                <a:solidFill>
                  <a:schemeClr val="tx1"/>
                </a:solidFill>
                <a:latin typeface="Calibri" pitchFamily="34" charset="0"/>
              </a:defRPr>
            </a:lvl9pPr>
          </a:lstStyle>
          <a:p>
            <a:pPr algn="ctr" eaLnBrk="1" hangingPunct="1"/>
            <a:r>
              <a:rPr lang="fr-FR" altLang="fr-FR" sz="1800" b="1" dirty="0" smtClean="0">
                <a:solidFill>
                  <a:srgbClr val="003399"/>
                </a:solidFill>
              </a:rPr>
              <a:t>Du réacteur de puissance au démonstrateur :</a:t>
            </a:r>
          </a:p>
          <a:p>
            <a:pPr algn="ctr" eaLnBrk="1" hangingPunct="1"/>
            <a:r>
              <a:rPr lang="fr-FR" altLang="fr-FR" sz="1800" dirty="0" smtClean="0"/>
              <a:t>Puissance / 30 et Volume / 10</a:t>
            </a:r>
            <a:endParaRPr lang="fr-FR" altLang="fr-FR" sz="1800" dirty="0"/>
          </a:p>
        </p:txBody>
      </p:sp>
      <p:sp>
        <p:nvSpPr>
          <p:cNvPr id="9" name="Text Box 92"/>
          <p:cNvSpPr txBox="1">
            <a:spLocks noChangeArrowheads="1"/>
          </p:cNvSpPr>
          <p:nvPr/>
        </p:nvSpPr>
        <p:spPr bwMode="auto">
          <a:xfrm>
            <a:off x="540891" y="5804446"/>
            <a:ext cx="35274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alibri" pitchFamily="34" charset="0"/>
              </a:defRPr>
            </a:lvl1pPr>
            <a:lvl2pPr marL="742950" indent="-285750" eaLnBrk="0" hangingPunct="0">
              <a:defRPr sz="2000">
                <a:solidFill>
                  <a:schemeClr val="tx1"/>
                </a:solidFill>
                <a:latin typeface="Calibri" pitchFamily="34" charset="0"/>
              </a:defRPr>
            </a:lvl2pPr>
            <a:lvl3pPr marL="1143000" indent="-228600" eaLnBrk="0" hangingPunct="0">
              <a:defRPr sz="2000">
                <a:solidFill>
                  <a:schemeClr val="tx1"/>
                </a:solidFill>
                <a:latin typeface="Calibri" pitchFamily="34" charset="0"/>
              </a:defRPr>
            </a:lvl3pPr>
            <a:lvl4pPr marL="1600200" indent="-228600" eaLnBrk="0" hangingPunct="0">
              <a:defRPr sz="2000">
                <a:solidFill>
                  <a:schemeClr val="tx1"/>
                </a:solidFill>
                <a:latin typeface="Calibri" pitchFamily="34" charset="0"/>
              </a:defRPr>
            </a:lvl4pPr>
            <a:lvl5pPr marL="2057400" indent="-228600" eaLnBrk="0" hangingPunct="0">
              <a:defRPr sz="2000">
                <a:solidFill>
                  <a:schemeClr val="tx1"/>
                </a:solidFill>
                <a:latin typeface="Calibri" pitchFamily="34" charset="0"/>
              </a:defRPr>
            </a:lvl5pPr>
            <a:lvl6pPr marL="2514600" indent="-228600" eaLnBrk="0" fontAlgn="base" hangingPunct="0">
              <a:spcBef>
                <a:spcPct val="0"/>
              </a:spcBef>
              <a:spcAft>
                <a:spcPct val="0"/>
              </a:spcAft>
              <a:defRPr sz="2000">
                <a:solidFill>
                  <a:schemeClr val="tx1"/>
                </a:solidFill>
                <a:latin typeface="Calibri" pitchFamily="34" charset="0"/>
              </a:defRPr>
            </a:lvl6pPr>
            <a:lvl7pPr marL="2971800" indent="-228600" eaLnBrk="0" fontAlgn="base" hangingPunct="0">
              <a:spcBef>
                <a:spcPct val="0"/>
              </a:spcBef>
              <a:spcAft>
                <a:spcPct val="0"/>
              </a:spcAft>
              <a:defRPr sz="2000">
                <a:solidFill>
                  <a:schemeClr val="tx1"/>
                </a:solidFill>
                <a:latin typeface="Calibri" pitchFamily="34" charset="0"/>
              </a:defRPr>
            </a:lvl7pPr>
            <a:lvl8pPr marL="3429000" indent="-228600" eaLnBrk="0" fontAlgn="base" hangingPunct="0">
              <a:spcBef>
                <a:spcPct val="0"/>
              </a:spcBef>
              <a:spcAft>
                <a:spcPct val="0"/>
              </a:spcAft>
              <a:defRPr sz="2000">
                <a:solidFill>
                  <a:schemeClr val="tx1"/>
                </a:solidFill>
                <a:latin typeface="Calibri" pitchFamily="34" charset="0"/>
              </a:defRPr>
            </a:lvl8pPr>
            <a:lvl9pPr marL="3886200" indent="-228600" eaLnBrk="0" fontAlgn="base" hangingPunct="0">
              <a:spcBef>
                <a:spcPct val="0"/>
              </a:spcBef>
              <a:spcAft>
                <a:spcPct val="0"/>
              </a:spcAft>
              <a:defRPr sz="2000">
                <a:solidFill>
                  <a:schemeClr val="tx1"/>
                </a:solidFill>
                <a:latin typeface="Calibri" pitchFamily="34" charset="0"/>
              </a:defRPr>
            </a:lvl9pPr>
          </a:lstStyle>
          <a:p>
            <a:pPr algn="ctr" eaLnBrk="1" hangingPunct="1"/>
            <a:r>
              <a:rPr lang="fr-FR" altLang="fr-FR" sz="1800" b="1" dirty="0" smtClean="0">
                <a:solidFill>
                  <a:srgbClr val="0070C0"/>
                </a:solidFill>
              </a:rPr>
              <a:t>Caractéristiques du démonstrateur représentatives du MSFR</a:t>
            </a:r>
            <a:endParaRPr lang="fr-FR" altLang="fr-FR" sz="1800" b="1" dirty="0">
              <a:solidFill>
                <a:srgbClr val="0070C0"/>
              </a:solidFill>
            </a:endParaRPr>
          </a:p>
        </p:txBody>
      </p:sp>
      <p:sp>
        <p:nvSpPr>
          <p:cNvPr id="10" name="Flèche vers le bas 9"/>
          <p:cNvSpPr>
            <a:spLocks noChangeArrowheads="1"/>
          </p:cNvSpPr>
          <p:nvPr/>
        </p:nvSpPr>
        <p:spPr bwMode="auto">
          <a:xfrm>
            <a:off x="1979613" y="5444084"/>
            <a:ext cx="304800" cy="381000"/>
          </a:xfrm>
          <a:prstGeom prst="downArrow">
            <a:avLst>
              <a:gd name="adj1" fmla="val 50000"/>
              <a:gd name="adj2" fmla="val 50000"/>
            </a:avLst>
          </a:prstGeom>
          <a:solidFill>
            <a:schemeClr val="bg1"/>
          </a:solidFill>
          <a:ln w="9525">
            <a:solidFill>
              <a:schemeClr val="tx1"/>
            </a:solidFill>
            <a:round/>
            <a:headEnd/>
            <a:tailEnd/>
          </a:ln>
          <a:effectLst>
            <a:outerShdw dist="63500" dir="8280003" rotWithShape="0">
              <a:srgbClr val="808080">
                <a:alpha val="56998"/>
              </a:srgbClr>
            </a:outerShdw>
          </a:effectLst>
        </p:spPr>
        <p:txBody>
          <a:bodyPr/>
          <a:lstStyle>
            <a:lvl1pPr eaLnBrk="0" hangingPunct="0">
              <a:defRPr sz="2000">
                <a:solidFill>
                  <a:schemeClr val="tx1"/>
                </a:solidFill>
                <a:latin typeface="Calibri" pitchFamily="34" charset="0"/>
              </a:defRPr>
            </a:lvl1pPr>
            <a:lvl2pPr marL="742950" indent="-285750" eaLnBrk="0" hangingPunct="0">
              <a:defRPr sz="2000">
                <a:solidFill>
                  <a:schemeClr val="tx1"/>
                </a:solidFill>
                <a:latin typeface="Calibri" pitchFamily="34" charset="0"/>
              </a:defRPr>
            </a:lvl2pPr>
            <a:lvl3pPr marL="1143000" indent="-228600" eaLnBrk="0" hangingPunct="0">
              <a:defRPr sz="2000">
                <a:solidFill>
                  <a:schemeClr val="tx1"/>
                </a:solidFill>
                <a:latin typeface="Calibri" pitchFamily="34" charset="0"/>
              </a:defRPr>
            </a:lvl3pPr>
            <a:lvl4pPr marL="1600200" indent="-228600" eaLnBrk="0" hangingPunct="0">
              <a:defRPr sz="2000">
                <a:solidFill>
                  <a:schemeClr val="tx1"/>
                </a:solidFill>
                <a:latin typeface="Calibri" pitchFamily="34" charset="0"/>
              </a:defRPr>
            </a:lvl4pPr>
            <a:lvl5pPr marL="2057400" indent="-228600" eaLnBrk="0" hangingPunct="0">
              <a:defRPr sz="2000">
                <a:solidFill>
                  <a:schemeClr val="tx1"/>
                </a:solidFill>
                <a:latin typeface="Calibri" pitchFamily="34" charset="0"/>
              </a:defRPr>
            </a:lvl5pPr>
            <a:lvl6pPr marL="2514600" indent="-228600" eaLnBrk="0" fontAlgn="base" hangingPunct="0">
              <a:spcBef>
                <a:spcPct val="0"/>
              </a:spcBef>
              <a:spcAft>
                <a:spcPct val="0"/>
              </a:spcAft>
              <a:defRPr sz="2000">
                <a:solidFill>
                  <a:schemeClr val="tx1"/>
                </a:solidFill>
                <a:latin typeface="Calibri" pitchFamily="34" charset="0"/>
              </a:defRPr>
            </a:lvl6pPr>
            <a:lvl7pPr marL="2971800" indent="-228600" eaLnBrk="0" fontAlgn="base" hangingPunct="0">
              <a:spcBef>
                <a:spcPct val="0"/>
              </a:spcBef>
              <a:spcAft>
                <a:spcPct val="0"/>
              </a:spcAft>
              <a:defRPr sz="2000">
                <a:solidFill>
                  <a:schemeClr val="tx1"/>
                </a:solidFill>
                <a:latin typeface="Calibri" pitchFamily="34" charset="0"/>
              </a:defRPr>
            </a:lvl7pPr>
            <a:lvl8pPr marL="3429000" indent="-228600" eaLnBrk="0" fontAlgn="base" hangingPunct="0">
              <a:spcBef>
                <a:spcPct val="0"/>
              </a:spcBef>
              <a:spcAft>
                <a:spcPct val="0"/>
              </a:spcAft>
              <a:defRPr sz="2000">
                <a:solidFill>
                  <a:schemeClr val="tx1"/>
                </a:solidFill>
                <a:latin typeface="Calibri" pitchFamily="34" charset="0"/>
              </a:defRPr>
            </a:lvl8pPr>
            <a:lvl9pPr marL="3886200" indent="-228600" eaLnBrk="0" fontAlgn="base" hangingPunct="0">
              <a:spcBef>
                <a:spcPct val="0"/>
              </a:spcBef>
              <a:spcAft>
                <a:spcPct val="0"/>
              </a:spcAft>
              <a:defRPr sz="2000">
                <a:solidFill>
                  <a:schemeClr val="tx1"/>
                </a:solidFill>
                <a:latin typeface="Calibri" pitchFamily="34" charset="0"/>
              </a:defRPr>
            </a:lvl9pPr>
          </a:lstStyle>
          <a:p>
            <a:endParaRPr lang="en-GB" altLang="fr-FR" sz="2400">
              <a:latin typeface="Arial" charset="0"/>
              <a:ea typeface="MS PGothic" pitchFamily="34" charset="-128"/>
            </a:endParaRPr>
          </a:p>
        </p:txBody>
      </p:sp>
      <p:sp>
        <p:nvSpPr>
          <p:cNvPr id="11" name="Text Box 39"/>
          <p:cNvSpPr txBox="1">
            <a:spLocks noChangeArrowheads="1"/>
          </p:cNvSpPr>
          <p:nvPr/>
        </p:nvSpPr>
        <p:spPr bwMode="auto">
          <a:xfrm>
            <a:off x="6953250" y="6052096"/>
            <a:ext cx="174131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alibri" pitchFamily="34" charset="0"/>
              </a:defRPr>
            </a:lvl1pPr>
            <a:lvl2pPr marL="742950" indent="-285750" eaLnBrk="0" hangingPunct="0">
              <a:defRPr sz="2000">
                <a:solidFill>
                  <a:schemeClr val="tx1"/>
                </a:solidFill>
                <a:latin typeface="Calibri" pitchFamily="34" charset="0"/>
              </a:defRPr>
            </a:lvl2pPr>
            <a:lvl3pPr marL="1143000" indent="-228600" eaLnBrk="0" hangingPunct="0">
              <a:defRPr sz="2000">
                <a:solidFill>
                  <a:schemeClr val="tx1"/>
                </a:solidFill>
                <a:latin typeface="Calibri" pitchFamily="34" charset="0"/>
              </a:defRPr>
            </a:lvl3pPr>
            <a:lvl4pPr marL="1600200" indent="-228600" eaLnBrk="0" hangingPunct="0">
              <a:defRPr sz="2000">
                <a:solidFill>
                  <a:schemeClr val="tx1"/>
                </a:solidFill>
                <a:latin typeface="Calibri" pitchFamily="34" charset="0"/>
              </a:defRPr>
            </a:lvl4pPr>
            <a:lvl5pPr marL="2057400" indent="-228600" eaLnBrk="0" hangingPunct="0">
              <a:defRPr sz="2000">
                <a:solidFill>
                  <a:schemeClr val="tx1"/>
                </a:solidFill>
                <a:latin typeface="Calibri" pitchFamily="34" charset="0"/>
              </a:defRPr>
            </a:lvl5pPr>
            <a:lvl6pPr marL="2514600" indent="-228600" eaLnBrk="0" fontAlgn="base" hangingPunct="0">
              <a:spcBef>
                <a:spcPct val="0"/>
              </a:spcBef>
              <a:spcAft>
                <a:spcPct val="0"/>
              </a:spcAft>
              <a:defRPr sz="2000">
                <a:solidFill>
                  <a:schemeClr val="tx1"/>
                </a:solidFill>
                <a:latin typeface="Calibri" pitchFamily="34" charset="0"/>
              </a:defRPr>
            </a:lvl6pPr>
            <a:lvl7pPr marL="2971800" indent="-228600" eaLnBrk="0" fontAlgn="base" hangingPunct="0">
              <a:spcBef>
                <a:spcPct val="0"/>
              </a:spcBef>
              <a:spcAft>
                <a:spcPct val="0"/>
              </a:spcAft>
              <a:defRPr sz="2000">
                <a:solidFill>
                  <a:schemeClr val="tx1"/>
                </a:solidFill>
                <a:latin typeface="Calibri" pitchFamily="34" charset="0"/>
              </a:defRPr>
            </a:lvl7pPr>
            <a:lvl8pPr marL="3429000" indent="-228600" eaLnBrk="0" fontAlgn="base" hangingPunct="0">
              <a:spcBef>
                <a:spcPct val="0"/>
              </a:spcBef>
              <a:spcAft>
                <a:spcPct val="0"/>
              </a:spcAft>
              <a:defRPr sz="2000">
                <a:solidFill>
                  <a:schemeClr val="tx1"/>
                </a:solidFill>
                <a:latin typeface="Calibri" pitchFamily="34" charset="0"/>
              </a:defRPr>
            </a:lvl8pPr>
            <a:lvl9pPr marL="3886200" indent="-228600" eaLnBrk="0" fontAlgn="base" hangingPunct="0">
              <a:spcBef>
                <a:spcPct val="0"/>
              </a:spcBef>
              <a:spcAft>
                <a:spcPct val="0"/>
              </a:spcAft>
              <a:defRPr sz="2000">
                <a:solidFill>
                  <a:schemeClr val="tx1"/>
                </a:solidFill>
                <a:latin typeface="Calibri" pitchFamily="34" charset="0"/>
              </a:defRPr>
            </a:lvl9pPr>
          </a:lstStyle>
          <a:p>
            <a:pPr eaLnBrk="1" hangingPunct="1"/>
            <a:r>
              <a:rPr lang="fr-FR" altLang="fr-FR" sz="1600" dirty="0" smtClean="0"/>
              <a:t>6 boucles externes</a:t>
            </a:r>
            <a:endParaRPr lang="fr-FR" altLang="fr-FR" sz="1600" dirty="0"/>
          </a:p>
        </p:txBody>
      </p:sp>
      <p:sp>
        <p:nvSpPr>
          <p:cNvPr id="13" name="Espace réservé du pied de page 4"/>
          <p:cNvSpPr>
            <a:spLocks noGrp="1"/>
          </p:cNvSpPr>
          <p:nvPr>
            <p:ph type="ftr" sz="quarter" idx="3"/>
          </p:nvPr>
        </p:nvSpPr>
        <p:spPr>
          <a:xfrm>
            <a:off x="0" y="6564883"/>
            <a:ext cx="3657600" cy="248493"/>
          </a:xfrm>
          <a:prstGeom prst="rect">
            <a:avLst/>
          </a:prstGeom>
        </p:spPr>
        <p:txBody>
          <a:bodyPr wrap="square" numCol="1" anchorCtr="0" compatLnSpc="1">
            <a:prstTxWarp prst="textNoShape">
              <a:avLst/>
            </a:prstTxWarp>
          </a:bodyPr>
          <a:lstStyle>
            <a:lvl1pPr>
              <a:defRPr sz="1200" b="1" smtClean="0">
                <a:solidFill>
                  <a:srgbClr val="003385"/>
                </a:solidFill>
                <a:latin typeface="Arial" pitchFamily="34" charset="0"/>
                <a:ea typeface="MS PGothic" pitchFamily="34" charset="-128"/>
              </a:defRPr>
            </a:lvl1pPr>
          </a:lstStyle>
          <a:p>
            <a:r>
              <a:rPr lang="fr-FR" dirty="0" smtClean="0"/>
              <a:t>Atelier « NEEDS-MSFR"  - Octobre 2015</a:t>
            </a:r>
            <a:endParaRPr lang="en-GB" dirty="0"/>
          </a:p>
        </p:txBody>
      </p:sp>
    </p:spTree>
    <p:extLst>
      <p:ext uri="{BB962C8B-B14F-4D97-AF65-F5344CB8AC3E}">
        <p14:creationId xmlns:p14="http://schemas.microsoft.com/office/powerpoint/2010/main" val="2515340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9" grpId="0"/>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ChangeArrowheads="1"/>
          </p:cNvSpPr>
          <p:nvPr/>
        </p:nvSpPr>
        <p:spPr bwMode="auto">
          <a:xfrm>
            <a:off x="1844675" y="44450"/>
            <a:ext cx="6300788" cy="976313"/>
          </a:xfrm>
          <a:prstGeom prst="rect">
            <a:avLst/>
          </a:prstGeom>
          <a:gradFill rotWithShape="1">
            <a:gsLst>
              <a:gs pos="0">
                <a:srgbClr val="3366CC"/>
              </a:gs>
              <a:gs pos="100000">
                <a:srgbClr val="00006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2000">
                <a:solidFill>
                  <a:schemeClr val="bg1"/>
                </a:solidFill>
                <a:latin typeface="Calibri" pitchFamily="34" charset="0"/>
              </a:rPr>
              <a:t>European ‘EVOL’ (Evaluation and Viability Of Liquid fuel fast reactor systems) Project (7</a:t>
            </a:r>
            <a:r>
              <a:rPr lang="en-GB" sz="2000" baseline="30000">
                <a:solidFill>
                  <a:schemeClr val="bg1"/>
                </a:solidFill>
                <a:latin typeface="Calibri" pitchFamily="34" charset="0"/>
              </a:rPr>
              <a:t>th</a:t>
            </a:r>
            <a:r>
              <a:rPr lang="en-GB" sz="2000">
                <a:solidFill>
                  <a:schemeClr val="bg1"/>
                </a:solidFill>
                <a:latin typeface="Calibri" pitchFamily="34" charset="0"/>
              </a:rPr>
              <a:t> PCRD) -</a:t>
            </a:r>
            <a:r>
              <a:rPr lang="en-GB">
                <a:solidFill>
                  <a:schemeClr val="bg1"/>
                </a:solidFill>
                <a:latin typeface="Calibri" pitchFamily="34" charset="0"/>
              </a:rPr>
              <a:t> </a:t>
            </a:r>
            <a:r>
              <a:rPr lang="en-GB" i="1">
                <a:solidFill>
                  <a:schemeClr val="bg1"/>
                </a:solidFill>
                <a:latin typeface="Calibri" pitchFamily="34" charset="0"/>
              </a:rPr>
              <a:t>EURATOM/ROSATOM cooperation</a:t>
            </a:r>
          </a:p>
        </p:txBody>
      </p:sp>
      <p:sp>
        <p:nvSpPr>
          <p:cNvPr id="27651" name="Rectangle 4"/>
          <p:cNvSpPr>
            <a:spLocks noChangeArrowheads="1"/>
          </p:cNvSpPr>
          <p:nvPr/>
        </p:nvSpPr>
        <p:spPr bwMode="auto">
          <a:xfrm>
            <a:off x="179388" y="1341438"/>
            <a:ext cx="756126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r>
              <a:rPr lang="en-GB" sz="1700" dirty="0">
                <a:solidFill>
                  <a:srgbClr val="CC3300"/>
                </a:solidFill>
                <a:latin typeface="Calibri" pitchFamily="34" charset="0"/>
              </a:rPr>
              <a:t>EVOL objective:</a:t>
            </a:r>
            <a:r>
              <a:rPr lang="en-GB" dirty="0">
                <a:solidFill>
                  <a:srgbClr val="6600CC"/>
                </a:solidFill>
                <a:latin typeface="Calibri" pitchFamily="34" charset="0"/>
              </a:rPr>
              <a:t> </a:t>
            </a:r>
            <a:r>
              <a:rPr lang="en-GB" sz="1800" b="1" dirty="0">
                <a:latin typeface="Calibri" pitchFamily="34" charset="0"/>
              </a:rPr>
              <a:t>to propose a design of MSFR by 2014 given the best system configuration issued from physical, chemical and material studies</a:t>
            </a:r>
            <a:r>
              <a:rPr lang="fr-FR" sz="1800" b="1" dirty="0">
                <a:latin typeface="Calibri" pitchFamily="34" charset="0"/>
              </a:rPr>
              <a:t>  </a:t>
            </a:r>
            <a:endParaRPr lang="en-GB" sz="1800" b="1" dirty="0">
              <a:solidFill>
                <a:srgbClr val="6600CC"/>
              </a:solidFill>
              <a:latin typeface="Calibri" pitchFamily="34" charset="0"/>
            </a:endParaRPr>
          </a:p>
        </p:txBody>
      </p:sp>
      <p:sp>
        <p:nvSpPr>
          <p:cNvPr id="5" name="Rectangle 5"/>
          <p:cNvSpPr>
            <a:spLocks noChangeArrowheads="1"/>
          </p:cNvSpPr>
          <p:nvPr/>
        </p:nvSpPr>
        <p:spPr bwMode="auto">
          <a:xfrm>
            <a:off x="115888" y="4652963"/>
            <a:ext cx="8920162"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a:solidFill>
                  <a:srgbClr val="CC3300"/>
                </a:solidFill>
                <a:latin typeface="Calibri" pitchFamily="34" charset="0"/>
              </a:rPr>
              <a:t>European participants to EVOL:</a:t>
            </a:r>
            <a:r>
              <a:rPr lang="en-GB">
                <a:solidFill>
                  <a:srgbClr val="6600CC"/>
                </a:solidFill>
                <a:latin typeface="Calibri" pitchFamily="34" charset="0"/>
              </a:rPr>
              <a:t> </a:t>
            </a:r>
            <a:r>
              <a:rPr lang="en-GB" sz="1400">
                <a:latin typeface="Calibri" pitchFamily="34" charset="0"/>
              </a:rPr>
              <a:t>France (CNRS: Coordinator, Aubert&amp;Duval, INOPRO, Grenoble INP), EU (JRC – Institute for TransU Elements), Netherlands (Delft University of Technology), Germany (KIT-G, FZD), Italy (Politecnico di Torino), United Kingdom (Oxford University), Czech Republic (Energovyzkum Ltd), Hungary (Budapest University of Technology) + 2 observers (Politecnico di Milano, Italy and Paul Scherrer Institute, Switzerland) </a:t>
            </a:r>
          </a:p>
        </p:txBody>
      </p:sp>
      <p:sp>
        <p:nvSpPr>
          <p:cNvPr id="6" name="Rectangle 6"/>
          <p:cNvSpPr>
            <a:spLocks noChangeArrowheads="1"/>
          </p:cNvSpPr>
          <p:nvPr/>
        </p:nvSpPr>
        <p:spPr bwMode="auto">
          <a:xfrm>
            <a:off x="114300" y="5870575"/>
            <a:ext cx="89582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a:solidFill>
                  <a:srgbClr val="CC3300"/>
                </a:solidFill>
                <a:latin typeface="Calibri" pitchFamily="34" charset="0"/>
              </a:rPr>
              <a:t>+ Coupled to the ROSATOM project MARS (Minor Actinides Recycling in Molten Salt)</a:t>
            </a:r>
          </a:p>
        </p:txBody>
      </p:sp>
      <p:sp>
        <p:nvSpPr>
          <p:cNvPr id="7" name="Rectangle 7"/>
          <p:cNvSpPr>
            <a:spLocks noChangeArrowheads="1"/>
          </p:cNvSpPr>
          <p:nvPr/>
        </p:nvSpPr>
        <p:spPr bwMode="auto">
          <a:xfrm>
            <a:off x="2608263" y="3716338"/>
            <a:ext cx="432117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1600" b="1">
                <a:latin typeface="Calibri" pitchFamily="34" charset="0"/>
              </a:rPr>
              <a:t>WP2: Design and Safety</a:t>
            </a:r>
            <a:endParaRPr lang="en-GB" sz="1600" b="1" u="sng">
              <a:latin typeface="Calibri" pitchFamily="34" charset="0"/>
            </a:endParaRPr>
          </a:p>
          <a:p>
            <a:r>
              <a:rPr lang="en-GB" sz="1600" b="1">
                <a:latin typeface="Calibri" pitchFamily="34" charset="0"/>
              </a:rPr>
              <a:t>WP3: Fuel Salt Chemistry and Reprocessing</a:t>
            </a:r>
            <a:endParaRPr lang="en-GB" sz="1600" b="1" u="sng">
              <a:latin typeface="Calibri" pitchFamily="34" charset="0"/>
            </a:endParaRPr>
          </a:p>
          <a:p>
            <a:r>
              <a:rPr lang="en-GB" sz="1600" b="1">
                <a:latin typeface="Calibri" pitchFamily="34" charset="0"/>
              </a:rPr>
              <a:t>WP4: Structural Materials</a:t>
            </a:r>
          </a:p>
        </p:txBody>
      </p:sp>
      <p:sp>
        <p:nvSpPr>
          <p:cNvPr id="8" name="AutoShape 8"/>
          <p:cNvSpPr>
            <a:spLocks/>
          </p:cNvSpPr>
          <p:nvPr/>
        </p:nvSpPr>
        <p:spPr bwMode="auto">
          <a:xfrm>
            <a:off x="2473325" y="3716338"/>
            <a:ext cx="180975" cy="750887"/>
          </a:xfrm>
          <a:prstGeom prst="leftBrace">
            <a:avLst>
              <a:gd name="adj1" fmla="val 26892"/>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pitchFamily="34" charset="0"/>
            </a:endParaRPr>
          </a:p>
        </p:txBody>
      </p:sp>
      <p:sp>
        <p:nvSpPr>
          <p:cNvPr id="9" name="AutoShape 9"/>
          <p:cNvSpPr>
            <a:spLocks noChangeArrowheads="1"/>
          </p:cNvSpPr>
          <p:nvPr/>
        </p:nvSpPr>
        <p:spPr bwMode="auto">
          <a:xfrm flipV="1">
            <a:off x="1908175" y="3789363"/>
            <a:ext cx="449263" cy="404812"/>
          </a:xfrm>
          <a:custGeom>
            <a:avLst/>
            <a:gdLst>
              <a:gd name="T0" fmla="*/ 6543620 w 21600"/>
              <a:gd name="T1" fmla="*/ 0 h 21600"/>
              <a:gd name="T2" fmla="*/ 6543620 w 21600"/>
              <a:gd name="T3" fmla="*/ 4270335 h 21600"/>
              <a:gd name="T4" fmla="*/ 1400349 w 21600"/>
              <a:gd name="T5" fmla="*/ 7586720 h 21600"/>
              <a:gd name="T6" fmla="*/ 9344316 w 21600"/>
              <a:gd name="T7" fmla="*/ 213517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27657" name="Image 3" descr="logo EVOL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9050"/>
            <a:ext cx="1655763" cy="124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1"/>
          <p:cNvSpPr>
            <a:spLocks noChangeArrowheads="1"/>
          </p:cNvSpPr>
          <p:nvPr/>
        </p:nvSpPr>
        <p:spPr bwMode="auto">
          <a:xfrm>
            <a:off x="179388" y="2060575"/>
            <a:ext cx="8505825"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07950" lvl="1">
              <a:buFontTx/>
              <a:buChar char="•"/>
            </a:pPr>
            <a:r>
              <a:rPr lang="en-GB" sz="1500" dirty="0">
                <a:solidFill>
                  <a:srgbClr val="008000"/>
                </a:solidFill>
                <a:latin typeface="Calibri" pitchFamily="34" charset="0"/>
              </a:rPr>
              <a:t> </a:t>
            </a:r>
            <a:r>
              <a:rPr lang="en-GB" sz="1500" b="1" dirty="0">
                <a:solidFill>
                  <a:srgbClr val="008000"/>
                </a:solidFill>
                <a:latin typeface="Calibri" pitchFamily="34" charset="0"/>
              </a:rPr>
              <a:t>Recommendations for the design of the core and fuel heat exchangers</a:t>
            </a:r>
          </a:p>
          <a:p>
            <a:pPr marL="107950" lvl="1">
              <a:buFontTx/>
              <a:buChar char="•"/>
            </a:pPr>
            <a:r>
              <a:rPr lang="en-GB" sz="1500" b="1" dirty="0">
                <a:solidFill>
                  <a:srgbClr val="008000"/>
                </a:solidFill>
                <a:latin typeface="Calibri" pitchFamily="34" charset="0"/>
              </a:rPr>
              <a:t> Definition of a safety approach dedicated to liquid-fuel reactors - Transposition of the defence in depth principle - Development of dedicated tools for transient simulations of molten salt reactors</a:t>
            </a:r>
          </a:p>
          <a:p>
            <a:pPr marL="107950" lvl="1">
              <a:buFontTx/>
              <a:buChar char="•"/>
            </a:pPr>
            <a:r>
              <a:rPr lang="en-GB" sz="1500" b="1" dirty="0">
                <a:solidFill>
                  <a:srgbClr val="008000"/>
                </a:solidFill>
                <a:latin typeface="Calibri" pitchFamily="34" charset="0"/>
              </a:rPr>
              <a:t> Determination of the salt composition - </a:t>
            </a:r>
            <a:r>
              <a:rPr lang="en-US" sz="1500" b="1" dirty="0">
                <a:solidFill>
                  <a:srgbClr val="008000"/>
                </a:solidFill>
                <a:latin typeface="Calibri" pitchFamily="34" charset="0"/>
              </a:rPr>
              <a:t>Determination of Pu solubility in LiF-ThF4 - Control of salt potential by introducing </a:t>
            </a:r>
            <a:r>
              <a:rPr lang="en-US" sz="1500" b="1" dirty="0" err="1">
                <a:solidFill>
                  <a:srgbClr val="008000"/>
                </a:solidFill>
                <a:latin typeface="Calibri" pitchFamily="34" charset="0"/>
              </a:rPr>
              <a:t>Th</a:t>
            </a:r>
            <a:r>
              <a:rPr lang="en-US" sz="1500" b="1" dirty="0">
                <a:solidFill>
                  <a:srgbClr val="008000"/>
                </a:solidFill>
                <a:latin typeface="Calibri" pitchFamily="34" charset="0"/>
              </a:rPr>
              <a:t> metal</a:t>
            </a:r>
            <a:endParaRPr lang="en-GB" sz="1500" b="1" dirty="0">
              <a:solidFill>
                <a:srgbClr val="008000"/>
              </a:solidFill>
              <a:latin typeface="Calibri" pitchFamily="34" charset="0"/>
            </a:endParaRPr>
          </a:p>
          <a:p>
            <a:pPr marL="107950" lvl="1">
              <a:buFontTx/>
              <a:buChar char="•"/>
            </a:pPr>
            <a:r>
              <a:rPr lang="en-GB" sz="1500" b="1" dirty="0">
                <a:solidFill>
                  <a:srgbClr val="008000"/>
                </a:solidFill>
                <a:latin typeface="Calibri" pitchFamily="34" charset="0"/>
              </a:rPr>
              <a:t> Evaluation of the reprocessing efficiency (based on experimental data) – FFFER project</a:t>
            </a:r>
          </a:p>
          <a:p>
            <a:pPr marL="107950" lvl="1">
              <a:buFontTx/>
              <a:buChar char="•"/>
            </a:pPr>
            <a:r>
              <a:rPr lang="en-GB" sz="1500" b="1" dirty="0">
                <a:solidFill>
                  <a:srgbClr val="008000"/>
                </a:solidFill>
                <a:latin typeface="Calibri" pitchFamily="34" charset="0"/>
              </a:rPr>
              <a:t> Recommendations for the composition of structural materials around the core</a:t>
            </a:r>
          </a:p>
        </p:txBody>
      </p:sp>
      <p:pic>
        <p:nvPicPr>
          <p:cNvPr id="4" name="Picture 3" descr="MSFRv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850" y="477838"/>
            <a:ext cx="1790700"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2" name="Picture 3" descr="http://www.tech-brest-iroise.fr/files/258/FP7_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2275" y="476250"/>
            <a:ext cx="922338"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76049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animBg="1"/>
      <p:bldP spid="9" grpId="0" animBg="1"/>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fld id="{7F664807-8D06-4595-A0E2-74CDCF5EE8F8}" type="slidenum">
              <a:rPr lang="en-GB" smtClean="0"/>
              <a:pPr/>
              <a:t>24</a:t>
            </a:fld>
            <a:endParaRPr lang="en-GB"/>
          </a:p>
        </p:txBody>
      </p:sp>
      <p:sp>
        <p:nvSpPr>
          <p:cNvPr id="4" name="Rectangle 3"/>
          <p:cNvSpPr/>
          <p:nvPr/>
        </p:nvSpPr>
        <p:spPr>
          <a:xfrm>
            <a:off x="179512" y="1052736"/>
            <a:ext cx="6781800" cy="2483757"/>
          </a:xfrm>
          <a:prstGeom prst="rect">
            <a:avLst/>
          </a:prstGeom>
        </p:spPr>
        <p:txBody>
          <a:bodyPr>
            <a:spAutoFit/>
          </a:bodyPr>
          <a:lstStyle/>
          <a:p>
            <a:pPr marL="342900" indent="-342900" eaLnBrk="0" hangingPunct="0">
              <a:spcBef>
                <a:spcPct val="20000"/>
              </a:spcBef>
              <a:spcAft>
                <a:spcPts val="600"/>
              </a:spcAft>
              <a:buClr>
                <a:srgbClr val="333399"/>
              </a:buClr>
            </a:pPr>
            <a:r>
              <a:rPr lang="fr-FR" sz="1600" b="1" u="sng" dirty="0">
                <a:latin typeface="Verdana" pitchFamily="34" charset="0"/>
              </a:rPr>
              <a:t>C</a:t>
            </a:r>
            <a:r>
              <a:rPr lang="fr-FR" sz="1600" b="1" u="sng" dirty="0" smtClean="0">
                <a:latin typeface="Verdana" pitchFamily="34" charset="0"/>
              </a:rPr>
              <a:t>ontraintes </a:t>
            </a:r>
            <a:r>
              <a:rPr lang="fr-FR" sz="1600" b="1" u="sng" dirty="0">
                <a:latin typeface="Verdana" pitchFamily="34" charset="0"/>
              </a:rPr>
              <a:t>sur le type de liquide ?</a:t>
            </a:r>
            <a:endParaRPr lang="fr-FR" sz="800" b="1" u="sng" dirty="0">
              <a:latin typeface="Verdana" pitchFamily="34" charset="0"/>
            </a:endParaRPr>
          </a:p>
          <a:p>
            <a:pPr marL="742950" lvl="1" indent="-285750" eaLnBrk="0" hangingPunct="0">
              <a:spcBef>
                <a:spcPct val="20000"/>
              </a:spcBef>
              <a:buClr>
                <a:schemeClr val="tx1"/>
              </a:buClr>
              <a:buFont typeface="Times" pitchFamily="18" charset="0"/>
              <a:buChar char="•"/>
            </a:pPr>
            <a:r>
              <a:rPr lang="fr-FR" sz="1400" dirty="0" smtClean="0">
                <a:solidFill>
                  <a:srgbClr val="0000FF"/>
                </a:solidFill>
                <a:cs typeface="Arial" pitchFamily="34" charset="0"/>
              </a:rPr>
              <a:t>Température </a:t>
            </a:r>
            <a:r>
              <a:rPr lang="fr-FR" sz="1400" dirty="0">
                <a:solidFill>
                  <a:srgbClr val="0000FF"/>
                </a:solidFill>
                <a:cs typeface="Arial" pitchFamily="34" charset="0"/>
              </a:rPr>
              <a:t>de fusion pas trop élevée</a:t>
            </a:r>
          </a:p>
          <a:p>
            <a:pPr marL="742950" lvl="1" indent="-285750" eaLnBrk="0" hangingPunct="0">
              <a:spcBef>
                <a:spcPct val="20000"/>
              </a:spcBef>
              <a:buClr>
                <a:schemeClr val="tx1"/>
              </a:buClr>
              <a:buFont typeface="Times" pitchFamily="18" charset="0"/>
              <a:buChar char="•"/>
            </a:pPr>
            <a:r>
              <a:rPr lang="fr-FR" sz="1400" dirty="0">
                <a:solidFill>
                  <a:srgbClr val="0000FF"/>
                </a:solidFill>
                <a:cs typeface="Arial" pitchFamily="34" charset="0"/>
              </a:rPr>
              <a:t>Température d’ébullition élevée</a:t>
            </a:r>
          </a:p>
          <a:p>
            <a:pPr marL="742950" lvl="1" indent="-285750" eaLnBrk="0" hangingPunct="0">
              <a:spcBef>
                <a:spcPct val="20000"/>
              </a:spcBef>
              <a:buClr>
                <a:schemeClr val="tx1"/>
              </a:buClr>
              <a:buFont typeface="Times" pitchFamily="18" charset="0"/>
              <a:buChar char="•"/>
            </a:pPr>
            <a:r>
              <a:rPr lang="fr-FR" sz="1400" dirty="0">
                <a:solidFill>
                  <a:srgbClr val="0000FF"/>
                </a:solidFill>
                <a:cs typeface="Arial" pitchFamily="34" charset="0"/>
              </a:rPr>
              <a:t>Tension de vapeur faible</a:t>
            </a:r>
          </a:p>
          <a:p>
            <a:pPr marL="742950" lvl="1" indent="-285750" eaLnBrk="0" hangingPunct="0">
              <a:spcBef>
                <a:spcPct val="20000"/>
              </a:spcBef>
              <a:buClr>
                <a:schemeClr val="tx1"/>
              </a:buClr>
              <a:buFont typeface="Times" pitchFamily="18" charset="0"/>
              <a:buChar char="•"/>
            </a:pPr>
            <a:r>
              <a:rPr lang="fr-FR" sz="1400" dirty="0">
                <a:solidFill>
                  <a:srgbClr val="0000FF"/>
                </a:solidFill>
                <a:cs typeface="Arial" pitchFamily="34" charset="0"/>
              </a:rPr>
              <a:t>Bonnes propriétés thermiques et hydrauliques</a:t>
            </a:r>
          </a:p>
          <a:p>
            <a:pPr marL="742950" lvl="1" indent="-285750" eaLnBrk="0" hangingPunct="0">
              <a:spcBef>
                <a:spcPct val="20000"/>
              </a:spcBef>
              <a:buClr>
                <a:schemeClr val="tx1"/>
              </a:buClr>
              <a:buFont typeface="Times" pitchFamily="18" charset="0"/>
              <a:buChar char="•"/>
            </a:pPr>
            <a:r>
              <a:rPr lang="fr-FR" sz="1400" dirty="0">
                <a:solidFill>
                  <a:srgbClr val="0000FF"/>
                </a:solidFill>
                <a:cs typeface="Arial" pitchFamily="34" charset="0"/>
              </a:rPr>
              <a:t>Stabilité du liquide sous irradiation</a:t>
            </a:r>
          </a:p>
          <a:p>
            <a:pPr marL="742950" lvl="1" indent="-285750" eaLnBrk="0" hangingPunct="0">
              <a:spcBef>
                <a:spcPct val="20000"/>
              </a:spcBef>
              <a:buClr>
                <a:schemeClr val="tx1"/>
              </a:buClr>
              <a:buFont typeface="Times" pitchFamily="18" charset="0"/>
              <a:buChar char="•"/>
            </a:pPr>
            <a:r>
              <a:rPr lang="fr-FR" sz="1400" dirty="0">
                <a:solidFill>
                  <a:srgbClr val="006600"/>
                </a:solidFill>
                <a:cs typeface="Arial" pitchFamily="34" charset="0"/>
              </a:rPr>
              <a:t>Solubilité des éléments fissiles et fertiles suffisante</a:t>
            </a:r>
          </a:p>
          <a:p>
            <a:pPr marL="742950" lvl="1" indent="-285750" eaLnBrk="0" hangingPunct="0">
              <a:spcBef>
                <a:spcPct val="20000"/>
              </a:spcBef>
              <a:buClr>
                <a:schemeClr val="tx1"/>
              </a:buClr>
              <a:buFont typeface="Times" pitchFamily="18" charset="0"/>
              <a:buChar char="•"/>
            </a:pPr>
            <a:r>
              <a:rPr lang="fr-FR" sz="1400" dirty="0">
                <a:solidFill>
                  <a:srgbClr val="C00000"/>
                </a:solidFill>
                <a:cs typeface="Arial" pitchFamily="34" charset="0"/>
              </a:rPr>
              <a:t>Pas de production de radio-isotopes difficilement gérables</a:t>
            </a:r>
          </a:p>
          <a:p>
            <a:pPr marL="742950" lvl="1" indent="-285750" eaLnBrk="0" hangingPunct="0">
              <a:spcBef>
                <a:spcPct val="20000"/>
              </a:spcBef>
              <a:buClr>
                <a:schemeClr val="tx1"/>
              </a:buClr>
              <a:buFont typeface="Times" pitchFamily="18" charset="0"/>
              <a:buChar char="•"/>
            </a:pPr>
            <a:r>
              <a:rPr lang="fr-FR" sz="1400" dirty="0">
                <a:solidFill>
                  <a:srgbClr val="FF9933"/>
                </a:solidFill>
                <a:cs typeface="Arial" pitchFamily="34" charset="0"/>
              </a:rPr>
              <a:t>Possibilité d’un retraitement du combustible</a:t>
            </a:r>
          </a:p>
        </p:txBody>
      </p:sp>
      <p:sp>
        <p:nvSpPr>
          <p:cNvPr id="5" name="Accolade fermante 4"/>
          <p:cNvSpPr>
            <a:spLocks/>
          </p:cNvSpPr>
          <p:nvPr/>
        </p:nvSpPr>
        <p:spPr bwMode="auto">
          <a:xfrm>
            <a:off x="5812516" y="1386136"/>
            <a:ext cx="304800" cy="2016224"/>
          </a:xfrm>
          <a:prstGeom prst="rightBrace">
            <a:avLst>
              <a:gd name="adj1" fmla="val 70843"/>
              <a:gd name="adj2" fmla="val 50000"/>
            </a:avLst>
          </a:prstGeom>
          <a:noFill/>
          <a:ln w="22225">
            <a:solidFill>
              <a:schemeClr val="tx1"/>
            </a:solidFill>
            <a:round/>
            <a:headEnd/>
            <a:tailEnd/>
          </a:ln>
          <a:effectLst>
            <a:outerShdw dist="63500" dir="8280003" rotWithShape="0">
              <a:srgbClr val="808080">
                <a:alpha val="56999"/>
              </a:srgbClr>
            </a:outerShdw>
          </a:effectLst>
        </p:spPr>
        <p:txBody>
          <a:bodyPr/>
          <a:lstStyle/>
          <a:p>
            <a:pPr eaLnBrk="0" hangingPunct="0">
              <a:defRPr/>
            </a:pPr>
            <a:endParaRPr lang="en-GB" dirty="0">
              <a:latin typeface="Arial" pitchFamily="1" charset="0"/>
              <a:ea typeface="ＭＳ Ｐゴシック" pitchFamily="1" charset="-128"/>
              <a:cs typeface="ＭＳ Ｐゴシック" pitchFamily="1" charset="-128"/>
            </a:endParaRPr>
          </a:p>
        </p:txBody>
      </p:sp>
      <p:sp>
        <p:nvSpPr>
          <p:cNvPr id="6" name="ZoneTexte 5"/>
          <p:cNvSpPr txBox="1"/>
          <p:nvPr/>
        </p:nvSpPr>
        <p:spPr>
          <a:xfrm>
            <a:off x="6498316" y="1196752"/>
            <a:ext cx="1746092" cy="892552"/>
          </a:xfrm>
          <a:prstGeom prst="rect">
            <a:avLst/>
          </a:prstGeom>
          <a:noFill/>
        </p:spPr>
        <p:txBody>
          <a:bodyPr wrap="square">
            <a:spAutoFit/>
          </a:bodyPr>
          <a:lstStyle/>
          <a:p>
            <a:pPr marL="0" lvl="2" algn="ctr">
              <a:defRPr/>
            </a:pPr>
            <a:r>
              <a:rPr lang="fr-FR" sz="1300" b="1" kern="0" dirty="0">
                <a:latin typeface="+mn-lt"/>
                <a:ea typeface="ＭＳ Ｐゴシック" pitchFamily="1" charset="-128"/>
                <a:cs typeface="ＭＳ Ｐゴシック" pitchFamily="1" charset="-128"/>
              </a:rPr>
              <a:t>Au final seuls les fluorures de Lithium sont possibles</a:t>
            </a:r>
          </a:p>
        </p:txBody>
      </p:sp>
      <p:sp>
        <p:nvSpPr>
          <p:cNvPr id="7" name="ZoneTexte 6"/>
          <p:cNvSpPr txBox="1"/>
          <p:nvPr/>
        </p:nvSpPr>
        <p:spPr>
          <a:xfrm>
            <a:off x="6130818" y="3556248"/>
            <a:ext cx="2473630" cy="892552"/>
          </a:xfrm>
          <a:prstGeom prst="rect">
            <a:avLst/>
          </a:prstGeom>
          <a:noFill/>
        </p:spPr>
        <p:txBody>
          <a:bodyPr wrap="square">
            <a:spAutoFit/>
          </a:bodyPr>
          <a:lstStyle/>
          <a:p>
            <a:pPr marL="0" lvl="2" algn="ctr"/>
            <a:r>
              <a:rPr lang="fr-FR" sz="1300" b="1" dirty="0">
                <a:latin typeface="+mn-lt"/>
              </a:rPr>
              <a:t>Les propriétés neutroniques du fluor sont défavorables au cycle U/Pu</a:t>
            </a:r>
          </a:p>
        </p:txBody>
      </p:sp>
      <p:sp>
        <p:nvSpPr>
          <p:cNvPr id="8" name="ZoneTexte 7"/>
          <p:cNvSpPr txBox="1"/>
          <p:nvPr/>
        </p:nvSpPr>
        <p:spPr>
          <a:xfrm>
            <a:off x="6228184" y="5085184"/>
            <a:ext cx="2738705" cy="553998"/>
          </a:xfrm>
          <a:prstGeom prst="rect">
            <a:avLst/>
          </a:prstGeom>
          <a:noFill/>
        </p:spPr>
        <p:txBody>
          <a:bodyPr wrap="square">
            <a:spAutoFit/>
          </a:bodyPr>
          <a:lstStyle/>
          <a:p>
            <a:pPr marL="0" lvl="3" algn="ctr">
              <a:defRPr/>
            </a:pPr>
            <a:r>
              <a:rPr lang="fr-FR" sz="1500" b="1" kern="0" dirty="0">
                <a:solidFill>
                  <a:srgbClr val="0070C0"/>
                </a:solidFill>
                <a:latin typeface="+mn-lt"/>
                <a:ea typeface="ＭＳ Ｐゴシック" pitchFamily="1" charset="-128"/>
                <a:cs typeface="ＭＳ Ｐゴシック" pitchFamily="1" charset="-128"/>
              </a:rPr>
              <a:t>Cycle </a:t>
            </a:r>
            <a:r>
              <a:rPr lang="fr-FR" sz="1500" b="1" kern="0" dirty="0" smtClean="0">
                <a:solidFill>
                  <a:srgbClr val="0070C0"/>
                </a:solidFill>
                <a:latin typeface="+mn-lt"/>
                <a:ea typeface="ＭＳ Ｐゴシック" pitchFamily="1" charset="-128"/>
                <a:cs typeface="ＭＳ Ｐゴシック" pitchFamily="1" charset="-128"/>
              </a:rPr>
              <a:t>du combustible Thorium /</a:t>
            </a:r>
            <a:r>
              <a:rPr lang="fr-FR" sz="1500" b="1" kern="0" baseline="30000" dirty="0" smtClean="0">
                <a:solidFill>
                  <a:srgbClr val="0070C0"/>
                </a:solidFill>
                <a:latin typeface="+mn-lt"/>
                <a:ea typeface="ＭＳ Ｐゴシック" pitchFamily="1" charset="-128"/>
                <a:cs typeface="ＭＳ Ｐゴシック" pitchFamily="1" charset="-128"/>
              </a:rPr>
              <a:t>233</a:t>
            </a:r>
            <a:r>
              <a:rPr lang="fr-FR" sz="1500" b="1" kern="0" dirty="0" smtClean="0">
                <a:solidFill>
                  <a:srgbClr val="0070C0"/>
                </a:solidFill>
                <a:latin typeface="+mn-lt"/>
                <a:ea typeface="ＭＳ Ｐゴシック" pitchFamily="1" charset="-128"/>
                <a:cs typeface="ＭＳ Ｐゴシック" pitchFamily="1" charset="-128"/>
              </a:rPr>
              <a:t>U</a:t>
            </a:r>
            <a:endParaRPr lang="fr-FR" sz="1500" b="1" kern="0" dirty="0">
              <a:solidFill>
                <a:srgbClr val="0070C0"/>
              </a:solidFill>
              <a:latin typeface="+mn-lt"/>
              <a:ea typeface="ＭＳ Ｐゴシック" pitchFamily="1" charset="-128"/>
              <a:cs typeface="ＭＳ Ｐゴシック" pitchFamily="1" charset="-128"/>
            </a:endParaRPr>
          </a:p>
        </p:txBody>
      </p:sp>
      <p:sp>
        <p:nvSpPr>
          <p:cNvPr id="9" name="ZoneTexte 8"/>
          <p:cNvSpPr txBox="1"/>
          <p:nvPr/>
        </p:nvSpPr>
        <p:spPr>
          <a:xfrm>
            <a:off x="6164916" y="2717577"/>
            <a:ext cx="2725737" cy="323165"/>
          </a:xfrm>
          <a:prstGeom prst="rect">
            <a:avLst/>
          </a:prstGeom>
          <a:noFill/>
        </p:spPr>
        <p:txBody>
          <a:bodyPr wrap="square">
            <a:spAutoFit/>
          </a:bodyPr>
          <a:lstStyle/>
          <a:p>
            <a:pPr marL="0" lvl="3" algn="ctr"/>
            <a:r>
              <a:rPr lang="fr-FR" sz="1500" b="1" dirty="0">
                <a:solidFill>
                  <a:srgbClr val="0070C0"/>
                </a:solidFill>
                <a:latin typeface="Verdana" pitchFamily="34" charset="0"/>
              </a:rPr>
              <a:t>Réacteurs à sels fondus</a:t>
            </a:r>
          </a:p>
        </p:txBody>
      </p:sp>
      <p:sp>
        <p:nvSpPr>
          <p:cNvPr id="10" name="Flèche vers le bas 9"/>
          <p:cNvSpPr>
            <a:spLocks noChangeArrowheads="1"/>
          </p:cNvSpPr>
          <p:nvPr/>
        </p:nvSpPr>
        <p:spPr bwMode="auto">
          <a:xfrm>
            <a:off x="7260316" y="2188096"/>
            <a:ext cx="304800" cy="381000"/>
          </a:xfrm>
          <a:prstGeom prst="downArrow">
            <a:avLst>
              <a:gd name="adj1" fmla="val 50000"/>
              <a:gd name="adj2" fmla="val 50000"/>
            </a:avLst>
          </a:prstGeom>
          <a:solidFill>
            <a:schemeClr val="accent1"/>
          </a:solidFill>
          <a:ln w="9525">
            <a:solidFill>
              <a:schemeClr val="tx1"/>
            </a:solidFill>
            <a:round/>
            <a:headEnd/>
            <a:tailEnd/>
          </a:ln>
          <a:effectLst>
            <a:outerShdw dist="63500" dir="8280003" rotWithShape="0">
              <a:srgbClr val="808080">
                <a:alpha val="56999"/>
              </a:srgbClr>
            </a:outerShdw>
          </a:effectLst>
        </p:spPr>
        <p:txBody>
          <a:bodyPr/>
          <a:lstStyle/>
          <a:p>
            <a:pPr eaLnBrk="0" hangingPunct="0">
              <a:defRPr/>
            </a:pPr>
            <a:endParaRPr lang="en-GB">
              <a:latin typeface="Arial" pitchFamily="1" charset="0"/>
              <a:ea typeface="ＭＳ Ｐゴシック" pitchFamily="1" charset="-128"/>
              <a:cs typeface="ＭＳ Ｐゴシック" pitchFamily="1" charset="-128"/>
            </a:endParaRPr>
          </a:p>
        </p:txBody>
      </p:sp>
      <p:sp>
        <p:nvSpPr>
          <p:cNvPr id="11" name="Croix 10"/>
          <p:cNvSpPr>
            <a:spLocks noChangeArrowheads="1"/>
          </p:cNvSpPr>
          <p:nvPr/>
        </p:nvSpPr>
        <p:spPr bwMode="auto">
          <a:xfrm>
            <a:off x="7236296" y="3115072"/>
            <a:ext cx="333012" cy="369168"/>
          </a:xfrm>
          <a:prstGeom prst="plus">
            <a:avLst>
              <a:gd name="adj" fmla="val 36574"/>
            </a:avLst>
          </a:prstGeom>
          <a:solidFill>
            <a:schemeClr val="accent1"/>
          </a:solidFill>
          <a:ln w="9525">
            <a:solidFill>
              <a:schemeClr val="tx1"/>
            </a:solidFill>
            <a:round/>
            <a:headEnd/>
            <a:tailEnd/>
          </a:ln>
          <a:effectLst>
            <a:outerShdw dist="63500" dir="8280003" rotWithShape="0">
              <a:srgbClr val="808080">
                <a:alpha val="56999"/>
              </a:srgbClr>
            </a:outerShdw>
          </a:effectLst>
        </p:spPr>
        <p:txBody>
          <a:bodyPr/>
          <a:lstStyle/>
          <a:p>
            <a:pPr eaLnBrk="0" hangingPunct="0">
              <a:defRPr/>
            </a:pPr>
            <a:endParaRPr lang="en-GB">
              <a:latin typeface="Arial" pitchFamily="1" charset="0"/>
              <a:ea typeface="ＭＳ Ｐゴシック" pitchFamily="1" charset="-128"/>
              <a:cs typeface="ＭＳ Ｐゴシック" pitchFamily="1" charset="-128"/>
            </a:endParaRPr>
          </a:p>
        </p:txBody>
      </p:sp>
      <p:sp>
        <p:nvSpPr>
          <p:cNvPr id="12" name="Rectangle 78"/>
          <p:cNvSpPr>
            <a:spLocks noChangeArrowheads="1"/>
          </p:cNvSpPr>
          <p:nvPr/>
        </p:nvSpPr>
        <p:spPr bwMode="auto">
          <a:xfrm>
            <a:off x="107504" y="260648"/>
            <a:ext cx="7416800" cy="461665"/>
          </a:xfrm>
          <a:prstGeom prst="rect">
            <a:avLst/>
          </a:prstGeom>
          <a:noFill/>
          <a:ln>
            <a:noFill/>
          </a:ln>
        </p:spPr>
        <p:txBody>
          <a:bodyPr>
            <a:spAutoFit/>
          </a:bodyPr>
          <a:lstStyle/>
          <a:p>
            <a:r>
              <a:rPr lang="fr-FR" b="1" dirty="0" smtClean="0">
                <a:solidFill>
                  <a:srgbClr val="003385"/>
                </a:solidFill>
                <a:latin typeface="+mn-lt"/>
              </a:rPr>
              <a:t>Réacteurs à sels fondus : introduction</a:t>
            </a:r>
            <a:endParaRPr lang="fr-FR" dirty="0">
              <a:solidFill>
                <a:srgbClr val="003385"/>
              </a:solidFill>
              <a:latin typeface="+mn-lt"/>
            </a:endParaRPr>
          </a:p>
        </p:txBody>
      </p:sp>
      <p:sp>
        <p:nvSpPr>
          <p:cNvPr id="13" name="Flèche vers le bas 12"/>
          <p:cNvSpPr>
            <a:spLocks noChangeArrowheads="1"/>
          </p:cNvSpPr>
          <p:nvPr/>
        </p:nvSpPr>
        <p:spPr bwMode="auto">
          <a:xfrm>
            <a:off x="7236296" y="4560168"/>
            <a:ext cx="304800" cy="381000"/>
          </a:xfrm>
          <a:prstGeom prst="downArrow">
            <a:avLst>
              <a:gd name="adj1" fmla="val 50000"/>
              <a:gd name="adj2" fmla="val 50000"/>
            </a:avLst>
          </a:prstGeom>
          <a:solidFill>
            <a:schemeClr val="accent1"/>
          </a:solidFill>
          <a:ln w="9525">
            <a:solidFill>
              <a:schemeClr val="tx1"/>
            </a:solidFill>
            <a:round/>
            <a:headEnd/>
            <a:tailEnd/>
          </a:ln>
          <a:effectLst>
            <a:outerShdw dist="63500" dir="8280003" rotWithShape="0">
              <a:srgbClr val="808080">
                <a:alpha val="56999"/>
              </a:srgbClr>
            </a:outerShdw>
          </a:effectLst>
        </p:spPr>
        <p:txBody>
          <a:bodyPr/>
          <a:lstStyle/>
          <a:p>
            <a:pPr eaLnBrk="0" hangingPunct="0">
              <a:defRPr/>
            </a:pPr>
            <a:endParaRPr lang="en-GB">
              <a:latin typeface="Arial" pitchFamily="1" charset="0"/>
              <a:ea typeface="ＭＳ Ｐゴシック" pitchFamily="1" charset="-128"/>
              <a:cs typeface="ＭＳ Ｐゴシック" pitchFamily="1" charset="-128"/>
            </a:endParaRPr>
          </a:p>
        </p:txBody>
      </p:sp>
      <p:grpSp>
        <p:nvGrpSpPr>
          <p:cNvPr id="14" name="Groupe 13"/>
          <p:cNvGrpSpPr/>
          <p:nvPr/>
        </p:nvGrpSpPr>
        <p:grpSpPr>
          <a:xfrm>
            <a:off x="-207640" y="3986560"/>
            <a:ext cx="6363816" cy="2372866"/>
            <a:chOff x="2627784" y="4224486"/>
            <a:chExt cx="6363816" cy="2372866"/>
          </a:xfrm>
        </p:grpSpPr>
        <p:sp>
          <p:nvSpPr>
            <p:cNvPr id="15" name="Rectangle 14"/>
            <p:cNvSpPr>
              <a:spLocks noChangeArrowheads="1"/>
            </p:cNvSpPr>
            <p:nvPr/>
          </p:nvSpPr>
          <p:spPr bwMode="auto">
            <a:xfrm>
              <a:off x="3059832" y="4339208"/>
              <a:ext cx="5931768" cy="2258144"/>
            </a:xfrm>
            <a:prstGeom prst="rect">
              <a:avLst/>
            </a:prstGeom>
            <a:solidFill>
              <a:srgbClr val="F7D17D"/>
            </a:solidFill>
            <a:ln w="9525">
              <a:solidFill>
                <a:schemeClr val="tx1"/>
              </a:solidFill>
              <a:round/>
              <a:headEnd/>
              <a:tailEnd/>
            </a:ln>
            <a:effectLst>
              <a:outerShdw dist="63500" dir="8280003" rotWithShape="0">
                <a:srgbClr val="808080">
                  <a:alpha val="56999"/>
                </a:srgbClr>
              </a:outerShdw>
            </a:effectLst>
          </p:spPr>
          <p:txBody>
            <a:bodyPr/>
            <a:lstStyle/>
            <a:p>
              <a:pPr eaLnBrk="0" hangingPunct="0">
                <a:defRPr/>
              </a:pPr>
              <a:endParaRPr lang="en-GB">
                <a:latin typeface="Arial" pitchFamily="1" charset="0"/>
                <a:ea typeface="ＭＳ Ｐゴシック" pitchFamily="1" charset="-128"/>
                <a:cs typeface="ＭＳ Ｐゴシック" pitchFamily="1" charset="-128"/>
              </a:endParaRPr>
            </a:p>
          </p:txBody>
        </p:sp>
        <p:sp>
          <p:nvSpPr>
            <p:cNvPr id="16" name="Espace réservé du contenu 2"/>
            <p:cNvSpPr txBox="1">
              <a:spLocks/>
            </p:cNvSpPr>
            <p:nvPr/>
          </p:nvSpPr>
          <p:spPr bwMode="auto">
            <a:xfrm>
              <a:off x="2627784" y="4224486"/>
              <a:ext cx="6336704" cy="2372866"/>
            </a:xfrm>
            <a:prstGeom prst="rect">
              <a:avLst/>
            </a:prstGeom>
            <a:noFill/>
            <a:ln w="9525">
              <a:noFill/>
              <a:miter lim="800000"/>
              <a:headEnd/>
              <a:tailEnd/>
            </a:ln>
          </p:spPr>
          <p:txBody>
            <a:bodyPr>
              <a:normAutofit lnSpcReduction="10000"/>
            </a:bodyPr>
            <a:lstStyle/>
            <a:p>
              <a:pPr marL="342900" indent="-342900" eaLnBrk="0" hangingPunct="0">
                <a:spcBef>
                  <a:spcPct val="20000"/>
                </a:spcBef>
                <a:buClr>
                  <a:srgbClr val="333399"/>
                </a:buClr>
              </a:pPr>
              <a:endParaRPr lang="fr-FR" sz="1500" dirty="0">
                <a:solidFill>
                  <a:srgbClr val="004B84"/>
                </a:solidFill>
                <a:latin typeface="Verdana" pitchFamily="34" charset="0"/>
              </a:endParaRPr>
            </a:p>
            <a:p>
              <a:pPr marL="742950" lvl="1" indent="-285750" eaLnBrk="0" hangingPunct="0">
                <a:spcAft>
                  <a:spcPts val="600"/>
                </a:spcAft>
                <a:buClr>
                  <a:schemeClr val="tx1"/>
                </a:buClr>
                <a:buSzPct val="120000"/>
                <a:buFont typeface="Wingdings" pitchFamily="2" charset="2"/>
                <a:buChar char="Ø"/>
              </a:pPr>
              <a:r>
                <a:rPr lang="fr-FR" sz="1300" dirty="0" smtClean="0">
                  <a:solidFill>
                    <a:srgbClr val="000000"/>
                  </a:solidFill>
                  <a:latin typeface="Verdana" pitchFamily="34" charset="0"/>
                </a:rPr>
                <a:t>Irradiation uniforme </a:t>
              </a:r>
              <a:r>
                <a:rPr lang="fr-FR" sz="1300" dirty="0">
                  <a:solidFill>
                    <a:srgbClr val="000000"/>
                  </a:solidFill>
                  <a:latin typeface="Verdana" pitchFamily="34" charset="0"/>
                </a:rPr>
                <a:t>du combustible (pas de plan de chargement</a:t>
              </a:r>
              <a:r>
                <a:rPr lang="fr-FR" sz="1300" dirty="0" smtClean="0">
                  <a:solidFill>
                    <a:srgbClr val="000000"/>
                  </a:solidFill>
                  <a:latin typeface="Verdana" pitchFamily="34" charset="0"/>
                </a:rPr>
                <a:t>)</a:t>
              </a:r>
            </a:p>
            <a:p>
              <a:pPr marL="742950" lvl="1" indent="-285750" eaLnBrk="0" hangingPunct="0">
                <a:spcBef>
                  <a:spcPts val="300"/>
                </a:spcBef>
                <a:spcAft>
                  <a:spcPts val="600"/>
                </a:spcAft>
                <a:buClr>
                  <a:schemeClr val="tx1"/>
                </a:buClr>
                <a:buSzPct val="120000"/>
                <a:buFont typeface="Wingdings" pitchFamily="2" charset="2"/>
                <a:buChar char="Ø"/>
              </a:pPr>
              <a:r>
                <a:rPr lang="fr-FR" sz="1300" dirty="0" smtClean="0">
                  <a:solidFill>
                    <a:srgbClr val="000000"/>
                  </a:solidFill>
                  <a:latin typeface="Verdana" pitchFamily="34" charset="0"/>
                </a:rPr>
                <a:t>Chaleur déposée directement dans le caloporteur</a:t>
              </a:r>
              <a:endParaRPr lang="fr-FR" sz="1300" dirty="0">
                <a:solidFill>
                  <a:srgbClr val="000000"/>
                </a:solidFill>
                <a:latin typeface="Verdana" pitchFamily="34" charset="0"/>
              </a:endParaRPr>
            </a:p>
            <a:p>
              <a:pPr marL="742950" lvl="1" indent="-285750" eaLnBrk="0" hangingPunct="0">
                <a:spcBef>
                  <a:spcPct val="20000"/>
                </a:spcBef>
                <a:buClr>
                  <a:schemeClr val="tx1"/>
                </a:buClr>
                <a:buSzPct val="120000"/>
                <a:buFont typeface="Wingdings" pitchFamily="2" charset="2"/>
                <a:buChar char="Ø"/>
              </a:pPr>
              <a:r>
                <a:rPr lang="fr-FR" sz="1300" dirty="0">
                  <a:solidFill>
                    <a:srgbClr val="000000"/>
                  </a:solidFill>
                  <a:latin typeface="Verdana" pitchFamily="34" charset="0"/>
                </a:rPr>
                <a:t>Possibilité de reconfigurer le cœur en quelques minutes</a:t>
              </a:r>
            </a:p>
            <a:p>
              <a:pPr marL="1143000" lvl="2" indent="-228600" eaLnBrk="0" hangingPunct="0">
                <a:spcBef>
                  <a:spcPct val="20000"/>
                </a:spcBef>
                <a:buClr>
                  <a:srgbClr val="003385"/>
                </a:buClr>
                <a:buFontTx/>
                <a:buChar char="–"/>
              </a:pPr>
              <a:r>
                <a:rPr lang="fr-FR" sz="1000" dirty="0">
                  <a:solidFill>
                    <a:srgbClr val="004B84"/>
                  </a:solidFill>
                  <a:latin typeface="Verdana" pitchFamily="34" charset="0"/>
                </a:rPr>
                <a:t>Une configuration permet d’optimiser la production d’énergie en gérant le risque de criticité</a:t>
              </a:r>
            </a:p>
            <a:p>
              <a:pPr marL="1143000" lvl="2" indent="-228600" eaLnBrk="0" hangingPunct="0">
                <a:spcAft>
                  <a:spcPts val="600"/>
                </a:spcAft>
                <a:buClr>
                  <a:srgbClr val="003385"/>
                </a:buClr>
                <a:buFontTx/>
                <a:buChar char="–"/>
              </a:pPr>
              <a:r>
                <a:rPr lang="fr-FR" sz="1000" dirty="0">
                  <a:solidFill>
                    <a:srgbClr val="004B84"/>
                  </a:solidFill>
                  <a:latin typeface="Verdana" pitchFamily="34" charset="0"/>
                </a:rPr>
                <a:t>Une configuration permet un stockage avec refroidissement passif</a:t>
              </a:r>
            </a:p>
            <a:p>
              <a:pPr marL="742950" lvl="1" indent="-285750" eaLnBrk="0" hangingPunct="0">
                <a:spcBef>
                  <a:spcPct val="20000"/>
                </a:spcBef>
                <a:buClr>
                  <a:schemeClr val="tx1"/>
                </a:buClr>
                <a:buSzPct val="120000"/>
                <a:buFont typeface="Wingdings" pitchFamily="2" charset="2"/>
                <a:buChar char="Ø"/>
              </a:pPr>
              <a:r>
                <a:rPr lang="fr-FR" sz="1300" dirty="0">
                  <a:solidFill>
                    <a:srgbClr val="000000"/>
                  </a:solidFill>
                  <a:latin typeface="Verdana" pitchFamily="34" charset="0"/>
                </a:rPr>
                <a:t>Possibilité de retraiter le combustible sans arrêter le réacteur</a:t>
              </a:r>
            </a:p>
            <a:p>
              <a:pPr marL="1143000" lvl="2" indent="-228600" eaLnBrk="0" hangingPunct="0">
                <a:spcBef>
                  <a:spcPct val="20000"/>
                </a:spcBef>
                <a:buClr>
                  <a:srgbClr val="003385"/>
                </a:buClr>
                <a:buFontTx/>
                <a:buChar char="–"/>
              </a:pPr>
              <a:r>
                <a:rPr lang="fr-FR" sz="1000" dirty="0">
                  <a:solidFill>
                    <a:srgbClr val="004B84"/>
                  </a:solidFill>
                  <a:latin typeface="Verdana" pitchFamily="34" charset="0"/>
                </a:rPr>
                <a:t>Pas de réserve de réactivité</a:t>
              </a:r>
            </a:p>
            <a:p>
              <a:pPr marL="1143000" lvl="2" indent="-228600" eaLnBrk="0" hangingPunct="0">
                <a:spcBef>
                  <a:spcPct val="20000"/>
                </a:spcBef>
                <a:buClr>
                  <a:srgbClr val="003385"/>
                </a:buClr>
                <a:buFontTx/>
                <a:buChar char="–"/>
              </a:pPr>
              <a:r>
                <a:rPr lang="fr-FR" sz="1000" dirty="0">
                  <a:solidFill>
                    <a:srgbClr val="004B84"/>
                  </a:solidFill>
                  <a:latin typeface="Verdana" pitchFamily="34" charset="0"/>
                </a:rPr>
                <a:t>Meilleure gestion des produits de </a:t>
              </a:r>
              <a:r>
                <a:rPr lang="fr-FR" sz="1000" dirty="0" smtClean="0">
                  <a:solidFill>
                    <a:srgbClr val="004B84"/>
                  </a:solidFill>
                  <a:latin typeface="Verdana" pitchFamily="34" charset="0"/>
                </a:rPr>
                <a:t>fission </a:t>
              </a:r>
              <a:r>
                <a:rPr lang="fr-FR" sz="1000" dirty="0" err="1">
                  <a:solidFill>
                    <a:srgbClr val="004B84"/>
                  </a:solidFill>
                  <a:latin typeface="Verdana" pitchFamily="34" charset="0"/>
                </a:rPr>
                <a:t>neutrophages</a:t>
              </a:r>
              <a:endParaRPr lang="fr-FR" sz="1000" dirty="0">
                <a:solidFill>
                  <a:srgbClr val="004B84"/>
                </a:solidFill>
                <a:latin typeface="Verdana" pitchFamily="34" charset="0"/>
              </a:endParaRPr>
            </a:p>
            <a:p>
              <a:pPr marL="342900" indent="-342900" eaLnBrk="0" hangingPunct="0">
                <a:spcBef>
                  <a:spcPct val="20000"/>
                </a:spcBef>
                <a:buClr>
                  <a:srgbClr val="333399"/>
                </a:buClr>
              </a:pPr>
              <a:endParaRPr lang="fr-FR" sz="1400" dirty="0">
                <a:solidFill>
                  <a:srgbClr val="0093D3"/>
                </a:solidFill>
                <a:latin typeface="Verdana" pitchFamily="34" charset="0"/>
              </a:endParaRPr>
            </a:p>
          </p:txBody>
        </p:sp>
      </p:grpSp>
      <p:sp>
        <p:nvSpPr>
          <p:cNvPr id="17" name="Rectangle 16"/>
          <p:cNvSpPr/>
          <p:nvPr/>
        </p:nvSpPr>
        <p:spPr>
          <a:xfrm>
            <a:off x="179512" y="3717032"/>
            <a:ext cx="4320480" cy="338554"/>
          </a:xfrm>
          <a:prstGeom prst="rect">
            <a:avLst/>
          </a:prstGeom>
        </p:spPr>
        <p:txBody>
          <a:bodyPr wrap="square">
            <a:spAutoFit/>
          </a:bodyPr>
          <a:lstStyle/>
          <a:p>
            <a:pPr marL="342900" indent="-342900" eaLnBrk="0" hangingPunct="0">
              <a:spcAft>
                <a:spcPts val="600"/>
              </a:spcAft>
              <a:buClr>
                <a:srgbClr val="333399"/>
              </a:buClr>
            </a:pPr>
            <a:r>
              <a:rPr lang="fr-FR" sz="1600" b="1" u="sng" dirty="0">
                <a:latin typeface="Verdana" pitchFamily="34" charset="0"/>
              </a:rPr>
              <a:t>Avantages </a:t>
            </a:r>
            <a:r>
              <a:rPr lang="fr-FR" sz="1600" b="1" u="sng" dirty="0" smtClean="0">
                <a:latin typeface="Verdana" pitchFamily="34" charset="0"/>
              </a:rPr>
              <a:t>d’un </a:t>
            </a:r>
            <a:r>
              <a:rPr lang="fr-FR" sz="1600" b="1" u="sng" dirty="0">
                <a:latin typeface="Verdana" pitchFamily="34" charset="0"/>
              </a:rPr>
              <a:t>combustible liquide  </a:t>
            </a:r>
          </a:p>
        </p:txBody>
      </p:sp>
    </p:spTree>
    <p:extLst>
      <p:ext uri="{BB962C8B-B14F-4D97-AF65-F5344CB8AC3E}">
        <p14:creationId xmlns:p14="http://schemas.microsoft.com/office/powerpoint/2010/main" val="318904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p:bldP spid="8" grpId="0"/>
      <p:bldP spid="9" grpId="0"/>
      <p:bldP spid="10" grpId="0" animBg="1"/>
      <p:bldP spid="11" grpId="0" animBg="1"/>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Espace réservé du numéro de diapositive 4"/>
          <p:cNvSpPr>
            <a:spLocks noGrp="1"/>
          </p:cNvSpPr>
          <p:nvPr>
            <p:ph type="sldNum" sz="quarter" idx="11"/>
          </p:nvPr>
        </p:nvSpPr>
        <p:spPr>
          <a:xfrm>
            <a:off x="8382000" y="6537325"/>
            <a:ext cx="533400" cy="244475"/>
          </a:xfrm>
          <a:noFill/>
        </p:spPr>
        <p:txBody>
          <a:bodyPr/>
          <a:lstStyle/>
          <a:p>
            <a:fld id="{B977BEE9-F411-4EDE-AEBC-848939B7F0FE}" type="slidenum">
              <a:rPr lang="fr-FR"/>
              <a:pPr/>
              <a:t>25</a:t>
            </a:fld>
            <a:endParaRPr lang="fr-FR" sz="1400"/>
          </a:p>
        </p:txBody>
      </p:sp>
      <p:sp>
        <p:nvSpPr>
          <p:cNvPr id="4" name="Rectangle 4"/>
          <p:cNvSpPr>
            <a:spLocks noChangeArrowheads="1"/>
          </p:cNvSpPr>
          <p:nvPr/>
        </p:nvSpPr>
        <p:spPr bwMode="auto">
          <a:xfrm>
            <a:off x="179512" y="260648"/>
            <a:ext cx="7974388" cy="457200"/>
          </a:xfrm>
          <a:prstGeom prst="rect">
            <a:avLst/>
          </a:prstGeom>
          <a:noFill/>
          <a:ln w="9525">
            <a:noFill/>
            <a:miter lim="800000"/>
            <a:headEnd/>
            <a:tailEnd/>
          </a:ln>
        </p:spPr>
        <p:txBody>
          <a:bodyPr/>
          <a:lstStyle/>
          <a:p>
            <a:pPr marL="342900" indent="-342900">
              <a:lnSpc>
                <a:spcPct val="80000"/>
              </a:lnSpc>
              <a:spcBef>
                <a:spcPct val="20000"/>
              </a:spcBef>
              <a:buClr>
                <a:srgbClr val="333399"/>
              </a:buClr>
            </a:pPr>
            <a:r>
              <a:rPr lang="fr-FR" b="1" dirty="0" smtClean="0">
                <a:solidFill>
                  <a:srgbClr val="003385"/>
                </a:solidFill>
                <a:latin typeface="Verdana" pitchFamily="34" charset="0"/>
              </a:rPr>
              <a:t>Réacteurs à sels fondus : Cadre mondial</a:t>
            </a:r>
            <a:endParaRPr lang="fr-FR" b="1" dirty="0">
              <a:solidFill>
                <a:srgbClr val="003385"/>
              </a:solidFill>
              <a:latin typeface="Verdana" pitchFamily="34" charset="0"/>
            </a:endParaRPr>
          </a:p>
        </p:txBody>
      </p:sp>
      <p:sp>
        <p:nvSpPr>
          <p:cNvPr id="9" name="Rectangle 7"/>
          <p:cNvSpPr>
            <a:spLocks noChangeArrowheads="1"/>
          </p:cNvSpPr>
          <p:nvPr/>
        </p:nvSpPr>
        <p:spPr bwMode="auto">
          <a:xfrm>
            <a:off x="107950" y="1341438"/>
            <a:ext cx="8893175" cy="359973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bIns="118800"/>
          <a:lstStyle/>
          <a:p>
            <a:pPr marL="342900" indent="-342900">
              <a:lnSpc>
                <a:spcPct val="80000"/>
              </a:lnSpc>
              <a:spcBef>
                <a:spcPct val="20000"/>
              </a:spcBef>
              <a:buClr>
                <a:srgbClr val="0033CC"/>
              </a:buClr>
              <a:buFontTx/>
              <a:buChar char="•"/>
            </a:pPr>
            <a:r>
              <a:rPr lang="fr-FR" sz="1600" dirty="0" err="1" smtClean="0">
                <a:solidFill>
                  <a:srgbClr val="0033CC"/>
                </a:solidFill>
                <a:latin typeface="+mn-lt"/>
              </a:rPr>
              <a:t>Rosatom</a:t>
            </a:r>
            <a:r>
              <a:rPr lang="fr-FR" sz="1600" dirty="0" smtClean="0">
                <a:solidFill>
                  <a:srgbClr val="0033CC"/>
                </a:solidFill>
                <a:latin typeface="+mn-lt"/>
              </a:rPr>
              <a:t> </a:t>
            </a:r>
            <a:r>
              <a:rPr lang="fr-FR" sz="1600" dirty="0">
                <a:solidFill>
                  <a:srgbClr val="0033CC"/>
                </a:solidFill>
                <a:latin typeface="+mn-lt"/>
              </a:rPr>
              <a:t>: MOSART (</a:t>
            </a:r>
            <a:r>
              <a:rPr lang="fr-FR" sz="1600" dirty="0" err="1">
                <a:solidFill>
                  <a:srgbClr val="0033CC"/>
                </a:solidFill>
                <a:latin typeface="+mn-lt"/>
              </a:rPr>
              <a:t>MOlten</a:t>
            </a:r>
            <a:r>
              <a:rPr lang="fr-FR" sz="1600" dirty="0">
                <a:solidFill>
                  <a:srgbClr val="0033CC"/>
                </a:solidFill>
                <a:latin typeface="+mn-lt"/>
              </a:rPr>
              <a:t> Salt Actinide Recycler &amp; Transmuter</a:t>
            </a:r>
            <a:r>
              <a:rPr lang="fr-FR" sz="1600" dirty="0" smtClean="0">
                <a:solidFill>
                  <a:srgbClr val="0033CC"/>
                </a:solidFill>
                <a:latin typeface="+mn-lt"/>
              </a:rPr>
              <a:t>) - Depuis 1970</a:t>
            </a:r>
          </a:p>
          <a:p>
            <a:pPr marL="742950" lvl="1" indent="-285750">
              <a:lnSpc>
                <a:spcPct val="80000"/>
              </a:lnSpc>
              <a:spcBef>
                <a:spcPct val="20000"/>
              </a:spcBef>
            </a:pPr>
            <a:r>
              <a:rPr lang="fr-FR" sz="1200" dirty="0" smtClean="0">
                <a:latin typeface="+mn-lt"/>
              </a:rPr>
              <a:t>RSF à spectre </a:t>
            </a:r>
            <a:r>
              <a:rPr lang="fr-FR" sz="1200" dirty="0" err="1" smtClean="0">
                <a:latin typeface="+mn-lt"/>
              </a:rPr>
              <a:t>épithermique</a:t>
            </a:r>
            <a:r>
              <a:rPr lang="fr-FR" sz="1200" dirty="0" smtClean="0">
                <a:latin typeface="+mn-lt"/>
              </a:rPr>
              <a:t> incinérateur d’actinides développé dans le cadre de l’ISTC </a:t>
            </a:r>
            <a:r>
              <a:rPr lang="en-US" sz="1200" dirty="0">
                <a:latin typeface="+mn-lt"/>
              </a:rPr>
              <a:t>(International Science and Technology </a:t>
            </a:r>
            <a:r>
              <a:rPr lang="en-US" sz="1200" dirty="0" smtClean="0">
                <a:latin typeface="+mn-lt"/>
              </a:rPr>
              <a:t>Center)</a:t>
            </a:r>
            <a:endParaRPr lang="fr-FR" sz="1200" dirty="0" smtClean="0">
              <a:latin typeface="+mn-lt"/>
            </a:endParaRPr>
          </a:p>
          <a:p>
            <a:pPr marL="742950" lvl="1" indent="-285750">
              <a:lnSpc>
                <a:spcPct val="80000"/>
              </a:lnSpc>
              <a:spcBef>
                <a:spcPct val="20000"/>
              </a:spcBef>
              <a:spcAft>
                <a:spcPts val="600"/>
              </a:spcAft>
            </a:pPr>
            <a:r>
              <a:rPr lang="fr-FR" sz="1200" dirty="0" smtClean="0">
                <a:latin typeface="+mn-lt"/>
              </a:rPr>
              <a:t>Version régénératrice avec ajout de Th en couverture étudiée dans le cadre du projet MARS</a:t>
            </a:r>
          </a:p>
          <a:p>
            <a:pPr marL="342900" indent="-342900">
              <a:lnSpc>
                <a:spcPct val="80000"/>
              </a:lnSpc>
              <a:spcBef>
                <a:spcPct val="20000"/>
              </a:spcBef>
              <a:buClr>
                <a:srgbClr val="0033CC"/>
              </a:buClr>
              <a:buFontTx/>
              <a:buChar char="•"/>
            </a:pPr>
            <a:r>
              <a:rPr lang="fr-FR" sz="1600" dirty="0">
                <a:solidFill>
                  <a:srgbClr val="0033CC"/>
                </a:solidFill>
                <a:latin typeface="+mn-lt"/>
              </a:rPr>
              <a:t>Chine : </a:t>
            </a:r>
            <a:r>
              <a:rPr lang="fr-FR" sz="1600" dirty="0" smtClean="0">
                <a:solidFill>
                  <a:srgbClr val="0033CC"/>
                </a:solidFill>
                <a:latin typeface="+mn-lt"/>
              </a:rPr>
              <a:t>TMSR - Depuis 2011</a:t>
            </a:r>
            <a:endParaRPr lang="fr-FR" sz="1600" dirty="0">
              <a:solidFill>
                <a:srgbClr val="0033CC"/>
              </a:solidFill>
              <a:latin typeface="+mn-lt"/>
            </a:endParaRPr>
          </a:p>
          <a:p>
            <a:pPr marL="742950" lvl="1" indent="-285750">
              <a:lnSpc>
                <a:spcPct val="80000"/>
              </a:lnSpc>
              <a:spcBef>
                <a:spcPct val="20000"/>
              </a:spcBef>
            </a:pPr>
            <a:r>
              <a:rPr lang="fr-FR" sz="1200" dirty="0">
                <a:latin typeface="+mn-lt"/>
              </a:rPr>
              <a:t>P</a:t>
            </a:r>
            <a:r>
              <a:rPr lang="fr-FR" sz="1200" dirty="0" smtClean="0">
                <a:latin typeface="+mn-lt"/>
              </a:rPr>
              <a:t>rogramme </a:t>
            </a:r>
            <a:r>
              <a:rPr lang="fr-FR" sz="1200" dirty="0">
                <a:latin typeface="+mn-lt"/>
              </a:rPr>
              <a:t>de recherche stratégique prioritaire nommé “Advanced Fission </a:t>
            </a:r>
            <a:r>
              <a:rPr lang="fr-FR" sz="1200" dirty="0" err="1">
                <a:latin typeface="+mn-lt"/>
              </a:rPr>
              <a:t>Energy</a:t>
            </a:r>
            <a:r>
              <a:rPr lang="fr-FR" sz="1200" dirty="0">
                <a:latin typeface="+mn-lt"/>
              </a:rPr>
              <a:t> </a:t>
            </a:r>
            <a:r>
              <a:rPr lang="fr-FR" sz="1200" dirty="0" smtClean="0">
                <a:latin typeface="+mn-lt"/>
              </a:rPr>
              <a:t>Program” de l’académie des </a:t>
            </a:r>
            <a:r>
              <a:rPr lang="fr-FR" sz="1200" dirty="0">
                <a:latin typeface="+mn-lt"/>
              </a:rPr>
              <a:t>Sciences chinoise - 70 millions de </a:t>
            </a:r>
            <a:r>
              <a:rPr lang="fr-FR" sz="1200" dirty="0" smtClean="0">
                <a:latin typeface="+mn-lt"/>
              </a:rPr>
              <a:t>dollars et 400 chercheurs du </a:t>
            </a:r>
            <a:r>
              <a:rPr lang="fr-FR" sz="1200" dirty="0">
                <a:latin typeface="+mn-lt"/>
              </a:rPr>
              <a:t>Shanghai Institute of </a:t>
            </a:r>
            <a:r>
              <a:rPr lang="fr-FR" sz="1200" dirty="0" err="1">
                <a:latin typeface="+mn-lt"/>
              </a:rPr>
              <a:t>Applied</a:t>
            </a:r>
            <a:r>
              <a:rPr lang="fr-FR" sz="1200" dirty="0">
                <a:latin typeface="+mn-lt"/>
              </a:rPr>
              <a:t> </a:t>
            </a:r>
            <a:r>
              <a:rPr lang="fr-FR" sz="1200" dirty="0" err="1">
                <a:latin typeface="+mn-lt"/>
              </a:rPr>
              <a:t>Physics</a:t>
            </a:r>
            <a:r>
              <a:rPr lang="fr-FR" sz="1200" dirty="0">
                <a:latin typeface="+mn-lt"/>
              </a:rPr>
              <a:t> (SINAP</a:t>
            </a:r>
            <a:r>
              <a:rPr lang="fr-FR" sz="1200" dirty="0" smtClean="0">
                <a:latin typeface="+mn-lt"/>
              </a:rPr>
              <a:t>)</a:t>
            </a:r>
          </a:p>
          <a:p>
            <a:pPr marL="742950" lvl="1" indent="-285750">
              <a:lnSpc>
                <a:spcPct val="80000"/>
              </a:lnSpc>
              <a:spcBef>
                <a:spcPct val="20000"/>
              </a:spcBef>
            </a:pPr>
            <a:r>
              <a:rPr lang="fr-FR" sz="1200" dirty="0" smtClean="0">
                <a:latin typeface="+mn-lt"/>
              </a:rPr>
              <a:t>D’ici 2017 : démonstrateur de RSF de </a:t>
            </a:r>
            <a:r>
              <a:rPr lang="fr-FR" sz="1200" dirty="0">
                <a:latin typeface="+mn-lt"/>
              </a:rPr>
              <a:t>2 </a:t>
            </a:r>
            <a:r>
              <a:rPr lang="fr-FR" sz="1200" dirty="0" err="1">
                <a:latin typeface="+mn-lt"/>
              </a:rPr>
              <a:t>MWth</a:t>
            </a:r>
            <a:r>
              <a:rPr lang="fr-FR" sz="1200" dirty="0">
                <a:latin typeface="+mn-lt"/>
              </a:rPr>
              <a:t> à spectre </a:t>
            </a:r>
            <a:r>
              <a:rPr lang="fr-FR" sz="1200" dirty="0" smtClean="0">
                <a:latin typeface="+mn-lt"/>
              </a:rPr>
              <a:t>thermique (type MSRE américain) </a:t>
            </a:r>
          </a:p>
          <a:p>
            <a:pPr marL="742950" lvl="1" indent="-285750">
              <a:lnSpc>
                <a:spcPct val="80000"/>
              </a:lnSpc>
              <a:spcBef>
                <a:spcPct val="20000"/>
              </a:spcBef>
              <a:spcAft>
                <a:spcPts val="600"/>
              </a:spcAft>
            </a:pPr>
            <a:r>
              <a:rPr lang="fr-FR" sz="1200" dirty="0">
                <a:latin typeface="+mn-lt"/>
              </a:rPr>
              <a:t>D</a:t>
            </a:r>
            <a:r>
              <a:rPr lang="fr-FR" sz="1200" dirty="0" smtClean="0">
                <a:latin typeface="+mn-lt"/>
              </a:rPr>
              <a:t>’ici </a:t>
            </a:r>
            <a:r>
              <a:rPr lang="fr-FR" sz="1200" dirty="0">
                <a:latin typeface="+mn-lt"/>
              </a:rPr>
              <a:t>2035 </a:t>
            </a:r>
            <a:r>
              <a:rPr lang="fr-FR" sz="1200" dirty="0" smtClean="0">
                <a:latin typeface="+mn-lt"/>
              </a:rPr>
              <a:t>: démonstrateur </a:t>
            </a:r>
            <a:r>
              <a:rPr lang="fr-FR" sz="1200" dirty="0">
                <a:latin typeface="+mn-lt"/>
              </a:rPr>
              <a:t>de réacteur à sels fondus de 100 </a:t>
            </a:r>
            <a:r>
              <a:rPr lang="fr-FR" sz="1200" dirty="0" err="1" smtClean="0">
                <a:latin typeface="+mn-lt"/>
              </a:rPr>
              <a:t>MWe</a:t>
            </a:r>
            <a:r>
              <a:rPr lang="fr-FR" sz="1200" dirty="0" smtClean="0">
                <a:latin typeface="+mn-lt"/>
              </a:rPr>
              <a:t> (type MSFR envisagé)</a:t>
            </a:r>
            <a:endParaRPr lang="fr-FR" sz="1200" dirty="0" smtClean="0">
              <a:solidFill>
                <a:srgbClr val="0033CC"/>
              </a:solidFill>
              <a:latin typeface="+mn-lt"/>
            </a:endParaRPr>
          </a:p>
          <a:p>
            <a:pPr marL="342900" indent="-342900">
              <a:lnSpc>
                <a:spcPct val="80000"/>
              </a:lnSpc>
              <a:spcBef>
                <a:spcPct val="20000"/>
              </a:spcBef>
              <a:buClr>
                <a:srgbClr val="0033CC"/>
              </a:buClr>
              <a:buFontTx/>
              <a:buChar char="•"/>
            </a:pPr>
            <a:r>
              <a:rPr lang="fr-FR" sz="1600" dirty="0">
                <a:solidFill>
                  <a:srgbClr val="0033CC"/>
                </a:solidFill>
                <a:latin typeface="+mn-lt"/>
              </a:rPr>
              <a:t>Japon : Concept </a:t>
            </a:r>
            <a:r>
              <a:rPr lang="fr-FR" sz="1600" dirty="0" smtClean="0">
                <a:solidFill>
                  <a:srgbClr val="0033CC"/>
                </a:solidFill>
                <a:latin typeface="+mn-lt"/>
              </a:rPr>
              <a:t>FUJI-AMSB - Depuis </a:t>
            </a:r>
            <a:r>
              <a:rPr lang="fr-FR" sz="1600" dirty="0">
                <a:solidFill>
                  <a:srgbClr val="0033CC"/>
                </a:solidFill>
                <a:latin typeface="+mn-lt"/>
              </a:rPr>
              <a:t>les années 80’s</a:t>
            </a:r>
          </a:p>
          <a:p>
            <a:pPr marL="742950" lvl="1" indent="-285750">
              <a:lnSpc>
                <a:spcPct val="80000"/>
              </a:lnSpc>
              <a:spcBef>
                <a:spcPct val="20000"/>
              </a:spcBef>
            </a:pPr>
            <a:r>
              <a:rPr lang="fr-FR" sz="1200" dirty="0" smtClean="0">
                <a:latin typeface="+mn-lt"/>
              </a:rPr>
              <a:t>RSF à spectre thermique de très faible puissance alimenté avec </a:t>
            </a:r>
            <a:r>
              <a:rPr lang="fr-FR" sz="1200" baseline="30000" dirty="0">
                <a:latin typeface="+mn-lt"/>
              </a:rPr>
              <a:t>233</a:t>
            </a:r>
            <a:r>
              <a:rPr lang="fr-FR" sz="1200" dirty="0">
                <a:latin typeface="+mn-lt"/>
              </a:rPr>
              <a:t>U </a:t>
            </a:r>
            <a:r>
              <a:rPr lang="fr-FR" sz="1200" dirty="0" smtClean="0">
                <a:latin typeface="+mn-lt"/>
              </a:rPr>
              <a:t>produit en ADS</a:t>
            </a:r>
          </a:p>
          <a:p>
            <a:pPr marL="742950" lvl="1" indent="-285750">
              <a:lnSpc>
                <a:spcPct val="80000"/>
              </a:lnSpc>
              <a:spcBef>
                <a:spcPct val="20000"/>
              </a:spcBef>
            </a:pPr>
            <a:r>
              <a:rPr lang="fr-FR" sz="1200" dirty="0" smtClean="0">
                <a:latin typeface="+mn-lt"/>
              </a:rPr>
              <a:t>Développé </a:t>
            </a:r>
            <a:r>
              <a:rPr lang="fr-FR" sz="1200" dirty="0">
                <a:latin typeface="+mn-lt"/>
              </a:rPr>
              <a:t>par </a:t>
            </a:r>
            <a:r>
              <a:rPr lang="fr-FR" sz="1200" dirty="0" smtClean="0">
                <a:latin typeface="+mn-lt"/>
              </a:rPr>
              <a:t>l’« </a:t>
            </a:r>
            <a:r>
              <a:rPr lang="fr-FR" sz="1200" dirty="0">
                <a:latin typeface="+mn-lt"/>
              </a:rPr>
              <a:t>International Thorium </a:t>
            </a:r>
            <a:r>
              <a:rPr lang="fr-FR" sz="1200" dirty="0" err="1">
                <a:latin typeface="+mn-lt"/>
              </a:rPr>
              <a:t>Energy</a:t>
            </a:r>
            <a:r>
              <a:rPr lang="fr-FR" sz="1200" dirty="0">
                <a:latin typeface="+mn-lt"/>
              </a:rPr>
              <a:t> &amp; </a:t>
            </a:r>
            <a:r>
              <a:rPr lang="fr-FR" sz="1200" dirty="0" err="1">
                <a:latin typeface="+mn-lt"/>
              </a:rPr>
              <a:t>Molten</a:t>
            </a:r>
            <a:r>
              <a:rPr lang="fr-FR" sz="1200" dirty="0">
                <a:latin typeface="+mn-lt"/>
              </a:rPr>
              <a:t>-Salt </a:t>
            </a:r>
            <a:r>
              <a:rPr lang="fr-FR" sz="1200" dirty="0" err="1">
                <a:latin typeface="+mn-lt"/>
              </a:rPr>
              <a:t>Technology</a:t>
            </a:r>
            <a:r>
              <a:rPr lang="fr-FR" sz="1200" dirty="0">
                <a:latin typeface="+mn-lt"/>
              </a:rPr>
              <a:t> » (</a:t>
            </a:r>
            <a:r>
              <a:rPr lang="fr-FR" sz="1200" dirty="0" err="1">
                <a:latin typeface="+mn-lt"/>
              </a:rPr>
              <a:t>IThEMS</a:t>
            </a:r>
            <a:r>
              <a:rPr lang="fr-FR" sz="1200" dirty="0" smtClean="0">
                <a:latin typeface="+mn-lt"/>
              </a:rPr>
              <a:t>) +république </a:t>
            </a:r>
            <a:r>
              <a:rPr lang="fr-FR" sz="1200" dirty="0">
                <a:latin typeface="+mn-lt"/>
              </a:rPr>
              <a:t>tchèque</a:t>
            </a:r>
          </a:p>
          <a:p>
            <a:pPr marL="742950" lvl="1" indent="-285750">
              <a:lnSpc>
                <a:spcPct val="80000"/>
              </a:lnSpc>
              <a:spcBef>
                <a:spcPct val="20000"/>
              </a:spcBef>
              <a:spcAft>
                <a:spcPts val="600"/>
              </a:spcAft>
            </a:pPr>
            <a:r>
              <a:rPr lang="fr-FR" sz="1200" dirty="0">
                <a:latin typeface="+mn-lt"/>
              </a:rPr>
              <a:t>Démonstrateur ‘mini-FUJI’ </a:t>
            </a:r>
            <a:r>
              <a:rPr lang="fr-FR" sz="1200" dirty="0" smtClean="0">
                <a:latin typeface="+mn-lt"/>
              </a:rPr>
              <a:t>envisagé (recherche </a:t>
            </a:r>
            <a:r>
              <a:rPr lang="fr-FR" sz="1200" dirty="0">
                <a:latin typeface="+mn-lt"/>
              </a:rPr>
              <a:t>de financement de 300 M</a:t>
            </a:r>
            <a:r>
              <a:rPr lang="fr-FR" sz="1200" dirty="0" smtClean="0">
                <a:latin typeface="+mn-lt"/>
              </a:rPr>
              <a:t>$)</a:t>
            </a:r>
          </a:p>
          <a:p>
            <a:pPr marL="342900" indent="-342900">
              <a:lnSpc>
                <a:spcPct val="80000"/>
              </a:lnSpc>
              <a:spcBef>
                <a:spcPct val="20000"/>
              </a:spcBef>
              <a:buClr>
                <a:srgbClr val="0033CC"/>
              </a:buClr>
              <a:buFontTx/>
              <a:buChar char="•"/>
            </a:pPr>
            <a:r>
              <a:rPr lang="fr-FR" sz="1600" dirty="0" smtClean="0">
                <a:solidFill>
                  <a:srgbClr val="0033CC"/>
                </a:solidFill>
                <a:latin typeface="+mn-lt"/>
              </a:rPr>
              <a:t>USA </a:t>
            </a:r>
            <a:r>
              <a:rPr lang="fr-FR" sz="1600" dirty="0">
                <a:solidFill>
                  <a:srgbClr val="0033CC"/>
                </a:solidFill>
                <a:latin typeface="+mn-lt"/>
              </a:rPr>
              <a:t>: </a:t>
            </a:r>
            <a:r>
              <a:rPr lang="fr-FR" sz="1600" dirty="0" smtClean="0">
                <a:solidFill>
                  <a:srgbClr val="0033CC"/>
                </a:solidFill>
                <a:latin typeface="+mn-lt"/>
              </a:rPr>
              <a:t>Réacteurs </a:t>
            </a:r>
            <a:r>
              <a:rPr lang="fr-FR" sz="1600" dirty="0">
                <a:solidFill>
                  <a:srgbClr val="0033CC"/>
                </a:solidFill>
                <a:latin typeface="+mn-lt"/>
              </a:rPr>
              <a:t>à haute température refroidis avec un sel fluorure </a:t>
            </a:r>
            <a:r>
              <a:rPr lang="fr-FR" sz="1600" dirty="0" smtClean="0">
                <a:solidFill>
                  <a:srgbClr val="0033CC"/>
                </a:solidFill>
                <a:latin typeface="+mn-lt"/>
              </a:rPr>
              <a:t>liquide (FHR) </a:t>
            </a:r>
            <a:endParaRPr lang="fr-FR" sz="1600" dirty="0">
              <a:solidFill>
                <a:srgbClr val="0033CC"/>
              </a:solidFill>
              <a:latin typeface="+mn-lt"/>
            </a:endParaRPr>
          </a:p>
          <a:p>
            <a:pPr marL="742950" lvl="1" indent="-285750">
              <a:lnSpc>
                <a:spcPct val="80000"/>
              </a:lnSpc>
              <a:spcBef>
                <a:spcPct val="20000"/>
              </a:spcBef>
            </a:pPr>
            <a:r>
              <a:rPr lang="fr-FR" sz="1200" dirty="0" smtClean="0">
                <a:latin typeface="+mn-lt"/>
              </a:rPr>
              <a:t>Réacteurs haute température à combustibles solides</a:t>
            </a:r>
          </a:p>
          <a:p>
            <a:pPr marL="742950" lvl="1" indent="-285750">
              <a:lnSpc>
                <a:spcPct val="80000"/>
              </a:lnSpc>
              <a:spcBef>
                <a:spcPct val="20000"/>
              </a:spcBef>
            </a:pPr>
            <a:r>
              <a:rPr lang="fr-FR" sz="1200" dirty="0" smtClean="0">
                <a:latin typeface="+mn-lt"/>
              </a:rPr>
              <a:t>R&amp;D commune sur matériaux, technologie, chimie </a:t>
            </a:r>
            <a:r>
              <a:rPr lang="fr-FR" sz="1200" dirty="0">
                <a:latin typeface="+mn-lt"/>
              </a:rPr>
              <a:t>et </a:t>
            </a:r>
            <a:r>
              <a:rPr lang="fr-FR" sz="1200" dirty="0" smtClean="0">
                <a:latin typeface="+mn-lt"/>
              </a:rPr>
              <a:t>contrôle de </a:t>
            </a:r>
            <a:r>
              <a:rPr lang="fr-FR" sz="1200" dirty="0">
                <a:latin typeface="+mn-lt"/>
              </a:rPr>
              <a:t>sels fluorures </a:t>
            </a:r>
            <a:r>
              <a:rPr lang="fr-FR" sz="1200" dirty="0" smtClean="0">
                <a:latin typeface="+mn-lt"/>
              </a:rPr>
              <a:t>liquides  </a:t>
            </a:r>
            <a:endParaRPr lang="fr-FR" sz="1200" dirty="0">
              <a:latin typeface="+mn-lt"/>
            </a:endParaRPr>
          </a:p>
        </p:txBody>
      </p:sp>
      <p:sp>
        <p:nvSpPr>
          <p:cNvPr id="10" name="Titre 1"/>
          <p:cNvSpPr txBox="1">
            <a:spLocks/>
          </p:cNvSpPr>
          <p:nvPr/>
        </p:nvSpPr>
        <p:spPr>
          <a:xfrm>
            <a:off x="19177" y="980728"/>
            <a:ext cx="8873303" cy="342156"/>
          </a:xfrm>
          <a:prstGeom prst="rect">
            <a:avLst/>
          </a:prstGeom>
        </p:spPr>
        <p:txBody>
          <a:bodyPr>
            <a:noAutofit/>
          </a:bodyPr>
          <a:lstStyle>
            <a:lvl1pPr algn="l" rtl="0" eaLnBrk="0" fontAlgn="base" hangingPunct="0">
              <a:spcBef>
                <a:spcPct val="0"/>
              </a:spcBef>
              <a:spcAft>
                <a:spcPct val="0"/>
              </a:spcAft>
              <a:defRPr sz="2800" b="1">
                <a:solidFill>
                  <a:schemeClr val="bg1"/>
                </a:solidFill>
                <a:latin typeface="+mj-lt"/>
                <a:ea typeface="MS PGothic" pitchFamily="34" charset="-128"/>
                <a:cs typeface="ＭＳ Ｐゴシック" pitchFamily="1" charset="-128"/>
              </a:defRPr>
            </a:lvl1pPr>
            <a:lvl2pPr algn="l" rtl="0" eaLnBrk="0" fontAlgn="base" hangingPunct="0">
              <a:spcBef>
                <a:spcPct val="0"/>
              </a:spcBef>
              <a:spcAft>
                <a:spcPct val="0"/>
              </a:spcAft>
              <a:defRPr sz="2800" b="1">
                <a:solidFill>
                  <a:schemeClr val="bg1"/>
                </a:solidFill>
                <a:latin typeface="Verdana" pitchFamily="1" charset="0"/>
                <a:ea typeface="MS PGothic" pitchFamily="34" charset="-128"/>
                <a:cs typeface="ＭＳ Ｐゴシック" pitchFamily="1" charset="-128"/>
              </a:defRPr>
            </a:lvl2pPr>
            <a:lvl3pPr algn="l" rtl="0" eaLnBrk="0" fontAlgn="base" hangingPunct="0">
              <a:spcBef>
                <a:spcPct val="0"/>
              </a:spcBef>
              <a:spcAft>
                <a:spcPct val="0"/>
              </a:spcAft>
              <a:defRPr sz="2800" b="1">
                <a:solidFill>
                  <a:schemeClr val="bg1"/>
                </a:solidFill>
                <a:latin typeface="Verdana" pitchFamily="1" charset="0"/>
                <a:ea typeface="MS PGothic" pitchFamily="34" charset="-128"/>
                <a:cs typeface="ＭＳ Ｐゴシック" pitchFamily="1" charset="-128"/>
              </a:defRPr>
            </a:lvl3pPr>
            <a:lvl4pPr algn="l" rtl="0" eaLnBrk="0" fontAlgn="base" hangingPunct="0">
              <a:spcBef>
                <a:spcPct val="0"/>
              </a:spcBef>
              <a:spcAft>
                <a:spcPct val="0"/>
              </a:spcAft>
              <a:defRPr sz="2800" b="1">
                <a:solidFill>
                  <a:schemeClr val="bg1"/>
                </a:solidFill>
                <a:latin typeface="Verdana" pitchFamily="1" charset="0"/>
                <a:ea typeface="MS PGothic" pitchFamily="34" charset="-128"/>
                <a:cs typeface="ＭＳ Ｐゴシック" pitchFamily="1" charset="-128"/>
              </a:defRPr>
            </a:lvl4pPr>
            <a:lvl5pPr algn="l" rtl="0" eaLnBrk="0" fontAlgn="base" hangingPunct="0">
              <a:spcBef>
                <a:spcPct val="0"/>
              </a:spcBef>
              <a:spcAft>
                <a:spcPct val="0"/>
              </a:spcAft>
              <a:defRPr sz="2800" b="1">
                <a:solidFill>
                  <a:schemeClr val="bg1"/>
                </a:solidFill>
                <a:latin typeface="Verdana" pitchFamily="1" charset="0"/>
                <a:ea typeface="MS PGothic" pitchFamily="34" charset="-128"/>
                <a:cs typeface="ＭＳ Ｐゴシック" pitchFamily="1" charset="-128"/>
              </a:defRPr>
            </a:lvl5pPr>
            <a:lvl6pPr marL="457200" algn="ctr" rtl="0" fontAlgn="base">
              <a:spcBef>
                <a:spcPct val="0"/>
              </a:spcBef>
              <a:spcAft>
                <a:spcPct val="0"/>
              </a:spcAft>
              <a:defRPr sz="2800" b="1">
                <a:solidFill>
                  <a:schemeClr val="bg1"/>
                </a:solidFill>
                <a:latin typeface="Verdana" pitchFamily="1" charset="0"/>
              </a:defRPr>
            </a:lvl6pPr>
            <a:lvl7pPr marL="914400" algn="ctr" rtl="0" fontAlgn="base">
              <a:spcBef>
                <a:spcPct val="0"/>
              </a:spcBef>
              <a:spcAft>
                <a:spcPct val="0"/>
              </a:spcAft>
              <a:defRPr sz="2800" b="1">
                <a:solidFill>
                  <a:schemeClr val="bg1"/>
                </a:solidFill>
                <a:latin typeface="Verdana" pitchFamily="1" charset="0"/>
              </a:defRPr>
            </a:lvl7pPr>
            <a:lvl8pPr marL="1371600" algn="ctr" rtl="0" fontAlgn="base">
              <a:spcBef>
                <a:spcPct val="0"/>
              </a:spcBef>
              <a:spcAft>
                <a:spcPct val="0"/>
              </a:spcAft>
              <a:defRPr sz="2800" b="1">
                <a:solidFill>
                  <a:schemeClr val="bg1"/>
                </a:solidFill>
                <a:latin typeface="Verdana" pitchFamily="1" charset="0"/>
              </a:defRPr>
            </a:lvl8pPr>
            <a:lvl9pPr marL="1828800" algn="ctr" rtl="0" fontAlgn="base">
              <a:spcBef>
                <a:spcPct val="0"/>
              </a:spcBef>
              <a:spcAft>
                <a:spcPct val="0"/>
              </a:spcAft>
              <a:defRPr sz="2800" b="1">
                <a:solidFill>
                  <a:schemeClr val="bg1"/>
                </a:solidFill>
                <a:latin typeface="Verdana" pitchFamily="1" charset="0"/>
              </a:defRPr>
            </a:lvl9pPr>
          </a:lstStyle>
          <a:p>
            <a:r>
              <a:rPr lang="fr-FR" sz="1700" kern="0" dirty="0" smtClean="0">
                <a:solidFill>
                  <a:srgbClr val="00B0F0"/>
                </a:solidFill>
              </a:rPr>
              <a:t>Autres concepts de réacteurs à sels fondus étudiés actuellement :</a:t>
            </a:r>
            <a:endParaRPr lang="fr-FR" sz="1700" kern="0" dirty="0">
              <a:solidFill>
                <a:srgbClr val="00B0F0"/>
              </a:solidFill>
            </a:endParaRPr>
          </a:p>
        </p:txBody>
      </p:sp>
      <p:sp>
        <p:nvSpPr>
          <p:cNvPr id="11" name="Titre 1"/>
          <p:cNvSpPr txBox="1">
            <a:spLocks/>
          </p:cNvSpPr>
          <p:nvPr/>
        </p:nvSpPr>
        <p:spPr>
          <a:xfrm>
            <a:off x="91185" y="4941168"/>
            <a:ext cx="8873303" cy="342156"/>
          </a:xfrm>
          <a:prstGeom prst="rect">
            <a:avLst/>
          </a:prstGeom>
        </p:spPr>
        <p:txBody>
          <a:bodyPr>
            <a:noAutofit/>
          </a:bodyPr>
          <a:lstStyle>
            <a:lvl1pPr algn="l" rtl="0" eaLnBrk="0" fontAlgn="base" hangingPunct="0">
              <a:spcBef>
                <a:spcPct val="0"/>
              </a:spcBef>
              <a:spcAft>
                <a:spcPct val="0"/>
              </a:spcAft>
              <a:defRPr sz="2800" b="1">
                <a:solidFill>
                  <a:schemeClr val="bg1"/>
                </a:solidFill>
                <a:latin typeface="+mj-lt"/>
                <a:ea typeface="MS PGothic" pitchFamily="34" charset="-128"/>
                <a:cs typeface="ＭＳ Ｐゴシック" pitchFamily="1" charset="-128"/>
              </a:defRPr>
            </a:lvl1pPr>
            <a:lvl2pPr algn="l" rtl="0" eaLnBrk="0" fontAlgn="base" hangingPunct="0">
              <a:spcBef>
                <a:spcPct val="0"/>
              </a:spcBef>
              <a:spcAft>
                <a:spcPct val="0"/>
              </a:spcAft>
              <a:defRPr sz="2800" b="1">
                <a:solidFill>
                  <a:schemeClr val="bg1"/>
                </a:solidFill>
                <a:latin typeface="Verdana" pitchFamily="1" charset="0"/>
                <a:ea typeface="MS PGothic" pitchFamily="34" charset="-128"/>
                <a:cs typeface="ＭＳ Ｐゴシック" pitchFamily="1" charset="-128"/>
              </a:defRPr>
            </a:lvl2pPr>
            <a:lvl3pPr algn="l" rtl="0" eaLnBrk="0" fontAlgn="base" hangingPunct="0">
              <a:spcBef>
                <a:spcPct val="0"/>
              </a:spcBef>
              <a:spcAft>
                <a:spcPct val="0"/>
              </a:spcAft>
              <a:defRPr sz="2800" b="1">
                <a:solidFill>
                  <a:schemeClr val="bg1"/>
                </a:solidFill>
                <a:latin typeface="Verdana" pitchFamily="1" charset="0"/>
                <a:ea typeface="MS PGothic" pitchFamily="34" charset="-128"/>
                <a:cs typeface="ＭＳ Ｐゴシック" pitchFamily="1" charset="-128"/>
              </a:defRPr>
            </a:lvl3pPr>
            <a:lvl4pPr algn="l" rtl="0" eaLnBrk="0" fontAlgn="base" hangingPunct="0">
              <a:spcBef>
                <a:spcPct val="0"/>
              </a:spcBef>
              <a:spcAft>
                <a:spcPct val="0"/>
              </a:spcAft>
              <a:defRPr sz="2800" b="1">
                <a:solidFill>
                  <a:schemeClr val="bg1"/>
                </a:solidFill>
                <a:latin typeface="Verdana" pitchFamily="1" charset="0"/>
                <a:ea typeface="MS PGothic" pitchFamily="34" charset="-128"/>
                <a:cs typeface="ＭＳ Ｐゴシック" pitchFamily="1" charset="-128"/>
              </a:defRPr>
            </a:lvl4pPr>
            <a:lvl5pPr algn="l" rtl="0" eaLnBrk="0" fontAlgn="base" hangingPunct="0">
              <a:spcBef>
                <a:spcPct val="0"/>
              </a:spcBef>
              <a:spcAft>
                <a:spcPct val="0"/>
              </a:spcAft>
              <a:defRPr sz="2800" b="1">
                <a:solidFill>
                  <a:schemeClr val="bg1"/>
                </a:solidFill>
                <a:latin typeface="Verdana" pitchFamily="1" charset="0"/>
                <a:ea typeface="MS PGothic" pitchFamily="34" charset="-128"/>
                <a:cs typeface="ＭＳ Ｐゴシック" pitchFamily="1" charset="-128"/>
              </a:defRPr>
            </a:lvl5pPr>
            <a:lvl6pPr marL="457200" algn="ctr" rtl="0" fontAlgn="base">
              <a:spcBef>
                <a:spcPct val="0"/>
              </a:spcBef>
              <a:spcAft>
                <a:spcPct val="0"/>
              </a:spcAft>
              <a:defRPr sz="2800" b="1">
                <a:solidFill>
                  <a:schemeClr val="bg1"/>
                </a:solidFill>
                <a:latin typeface="Verdana" pitchFamily="1" charset="0"/>
              </a:defRPr>
            </a:lvl6pPr>
            <a:lvl7pPr marL="914400" algn="ctr" rtl="0" fontAlgn="base">
              <a:spcBef>
                <a:spcPct val="0"/>
              </a:spcBef>
              <a:spcAft>
                <a:spcPct val="0"/>
              </a:spcAft>
              <a:defRPr sz="2800" b="1">
                <a:solidFill>
                  <a:schemeClr val="bg1"/>
                </a:solidFill>
                <a:latin typeface="Verdana" pitchFamily="1" charset="0"/>
              </a:defRPr>
            </a:lvl7pPr>
            <a:lvl8pPr marL="1371600" algn="ctr" rtl="0" fontAlgn="base">
              <a:spcBef>
                <a:spcPct val="0"/>
              </a:spcBef>
              <a:spcAft>
                <a:spcPct val="0"/>
              </a:spcAft>
              <a:defRPr sz="2800" b="1">
                <a:solidFill>
                  <a:schemeClr val="bg1"/>
                </a:solidFill>
                <a:latin typeface="Verdana" pitchFamily="1" charset="0"/>
              </a:defRPr>
            </a:lvl8pPr>
            <a:lvl9pPr marL="1828800" algn="ctr" rtl="0" fontAlgn="base">
              <a:spcBef>
                <a:spcPct val="0"/>
              </a:spcBef>
              <a:spcAft>
                <a:spcPct val="0"/>
              </a:spcAft>
              <a:defRPr sz="2800" b="1">
                <a:solidFill>
                  <a:schemeClr val="bg1"/>
                </a:solidFill>
                <a:latin typeface="Verdana" pitchFamily="1" charset="0"/>
              </a:defRPr>
            </a:lvl9pPr>
          </a:lstStyle>
          <a:p>
            <a:r>
              <a:rPr lang="fr-FR" sz="1700" kern="0" dirty="0" smtClean="0">
                <a:solidFill>
                  <a:srgbClr val="00B0F0"/>
                </a:solidFill>
              </a:rPr>
              <a:t>Forum International Génération 4 et RSF</a:t>
            </a:r>
            <a:endParaRPr lang="fr-FR" sz="1700" kern="0" dirty="0">
              <a:solidFill>
                <a:srgbClr val="00B0F0"/>
              </a:solidFill>
            </a:endParaRPr>
          </a:p>
        </p:txBody>
      </p:sp>
      <p:sp>
        <p:nvSpPr>
          <p:cNvPr id="2" name="ZoneTexte 1"/>
          <p:cNvSpPr txBox="1"/>
          <p:nvPr/>
        </p:nvSpPr>
        <p:spPr>
          <a:xfrm>
            <a:off x="323528" y="5229200"/>
            <a:ext cx="8280920" cy="1431161"/>
          </a:xfrm>
          <a:prstGeom prst="rect">
            <a:avLst/>
          </a:prstGeom>
          <a:noFill/>
        </p:spPr>
        <p:txBody>
          <a:bodyPr wrap="square" rtlCol="0">
            <a:spAutoFit/>
          </a:bodyPr>
          <a:lstStyle/>
          <a:p>
            <a:pPr>
              <a:spcAft>
                <a:spcPts val="600"/>
              </a:spcAft>
            </a:pPr>
            <a:r>
              <a:rPr lang="fr-FR" sz="1200" b="1" dirty="0" smtClean="0">
                <a:solidFill>
                  <a:srgbClr val="0033CC"/>
                </a:solidFill>
                <a:latin typeface="+mn-lt"/>
              </a:rPr>
              <a:t>2004 : </a:t>
            </a:r>
            <a:r>
              <a:rPr lang="fr-FR" sz="1200" b="1" dirty="0" smtClean="0">
                <a:latin typeface="+mn-lt"/>
              </a:rPr>
              <a:t>création du </a:t>
            </a:r>
            <a:r>
              <a:rPr lang="fr-FR" sz="1200" b="1" dirty="0">
                <a:latin typeface="+mn-lt"/>
              </a:rPr>
              <a:t>comité de pilotage pour le système Réacteurs à Sels Fondus (MSR-SSC</a:t>
            </a:r>
            <a:r>
              <a:rPr lang="fr-FR" sz="1200" b="1" dirty="0" smtClean="0">
                <a:latin typeface="+mn-lt"/>
              </a:rPr>
              <a:t>)</a:t>
            </a:r>
          </a:p>
          <a:p>
            <a:pPr>
              <a:spcAft>
                <a:spcPts val="600"/>
              </a:spcAft>
            </a:pPr>
            <a:r>
              <a:rPr lang="fr-FR" sz="1200" b="1" dirty="0" smtClean="0">
                <a:solidFill>
                  <a:srgbClr val="0033CC"/>
                </a:solidFill>
                <a:latin typeface="+mn-lt"/>
              </a:rPr>
              <a:t>2008 :</a:t>
            </a:r>
            <a:r>
              <a:rPr lang="fr-FR" sz="1200" b="1" dirty="0" smtClean="0">
                <a:latin typeface="+mn-lt"/>
              </a:rPr>
              <a:t> sélection du MSFR comme concept de référence du système MSR</a:t>
            </a:r>
          </a:p>
          <a:p>
            <a:pPr>
              <a:spcAft>
                <a:spcPts val="600"/>
              </a:spcAft>
            </a:pPr>
            <a:r>
              <a:rPr lang="fr-FR" sz="1200" b="1" dirty="0">
                <a:solidFill>
                  <a:srgbClr val="0033CC"/>
                </a:solidFill>
                <a:latin typeface="+mn-lt"/>
              </a:rPr>
              <a:t>2010 :</a:t>
            </a:r>
            <a:r>
              <a:rPr lang="fr-FR" sz="1200" b="1" dirty="0">
                <a:latin typeface="+mn-lt"/>
              </a:rPr>
              <a:t> </a:t>
            </a:r>
            <a:r>
              <a:rPr lang="fr-FR" sz="1200" b="1" dirty="0" smtClean="0">
                <a:latin typeface="+mn-lt"/>
              </a:rPr>
              <a:t>Signature d’un </a:t>
            </a:r>
            <a:r>
              <a:rPr lang="fr-FR" sz="1200" b="1" dirty="0" err="1" smtClean="0">
                <a:latin typeface="+mn-lt"/>
              </a:rPr>
              <a:t>Memorandum</a:t>
            </a:r>
            <a:r>
              <a:rPr lang="fr-FR" sz="1200" b="1" dirty="0" smtClean="0">
                <a:latin typeface="+mn-lt"/>
              </a:rPr>
              <a:t> </a:t>
            </a:r>
            <a:r>
              <a:rPr lang="fr-FR" sz="1200" b="1" dirty="0">
                <a:latin typeface="+mn-lt"/>
              </a:rPr>
              <a:t>Of </a:t>
            </a:r>
            <a:r>
              <a:rPr lang="fr-FR" sz="1200" b="1" dirty="0" err="1">
                <a:latin typeface="+mn-lt"/>
              </a:rPr>
              <a:t>Understanding</a:t>
            </a:r>
            <a:r>
              <a:rPr lang="fr-FR" sz="1200" b="1" dirty="0">
                <a:latin typeface="+mn-lt"/>
              </a:rPr>
              <a:t> </a:t>
            </a:r>
            <a:r>
              <a:rPr lang="fr-FR" sz="1200" b="1" dirty="0" smtClean="0">
                <a:latin typeface="+mn-lt"/>
              </a:rPr>
              <a:t>par </a:t>
            </a:r>
            <a:r>
              <a:rPr lang="fr-FR" sz="1200" b="1" dirty="0">
                <a:latin typeface="+mn-lt"/>
              </a:rPr>
              <a:t>la France et </a:t>
            </a:r>
            <a:r>
              <a:rPr lang="fr-FR" sz="1200" b="1" dirty="0" smtClean="0">
                <a:latin typeface="+mn-lt"/>
              </a:rPr>
              <a:t>Euratom avec USA et </a:t>
            </a:r>
            <a:r>
              <a:rPr lang="fr-FR" sz="1200" b="1" dirty="0">
                <a:latin typeface="+mn-lt"/>
              </a:rPr>
              <a:t>Russie </a:t>
            </a:r>
            <a:r>
              <a:rPr lang="fr-FR" sz="1200" b="1" dirty="0" smtClean="0">
                <a:latin typeface="+mn-lt"/>
              </a:rPr>
              <a:t>en observateurs</a:t>
            </a:r>
          </a:p>
          <a:p>
            <a:pPr>
              <a:spcAft>
                <a:spcPts val="600"/>
              </a:spcAft>
            </a:pPr>
            <a:r>
              <a:rPr lang="fr-FR" sz="1200" b="1" dirty="0" smtClean="0">
                <a:latin typeface="+mn-lt"/>
              </a:rPr>
              <a:t>MSR-SSC </a:t>
            </a:r>
            <a:r>
              <a:rPr lang="fr-FR" sz="1200" b="1" dirty="0">
                <a:latin typeface="+mn-lt"/>
              </a:rPr>
              <a:t>composé </a:t>
            </a:r>
            <a:r>
              <a:rPr lang="fr-FR" sz="1200" b="1" dirty="0" smtClean="0">
                <a:latin typeface="+mn-lt"/>
              </a:rPr>
              <a:t>de </a:t>
            </a:r>
            <a:r>
              <a:rPr lang="fr-FR" sz="1200" b="1" dirty="0">
                <a:latin typeface="+mn-lt"/>
              </a:rPr>
              <a:t>représentants français (CNRS, </a:t>
            </a:r>
            <a:r>
              <a:rPr lang="fr-FR" sz="1200" b="1" dirty="0" smtClean="0">
                <a:latin typeface="+mn-lt"/>
              </a:rPr>
              <a:t>CEA présidence) </a:t>
            </a:r>
            <a:r>
              <a:rPr lang="fr-FR" sz="1200" b="1" dirty="0">
                <a:latin typeface="+mn-lt"/>
              </a:rPr>
              <a:t>et d’Euratom (ITU, république tchèque et </a:t>
            </a:r>
            <a:r>
              <a:rPr lang="fr-FR" sz="1200" b="1" dirty="0" smtClean="0">
                <a:latin typeface="+mn-lt"/>
              </a:rPr>
              <a:t>TU-Delft) + observateurs </a:t>
            </a:r>
            <a:r>
              <a:rPr lang="fr-FR" sz="1200" b="1" dirty="0">
                <a:latin typeface="+mn-lt"/>
              </a:rPr>
              <a:t>américains </a:t>
            </a:r>
            <a:r>
              <a:rPr lang="fr-FR" sz="1200" b="1" dirty="0" smtClean="0">
                <a:latin typeface="+mn-lt"/>
              </a:rPr>
              <a:t>/russes / japonais / chinois</a:t>
            </a:r>
            <a:endParaRPr lang="en-US" sz="1200" b="1" dirty="0">
              <a:latin typeface="+mn-lt"/>
            </a:endParaRPr>
          </a:p>
        </p:txBody>
      </p:sp>
    </p:spTree>
    <p:extLst>
      <p:ext uri="{BB962C8B-B14F-4D97-AF65-F5344CB8AC3E}">
        <p14:creationId xmlns:p14="http://schemas.microsoft.com/office/powerpoint/2010/main" val="3265180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fld id="{7F664807-8D06-4595-A0E2-74CDCF5EE8F8}" type="slidenum">
              <a:rPr lang="fr-FR" smtClean="0"/>
              <a:pPr/>
              <a:t>26</a:t>
            </a:fld>
            <a:endParaRPr lang="fr-FR" dirty="0"/>
          </a:p>
        </p:txBody>
      </p:sp>
      <p:sp>
        <p:nvSpPr>
          <p:cNvPr id="5" name="Text Box 6"/>
          <p:cNvSpPr txBox="1">
            <a:spLocks noChangeArrowheads="1"/>
          </p:cNvSpPr>
          <p:nvPr/>
        </p:nvSpPr>
        <p:spPr bwMode="auto">
          <a:xfrm>
            <a:off x="-36512" y="44450"/>
            <a:ext cx="6138068" cy="790575"/>
          </a:xfrm>
          <a:prstGeom prst="rect">
            <a:avLst/>
          </a:prstGeom>
          <a:noFill/>
          <a:ln>
            <a:noFill/>
          </a:ln>
        </p:spPr>
        <p:txBody>
          <a:bodyPr anchor="ctr" anchorCtr="1"/>
          <a:lstStyle>
            <a:lvl1pPr eaLnBrk="0" hangingPunct="0">
              <a:defRPr sz="2000">
                <a:solidFill>
                  <a:schemeClr val="tx1"/>
                </a:solidFill>
                <a:latin typeface="Calibri" pitchFamily="34" charset="0"/>
              </a:defRPr>
            </a:lvl1pPr>
            <a:lvl2pPr marL="742950" indent="-285750" eaLnBrk="0" hangingPunct="0">
              <a:defRPr sz="2000">
                <a:solidFill>
                  <a:schemeClr val="tx1"/>
                </a:solidFill>
                <a:latin typeface="Calibri" pitchFamily="34" charset="0"/>
              </a:defRPr>
            </a:lvl2pPr>
            <a:lvl3pPr marL="1143000" indent="-228600" eaLnBrk="0" hangingPunct="0">
              <a:defRPr sz="2000">
                <a:solidFill>
                  <a:schemeClr val="tx1"/>
                </a:solidFill>
                <a:latin typeface="Calibri" pitchFamily="34" charset="0"/>
              </a:defRPr>
            </a:lvl3pPr>
            <a:lvl4pPr marL="1600200" indent="-228600" eaLnBrk="0" hangingPunct="0">
              <a:defRPr sz="2000">
                <a:solidFill>
                  <a:schemeClr val="tx1"/>
                </a:solidFill>
                <a:latin typeface="Calibri" pitchFamily="34" charset="0"/>
              </a:defRPr>
            </a:lvl4pPr>
            <a:lvl5pPr marL="2057400" indent="-228600" eaLnBrk="0" hangingPunct="0">
              <a:defRPr sz="2000">
                <a:solidFill>
                  <a:schemeClr val="tx1"/>
                </a:solidFill>
                <a:latin typeface="Calibri" pitchFamily="34" charset="0"/>
              </a:defRPr>
            </a:lvl5pPr>
            <a:lvl6pPr marL="2514600" indent="-228600" eaLnBrk="0" fontAlgn="base" hangingPunct="0">
              <a:spcBef>
                <a:spcPct val="0"/>
              </a:spcBef>
              <a:spcAft>
                <a:spcPct val="0"/>
              </a:spcAft>
              <a:defRPr sz="2000">
                <a:solidFill>
                  <a:schemeClr val="tx1"/>
                </a:solidFill>
                <a:latin typeface="Calibri" pitchFamily="34" charset="0"/>
              </a:defRPr>
            </a:lvl6pPr>
            <a:lvl7pPr marL="2971800" indent="-228600" eaLnBrk="0" fontAlgn="base" hangingPunct="0">
              <a:spcBef>
                <a:spcPct val="0"/>
              </a:spcBef>
              <a:spcAft>
                <a:spcPct val="0"/>
              </a:spcAft>
              <a:defRPr sz="2000">
                <a:solidFill>
                  <a:schemeClr val="tx1"/>
                </a:solidFill>
                <a:latin typeface="Calibri" pitchFamily="34" charset="0"/>
              </a:defRPr>
            </a:lvl7pPr>
            <a:lvl8pPr marL="3429000" indent="-228600" eaLnBrk="0" fontAlgn="base" hangingPunct="0">
              <a:spcBef>
                <a:spcPct val="0"/>
              </a:spcBef>
              <a:spcAft>
                <a:spcPct val="0"/>
              </a:spcAft>
              <a:defRPr sz="2000">
                <a:solidFill>
                  <a:schemeClr val="tx1"/>
                </a:solidFill>
                <a:latin typeface="Calibri" pitchFamily="34" charset="0"/>
              </a:defRPr>
            </a:lvl8pPr>
            <a:lvl9pPr marL="3886200" indent="-228600" eaLnBrk="0" fontAlgn="base" hangingPunct="0">
              <a:spcBef>
                <a:spcPct val="0"/>
              </a:spcBef>
              <a:spcAft>
                <a:spcPct val="0"/>
              </a:spcAft>
              <a:defRPr sz="2000">
                <a:solidFill>
                  <a:schemeClr val="tx1"/>
                </a:solidFill>
                <a:latin typeface="Calibri" pitchFamily="34" charset="0"/>
              </a:defRPr>
            </a:lvl9pPr>
          </a:lstStyle>
          <a:p>
            <a:pPr eaLnBrk="1" hangingPunct="1"/>
            <a:r>
              <a:rPr lang="fr-FR" altLang="fr-FR" sz="2200" b="1" dirty="0" smtClean="0">
                <a:solidFill>
                  <a:srgbClr val="003385"/>
                </a:solidFill>
                <a:latin typeface="+mn-lt"/>
              </a:rPr>
              <a:t>EVOL : Sélection du sel combustible (livrable 3.7 &amp; </a:t>
            </a:r>
            <a:r>
              <a:rPr lang="fr-FR" altLang="fr-FR" sz="2200" b="1" dirty="0" err="1" smtClean="0">
                <a:solidFill>
                  <a:srgbClr val="003385"/>
                </a:solidFill>
                <a:latin typeface="+mn-lt"/>
              </a:rPr>
              <a:t>milestone</a:t>
            </a:r>
            <a:r>
              <a:rPr lang="fr-FR" altLang="fr-FR" sz="2200" b="1" dirty="0" smtClean="0">
                <a:solidFill>
                  <a:srgbClr val="003385"/>
                </a:solidFill>
                <a:latin typeface="+mn-lt"/>
              </a:rPr>
              <a:t> 6)</a:t>
            </a:r>
            <a:endParaRPr lang="fr-FR" altLang="fr-FR" sz="2200" b="1" dirty="0">
              <a:solidFill>
                <a:srgbClr val="003385"/>
              </a:solidFill>
              <a:latin typeface="+mn-lt"/>
            </a:endParaRPr>
          </a:p>
        </p:txBody>
      </p:sp>
      <p:sp>
        <p:nvSpPr>
          <p:cNvPr id="6" name="Rectangle 5"/>
          <p:cNvSpPr/>
          <p:nvPr/>
        </p:nvSpPr>
        <p:spPr bwMode="auto">
          <a:xfrm>
            <a:off x="179388" y="987549"/>
            <a:ext cx="5761037" cy="1368425"/>
          </a:xfrm>
          <a:prstGeom prst="rect">
            <a:avLst/>
          </a:prstGeom>
          <a:solidFill>
            <a:srgbClr val="FFF8C7"/>
          </a:solidFill>
          <a:ln w="9525" cap="flat" cmpd="sng" algn="ctr">
            <a:solidFill>
              <a:schemeClr val="tx1"/>
            </a:solidFill>
            <a:prstDash val="solid"/>
            <a:round/>
            <a:headEnd type="none" w="med" len="med"/>
            <a:tailEnd type="none" w="med" len="med"/>
          </a:ln>
          <a:effectLst>
            <a:outerShdw blurRad="38100" dist="63500" dir="8280000">
              <a:srgbClr val="000000">
                <a:alpha val="57000"/>
              </a:srgbClr>
            </a:outerShdw>
          </a:effectLst>
        </p:spPr>
        <p:txBody>
          <a:bodyPr/>
          <a:lstStyle>
            <a:lvl1pPr eaLnBrk="0" hangingPunct="0">
              <a:defRPr sz="2000">
                <a:solidFill>
                  <a:schemeClr val="tx1"/>
                </a:solidFill>
                <a:latin typeface="Calibri" pitchFamily="34" charset="0"/>
              </a:defRPr>
            </a:lvl1pPr>
            <a:lvl2pPr marL="742950" indent="-285750" eaLnBrk="0" hangingPunct="0">
              <a:defRPr sz="2000">
                <a:solidFill>
                  <a:schemeClr val="tx1"/>
                </a:solidFill>
                <a:latin typeface="Calibri" pitchFamily="34" charset="0"/>
              </a:defRPr>
            </a:lvl2pPr>
            <a:lvl3pPr marL="1143000" indent="-228600" eaLnBrk="0" hangingPunct="0">
              <a:defRPr sz="2000">
                <a:solidFill>
                  <a:schemeClr val="tx1"/>
                </a:solidFill>
                <a:latin typeface="Calibri" pitchFamily="34" charset="0"/>
              </a:defRPr>
            </a:lvl3pPr>
            <a:lvl4pPr marL="1600200" indent="-228600" eaLnBrk="0" hangingPunct="0">
              <a:defRPr sz="2000">
                <a:solidFill>
                  <a:schemeClr val="tx1"/>
                </a:solidFill>
                <a:latin typeface="Calibri" pitchFamily="34" charset="0"/>
              </a:defRPr>
            </a:lvl4pPr>
            <a:lvl5pPr marL="2057400" indent="-228600" eaLnBrk="0" hangingPunct="0">
              <a:defRPr sz="2000">
                <a:solidFill>
                  <a:schemeClr val="tx1"/>
                </a:solidFill>
                <a:latin typeface="Calibri" pitchFamily="34" charset="0"/>
              </a:defRPr>
            </a:lvl5pPr>
            <a:lvl6pPr marL="2514600" indent="-228600" eaLnBrk="0" fontAlgn="base" hangingPunct="0">
              <a:spcBef>
                <a:spcPct val="0"/>
              </a:spcBef>
              <a:spcAft>
                <a:spcPct val="0"/>
              </a:spcAft>
              <a:defRPr sz="2000">
                <a:solidFill>
                  <a:schemeClr val="tx1"/>
                </a:solidFill>
                <a:latin typeface="Calibri" pitchFamily="34" charset="0"/>
              </a:defRPr>
            </a:lvl6pPr>
            <a:lvl7pPr marL="2971800" indent="-228600" eaLnBrk="0" fontAlgn="base" hangingPunct="0">
              <a:spcBef>
                <a:spcPct val="0"/>
              </a:spcBef>
              <a:spcAft>
                <a:spcPct val="0"/>
              </a:spcAft>
              <a:defRPr sz="2000">
                <a:solidFill>
                  <a:schemeClr val="tx1"/>
                </a:solidFill>
                <a:latin typeface="Calibri" pitchFamily="34" charset="0"/>
              </a:defRPr>
            </a:lvl7pPr>
            <a:lvl8pPr marL="3429000" indent="-228600" eaLnBrk="0" fontAlgn="base" hangingPunct="0">
              <a:spcBef>
                <a:spcPct val="0"/>
              </a:spcBef>
              <a:spcAft>
                <a:spcPct val="0"/>
              </a:spcAft>
              <a:defRPr sz="2000">
                <a:solidFill>
                  <a:schemeClr val="tx1"/>
                </a:solidFill>
                <a:latin typeface="Calibri" pitchFamily="34" charset="0"/>
              </a:defRPr>
            </a:lvl8pPr>
            <a:lvl9pPr marL="3886200" indent="-228600" eaLnBrk="0" fontAlgn="base" hangingPunct="0">
              <a:spcBef>
                <a:spcPct val="0"/>
              </a:spcBef>
              <a:spcAft>
                <a:spcPct val="0"/>
              </a:spcAft>
              <a:defRPr sz="2000">
                <a:solidFill>
                  <a:schemeClr val="tx1"/>
                </a:solidFill>
                <a:latin typeface="Calibri" pitchFamily="34" charset="0"/>
              </a:defRPr>
            </a:lvl9pPr>
          </a:lstStyle>
          <a:p>
            <a:pPr algn="ctr">
              <a:defRPr/>
            </a:pPr>
            <a:r>
              <a:rPr lang="fr-FR" altLang="fr-FR" sz="1800" u="sng" dirty="0" smtClean="0">
                <a:solidFill>
                  <a:srgbClr val="0033CC"/>
                </a:solidFill>
                <a:latin typeface="+mn-lt"/>
              </a:rPr>
              <a:t>Composition initiale du combustible optimale : </a:t>
            </a:r>
          </a:p>
          <a:p>
            <a:pPr algn="ctr">
              <a:defRPr/>
            </a:pPr>
            <a:r>
              <a:rPr lang="fr-FR" altLang="fr-FR" dirty="0" smtClean="0"/>
              <a:t>LiF-ThF</a:t>
            </a:r>
            <a:r>
              <a:rPr lang="fr-FR" altLang="fr-FR" baseline="-25000" dirty="0" smtClean="0"/>
              <a:t>4</a:t>
            </a:r>
            <a:r>
              <a:rPr lang="fr-FR" altLang="fr-FR" dirty="0" smtClean="0"/>
              <a:t>-UF</a:t>
            </a:r>
            <a:r>
              <a:rPr lang="fr-FR" altLang="fr-FR" baseline="-25000" dirty="0" smtClean="0"/>
              <a:t>4</a:t>
            </a:r>
            <a:r>
              <a:rPr lang="fr-FR" altLang="fr-FR" dirty="0" smtClean="0"/>
              <a:t>-(TRU)F</a:t>
            </a:r>
            <a:r>
              <a:rPr lang="fr-FR" altLang="fr-FR" baseline="-25000" dirty="0" smtClean="0"/>
              <a:t>3</a:t>
            </a:r>
            <a:r>
              <a:rPr lang="fr-FR" altLang="fr-FR" dirty="0" smtClean="0"/>
              <a:t> avec (77.7-6.7-12.3-3.3 mol%) et U enrichi à 13%</a:t>
            </a:r>
          </a:p>
          <a:p>
            <a:pPr algn="ctr">
              <a:defRPr/>
            </a:pPr>
            <a:r>
              <a:rPr lang="fr-FR" altLang="fr-FR" dirty="0" smtClean="0"/>
              <a:t>Densité = 5085.6 - 0.8198*(T/K) - T(</a:t>
            </a:r>
            <a:r>
              <a:rPr lang="fr-FR" altLang="fr-FR" dirty="0" err="1" smtClean="0"/>
              <a:t>solid</a:t>
            </a:r>
            <a:r>
              <a:rPr lang="fr-FR" altLang="fr-FR" dirty="0" smtClean="0"/>
              <a:t>.) = 867 K</a:t>
            </a:r>
          </a:p>
        </p:txBody>
      </p:sp>
      <p:sp>
        <p:nvSpPr>
          <p:cNvPr id="7" name="Flèche courbée vers la droite 6"/>
          <p:cNvSpPr/>
          <p:nvPr/>
        </p:nvSpPr>
        <p:spPr bwMode="auto">
          <a:xfrm>
            <a:off x="2039938" y="2428999"/>
            <a:ext cx="731837" cy="1216025"/>
          </a:xfrm>
          <a:prstGeom prst="curvedRightArrow">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extLst/>
        </p:spPr>
        <p:txBody>
          <a:bodyPr/>
          <a:lstStyle/>
          <a:p>
            <a:pPr eaLnBrk="0" hangingPunct="0">
              <a:defRPr/>
            </a:pPr>
            <a:endParaRPr lang="fr-FR" sz="1600" dirty="0">
              <a:latin typeface="Comic Sans MS" pitchFamily="66" charset="0"/>
            </a:endParaRPr>
          </a:p>
        </p:txBody>
      </p:sp>
      <p:sp>
        <p:nvSpPr>
          <p:cNvPr id="8" name="ZoneTexte 7"/>
          <p:cNvSpPr txBox="1">
            <a:spLocks noChangeArrowheads="1"/>
          </p:cNvSpPr>
          <p:nvPr/>
        </p:nvSpPr>
        <p:spPr bwMode="auto">
          <a:xfrm>
            <a:off x="107156" y="4103688"/>
            <a:ext cx="309669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Calibri" pitchFamily="34" charset="0"/>
              </a:defRPr>
            </a:lvl1pPr>
            <a:lvl2pPr marL="742950" indent="-285750" eaLnBrk="0" hangingPunct="0">
              <a:defRPr sz="2000">
                <a:solidFill>
                  <a:schemeClr val="tx1"/>
                </a:solidFill>
                <a:latin typeface="Calibri" pitchFamily="34" charset="0"/>
              </a:defRPr>
            </a:lvl2pPr>
            <a:lvl3pPr marL="1143000" indent="-228600" eaLnBrk="0" hangingPunct="0">
              <a:defRPr sz="2000">
                <a:solidFill>
                  <a:schemeClr val="tx1"/>
                </a:solidFill>
                <a:latin typeface="Calibri" pitchFamily="34" charset="0"/>
              </a:defRPr>
            </a:lvl3pPr>
            <a:lvl4pPr marL="1600200" indent="-228600" eaLnBrk="0" hangingPunct="0">
              <a:defRPr sz="2000">
                <a:solidFill>
                  <a:schemeClr val="tx1"/>
                </a:solidFill>
                <a:latin typeface="Calibri" pitchFamily="34" charset="0"/>
              </a:defRPr>
            </a:lvl4pPr>
            <a:lvl5pPr marL="2057400" indent="-228600" eaLnBrk="0" hangingPunct="0">
              <a:defRPr sz="2000">
                <a:solidFill>
                  <a:schemeClr val="tx1"/>
                </a:solidFill>
                <a:latin typeface="Calibri" pitchFamily="34" charset="0"/>
              </a:defRPr>
            </a:lvl5pPr>
            <a:lvl6pPr marL="2514600" indent="-228600" eaLnBrk="0" fontAlgn="base" hangingPunct="0">
              <a:spcBef>
                <a:spcPct val="0"/>
              </a:spcBef>
              <a:spcAft>
                <a:spcPct val="0"/>
              </a:spcAft>
              <a:defRPr sz="2000">
                <a:solidFill>
                  <a:schemeClr val="tx1"/>
                </a:solidFill>
                <a:latin typeface="Calibri" pitchFamily="34" charset="0"/>
              </a:defRPr>
            </a:lvl6pPr>
            <a:lvl7pPr marL="2971800" indent="-228600" eaLnBrk="0" fontAlgn="base" hangingPunct="0">
              <a:spcBef>
                <a:spcPct val="0"/>
              </a:spcBef>
              <a:spcAft>
                <a:spcPct val="0"/>
              </a:spcAft>
              <a:defRPr sz="2000">
                <a:solidFill>
                  <a:schemeClr val="tx1"/>
                </a:solidFill>
                <a:latin typeface="Calibri" pitchFamily="34" charset="0"/>
              </a:defRPr>
            </a:lvl7pPr>
            <a:lvl8pPr marL="3429000" indent="-228600" eaLnBrk="0" fontAlgn="base" hangingPunct="0">
              <a:spcBef>
                <a:spcPct val="0"/>
              </a:spcBef>
              <a:spcAft>
                <a:spcPct val="0"/>
              </a:spcAft>
              <a:defRPr sz="2000">
                <a:solidFill>
                  <a:schemeClr val="tx1"/>
                </a:solidFill>
                <a:latin typeface="Calibri" pitchFamily="34" charset="0"/>
              </a:defRPr>
            </a:lvl8pPr>
            <a:lvl9pPr marL="3886200" indent="-228600" eaLnBrk="0" fontAlgn="base" hangingPunct="0">
              <a:spcBef>
                <a:spcPct val="0"/>
              </a:spcBef>
              <a:spcAft>
                <a:spcPct val="0"/>
              </a:spcAft>
              <a:defRPr sz="2000">
                <a:solidFill>
                  <a:schemeClr val="tx1"/>
                </a:solidFill>
                <a:latin typeface="Calibri" pitchFamily="34" charset="0"/>
              </a:defRPr>
            </a:lvl9pPr>
          </a:lstStyle>
          <a:p>
            <a:pPr algn="ctr"/>
            <a:r>
              <a:rPr lang="fr-FR" altLang="fr-FR" dirty="0" smtClean="0"/>
              <a:t>Comportements neutronique, chimique et matériaux très satisfaisants</a:t>
            </a:r>
            <a:endParaRPr lang="fr-FR" altLang="fr-FR" dirty="0"/>
          </a:p>
        </p:txBody>
      </p:sp>
      <p:pic>
        <p:nvPicPr>
          <p:cNvPr id="10" name="Imag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59113" y="2416175"/>
            <a:ext cx="6084887" cy="444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ZoneTexte 4"/>
          <p:cNvSpPr txBox="1">
            <a:spLocks noChangeArrowheads="1"/>
          </p:cNvSpPr>
          <p:nvPr/>
        </p:nvSpPr>
        <p:spPr bwMode="auto">
          <a:xfrm>
            <a:off x="4338662" y="5110163"/>
            <a:ext cx="3041650" cy="206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8000" tIns="18000" rIns="18000" bIns="18000">
            <a:spAutoFit/>
          </a:bodyPr>
          <a:lstStyle>
            <a:lvl1pPr eaLnBrk="0" hangingPunct="0">
              <a:defRPr sz="2000">
                <a:solidFill>
                  <a:schemeClr val="tx1"/>
                </a:solidFill>
                <a:latin typeface="Calibri" pitchFamily="34" charset="0"/>
              </a:defRPr>
            </a:lvl1pPr>
            <a:lvl2pPr marL="742950" indent="-285750" eaLnBrk="0" hangingPunct="0">
              <a:defRPr sz="2000">
                <a:solidFill>
                  <a:schemeClr val="tx1"/>
                </a:solidFill>
                <a:latin typeface="Calibri" pitchFamily="34" charset="0"/>
              </a:defRPr>
            </a:lvl2pPr>
            <a:lvl3pPr marL="1143000" indent="-228600" eaLnBrk="0" hangingPunct="0">
              <a:defRPr sz="2000">
                <a:solidFill>
                  <a:schemeClr val="tx1"/>
                </a:solidFill>
                <a:latin typeface="Calibri" pitchFamily="34" charset="0"/>
              </a:defRPr>
            </a:lvl3pPr>
            <a:lvl4pPr marL="1600200" indent="-228600" eaLnBrk="0" hangingPunct="0">
              <a:defRPr sz="2000">
                <a:solidFill>
                  <a:schemeClr val="tx1"/>
                </a:solidFill>
                <a:latin typeface="Calibri" pitchFamily="34" charset="0"/>
              </a:defRPr>
            </a:lvl4pPr>
            <a:lvl5pPr marL="2057400" indent="-228600" eaLnBrk="0" hangingPunct="0">
              <a:defRPr sz="2000">
                <a:solidFill>
                  <a:schemeClr val="tx1"/>
                </a:solidFill>
                <a:latin typeface="Calibri" pitchFamily="34" charset="0"/>
              </a:defRPr>
            </a:lvl5pPr>
            <a:lvl6pPr marL="2514600" indent="-228600" eaLnBrk="0" fontAlgn="base" hangingPunct="0">
              <a:spcBef>
                <a:spcPct val="0"/>
              </a:spcBef>
              <a:spcAft>
                <a:spcPct val="0"/>
              </a:spcAft>
              <a:defRPr sz="2000">
                <a:solidFill>
                  <a:schemeClr val="tx1"/>
                </a:solidFill>
                <a:latin typeface="Calibri" pitchFamily="34" charset="0"/>
              </a:defRPr>
            </a:lvl6pPr>
            <a:lvl7pPr marL="2971800" indent="-228600" eaLnBrk="0" fontAlgn="base" hangingPunct="0">
              <a:spcBef>
                <a:spcPct val="0"/>
              </a:spcBef>
              <a:spcAft>
                <a:spcPct val="0"/>
              </a:spcAft>
              <a:defRPr sz="2000">
                <a:solidFill>
                  <a:schemeClr val="tx1"/>
                </a:solidFill>
                <a:latin typeface="Calibri" pitchFamily="34" charset="0"/>
              </a:defRPr>
            </a:lvl7pPr>
            <a:lvl8pPr marL="3429000" indent="-228600" eaLnBrk="0" fontAlgn="base" hangingPunct="0">
              <a:spcBef>
                <a:spcPct val="0"/>
              </a:spcBef>
              <a:spcAft>
                <a:spcPct val="0"/>
              </a:spcAft>
              <a:defRPr sz="2000">
                <a:solidFill>
                  <a:schemeClr val="tx1"/>
                </a:solidFill>
                <a:latin typeface="Calibri" pitchFamily="34" charset="0"/>
              </a:defRPr>
            </a:lvl8pPr>
            <a:lvl9pPr marL="3886200" indent="-228600" eaLnBrk="0" fontAlgn="base" hangingPunct="0">
              <a:spcBef>
                <a:spcPct val="0"/>
              </a:spcBef>
              <a:spcAft>
                <a:spcPct val="0"/>
              </a:spcAft>
              <a:defRPr sz="2000">
                <a:solidFill>
                  <a:schemeClr val="tx1"/>
                </a:solidFill>
                <a:latin typeface="Calibri" pitchFamily="34" charset="0"/>
              </a:defRPr>
            </a:lvl9pPr>
          </a:lstStyle>
          <a:p>
            <a:r>
              <a:rPr lang="fr-FR" altLang="fr-FR" sz="1100" b="1" dirty="0" smtClean="0">
                <a:solidFill>
                  <a:srgbClr val="4D4D4D"/>
                </a:solidFill>
                <a:latin typeface="Comic Sans MS" pitchFamily="66" charset="0"/>
              </a:rPr>
              <a:t>MSFR </a:t>
            </a:r>
            <a:r>
              <a:rPr lang="fr-FR" altLang="fr-FR" sz="1100" b="1" dirty="0" err="1" smtClean="0">
                <a:solidFill>
                  <a:srgbClr val="4D4D4D"/>
                </a:solidFill>
                <a:latin typeface="Comic Sans MS" pitchFamily="66" charset="0"/>
              </a:rPr>
              <a:t>started</a:t>
            </a:r>
            <a:r>
              <a:rPr lang="fr-FR" altLang="fr-FR" sz="1100" b="1" dirty="0" smtClean="0">
                <a:solidFill>
                  <a:srgbClr val="4D4D4D"/>
                </a:solidFill>
                <a:latin typeface="Comic Sans MS" pitchFamily="66" charset="0"/>
              </a:rPr>
              <a:t> </a:t>
            </a:r>
            <a:r>
              <a:rPr lang="fr-FR" altLang="fr-FR" sz="1100" b="1" dirty="0" err="1" smtClean="0">
                <a:solidFill>
                  <a:srgbClr val="4D4D4D"/>
                </a:solidFill>
                <a:latin typeface="Comic Sans MS" pitchFamily="66" charset="0"/>
              </a:rPr>
              <a:t>with</a:t>
            </a:r>
            <a:r>
              <a:rPr lang="fr-FR" altLang="fr-FR" sz="1100" b="1" dirty="0" smtClean="0">
                <a:solidFill>
                  <a:srgbClr val="4D4D4D"/>
                </a:solidFill>
                <a:latin typeface="Comic Sans MS" pitchFamily="66" charset="0"/>
              </a:rPr>
              <a:t> EVOL </a:t>
            </a:r>
            <a:r>
              <a:rPr lang="fr-FR" altLang="fr-FR" sz="1100" b="1" dirty="0" err="1" smtClean="0">
                <a:solidFill>
                  <a:srgbClr val="4D4D4D"/>
                </a:solidFill>
                <a:latin typeface="Comic Sans MS" pitchFamily="66" charset="0"/>
              </a:rPr>
              <a:t>selected</a:t>
            </a:r>
            <a:r>
              <a:rPr lang="fr-FR" altLang="fr-FR" sz="1100" b="1" dirty="0" smtClean="0">
                <a:solidFill>
                  <a:srgbClr val="4D4D4D"/>
                </a:solidFill>
                <a:latin typeface="Comic Sans MS" pitchFamily="66" charset="0"/>
              </a:rPr>
              <a:t> fuel </a:t>
            </a:r>
            <a:r>
              <a:rPr lang="fr-FR" altLang="fr-FR" sz="1100" b="1" dirty="0" err="1" smtClean="0">
                <a:solidFill>
                  <a:srgbClr val="4D4D4D"/>
                </a:solidFill>
                <a:latin typeface="Comic Sans MS" pitchFamily="66" charset="0"/>
              </a:rPr>
              <a:t>salt</a:t>
            </a:r>
            <a:endParaRPr lang="fr-FR" altLang="fr-FR" sz="1100" b="1" dirty="0">
              <a:solidFill>
                <a:srgbClr val="4D4D4D"/>
              </a:solidFill>
              <a:latin typeface="Comic Sans MS" pitchFamily="66" charset="0"/>
            </a:endParaRPr>
          </a:p>
        </p:txBody>
      </p:sp>
      <p:sp>
        <p:nvSpPr>
          <p:cNvPr id="12" name="ZoneTexte 4"/>
          <p:cNvSpPr txBox="1">
            <a:spLocks noChangeArrowheads="1"/>
          </p:cNvSpPr>
          <p:nvPr/>
        </p:nvSpPr>
        <p:spPr bwMode="auto">
          <a:xfrm>
            <a:off x="4427984" y="5300663"/>
            <a:ext cx="2820987" cy="206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8000" tIns="18000" rIns="18000" bIns="18000">
            <a:spAutoFit/>
          </a:bodyPr>
          <a:lstStyle>
            <a:lvl1pPr eaLnBrk="0" hangingPunct="0">
              <a:defRPr sz="2000">
                <a:solidFill>
                  <a:schemeClr val="tx1"/>
                </a:solidFill>
                <a:latin typeface="Calibri" pitchFamily="34" charset="0"/>
              </a:defRPr>
            </a:lvl1pPr>
            <a:lvl2pPr marL="742950" indent="-285750" eaLnBrk="0" hangingPunct="0">
              <a:defRPr sz="2000">
                <a:solidFill>
                  <a:schemeClr val="tx1"/>
                </a:solidFill>
                <a:latin typeface="Calibri" pitchFamily="34" charset="0"/>
              </a:defRPr>
            </a:lvl2pPr>
            <a:lvl3pPr marL="1143000" indent="-228600" eaLnBrk="0" hangingPunct="0">
              <a:defRPr sz="2000">
                <a:solidFill>
                  <a:schemeClr val="tx1"/>
                </a:solidFill>
                <a:latin typeface="Calibri" pitchFamily="34" charset="0"/>
              </a:defRPr>
            </a:lvl3pPr>
            <a:lvl4pPr marL="1600200" indent="-228600" eaLnBrk="0" hangingPunct="0">
              <a:defRPr sz="2000">
                <a:solidFill>
                  <a:schemeClr val="tx1"/>
                </a:solidFill>
                <a:latin typeface="Calibri" pitchFamily="34" charset="0"/>
              </a:defRPr>
            </a:lvl4pPr>
            <a:lvl5pPr marL="2057400" indent="-228600" eaLnBrk="0" hangingPunct="0">
              <a:defRPr sz="2000">
                <a:solidFill>
                  <a:schemeClr val="tx1"/>
                </a:solidFill>
                <a:latin typeface="Calibri" pitchFamily="34" charset="0"/>
              </a:defRPr>
            </a:lvl5pPr>
            <a:lvl6pPr marL="2514600" indent="-228600" eaLnBrk="0" fontAlgn="base" hangingPunct="0">
              <a:spcBef>
                <a:spcPct val="0"/>
              </a:spcBef>
              <a:spcAft>
                <a:spcPct val="0"/>
              </a:spcAft>
              <a:defRPr sz="2000">
                <a:solidFill>
                  <a:schemeClr val="tx1"/>
                </a:solidFill>
                <a:latin typeface="Calibri" pitchFamily="34" charset="0"/>
              </a:defRPr>
            </a:lvl6pPr>
            <a:lvl7pPr marL="2971800" indent="-228600" eaLnBrk="0" fontAlgn="base" hangingPunct="0">
              <a:spcBef>
                <a:spcPct val="0"/>
              </a:spcBef>
              <a:spcAft>
                <a:spcPct val="0"/>
              </a:spcAft>
              <a:defRPr sz="2000">
                <a:solidFill>
                  <a:schemeClr val="tx1"/>
                </a:solidFill>
                <a:latin typeface="Calibri" pitchFamily="34" charset="0"/>
              </a:defRPr>
            </a:lvl7pPr>
            <a:lvl8pPr marL="3429000" indent="-228600" eaLnBrk="0" fontAlgn="base" hangingPunct="0">
              <a:spcBef>
                <a:spcPct val="0"/>
              </a:spcBef>
              <a:spcAft>
                <a:spcPct val="0"/>
              </a:spcAft>
              <a:defRPr sz="2000">
                <a:solidFill>
                  <a:schemeClr val="tx1"/>
                </a:solidFill>
                <a:latin typeface="Calibri" pitchFamily="34" charset="0"/>
              </a:defRPr>
            </a:lvl8pPr>
            <a:lvl9pPr marL="3886200" indent="-228600" eaLnBrk="0" fontAlgn="base" hangingPunct="0">
              <a:spcBef>
                <a:spcPct val="0"/>
              </a:spcBef>
              <a:spcAft>
                <a:spcPct val="0"/>
              </a:spcAft>
              <a:defRPr sz="2000">
                <a:solidFill>
                  <a:schemeClr val="tx1"/>
                </a:solidFill>
                <a:latin typeface="Calibri" pitchFamily="34" charset="0"/>
              </a:defRPr>
            </a:lvl9pPr>
          </a:lstStyle>
          <a:p>
            <a:r>
              <a:rPr lang="fr-FR" altLang="fr-FR" sz="1100" b="1" dirty="0" smtClean="0">
                <a:solidFill>
                  <a:srgbClr val="4D4D4D"/>
                </a:solidFill>
                <a:latin typeface="Comic Sans MS" pitchFamily="66" charset="0"/>
              </a:rPr>
              <a:t>TRU-</a:t>
            </a:r>
            <a:r>
              <a:rPr lang="fr-FR" altLang="fr-FR" sz="1100" b="1" dirty="0" err="1" smtClean="0">
                <a:solidFill>
                  <a:srgbClr val="4D4D4D"/>
                </a:solidFill>
                <a:latin typeface="Comic Sans MS" pitchFamily="66" charset="0"/>
              </a:rPr>
              <a:t>started</a:t>
            </a:r>
            <a:r>
              <a:rPr lang="fr-FR" altLang="fr-FR" sz="1100" b="1" dirty="0" smtClean="0">
                <a:solidFill>
                  <a:srgbClr val="4D4D4D"/>
                </a:solidFill>
                <a:latin typeface="Comic Sans MS" pitchFamily="66" charset="0"/>
              </a:rPr>
              <a:t> MSFR (</a:t>
            </a:r>
            <a:r>
              <a:rPr lang="fr-FR" altLang="fr-FR" sz="1100" b="1" dirty="0" err="1" smtClean="0">
                <a:solidFill>
                  <a:srgbClr val="4D4D4D"/>
                </a:solidFill>
                <a:latin typeface="Comic Sans MS" pitchFamily="66" charset="0"/>
              </a:rPr>
              <a:t>neutro</a:t>
            </a:r>
            <a:r>
              <a:rPr lang="fr-FR" altLang="fr-FR" sz="1100" b="1" dirty="0" smtClean="0">
                <a:solidFill>
                  <a:srgbClr val="4D4D4D"/>
                </a:solidFill>
                <a:latin typeface="Comic Sans MS" pitchFamily="66" charset="0"/>
              </a:rPr>
              <a:t>. benchmark)</a:t>
            </a:r>
            <a:endParaRPr lang="fr-FR" altLang="fr-FR" sz="1100" b="1" dirty="0">
              <a:solidFill>
                <a:srgbClr val="4D4D4D"/>
              </a:solidFill>
              <a:latin typeface="Comic Sans MS" pitchFamily="66" charset="0"/>
            </a:endParaRPr>
          </a:p>
        </p:txBody>
      </p:sp>
      <p:pic>
        <p:nvPicPr>
          <p:cNvPr id="14" name="Image 13" descr="logo EVOL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35604" y="7108"/>
            <a:ext cx="1385265" cy="1045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86103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251520" y="3404651"/>
            <a:ext cx="8424936" cy="776005"/>
          </a:xfrm>
          <a:prstGeom prst="rect">
            <a:avLst/>
          </a:prstGeom>
          <a:solidFill>
            <a:srgbClr val="FFF8C7"/>
          </a:solidFill>
          <a:ln w="9525" cap="flat" cmpd="sng" algn="ctr">
            <a:solidFill>
              <a:schemeClr val="tx1"/>
            </a:solidFill>
            <a:prstDash val="solid"/>
            <a:round/>
            <a:headEnd type="none" w="med" len="med"/>
            <a:tailEnd type="none" w="med" len="med"/>
          </a:ln>
          <a:effectLst>
            <a:outerShdw blurRad="38100" dist="63500" dir="8280000">
              <a:srgbClr val="000000">
                <a:alpha val="57000"/>
              </a:srgb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mn-lt"/>
              <a:ea typeface="ＭＳ Ｐゴシック" pitchFamily="1" charset="-128"/>
              <a:cs typeface="ＭＳ Ｐゴシック" pitchFamily="1" charset="-128"/>
            </a:endParaRPr>
          </a:p>
        </p:txBody>
      </p:sp>
      <p:sp>
        <p:nvSpPr>
          <p:cNvPr id="189" name="Espace réservé du numéro de diapositive 4"/>
          <p:cNvSpPr>
            <a:spLocks noGrp="1"/>
          </p:cNvSpPr>
          <p:nvPr>
            <p:ph type="sldNum" sz="quarter" idx="11"/>
          </p:nvPr>
        </p:nvSpPr>
        <p:spPr>
          <a:xfrm>
            <a:off x="8382000" y="7072957"/>
            <a:ext cx="533400" cy="244475"/>
          </a:xfrm>
          <a:noFill/>
        </p:spPr>
        <p:txBody>
          <a:bodyPr/>
          <a:lstStyle/>
          <a:p>
            <a:fld id="{B977BEE9-F411-4EDE-AEBC-848939B7F0FE}" type="slidenum">
              <a:rPr lang="fr-FR"/>
              <a:pPr/>
              <a:t>27</a:t>
            </a:fld>
            <a:endParaRPr lang="fr-FR" sz="1400"/>
          </a:p>
        </p:txBody>
      </p:sp>
      <p:sp>
        <p:nvSpPr>
          <p:cNvPr id="190" name="Rectangle 4"/>
          <p:cNvSpPr>
            <a:spLocks noChangeArrowheads="1"/>
          </p:cNvSpPr>
          <p:nvPr/>
        </p:nvSpPr>
        <p:spPr bwMode="auto">
          <a:xfrm>
            <a:off x="85328" y="188640"/>
            <a:ext cx="6142856" cy="432048"/>
          </a:xfrm>
          <a:prstGeom prst="rect">
            <a:avLst/>
          </a:prstGeom>
          <a:noFill/>
          <a:ln w="9525">
            <a:noFill/>
            <a:miter lim="800000"/>
            <a:headEnd/>
            <a:tailEnd/>
          </a:ln>
        </p:spPr>
        <p:txBody>
          <a:bodyPr/>
          <a:lstStyle/>
          <a:p>
            <a:pPr indent="-342900">
              <a:spcBef>
                <a:spcPct val="20000"/>
              </a:spcBef>
              <a:buClr>
                <a:srgbClr val="333399"/>
              </a:buClr>
            </a:pPr>
            <a:r>
              <a:rPr lang="fr-FR" sz="2200" b="1" dirty="0" err="1" smtClean="0">
                <a:solidFill>
                  <a:srgbClr val="003385"/>
                </a:solidFill>
                <a:cs typeface="Arial" pitchFamily="34" charset="0"/>
              </a:rPr>
              <a:t>Molten</a:t>
            </a:r>
            <a:r>
              <a:rPr lang="fr-FR" sz="2200" b="1" dirty="0" smtClean="0">
                <a:solidFill>
                  <a:srgbClr val="003385"/>
                </a:solidFill>
                <a:cs typeface="Arial" pitchFamily="34" charset="0"/>
              </a:rPr>
              <a:t> Salt </a:t>
            </a:r>
            <a:r>
              <a:rPr lang="fr-FR" sz="2200" b="1" dirty="0" err="1" smtClean="0">
                <a:solidFill>
                  <a:srgbClr val="003385"/>
                </a:solidFill>
                <a:cs typeface="Arial" pitchFamily="34" charset="0"/>
              </a:rPr>
              <a:t>Fast</a:t>
            </a:r>
            <a:r>
              <a:rPr lang="fr-FR" sz="2200" b="1" dirty="0" smtClean="0">
                <a:solidFill>
                  <a:srgbClr val="003385"/>
                </a:solidFill>
                <a:cs typeface="Arial" pitchFamily="34" charset="0"/>
              </a:rPr>
              <a:t> </a:t>
            </a:r>
            <a:r>
              <a:rPr lang="fr-FR" sz="2200" b="1" dirty="0" err="1" smtClean="0">
                <a:solidFill>
                  <a:srgbClr val="003385"/>
                </a:solidFill>
                <a:cs typeface="Arial" pitchFamily="34" charset="0"/>
              </a:rPr>
              <a:t>Reactor</a:t>
            </a:r>
            <a:r>
              <a:rPr lang="fr-FR" sz="2200" b="1" dirty="0" smtClean="0">
                <a:solidFill>
                  <a:srgbClr val="003385"/>
                </a:solidFill>
                <a:cs typeface="Arial" pitchFamily="34" charset="0"/>
              </a:rPr>
              <a:t> – Cadre national (2)</a:t>
            </a:r>
            <a:endParaRPr lang="fr-FR" sz="2200" b="1" dirty="0">
              <a:solidFill>
                <a:srgbClr val="003385"/>
              </a:solidFill>
              <a:cs typeface="Arial" pitchFamily="34" charset="0"/>
            </a:endParaRPr>
          </a:p>
        </p:txBody>
      </p:sp>
      <p:sp>
        <p:nvSpPr>
          <p:cNvPr id="6" name="Titre 1"/>
          <p:cNvSpPr txBox="1">
            <a:spLocks/>
          </p:cNvSpPr>
          <p:nvPr/>
        </p:nvSpPr>
        <p:spPr>
          <a:xfrm>
            <a:off x="19177" y="1268760"/>
            <a:ext cx="8873303" cy="342156"/>
          </a:xfrm>
          <a:prstGeom prst="rect">
            <a:avLst/>
          </a:prstGeom>
        </p:spPr>
        <p:txBody>
          <a:bodyPr>
            <a:noAutofit/>
          </a:bodyPr>
          <a:lstStyle>
            <a:lvl1pPr algn="l" rtl="0" eaLnBrk="0" fontAlgn="base" hangingPunct="0">
              <a:spcBef>
                <a:spcPct val="0"/>
              </a:spcBef>
              <a:spcAft>
                <a:spcPct val="0"/>
              </a:spcAft>
              <a:defRPr sz="2800" b="1">
                <a:solidFill>
                  <a:schemeClr val="bg1"/>
                </a:solidFill>
                <a:latin typeface="+mj-lt"/>
                <a:ea typeface="MS PGothic" pitchFamily="34" charset="-128"/>
                <a:cs typeface="ＭＳ Ｐゴシック" pitchFamily="1" charset="-128"/>
              </a:defRPr>
            </a:lvl1pPr>
            <a:lvl2pPr algn="l" rtl="0" eaLnBrk="0" fontAlgn="base" hangingPunct="0">
              <a:spcBef>
                <a:spcPct val="0"/>
              </a:spcBef>
              <a:spcAft>
                <a:spcPct val="0"/>
              </a:spcAft>
              <a:defRPr sz="2800" b="1">
                <a:solidFill>
                  <a:schemeClr val="bg1"/>
                </a:solidFill>
                <a:latin typeface="Verdana" pitchFamily="1" charset="0"/>
                <a:ea typeface="MS PGothic" pitchFamily="34" charset="-128"/>
                <a:cs typeface="ＭＳ Ｐゴシック" pitchFamily="1" charset="-128"/>
              </a:defRPr>
            </a:lvl2pPr>
            <a:lvl3pPr algn="l" rtl="0" eaLnBrk="0" fontAlgn="base" hangingPunct="0">
              <a:spcBef>
                <a:spcPct val="0"/>
              </a:spcBef>
              <a:spcAft>
                <a:spcPct val="0"/>
              </a:spcAft>
              <a:defRPr sz="2800" b="1">
                <a:solidFill>
                  <a:schemeClr val="bg1"/>
                </a:solidFill>
                <a:latin typeface="Verdana" pitchFamily="1" charset="0"/>
                <a:ea typeface="MS PGothic" pitchFamily="34" charset="-128"/>
                <a:cs typeface="ＭＳ Ｐゴシック" pitchFamily="1" charset="-128"/>
              </a:defRPr>
            </a:lvl3pPr>
            <a:lvl4pPr algn="l" rtl="0" eaLnBrk="0" fontAlgn="base" hangingPunct="0">
              <a:spcBef>
                <a:spcPct val="0"/>
              </a:spcBef>
              <a:spcAft>
                <a:spcPct val="0"/>
              </a:spcAft>
              <a:defRPr sz="2800" b="1">
                <a:solidFill>
                  <a:schemeClr val="bg1"/>
                </a:solidFill>
                <a:latin typeface="Verdana" pitchFamily="1" charset="0"/>
                <a:ea typeface="MS PGothic" pitchFamily="34" charset="-128"/>
                <a:cs typeface="ＭＳ Ｐゴシック" pitchFamily="1" charset="-128"/>
              </a:defRPr>
            </a:lvl4pPr>
            <a:lvl5pPr algn="l" rtl="0" eaLnBrk="0" fontAlgn="base" hangingPunct="0">
              <a:spcBef>
                <a:spcPct val="0"/>
              </a:spcBef>
              <a:spcAft>
                <a:spcPct val="0"/>
              </a:spcAft>
              <a:defRPr sz="2800" b="1">
                <a:solidFill>
                  <a:schemeClr val="bg1"/>
                </a:solidFill>
                <a:latin typeface="Verdana" pitchFamily="1" charset="0"/>
                <a:ea typeface="MS PGothic" pitchFamily="34" charset="-128"/>
                <a:cs typeface="ＭＳ Ｐゴシック" pitchFamily="1" charset="-128"/>
              </a:defRPr>
            </a:lvl5pPr>
            <a:lvl6pPr marL="457200" algn="ctr" rtl="0" fontAlgn="base">
              <a:spcBef>
                <a:spcPct val="0"/>
              </a:spcBef>
              <a:spcAft>
                <a:spcPct val="0"/>
              </a:spcAft>
              <a:defRPr sz="2800" b="1">
                <a:solidFill>
                  <a:schemeClr val="bg1"/>
                </a:solidFill>
                <a:latin typeface="Verdana" pitchFamily="1" charset="0"/>
              </a:defRPr>
            </a:lvl6pPr>
            <a:lvl7pPr marL="914400" algn="ctr" rtl="0" fontAlgn="base">
              <a:spcBef>
                <a:spcPct val="0"/>
              </a:spcBef>
              <a:spcAft>
                <a:spcPct val="0"/>
              </a:spcAft>
              <a:defRPr sz="2800" b="1">
                <a:solidFill>
                  <a:schemeClr val="bg1"/>
                </a:solidFill>
                <a:latin typeface="Verdana" pitchFamily="1" charset="0"/>
              </a:defRPr>
            </a:lvl7pPr>
            <a:lvl8pPr marL="1371600" algn="ctr" rtl="0" fontAlgn="base">
              <a:spcBef>
                <a:spcPct val="0"/>
              </a:spcBef>
              <a:spcAft>
                <a:spcPct val="0"/>
              </a:spcAft>
              <a:defRPr sz="2800" b="1">
                <a:solidFill>
                  <a:schemeClr val="bg1"/>
                </a:solidFill>
                <a:latin typeface="Verdana" pitchFamily="1" charset="0"/>
              </a:defRPr>
            </a:lvl8pPr>
            <a:lvl9pPr marL="1828800" algn="ctr" rtl="0" fontAlgn="base">
              <a:spcBef>
                <a:spcPct val="0"/>
              </a:spcBef>
              <a:spcAft>
                <a:spcPct val="0"/>
              </a:spcAft>
              <a:defRPr sz="2800" b="1">
                <a:solidFill>
                  <a:schemeClr val="bg1"/>
                </a:solidFill>
                <a:latin typeface="Verdana" pitchFamily="1" charset="0"/>
              </a:defRPr>
            </a:lvl9pPr>
          </a:lstStyle>
          <a:p>
            <a:r>
              <a:rPr lang="fr-FR" sz="1600" kern="0" dirty="0" smtClean="0">
                <a:solidFill>
                  <a:srgbClr val="00B0F0"/>
                </a:solidFill>
              </a:rPr>
              <a:t>Programme NEEDS (voir présentation de S. David) et MSFR</a:t>
            </a:r>
            <a:endParaRPr lang="fr-FR" sz="1600" kern="0" dirty="0">
              <a:solidFill>
                <a:srgbClr val="00B0F0"/>
              </a:solidFill>
            </a:endParaRPr>
          </a:p>
        </p:txBody>
      </p:sp>
      <p:sp>
        <p:nvSpPr>
          <p:cNvPr id="7" name="Titre 1"/>
          <p:cNvSpPr txBox="1">
            <a:spLocks/>
          </p:cNvSpPr>
          <p:nvPr/>
        </p:nvSpPr>
        <p:spPr>
          <a:xfrm>
            <a:off x="19177" y="2974404"/>
            <a:ext cx="8873303" cy="342156"/>
          </a:xfrm>
          <a:prstGeom prst="rect">
            <a:avLst/>
          </a:prstGeom>
        </p:spPr>
        <p:txBody>
          <a:bodyPr>
            <a:noAutofit/>
          </a:bodyPr>
          <a:lstStyle>
            <a:lvl1pPr algn="l" rtl="0" eaLnBrk="0" fontAlgn="base" hangingPunct="0">
              <a:spcBef>
                <a:spcPct val="0"/>
              </a:spcBef>
              <a:spcAft>
                <a:spcPct val="0"/>
              </a:spcAft>
              <a:defRPr sz="2800" b="1">
                <a:solidFill>
                  <a:schemeClr val="bg1"/>
                </a:solidFill>
                <a:latin typeface="+mj-lt"/>
                <a:ea typeface="MS PGothic" pitchFamily="34" charset="-128"/>
                <a:cs typeface="ＭＳ Ｐゴシック" pitchFamily="1" charset="-128"/>
              </a:defRPr>
            </a:lvl1pPr>
            <a:lvl2pPr algn="l" rtl="0" eaLnBrk="0" fontAlgn="base" hangingPunct="0">
              <a:spcBef>
                <a:spcPct val="0"/>
              </a:spcBef>
              <a:spcAft>
                <a:spcPct val="0"/>
              </a:spcAft>
              <a:defRPr sz="2800" b="1">
                <a:solidFill>
                  <a:schemeClr val="bg1"/>
                </a:solidFill>
                <a:latin typeface="Verdana" pitchFamily="1" charset="0"/>
                <a:ea typeface="MS PGothic" pitchFamily="34" charset="-128"/>
                <a:cs typeface="ＭＳ Ｐゴシック" pitchFamily="1" charset="-128"/>
              </a:defRPr>
            </a:lvl2pPr>
            <a:lvl3pPr algn="l" rtl="0" eaLnBrk="0" fontAlgn="base" hangingPunct="0">
              <a:spcBef>
                <a:spcPct val="0"/>
              </a:spcBef>
              <a:spcAft>
                <a:spcPct val="0"/>
              </a:spcAft>
              <a:defRPr sz="2800" b="1">
                <a:solidFill>
                  <a:schemeClr val="bg1"/>
                </a:solidFill>
                <a:latin typeface="Verdana" pitchFamily="1" charset="0"/>
                <a:ea typeface="MS PGothic" pitchFamily="34" charset="-128"/>
                <a:cs typeface="ＭＳ Ｐゴシック" pitchFamily="1" charset="-128"/>
              </a:defRPr>
            </a:lvl3pPr>
            <a:lvl4pPr algn="l" rtl="0" eaLnBrk="0" fontAlgn="base" hangingPunct="0">
              <a:spcBef>
                <a:spcPct val="0"/>
              </a:spcBef>
              <a:spcAft>
                <a:spcPct val="0"/>
              </a:spcAft>
              <a:defRPr sz="2800" b="1">
                <a:solidFill>
                  <a:schemeClr val="bg1"/>
                </a:solidFill>
                <a:latin typeface="Verdana" pitchFamily="1" charset="0"/>
                <a:ea typeface="MS PGothic" pitchFamily="34" charset="-128"/>
                <a:cs typeface="ＭＳ Ｐゴシック" pitchFamily="1" charset="-128"/>
              </a:defRPr>
            </a:lvl4pPr>
            <a:lvl5pPr algn="l" rtl="0" eaLnBrk="0" fontAlgn="base" hangingPunct="0">
              <a:spcBef>
                <a:spcPct val="0"/>
              </a:spcBef>
              <a:spcAft>
                <a:spcPct val="0"/>
              </a:spcAft>
              <a:defRPr sz="2800" b="1">
                <a:solidFill>
                  <a:schemeClr val="bg1"/>
                </a:solidFill>
                <a:latin typeface="Verdana" pitchFamily="1" charset="0"/>
                <a:ea typeface="MS PGothic" pitchFamily="34" charset="-128"/>
                <a:cs typeface="ＭＳ Ｐゴシック" pitchFamily="1" charset="-128"/>
              </a:defRPr>
            </a:lvl5pPr>
            <a:lvl6pPr marL="457200" algn="ctr" rtl="0" fontAlgn="base">
              <a:spcBef>
                <a:spcPct val="0"/>
              </a:spcBef>
              <a:spcAft>
                <a:spcPct val="0"/>
              </a:spcAft>
              <a:defRPr sz="2800" b="1">
                <a:solidFill>
                  <a:schemeClr val="bg1"/>
                </a:solidFill>
                <a:latin typeface="Verdana" pitchFamily="1" charset="0"/>
              </a:defRPr>
            </a:lvl6pPr>
            <a:lvl7pPr marL="914400" algn="ctr" rtl="0" fontAlgn="base">
              <a:spcBef>
                <a:spcPct val="0"/>
              </a:spcBef>
              <a:spcAft>
                <a:spcPct val="0"/>
              </a:spcAft>
              <a:defRPr sz="2800" b="1">
                <a:solidFill>
                  <a:schemeClr val="bg1"/>
                </a:solidFill>
                <a:latin typeface="Verdana" pitchFamily="1" charset="0"/>
              </a:defRPr>
            </a:lvl7pPr>
            <a:lvl8pPr marL="1371600" algn="ctr" rtl="0" fontAlgn="base">
              <a:spcBef>
                <a:spcPct val="0"/>
              </a:spcBef>
              <a:spcAft>
                <a:spcPct val="0"/>
              </a:spcAft>
              <a:defRPr sz="2800" b="1">
                <a:solidFill>
                  <a:schemeClr val="bg1"/>
                </a:solidFill>
                <a:latin typeface="Verdana" pitchFamily="1" charset="0"/>
              </a:defRPr>
            </a:lvl8pPr>
            <a:lvl9pPr marL="1828800" algn="ctr" rtl="0" fontAlgn="base">
              <a:spcBef>
                <a:spcPct val="0"/>
              </a:spcBef>
              <a:spcAft>
                <a:spcPct val="0"/>
              </a:spcAft>
              <a:defRPr sz="2800" b="1">
                <a:solidFill>
                  <a:schemeClr val="bg1"/>
                </a:solidFill>
                <a:latin typeface="Verdana" pitchFamily="1" charset="0"/>
              </a:defRPr>
            </a:lvl9pPr>
          </a:lstStyle>
          <a:p>
            <a:r>
              <a:rPr lang="fr-FR" sz="1600" kern="0" dirty="0" smtClean="0">
                <a:solidFill>
                  <a:srgbClr val="00B0F0"/>
                </a:solidFill>
              </a:rPr>
              <a:t>Projet </a:t>
            </a:r>
            <a:r>
              <a:rPr lang="fr-FR" sz="1600" kern="0" dirty="0">
                <a:solidFill>
                  <a:srgbClr val="00B0F0"/>
                </a:solidFill>
              </a:rPr>
              <a:t>structurant CLEF (Combustible Liquide pour une Énergie </a:t>
            </a:r>
            <a:r>
              <a:rPr lang="fr-FR" sz="1600" kern="0" dirty="0" smtClean="0">
                <a:solidFill>
                  <a:srgbClr val="00B0F0"/>
                </a:solidFill>
              </a:rPr>
              <a:t>Future)</a:t>
            </a:r>
            <a:endParaRPr lang="fr-FR" sz="1600" kern="0" dirty="0">
              <a:solidFill>
                <a:srgbClr val="00B0F0"/>
              </a:solidFill>
            </a:endParaRPr>
          </a:p>
        </p:txBody>
      </p:sp>
      <p:sp>
        <p:nvSpPr>
          <p:cNvPr id="8" name="Rectangle 7"/>
          <p:cNvSpPr/>
          <p:nvPr/>
        </p:nvSpPr>
        <p:spPr>
          <a:xfrm>
            <a:off x="179512" y="1624270"/>
            <a:ext cx="8640960" cy="769441"/>
          </a:xfrm>
          <a:prstGeom prst="rect">
            <a:avLst/>
          </a:prstGeom>
        </p:spPr>
        <p:txBody>
          <a:bodyPr wrap="square">
            <a:spAutoFit/>
          </a:bodyPr>
          <a:lstStyle/>
          <a:p>
            <a:pPr>
              <a:spcAft>
                <a:spcPts val="600"/>
              </a:spcAft>
            </a:pPr>
            <a:r>
              <a:rPr lang="fr-FR" sz="1300" b="1" dirty="0" smtClean="0">
                <a:solidFill>
                  <a:srgbClr val="0033CC"/>
                </a:solidFill>
                <a:latin typeface="+mn-lt"/>
              </a:rPr>
              <a:t>2012</a:t>
            </a:r>
            <a:r>
              <a:rPr lang="fr-FR" sz="1300" b="1" dirty="0">
                <a:solidFill>
                  <a:srgbClr val="0033CC"/>
                </a:solidFill>
                <a:latin typeface="+mn-lt"/>
              </a:rPr>
              <a:t> </a:t>
            </a:r>
            <a:r>
              <a:rPr lang="fr-FR" sz="1300" b="1" dirty="0" smtClean="0">
                <a:solidFill>
                  <a:srgbClr val="0033CC"/>
                </a:solidFill>
                <a:latin typeface="+mn-lt"/>
              </a:rPr>
              <a:t>: </a:t>
            </a:r>
            <a:r>
              <a:rPr lang="fr-FR" sz="1300" b="1" dirty="0" smtClean="0">
                <a:latin typeface="+mn-lt"/>
              </a:rPr>
              <a:t>Financement équivalent à celui attribué en 2011 au PCR-ANSF</a:t>
            </a:r>
            <a:endParaRPr lang="fr-FR" sz="1300" b="1" dirty="0">
              <a:solidFill>
                <a:srgbClr val="002060"/>
              </a:solidFill>
              <a:latin typeface="+mn-lt"/>
            </a:endParaRPr>
          </a:p>
          <a:p>
            <a:pPr>
              <a:spcAft>
                <a:spcPts val="600"/>
              </a:spcAft>
            </a:pPr>
            <a:r>
              <a:rPr lang="fr-FR" sz="1300" b="1" dirty="0" smtClean="0">
                <a:solidFill>
                  <a:srgbClr val="0033CC"/>
                </a:solidFill>
                <a:latin typeface="+mn-lt"/>
              </a:rPr>
              <a:t>2103</a:t>
            </a:r>
            <a:r>
              <a:rPr lang="fr-FR" sz="1300" b="1" dirty="0">
                <a:solidFill>
                  <a:srgbClr val="0033CC"/>
                </a:solidFill>
                <a:latin typeface="+mn-lt"/>
              </a:rPr>
              <a:t> </a:t>
            </a:r>
            <a:r>
              <a:rPr lang="fr-FR" sz="1300" b="1" dirty="0" smtClean="0">
                <a:solidFill>
                  <a:srgbClr val="0033CC"/>
                </a:solidFill>
                <a:latin typeface="+mn-lt"/>
              </a:rPr>
              <a:t>: </a:t>
            </a:r>
            <a:r>
              <a:rPr lang="fr-FR" sz="1300" b="1" dirty="0" smtClean="0">
                <a:latin typeface="+mn-lt"/>
              </a:rPr>
              <a:t>Thématique RSF dans les projets fédérateurs « Systèmes Nucléaires et Scénarios » (physique des réacteurs, sûreté, retraitement, scénarios) et « Matériaux »</a:t>
            </a:r>
            <a:endParaRPr lang="fr-FR" sz="1300" b="1" dirty="0">
              <a:latin typeface="+mn-lt"/>
            </a:endParaRPr>
          </a:p>
        </p:txBody>
      </p:sp>
      <p:sp>
        <p:nvSpPr>
          <p:cNvPr id="9" name="Espace réservé du contenu 2"/>
          <p:cNvSpPr txBox="1">
            <a:spLocks/>
          </p:cNvSpPr>
          <p:nvPr/>
        </p:nvSpPr>
        <p:spPr>
          <a:xfrm>
            <a:off x="323528" y="4324672"/>
            <a:ext cx="8229600" cy="1800200"/>
          </a:xfrm>
          <a:prstGeom prst="rect">
            <a:avLst/>
          </a:prstGeom>
        </p:spPr>
        <p:txBody>
          <a:bodyPr>
            <a:normAutofit lnSpcReduction="10000"/>
          </a:bodyPr>
          <a:lstStyle>
            <a:lvl1pPr marL="342900" indent="-342900" algn="l" rtl="0" eaLnBrk="0" fontAlgn="base" hangingPunct="0">
              <a:spcBef>
                <a:spcPct val="20000"/>
              </a:spcBef>
              <a:spcAft>
                <a:spcPct val="0"/>
              </a:spcAft>
              <a:buClr>
                <a:srgbClr val="333399"/>
              </a:buClr>
              <a:defRPr sz="2400">
                <a:solidFill>
                  <a:srgbClr val="0093D3"/>
                </a:solidFill>
                <a:latin typeface="+mn-lt"/>
                <a:ea typeface="MS PGothic" pitchFamily="34" charset="-128"/>
                <a:cs typeface="ＭＳ Ｐゴシック" pitchFamily="1" charset="-128"/>
              </a:defRPr>
            </a:lvl1pPr>
            <a:lvl2pPr marL="742950" indent="-285750" algn="l" rtl="0" eaLnBrk="0" fontAlgn="base" hangingPunct="0">
              <a:spcBef>
                <a:spcPct val="20000"/>
              </a:spcBef>
              <a:spcAft>
                <a:spcPct val="0"/>
              </a:spcAft>
              <a:buClr>
                <a:srgbClr val="DC5A21"/>
              </a:buClr>
              <a:buFont typeface="Times" pitchFamily="18" charset="0"/>
              <a:buChar char="•"/>
              <a:defRPr sz="2000">
                <a:solidFill>
                  <a:srgbClr val="004B84"/>
                </a:solidFill>
                <a:latin typeface="+mn-lt"/>
                <a:ea typeface="MS PGothic" pitchFamily="34" charset="-128"/>
              </a:defRPr>
            </a:lvl2pPr>
            <a:lvl3pPr marL="1143000" indent="-228600" algn="l" rtl="0" eaLnBrk="0" fontAlgn="base" hangingPunct="0">
              <a:spcBef>
                <a:spcPct val="20000"/>
              </a:spcBef>
              <a:spcAft>
                <a:spcPct val="0"/>
              </a:spcAft>
              <a:buClr>
                <a:srgbClr val="DC5A21"/>
              </a:buClr>
              <a:buChar char="–"/>
              <a:defRPr>
                <a:solidFill>
                  <a:srgbClr val="004B84"/>
                </a:solidFill>
                <a:latin typeface="+mn-lt"/>
                <a:ea typeface="MS PGothic" pitchFamily="34" charset="-128"/>
              </a:defRPr>
            </a:lvl3pPr>
            <a:lvl4pPr marL="1600200" indent="-228600" algn="l" rtl="0" eaLnBrk="0" fontAlgn="base" hangingPunct="0">
              <a:spcBef>
                <a:spcPct val="20000"/>
              </a:spcBef>
              <a:spcAft>
                <a:spcPct val="0"/>
              </a:spcAft>
              <a:buClr>
                <a:srgbClr val="DC5A21"/>
              </a:buClr>
              <a:buFont typeface="Times" pitchFamily="18" charset="0"/>
              <a:buChar char="•"/>
              <a:defRPr sz="1600">
                <a:solidFill>
                  <a:srgbClr val="004B84"/>
                </a:solidFill>
                <a:latin typeface="+mn-lt"/>
                <a:ea typeface="MS PGothic" pitchFamily="34" charset="-128"/>
              </a:defRPr>
            </a:lvl4pPr>
            <a:lvl5pPr marL="2057400" indent="-228600" algn="l" rtl="0" eaLnBrk="0" fontAlgn="base" hangingPunct="0">
              <a:spcBef>
                <a:spcPct val="20000"/>
              </a:spcBef>
              <a:spcAft>
                <a:spcPct val="0"/>
              </a:spcAft>
              <a:buClr>
                <a:srgbClr val="DC5A21"/>
              </a:buClr>
              <a:buFont typeface="Times" pitchFamily="18" charset="0"/>
              <a:buChar char="–"/>
              <a:defRPr sz="1600">
                <a:solidFill>
                  <a:srgbClr val="004B84"/>
                </a:solidFill>
                <a:latin typeface="+mn-lt"/>
                <a:ea typeface="MS PGothic" pitchFamily="34" charset="-128"/>
              </a:defRPr>
            </a:lvl5pPr>
            <a:lvl6pPr marL="2514600" indent="-228600" algn="l" rtl="0" fontAlgn="base">
              <a:spcBef>
                <a:spcPct val="20000"/>
              </a:spcBef>
              <a:spcAft>
                <a:spcPct val="0"/>
              </a:spcAft>
              <a:buClr>
                <a:srgbClr val="DC5A21"/>
              </a:buClr>
              <a:buFont typeface="Times" pitchFamily="1" charset="0"/>
              <a:buChar char="–"/>
              <a:defRPr sz="1600">
                <a:solidFill>
                  <a:srgbClr val="004B84"/>
                </a:solidFill>
                <a:latin typeface="+mn-lt"/>
                <a:ea typeface="ＭＳ Ｐゴシック" pitchFamily="1" charset="-128"/>
              </a:defRPr>
            </a:lvl6pPr>
            <a:lvl7pPr marL="2971800" indent="-228600" algn="l" rtl="0" fontAlgn="base">
              <a:spcBef>
                <a:spcPct val="20000"/>
              </a:spcBef>
              <a:spcAft>
                <a:spcPct val="0"/>
              </a:spcAft>
              <a:buClr>
                <a:srgbClr val="DC5A21"/>
              </a:buClr>
              <a:buFont typeface="Times" pitchFamily="1" charset="0"/>
              <a:buChar char="–"/>
              <a:defRPr sz="1600">
                <a:solidFill>
                  <a:srgbClr val="004B84"/>
                </a:solidFill>
                <a:latin typeface="+mn-lt"/>
                <a:ea typeface="ＭＳ Ｐゴシック" pitchFamily="1" charset="-128"/>
              </a:defRPr>
            </a:lvl7pPr>
            <a:lvl8pPr marL="3429000" indent="-228600" algn="l" rtl="0" fontAlgn="base">
              <a:spcBef>
                <a:spcPct val="20000"/>
              </a:spcBef>
              <a:spcAft>
                <a:spcPct val="0"/>
              </a:spcAft>
              <a:buClr>
                <a:srgbClr val="DC5A21"/>
              </a:buClr>
              <a:buFont typeface="Times" pitchFamily="1" charset="0"/>
              <a:buChar char="–"/>
              <a:defRPr sz="1600">
                <a:solidFill>
                  <a:srgbClr val="004B84"/>
                </a:solidFill>
                <a:latin typeface="+mn-lt"/>
                <a:ea typeface="ＭＳ Ｐゴシック" pitchFamily="1" charset="-128"/>
              </a:defRPr>
            </a:lvl8pPr>
            <a:lvl9pPr marL="3886200" indent="-228600" algn="l" rtl="0" fontAlgn="base">
              <a:spcBef>
                <a:spcPct val="20000"/>
              </a:spcBef>
              <a:spcAft>
                <a:spcPct val="0"/>
              </a:spcAft>
              <a:buClr>
                <a:srgbClr val="DC5A21"/>
              </a:buClr>
              <a:buFont typeface="Times" pitchFamily="1" charset="0"/>
              <a:buChar char="–"/>
              <a:defRPr sz="1600">
                <a:solidFill>
                  <a:srgbClr val="004B84"/>
                </a:solidFill>
                <a:latin typeface="+mn-lt"/>
                <a:ea typeface="ＭＳ Ｐゴシック" pitchFamily="1" charset="-128"/>
              </a:defRPr>
            </a:lvl9pPr>
          </a:lstStyle>
          <a:p>
            <a:pPr>
              <a:spcBef>
                <a:spcPts val="0"/>
              </a:spcBef>
              <a:spcAft>
                <a:spcPts val="600"/>
              </a:spcAft>
            </a:pPr>
            <a:r>
              <a:rPr lang="fr-FR" sz="1600" b="1" u="sng" kern="0" dirty="0" smtClean="0">
                <a:solidFill>
                  <a:srgbClr val="003385"/>
                </a:solidFill>
              </a:rPr>
              <a:t>Objectifs</a:t>
            </a:r>
          </a:p>
          <a:p>
            <a:pPr>
              <a:spcBef>
                <a:spcPts val="0"/>
              </a:spcBef>
              <a:spcAft>
                <a:spcPts val="600"/>
              </a:spcAft>
            </a:pPr>
            <a:r>
              <a:rPr lang="fr-FR" sz="1400" b="1" kern="0" dirty="0" smtClean="0">
                <a:solidFill>
                  <a:schemeClr val="tx1"/>
                </a:solidFill>
              </a:rPr>
              <a:t>- Développer les outils et modèles numériques nécessaires pour les études de Conception et de Sûreté du MSFR</a:t>
            </a:r>
          </a:p>
          <a:p>
            <a:pPr>
              <a:spcBef>
                <a:spcPts val="0"/>
              </a:spcBef>
              <a:spcAft>
                <a:spcPts val="600"/>
              </a:spcAft>
            </a:pPr>
            <a:r>
              <a:rPr lang="fr-FR" sz="1400" b="1" kern="0" dirty="0" smtClean="0">
                <a:solidFill>
                  <a:schemeClr val="tx1"/>
                </a:solidFill>
              </a:rPr>
              <a:t>- Entretenir et développer les compétences dans le domaine des matériaux des réacteurs de Génération IV</a:t>
            </a:r>
            <a:endParaRPr lang="en-US" sz="1400" b="1" kern="0" dirty="0">
              <a:solidFill>
                <a:schemeClr val="tx1"/>
              </a:solidFill>
            </a:endParaRPr>
          </a:p>
          <a:p>
            <a:pPr>
              <a:spcBef>
                <a:spcPts val="0"/>
              </a:spcBef>
              <a:spcAft>
                <a:spcPts val="600"/>
              </a:spcAft>
            </a:pPr>
            <a:r>
              <a:rPr lang="fr-FR" sz="1400" b="1" kern="0" dirty="0" smtClean="0">
                <a:solidFill>
                  <a:schemeClr val="tx1"/>
                </a:solidFill>
              </a:rPr>
              <a:t>- Proposer une nouvelle approche des études de sûreté des réacteurs nucléaires adaptée au cas d’un combustible liquide</a:t>
            </a:r>
          </a:p>
        </p:txBody>
      </p:sp>
      <p:sp>
        <p:nvSpPr>
          <p:cNvPr id="10" name="Espace réservé du contenu 2"/>
          <p:cNvSpPr txBox="1">
            <a:spLocks/>
          </p:cNvSpPr>
          <p:nvPr/>
        </p:nvSpPr>
        <p:spPr>
          <a:xfrm>
            <a:off x="323528" y="3460576"/>
            <a:ext cx="8568952" cy="648072"/>
          </a:xfrm>
          <a:prstGeom prst="rect">
            <a:avLst/>
          </a:prstGeom>
        </p:spPr>
        <p:txBody>
          <a:bodyPr>
            <a:noAutofit/>
          </a:bodyPr>
          <a:lstStyle>
            <a:lvl1pPr marL="342900" indent="-342900" algn="l" rtl="0" eaLnBrk="0" fontAlgn="base" hangingPunct="0">
              <a:spcBef>
                <a:spcPct val="20000"/>
              </a:spcBef>
              <a:spcAft>
                <a:spcPct val="0"/>
              </a:spcAft>
              <a:buClr>
                <a:srgbClr val="333399"/>
              </a:buClr>
              <a:defRPr sz="2400">
                <a:solidFill>
                  <a:srgbClr val="0093D3"/>
                </a:solidFill>
                <a:latin typeface="+mn-lt"/>
                <a:ea typeface="MS PGothic" pitchFamily="34" charset="-128"/>
                <a:cs typeface="ＭＳ Ｐゴシック" pitchFamily="1" charset="-128"/>
              </a:defRPr>
            </a:lvl1pPr>
            <a:lvl2pPr marL="742950" indent="-285750" algn="l" rtl="0" eaLnBrk="0" fontAlgn="base" hangingPunct="0">
              <a:spcBef>
                <a:spcPct val="20000"/>
              </a:spcBef>
              <a:spcAft>
                <a:spcPct val="0"/>
              </a:spcAft>
              <a:buClr>
                <a:srgbClr val="DC5A21"/>
              </a:buClr>
              <a:buFont typeface="Times" pitchFamily="18" charset="0"/>
              <a:buChar char="•"/>
              <a:defRPr sz="2000">
                <a:solidFill>
                  <a:srgbClr val="004B84"/>
                </a:solidFill>
                <a:latin typeface="+mn-lt"/>
                <a:ea typeface="MS PGothic" pitchFamily="34" charset="-128"/>
              </a:defRPr>
            </a:lvl2pPr>
            <a:lvl3pPr marL="1143000" indent="-228600" algn="l" rtl="0" eaLnBrk="0" fontAlgn="base" hangingPunct="0">
              <a:spcBef>
                <a:spcPct val="20000"/>
              </a:spcBef>
              <a:spcAft>
                <a:spcPct val="0"/>
              </a:spcAft>
              <a:buClr>
                <a:srgbClr val="DC5A21"/>
              </a:buClr>
              <a:buChar char="–"/>
              <a:defRPr>
                <a:solidFill>
                  <a:srgbClr val="004B84"/>
                </a:solidFill>
                <a:latin typeface="+mn-lt"/>
                <a:ea typeface="MS PGothic" pitchFamily="34" charset="-128"/>
              </a:defRPr>
            </a:lvl3pPr>
            <a:lvl4pPr marL="1600200" indent="-228600" algn="l" rtl="0" eaLnBrk="0" fontAlgn="base" hangingPunct="0">
              <a:spcBef>
                <a:spcPct val="20000"/>
              </a:spcBef>
              <a:spcAft>
                <a:spcPct val="0"/>
              </a:spcAft>
              <a:buClr>
                <a:srgbClr val="DC5A21"/>
              </a:buClr>
              <a:buFont typeface="Times" pitchFamily="18" charset="0"/>
              <a:buChar char="•"/>
              <a:defRPr sz="1600">
                <a:solidFill>
                  <a:srgbClr val="004B84"/>
                </a:solidFill>
                <a:latin typeface="+mn-lt"/>
                <a:ea typeface="MS PGothic" pitchFamily="34" charset="-128"/>
              </a:defRPr>
            </a:lvl4pPr>
            <a:lvl5pPr marL="2057400" indent="-228600" algn="l" rtl="0" eaLnBrk="0" fontAlgn="base" hangingPunct="0">
              <a:spcBef>
                <a:spcPct val="20000"/>
              </a:spcBef>
              <a:spcAft>
                <a:spcPct val="0"/>
              </a:spcAft>
              <a:buClr>
                <a:srgbClr val="DC5A21"/>
              </a:buClr>
              <a:buFont typeface="Times" pitchFamily="18" charset="0"/>
              <a:buChar char="–"/>
              <a:defRPr sz="1600">
                <a:solidFill>
                  <a:srgbClr val="004B84"/>
                </a:solidFill>
                <a:latin typeface="+mn-lt"/>
                <a:ea typeface="MS PGothic" pitchFamily="34" charset="-128"/>
              </a:defRPr>
            </a:lvl5pPr>
            <a:lvl6pPr marL="2514600" indent="-228600" algn="l" rtl="0" fontAlgn="base">
              <a:spcBef>
                <a:spcPct val="20000"/>
              </a:spcBef>
              <a:spcAft>
                <a:spcPct val="0"/>
              </a:spcAft>
              <a:buClr>
                <a:srgbClr val="DC5A21"/>
              </a:buClr>
              <a:buFont typeface="Times" pitchFamily="1" charset="0"/>
              <a:buChar char="–"/>
              <a:defRPr sz="1600">
                <a:solidFill>
                  <a:srgbClr val="004B84"/>
                </a:solidFill>
                <a:latin typeface="+mn-lt"/>
                <a:ea typeface="ＭＳ Ｐゴシック" pitchFamily="1" charset="-128"/>
              </a:defRPr>
            </a:lvl6pPr>
            <a:lvl7pPr marL="2971800" indent="-228600" algn="l" rtl="0" fontAlgn="base">
              <a:spcBef>
                <a:spcPct val="20000"/>
              </a:spcBef>
              <a:spcAft>
                <a:spcPct val="0"/>
              </a:spcAft>
              <a:buClr>
                <a:srgbClr val="DC5A21"/>
              </a:buClr>
              <a:buFont typeface="Times" pitchFamily="1" charset="0"/>
              <a:buChar char="–"/>
              <a:defRPr sz="1600">
                <a:solidFill>
                  <a:srgbClr val="004B84"/>
                </a:solidFill>
                <a:latin typeface="+mn-lt"/>
                <a:ea typeface="ＭＳ Ｐゴシック" pitchFamily="1" charset="-128"/>
              </a:defRPr>
            </a:lvl7pPr>
            <a:lvl8pPr marL="3429000" indent="-228600" algn="l" rtl="0" fontAlgn="base">
              <a:spcBef>
                <a:spcPct val="20000"/>
              </a:spcBef>
              <a:spcAft>
                <a:spcPct val="0"/>
              </a:spcAft>
              <a:buClr>
                <a:srgbClr val="DC5A21"/>
              </a:buClr>
              <a:buFont typeface="Times" pitchFamily="1" charset="0"/>
              <a:buChar char="–"/>
              <a:defRPr sz="1600">
                <a:solidFill>
                  <a:srgbClr val="004B84"/>
                </a:solidFill>
                <a:latin typeface="+mn-lt"/>
                <a:ea typeface="ＭＳ Ｐゴシック" pitchFamily="1" charset="-128"/>
              </a:defRPr>
            </a:lvl8pPr>
            <a:lvl9pPr marL="3886200" indent="-228600" algn="l" rtl="0" fontAlgn="base">
              <a:spcBef>
                <a:spcPct val="20000"/>
              </a:spcBef>
              <a:spcAft>
                <a:spcPct val="0"/>
              </a:spcAft>
              <a:buClr>
                <a:srgbClr val="DC5A21"/>
              </a:buClr>
              <a:buFont typeface="Times" pitchFamily="1" charset="0"/>
              <a:buChar char="–"/>
              <a:defRPr sz="1600">
                <a:solidFill>
                  <a:srgbClr val="004B84"/>
                </a:solidFill>
                <a:latin typeface="+mn-lt"/>
                <a:ea typeface="ＭＳ Ｐゴシック" pitchFamily="1" charset="-128"/>
              </a:defRPr>
            </a:lvl9pPr>
          </a:lstStyle>
          <a:p>
            <a:pPr>
              <a:spcBef>
                <a:spcPts val="0"/>
              </a:spcBef>
              <a:spcAft>
                <a:spcPts val="600"/>
              </a:spcAft>
            </a:pPr>
            <a:r>
              <a:rPr lang="fr-FR" sz="1400" b="1" kern="0" dirty="0" smtClean="0">
                <a:solidFill>
                  <a:srgbClr val="003385"/>
                </a:solidFill>
              </a:rPr>
              <a:t>Projet de Grenoble INP - Durée : 3 ans (2013 – 2015) – Budget : 200 k€</a:t>
            </a:r>
          </a:p>
          <a:p>
            <a:pPr>
              <a:spcBef>
                <a:spcPts val="0"/>
              </a:spcBef>
              <a:spcAft>
                <a:spcPts val="600"/>
              </a:spcAft>
            </a:pPr>
            <a:r>
              <a:rPr lang="fr-FR" sz="1400" b="1" kern="0" dirty="0" smtClean="0">
                <a:solidFill>
                  <a:srgbClr val="003385"/>
                </a:solidFill>
              </a:rPr>
              <a:t>5 laboratoires de Grenoble INP, UJF, CNRS (G-</a:t>
            </a:r>
            <a:r>
              <a:rPr lang="fr-FR" sz="1400" b="1" kern="0" dirty="0" err="1" smtClean="0">
                <a:solidFill>
                  <a:srgbClr val="003385"/>
                </a:solidFill>
              </a:rPr>
              <a:t>Scop</a:t>
            </a:r>
            <a:r>
              <a:rPr lang="fr-FR" sz="1400" b="1" kern="0" dirty="0" smtClean="0">
                <a:solidFill>
                  <a:srgbClr val="003385"/>
                </a:solidFill>
              </a:rPr>
              <a:t>, LEPMI, LNCMI, LPSC, SIMAP)</a:t>
            </a:r>
            <a:endParaRPr lang="fr-FR" sz="1400" b="1" kern="0" dirty="0">
              <a:solidFill>
                <a:srgbClr val="003385"/>
              </a:solidFill>
            </a:endParaRPr>
          </a:p>
          <a:p>
            <a:pPr>
              <a:spcBef>
                <a:spcPts val="0"/>
              </a:spcBef>
              <a:spcAft>
                <a:spcPts val="600"/>
              </a:spcAft>
            </a:pPr>
            <a:endParaRPr lang="fr-FR" sz="1400" b="1" kern="0" dirty="0" smtClean="0">
              <a:solidFill>
                <a:srgbClr val="003385"/>
              </a:solidFill>
            </a:endParaRPr>
          </a:p>
        </p:txBody>
      </p:sp>
      <p:pic>
        <p:nvPicPr>
          <p:cNvPr id="12" name="Imag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4288" y="1158593"/>
            <a:ext cx="1259303" cy="562489"/>
          </a:xfrm>
          <a:prstGeom prst="rect">
            <a:avLst/>
          </a:prstGeom>
        </p:spPr>
      </p:pic>
      <p:pic>
        <p:nvPicPr>
          <p:cNvPr id="13" name="Picture 5" descr="GrenobleIN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7242" y="5949280"/>
            <a:ext cx="1265238"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9401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p:bldP spid="9"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ag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2996952"/>
            <a:ext cx="3344196" cy="2648372"/>
          </a:xfrm>
          <a:prstGeom prst="rect">
            <a:avLst/>
          </a:prstGeom>
        </p:spPr>
      </p:pic>
      <p:sp>
        <p:nvSpPr>
          <p:cNvPr id="189" name="Espace réservé du numéro de diapositive 4"/>
          <p:cNvSpPr>
            <a:spLocks noGrp="1"/>
          </p:cNvSpPr>
          <p:nvPr>
            <p:ph type="sldNum" sz="quarter" idx="11"/>
          </p:nvPr>
        </p:nvSpPr>
        <p:spPr>
          <a:xfrm>
            <a:off x="8382000" y="6537325"/>
            <a:ext cx="533400" cy="244475"/>
          </a:xfrm>
          <a:noFill/>
        </p:spPr>
        <p:txBody>
          <a:bodyPr/>
          <a:lstStyle/>
          <a:p>
            <a:fld id="{B977BEE9-F411-4EDE-AEBC-848939B7F0FE}" type="slidenum">
              <a:rPr lang="fr-FR"/>
              <a:pPr/>
              <a:t>28</a:t>
            </a:fld>
            <a:endParaRPr lang="fr-FR" sz="1400"/>
          </a:p>
        </p:txBody>
      </p:sp>
      <p:sp>
        <p:nvSpPr>
          <p:cNvPr id="190" name="Rectangle 4"/>
          <p:cNvSpPr>
            <a:spLocks noChangeArrowheads="1"/>
          </p:cNvSpPr>
          <p:nvPr/>
        </p:nvSpPr>
        <p:spPr bwMode="auto">
          <a:xfrm>
            <a:off x="85328" y="188640"/>
            <a:ext cx="6142856" cy="432048"/>
          </a:xfrm>
          <a:prstGeom prst="rect">
            <a:avLst/>
          </a:prstGeom>
          <a:noFill/>
          <a:ln w="9525">
            <a:noFill/>
            <a:miter lim="800000"/>
            <a:headEnd/>
            <a:tailEnd/>
          </a:ln>
        </p:spPr>
        <p:txBody>
          <a:bodyPr/>
          <a:lstStyle/>
          <a:p>
            <a:pPr indent="-342900">
              <a:spcBef>
                <a:spcPct val="20000"/>
              </a:spcBef>
              <a:buClr>
                <a:srgbClr val="333399"/>
              </a:buClr>
            </a:pPr>
            <a:r>
              <a:rPr lang="fr-FR" sz="2200" b="1" dirty="0" err="1" smtClean="0">
                <a:solidFill>
                  <a:srgbClr val="003385"/>
                </a:solidFill>
                <a:cs typeface="Arial" pitchFamily="34" charset="0"/>
              </a:rPr>
              <a:t>Molten</a:t>
            </a:r>
            <a:r>
              <a:rPr lang="fr-FR" sz="2200" b="1" dirty="0" smtClean="0">
                <a:solidFill>
                  <a:srgbClr val="003385"/>
                </a:solidFill>
                <a:cs typeface="Arial" pitchFamily="34" charset="0"/>
              </a:rPr>
              <a:t> Salt </a:t>
            </a:r>
            <a:r>
              <a:rPr lang="fr-FR" sz="2200" b="1" dirty="0" err="1" smtClean="0">
                <a:solidFill>
                  <a:srgbClr val="003385"/>
                </a:solidFill>
                <a:cs typeface="Arial" pitchFamily="34" charset="0"/>
              </a:rPr>
              <a:t>Fast</a:t>
            </a:r>
            <a:r>
              <a:rPr lang="fr-FR" sz="2200" b="1" dirty="0" smtClean="0">
                <a:solidFill>
                  <a:srgbClr val="003385"/>
                </a:solidFill>
                <a:cs typeface="Arial" pitchFamily="34" charset="0"/>
              </a:rPr>
              <a:t> </a:t>
            </a:r>
            <a:r>
              <a:rPr lang="fr-FR" sz="2200" b="1" dirty="0" err="1" smtClean="0">
                <a:solidFill>
                  <a:srgbClr val="003385"/>
                </a:solidFill>
                <a:cs typeface="Arial" pitchFamily="34" charset="0"/>
              </a:rPr>
              <a:t>Reactor</a:t>
            </a:r>
            <a:r>
              <a:rPr lang="fr-FR" sz="2200" b="1" dirty="0" smtClean="0">
                <a:solidFill>
                  <a:srgbClr val="003385"/>
                </a:solidFill>
                <a:cs typeface="Arial" pitchFamily="34" charset="0"/>
              </a:rPr>
              <a:t> – Cadre national (1)</a:t>
            </a:r>
            <a:endParaRPr lang="fr-FR" sz="2200" b="1" dirty="0">
              <a:solidFill>
                <a:srgbClr val="003385"/>
              </a:solidFill>
              <a:cs typeface="Arial" pitchFamily="34" charset="0"/>
            </a:endParaRPr>
          </a:p>
        </p:txBody>
      </p:sp>
      <p:sp>
        <p:nvSpPr>
          <p:cNvPr id="17" name="Titre 1"/>
          <p:cNvSpPr txBox="1">
            <a:spLocks/>
          </p:cNvSpPr>
          <p:nvPr/>
        </p:nvSpPr>
        <p:spPr>
          <a:xfrm>
            <a:off x="19177" y="980728"/>
            <a:ext cx="9089327" cy="342156"/>
          </a:xfrm>
          <a:prstGeom prst="rect">
            <a:avLst/>
          </a:prstGeom>
        </p:spPr>
        <p:txBody>
          <a:bodyPr>
            <a:noAutofit/>
          </a:bodyPr>
          <a:lstStyle>
            <a:lvl1pPr algn="l" rtl="0" eaLnBrk="0" fontAlgn="base" hangingPunct="0">
              <a:spcBef>
                <a:spcPct val="0"/>
              </a:spcBef>
              <a:spcAft>
                <a:spcPct val="0"/>
              </a:spcAft>
              <a:defRPr sz="2800" b="1">
                <a:solidFill>
                  <a:schemeClr val="bg1"/>
                </a:solidFill>
                <a:latin typeface="+mj-lt"/>
                <a:ea typeface="MS PGothic" pitchFamily="34" charset="-128"/>
                <a:cs typeface="ＭＳ Ｐゴシック" pitchFamily="1" charset="-128"/>
              </a:defRPr>
            </a:lvl1pPr>
            <a:lvl2pPr algn="l" rtl="0" eaLnBrk="0" fontAlgn="base" hangingPunct="0">
              <a:spcBef>
                <a:spcPct val="0"/>
              </a:spcBef>
              <a:spcAft>
                <a:spcPct val="0"/>
              </a:spcAft>
              <a:defRPr sz="2800" b="1">
                <a:solidFill>
                  <a:schemeClr val="bg1"/>
                </a:solidFill>
                <a:latin typeface="Verdana" pitchFamily="1" charset="0"/>
                <a:ea typeface="MS PGothic" pitchFamily="34" charset="-128"/>
                <a:cs typeface="ＭＳ Ｐゴシック" pitchFamily="1" charset="-128"/>
              </a:defRPr>
            </a:lvl2pPr>
            <a:lvl3pPr algn="l" rtl="0" eaLnBrk="0" fontAlgn="base" hangingPunct="0">
              <a:spcBef>
                <a:spcPct val="0"/>
              </a:spcBef>
              <a:spcAft>
                <a:spcPct val="0"/>
              </a:spcAft>
              <a:defRPr sz="2800" b="1">
                <a:solidFill>
                  <a:schemeClr val="bg1"/>
                </a:solidFill>
                <a:latin typeface="Verdana" pitchFamily="1" charset="0"/>
                <a:ea typeface="MS PGothic" pitchFamily="34" charset="-128"/>
                <a:cs typeface="ＭＳ Ｐゴシック" pitchFamily="1" charset="-128"/>
              </a:defRPr>
            </a:lvl3pPr>
            <a:lvl4pPr algn="l" rtl="0" eaLnBrk="0" fontAlgn="base" hangingPunct="0">
              <a:spcBef>
                <a:spcPct val="0"/>
              </a:spcBef>
              <a:spcAft>
                <a:spcPct val="0"/>
              </a:spcAft>
              <a:defRPr sz="2800" b="1">
                <a:solidFill>
                  <a:schemeClr val="bg1"/>
                </a:solidFill>
                <a:latin typeface="Verdana" pitchFamily="1" charset="0"/>
                <a:ea typeface="MS PGothic" pitchFamily="34" charset="-128"/>
                <a:cs typeface="ＭＳ Ｐゴシック" pitchFamily="1" charset="-128"/>
              </a:defRPr>
            </a:lvl4pPr>
            <a:lvl5pPr algn="l" rtl="0" eaLnBrk="0" fontAlgn="base" hangingPunct="0">
              <a:spcBef>
                <a:spcPct val="0"/>
              </a:spcBef>
              <a:spcAft>
                <a:spcPct val="0"/>
              </a:spcAft>
              <a:defRPr sz="2800" b="1">
                <a:solidFill>
                  <a:schemeClr val="bg1"/>
                </a:solidFill>
                <a:latin typeface="Verdana" pitchFamily="1" charset="0"/>
                <a:ea typeface="MS PGothic" pitchFamily="34" charset="-128"/>
                <a:cs typeface="ＭＳ Ｐゴシック" pitchFamily="1" charset="-128"/>
              </a:defRPr>
            </a:lvl5pPr>
            <a:lvl6pPr marL="457200" algn="ctr" rtl="0" fontAlgn="base">
              <a:spcBef>
                <a:spcPct val="0"/>
              </a:spcBef>
              <a:spcAft>
                <a:spcPct val="0"/>
              </a:spcAft>
              <a:defRPr sz="2800" b="1">
                <a:solidFill>
                  <a:schemeClr val="bg1"/>
                </a:solidFill>
                <a:latin typeface="Verdana" pitchFamily="1" charset="0"/>
              </a:defRPr>
            </a:lvl6pPr>
            <a:lvl7pPr marL="914400" algn="ctr" rtl="0" fontAlgn="base">
              <a:spcBef>
                <a:spcPct val="0"/>
              </a:spcBef>
              <a:spcAft>
                <a:spcPct val="0"/>
              </a:spcAft>
              <a:defRPr sz="2800" b="1">
                <a:solidFill>
                  <a:schemeClr val="bg1"/>
                </a:solidFill>
                <a:latin typeface="Verdana" pitchFamily="1" charset="0"/>
              </a:defRPr>
            </a:lvl7pPr>
            <a:lvl8pPr marL="1371600" algn="ctr" rtl="0" fontAlgn="base">
              <a:spcBef>
                <a:spcPct val="0"/>
              </a:spcBef>
              <a:spcAft>
                <a:spcPct val="0"/>
              </a:spcAft>
              <a:defRPr sz="2800" b="1">
                <a:solidFill>
                  <a:schemeClr val="bg1"/>
                </a:solidFill>
                <a:latin typeface="Verdana" pitchFamily="1" charset="0"/>
              </a:defRPr>
            </a:lvl8pPr>
            <a:lvl9pPr marL="1828800" algn="ctr" rtl="0" fontAlgn="base">
              <a:spcBef>
                <a:spcPct val="0"/>
              </a:spcBef>
              <a:spcAft>
                <a:spcPct val="0"/>
              </a:spcAft>
              <a:defRPr sz="2800" b="1">
                <a:solidFill>
                  <a:schemeClr val="bg1"/>
                </a:solidFill>
                <a:latin typeface="Verdana" pitchFamily="1" charset="0"/>
              </a:defRPr>
            </a:lvl9pPr>
          </a:lstStyle>
          <a:p>
            <a:r>
              <a:rPr lang="fr-FR" sz="1600" kern="0" dirty="0" smtClean="0">
                <a:solidFill>
                  <a:srgbClr val="00B0F0"/>
                </a:solidFill>
              </a:rPr>
              <a:t>PCR-ANSF de PACEN (Applications au Nucléaire des Sels Fondus) </a:t>
            </a:r>
            <a:r>
              <a:rPr lang="fr-FR" sz="1400" kern="0" dirty="0" smtClean="0">
                <a:solidFill>
                  <a:srgbClr val="00B0F0"/>
                </a:solidFill>
              </a:rPr>
              <a:t>–2004 à 2011</a:t>
            </a:r>
            <a:endParaRPr lang="fr-FR" sz="1400" kern="0" dirty="0">
              <a:solidFill>
                <a:srgbClr val="00B0F0"/>
              </a:solidFill>
            </a:endParaRPr>
          </a:p>
        </p:txBody>
      </p:sp>
      <p:sp>
        <p:nvSpPr>
          <p:cNvPr id="22" name="Rectangle 21"/>
          <p:cNvSpPr/>
          <p:nvPr/>
        </p:nvSpPr>
        <p:spPr bwMode="auto">
          <a:xfrm>
            <a:off x="179512" y="1374735"/>
            <a:ext cx="3799450" cy="1622217"/>
          </a:xfrm>
          <a:prstGeom prst="rect">
            <a:avLst/>
          </a:prstGeom>
          <a:solidFill>
            <a:srgbClr val="FFF8C7"/>
          </a:solidFill>
          <a:ln w="9525" cap="flat" cmpd="sng" algn="ctr">
            <a:solidFill>
              <a:schemeClr val="tx1"/>
            </a:solidFill>
            <a:prstDash val="solid"/>
            <a:round/>
            <a:headEnd type="none" w="med" len="med"/>
            <a:tailEnd type="none" w="med" len="med"/>
          </a:ln>
          <a:effectLst>
            <a:outerShdw blurRad="38100" dist="63500" dir="8280000">
              <a:srgbClr val="000000">
                <a:alpha val="57000"/>
              </a:srgb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mn-lt"/>
              <a:ea typeface="ＭＳ Ｐゴシック" pitchFamily="1" charset="-128"/>
              <a:cs typeface="ＭＳ Ｐゴシック" pitchFamily="1" charset="-128"/>
            </a:endParaRPr>
          </a:p>
        </p:txBody>
      </p:sp>
      <p:sp>
        <p:nvSpPr>
          <p:cNvPr id="18" name="Rectangle 17"/>
          <p:cNvSpPr/>
          <p:nvPr/>
        </p:nvSpPr>
        <p:spPr>
          <a:xfrm>
            <a:off x="179512" y="1412776"/>
            <a:ext cx="3816424" cy="1569660"/>
          </a:xfrm>
          <a:prstGeom prst="rect">
            <a:avLst/>
          </a:prstGeom>
        </p:spPr>
        <p:txBody>
          <a:bodyPr wrap="square">
            <a:spAutoFit/>
          </a:bodyPr>
          <a:lstStyle/>
          <a:p>
            <a:pPr algn="ctr"/>
            <a:r>
              <a:rPr lang="fr-FR" sz="1200" b="1" dirty="0">
                <a:solidFill>
                  <a:srgbClr val="002060"/>
                </a:solidFill>
                <a:latin typeface="+mn-lt"/>
              </a:rPr>
              <a:t>D</a:t>
            </a:r>
            <a:r>
              <a:rPr lang="fr-FR" sz="1200" b="1" dirty="0" smtClean="0">
                <a:solidFill>
                  <a:srgbClr val="002060"/>
                </a:solidFill>
                <a:latin typeface="+mn-lt"/>
              </a:rPr>
              <a:t>es </a:t>
            </a:r>
            <a:r>
              <a:rPr lang="fr-FR" sz="1200" b="1" dirty="0">
                <a:solidFill>
                  <a:srgbClr val="002060"/>
                </a:solidFill>
                <a:latin typeface="+mn-lt"/>
              </a:rPr>
              <a:t>actions </a:t>
            </a:r>
            <a:r>
              <a:rPr lang="fr-FR" sz="1200" b="1" dirty="0" smtClean="0">
                <a:solidFill>
                  <a:srgbClr val="002060"/>
                </a:solidFill>
                <a:latin typeface="+mn-lt"/>
              </a:rPr>
              <a:t>menées par</a:t>
            </a:r>
          </a:p>
          <a:p>
            <a:pPr algn="ctr"/>
            <a:r>
              <a:rPr lang="fr-FR" sz="1200" b="1" dirty="0" smtClean="0">
                <a:solidFill>
                  <a:srgbClr val="002060"/>
                </a:solidFill>
                <a:latin typeface="+mn-lt"/>
              </a:rPr>
              <a:t>9 </a:t>
            </a:r>
            <a:r>
              <a:rPr lang="fr-FR" sz="1200" b="1" dirty="0">
                <a:solidFill>
                  <a:srgbClr val="002060"/>
                </a:solidFill>
                <a:latin typeface="+mn-lt"/>
              </a:rPr>
              <a:t>laboratoires appartenant </a:t>
            </a:r>
            <a:r>
              <a:rPr lang="fr-FR" sz="1200" b="1" dirty="0" smtClean="0">
                <a:solidFill>
                  <a:srgbClr val="002060"/>
                </a:solidFill>
                <a:latin typeface="+mn-lt"/>
              </a:rPr>
              <a:t>à</a:t>
            </a:r>
          </a:p>
          <a:p>
            <a:pPr algn="ctr"/>
            <a:r>
              <a:rPr lang="fr-FR" sz="1200" b="1" dirty="0" smtClean="0">
                <a:solidFill>
                  <a:srgbClr val="002060"/>
                </a:solidFill>
                <a:latin typeface="+mn-lt"/>
              </a:rPr>
              <a:t>5 instituts du CNRS </a:t>
            </a:r>
          </a:p>
          <a:p>
            <a:pPr algn="ctr"/>
            <a:r>
              <a:rPr lang="fr-FR" sz="1200" b="1" dirty="0" smtClean="0">
                <a:solidFill>
                  <a:srgbClr val="002060"/>
                </a:solidFill>
                <a:latin typeface="+mn-lt"/>
              </a:rPr>
              <a:t>(IN2P3, INC, INEE, INP, INSIS)</a:t>
            </a:r>
          </a:p>
          <a:p>
            <a:pPr algn="ctr"/>
            <a:endParaRPr lang="fr-FR" sz="1200" b="1" dirty="0" smtClean="0">
              <a:solidFill>
                <a:srgbClr val="002060"/>
              </a:solidFill>
              <a:latin typeface="+mn-lt"/>
            </a:endParaRPr>
          </a:p>
          <a:p>
            <a:pPr algn="ctr"/>
            <a:r>
              <a:rPr lang="fr-FR" sz="1200" b="1" dirty="0" smtClean="0">
                <a:solidFill>
                  <a:srgbClr val="002060"/>
                </a:solidFill>
                <a:latin typeface="+mn-lt"/>
              </a:rPr>
              <a:t>15 </a:t>
            </a:r>
            <a:r>
              <a:rPr lang="fr-FR" sz="1200" b="1" dirty="0" err="1" smtClean="0">
                <a:solidFill>
                  <a:srgbClr val="002060"/>
                </a:solidFill>
                <a:latin typeface="+mn-lt"/>
              </a:rPr>
              <a:t>hommes.mois</a:t>
            </a:r>
            <a:r>
              <a:rPr lang="fr-FR" sz="1200" b="1" dirty="0" smtClean="0">
                <a:solidFill>
                  <a:srgbClr val="002060"/>
                </a:solidFill>
                <a:latin typeface="+mn-lt"/>
              </a:rPr>
              <a:t> /an  - </a:t>
            </a:r>
            <a:r>
              <a:rPr lang="fr-FR" sz="1200" b="1" dirty="0">
                <a:solidFill>
                  <a:srgbClr val="002060"/>
                </a:solidFill>
                <a:latin typeface="+mn-lt"/>
              </a:rPr>
              <a:t>B</a:t>
            </a:r>
            <a:r>
              <a:rPr lang="fr-FR" sz="1200" b="1" dirty="0" smtClean="0">
                <a:solidFill>
                  <a:srgbClr val="002060"/>
                </a:solidFill>
                <a:latin typeface="+mn-lt"/>
              </a:rPr>
              <a:t>udget </a:t>
            </a:r>
            <a:r>
              <a:rPr lang="fr-FR" sz="1200" b="1" dirty="0">
                <a:solidFill>
                  <a:srgbClr val="002060"/>
                </a:solidFill>
                <a:latin typeface="+mn-lt"/>
              </a:rPr>
              <a:t>moyen de </a:t>
            </a:r>
            <a:r>
              <a:rPr lang="fr-FR" sz="1200" b="1" dirty="0" smtClean="0">
                <a:solidFill>
                  <a:srgbClr val="002060"/>
                </a:solidFill>
                <a:latin typeface="+mn-lt"/>
              </a:rPr>
              <a:t>220 </a:t>
            </a:r>
            <a:r>
              <a:rPr lang="fr-FR" sz="1200" b="1" dirty="0">
                <a:solidFill>
                  <a:srgbClr val="002060"/>
                </a:solidFill>
                <a:latin typeface="+mn-lt"/>
              </a:rPr>
              <a:t>k</a:t>
            </a:r>
            <a:r>
              <a:rPr lang="fr-FR" sz="1200" b="1" dirty="0" smtClean="0">
                <a:solidFill>
                  <a:srgbClr val="002060"/>
                </a:solidFill>
                <a:latin typeface="+mn-lt"/>
              </a:rPr>
              <a:t>€ réparti </a:t>
            </a:r>
            <a:r>
              <a:rPr lang="fr-FR" sz="1200" b="1" dirty="0">
                <a:solidFill>
                  <a:srgbClr val="002060"/>
                </a:solidFill>
                <a:latin typeface="+mn-lt"/>
              </a:rPr>
              <a:t>sur 5 thèmes de </a:t>
            </a:r>
            <a:r>
              <a:rPr lang="fr-FR" sz="1200" b="1" dirty="0" smtClean="0">
                <a:solidFill>
                  <a:srgbClr val="002060"/>
                </a:solidFill>
                <a:latin typeface="+mn-lt"/>
              </a:rPr>
              <a:t>recherche pendant 8 ans</a:t>
            </a:r>
            <a:endParaRPr lang="fr-FR" sz="1200" b="1" dirty="0">
              <a:solidFill>
                <a:srgbClr val="002060"/>
              </a:solidFill>
              <a:latin typeface="+mn-lt"/>
            </a:endParaRPr>
          </a:p>
        </p:txBody>
      </p:sp>
      <p:sp>
        <p:nvSpPr>
          <p:cNvPr id="20" name="Rectangle 19"/>
          <p:cNvSpPr/>
          <p:nvPr/>
        </p:nvSpPr>
        <p:spPr>
          <a:xfrm>
            <a:off x="4067944" y="1356673"/>
            <a:ext cx="5040560" cy="4207306"/>
          </a:xfrm>
          <a:prstGeom prst="rect">
            <a:avLst/>
          </a:prstGeom>
        </p:spPr>
        <p:txBody>
          <a:bodyPr wrap="square">
            <a:spAutoFit/>
          </a:bodyPr>
          <a:lstStyle/>
          <a:p>
            <a:pPr>
              <a:lnSpc>
                <a:spcPct val="80000"/>
              </a:lnSpc>
            </a:pPr>
            <a:r>
              <a:rPr lang="fr-FR" sz="1200" b="1" dirty="0">
                <a:solidFill>
                  <a:srgbClr val="0033CC"/>
                </a:solidFill>
                <a:latin typeface="+mn-lt"/>
              </a:rPr>
              <a:t>Technologies des sels fondus</a:t>
            </a:r>
          </a:p>
          <a:p>
            <a:pPr lvl="1">
              <a:lnSpc>
                <a:spcPct val="80000"/>
              </a:lnSpc>
            </a:pPr>
            <a:r>
              <a:rPr lang="fr-FR" sz="1100" dirty="0" err="1">
                <a:latin typeface="+mn-lt"/>
              </a:rPr>
              <a:t>Pyrochimie</a:t>
            </a:r>
            <a:r>
              <a:rPr lang="fr-FR" sz="1100" dirty="0">
                <a:latin typeface="+mn-lt"/>
              </a:rPr>
              <a:t> par brassage électromagnétique</a:t>
            </a:r>
          </a:p>
          <a:p>
            <a:pPr lvl="1">
              <a:lnSpc>
                <a:spcPct val="80000"/>
              </a:lnSpc>
            </a:pPr>
            <a:r>
              <a:rPr lang="fr-FR" sz="1100" dirty="0">
                <a:latin typeface="+mn-lt"/>
              </a:rPr>
              <a:t>Etude du bullage de gaz dans les sels fondus</a:t>
            </a:r>
          </a:p>
          <a:p>
            <a:pPr lvl="1">
              <a:lnSpc>
                <a:spcPct val="80000"/>
              </a:lnSpc>
            </a:pPr>
            <a:r>
              <a:rPr lang="fr-FR" sz="1100" dirty="0">
                <a:latin typeface="+mn-lt"/>
              </a:rPr>
              <a:t>Boucle de sels fondus en circulation forcée (FFFER)</a:t>
            </a:r>
          </a:p>
          <a:p>
            <a:pPr lvl="1">
              <a:lnSpc>
                <a:spcPct val="80000"/>
              </a:lnSpc>
            </a:pPr>
            <a:r>
              <a:rPr lang="fr-FR" sz="1100" dirty="0">
                <a:latin typeface="+mn-lt"/>
              </a:rPr>
              <a:t>Préparation de sels et </a:t>
            </a:r>
            <a:r>
              <a:rPr lang="fr-FR" sz="1100" dirty="0" smtClean="0">
                <a:latin typeface="+mn-lt"/>
              </a:rPr>
              <a:t>fluoration</a:t>
            </a:r>
            <a:endParaRPr lang="fr-FR" sz="1200" dirty="0">
              <a:solidFill>
                <a:srgbClr val="002060"/>
              </a:solidFill>
              <a:latin typeface="+mn-lt"/>
            </a:endParaRPr>
          </a:p>
          <a:p>
            <a:pPr>
              <a:lnSpc>
                <a:spcPct val="80000"/>
              </a:lnSpc>
              <a:spcBef>
                <a:spcPts val="600"/>
              </a:spcBef>
            </a:pPr>
            <a:r>
              <a:rPr lang="fr-FR" sz="1200" b="1" dirty="0">
                <a:solidFill>
                  <a:srgbClr val="0033CC"/>
                </a:solidFill>
                <a:latin typeface="+mn-lt"/>
              </a:rPr>
              <a:t>Chimie des sels fondus</a:t>
            </a:r>
            <a:r>
              <a:rPr lang="fr-FR" sz="1200" dirty="0">
                <a:solidFill>
                  <a:srgbClr val="0033CC"/>
                </a:solidFill>
                <a:latin typeface="+mn-lt"/>
              </a:rPr>
              <a:t> </a:t>
            </a:r>
          </a:p>
          <a:p>
            <a:pPr lvl="1">
              <a:lnSpc>
                <a:spcPct val="80000"/>
              </a:lnSpc>
            </a:pPr>
            <a:r>
              <a:rPr lang="fr-FR" sz="1100" dirty="0">
                <a:latin typeface="+mn-lt"/>
              </a:rPr>
              <a:t>Extraction électrolytique des lanthanides en </a:t>
            </a:r>
            <a:r>
              <a:rPr lang="fr-FR" sz="1100" dirty="0" smtClean="0">
                <a:latin typeface="+mn-lt"/>
              </a:rPr>
              <a:t>milieu fluorure</a:t>
            </a:r>
            <a:endParaRPr lang="fr-FR" sz="1100" dirty="0">
              <a:latin typeface="+mn-lt"/>
            </a:endParaRPr>
          </a:p>
          <a:p>
            <a:pPr lvl="1">
              <a:lnSpc>
                <a:spcPct val="80000"/>
              </a:lnSpc>
            </a:pPr>
            <a:r>
              <a:rPr lang="fr-FR" sz="1100" dirty="0">
                <a:latin typeface="+mn-lt"/>
              </a:rPr>
              <a:t>Comportement des lanthanides (</a:t>
            </a:r>
            <a:r>
              <a:rPr lang="fr-FR" sz="1100" dirty="0" err="1">
                <a:latin typeface="+mn-lt"/>
              </a:rPr>
              <a:t>Nd</a:t>
            </a:r>
            <a:r>
              <a:rPr lang="fr-FR" sz="1100" dirty="0">
                <a:latin typeface="+mn-lt"/>
              </a:rPr>
              <a:t>, Gd, </a:t>
            </a:r>
            <a:r>
              <a:rPr lang="fr-FR" sz="1100" dirty="0" err="1">
                <a:latin typeface="+mn-lt"/>
              </a:rPr>
              <a:t>Sm</a:t>
            </a:r>
            <a:r>
              <a:rPr lang="fr-FR" sz="1100" dirty="0">
                <a:latin typeface="+mn-lt"/>
              </a:rPr>
              <a:t>, Eu, Er) dans les mélanges de sels fondus LiF-ThF</a:t>
            </a:r>
            <a:r>
              <a:rPr lang="fr-FR" sz="1100" baseline="-25000" dirty="0">
                <a:latin typeface="+mn-lt"/>
              </a:rPr>
              <a:t>4</a:t>
            </a:r>
            <a:r>
              <a:rPr lang="fr-FR" sz="1100" dirty="0">
                <a:latin typeface="+mn-lt"/>
              </a:rPr>
              <a:t> et LiF-NaF-ThF</a:t>
            </a:r>
            <a:r>
              <a:rPr lang="fr-FR" sz="1100" baseline="-25000" dirty="0">
                <a:latin typeface="+mn-lt"/>
              </a:rPr>
              <a:t>4</a:t>
            </a:r>
          </a:p>
          <a:p>
            <a:pPr lvl="1">
              <a:lnSpc>
                <a:spcPct val="80000"/>
              </a:lnSpc>
            </a:pPr>
            <a:r>
              <a:rPr lang="fr-FR" sz="1100" dirty="0">
                <a:latin typeface="+mn-lt"/>
              </a:rPr>
              <a:t>Etude thermodynamique par Spectrométrie de Masse à Haute Température pour les RSF du Cycle </a:t>
            </a:r>
            <a:r>
              <a:rPr lang="fr-FR" sz="1100" dirty="0" smtClean="0">
                <a:latin typeface="+mn-lt"/>
              </a:rPr>
              <a:t>Th/U</a:t>
            </a:r>
            <a:endParaRPr lang="fr-FR" sz="1200" dirty="0">
              <a:solidFill>
                <a:srgbClr val="002060"/>
              </a:solidFill>
              <a:latin typeface="+mn-lt"/>
            </a:endParaRPr>
          </a:p>
          <a:p>
            <a:pPr>
              <a:lnSpc>
                <a:spcPct val="80000"/>
              </a:lnSpc>
              <a:spcBef>
                <a:spcPts val="600"/>
              </a:spcBef>
            </a:pPr>
            <a:r>
              <a:rPr lang="fr-FR" sz="1200" b="1" dirty="0">
                <a:solidFill>
                  <a:srgbClr val="0033CC"/>
                </a:solidFill>
                <a:latin typeface="+mn-lt"/>
              </a:rPr>
              <a:t>Simulations neutronique et thermo-hydraulique</a:t>
            </a:r>
          </a:p>
          <a:p>
            <a:pPr lvl="1">
              <a:lnSpc>
                <a:spcPct val="80000"/>
              </a:lnSpc>
            </a:pPr>
            <a:r>
              <a:rPr lang="fr-FR" sz="1100" dirty="0">
                <a:latin typeface="+mn-lt"/>
              </a:rPr>
              <a:t>Simulations neutroniques concernant le MSFR</a:t>
            </a:r>
          </a:p>
          <a:p>
            <a:pPr lvl="1">
              <a:lnSpc>
                <a:spcPct val="80000"/>
              </a:lnSpc>
            </a:pPr>
            <a:r>
              <a:rPr lang="fr-FR" sz="1100" dirty="0">
                <a:latin typeface="+mn-lt"/>
              </a:rPr>
              <a:t>Simulations de la thermo-hydraulique du MSFR </a:t>
            </a:r>
            <a:r>
              <a:rPr lang="fr-FR" sz="1100" dirty="0" smtClean="0">
                <a:latin typeface="+mn-lt"/>
              </a:rPr>
              <a:t>(INOPRO</a:t>
            </a:r>
            <a:r>
              <a:rPr lang="fr-FR" sz="1100" dirty="0">
                <a:latin typeface="+mn-lt"/>
              </a:rPr>
              <a:t>)</a:t>
            </a:r>
          </a:p>
          <a:p>
            <a:pPr lvl="1">
              <a:lnSpc>
                <a:spcPct val="80000"/>
              </a:lnSpc>
            </a:pPr>
            <a:r>
              <a:rPr lang="fr-FR" sz="1100" dirty="0">
                <a:latin typeface="+mn-lt"/>
              </a:rPr>
              <a:t>Design du MSFR </a:t>
            </a:r>
            <a:r>
              <a:rPr lang="fr-FR" sz="1100" dirty="0" smtClean="0">
                <a:latin typeface="+mn-lt"/>
              </a:rPr>
              <a:t>(A3I)</a:t>
            </a:r>
            <a:endParaRPr lang="fr-FR" sz="1200" dirty="0">
              <a:latin typeface="+mn-lt"/>
            </a:endParaRPr>
          </a:p>
          <a:p>
            <a:pPr>
              <a:lnSpc>
                <a:spcPct val="80000"/>
              </a:lnSpc>
              <a:spcBef>
                <a:spcPts val="600"/>
              </a:spcBef>
            </a:pPr>
            <a:r>
              <a:rPr lang="fr-FR" sz="1200" b="1" dirty="0" smtClean="0">
                <a:solidFill>
                  <a:srgbClr val="0033CC"/>
                </a:solidFill>
                <a:latin typeface="+mn-lt"/>
              </a:rPr>
              <a:t>Etudes des matériaux</a:t>
            </a:r>
            <a:r>
              <a:rPr lang="fr-FR" sz="1200" dirty="0" smtClean="0">
                <a:solidFill>
                  <a:srgbClr val="0033CC"/>
                </a:solidFill>
                <a:latin typeface="+mn-lt"/>
              </a:rPr>
              <a:t> </a:t>
            </a:r>
            <a:endParaRPr lang="fr-FR" sz="1200" dirty="0">
              <a:solidFill>
                <a:srgbClr val="0033CC"/>
              </a:solidFill>
              <a:latin typeface="+mn-lt"/>
            </a:endParaRPr>
          </a:p>
          <a:p>
            <a:pPr lvl="1">
              <a:lnSpc>
                <a:spcPct val="80000"/>
              </a:lnSpc>
            </a:pPr>
            <a:r>
              <a:rPr lang="fr-FR" sz="1100" dirty="0" smtClean="0">
                <a:latin typeface="+mn-lt"/>
              </a:rPr>
              <a:t>Tenue </a:t>
            </a:r>
            <a:r>
              <a:rPr lang="fr-FR" sz="1100" dirty="0">
                <a:latin typeface="+mn-lt"/>
              </a:rPr>
              <a:t>mécanique et corrosion</a:t>
            </a:r>
            <a:endParaRPr lang="fr-FR" sz="1200" b="1" dirty="0" smtClean="0">
              <a:solidFill>
                <a:srgbClr val="0033CC"/>
              </a:solidFill>
              <a:latin typeface="+mn-lt"/>
            </a:endParaRPr>
          </a:p>
          <a:p>
            <a:pPr>
              <a:lnSpc>
                <a:spcPct val="80000"/>
              </a:lnSpc>
              <a:spcBef>
                <a:spcPts val="600"/>
              </a:spcBef>
            </a:pPr>
            <a:r>
              <a:rPr lang="fr-FR" sz="1200" b="1" dirty="0" smtClean="0">
                <a:solidFill>
                  <a:srgbClr val="0033CC"/>
                </a:solidFill>
                <a:latin typeface="+mn-lt"/>
              </a:rPr>
              <a:t>Structure des sels fondus</a:t>
            </a:r>
            <a:r>
              <a:rPr lang="fr-FR" sz="1200" dirty="0" smtClean="0">
                <a:solidFill>
                  <a:srgbClr val="0033CC"/>
                </a:solidFill>
                <a:latin typeface="+mn-lt"/>
              </a:rPr>
              <a:t> </a:t>
            </a:r>
          </a:p>
          <a:p>
            <a:pPr lvl="1">
              <a:lnSpc>
                <a:spcPct val="80000"/>
              </a:lnSpc>
            </a:pPr>
            <a:r>
              <a:rPr lang="fr-FR" sz="1100" dirty="0" smtClean="0">
                <a:latin typeface="+mn-lt"/>
              </a:rPr>
              <a:t>Structure </a:t>
            </a:r>
            <a:r>
              <a:rPr lang="fr-FR" sz="1100" dirty="0">
                <a:latin typeface="+mn-lt"/>
              </a:rPr>
              <a:t>des sels fondus fluorés pour les RSF: approche par RMN et EXAFS à haute température du système LiF-CaF</a:t>
            </a:r>
            <a:r>
              <a:rPr lang="fr-FR" sz="1100" baseline="-25000" dirty="0">
                <a:latin typeface="+mn-lt"/>
              </a:rPr>
              <a:t>2</a:t>
            </a:r>
            <a:r>
              <a:rPr lang="fr-FR" sz="1100" dirty="0">
                <a:latin typeface="+mn-lt"/>
              </a:rPr>
              <a:t>-ZrF</a:t>
            </a:r>
            <a:r>
              <a:rPr lang="fr-FR" sz="1100" baseline="-25000" dirty="0">
                <a:latin typeface="+mn-lt"/>
              </a:rPr>
              <a:t>4</a:t>
            </a:r>
            <a:r>
              <a:rPr lang="fr-FR" sz="1100" dirty="0">
                <a:latin typeface="+mn-lt"/>
              </a:rPr>
              <a:t>-ThF</a:t>
            </a:r>
            <a:r>
              <a:rPr lang="fr-FR" sz="1100" baseline="-25000" dirty="0">
                <a:latin typeface="+mn-lt"/>
              </a:rPr>
              <a:t>4</a:t>
            </a:r>
          </a:p>
          <a:p>
            <a:pPr lvl="1">
              <a:lnSpc>
                <a:spcPct val="80000"/>
              </a:lnSpc>
            </a:pPr>
            <a:r>
              <a:rPr lang="fr-FR" sz="1100" dirty="0">
                <a:latin typeface="+mn-lt"/>
              </a:rPr>
              <a:t>Simulations ab-</a:t>
            </a:r>
            <a:r>
              <a:rPr lang="fr-FR" sz="1100" dirty="0" err="1">
                <a:latin typeface="+mn-lt"/>
              </a:rPr>
              <a:t>initio</a:t>
            </a:r>
            <a:r>
              <a:rPr lang="fr-FR" sz="1100" dirty="0">
                <a:latin typeface="+mn-lt"/>
              </a:rPr>
              <a:t> et par dynamique moléculaire de sels fondus </a:t>
            </a:r>
            <a:r>
              <a:rPr lang="fr-FR" sz="1100" dirty="0" smtClean="0">
                <a:latin typeface="+mn-lt"/>
              </a:rPr>
              <a:t>fluorés</a:t>
            </a:r>
            <a:endParaRPr lang="fr-FR" sz="1200" dirty="0">
              <a:solidFill>
                <a:srgbClr val="002060"/>
              </a:solidFill>
              <a:latin typeface="+mn-lt"/>
            </a:endParaRPr>
          </a:p>
          <a:p>
            <a:pPr>
              <a:lnSpc>
                <a:spcPct val="80000"/>
              </a:lnSpc>
              <a:spcBef>
                <a:spcPts val="600"/>
              </a:spcBef>
            </a:pPr>
            <a:r>
              <a:rPr lang="fr-FR" sz="1200" b="1" dirty="0">
                <a:solidFill>
                  <a:srgbClr val="0033CC"/>
                </a:solidFill>
                <a:latin typeface="+mn-lt"/>
              </a:rPr>
              <a:t>Mesures de données neutroniques</a:t>
            </a:r>
          </a:p>
          <a:p>
            <a:pPr lvl="1">
              <a:lnSpc>
                <a:spcPct val="80000"/>
              </a:lnSpc>
            </a:pPr>
            <a:r>
              <a:rPr lang="fr-FR" sz="1100" dirty="0">
                <a:latin typeface="+mn-lt"/>
              </a:rPr>
              <a:t>Mesure simultanée des sections efficaces de capture et de fission de </a:t>
            </a:r>
            <a:r>
              <a:rPr lang="fr-FR" sz="1100" baseline="30000" dirty="0" smtClean="0">
                <a:latin typeface="+mn-lt"/>
              </a:rPr>
              <a:t>233</a:t>
            </a:r>
            <a:r>
              <a:rPr lang="fr-FR" sz="1100" dirty="0" smtClean="0">
                <a:latin typeface="+mn-lt"/>
              </a:rPr>
              <a:t>U </a:t>
            </a:r>
            <a:r>
              <a:rPr lang="fr-FR" sz="1100" dirty="0">
                <a:latin typeface="+mn-lt"/>
              </a:rPr>
              <a:t>dans le domaine des résonances</a:t>
            </a:r>
          </a:p>
        </p:txBody>
      </p:sp>
      <p:sp>
        <p:nvSpPr>
          <p:cNvPr id="25" name="Titre 1"/>
          <p:cNvSpPr txBox="1">
            <a:spLocks/>
          </p:cNvSpPr>
          <p:nvPr/>
        </p:nvSpPr>
        <p:spPr>
          <a:xfrm>
            <a:off x="91185" y="5661248"/>
            <a:ext cx="8873303" cy="569793"/>
          </a:xfrm>
          <a:prstGeom prst="rect">
            <a:avLst/>
          </a:prstGeom>
        </p:spPr>
        <p:txBody>
          <a:bodyPr>
            <a:noAutofit/>
          </a:bodyPr>
          <a:lstStyle>
            <a:lvl1pPr algn="l" rtl="0" eaLnBrk="0" fontAlgn="base" hangingPunct="0">
              <a:spcBef>
                <a:spcPct val="0"/>
              </a:spcBef>
              <a:spcAft>
                <a:spcPct val="0"/>
              </a:spcAft>
              <a:defRPr sz="2800" b="1">
                <a:solidFill>
                  <a:schemeClr val="bg1"/>
                </a:solidFill>
                <a:latin typeface="+mj-lt"/>
                <a:ea typeface="MS PGothic" pitchFamily="34" charset="-128"/>
                <a:cs typeface="ＭＳ Ｐゴシック" pitchFamily="1" charset="-128"/>
              </a:defRPr>
            </a:lvl1pPr>
            <a:lvl2pPr algn="l" rtl="0" eaLnBrk="0" fontAlgn="base" hangingPunct="0">
              <a:spcBef>
                <a:spcPct val="0"/>
              </a:spcBef>
              <a:spcAft>
                <a:spcPct val="0"/>
              </a:spcAft>
              <a:defRPr sz="2800" b="1">
                <a:solidFill>
                  <a:schemeClr val="bg1"/>
                </a:solidFill>
                <a:latin typeface="Verdana" pitchFamily="1" charset="0"/>
                <a:ea typeface="MS PGothic" pitchFamily="34" charset="-128"/>
                <a:cs typeface="ＭＳ Ｐゴシック" pitchFamily="1" charset="-128"/>
              </a:defRPr>
            </a:lvl2pPr>
            <a:lvl3pPr algn="l" rtl="0" eaLnBrk="0" fontAlgn="base" hangingPunct="0">
              <a:spcBef>
                <a:spcPct val="0"/>
              </a:spcBef>
              <a:spcAft>
                <a:spcPct val="0"/>
              </a:spcAft>
              <a:defRPr sz="2800" b="1">
                <a:solidFill>
                  <a:schemeClr val="bg1"/>
                </a:solidFill>
                <a:latin typeface="Verdana" pitchFamily="1" charset="0"/>
                <a:ea typeface="MS PGothic" pitchFamily="34" charset="-128"/>
                <a:cs typeface="ＭＳ Ｐゴシック" pitchFamily="1" charset="-128"/>
              </a:defRPr>
            </a:lvl3pPr>
            <a:lvl4pPr algn="l" rtl="0" eaLnBrk="0" fontAlgn="base" hangingPunct="0">
              <a:spcBef>
                <a:spcPct val="0"/>
              </a:spcBef>
              <a:spcAft>
                <a:spcPct val="0"/>
              </a:spcAft>
              <a:defRPr sz="2800" b="1">
                <a:solidFill>
                  <a:schemeClr val="bg1"/>
                </a:solidFill>
                <a:latin typeface="Verdana" pitchFamily="1" charset="0"/>
                <a:ea typeface="MS PGothic" pitchFamily="34" charset="-128"/>
                <a:cs typeface="ＭＳ Ｐゴシック" pitchFamily="1" charset="-128"/>
              </a:defRPr>
            </a:lvl4pPr>
            <a:lvl5pPr algn="l" rtl="0" eaLnBrk="0" fontAlgn="base" hangingPunct="0">
              <a:spcBef>
                <a:spcPct val="0"/>
              </a:spcBef>
              <a:spcAft>
                <a:spcPct val="0"/>
              </a:spcAft>
              <a:defRPr sz="2800" b="1">
                <a:solidFill>
                  <a:schemeClr val="bg1"/>
                </a:solidFill>
                <a:latin typeface="Verdana" pitchFamily="1" charset="0"/>
                <a:ea typeface="MS PGothic" pitchFamily="34" charset="-128"/>
                <a:cs typeface="ＭＳ Ｐゴシック" pitchFamily="1" charset="-128"/>
              </a:defRPr>
            </a:lvl5pPr>
            <a:lvl6pPr marL="457200" algn="ctr" rtl="0" fontAlgn="base">
              <a:spcBef>
                <a:spcPct val="0"/>
              </a:spcBef>
              <a:spcAft>
                <a:spcPct val="0"/>
              </a:spcAft>
              <a:defRPr sz="2800" b="1">
                <a:solidFill>
                  <a:schemeClr val="bg1"/>
                </a:solidFill>
                <a:latin typeface="Verdana" pitchFamily="1" charset="0"/>
              </a:defRPr>
            </a:lvl6pPr>
            <a:lvl7pPr marL="914400" algn="ctr" rtl="0" fontAlgn="base">
              <a:spcBef>
                <a:spcPct val="0"/>
              </a:spcBef>
              <a:spcAft>
                <a:spcPct val="0"/>
              </a:spcAft>
              <a:defRPr sz="2800" b="1">
                <a:solidFill>
                  <a:schemeClr val="bg1"/>
                </a:solidFill>
                <a:latin typeface="Verdana" pitchFamily="1" charset="0"/>
              </a:defRPr>
            </a:lvl7pPr>
            <a:lvl8pPr marL="1371600" algn="ctr" rtl="0" fontAlgn="base">
              <a:spcBef>
                <a:spcPct val="0"/>
              </a:spcBef>
              <a:spcAft>
                <a:spcPct val="0"/>
              </a:spcAft>
              <a:defRPr sz="2800" b="1">
                <a:solidFill>
                  <a:schemeClr val="bg1"/>
                </a:solidFill>
                <a:latin typeface="Verdana" pitchFamily="1" charset="0"/>
              </a:defRPr>
            </a:lvl8pPr>
            <a:lvl9pPr marL="1828800" algn="ctr" rtl="0" fontAlgn="base">
              <a:spcBef>
                <a:spcPct val="0"/>
              </a:spcBef>
              <a:spcAft>
                <a:spcPct val="0"/>
              </a:spcAft>
              <a:defRPr sz="2800" b="1">
                <a:solidFill>
                  <a:schemeClr val="bg1"/>
                </a:solidFill>
                <a:latin typeface="Verdana" pitchFamily="1" charset="0"/>
              </a:defRPr>
            </a:lvl9pPr>
          </a:lstStyle>
          <a:p>
            <a:r>
              <a:rPr lang="fr-FR" sz="1600" kern="0" dirty="0" smtClean="0">
                <a:solidFill>
                  <a:srgbClr val="00B0F0"/>
                </a:solidFill>
              </a:rPr>
              <a:t>GNR GEDEPEON (Gestion des Déchets et Production d’Energie par des options nouvelles) de PACEN</a:t>
            </a:r>
            <a:endParaRPr lang="fr-FR" sz="1600" kern="0" dirty="0">
              <a:solidFill>
                <a:srgbClr val="00B0F0"/>
              </a:solidFill>
            </a:endParaRPr>
          </a:p>
        </p:txBody>
      </p:sp>
      <p:sp>
        <p:nvSpPr>
          <p:cNvPr id="27" name="Rectangle 26"/>
          <p:cNvSpPr/>
          <p:nvPr/>
        </p:nvSpPr>
        <p:spPr>
          <a:xfrm>
            <a:off x="755576" y="6170646"/>
            <a:ext cx="7632848" cy="492443"/>
          </a:xfrm>
          <a:prstGeom prst="rect">
            <a:avLst/>
          </a:prstGeom>
        </p:spPr>
        <p:txBody>
          <a:bodyPr wrap="square">
            <a:spAutoFit/>
          </a:bodyPr>
          <a:lstStyle/>
          <a:p>
            <a:r>
              <a:rPr lang="fr-FR" sz="1300" b="1" dirty="0" smtClean="0">
                <a:latin typeface="+mn-lt"/>
              </a:rPr>
              <a:t>Environ 20 </a:t>
            </a:r>
            <a:r>
              <a:rPr lang="fr-FR" sz="1300" b="1" dirty="0" err="1" smtClean="0">
                <a:latin typeface="+mn-lt"/>
              </a:rPr>
              <a:t>keuros</a:t>
            </a:r>
            <a:r>
              <a:rPr lang="fr-FR" sz="1300" b="1" dirty="0" smtClean="0">
                <a:latin typeface="+mn-lt"/>
              </a:rPr>
              <a:t> par an de soutien à la R&amp;D sur les réacteurs à sels fondus (chimie, matériaux, sûreté)</a:t>
            </a:r>
            <a:endParaRPr lang="fr-FR" sz="1300" b="1" dirty="0">
              <a:latin typeface="+mn-lt"/>
            </a:endParaRPr>
          </a:p>
        </p:txBody>
      </p:sp>
    </p:spTree>
    <p:extLst>
      <p:ext uri="{BB962C8B-B14F-4D97-AF65-F5344CB8AC3E}">
        <p14:creationId xmlns:p14="http://schemas.microsoft.com/office/powerpoint/2010/main" val="550158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500"/>
                                        <p:tgtEl>
                                          <p:spTgt spid="23"/>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5"/>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8" grpId="0"/>
      <p:bldP spid="25"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1"/>
          <p:cNvSpPr txBox="1">
            <a:spLocks/>
          </p:cNvSpPr>
          <p:nvPr/>
        </p:nvSpPr>
        <p:spPr>
          <a:xfrm>
            <a:off x="35496" y="1196753"/>
            <a:ext cx="8229600" cy="5472608"/>
          </a:xfrm>
          <a:prstGeom prst="rect">
            <a:avLst/>
          </a:prstGeom>
        </p:spPr>
        <p:txBody>
          <a:bodyPr>
            <a:noAutofit/>
          </a:bodyPr>
          <a:lstStyle>
            <a:lvl1pPr marL="342900" indent="-342900" algn="l" rtl="0" eaLnBrk="0" fontAlgn="base" hangingPunct="0">
              <a:spcBef>
                <a:spcPct val="20000"/>
              </a:spcBef>
              <a:spcAft>
                <a:spcPct val="0"/>
              </a:spcAft>
              <a:buClr>
                <a:srgbClr val="333399"/>
              </a:buClr>
              <a:defRPr sz="2400">
                <a:solidFill>
                  <a:srgbClr val="0093D3"/>
                </a:solidFill>
                <a:latin typeface="+mn-lt"/>
                <a:ea typeface="MS PGothic" pitchFamily="34" charset="-128"/>
                <a:cs typeface="ＭＳ Ｐゴシック" pitchFamily="1" charset="-128"/>
              </a:defRPr>
            </a:lvl1pPr>
            <a:lvl2pPr marL="742950" indent="-285750" algn="l" rtl="0" eaLnBrk="0" fontAlgn="base" hangingPunct="0">
              <a:spcBef>
                <a:spcPct val="20000"/>
              </a:spcBef>
              <a:spcAft>
                <a:spcPct val="0"/>
              </a:spcAft>
              <a:buClr>
                <a:srgbClr val="DC5A21"/>
              </a:buClr>
              <a:buFont typeface="Times" pitchFamily="18" charset="0"/>
              <a:buChar char="•"/>
              <a:defRPr sz="2000">
                <a:solidFill>
                  <a:srgbClr val="004B84"/>
                </a:solidFill>
                <a:latin typeface="+mn-lt"/>
                <a:ea typeface="MS PGothic" pitchFamily="34" charset="-128"/>
              </a:defRPr>
            </a:lvl2pPr>
            <a:lvl3pPr marL="1143000" indent="-228600" algn="l" rtl="0" eaLnBrk="0" fontAlgn="base" hangingPunct="0">
              <a:spcBef>
                <a:spcPct val="20000"/>
              </a:spcBef>
              <a:spcAft>
                <a:spcPct val="0"/>
              </a:spcAft>
              <a:buClr>
                <a:srgbClr val="DC5A21"/>
              </a:buClr>
              <a:buChar char="–"/>
              <a:defRPr>
                <a:solidFill>
                  <a:srgbClr val="004B84"/>
                </a:solidFill>
                <a:latin typeface="+mn-lt"/>
                <a:ea typeface="MS PGothic" pitchFamily="34" charset="-128"/>
              </a:defRPr>
            </a:lvl3pPr>
            <a:lvl4pPr marL="1600200" indent="-228600" algn="l" rtl="0" eaLnBrk="0" fontAlgn="base" hangingPunct="0">
              <a:spcBef>
                <a:spcPct val="20000"/>
              </a:spcBef>
              <a:spcAft>
                <a:spcPct val="0"/>
              </a:spcAft>
              <a:buClr>
                <a:srgbClr val="DC5A21"/>
              </a:buClr>
              <a:buFont typeface="Times" pitchFamily="18" charset="0"/>
              <a:buChar char="•"/>
              <a:defRPr sz="1600">
                <a:solidFill>
                  <a:srgbClr val="004B84"/>
                </a:solidFill>
                <a:latin typeface="+mn-lt"/>
                <a:ea typeface="MS PGothic" pitchFamily="34" charset="-128"/>
              </a:defRPr>
            </a:lvl4pPr>
            <a:lvl5pPr marL="2057400" indent="-228600" algn="l" rtl="0" eaLnBrk="0" fontAlgn="base" hangingPunct="0">
              <a:spcBef>
                <a:spcPct val="20000"/>
              </a:spcBef>
              <a:spcAft>
                <a:spcPct val="0"/>
              </a:spcAft>
              <a:buClr>
                <a:srgbClr val="DC5A21"/>
              </a:buClr>
              <a:buFont typeface="Times" pitchFamily="18" charset="0"/>
              <a:buChar char="–"/>
              <a:defRPr sz="1600">
                <a:solidFill>
                  <a:srgbClr val="004B84"/>
                </a:solidFill>
                <a:latin typeface="+mn-lt"/>
                <a:ea typeface="MS PGothic" pitchFamily="34" charset="-128"/>
              </a:defRPr>
            </a:lvl5pPr>
            <a:lvl6pPr marL="2514600" indent="-228600" algn="l" rtl="0" fontAlgn="base">
              <a:spcBef>
                <a:spcPct val="20000"/>
              </a:spcBef>
              <a:spcAft>
                <a:spcPct val="0"/>
              </a:spcAft>
              <a:buClr>
                <a:srgbClr val="DC5A21"/>
              </a:buClr>
              <a:buFont typeface="Times" pitchFamily="1" charset="0"/>
              <a:buChar char="–"/>
              <a:defRPr sz="1600">
                <a:solidFill>
                  <a:srgbClr val="004B84"/>
                </a:solidFill>
                <a:latin typeface="+mn-lt"/>
                <a:ea typeface="ＭＳ Ｐゴシック" pitchFamily="1" charset="-128"/>
              </a:defRPr>
            </a:lvl6pPr>
            <a:lvl7pPr marL="2971800" indent="-228600" algn="l" rtl="0" fontAlgn="base">
              <a:spcBef>
                <a:spcPct val="20000"/>
              </a:spcBef>
              <a:spcAft>
                <a:spcPct val="0"/>
              </a:spcAft>
              <a:buClr>
                <a:srgbClr val="DC5A21"/>
              </a:buClr>
              <a:buFont typeface="Times" pitchFamily="1" charset="0"/>
              <a:buChar char="–"/>
              <a:defRPr sz="1600">
                <a:solidFill>
                  <a:srgbClr val="004B84"/>
                </a:solidFill>
                <a:latin typeface="+mn-lt"/>
                <a:ea typeface="ＭＳ Ｐゴシック" pitchFamily="1" charset="-128"/>
              </a:defRPr>
            </a:lvl7pPr>
            <a:lvl8pPr marL="3429000" indent="-228600" algn="l" rtl="0" fontAlgn="base">
              <a:spcBef>
                <a:spcPct val="20000"/>
              </a:spcBef>
              <a:spcAft>
                <a:spcPct val="0"/>
              </a:spcAft>
              <a:buClr>
                <a:srgbClr val="DC5A21"/>
              </a:buClr>
              <a:buFont typeface="Times" pitchFamily="1" charset="0"/>
              <a:buChar char="–"/>
              <a:defRPr sz="1600">
                <a:solidFill>
                  <a:srgbClr val="004B84"/>
                </a:solidFill>
                <a:latin typeface="+mn-lt"/>
                <a:ea typeface="ＭＳ Ｐゴシック" pitchFamily="1" charset="-128"/>
              </a:defRPr>
            </a:lvl8pPr>
            <a:lvl9pPr marL="3886200" indent="-228600" algn="l" rtl="0" fontAlgn="base">
              <a:spcBef>
                <a:spcPct val="20000"/>
              </a:spcBef>
              <a:spcAft>
                <a:spcPct val="0"/>
              </a:spcAft>
              <a:buClr>
                <a:srgbClr val="DC5A21"/>
              </a:buClr>
              <a:buFont typeface="Times" pitchFamily="1" charset="0"/>
              <a:buChar char="–"/>
              <a:defRPr sz="1600">
                <a:solidFill>
                  <a:srgbClr val="004B84"/>
                </a:solidFill>
                <a:latin typeface="+mn-lt"/>
                <a:ea typeface="ＭＳ Ｐゴシック" pitchFamily="1" charset="-128"/>
              </a:defRPr>
            </a:lvl9pPr>
          </a:lstStyle>
          <a:p>
            <a:pPr>
              <a:lnSpc>
                <a:spcPct val="90000"/>
              </a:lnSpc>
            </a:pPr>
            <a:r>
              <a:rPr lang="fr-FR" sz="2000" kern="0" dirty="0" smtClean="0"/>
              <a:t>Les projets de l’ORNL (</a:t>
            </a:r>
            <a:r>
              <a:rPr lang="fr-FR" sz="2000" kern="0" dirty="0" err="1" smtClean="0"/>
              <a:t>Oak-Ridge</a:t>
            </a:r>
            <a:r>
              <a:rPr lang="fr-FR" sz="2000" kern="0" dirty="0" smtClean="0"/>
              <a:t> National </a:t>
            </a:r>
            <a:r>
              <a:rPr lang="fr-FR" sz="2000" kern="0" dirty="0" err="1" smtClean="0"/>
              <a:t>Laboratory</a:t>
            </a:r>
            <a:r>
              <a:rPr lang="fr-FR" sz="2000" kern="0" dirty="0" smtClean="0"/>
              <a:t>)</a:t>
            </a:r>
          </a:p>
          <a:p>
            <a:pPr marL="669925" lvl="1" indent="-325438">
              <a:lnSpc>
                <a:spcPct val="90000"/>
              </a:lnSpc>
              <a:spcBef>
                <a:spcPts val="600"/>
              </a:spcBef>
              <a:buFont typeface="Wingdings" pitchFamily="2" charset="2"/>
              <a:buChar char="q"/>
            </a:pPr>
            <a:r>
              <a:rPr lang="fr-FR" sz="1500" kern="0" dirty="0" smtClean="0"/>
              <a:t>L’</a:t>
            </a:r>
            <a:r>
              <a:rPr lang="fr-FR" sz="1500" kern="0" dirty="0" err="1" smtClean="0"/>
              <a:t>Aircraft</a:t>
            </a:r>
            <a:r>
              <a:rPr lang="fr-FR" sz="1500" kern="0" dirty="0" smtClean="0"/>
              <a:t> </a:t>
            </a:r>
            <a:r>
              <a:rPr lang="fr-FR" sz="1500" kern="0" dirty="0" err="1" smtClean="0"/>
              <a:t>Reactor</a:t>
            </a:r>
            <a:r>
              <a:rPr lang="fr-FR" sz="1500" kern="0" dirty="0" smtClean="0"/>
              <a:t> </a:t>
            </a:r>
            <a:r>
              <a:rPr lang="fr-FR" sz="1500" kern="0" dirty="0" err="1" smtClean="0"/>
              <a:t>Experiment</a:t>
            </a:r>
            <a:r>
              <a:rPr lang="fr-FR" sz="1500" kern="0" dirty="0" smtClean="0"/>
              <a:t> (ARE) </a:t>
            </a:r>
          </a:p>
          <a:p>
            <a:pPr marL="1022350" lvl="2" indent="-350838">
              <a:lnSpc>
                <a:spcPct val="90000"/>
              </a:lnSpc>
            </a:pPr>
            <a:r>
              <a:rPr lang="fr-FR" sz="1400" kern="0" dirty="0" smtClean="0"/>
              <a:t>Il s’agissait de concevoir un réacteur embarqué dans un avion !</a:t>
            </a:r>
          </a:p>
          <a:p>
            <a:pPr marL="1339850" lvl="3" indent="-315913">
              <a:lnSpc>
                <a:spcPct val="90000"/>
              </a:lnSpc>
            </a:pPr>
            <a:r>
              <a:rPr lang="fr-FR" sz="1200" kern="0" dirty="0" smtClean="0"/>
              <a:t>Il a fonctionné une centaine d’heures à 2,5 </a:t>
            </a:r>
            <a:r>
              <a:rPr lang="fr-FR" sz="1200" kern="0" dirty="0" err="1" smtClean="0"/>
              <a:t>MW</a:t>
            </a:r>
            <a:r>
              <a:rPr lang="fr-FR" sz="1200" kern="0" baseline="-25000" dirty="0" err="1" smtClean="0"/>
              <a:t>th</a:t>
            </a:r>
            <a:r>
              <a:rPr lang="fr-FR" sz="1200" kern="0" dirty="0" smtClean="0"/>
              <a:t> en 1954</a:t>
            </a:r>
          </a:p>
          <a:p>
            <a:pPr marL="669925" lvl="1" indent="-325438">
              <a:lnSpc>
                <a:spcPct val="90000"/>
              </a:lnSpc>
              <a:spcBef>
                <a:spcPts val="600"/>
              </a:spcBef>
              <a:buFont typeface="Wingdings" pitchFamily="2" charset="2"/>
              <a:buChar char="q"/>
            </a:pPr>
            <a:r>
              <a:rPr lang="fr-FR" sz="1500" kern="0" dirty="0" smtClean="0"/>
              <a:t>Le </a:t>
            </a:r>
            <a:r>
              <a:rPr lang="fr-FR" sz="1500" kern="0" dirty="0" err="1" smtClean="0"/>
              <a:t>Molten</a:t>
            </a:r>
            <a:r>
              <a:rPr lang="fr-FR" sz="1500" kern="0" dirty="0" smtClean="0"/>
              <a:t> Salt </a:t>
            </a:r>
            <a:r>
              <a:rPr lang="fr-FR" sz="1500" kern="0" dirty="0" err="1" smtClean="0"/>
              <a:t>Reactor</a:t>
            </a:r>
            <a:r>
              <a:rPr lang="fr-FR" sz="1500" kern="0" dirty="0" smtClean="0"/>
              <a:t> </a:t>
            </a:r>
            <a:r>
              <a:rPr lang="fr-FR" sz="1500" kern="0" dirty="0" err="1" smtClean="0"/>
              <a:t>Experiment</a:t>
            </a:r>
            <a:r>
              <a:rPr lang="fr-FR" sz="1500" kern="0" dirty="0" smtClean="0"/>
              <a:t> (MSRE) </a:t>
            </a:r>
          </a:p>
          <a:p>
            <a:pPr marL="1022350" lvl="2" indent="-350838">
              <a:lnSpc>
                <a:spcPct val="90000"/>
              </a:lnSpc>
            </a:pPr>
            <a:r>
              <a:rPr lang="fr-FR" sz="1400" kern="0" dirty="0" smtClean="0"/>
              <a:t>Démonstrateur de RSF</a:t>
            </a:r>
          </a:p>
          <a:p>
            <a:pPr marL="1339850" lvl="3" indent="-315913">
              <a:lnSpc>
                <a:spcPct val="90000"/>
              </a:lnSpc>
            </a:pPr>
            <a:r>
              <a:rPr lang="fr-FR" sz="1200" kern="0" dirty="0" smtClean="0"/>
              <a:t>Il a fonctionné 5 ans à 8 </a:t>
            </a:r>
            <a:r>
              <a:rPr lang="fr-FR" sz="1200" kern="0" dirty="0" err="1" smtClean="0"/>
              <a:t>MW</a:t>
            </a:r>
            <a:r>
              <a:rPr lang="fr-FR" sz="1200" kern="0" baseline="-25000" dirty="0" err="1" smtClean="0"/>
              <a:t>th</a:t>
            </a:r>
            <a:endParaRPr lang="fr-FR" sz="1200" kern="0" baseline="-25000" dirty="0" smtClean="0"/>
          </a:p>
          <a:p>
            <a:pPr marL="1681163" lvl="4" indent="-339725">
              <a:lnSpc>
                <a:spcPct val="90000"/>
              </a:lnSpc>
            </a:pPr>
            <a:r>
              <a:rPr lang="fr-FR" sz="1200" kern="0" dirty="0" smtClean="0"/>
              <a:t>De 1965 à 1968 à l’Uranium enrichi à 30%</a:t>
            </a:r>
          </a:p>
          <a:p>
            <a:pPr marL="1681163" lvl="4" indent="-339725">
              <a:lnSpc>
                <a:spcPct val="90000"/>
              </a:lnSpc>
            </a:pPr>
            <a:r>
              <a:rPr lang="fr-FR" sz="1200" kern="0" dirty="0" smtClean="0"/>
              <a:t>De 1968 à 1969 au Plutonium</a:t>
            </a:r>
          </a:p>
          <a:p>
            <a:pPr marL="1681163" lvl="4" indent="-339725">
              <a:lnSpc>
                <a:spcPct val="90000"/>
              </a:lnSpc>
            </a:pPr>
            <a:r>
              <a:rPr lang="fr-FR" sz="1200" kern="0" dirty="0" smtClean="0"/>
              <a:t>En 1969 à l’Uranium 233</a:t>
            </a:r>
          </a:p>
          <a:p>
            <a:pPr marL="669925" lvl="1" indent="-325438">
              <a:lnSpc>
                <a:spcPct val="90000"/>
              </a:lnSpc>
              <a:spcBef>
                <a:spcPts val="600"/>
              </a:spcBef>
              <a:buFont typeface="Wingdings" pitchFamily="2" charset="2"/>
              <a:buChar char="q"/>
            </a:pPr>
            <a:r>
              <a:rPr lang="fr-FR" sz="1500" kern="0" dirty="0" smtClean="0"/>
              <a:t>Le </a:t>
            </a:r>
            <a:r>
              <a:rPr lang="fr-FR" sz="1500" kern="0" dirty="0" err="1" smtClean="0"/>
              <a:t>Molten</a:t>
            </a:r>
            <a:r>
              <a:rPr lang="fr-FR" sz="1500" kern="0" dirty="0" smtClean="0"/>
              <a:t> Salt Breeder </a:t>
            </a:r>
            <a:r>
              <a:rPr lang="fr-FR" sz="1500" kern="0" dirty="0" err="1" smtClean="0"/>
              <a:t>Reactor</a:t>
            </a:r>
            <a:r>
              <a:rPr lang="fr-FR" sz="1500" kern="0" dirty="0" smtClean="0"/>
              <a:t> (MSBR) </a:t>
            </a:r>
          </a:p>
          <a:p>
            <a:pPr marL="1339850" lvl="3" indent="-315913">
              <a:lnSpc>
                <a:spcPct val="90000"/>
              </a:lnSpc>
            </a:pPr>
            <a:r>
              <a:rPr lang="fr-FR" sz="1200" kern="0" dirty="0" smtClean="0"/>
              <a:t>Projet de réacteur industriel en cycle Thorium de 2500 </a:t>
            </a:r>
            <a:r>
              <a:rPr lang="fr-FR" sz="1200" kern="0" dirty="0" err="1" smtClean="0"/>
              <a:t>MW</a:t>
            </a:r>
            <a:r>
              <a:rPr lang="fr-FR" sz="1000" kern="0" baseline="-25000" dirty="0" err="1" smtClean="0"/>
              <a:t>th</a:t>
            </a:r>
            <a:endParaRPr lang="fr-FR" sz="1000" kern="0" baseline="-25000" dirty="0" smtClean="0"/>
          </a:p>
          <a:p>
            <a:pPr marL="1339850" lvl="3" indent="-315913">
              <a:lnSpc>
                <a:spcPct val="90000"/>
              </a:lnSpc>
            </a:pPr>
            <a:r>
              <a:rPr lang="fr-FR" sz="1200" kern="0" dirty="0" smtClean="0"/>
              <a:t>Recherche d’une surgénération maximum</a:t>
            </a:r>
          </a:p>
          <a:p>
            <a:pPr marL="1339850" lvl="3" indent="-315913">
              <a:lnSpc>
                <a:spcPct val="90000"/>
              </a:lnSpc>
            </a:pPr>
            <a:r>
              <a:rPr lang="fr-FR" sz="1200" kern="0" dirty="0" smtClean="0"/>
              <a:t>Arrêt du projet en 1976 </a:t>
            </a:r>
          </a:p>
          <a:p>
            <a:pPr marL="180975" indent="-163513">
              <a:lnSpc>
                <a:spcPct val="90000"/>
              </a:lnSpc>
            </a:pPr>
            <a:r>
              <a:rPr lang="fr-FR" sz="2000" kern="0" dirty="0" smtClean="0"/>
              <a:t>Les projets sur les RSF ont ensuite repris</a:t>
            </a:r>
          </a:p>
          <a:p>
            <a:pPr marL="709613" lvl="1" indent="-347663">
              <a:lnSpc>
                <a:spcPct val="90000"/>
              </a:lnSpc>
              <a:buFont typeface="Wingdings" pitchFamily="2" charset="2"/>
              <a:buChar char="q"/>
            </a:pPr>
            <a:r>
              <a:rPr lang="fr-FR" sz="1500" kern="0" dirty="0" smtClean="0"/>
              <a:t>Japon depuis les années 80</a:t>
            </a:r>
          </a:p>
          <a:p>
            <a:pPr marL="709613" lvl="1" indent="-347663">
              <a:lnSpc>
                <a:spcPct val="90000"/>
              </a:lnSpc>
              <a:buFont typeface="Wingdings" pitchFamily="2" charset="2"/>
              <a:buChar char="q"/>
            </a:pPr>
            <a:r>
              <a:rPr lang="fr-FR" sz="1500" kern="0" dirty="0" smtClean="0"/>
              <a:t>France CEA et EDF dans les années 90 et 2000</a:t>
            </a:r>
          </a:p>
          <a:p>
            <a:pPr marL="709613" lvl="1" indent="-347663">
              <a:lnSpc>
                <a:spcPct val="90000"/>
              </a:lnSpc>
              <a:buFont typeface="Wingdings" pitchFamily="2" charset="2"/>
              <a:buChar char="q"/>
            </a:pPr>
            <a:r>
              <a:rPr lang="fr-FR" sz="1500" kern="0" dirty="0" smtClean="0"/>
              <a:t>France CNRS depuis les années 2000</a:t>
            </a:r>
          </a:p>
          <a:p>
            <a:pPr marL="709613" lvl="1" indent="-347663">
              <a:lnSpc>
                <a:spcPct val="90000"/>
              </a:lnSpc>
              <a:buFont typeface="Wingdings" pitchFamily="2" charset="2"/>
              <a:buChar char="q"/>
            </a:pPr>
            <a:r>
              <a:rPr lang="fr-FR" sz="1500" kern="0" dirty="0" smtClean="0"/>
              <a:t>Russie depuis les années 70</a:t>
            </a:r>
          </a:p>
          <a:p>
            <a:pPr marL="709613" lvl="1" indent="-347663">
              <a:lnSpc>
                <a:spcPct val="90000"/>
              </a:lnSpc>
              <a:buFont typeface="Wingdings" pitchFamily="2" charset="2"/>
              <a:buChar char="q"/>
            </a:pPr>
            <a:r>
              <a:rPr lang="fr-FR" sz="1500" kern="0" dirty="0" smtClean="0"/>
              <a:t>USA dans les années 90</a:t>
            </a:r>
          </a:p>
          <a:p>
            <a:pPr marL="709613" lvl="1" indent="-347663">
              <a:lnSpc>
                <a:spcPct val="90000"/>
              </a:lnSpc>
              <a:buFont typeface="Wingdings" pitchFamily="2" charset="2"/>
              <a:buChar char="q"/>
            </a:pPr>
            <a:r>
              <a:rPr lang="fr-FR" sz="1500" kern="0" dirty="0" smtClean="0"/>
              <a:t>Tchéquie depuis les années 2000</a:t>
            </a:r>
          </a:p>
          <a:p>
            <a:pPr marL="709613" lvl="1" indent="-347663">
              <a:lnSpc>
                <a:spcPct val="90000"/>
              </a:lnSpc>
              <a:buFont typeface="Wingdings" pitchFamily="2" charset="2"/>
              <a:buChar char="q"/>
            </a:pPr>
            <a:r>
              <a:rPr lang="fr-FR" sz="1500" kern="0" dirty="0" smtClean="0"/>
              <a:t>Chine depuis 2011</a:t>
            </a:r>
          </a:p>
        </p:txBody>
      </p:sp>
      <p:sp>
        <p:nvSpPr>
          <p:cNvPr id="5" name="Titre 2"/>
          <p:cNvSpPr txBox="1">
            <a:spLocks/>
          </p:cNvSpPr>
          <p:nvPr/>
        </p:nvSpPr>
        <p:spPr>
          <a:xfrm>
            <a:off x="107504" y="188640"/>
            <a:ext cx="7524328" cy="576065"/>
          </a:xfrm>
          <a:prstGeom prst="rect">
            <a:avLst/>
          </a:prstGeom>
        </p:spPr>
        <p:txBody>
          <a:bodyPr>
            <a:noAutofit/>
          </a:bodyPr>
          <a:lstStyle>
            <a:lvl1pPr algn="l" rtl="0" eaLnBrk="0" fontAlgn="base" hangingPunct="0">
              <a:spcBef>
                <a:spcPct val="0"/>
              </a:spcBef>
              <a:spcAft>
                <a:spcPct val="0"/>
              </a:spcAft>
              <a:defRPr sz="2800" b="1">
                <a:solidFill>
                  <a:schemeClr val="bg1"/>
                </a:solidFill>
                <a:latin typeface="+mj-lt"/>
                <a:ea typeface="MS PGothic" pitchFamily="34" charset="-128"/>
                <a:cs typeface="ＭＳ Ｐゴシック" pitchFamily="1" charset="-128"/>
              </a:defRPr>
            </a:lvl1pPr>
            <a:lvl2pPr algn="l" rtl="0" eaLnBrk="0" fontAlgn="base" hangingPunct="0">
              <a:spcBef>
                <a:spcPct val="0"/>
              </a:spcBef>
              <a:spcAft>
                <a:spcPct val="0"/>
              </a:spcAft>
              <a:defRPr sz="2800" b="1">
                <a:solidFill>
                  <a:schemeClr val="bg1"/>
                </a:solidFill>
                <a:latin typeface="Verdana" pitchFamily="1" charset="0"/>
                <a:ea typeface="MS PGothic" pitchFamily="34" charset="-128"/>
                <a:cs typeface="ＭＳ Ｐゴシック" pitchFamily="1" charset="-128"/>
              </a:defRPr>
            </a:lvl2pPr>
            <a:lvl3pPr algn="l" rtl="0" eaLnBrk="0" fontAlgn="base" hangingPunct="0">
              <a:spcBef>
                <a:spcPct val="0"/>
              </a:spcBef>
              <a:spcAft>
                <a:spcPct val="0"/>
              </a:spcAft>
              <a:defRPr sz="2800" b="1">
                <a:solidFill>
                  <a:schemeClr val="bg1"/>
                </a:solidFill>
                <a:latin typeface="Verdana" pitchFamily="1" charset="0"/>
                <a:ea typeface="MS PGothic" pitchFamily="34" charset="-128"/>
                <a:cs typeface="ＭＳ Ｐゴシック" pitchFamily="1" charset="-128"/>
              </a:defRPr>
            </a:lvl3pPr>
            <a:lvl4pPr algn="l" rtl="0" eaLnBrk="0" fontAlgn="base" hangingPunct="0">
              <a:spcBef>
                <a:spcPct val="0"/>
              </a:spcBef>
              <a:spcAft>
                <a:spcPct val="0"/>
              </a:spcAft>
              <a:defRPr sz="2800" b="1">
                <a:solidFill>
                  <a:schemeClr val="bg1"/>
                </a:solidFill>
                <a:latin typeface="Verdana" pitchFamily="1" charset="0"/>
                <a:ea typeface="MS PGothic" pitchFamily="34" charset="-128"/>
                <a:cs typeface="ＭＳ Ｐゴシック" pitchFamily="1" charset="-128"/>
              </a:defRPr>
            </a:lvl4pPr>
            <a:lvl5pPr algn="l" rtl="0" eaLnBrk="0" fontAlgn="base" hangingPunct="0">
              <a:spcBef>
                <a:spcPct val="0"/>
              </a:spcBef>
              <a:spcAft>
                <a:spcPct val="0"/>
              </a:spcAft>
              <a:defRPr sz="2800" b="1">
                <a:solidFill>
                  <a:schemeClr val="bg1"/>
                </a:solidFill>
                <a:latin typeface="Verdana" pitchFamily="1" charset="0"/>
                <a:ea typeface="MS PGothic" pitchFamily="34" charset="-128"/>
                <a:cs typeface="ＭＳ Ｐゴシック" pitchFamily="1" charset="-128"/>
              </a:defRPr>
            </a:lvl5pPr>
            <a:lvl6pPr marL="457200" algn="ctr" rtl="0" fontAlgn="base">
              <a:spcBef>
                <a:spcPct val="0"/>
              </a:spcBef>
              <a:spcAft>
                <a:spcPct val="0"/>
              </a:spcAft>
              <a:defRPr sz="2800" b="1">
                <a:solidFill>
                  <a:schemeClr val="bg1"/>
                </a:solidFill>
                <a:latin typeface="Verdana" pitchFamily="1" charset="0"/>
              </a:defRPr>
            </a:lvl6pPr>
            <a:lvl7pPr marL="914400" algn="ctr" rtl="0" fontAlgn="base">
              <a:spcBef>
                <a:spcPct val="0"/>
              </a:spcBef>
              <a:spcAft>
                <a:spcPct val="0"/>
              </a:spcAft>
              <a:defRPr sz="2800" b="1">
                <a:solidFill>
                  <a:schemeClr val="bg1"/>
                </a:solidFill>
                <a:latin typeface="Verdana" pitchFamily="1" charset="0"/>
              </a:defRPr>
            </a:lvl7pPr>
            <a:lvl8pPr marL="1371600" algn="ctr" rtl="0" fontAlgn="base">
              <a:spcBef>
                <a:spcPct val="0"/>
              </a:spcBef>
              <a:spcAft>
                <a:spcPct val="0"/>
              </a:spcAft>
              <a:defRPr sz="2800" b="1">
                <a:solidFill>
                  <a:schemeClr val="bg1"/>
                </a:solidFill>
                <a:latin typeface="Verdana" pitchFamily="1" charset="0"/>
              </a:defRPr>
            </a:lvl8pPr>
            <a:lvl9pPr marL="1828800" algn="ctr" rtl="0" fontAlgn="base">
              <a:spcBef>
                <a:spcPct val="0"/>
              </a:spcBef>
              <a:spcAft>
                <a:spcPct val="0"/>
              </a:spcAft>
              <a:defRPr sz="2800" b="1">
                <a:solidFill>
                  <a:schemeClr val="bg1"/>
                </a:solidFill>
                <a:latin typeface="Verdana" pitchFamily="1" charset="0"/>
              </a:defRPr>
            </a:lvl9pPr>
          </a:lstStyle>
          <a:p>
            <a:r>
              <a:rPr lang="fr-FR" sz="2400" kern="0" dirty="0" smtClean="0">
                <a:solidFill>
                  <a:srgbClr val="003385"/>
                </a:solidFill>
              </a:rPr>
              <a:t>Bref historique de la R&amp;D RSF</a:t>
            </a:r>
            <a:endParaRPr lang="fr-FR" sz="2400" kern="0" dirty="0">
              <a:solidFill>
                <a:srgbClr val="003385"/>
              </a:solidFill>
            </a:endParaRPr>
          </a:p>
        </p:txBody>
      </p:sp>
      <p:pic>
        <p:nvPicPr>
          <p:cNvPr id="6" name="Image 5" descr="622px-MSRE_Reacto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69934" y="2986767"/>
            <a:ext cx="2694554" cy="260247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0192" y="937524"/>
            <a:ext cx="2664296" cy="2131437"/>
          </a:xfrm>
          <a:prstGeom prst="rect">
            <a:avLst/>
          </a:prstGeom>
          <a:ln>
            <a:noFill/>
          </a:ln>
          <a:effectLst>
            <a:softEdge rad="112500"/>
          </a:effectLst>
        </p:spPr>
      </p:pic>
      <p:sp>
        <p:nvSpPr>
          <p:cNvPr id="8" name="Rectangle à coins arrondis 7"/>
          <p:cNvSpPr/>
          <p:nvPr/>
        </p:nvSpPr>
        <p:spPr>
          <a:xfrm>
            <a:off x="6269934" y="5589241"/>
            <a:ext cx="2756288" cy="100811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700" dirty="0" smtClean="0">
                <a:solidFill>
                  <a:schemeClr val="tx1"/>
                </a:solidFill>
                <a:latin typeface="Times New Roman" pitchFamily="18" charset="0"/>
                <a:cs typeface="Times New Roman" pitchFamily="18" charset="0"/>
              </a:rPr>
              <a:t>En 2002, le forum international GEN IV a retenu le MSBR parmi 6 concepts</a:t>
            </a:r>
            <a:endParaRPr lang="fr-FR" sz="17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12903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500"/>
                                        <p:tgtEl>
                                          <p:spTgt spid="7"/>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xEl>
                                              <p:pRg st="8" end="8"/>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10" end="10"/>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
                                            <p:txEl>
                                              <p:pRg st="11" end="11"/>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
                                            <p:txEl>
                                              <p:pRg st="12" end="12"/>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
                                            <p:txEl>
                                              <p:pRg st="14" end="14"/>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
                                            <p:txEl>
                                              <p:pRg st="15" end="15"/>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
                                            <p:txEl>
                                              <p:pRg st="16" end="16"/>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
                                            <p:txEl>
                                              <p:pRg st="17" end="17"/>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
                                            <p:txEl>
                                              <p:pRg st="18" end="18"/>
                                            </p:tx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
                                            <p:txEl>
                                              <p:pRg st="19" end="19"/>
                                            </p:tx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
                                            <p:txEl>
                                              <p:pRg st="20" end="20"/>
                                            </p:txEl>
                                          </p:spTgt>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
                                            <p:txEl>
                                              <p:pRg st="21" end="21"/>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dissolve">
                                      <p:cBhvr>
                                        <p:cTn id="6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fld id="{7F664807-8D06-4595-A0E2-74CDCF5EE8F8}" type="slidenum">
              <a:rPr lang="en-GB" smtClean="0"/>
              <a:pPr/>
              <a:t>3</a:t>
            </a:fld>
            <a:endParaRPr lang="en-GB"/>
          </a:p>
        </p:txBody>
      </p:sp>
      <p:sp>
        <p:nvSpPr>
          <p:cNvPr id="7" name="Flèche droite à entaille 6"/>
          <p:cNvSpPr/>
          <p:nvPr/>
        </p:nvSpPr>
        <p:spPr bwMode="auto">
          <a:xfrm rot="5400000">
            <a:off x="1871700" y="2744924"/>
            <a:ext cx="731520" cy="371480"/>
          </a:xfrm>
          <a:prstGeom prst="notched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endParaRPr>
          </a:p>
        </p:txBody>
      </p:sp>
      <p:sp>
        <p:nvSpPr>
          <p:cNvPr id="12" name="Rectangle 4"/>
          <p:cNvSpPr>
            <a:spLocks noChangeArrowheads="1"/>
          </p:cNvSpPr>
          <p:nvPr/>
        </p:nvSpPr>
        <p:spPr bwMode="auto">
          <a:xfrm>
            <a:off x="120030" y="260648"/>
            <a:ext cx="7116266" cy="504056"/>
          </a:xfrm>
          <a:prstGeom prst="rect">
            <a:avLst/>
          </a:prstGeom>
          <a:noFill/>
          <a:ln w="9525">
            <a:noFill/>
            <a:miter lim="800000"/>
            <a:headEnd/>
            <a:tailEnd/>
          </a:ln>
        </p:spPr>
        <p:txBody>
          <a:bodyPr/>
          <a:lstStyle/>
          <a:p>
            <a:pPr indent="-342900">
              <a:spcBef>
                <a:spcPct val="20000"/>
              </a:spcBef>
              <a:buClr>
                <a:srgbClr val="333399"/>
              </a:buClr>
            </a:pPr>
            <a:r>
              <a:rPr lang="fr-FR" sz="2200" b="1" dirty="0" smtClean="0">
                <a:solidFill>
                  <a:srgbClr val="003385"/>
                </a:solidFill>
                <a:latin typeface="+mn-lt"/>
                <a:cs typeface="Arial" pitchFamily="34" charset="0"/>
              </a:rPr>
              <a:t>Concept de </a:t>
            </a:r>
            <a:r>
              <a:rPr lang="fr-FR" sz="2200" b="1" dirty="0" err="1" smtClean="0">
                <a:solidFill>
                  <a:srgbClr val="003385"/>
                </a:solidFill>
                <a:latin typeface="+mn-lt"/>
                <a:cs typeface="Arial" pitchFamily="34" charset="0"/>
              </a:rPr>
              <a:t>Molten</a:t>
            </a:r>
            <a:r>
              <a:rPr lang="fr-FR" sz="2200" b="1" dirty="0" smtClean="0">
                <a:solidFill>
                  <a:srgbClr val="003385"/>
                </a:solidFill>
                <a:latin typeface="+mn-lt"/>
                <a:cs typeface="Arial" pitchFamily="34" charset="0"/>
              </a:rPr>
              <a:t> Salt </a:t>
            </a:r>
            <a:r>
              <a:rPr lang="fr-FR" sz="2200" b="1" dirty="0" err="1" smtClean="0">
                <a:solidFill>
                  <a:srgbClr val="003385"/>
                </a:solidFill>
                <a:latin typeface="+mn-lt"/>
                <a:cs typeface="Arial" pitchFamily="34" charset="0"/>
              </a:rPr>
              <a:t>Fast</a:t>
            </a:r>
            <a:r>
              <a:rPr lang="fr-FR" sz="2200" b="1" dirty="0" smtClean="0">
                <a:solidFill>
                  <a:srgbClr val="003385"/>
                </a:solidFill>
                <a:latin typeface="+mn-lt"/>
                <a:cs typeface="Arial" pitchFamily="34" charset="0"/>
              </a:rPr>
              <a:t> </a:t>
            </a:r>
            <a:r>
              <a:rPr lang="fr-FR" sz="2200" b="1" dirty="0" err="1" smtClean="0">
                <a:solidFill>
                  <a:srgbClr val="003385"/>
                </a:solidFill>
                <a:latin typeface="+mn-lt"/>
                <a:cs typeface="Arial" pitchFamily="34" charset="0"/>
              </a:rPr>
              <a:t>Reactor</a:t>
            </a:r>
            <a:r>
              <a:rPr lang="fr-FR" sz="2200" b="1" dirty="0" smtClean="0">
                <a:solidFill>
                  <a:srgbClr val="003385"/>
                </a:solidFill>
                <a:latin typeface="+mn-lt"/>
                <a:cs typeface="Arial" pitchFamily="34" charset="0"/>
              </a:rPr>
              <a:t> (MSFR)</a:t>
            </a:r>
            <a:endParaRPr lang="fr-FR" sz="2200" b="1" dirty="0">
              <a:solidFill>
                <a:srgbClr val="003385"/>
              </a:solidFill>
              <a:latin typeface="+mn-lt"/>
              <a:cs typeface="Arial" pitchFamily="34" charset="0"/>
            </a:endParaRPr>
          </a:p>
        </p:txBody>
      </p:sp>
      <p:sp>
        <p:nvSpPr>
          <p:cNvPr id="13" name="Rectangle 12"/>
          <p:cNvSpPr/>
          <p:nvPr/>
        </p:nvSpPr>
        <p:spPr bwMode="auto">
          <a:xfrm>
            <a:off x="251520" y="1196752"/>
            <a:ext cx="6336704" cy="1080120"/>
          </a:xfrm>
          <a:prstGeom prst="rect">
            <a:avLst/>
          </a:prstGeom>
          <a:solidFill>
            <a:srgbClr val="FFF8C7"/>
          </a:solidFill>
          <a:ln w="9525" cap="flat" cmpd="sng" algn="ctr">
            <a:solidFill>
              <a:schemeClr val="tx1"/>
            </a:solidFill>
            <a:prstDash val="solid"/>
            <a:round/>
            <a:headEnd type="none" w="med" len="med"/>
            <a:tailEnd type="none" w="med" len="med"/>
          </a:ln>
          <a:effectLst>
            <a:outerShdw blurRad="38100" dist="63500" dir="8280000">
              <a:srgbClr val="000000">
                <a:alpha val="57000"/>
              </a:srgb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endParaRPr>
          </a:p>
        </p:txBody>
      </p:sp>
      <p:sp>
        <p:nvSpPr>
          <p:cNvPr id="14" name="Rectangle 13"/>
          <p:cNvSpPr/>
          <p:nvPr/>
        </p:nvSpPr>
        <p:spPr>
          <a:xfrm>
            <a:off x="477011" y="1301859"/>
            <a:ext cx="5679165" cy="830997"/>
          </a:xfrm>
          <a:prstGeom prst="rect">
            <a:avLst/>
          </a:prstGeom>
        </p:spPr>
        <p:txBody>
          <a:bodyPr wrap="square">
            <a:spAutoFit/>
          </a:bodyPr>
          <a:lstStyle/>
          <a:p>
            <a:pPr algn="ctr"/>
            <a:r>
              <a:rPr lang="fr-FR" sz="1600" b="1" dirty="0" smtClean="0">
                <a:solidFill>
                  <a:srgbClr val="0070C0"/>
                </a:solidFill>
                <a:latin typeface="+mn-lt"/>
              </a:rPr>
              <a:t>A présent : études nécessitant des expertises pluridisciplinaires (physique des réacteurs, chimie, sûreté, matériaux, design…)</a:t>
            </a:r>
            <a:endParaRPr lang="fr-FR" sz="1600" b="1" dirty="0">
              <a:solidFill>
                <a:srgbClr val="0070C0"/>
              </a:solidFill>
              <a:latin typeface="+mn-lt"/>
            </a:endParaRPr>
          </a:p>
        </p:txBody>
      </p:sp>
      <p:sp>
        <p:nvSpPr>
          <p:cNvPr id="177" name="Espace réservé du contenu 2"/>
          <p:cNvSpPr txBox="1">
            <a:spLocks/>
          </p:cNvSpPr>
          <p:nvPr/>
        </p:nvSpPr>
        <p:spPr bwMode="auto">
          <a:xfrm>
            <a:off x="35496" y="3564669"/>
            <a:ext cx="4248472" cy="2672643"/>
          </a:xfrm>
          <a:prstGeom prst="rect">
            <a:avLst/>
          </a:prstGeom>
          <a:noFill/>
          <a:ln w="9525">
            <a:solidFill>
              <a:srgbClr val="FFFFFF"/>
            </a:solidFill>
            <a:miter lim="800000"/>
            <a:headEnd/>
            <a:tailEnd/>
          </a:ln>
        </p:spPr>
        <p:txBody>
          <a:bodyPr/>
          <a:lstStyle/>
          <a:p>
            <a:pPr eaLnBrk="0" hangingPunct="0">
              <a:spcAft>
                <a:spcPts val="600"/>
              </a:spcAft>
              <a:buClr>
                <a:srgbClr val="333399"/>
              </a:buClr>
            </a:pPr>
            <a:r>
              <a:rPr lang="fr-FR" sz="1600" b="1" dirty="0" smtClean="0">
                <a:solidFill>
                  <a:srgbClr val="0093D3"/>
                </a:solidFill>
                <a:latin typeface="Verdana" pitchFamily="34" charset="0"/>
              </a:rPr>
              <a:t>Cadres de collaboration au niveau :</a:t>
            </a:r>
            <a:endParaRPr lang="fr-FR" sz="1200" b="1" dirty="0">
              <a:solidFill>
                <a:srgbClr val="004B84"/>
              </a:solidFill>
              <a:latin typeface="Verdana" pitchFamily="34" charset="0"/>
            </a:endParaRPr>
          </a:p>
          <a:p>
            <a:pPr marL="179388" lvl="2" eaLnBrk="0" hangingPunct="0">
              <a:spcAft>
                <a:spcPts val="600"/>
              </a:spcAft>
              <a:buClr>
                <a:srgbClr val="002060"/>
              </a:buClr>
              <a:buSzPct val="120000"/>
              <a:buFont typeface="Wingdings" pitchFamily="2" charset="2"/>
              <a:buChar char="Ø"/>
            </a:pPr>
            <a:r>
              <a:rPr lang="fr-FR" sz="1400" b="1" dirty="0">
                <a:solidFill>
                  <a:srgbClr val="003385"/>
                </a:solidFill>
                <a:latin typeface="Verdana" pitchFamily="34" charset="0"/>
              </a:rPr>
              <a:t> </a:t>
            </a:r>
            <a:r>
              <a:rPr lang="fr-FR" sz="1400" b="1" u="sng" dirty="0">
                <a:solidFill>
                  <a:srgbClr val="003385"/>
                </a:solidFill>
                <a:latin typeface="Verdana" pitchFamily="34" charset="0"/>
              </a:rPr>
              <a:t>Mondial :</a:t>
            </a:r>
            <a:r>
              <a:rPr lang="fr-FR" sz="1400" b="1" dirty="0">
                <a:solidFill>
                  <a:srgbClr val="003385"/>
                </a:solidFill>
                <a:latin typeface="Verdana" pitchFamily="34" charset="0"/>
              </a:rPr>
              <a:t> forum international Génération </a:t>
            </a:r>
            <a:r>
              <a:rPr lang="fr-FR" sz="1400" b="1" dirty="0" smtClean="0">
                <a:solidFill>
                  <a:srgbClr val="003385"/>
                </a:solidFill>
                <a:latin typeface="Verdana" pitchFamily="34" charset="0"/>
              </a:rPr>
              <a:t>4 (GIF)</a:t>
            </a:r>
          </a:p>
          <a:p>
            <a:pPr marL="179388" lvl="2" eaLnBrk="0" hangingPunct="0">
              <a:spcAft>
                <a:spcPts val="600"/>
              </a:spcAft>
              <a:buClr>
                <a:srgbClr val="002060"/>
              </a:buClr>
              <a:buSzPct val="120000"/>
              <a:buFont typeface="Wingdings" pitchFamily="2" charset="2"/>
              <a:buChar char="Ø"/>
            </a:pPr>
            <a:r>
              <a:rPr lang="fr-FR" sz="1400" b="1" dirty="0" smtClean="0">
                <a:solidFill>
                  <a:srgbClr val="003385"/>
                </a:solidFill>
                <a:latin typeface="Verdana" pitchFamily="34" charset="0"/>
              </a:rPr>
              <a:t> </a:t>
            </a:r>
            <a:r>
              <a:rPr lang="fr-FR" sz="1400" b="1" u="sng" dirty="0" smtClean="0">
                <a:solidFill>
                  <a:srgbClr val="003385"/>
                </a:solidFill>
                <a:latin typeface="Verdana" pitchFamily="34" charset="0"/>
              </a:rPr>
              <a:t>Européen :</a:t>
            </a:r>
            <a:r>
              <a:rPr lang="fr-FR" sz="1400" b="1" dirty="0" smtClean="0">
                <a:solidFill>
                  <a:srgbClr val="003385"/>
                </a:solidFill>
                <a:latin typeface="Verdana" pitchFamily="34" charset="0"/>
              </a:rPr>
              <a:t> </a:t>
            </a:r>
            <a:r>
              <a:rPr lang="fr-FR" sz="1400" b="1" dirty="0">
                <a:solidFill>
                  <a:srgbClr val="003385"/>
                </a:solidFill>
                <a:latin typeface="Verdana" pitchFamily="34" charset="0"/>
              </a:rPr>
              <a:t>projet SAMOFAR (H2020) </a:t>
            </a:r>
            <a:r>
              <a:rPr lang="fr-FR" sz="1400" b="1" dirty="0" smtClean="0">
                <a:solidFill>
                  <a:srgbClr val="003385"/>
                </a:solidFill>
                <a:latin typeface="Verdana" pitchFamily="34" charset="0"/>
              </a:rPr>
              <a:t>- projet collaboratif Euratom/</a:t>
            </a:r>
            <a:r>
              <a:rPr lang="fr-FR" sz="1400" b="1" dirty="0" err="1" smtClean="0">
                <a:solidFill>
                  <a:srgbClr val="003385"/>
                </a:solidFill>
                <a:latin typeface="Verdana" pitchFamily="34" charset="0"/>
              </a:rPr>
              <a:t>Rosatom</a:t>
            </a:r>
            <a:r>
              <a:rPr lang="fr-FR" sz="1400" b="1" dirty="0" smtClean="0">
                <a:solidFill>
                  <a:srgbClr val="003385"/>
                </a:solidFill>
                <a:latin typeface="Verdana" pitchFamily="34" charset="0"/>
              </a:rPr>
              <a:t> EVOL (FP7)</a:t>
            </a:r>
          </a:p>
          <a:p>
            <a:pPr marL="179388" lvl="2" eaLnBrk="0" hangingPunct="0">
              <a:spcAft>
                <a:spcPts val="600"/>
              </a:spcAft>
              <a:buClr>
                <a:srgbClr val="002060"/>
              </a:buClr>
              <a:buSzPct val="120000"/>
              <a:buFont typeface="Wingdings" pitchFamily="2" charset="2"/>
              <a:buChar char="Ø"/>
            </a:pPr>
            <a:r>
              <a:rPr lang="fr-FR" sz="1400" b="1" dirty="0" smtClean="0">
                <a:solidFill>
                  <a:srgbClr val="003385"/>
                </a:solidFill>
                <a:latin typeface="Verdana" pitchFamily="34" charset="0"/>
              </a:rPr>
              <a:t> </a:t>
            </a:r>
            <a:r>
              <a:rPr lang="fr-FR" sz="1400" b="1" u="sng" dirty="0" smtClean="0">
                <a:solidFill>
                  <a:srgbClr val="003385"/>
                </a:solidFill>
                <a:latin typeface="Verdana" pitchFamily="34" charset="0"/>
              </a:rPr>
              <a:t>National :</a:t>
            </a:r>
            <a:r>
              <a:rPr lang="fr-FR" sz="1400" b="1" dirty="0" smtClean="0">
                <a:solidFill>
                  <a:srgbClr val="003385"/>
                </a:solidFill>
                <a:latin typeface="Verdana" pitchFamily="34" charset="0"/>
              </a:rPr>
              <a:t> programmes </a:t>
            </a:r>
            <a:r>
              <a:rPr lang="fr-FR" sz="1400" b="1" dirty="0">
                <a:solidFill>
                  <a:srgbClr val="003385"/>
                </a:solidFill>
                <a:latin typeface="Verdana" pitchFamily="34" charset="0"/>
              </a:rPr>
              <a:t>interdisciplinaires NEEDS (PF-SN</a:t>
            </a:r>
            <a:r>
              <a:rPr lang="fr-FR" sz="1400" b="1" dirty="0" smtClean="0">
                <a:solidFill>
                  <a:srgbClr val="003385"/>
                </a:solidFill>
                <a:latin typeface="Verdana" pitchFamily="34" charset="0"/>
              </a:rPr>
              <a:t>) – ex-projet PACEN (PCR-ANSF, GNR GEDEPEON), projet structurant CLEF de Grenoble INP</a:t>
            </a:r>
            <a:endParaRPr lang="fr-FR" sz="1400" b="1" dirty="0">
              <a:solidFill>
                <a:srgbClr val="003385"/>
              </a:solidFill>
              <a:latin typeface="Verdana" pitchFamily="34" charset="0"/>
            </a:endParaRPr>
          </a:p>
        </p:txBody>
      </p:sp>
      <p:pic>
        <p:nvPicPr>
          <p:cNvPr id="178" name="Image 1" descr="Dessin_IAE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5310" y="2924944"/>
            <a:ext cx="4859297" cy="2802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Espace réservé du pied de page 4"/>
          <p:cNvSpPr>
            <a:spLocks noGrp="1"/>
          </p:cNvSpPr>
          <p:nvPr>
            <p:ph type="ftr" sz="quarter" idx="3"/>
          </p:nvPr>
        </p:nvSpPr>
        <p:spPr>
          <a:xfrm>
            <a:off x="0" y="6564883"/>
            <a:ext cx="3657600" cy="248493"/>
          </a:xfrm>
          <a:prstGeom prst="rect">
            <a:avLst/>
          </a:prstGeom>
        </p:spPr>
        <p:txBody>
          <a:bodyPr wrap="square" numCol="1" anchorCtr="0" compatLnSpc="1">
            <a:prstTxWarp prst="textNoShape">
              <a:avLst/>
            </a:prstTxWarp>
          </a:bodyPr>
          <a:lstStyle>
            <a:lvl1pPr>
              <a:defRPr sz="1200" b="1" smtClean="0">
                <a:solidFill>
                  <a:srgbClr val="003385"/>
                </a:solidFill>
                <a:latin typeface="Arial" pitchFamily="34" charset="0"/>
                <a:ea typeface="MS PGothic" pitchFamily="34" charset="-128"/>
              </a:defRPr>
            </a:lvl1pPr>
          </a:lstStyle>
          <a:p>
            <a:r>
              <a:rPr lang="fr-FR" dirty="0" smtClean="0"/>
              <a:t>Atelier "NEEDS-MSFR"  - Octobre 2015</a:t>
            </a:r>
            <a:endParaRPr lang="en-GB" dirty="0"/>
          </a:p>
        </p:txBody>
      </p:sp>
    </p:spTree>
    <p:extLst>
      <p:ext uri="{BB962C8B-B14F-4D97-AF65-F5344CB8AC3E}">
        <p14:creationId xmlns:p14="http://schemas.microsoft.com/office/powerpoint/2010/main" val="28226889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395536" y="1124744"/>
            <a:ext cx="8136904" cy="830997"/>
          </a:xfrm>
          <a:prstGeom prst="rect">
            <a:avLst/>
          </a:prstGeom>
          <a:noFill/>
          <a:ln w="9525">
            <a:noFill/>
            <a:miter lim="800000"/>
            <a:headEnd/>
            <a:tailEnd/>
          </a:ln>
          <a:effectLst/>
        </p:spPr>
        <p:txBody>
          <a:bodyPr wrap="square">
            <a:spAutoFit/>
          </a:bodyPr>
          <a:lstStyle/>
          <a:p>
            <a:pPr eaLnBrk="1" hangingPunct="1"/>
            <a:r>
              <a:rPr lang="fr-FR" sz="1800" dirty="0" smtClean="0">
                <a:solidFill>
                  <a:srgbClr val="00B0F0"/>
                </a:solidFill>
                <a:latin typeface="+mn-lt"/>
              </a:rPr>
              <a:t>Bilan : </a:t>
            </a:r>
            <a:r>
              <a:rPr lang="fr-FR" sz="1500" dirty="0" smtClean="0">
                <a:latin typeface="+mn-lt"/>
              </a:rPr>
              <a:t>définition d’une configuration de référence d’un réacteur à sels fondus en spectre rapide, basée initialement sur des études neutroniques puis incluant des aspects système (retraitement, design, </a:t>
            </a:r>
            <a:r>
              <a:rPr lang="fr-FR" sz="1500" dirty="0" err="1" smtClean="0">
                <a:latin typeface="+mn-lt"/>
              </a:rPr>
              <a:t>thermohydraulique</a:t>
            </a:r>
            <a:r>
              <a:rPr lang="fr-FR" sz="1500" dirty="0" smtClean="0">
                <a:latin typeface="+mn-lt"/>
              </a:rPr>
              <a:t>, matériaux, sûreté)</a:t>
            </a:r>
            <a:endParaRPr lang="fr-FR" sz="1500" dirty="0">
              <a:latin typeface="+mn-lt"/>
            </a:endParaRPr>
          </a:p>
        </p:txBody>
      </p:sp>
      <p:sp>
        <p:nvSpPr>
          <p:cNvPr id="10" name="Rectangle 4"/>
          <p:cNvSpPr>
            <a:spLocks noChangeArrowheads="1"/>
          </p:cNvSpPr>
          <p:nvPr/>
        </p:nvSpPr>
        <p:spPr bwMode="auto">
          <a:xfrm>
            <a:off x="304800" y="304800"/>
            <a:ext cx="6781800" cy="457200"/>
          </a:xfrm>
          <a:prstGeom prst="rect">
            <a:avLst/>
          </a:prstGeom>
          <a:noFill/>
          <a:ln w="9525">
            <a:noFill/>
            <a:miter lim="800000"/>
            <a:headEnd/>
            <a:tailEnd/>
          </a:ln>
        </p:spPr>
        <p:txBody>
          <a:bodyPr/>
          <a:lstStyle/>
          <a:p>
            <a:pPr marL="342900" indent="-342900">
              <a:lnSpc>
                <a:spcPct val="80000"/>
              </a:lnSpc>
              <a:spcBef>
                <a:spcPct val="20000"/>
              </a:spcBef>
              <a:buClr>
                <a:srgbClr val="333399"/>
              </a:buClr>
            </a:pPr>
            <a:r>
              <a:rPr lang="fr-FR" sz="2800" b="1" dirty="0" smtClean="0">
                <a:solidFill>
                  <a:schemeClr val="bg1"/>
                </a:solidFill>
                <a:latin typeface="Verdana" pitchFamily="34" charset="0"/>
              </a:rPr>
              <a:t>RSF : bilan &amp; perspectives </a:t>
            </a:r>
            <a:endParaRPr lang="fr-FR" sz="2800" b="1" dirty="0">
              <a:solidFill>
                <a:schemeClr val="bg1"/>
              </a:solidFill>
              <a:latin typeface="Verdana" pitchFamily="34" charset="0"/>
            </a:endParaRPr>
          </a:p>
        </p:txBody>
      </p:sp>
      <p:sp>
        <p:nvSpPr>
          <p:cNvPr id="8" name="Text Box 3"/>
          <p:cNvSpPr txBox="1">
            <a:spLocks noChangeArrowheads="1"/>
          </p:cNvSpPr>
          <p:nvPr/>
        </p:nvSpPr>
        <p:spPr bwMode="auto">
          <a:xfrm>
            <a:off x="395536" y="2276872"/>
            <a:ext cx="1624484" cy="369332"/>
          </a:xfrm>
          <a:prstGeom prst="rect">
            <a:avLst/>
          </a:prstGeom>
          <a:noFill/>
          <a:ln w="9525">
            <a:noFill/>
            <a:miter lim="800000"/>
            <a:headEnd/>
            <a:tailEnd/>
          </a:ln>
          <a:effectLst/>
        </p:spPr>
        <p:txBody>
          <a:bodyPr wrap="none">
            <a:spAutoFit/>
          </a:bodyPr>
          <a:lstStyle/>
          <a:p>
            <a:pPr eaLnBrk="1" hangingPunct="1"/>
            <a:r>
              <a:rPr lang="fr-FR" sz="1800" dirty="0" smtClean="0">
                <a:solidFill>
                  <a:srgbClr val="00B0F0"/>
                </a:solidFill>
                <a:latin typeface="+mn-lt"/>
              </a:rPr>
              <a:t>Perspectives</a:t>
            </a:r>
            <a:endParaRPr lang="fr-FR" sz="1800" dirty="0">
              <a:solidFill>
                <a:srgbClr val="00B0F0"/>
              </a:solidFill>
              <a:latin typeface="+mn-lt"/>
            </a:endParaRPr>
          </a:p>
        </p:txBody>
      </p:sp>
      <p:sp>
        <p:nvSpPr>
          <p:cNvPr id="9" name="Rectangle 8"/>
          <p:cNvSpPr/>
          <p:nvPr/>
        </p:nvSpPr>
        <p:spPr>
          <a:xfrm>
            <a:off x="827583" y="4834027"/>
            <a:ext cx="7704858" cy="1477328"/>
          </a:xfrm>
          <a:prstGeom prst="rect">
            <a:avLst/>
          </a:prstGeom>
        </p:spPr>
        <p:txBody>
          <a:bodyPr wrap="square">
            <a:spAutoFit/>
          </a:bodyPr>
          <a:lstStyle/>
          <a:p>
            <a:pPr indent="-342900" eaLnBrk="0" hangingPunct="0">
              <a:spcBef>
                <a:spcPts val="0"/>
              </a:spcBef>
              <a:spcAft>
                <a:spcPts val="600"/>
              </a:spcAft>
              <a:buClr>
                <a:srgbClr val="333399"/>
              </a:buClr>
              <a:buFont typeface="Arial" pitchFamily="34" charset="0"/>
              <a:buChar char="•"/>
            </a:pPr>
            <a:r>
              <a:rPr lang="fr-FR" sz="1400" dirty="0">
                <a:solidFill>
                  <a:srgbClr val="003385"/>
                </a:solidFill>
                <a:latin typeface="+mn-lt"/>
              </a:rPr>
              <a:t>Design du </a:t>
            </a:r>
            <a:r>
              <a:rPr lang="fr-FR" sz="1400" dirty="0" smtClean="0">
                <a:solidFill>
                  <a:srgbClr val="003385"/>
                </a:solidFill>
                <a:latin typeface="+mn-lt"/>
              </a:rPr>
              <a:t>réacteur et </a:t>
            </a:r>
            <a:r>
              <a:rPr lang="fr-FR" sz="1400" dirty="0">
                <a:solidFill>
                  <a:srgbClr val="003385"/>
                </a:solidFill>
                <a:latin typeface="+mn-lt"/>
              </a:rPr>
              <a:t>de la </a:t>
            </a:r>
            <a:r>
              <a:rPr lang="fr-FR" sz="1400" dirty="0" smtClean="0">
                <a:solidFill>
                  <a:srgbClr val="003385"/>
                </a:solidFill>
                <a:latin typeface="+mn-lt"/>
              </a:rPr>
              <a:t>vidange (incluant les matériaux, les composants…)</a:t>
            </a:r>
          </a:p>
          <a:p>
            <a:pPr indent="-342900" eaLnBrk="0" hangingPunct="0">
              <a:spcBef>
                <a:spcPts val="0"/>
              </a:spcBef>
              <a:spcAft>
                <a:spcPts val="600"/>
              </a:spcAft>
              <a:buClr>
                <a:srgbClr val="333399"/>
              </a:buClr>
              <a:buFont typeface="Arial" pitchFamily="34" charset="0"/>
              <a:buChar char="•"/>
            </a:pPr>
            <a:r>
              <a:rPr lang="fr-FR" sz="1400" dirty="0" smtClean="0">
                <a:solidFill>
                  <a:srgbClr val="003385"/>
                </a:solidFill>
                <a:latin typeface="+mn-lt"/>
              </a:rPr>
              <a:t>Analyses de risques – Définition d’une approche de sûreté dédiée </a:t>
            </a:r>
          </a:p>
          <a:p>
            <a:pPr indent="-342900" eaLnBrk="0" hangingPunct="0">
              <a:spcBef>
                <a:spcPts val="0"/>
              </a:spcBef>
              <a:spcAft>
                <a:spcPts val="600"/>
              </a:spcAft>
              <a:buClr>
                <a:srgbClr val="333399"/>
              </a:buClr>
              <a:buFont typeface="Arial" pitchFamily="34" charset="0"/>
              <a:buChar char="•"/>
            </a:pPr>
            <a:r>
              <a:rPr lang="fr-FR" sz="1400" dirty="0">
                <a:solidFill>
                  <a:srgbClr val="003385"/>
                </a:solidFill>
                <a:latin typeface="+mn-lt"/>
              </a:rPr>
              <a:t>Couplage </a:t>
            </a:r>
            <a:r>
              <a:rPr lang="fr-FR" sz="1400" dirty="0" smtClean="0">
                <a:solidFill>
                  <a:srgbClr val="003385"/>
                </a:solidFill>
                <a:latin typeface="+mn-lt"/>
              </a:rPr>
              <a:t>neutronique-</a:t>
            </a:r>
            <a:r>
              <a:rPr lang="fr-FR" sz="1400" dirty="0" err="1" smtClean="0">
                <a:solidFill>
                  <a:srgbClr val="003385"/>
                </a:solidFill>
                <a:latin typeface="+mn-lt"/>
              </a:rPr>
              <a:t>thermohydraulique</a:t>
            </a:r>
            <a:r>
              <a:rPr lang="fr-FR" sz="1400" dirty="0" smtClean="0">
                <a:solidFill>
                  <a:srgbClr val="003385"/>
                </a:solidFill>
                <a:latin typeface="+mn-lt"/>
              </a:rPr>
              <a:t> : design du cœur et transitoires</a:t>
            </a:r>
            <a:endParaRPr lang="fr-FR" sz="1400" dirty="0">
              <a:solidFill>
                <a:srgbClr val="003385"/>
              </a:solidFill>
              <a:latin typeface="+mn-lt"/>
            </a:endParaRPr>
          </a:p>
          <a:p>
            <a:pPr indent="-342900" eaLnBrk="0" hangingPunct="0">
              <a:spcBef>
                <a:spcPts val="0"/>
              </a:spcBef>
              <a:spcAft>
                <a:spcPts val="600"/>
              </a:spcAft>
              <a:buClr>
                <a:srgbClr val="333399"/>
              </a:buClr>
              <a:buFont typeface="Arial" pitchFamily="34" charset="0"/>
              <a:buChar char="•"/>
            </a:pPr>
            <a:r>
              <a:rPr lang="fr-FR" sz="1400" dirty="0" smtClean="0">
                <a:solidFill>
                  <a:srgbClr val="003385"/>
                </a:solidFill>
                <a:latin typeface="+mn-lt"/>
              </a:rPr>
              <a:t>Couplage multi-physique et multi-échelle pour une simulation globale</a:t>
            </a:r>
          </a:p>
          <a:p>
            <a:pPr indent="-342900" eaLnBrk="0" hangingPunct="0">
              <a:spcBef>
                <a:spcPts val="0"/>
              </a:spcBef>
              <a:spcAft>
                <a:spcPts val="600"/>
              </a:spcAft>
              <a:buClr>
                <a:srgbClr val="333399"/>
              </a:buClr>
              <a:buFont typeface="Arial" pitchFamily="34" charset="0"/>
              <a:buChar char="•"/>
            </a:pPr>
            <a:r>
              <a:rPr lang="fr-FR" sz="1400" dirty="0" smtClean="0">
                <a:solidFill>
                  <a:srgbClr val="003385"/>
                </a:solidFill>
                <a:latin typeface="+mn-lt"/>
              </a:rPr>
              <a:t>Etudes physico-chimiques</a:t>
            </a:r>
          </a:p>
        </p:txBody>
      </p:sp>
      <p:sp>
        <p:nvSpPr>
          <p:cNvPr id="14" name="Text Box 3"/>
          <p:cNvSpPr txBox="1">
            <a:spLocks noChangeArrowheads="1"/>
          </p:cNvSpPr>
          <p:nvPr/>
        </p:nvSpPr>
        <p:spPr bwMode="auto">
          <a:xfrm>
            <a:off x="611561" y="4530606"/>
            <a:ext cx="5851282" cy="338554"/>
          </a:xfrm>
          <a:prstGeom prst="rect">
            <a:avLst/>
          </a:prstGeom>
          <a:noFill/>
          <a:ln w="9525">
            <a:noFill/>
            <a:miter lim="800000"/>
            <a:headEnd/>
            <a:tailEnd/>
          </a:ln>
          <a:effectLst/>
        </p:spPr>
        <p:txBody>
          <a:bodyPr wrap="none">
            <a:spAutoFit/>
          </a:bodyPr>
          <a:lstStyle/>
          <a:p>
            <a:pPr eaLnBrk="1" hangingPunct="1"/>
            <a:r>
              <a:rPr lang="fr-FR" sz="1600" dirty="0" smtClean="0">
                <a:latin typeface="+mn-lt"/>
                <a:sym typeface="Wingdings"/>
              </a:rPr>
              <a:t> </a:t>
            </a:r>
            <a:r>
              <a:rPr lang="fr-FR" sz="1600" dirty="0">
                <a:latin typeface="+mn-lt"/>
                <a:sym typeface="Wingdings"/>
              </a:rPr>
              <a:t>O</a:t>
            </a:r>
            <a:r>
              <a:rPr lang="fr-FR" sz="1600" dirty="0" smtClean="0">
                <a:latin typeface="+mn-lt"/>
              </a:rPr>
              <a:t>ptimisation du système et études de sûreté/design</a:t>
            </a:r>
            <a:endParaRPr lang="fr-FR" sz="1600" dirty="0">
              <a:latin typeface="+mn-lt"/>
            </a:endParaRPr>
          </a:p>
        </p:txBody>
      </p:sp>
      <p:sp>
        <p:nvSpPr>
          <p:cNvPr id="21" name="Rectangle 4"/>
          <p:cNvSpPr>
            <a:spLocks noChangeArrowheads="1"/>
          </p:cNvSpPr>
          <p:nvPr/>
        </p:nvSpPr>
        <p:spPr bwMode="auto">
          <a:xfrm>
            <a:off x="179512" y="260648"/>
            <a:ext cx="6781800" cy="457200"/>
          </a:xfrm>
          <a:prstGeom prst="rect">
            <a:avLst/>
          </a:prstGeom>
          <a:noFill/>
          <a:ln w="9525">
            <a:noFill/>
            <a:miter lim="800000"/>
            <a:headEnd/>
            <a:tailEnd/>
          </a:ln>
        </p:spPr>
        <p:txBody>
          <a:bodyPr/>
          <a:lstStyle/>
          <a:p>
            <a:pPr marL="342900" indent="-342900">
              <a:lnSpc>
                <a:spcPct val="80000"/>
              </a:lnSpc>
              <a:spcBef>
                <a:spcPct val="20000"/>
              </a:spcBef>
              <a:buClr>
                <a:srgbClr val="333399"/>
              </a:buClr>
            </a:pPr>
            <a:r>
              <a:rPr lang="fr-FR" b="1" dirty="0" smtClean="0">
                <a:solidFill>
                  <a:srgbClr val="003385"/>
                </a:solidFill>
                <a:latin typeface="Verdana" pitchFamily="34" charset="0"/>
              </a:rPr>
              <a:t>MSFR : Conclusions et Perspectives</a:t>
            </a:r>
            <a:endParaRPr lang="fr-FR" b="1" dirty="0">
              <a:solidFill>
                <a:srgbClr val="003385"/>
              </a:solidFill>
              <a:latin typeface="Verdana" pitchFamily="34" charset="0"/>
            </a:endParaRPr>
          </a:p>
        </p:txBody>
      </p:sp>
      <p:sp>
        <p:nvSpPr>
          <p:cNvPr id="22" name="Rectangle 21"/>
          <p:cNvSpPr/>
          <p:nvPr/>
        </p:nvSpPr>
        <p:spPr>
          <a:xfrm>
            <a:off x="827582" y="3010020"/>
            <a:ext cx="7992890" cy="1400383"/>
          </a:xfrm>
          <a:prstGeom prst="rect">
            <a:avLst/>
          </a:prstGeom>
        </p:spPr>
        <p:txBody>
          <a:bodyPr wrap="square">
            <a:spAutoFit/>
          </a:bodyPr>
          <a:lstStyle/>
          <a:p>
            <a:pPr indent="-342900" eaLnBrk="0" hangingPunct="0">
              <a:spcBef>
                <a:spcPts val="0"/>
              </a:spcBef>
              <a:spcAft>
                <a:spcPts val="600"/>
              </a:spcAft>
              <a:buClr>
                <a:srgbClr val="333399"/>
              </a:buClr>
              <a:buFont typeface="Arial" pitchFamily="34" charset="0"/>
              <a:buChar char="•"/>
            </a:pPr>
            <a:r>
              <a:rPr lang="fr-FR" sz="1400" dirty="0">
                <a:solidFill>
                  <a:srgbClr val="003385"/>
                </a:solidFill>
                <a:latin typeface="+mn-lt"/>
              </a:rPr>
              <a:t>Projet européen </a:t>
            </a:r>
            <a:r>
              <a:rPr lang="fr-FR" sz="1400" dirty="0" smtClean="0">
                <a:solidFill>
                  <a:srgbClr val="003385"/>
                </a:solidFill>
                <a:latin typeface="+mn-lt"/>
              </a:rPr>
              <a:t>EVOL (7</a:t>
            </a:r>
            <a:r>
              <a:rPr lang="fr-FR" sz="1400" baseline="30000" dirty="0" smtClean="0">
                <a:solidFill>
                  <a:srgbClr val="003385"/>
                </a:solidFill>
                <a:latin typeface="+mn-lt"/>
              </a:rPr>
              <a:t>ème</a:t>
            </a:r>
            <a:r>
              <a:rPr lang="fr-FR" sz="1400" dirty="0" smtClean="0">
                <a:solidFill>
                  <a:srgbClr val="003385"/>
                </a:solidFill>
                <a:latin typeface="+mn-lt"/>
              </a:rPr>
              <a:t> PCRD) – Collaboration avec </a:t>
            </a:r>
            <a:r>
              <a:rPr lang="fr-FR" sz="1400" dirty="0" err="1" smtClean="0">
                <a:solidFill>
                  <a:srgbClr val="003385"/>
                </a:solidFill>
                <a:latin typeface="+mn-lt"/>
              </a:rPr>
              <a:t>Rosatom</a:t>
            </a:r>
            <a:endParaRPr lang="fr-FR" sz="1400" dirty="0">
              <a:solidFill>
                <a:srgbClr val="003385"/>
              </a:solidFill>
              <a:latin typeface="+mn-lt"/>
            </a:endParaRPr>
          </a:p>
          <a:p>
            <a:pPr indent="-342900" eaLnBrk="0" hangingPunct="0">
              <a:spcBef>
                <a:spcPts val="0"/>
              </a:spcBef>
              <a:spcAft>
                <a:spcPts val="600"/>
              </a:spcAft>
              <a:buClr>
                <a:srgbClr val="333399"/>
              </a:buClr>
              <a:buFont typeface="Arial" pitchFamily="34" charset="0"/>
              <a:buChar char="•"/>
            </a:pPr>
            <a:r>
              <a:rPr lang="fr-FR" sz="1400" dirty="0" smtClean="0">
                <a:solidFill>
                  <a:srgbClr val="003385"/>
                </a:solidFill>
                <a:latin typeface="+mn-lt"/>
              </a:rPr>
              <a:t>Programme NEEDS via les projets fédérateurs Systèmes Nucléaires et Matériaux – Collaborations avec l’IRSN et </a:t>
            </a:r>
            <a:r>
              <a:rPr lang="fr-FR" sz="1400" dirty="0" err="1" smtClean="0">
                <a:solidFill>
                  <a:srgbClr val="003385"/>
                </a:solidFill>
                <a:latin typeface="+mn-lt"/>
              </a:rPr>
              <a:t>EdF</a:t>
            </a:r>
            <a:endParaRPr lang="fr-FR" sz="1400" dirty="0" smtClean="0">
              <a:solidFill>
                <a:srgbClr val="003385"/>
              </a:solidFill>
              <a:latin typeface="+mn-lt"/>
            </a:endParaRPr>
          </a:p>
          <a:p>
            <a:pPr indent="-342900" eaLnBrk="0" hangingPunct="0">
              <a:spcBef>
                <a:spcPts val="0"/>
              </a:spcBef>
              <a:spcAft>
                <a:spcPts val="600"/>
              </a:spcAft>
              <a:buClr>
                <a:srgbClr val="333399"/>
              </a:buClr>
              <a:buFont typeface="Arial" pitchFamily="34" charset="0"/>
              <a:buChar char="•"/>
            </a:pPr>
            <a:r>
              <a:rPr lang="fr-FR" sz="1400" dirty="0" smtClean="0">
                <a:solidFill>
                  <a:srgbClr val="003385"/>
                </a:solidFill>
                <a:latin typeface="+mn-lt"/>
              </a:rPr>
              <a:t>Projet structurant de Grenoble INP</a:t>
            </a:r>
          </a:p>
          <a:p>
            <a:pPr indent="-342900" eaLnBrk="0" hangingPunct="0">
              <a:spcBef>
                <a:spcPts val="0"/>
              </a:spcBef>
              <a:spcAft>
                <a:spcPts val="600"/>
              </a:spcAft>
              <a:buClr>
                <a:srgbClr val="333399"/>
              </a:buClr>
              <a:buFont typeface="Arial" pitchFamily="34" charset="0"/>
              <a:buChar char="•"/>
            </a:pPr>
            <a:r>
              <a:rPr lang="fr-FR" sz="1400" dirty="0" smtClean="0">
                <a:solidFill>
                  <a:srgbClr val="003385"/>
                </a:solidFill>
                <a:latin typeface="+mn-lt"/>
              </a:rPr>
              <a:t>Autres collaborations à l’international (Chine, Japon, USA) ?</a:t>
            </a:r>
            <a:endParaRPr lang="fr-FR" sz="1400" dirty="0">
              <a:solidFill>
                <a:srgbClr val="003385"/>
              </a:solidFill>
              <a:latin typeface="+mn-lt"/>
            </a:endParaRPr>
          </a:p>
        </p:txBody>
      </p:sp>
      <p:sp>
        <p:nvSpPr>
          <p:cNvPr id="26" name="Text Box 3"/>
          <p:cNvSpPr txBox="1">
            <a:spLocks noChangeArrowheads="1"/>
          </p:cNvSpPr>
          <p:nvPr/>
        </p:nvSpPr>
        <p:spPr bwMode="auto">
          <a:xfrm>
            <a:off x="611560" y="2751898"/>
            <a:ext cx="1043876" cy="338554"/>
          </a:xfrm>
          <a:prstGeom prst="rect">
            <a:avLst/>
          </a:prstGeom>
          <a:noFill/>
          <a:ln w="9525">
            <a:noFill/>
            <a:miter lim="800000"/>
            <a:headEnd/>
            <a:tailEnd/>
          </a:ln>
          <a:effectLst/>
        </p:spPr>
        <p:txBody>
          <a:bodyPr wrap="none">
            <a:spAutoFit/>
          </a:bodyPr>
          <a:lstStyle/>
          <a:p>
            <a:pPr eaLnBrk="1" hangingPunct="1"/>
            <a:r>
              <a:rPr lang="fr-FR" sz="1600" dirty="0" smtClean="0">
                <a:latin typeface="+mn-lt"/>
                <a:sym typeface="Wingdings"/>
              </a:rPr>
              <a:t> </a:t>
            </a:r>
            <a:r>
              <a:rPr lang="fr-FR" sz="1600" dirty="0" smtClean="0">
                <a:latin typeface="+mn-lt"/>
              </a:rPr>
              <a:t>Cadre</a:t>
            </a:r>
            <a:endParaRPr lang="fr-FR" sz="16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4" grpId="0"/>
      <p:bldP spid="22" grpId="0"/>
      <p:bldP spid="2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descr="DemU5TRU-Z9x.jpg"/>
          <p:cNvPicPr>
            <a:picLocks noChangeAspect="1"/>
          </p:cNvPicPr>
          <p:nvPr/>
        </p:nvPicPr>
        <p:blipFill>
          <a:blip r:embed="rId2"/>
          <a:stretch>
            <a:fillRect/>
          </a:stretch>
        </p:blipFill>
        <p:spPr>
          <a:xfrm>
            <a:off x="4860032" y="3861048"/>
            <a:ext cx="4104456" cy="2980374"/>
          </a:xfrm>
          <a:prstGeom prst="rect">
            <a:avLst/>
          </a:prstGeom>
        </p:spPr>
      </p:pic>
      <p:sp>
        <p:nvSpPr>
          <p:cNvPr id="18435" name="Espace réservé du numéro de diapositive 2"/>
          <p:cNvSpPr>
            <a:spLocks noGrp="1"/>
          </p:cNvSpPr>
          <p:nvPr>
            <p:ph type="sldNum" sz="quarter" idx="11"/>
          </p:nvPr>
        </p:nvSpPr>
        <p:spPr>
          <a:xfrm>
            <a:off x="8382000" y="6537325"/>
            <a:ext cx="533400" cy="244475"/>
          </a:xfrm>
          <a:noFill/>
        </p:spPr>
        <p:txBody>
          <a:bodyPr/>
          <a:lstStyle/>
          <a:p>
            <a:fld id="{A29F25ED-3A71-47F2-A718-EB6F078CC01E}" type="slidenum">
              <a:rPr lang="en-GB"/>
              <a:pPr/>
              <a:t>31</a:t>
            </a:fld>
            <a:endParaRPr lang="en-GB"/>
          </a:p>
        </p:txBody>
      </p:sp>
      <p:sp>
        <p:nvSpPr>
          <p:cNvPr id="10" name="Espace réservé du contenu 2"/>
          <p:cNvSpPr txBox="1">
            <a:spLocks/>
          </p:cNvSpPr>
          <p:nvPr/>
        </p:nvSpPr>
        <p:spPr bwMode="auto">
          <a:xfrm>
            <a:off x="144017" y="3645024"/>
            <a:ext cx="4571999" cy="2376264"/>
          </a:xfrm>
          <a:prstGeom prst="rect">
            <a:avLst/>
          </a:prstGeom>
          <a:noFill/>
          <a:ln w="9525">
            <a:solidFill>
              <a:srgbClr val="FFFFFF"/>
            </a:solidFill>
            <a:miter lim="800000"/>
            <a:headEnd/>
            <a:tailEnd/>
          </a:ln>
        </p:spPr>
        <p:txBody>
          <a:bodyPr/>
          <a:lstStyle/>
          <a:p>
            <a:pPr marL="36000" lvl="1" indent="-285750" eaLnBrk="0" hangingPunct="0">
              <a:spcBef>
                <a:spcPts val="0"/>
              </a:spcBef>
              <a:spcAft>
                <a:spcPts val="0"/>
              </a:spcAft>
              <a:buClr>
                <a:srgbClr val="003385"/>
              </a:buClr>
              <a:buFont typeface="Times" pitchFamily="18" charset="0"/>
              <a:buChar char="•"/>
            </a:pPr>
            <a:r>
              <a:rPr lang="fr-FR" sz="1300" dirty="0" smtClean="0">
                <a:solidFill>
                  <a:srgbClr val="003385"/>
                </a:solidFill>
                <a:latin typeface="+mn-lt"/>
              </a:rPr>
              <a:t>De l’</a:t>
            </a:r>
            <a:r>
              <a:rPr lang="fr-FR" sz="1300" baseline="30000" dirty="0" smtClean="0">
                <a:solidFill>
                  <a:srgbClr val="003385"/>
                </a:solidFill>
                <a:latin typeface="+mn-lt"/>
              </a:rPr>
              <a:t>233</a:t>
            </a:r>
            <a:r>
              <a:rPr lang="fr-FR" sz="1300" dirty="0" smtClean="0">
                <a:solidFill>
                  <a:srgbClr val="003385"/>
                </a:solidFill>
                <a:latin typeface="+mn-lt"/>
              </a:rPr>
              <a:t>U : </a:t>
            </a:r>
            <a:r>
              <a:rPr lang="fr-FR" sz="1100" dirty="0" smtClean="0">
                <a:latin typeface="+mn-lt"/>
              </a:rPr>
              <a:t>n’existe </a:t>
            </a:r>
            <a:r>
              <a:rPr lang="fr-FR" sz="1100" dirty="0">
                <a:latin typeface="+mn-lt"/>
              </a:rPr>
              <a:t>pas dans la </a:t>
            </a:r>
            <a:r>
              <a:rPr lang="fr-FR" sz="1100" dirty="0" smtClean="0">
                <a:latin typeface="+mn-lt"/>
              </a:rPr>
              <a:t>nature – A produire dans d’autres réacteurs (génération 3 ou 4) par exemple</a:t>
            </a:r>
            <a:endParaRPr lang="fr-FR" sz="1100" dirty="0">
              <a:latin typeface="+mn-lt"/>
            </a:endParaRPr>
          </a:p>
          <a:p>
            <a:pPr marL="36000" lvl="1" indent="-285750" eaLnBrk="0" hangingPunct="0">
              <a:spcBef>
                <a:spcPts val="900"/>
              </a:spcBef>
              <a:spcAft>
                <a:spcPts val="0"/>
              </a:spcAft>
              <a:buClr>
                <a:srgbClr val="003385"/>
              </a:buClr>
              <a:buFont typeface="Times" pitchFamily="18" charset="0"/>
              <a:buChar char="•"/>
            </a:pPr>
            <a:r>
              <a:rPr lang="fr-FR" sz="1300" dirty="0" smtClean="0">
                <a:solidFill>
                  <a:srgbClr val="003385"/>
                </a:solidFill>
                <a:latin typeface="+mn-lt"/>
              </a:rPr>
              <a:t>Des </a:t>
            </a:r>
            <a:r>
              <a:rPr lang="fr-FR" sz="1300" dirty="0">
                <a:solidFill>
                  <a:srgbClr val="003385"/>
                </a:solidFill>
                <a:latin typeface="+mn-lt"/>
              </a:rPr>
              <a:t>transuraniens (TRU) des réacteurs à </a:t>
            </a:r>
            <a:r>
              <a:rPr lang="fr-FR" sz="1300" dirty="0" smtClean="0">
                <a:solidFill>
                  <a:srgbClr val="003385"/>
                </a:solidFill>
                <a:latin typeface="+mn-lt"/>
              </a:rPr>
              <a:t>eau : </a:t>
            </a:r>
            <a:r>
              <a:rPr lang="fr-FR" sz="1100" dirty="0" smtClean="0">
                <a:latin typeface="+mn-lt"/>
              </a:rPr>
              <a:t>limite </a:t>
            </a:r>
            <a:r>
              <a:rPr lang="fr-FR" sz="1100" dirty="0">
                <a:latin typeface="+mn-lt"/>
              </a:rPr>
              <a:t>de solubilité </a:t>
            </a:r>
            <a:r>
              <a:rPr lang="fr-FR" sz="1100" dirty="0" smtClean="0">
                <a:latin typeface="+mn-lt"/>
              </a:rPr>
              <a:t>de ces éléments dans le sel</a:t>
            </a:r>
            <a:endParaRPr lang="fr-FR" sz="1100" dirty="0">
              <a:latin typeface="+mn-lt"/>
            </a:endParaRPr>
          </a:p>
          <a:p>
            <a:pPr marL="36000" lvl="1" indent="-285750" eaLnBrk="0" hangingPunct="0">
              <a:spcBef>
                <a:spcPts val="900"/>
              </a:spcBef>
              <a:spcAft>
                <a:spcPts val="0"/>
              </a:spcAft>
              <a:buClr>
                <a:srgbClr val="003385"/>
              </a:buClr>
              <a:buFont typeface="Times" pitchFamily="18" charset="0"/>
              <a:buChar char="•"/>
            </a:pPr>
            <a:r>
              <a:rPr lang="fr-FR" sz="1300" dirty="0">
                <a:solidFill>
                  <a:srgbClr val="003385"/>
                </a:solidFill>
                <a:latin typeface="+mn-lt"/>
              </a:rPr>
              <a:t>De l’uranium </a:t>
            </a:r>
            <a:r>
              <a:rPr lang="fr-FR" sz="1300" dirty="0" smtClean="0">
                <a:solidFill>
                  <a:srgbClr val="003385"/>
                </a:solidFill>
                <a:latin typeface="+mn-lt"/>
              </a:rPr>
              <a:t>enrichi : </a:t>
            </a:r>
            <a:r>
              <a:rPr lang="fr-FR" sz="1100" dirty="0" smtClean="0">
                <a:latin typeface="+mn-lt"/>
              </a:rPr>
              <a:t>enrichissement de 25% non autorisé (prolifération)</a:t>
            </a:r>
            <a:endParaRPr lang="fr-FR" sz="1100" dirty="0">
              <a:latin typeface="+mn-lt"/>
            </a:endParaRPr>
          </a:p>
          <a:p>
            <a:pPr marL="36000" lvl="1" indent="-285750" eaLnBrk="0" hangingPunct="0">
              <a:spcBef>
                <a:spcPts val="900"/>
              </a:spcBef>
              <a:spcAft>
                <a:spcPts val="0"/>
              </a:spcAft>
              <a:buClr>
                <a:srgbClr val="003385"/>
              </a:buClr>
              <a:buFont typeface="Times" pitchFamily="18" charset="0"/>
              <a:buChar char="•"/>
            </a:pPr>
            <a:r>
              <a:rPr lang="fr-FR" sz="1300" dirty="0">
                <a:solidFill>
                  <a:srgbClr val="003385"/>
                </a:solidFill>
                <a:latin typeface="+mn-lt"/>
              </a:rPr>
              <a:t>Un mix de ces </a:t>
            </a:r>
            <a:r>
              <a:rPr lang="fr-FR" sz="1300" dirty="0" smtClean="0">
                <a:solidFill>
                  <a:srgbClr val="003385"/>
                </a:solidFill>
                <a:latin typeface="+mn-lt"/>
              </a:rPr>
              <a:t>options :</a:t>
            </a:r>
            <a:endParaRPr lang="fr-FR" sz="1300" dirty="0">
              <a:solidFill>
                <a:srgbClr val="003385"/>
              </a:solidFill>
              <a:latin typeface="+mn-lt"/>
            </a:endParaRPr>
          </a:p>
          <a:p>
            <a:pPr marL="360000" lvl="3" indent="-228600" eaLnBrk="0" hangingPunct="0">
              <a:spcBef>
                <a:spcPts val="300"/>
              </a:spcBef>
              <a:spcAft>
                <a:spcPts val="0"/>
              </a:spcAft>
              <a:buClr>
                <a:schemeClr val="tx1"/>
              </a:buClr>
              <a:buFontTx/>
              <a:buChar char="–"/>
            </a:pPr>
            <a:r>
              <a:rPr lang="fr-FR" sz="1100" dirty="0">
                <a:latin typeface="+mn-lt"/>
              </a:rPr>
              <a:t>Uranium enrichi à 13% </a:t>
            </a:r>
            <a:r>
              <a:rPr lang="fr-FR" sz="1100" dirty="0" smtClean="0">
                <a:latin typeface="+mn-lt"/>
              </a:rPr>
              <a:t>+ </a:t>
            </a:r>
            <a:r>
              <a:rPr lang="fr-FR" sz="1100" dirty="0">
                <a:latin typeface="+mn-lt"/>
              </a:rPr>
              <a:t>les TRU des </a:t>
            </a:r>
            <a:r>
              <a:rPr lang="fr-FR" sz="1100" dirty="0" smtClean="0">
                <a:latin typeface="+mn-lt"/>
              </a:rPr>
              <a:t>réacteurs actuels</a:t>
            </a:r>
            <a:endParaRPr lang="fr-FR" sz="1100" dirty="0">
              <a:latin typeface="+mn-lt"/>
            </a:endParaRPr>
          </a:p>
          <a:p>
            <a:pPr marL="360000" lvl="3" indent="-228600" eaLnBrk="0" hangingPunct="0">
              <a:spcBef>
                <a:spcPts val="300"/>
              </a:spcBef>
              <a:spcAft>
                <a:spcPts val="0"/>
              </a:spcAft>
              <a:buClr>
                <a:schemeClr val="tx1"/>
              </a:buClr>
              <a:buFontTx/>
              <a:buChar char="–"/>
            </a:pPr>
            <a:r>
              <a:rPr lang="fr-FR" sz="1100" baseline="30000" dirty="0">
                <a:latin typeface="+mn-lt"/>
              </a:rPr>
              <a:t>233</a:t>
            </a:r>
            <a:r>
              <a:rPr lang="fr-FR" sz="1100" dirty="0">
                <a:latin typeface="+mn-lt"/>
              </a:rPr>
              <a:t>U </a:t>
            </a:r>
            <a:r>
              <a:rPr lang="fr-FR" sz="1100" dirty="0" smtClean="0">
                <a:latin typeface="+mn-lt"/>
              </a:rPr>
              <a:t>+ </a:t>
            </a:r>
            <a:r>
              <a:rPr lang="fr-FR" sz="1100" dirty="0">
                <a:latin typeface="+mn-lt"/>
              </a:rPr>
              <a:t>les TRU </a:t>
            </a:r>
            <a:r>
              <a:rPr lang="fr-FR" sz="1100" dirty="0" smtClean="0">
                <a:latin typeface="+mn-lt"/>
              </a:rPr>
              <a:t>produits dans les </a:t>
            </a:r>
            <a:r>
              <a:rPr lang="fr-FR" sz="1100" dirty="0">
                <a:latin typeface="+mn-lt"/>
              </a:rPr>
              <a:t>réacteurs à eau</a:t>
            </a:r>
          </a:p>
          <a:p>
            <a:pPr marL="360000" lvl="3" indent="-228600" eaLnBrk="0" hangingPunct="0">
              <a:spcBef>
                <a:spcPts val="300"/>
              </a:spcBef>
              <a:spcAft>
                <a:spcPts val="0"/>
              </a:spcAft>
              <a:buClr>
                <a:schemeClr val="tx1"/>
              </a:buClr>
              <a:buFontTx/>
              <a:buChar char="–"/>
            </a:pPr>
            <a:r>
              <a:rPr lang="fr-FR" sz="1100" dirty="0" err="1">
                <a:latin typeface="+mn-lt"/>
              </a:rPr>
              <a:t>MOx</a:t>
            </a:r>
            <a:r>
              <a:rPr lang="fr-FR" sz="1100" dirty="0">
                <a:latin typeface="+mn-lt"/>
              </a:rPr>
              <a:t> </a:t>
            </a:r>
            <a:r>
              <a:rPr lang="fr-FR" sz="1100" dirty="0" err="1">
                <a:latin typeface="+mn-lt"/>
              </a:rPr>
              <a:t>thorié</a:t>
            </a:r>
            <a:r>
              <a:rPr lang="fr-FR" sz="1100" dirty="0">
                <a:latin typeface="+mn-lt"/>
              </a:rPr>
              <a:t> sortant des réacteurs à eau</a:t>
            </a:r>
          </a:p>
          <a:p>
            <a:pPr marL="36000" indent="-342900" eaLnBrk="0" hangingPunct="0">
              <a:spcBef>
                <a:spcPct val="20000"/>
              </a:spcBef>
              <a:spcAft>
                <a:spcPts val="0"/>
              </a:spcAft>
              <a:buClr>
                <a:srgbClr val="333399"/>
              </a:buClr>
            </a:pPr>
            <a:endParaRPr lang="fr-FR" sz="1600" dirty="0">
              <a:solidFill>
                <a:srgbClr val="0093D3"/>
              </a:solidFill>
              <a:latin typeface="+mn-lt"/>
            </a:endParaRPr>
          </a:p>
        </p:txBody>
      </p:sp>
      <p:sp>
        <p:nvSpPr>
          <p:cNvPr id="18438" name="ZoneTexte 5"/>
          <p:cNvSpPr txBox="1">
            <a:spLocks noChangeArrowheads="1"/>
          </p:cNvSpPr>
          <p:nvPr/>
        </p:nvSpPr>
        <p:spPr bwMode="auto">
          <a:xfrm>
            <a:off x="110063" y="1043444"/>
            <a:ext cx="4087337" cy="353943"/>
          </a:xfrm>
          <a:prstGeom prst="rect">
            <a:avLst/>
          </a:prstGeom>
          <a:noFill/>
          <a:ln w="9525">
            <a:noFill/>
            <a:miter lim="800000"/>
            <a:headEnd/>
            <a:tailEnd/>
          </a:ln>
        </p:spPr>
        <p:txBody>
          <a:bodyPr wrap="none">
            <a:spAutoFit/>
          </a:bodyPr>
          <a:lstStyle/>
          <a:p>
            <a:r>
              <a:rPr lang="fr-FR" sz="1700" dirty="0">
                <a:solidFill>
                  <a:srgbClr val="00B0F0"/>
                </a:solidFill>
                <a:latin typeface="+mn-lt"/>
              </a:rPr>
              <a:t>C</a:t>
            </a:r>
            <a:r>
              <a:rPr lang="fr-FR" sz="1700" dirty="0" smtClean="0">
                <a:solidFill>
                  <a:srgbClr val="00B0F0"/>
                </a:solidFill>
                <a:latin typeface="+mn-lt"/>
              </a:rPr>
              <a:t>ombustible </a:t>
            </a:r>
            <a:r>
              <a:rPr lang="fr-FR" sz="1700" dirty="0">
                <a:solidFill>
                  <a:srgbClr val="00B0F0"/>
                </a:solidFill>
                <a:latin typeface="+mn-lt"/>
              </a:rPr>
              <a:t>du premier démarrage</a:t>
            </a:r>
          </a:p>
        </p:txBody>
      </p:sp>
      <p:sp>
        <p:nvSpPr>
          <p:cNvPr id="23" name="Rectangle 22"/>
          <p:cNvSpPr/>
          <p:nvPr/>
        </p:nvSpPr>
        <p:spPr>
          <a:xfrm>
            <a:off x="35496" y="3212976"/>
            <a:ext cx="4572000" cy="307777"/>
          </a:xfrm>
          <a:prstGeom prst="rect">
            <a:avLst/>
          </a:prstGeom>
        </p:spPr>
        <p:txBody>
          <a:bodyPr>
            <a:spAutoFit/>
          </a:bodyPr>
          <a:lstStyle/>
          <a:p>
            <a:pPr indent="-342900" eaLnBrk="0" hangingPunct="0">
              <a:spcBef>
                <a:spcPct val="20000"/>
              </a:spcBef>
              <a:buClr>
                <a:srgbClr val="333399"/>
              </a:buClr>
            </a:pPr>
            <a:r>
              <a:rPr lang="fr-FR" sz="1400" dirty="0" smtClean="0">
                <a:solidFill>
                  <a:srgbClr val="0070C0"/>
                </a:solidFill>
                <a:latin typeface="+mn-lt"/>
              </a:rPr>
              <a:t>Quel premier chargement fissile pour un MSFR ?</a:t>
            </a:r>
            <a:endParaRPr lang="fr-FR" sz="1400" dirty="0">
              <a:solidFill>
                <a:srgbClr val="0070C0"/>
              </a:solidFill>
              <a:latin typeface="+mn-lt"/>
            </a:endParaRPr>
          </a:p>
        </p:txBody>
      </p:sp>
      <p:grpSp>
        <p:nvGrpSpPr>
          <p:cNvPr id="4" name="Groupe 3"/>
          <p:cNvGrpSpPr/>
          <p:nvPr/>
        </p:nvGrpSpPr>
        <p:grpSpPr>
          <a:xfrm>
            <a:off x="5007603" y="980728"/>
            <a:ext cx="3956885" cy="2772000"/>
            <a:chOff x="5007603" y="980728"/>
            <a:chExt cx="3956885" cy="2772000"/>
          </a:xfrm>
        </p:grpSpPr>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7603" y="980728"/>
              <a:ext cx="3956885" cy="2772000"/>
            </a:xfrm>
            <a:prstGeom prst="rect">
              <a:avLst/>
            </a:prstGeom>
          </p:spPr>
        </p:pic>
        <p:sp>
          <p:nvSpPr>
            <p:cNvPr id="18" name="Line 6"/>
            <p:cNvSpPr>
              <a:spLocks noChangeShapeType="1"/>
            </p:cNvSpPr>
            <p:nvPr/>
          </p:nvSpPr>
          <p:spPr bwMode="auto">
            <a:xfrm>
              <a:off x="7308304" y="2204864"/>
              <a:ext cx="0" cy="1230049"/>
            </a:xfrm>
            <a:prstGeom prst="line">
              <a:avLst/>
            </a:prstGeom>
            <a:noFill/>
            <a:ln w="19050">
              <a:solidFill>
                <a:srgbClr val="660033"/>
              </a:solidFill>
              <a:round/>
              <a:headEnd/>
              <a:tailEnd type="triangle" w="lg" len="med"/>
            </a:ln>
            <a:effectLst/>
          </p:spPr>
          <p:txBody>
            <a:bodyPr/>
            <a:lstStyle/>
            <a:p>
              <a:endParaRPr lang="fr-FR"/>
            </a:p>
          </p:txBody>
        </p:sp>
        <p:sp>
          <p:nvSpPr>
            <p:cNvPr id="21" name="Line 9"/>
            <p:cNvSpPr>
              <a:spLocks noChangeShapeType="1"/>
            </p:cNvSpPr>
            <p:nvPr/>
          </p:nvSpPr>
          <p:spPr bwMode="auto">
            <a:xfrm>
              <a:off x="7740352" y="2204864"/>
              <a:ext cx="0" cy="1230049"/>
            </a:xfrm>
            <a:prstGeom prst="line">
              <a:avLst/>
            </a:prstGeom>
            <a:noFill/>
            <a:ln w="19050">
              <a:solidFill>
                <a:srgbClr val="006600"/>
              </a:solidFill>
              <a:round/>
              <a:headEnd/>
              <a:tailEnd type="triangle" w="lg" len="med"/>
            </a:ln>
            <a:effectLst/>
          </p:spPr>
          <p:txBody>
            <a:bodyPr/>
            <a:lstStyle/>
            <a:p>
              <a:endParaRPr lang="fr-FR"/>
            </a:p>
          </p:txBody>
        </p:sp>
      </p:grpSp>
      <p:sp>
        <p:nvSpPr>
          <p:cNvPr id="26" name="Text Box 2"/>
          <p:cNvSpPr txBox="1">
            <a:spLocks noChangeArrowheads="1"/>
          </p:cNvSpPr>
          <p:nvPr/>
        </p:nvSpPr>
        <p:spPr bwMode="auto">
          <a:xfrm>
            <a:off x="395536" y="1562511"/>
            <a:ext cx="4176464" cy="803297"/>
          </a:xfrm>
          <a:prstGeom prst="rect">
            <a:avLst/>
          </a:prstGeom>
          <a:noFill/>
          <a:ln w="9525">
            <a:noFill/>
            <a:miter lim="800000"/>
            <a:headEnd/>
            <a:tailEnd/>
          </a:ln>
          <a:effectLst/>
        </p:spPr>
        <p:txBody>
          <a:bodyPr wrap="square">
            <a:spAutoFit/>
          </a:bodyPr>
          <a:lstStyle/>
          <a:p>
            <a:pPr algn="ctr">
              <a:lnSpc>
                <a:spcPct val="110000"/>
              </a:lnSpc>
              <a:spcAft>
                <a:spcPts val="600"/>
              </a:spcAft>
            </a:pPr>
            <a:r>
              <a:rPr lang="fr-FR" sz="1400" dirty="0" smtClean="0">
                <a:latin typeface="+mn-lt"/>
              </a:rPr>
              <a:t>Réacteurs régénérateurs (4</a:t>
            </a:r>
            <a:r>
              <a:rPr lang="fr-FR" sz="1400" baseline="30000" dirty="0" smtClean="0">
                <a:latin typeface="+mn-lt"/>
              </a:rPr>
              <a:t>ème</a:t>
            </a:r>
            <a:r>
              <a:rPr lang="fr-FR" sz="1400" dirty="0" smtClean="0">
                <a:latin typeface="+mn-lt"/>
              </a:rPr>
              <a:t> génération) :</a:t>
            </a:r>
            <a:r>
              <a:rPr lang="fr-FR" sz="1400" dirty="0" smtClean="0">
                <a:solidFill>
                  <a:srgbClr val="CC3300"/>
                </a:solidFill>
                <a:latin typeface="+mn-lt"/>
              </a:rPr>
              <a:t> </a:t>
            </a:r>
            <a:r>
              <a:rPr lang="fr-FR" sz="1400" dirty="0" smtClean="0">
                <a:solidFill>
                  <a:srgbClr val="0070C0"/>
                </a:solidFill>
                <a:latin typeface="+mn-lt"/>
              </a:rPr>
              <a:t>chargement fissile nécessaire une seule fois au démarrage</a:t>
            </a:r>
            <a:endParaRPr lang="fr-FR" sz="1400" dirty="0">
              <a:solidFill>
                <a:srgbClr val="0070C0"/>
              </a:solidFill>
              <a:latin typeface="+mn-lt"/>
              <a:sym typeface="Symbol" pitchFamily="18" charset="2"/>
            </a:endParaRPr>
          </a:p>
        </p:txBody>
      </p:sp>
      <p:sp>
        <p:nvSpPr>
          <p:cNvPr id="27" name="Flèche droite à entaille 26"/>
          <p:cNvSpPr/>
          <p:nvPr/>
        </p:nvSpPr>
        <p:spPr bwMode="auto">
          <a:xfrm rot="5400000">
            <a:off x="2118008" y="2631192"/>
            <a:ext cx="576064" cy="299472"/>
          </a:xfrm>
          <a:prstGeom prst="notched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endParaRPr>
          </a:p>
        </p:txBody>
      </p:sp>
      <p:sp>
        <p:nvSpPr>
          <p:cNvPr id="16" name="Rectangle 4"/>
          <p:cNvSpPr>
            <a:spLocks noChangeArrowheads="1"/>
          </p:cNvSpPr>
          <p:nvPr/>
        </p:nvSpPr>
        <p:spPr bwMode="auto">
          <a:xfrm>
            <a:off x="179512" y="260648"/>
            <a:ext cx="6781800" cy="457200"/>
          </a:xfrm>
          <a:prstGeom prst="rect">
            <a:avLst/>
          </a:prstGeom>
          <a:noFill/>
          <a:ln w="9525">
            <a:noFill/>
            <a:miter lim="800000"/>
            <a:headEnd/>
            <a:tailEnd/>
          </a:ln>
        </p:spPr>
        <p:txBody>
          <a:bodyPr/>
          <a:lstStyle/>
          <a:p>
            <a:pPr marL="342900" indent="-342900">
              <a:lnSpc>
                <a:spcPct val="80000"/>
              </a:lnSpc>
              <a:spcBef>
                <a:spcPct val="20000"/>
              </a:spcBef>
              <a:buClr>
                <a:srgbClr val="333399"/>
              </a:buClr>
            </a:pPr>
            <a:r>
              <a:rPr lang="fr-FR" b="1" dirty="0" smtClean="0">
                <a:solidFill>
                  <a:srgbClr val="003385"/>
                </a:solidFill>
                <a:latin typeface="Verdana" pitchFamily="34" charset="0"/>
              </a:rPr>
              <a:t>MSFR : Exemples de résultats</a:t>
            </a:r>
            <a:endParaRPr lang="fr-FR" b="1" dirty="0">
              <a:solidFill>
                <a:srgbClr val="003385"/>
              </a:solidFill>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3" grpId="0"/>
      <p:bldP spid="2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bwMode="auto">
          <a:xfrm>
            <a:off x="228600" y="2636912"/>
            <a:ext cx="4775448" cy="1296144"/>
          </a:xfrm>
          <a:prstGeom prst="rect">
            <a:avLst/>
          </a:prstGeom>
          <a:solidFill>
            <a:srgbClr val="FFF8C7"/>
          </a:solidFill>
          <a:ln w="9525" cap="flat" cmpd="sng" algn="ctr">
            <a:solidFill>
              <a:schemeClr val="tx1"/>
            </a:solidFill>
            <a:prstDash val="solid"/>
            <a:round/>
            <a:headEnd type="none" w="med" len="med"/>
            <a:tailEnd type="none" w="med" len="med"/>
          </a:ln>
          <a:effectLst>
            <a:outerShdw blurRad="38100" dist="63500" dir="8280000">
              <a:srgbClr val="000000">
                <a:alpha val="57000"/>
              </a:srgb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endParaRPr>
          </a:p>
        </p:txBody>
      </p:sp>
      <p:sp>
        <p:nvSpPr>
          <p:cNvPr id="17411" name="Espace réservé du numéro de diapositive 2"/>
          <p:cNvSpPr>
            <a:spLocks noGrp="1"/>
          </p:cNvSpPr>
          <p:nvPr>
            <p:ph type="sldNum" sz="quarter" idx="11"/>
          </p:nvPr>
        </p:nvSpPr>
        <p:spPr>
          <a:xfrm>
            <a:off x="8382000" y="6537325"/>
            <a:ext cx="533400" cy="244475"/>
          </a:xfrm>
          <a:noFill/>
        </p:spPr>
        <p:txBody>
          <a:bodyPr/>
          <a:lstStyle/>
          <a:p>
            <a:fld id="{90F0919A-D9B4-4F30-B8B7-382CB93C18B2}" type="slidenum">
              <a:rPr lang="en-GB"/>
              <a:pPr/>
              <a:t>32</a:t>
            </a:fld>
            <a:endParaRPr lang="en-GB"/>
          </a:p>
        </p:txBody>
      </p:sp>
      <p:sp>
        <p:nvSpPr>
          <p:cNvPr id="4" name="Espace réservé du contenu 2"/>
          <p:cNvSpPr txBox="1">
            <a:spLocks/>
          </p:cNvSpPr>
          <p:nvPr/>
        </p:nvSpPr>
        <p:spPr bwMode="auto">
          <a:xfrm>
            <a:off x="72380" y="4365103"/>
            <a:ext cx="5219700" cy="1152128"/>
          </a:xfrm>
          <a:prstGeom prst="rect">
            <a:avLst/>
          </a:prstGeom>
          <a:noFill/>
          <a:ln w="9525">
            <a:solidFill>
              <a:srgbClr val="FFFFFF"/>
            </a:solidFill>
            <a:miter lim="800000"/>
            <a:headEnd/>
            <a:tailEnd/>
          </a:ln>
        </p:spPr>
        <p:txBody>
          <a:bodyPr/>
          <a:lstStyle/>
          <a:p>
            <a:pPr indent="-342900" eaLnBrk="0" hangingPunct="0">
              <a:lnSpc>
                <a:spcPct val="90000"/>
              </a:lnSpc>
              <a:spcBef>
                <a:spcPct val="20000"/>
              </a:spcBef>
              <a:buClr>
                <a:srgbClr val="333399"/>
              </a:buClr>
            </a:pPr>
            <a:r>
              <a:rPr lang="fr-FR" sz="1400" dirty="0" smtClean="0">
                <a:solidFill>
                  <a:srgbClr val="003385"/>
                </a:solidFill>
                <a:latin typeface="Verdana" pitchFamily="34" charset="0"/>
              </a:rPr>
              <a:t>Le </a:t>
            </a:r>
            <a:r>
              <a:rPr lang="fr-FR" sz="1400" dirty="0">
                <a:solidFill>
                  <a:srgbClr val="003385"/>
                </a:solidFill>
                <a:latin typeface="Verdana" pitchFamily="34" charset="0"/>
              </a:rPr>
              <a:t>vrai rôle du retraitement est de maintenir les propriétés physico-chimique du sel</a:t>
            </a:r>
          </a:p>
          <a:p>
            <a:pPr marL="457200" lvl="2" indent="-285750" eaLnBrk="0" hangingPunct="0">
              <a:lnSpc>
                <a:spcPct val="90000"/>
              </a:lnSpc>
              <a:spcBef>
                <a:spcPct val="20000"/>
              </a:spcBef>
              <a:buClr>
                <a:schemeClr val="tx1"/>
              </a:buClr>
              <a:buFont typeface="Verdana" pitchFamily="34" charset="0"/>
              <a:buChar char="−"/>
            </a:pPr>
            <a:r>
              <a:rPr lang="fr-FR" sz="1200" dirty="0" smtClean="0">
                <a:latin typeface="Verdana" pitchFamily="34" charset="0"/>
              </a:rPr>
              <a:t>Contrôler la corrosion</a:t>
            </a:r>
          </a:p>
          <a:p>
            <a:pPr marL="457200" lvl="2" indent="-285750" eaLnBrk="0" hangingPunct="0">
              <a:lnSpc>
                <a:spcPct val="90000"/>
              </a:lnSpc>
              <a:spcBef>
                <a:spcPct val="20000"/>
              </a:spcBef>
              <a:buClr>
                <a:schemeClr val="tx1"/>
              </a:buClr>
              <a:buFont typeface="Verdana" pitchFamily="34" charset="0"/>
              <a:buChar char="−"/>
            </a:pPr>
            <a:r>
              <a:rPr lang="fr-FR" sz="1200" dirty="0" smtClean="0">
                <a:latin typeface="Verdana" pitchFamily="34" charset="0"/>
              </a:rPr>
              <a:t>Éviter </a:t>
            </a:r>
            <a:r>
              <a:rPr lang="fr-FR" sz="1200" dirty="0">
                <a:latin typeface="Verdana" pitchFamily="34" charset="0"/>
              </a:rPr>
              <a:t>les dépôts d’éléments non </a:t>
            </a:r>
            <a:r>
              <a:rPr lang="fr-FR" sz="1200" dirty="0" smtClean="0">
                <a:latin typeface="Verdana" pitchFamily="34" charset="0"/>
              </a:rPr>
              <a:t>solubles</a:t>
            </a:r>
            <a:endParaRPr lang="fr-FR" sz="1200" dirty="0">
              <a:latin typeface="Verdana" pitchFamily="34" charset="0"/>
            </a:endParaRPr>
          </a:p>
          <a:p>
            <a:pPr marL="457200" lvl="2" indent="-285750" eaLnBrk="0" hangingPunct="0">
              <a:lnSpc>
                <a:spcPct val="90000"/>
              </a:lnSpc>
              <a:spcBef>
                <a:spcPct val="20000"/>
              </a:spcBef>
              <a:buClr>
                <a:schemeClr val="tx1"/>
              </a:buClr>
              <a:buFont typeface="Verdana" pitchFamily="34" charset="0"/>
              <a:buChar char="−"/>
            </a:pPr>
            <a:r>
              <a:rPr lang="fr-FR" sz="1200" dirty="0" smtClean="0">
                <a:latin typeface="Verdana" pitchFamily="34" charset="0"/>
              </a:rPr>
              <a:t>Limiter </a:t>
            </a:r>
            <a:r>
              <a:rPr lang="fr-FR" sz="1200" dirty="0">
                <a:latin typeface="Verdana" pitchFamily="34" charset="0"/>
              </a:rPr>
              <a:t>l’abrasion et l’érosion des matériaux de structure</a:t>
            </a:r>
          </a:p>
          <a:p>
            <a:pPr indent="-342900" eaLnBrk="0" hangingPunct="0">
              <a:spcBef>
                <a:spcPct val="20000"/>
              </a:spcBef>
              <a:buClr>
                <a:srgbClr val="333399"/>
              </a:buClr>
            </a:pPr>
            <a:endParaRPr lang="fr-FR" sz="2000" dirty="0">
              <a:solidFill>
                <a:srgbClr val="0093D3"/>
              </a:solidFill>
              <a:latin typeface="Verdana" pitchFamily="34" charset="0"/>
            </a:endParaRPr>
          </a:p>
        </p:txBody>
      </p:sp>
      <p:pic>
        <p:nvPicPr>
          <p:cNvPr id="17414" name="Image 6"/>
          <p:cNvPicPr>
            <a:picLocks noChangeAspect="1"/>
          </p:cNvPicPr>
          <p:nvPr/>
        </p:nvPicPr>
        <p:blipFill>
          <a:blip r:embed="rId2"/>
          <a:srcRect/>
          <a:stretch>
            <a:fillRect/>
          </a:stretch>
        </p:blipFill>
        <p:spPr bwMode="auto">
          <a:xfrm>
            <a:off x="5230118" y="2276872"/>
            <a:ext cx="3662362" cy="2638425"/>
          </a:xfrm>
          <a:prstGeom prst="rect">
            <a:avLst/>
          </a:prstGeom>
          <a:noFill/>
          <a:ln w="9525">
            <a:noFill/>
            <a:miter lim="800000"/>
            <a:headEnd/>
            <a:tailEnd/>
          </a:ln>
        </p:spPr>
      </p:pic>
      <p:sp>
        <p:nvSpPr>
          <p:cNvPr id="17415" name="ZoneTexte 7"/>
          <p:cNvSpPr txBox="1">
            <a:spLocks noChangeArrowheads="1"/>
          </p:cNvSpPr>
          <p:nvPr/>
        </p:nvSpPr>
        <p:spPr bwMode="auto">
          <a:xfrm>
            <a:off x="107504" y="1012726"/>
            <a:ext cx="2852384" cy="400110"/>
          </a:xfrm>
          <a:prstGeom prst="rect">
            <a:avLst/>
          </a:prstGeom>
          <a:noFill/>
          <a:ln w="9525">
            <a:noFill/>
            <a:miter lim="800000"/>
            <a:headEnd/>
            <a:tailEnd/>
          </a:ln>
        </p:spPr>
        <p:txBody>
          <a:bodyPr wrap="none">
            <a:spAutoFit/>
          </a:bodyPr>
          <a:lstStyle/>
          <a:p>
            <a:pPr algn="ctr"/>
            <a:r>
              <a:rPr lang="fr-FR" sz="2000" dirty="0">
                <a:solidFill>
                  <a:srgbClr val="00B0F0"/>
                </a:solidFill>
                <a:latin typeface="+mn-lt"/>
              </a:rPr>
              <a:t>R</a:t>
            </a:r>
            <a:r>
              <a:rPr lang="fr-FR" sz="2000" dirty="0" smtClean="0">
                <a:solidFill>
                  <a:srgbClr val="00B0F0"/>
                </a:solidFill>
                <a:latin typeface="+mn-lt"/>
              </a:rPr>
              <a:t>ôle du retraitement</a:t>
            </a:r>
            <a:endParaRPr lang="fr-FR" sz="2000" dirty="0">
              <a:solidFill>
                <a:srgbClr val="00B0F0"/>
              </a:solidFill>
              <a:latin typeface="+mn-lt"/>
            </a:endParaRPr>
          </a:p>
        </p:txBody>
      </p:sp>
      <p:sp>
        <p:nvSpPr>
          <p:cNvPr id="10" name="Rectangle 9"/>
          <p:cNvSpPr/>
          <p:nvPr/>
        </p:nvSpPr>
        <p:spPr>
          <a:xfrm>
            <a:off x="107504" y="1436701"/>
            <a:ext cx="8496944" cy="660181"/>
          </a:xfrm>
          <a:prstGeom prst="rect">
            <a:avLst/>
          </a:prstGeom>
        </p:spPr>
        <p:txBody>
          <a:bodyPr wrap="square">
            <a:spAutoFit/>
          </a:bodyPr>
          <a:lstStyle/>
          <a:p>
            <a:pPr indent="-342900" eaLnBrk="0" hangingPunct="0">
              <a:lnSpc>
                <a:spcPct val="90000"/>
              </a:lnSpc>
              <a:spcBef>
                <a:spcPct val="20000"/>
              </a:spcBef>
              <a:buClr>
                <a:srgbClr val="333399"/>
              </a:buClr>
            </a:pPr>
            <a:r>
              <a:rPr lang="fr-FR" sz="1400" dirty="0" smtClean="0">
                <a:solidFill>
                  <a:srgbClr val="003385"/>
                </a:solidFill>
                <a:latin typeface="Verdana" pitchFamily="34" charset="0"/>
              </a:rPr>
              <a:t>Le retraitement sert traditionnellement à extraire les noyaux </a:t>
            </a:r>
            <a:r>
              <a:rPr lang="fr-FR" sz="1400" dirty="0" err="1" smtClean="0">
                <a:solidFill>
                  <a:srgbClr val="003385"/>
                </a:solidFill>
                <a:latin typeface="Verdana" pitchFamily="34" charset="0"/>
              </a:rPr>
              <a:t>neutrophages</a:t>
            </a:r>
            <a:r>
              <a:rPr lang="fr-FR" sz="1400" dirty="0" smtClean="0">
                <a:solidFill>
                  <a:srgbClr val="003385"/>
                </a:solidFill>
                <a:latin typeface="Verdana" pitchFamily="34" charset="0"/>
              </a:rPr>
              <a:t> produits par les fissions du combustible : </a:t>
            </a:r>
            <a:r>
              <a:rPr lang="fr-FR" sz="1300" dirty="0" smtClean="0">
                <a:latin typeface="Verdana" pitchFamily="34" charset="0"/>
              </a:rPr>
              <a:t>plus le retraitement est lent, plus ces noyaux s’accumulent et empoisonnent le réacteur</a:t>
            </a:r>
            <a:endParaRPr lang="fr-FR" sz="1300" dirty="0">
              <a:latin typeface="Verdana" pitchFamily="34" charset="0"/>
            </a:endParaRPr>
          </a:p>
        </p:txBody>
      </p:sp>
      <p:sp>
        <p:nvSpPr>
          <p:cNvPr id="11" name="Rectangle 10"/>
          <p:cNvSpPr/>
          <p:nvPr/>
        </p:nvSpPr>
        <p:spPr>
          <a:xfrm>
            <a:off x="251520" y="2708920"/>
            <a:ext cx="4572000" cy="1181862"/>
          </a:xfrm>
          <a:prstGeom prst="rect">
            <a:avLst/>
          </a:prstGeom>
        </p:spPr>
        <p:txBody>
          <a:bodyPr>
            <a:spAutoFit/>
          </a:bodyPr>
          <a:lstStyle/>
          <a:p>
            <a:pPr marL="36000" lvl="1" indent="-285750" eaLnBrk="0" hangingPunct="0">
              <a:lnSpc>
                <a:spcPct val="90000"/>
              </a:lnSpc>
              <a:spcBef>
                <a:spcPct val="20000"/>
              </a:spcBef>
              <a:buClr>
                <a:srgbClr val="003385"/>
              </a:buClr>
              <a:buFont typeface="Arial" pitchFamily="34" charset="0"/>
              <a:buChar char="•"/>
            </a:pPr>
            <a:r>
              <a:rPr lang="fr-FR" sz="1400" dirty="0" smtClean="0">
                <a:solidFill>
                  <a:srgbClr val="003385"/>
                </a:solidFill>
                <a:latin typeface="Verdana" pitchFamily="34" charset="0"/>
              </a:rPr>
              <a:t>Retraitement chimique journalier hors cœur :</a:t>
            </a:r>
          </a:p>
          <a:p>
            <a:pPr marL="493200" lvl="3" indent="-228600" eaLnBrk="0" hangingPunct="0">
              <a:lnSpc>
                <a:spcPct val="90000"/>
              </a:lnSpc>
              <a:spcBef>
                <a:spcPct val="20000"/>
              </a:spcBef>
              <a:buClr>
                <a:schemeClr val="tx1"/>
              </a:buClr>
              <a:buFontTx/>
              <a:buChar char="–"/>
            </a:pPr>
            <a:r>
              <a:rPr lang="fr-FR" sz="1200" dirty="0" smtClean="0">
                <a:latin typeface="Verdana" pitchFamily="34" charset="0"/>
              </a:rPr>
              <a:t>Il n’est pas utile de retraiter plus de 100 l/j</a:t>
            </a:r>
          </a:p>
          <a:p>
            <a:pPr marL="493200" lvl="3" indent="-228600" eaLnBrk="0" hangingPunct="0">
              <a:lnSpc>
                <a:spcPct val="90000"/>
              </a:lnSpc>
              <a:spcBef>
                <a:spcPct val="20000"/>
              </a:spcBef>
              <a:buClr>
                <a:schemeClr val="tx1"/>
              </a:buClr>
              <a:buFontTx/>
              <a:buChar char="–"/>
            </a:pPr>
            <a:r>
              <a:rPr lang="fr-FR" sz="1200" dirty="0" smtClean="0">
                <a:latin typeface="Verdana" pitchFamily="34" charset="0"/>
              </a:rPr>
              <a:t>En dessous de 10 l/j on perd la régénération</a:t>
            </a:r>
            <a:endParaRPr lang="fr-FR" sz="1200" dirty="0" smtClean="0">
              <a:solidFill>
                <a:srgbClr val="004B84"/>
              </a:solidFill>
              <a:latin typeface="Verdana" pitchFamily="34" charset="0"/>
            </a:endParaRPr>
          </a:p>
          <a:p>
            <a:pPr marL="36000" lvl="1" indent="-285750" eaLnBrk="0" hangingPunct="0">
              <a:lnSpc>
                <a:spcPct val="90000"/>
              </a:lnSpc>
              <a:spcBef>
                <a:spcPts val="900"/>
              </a:spcBef>
              <a:spcAft>
                <a:spcPts val="0"/>
              </a:spcAft>
              <a:buClr>
                <a:srgbClr val="002060"/>
              </a:buClr>
              <a:buFont typeface="Times" pitchFamily="18" charset="0"/>
              <a:buChar char="•"/>
            </a:pPr>
            <a:r>
              <a:rPr lang="fr-FR" sz="1400" dirty="0" smtClean="0">
                <a:solidFill>
                  <a:srgbClr val="003385"/>
                </a:solidFill>
                <a:latin typeface="Verdana" pitchFamily="34" charset="0"/>
              </a:rPr>
              <a:t>Efficacité du bullage : </a:t>
            </a:r>
            <a:r>
              <a:rPr lang="fr-FR" sz="1300" dirty="0" smtClean="0">
                <a:latin typeface="Verdana" pitchFamily="34" charset="0"/>
              </a:rPr>
              <a:t>aucune influence sur     les propriétés neutroniques du réacteur</a:t>
            </a:r>
            <a:endParaRPr lang="fr-FR" sz="1300" dirty="0">
              <a:latin typeface="Verdana" pitchFamily="34" charset="0"/>
            </a:endParaRPr>
          </a:p>
        </p:txBody>
      </p:sp>
      <p:sp>
        <p:nvSpPr>
          <p:cNvPr id="12" name="Flèche droite à entaille 11"/>
          <p:cNvSpPr/>
          <p:nvPr/>
        </p:nvSpPr>
        <p:spPr bwMode="auto">
          <a:xfrm rot="5400000">
            <a:off x="1877421" y="3963341"/>
            <a:ext cx="504054" cy="299472"/>
          </a:xfrm>
          <a:prstGeom prst="notched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endParaRPr>
          </a:p>
        </p:txBody>
      </p:sp>
      <p:sp>
        <p:nvSpPr>
          <p:cNvPr id="13" name="Flèche droite à entaille 12"/>
          <p:cNvSpPr/>
          <p:nvPr/>
        </p:nvSpPr>
        <p:spPr bwMode="auto">
          <a:xfrm rot="5400000">
            <a:off x="2893546" y="5528061"/>
            <a:ext cx="465147" cy="299472"/>
          </a:xfrm>
          <a:prstGeom prst="notched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endParaRPr>
          </a:p>
        </p:txBody>
      </p:sp>
      <p:sp>
        <p:nvSpPr>
          <p:cNvPr id="14" name="Rectangle 13"/>
          <p:cNvSpPr/>
          <p:nvPr/>
        </p:nvSpPr>
        <p:spPr>
          <a:xfrm>
            <a:off x="899592" y="5910371"/>
            <a:ext cx="6912768" cy="830997"/>
          </a:xfrm>
          <a:prstGeom prst="rect">
            <a:avLst/>
          </a:prstGeom>
        </p:spPr>
        <p:txBody>
          <a:bodyPr wrap="square">
            <a:spAutoFit/>
          </a:bodyPr>
          <a:lstStyle/>
          <a:p>
            <a:pPr algn="ctr"/>
            <a:r>
              <a:rPr lang="fr-FR" sz="1600" b="1" dirty="0" smtClean="0">
                <a:solidFill>
                  <a:srgbClr val="0070C0"/>
                </a:solidFill>
                <a:latin typeface="+mn-lt"/>
              </a:rPr>
              <a:t>Impact très faible des retraitements sur le fonctionnement neutronique du réacteur grâce au spectre rapide = étude possible des 2 aspects </a:t>
            </a:r>
            <a:r>
              <a:rPr lang="fr-FR" sz="1600" b="1" dirty="0">
                <a:solidFill>
                  <a:srgbClr val="0070C0"/>
                </a:solidFill>
                <a:latin typeface="+mn-lt"/>
              </a:rPr>
              <a:t>en </a:t>
            </a:r>
            <a:r>
              <a:rPr lang="fr-FR" sz="1600" b="1" dirty="0" smtClean="0">
                <a:solidFill>
                  <a:srgbClr val="0070C0"/>
                </a:solidFill>
                <a:latin typeface="+mn-lt"/>
              </a:rPr>
              <a:t>parallèle</a:t>
            </a:r>
            <a:endParaRPr lang="fr-FR" sz="1600" b="1" dirty="0">
              <a:solidFill>
                <a:srgbClr val="0070C0"/>
              </a:solidFill>
              <a:latin typeface="+mn-lt"/>
            </a:endParaRPr>
          </a:p>
        </p:txBody>
      </p:sp>
      <p:sp>
        <p:nvSpPr>
          <p:cNvPr id="18" name="Espace réservé du contenu 2"/>
          <p:cNvSpPr txBox="1">
            <a:spLocks/>
          </p:cNvSpPr>
          <p:nvPr/>
        </p:nvSpPr>
        <p:spPr bwMode="auto">
          <a:xfrm>
            <a:off x="107504" y="2060848"/>
            <a:ext cx="5122614" cy="488087"/>
          </a:xfrm>
          <a:prstGeom prst="rect">
            <a:avLst/>
          </a:prstGeom>
          <a:noFill/>
          <a:ln w="9525">
            <a:solidFill>
              <a:srgbClr val="FFFFFF"/>
            </a:solidFill>
            <a:miter lim="800000"/>
            <a:headEnd/>
            <a:tailEnd/>
          </a:ln>
        </p:spPr>
        <p:txBody>
          <a:bodyPr/>
          <a:lstStyle/>
          <a:p>
            <a:pPr indent="-228600" eaLnBrk="0" hangingPunct="0">
              <a:spcBef>
                <a:spcPts val="0"/>
              </a:spcBef>
              <a:spcAft>
                <a:spcPts val="600"/>
              </a:spcAft>
              <a:buClr>
                <a:srgbClr val="DC5A21"/>
              </a:buClr>
            </a:pPr>
            <a:r>
              <a:rPr lang="fr-FR" sz="1400" dirty="0" smtClean="0">
                <a:solidFill>
                  <a:srgbClr val="003385"/>
                </a:solidFill>
                <a:latin typeface="Verdana" pitchFamily="34" charset="0"/>
              </a:rPr>
              <a:t>Combustible liquide =</a:t>
            </a:r>
            <a:r>
              <a:rPr lang="fr-FR" sz="1400" dirty="0">
                <a:solidFill>
                  <a:srgbClr val="003385"/>
                </a:solidFill>
                <a:latin typeface="Verdana" pitchFamily="34" charset="0"/>
              </a:rPr>
              <a:t> </a:t>
            </a:r>
            <a:r>
              <a:rPr lang="fr-FR" sz="1400" dirty="0" smtClean="0">
                <a:solidFill>
                  <a:srgbClr val="003385"/>
                </a:solidFill>
                <a:latin typeface="Verdana" pitchFamily="34" charset="0"/>
              </a:rPr>
              <a:t>permet de retraiter sans arrêt du réacteur</a:t>
            </a:r>
            <a:endParaRPr lang="fr-FR" sz="1400" dirty="0">
              <a:solidFill>
                <a:srgbClr val="003385"/>
              </a:solidFill>
              <a:latin typeface="Verdana" pitchFamily="34" charset="0"/>
            </a:endParaRPr>
          </a:p>
        </p:txBody>
      </p:sp>
      <p:sp>
        <p:nvSpPr>
          <p:cNvPr id="19" name="Rectangle 4"/>
          <p:cNvSpPr>
            <a:spLocks noChangeArrowheads="1"/>
          </p:cNvSpPr>
          <p:nvPr/>
        </p:nvSpPr>
        <p:spPr bwMode="auto">
          <a:xfrm>
            <a:off x="179512" y="260648"/>
            <a:ext cx="6781800" cy="457200"/>
          </a:xfrm>
          <a:prstGeom prst="rect">
            <a:avLst/>
          </a:prstGeom>
          <a:noFill/>
          <a:ln w="9525">
            <a:noFill/>
            <a:miter lim="800000"/>
            <a:headEnd/>
            <a:tailEnd/>
          </a:ln>
        </p:spPr>
        <p:txBody>
          <a:bodyPr/>
          <a:lstStyle/>
          <a:p>
            <a:pPr marL="342900" indent="-342900">
              <a:lnSpc>
                <a:spcPct val="80000"/>
              </a:lnSpc>
              <a:spcBef>
                <a:spcPct val="20000"/>
              </a:spcBef>
              <a:buClr>
                <a:srgbClr val="333399"/>
              </a:buClr>
            </a:pPr>
            <a:r>
              <a:rPr lang="fr-FR" b="1" dirty="0" smtClean="0">
                <a:solidFill>
                  <a:srgbClr val="003385"/>
                </a:solidFill>
                <a:latin typeface="Verdana" pitchFamily="34" charset="0"/>
              </a:rPr>
              <a:t>MSFR : Exemples de résultats</a:t>
            </a:r>
            <a:endParaRPr lang="fr-FR" b="1" dirty="0">
              <a:solidFill>
                <a:srgbClr val="003385"/>
              </a:solidFill>
              <a:latin typeface="Verdana" pitchFamily="34" charset="0"/>
            </a:endParaRPr>
          </a:p>
        </p:txBody>
      </p:sp>
    </p:spTree>
    <p:extLst>
      <p:ext uri="{BB962C8B-B14F-4D97-AF65-F5344CB8AC3E}">
        <p14:creationId xmlns:p14="http://schemas.microsoft.com/office/powerpoint/2010/main" val="2780539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13" grpId="0" animBg="1"/>
      <p:bldP spid="1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Espace réservé du numéro de diapositive 2"/>
          <p:cNvSpPr>
            <a:spLocks noGrp="1"/>
          </p:cNvSpPr>
          <p:nvPr>
            <p:ph type="sldNum" sz="quarter" idx="11"/>
          </p:nvPr>
        </p:nvSpPr>
        <p:spPr>
          <a:xfrm>
            <a:off x="8382000" y="6477120"/>
            <a:ext cx="533400" cy="244475"/>
          </a:xfrm>
          <a:noFill/>
        </p:spPr>
        <p:txBody>
          <a:bodyPr/>
          <a:lstStyle/>
          <a:p>
            <a:fld id="{77BD682E-98D4-4ABC-8859-C27621B7B3F8}" type="slidenum">
              <a:rPr lang="en-GB"/>
              <a:pPr/>
              <a:t>33</a:t>
            </a:fld>
            <a:endParaRPr lang="en-GB"/>
          </a:p>
        </p:txBody>
      </p:sp>
      <p:sp>
        <p:nvSpPr>
          <p:cNvPr id="16" name="Text Box 3"/>
          <p:cNvSpPr txBox="1">
            <a:spLocks noChangeArrowheads="1"/>
          </p:cNvSpPr>
          <p:nvPr/>
        </p:nvSpPr>
        <p:spPr bwMode="auto">
          <a:xfrm>
            <a:off x="66019" y="980728"/>
            <a:ext cx="5835252" cy="369332"/>
          </a:xfrm>
          <a:prstGeom prst="rect">
            <a:avLst/>
          </a:prstGeom>
          <a:noFill/>
          <a:ln w="9525">
            <a:noFill/>
            <a:miter lim="800000"/>
            <a:headEnd/>
            <a:tailEnd/>
          </a:ln>
          <a:effectLst/>
        </p:spPr>
        <p:txBody>
          <a:bodyPr wrap="none">
            <a:spAutoFit/>
          </a:bodyPr>
          <a:lstStyle/>
          <a:p>
            <a:pPr eaLnBrk="1" hangingPunct="1"/>
            <a:r>
              <a:rPr lang="fr-FR" sz="1800" dirty="0" smtClean="0">
                <a:solidFill>
                  <a:srgbClr val="00B0F0"/>
                </a:solidFill>
                <a:latin typeface="+mn-lt"/>
              </a:rPr>
              <a:t>Analyse de sûreté du MSFR : scénario accidentel</a:t>
            </a:r>
            <a:endParaRPr lang="fr-FR" sz="1800" dirty="0">
              <a:solidFill>
                <a:srgbClr val="00B0F0"/>
              </a:solidFill>
              <a:latin typeface="+mn-lt"/>
            </a:endParaRPr>
          </a:p>
        </p:txBody>
      </p:sp>
      <p:sp>
        <p:nvSpPr>
          <p:cNvPr id="20" name="Rectangle 19"/>
          <p:cNvSpPr/>
          <p:nvPr/>
        </p:nvSpPr>
        <p:spPr bwMode="auto">
          <a:xfrm>
            <a:off x="107504" y="2132856"/>
            <a:ext cx="8735888" cy="1152128"/>
          </a:xfrm>
          <a:prstGeom prst="rect">
            <a:avLst/>
          </a:prstGeom>
          <a:solidFill>
            <a:srgbClr val="FFF8C7"/>
          </a:solidFill>
          <a:ln w="9525" cap="flat" cmpd="sng" algn="ctr">
            <a:solidFill>
              <a:schemeClr val="tx1"/>
            </a:solidFill>
            <a:prstDash val="solid"/>
            <a:round/>
            <a:headEnd type="none" w="med" len="med"/>
            <a:tailEnd type="none" w="med" len="med"/>
          </a:ln>
          <a:effectLst>
            <a:outerShdw blurRad="38100" dist="63500" dir="8280000">
              <a:srgbClr val="000000">
                <a:alpha val="57000"/>
              </a:srgb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endParaRPr>
          </a:p>
        </p:txBody>
      </p:sp>
      <p:sp>
        <p:nvSpPr>
          <p:cNvPr id="20486" name="Espace réservé du contenu 2"/>
          <p:cNvSpPr txBox="1">
            <a:spLocks/>
          </p:cNvSpPr>
          <p:nvPr/>
        </p:nvSpPr>
        <p:spPr bwMode="auto">
          <a:xfrm>
            <a:off x="108520" y="2564904"/>
            <a:ext cx="8711952" cy="504000"/>
          </a:xfrm>
          <a:prstGeom prst="rect">
            <a:avLst/>
          </a:prstGeom>
          <a:noFill/>
          <a:ln w="9525">
            <a:noFill/>
            <a:miter lim="800000"/>
            <a:headEnd/>
            <a:tailEnd/>
          </a:ln>
        </p:spPr>
        <p:txBody>
          <a:bodyPr/>
          <a:lstStyle/>
          <a:p>
            <a:pPr marL="457200" lvl="2" indent="-285750" eaLnBrk="0" hangingPunct="0">
              <a:spcBef>
                <a:spcPts val="0"/>
              </a:spcBef>
              <a:buClr>
                <a:schemeClr val="tx1"/>
              </a:buClr>
              <a:buFont typeface="Times" pitchFamily="18" charset="0"/>
              <a:buChar char="•"/>
            </a:pPr>
            <a:r>
              <a:rPr lang="fr-FR" sz="1200" dirty="0" smtClean="0">
                <a:latin typeface="+mn-lt"/>
              </a:rPr>
              <a:t>Il </a:t>
            </a:r>
            <a:r>
              <a:rPr lang="fr-FR" sz="1200" dirty="0">
                <a:latin typeface="+mn-lt"/>
              </a:rPr>
              <a:t>faut déterminer le temps disponible </a:t>
            </a:r>
            <a:r>
              <a:rPr lang="fr-FR" sz="1200" dirty="0" smtClean="0">
                <a:latin typeface="+mn-lt"/>
              </a:rPr>
              <a:t>pour vidanger avant </a:t>
            </a:r>
            <a:r>
              <a:rPr lang="fr-FR" sz="1200" dirty="0">
                <a:latin typeface="+mn-lt"/>
              </a:rPr>
              <a:t>détérioration des matériaux de structure</a:t>
            </a:r>
          </a:p>
          <a:p>
            <a:pPr marL="457200" lvl="2" indent="-285750" eaLnBrk="0" hangingPunct="0">
              <a:spcBef>
                <a:spcPts val="0"/>
              </a:spcBef>
              <a:buClr>
                <a:schemeClr val="tx1"/>
              </a:buClr>
              <a:buFont typeface="Times" pitchFamily="18" charset="0"/>
              <a:buChar char="•"/>
            </a:pPr>
            <a:r>
              <a:rPr lang="fr-FR" sz="1200" dirty="0">
                <a:latin typeface="+mn-lt"/>
              </a:rPr>
              <a:t>Ce temps dépend de </a:t>
            </a:r>
            <a:r>
              <a:rPr lang="fr-FR" sz="1200" dirty="0" smtClean="0">
                <a:latin typeface="+mn-lt"/>
              </a:rPr>
              <a:t>phénomènes physiques et de l’inertie </a:t>
            </a:r>
            <a:r>
              <a:rPr lang="fr-FR" sz="1200" dirty="0">
                <a:latin typeface="+mn-lt"/>
              </a:rPr>
              <a:t>du système de refroidissement</a:t>
            </a:r>
          </a:p>
        </p:txBody>
      </p:sp>
      <p:sp>
        <p:nvSpPr>
          <p:cNvPr id="20488" name="ZoneTexte 2"/>
          <p:cNvSpPr txBox="1">
            <a:spLocks noChangeArrowheads="1"/>
          </p:cNvSpPr>
          <p:nvPr/>
        </p:nvSpPr>
        <p:spPr bwMode="auto">
          <a:xfrm>
            <a:off x="6892120" y="2977207"/>
            <a:ext cx="1712328" cy="307777"/>
          </a:xfrm>
          <a:prstGeom prst="rect">
            <a:avLst/>
          </a:prstGeom>
          <a:noFill/>
          <a:ln w="9525">
            <a:noFill/>
            <a:miter lim="800000"/>
            <a:headEnd/>
            <a:tailEnd/>
          </a:ln>
        </p:spPr>
        <p:txBody>
          <a:bodyPr wrap="none">
            <a:spAutoFit/>
          </a:bodyPr>
          <a:lstStyle/>
          <a:p>
            <a:r>
              <a:rPr lang="fr-FR" sz="1400" i="1" dirty="0" smtClean="0">
                <a:latin typeface="+mn-lt"/>
              </a:rPr>
              <a:t>(Thèse en cours)</a:t>
            </a:r>
            <a:endParaRPr lang="fr-FR" sz="1400" i="1" dirty="0">
              <a:latin typeface="+mn-lt"/>
            </a:endParaRPr>
          </a:p>
        </p:txBody>
      </p:sp>
      <p:sp>
        <p:nvSpPr>
          <p:cNvPr id="17" name="Rectangle 16"/>
          <p:cNvSpPr/>
          <p:nvPr/>
        </p:nvSpPr>
        <p:spPr>
          <a:xfrm>
            <a:off x="251520" y="2132856"/>
            <a:ext cx="8208912" cy="492443"/>
          </a:xfrm>
          <a:prstGeom prst="rect">
            <a:avLst/>
          </a:prstGeom>
        </p:spPr>
        <p:txBody>
          <a:bodyPr wrap="square">
            <a:spAutoFit/>
          </a:bodyPr>
          <a:lstStyle/>
          <a:p>
            <a:pPr indent="-342900" eaLnBrk="0" hangingPunct="0">
              <a:spcBef>
                <a:spcPts val="0"/>
              </a:spcBef>
              <a:buClr>
                <a:srgbClr val="333399"/>
              </a:buClr>
            </a:pPr>
            <a:r>
              <a:rPr lang="fr-FR" sz="1300" dirty="0">
                <a:solidFill>
                  <a:srgbClr val="003385"/>
                </a:solidFill>
                <a:latin typeface="+mn-lt"/>
              </a:rPr>
              <a:t>Perte totale de refroidissement = </a:t>
            </a:r>
            <a:r>
              <a:rPr lang="fr-FR" sz="1300" dirty="0" smtClean="0">
                <a:solidFill>
                  <a:srgbClr val="003385"/>
                </a:solidFill>
                <a:latin typeface="+mn-lt"/>
              </a:rPr>
              <a:t>arrêt passif de la réaction en chaîne (contre-réactions)</a:t>
            </a:r>
          </a:p>
          <a:p>
            <a:pPr indent="-342900" eaLnBrk="0" hangingPunct="0">
              <a:spcBef>
                <a:spcPts val="0"/>
              </a:spcBef>
              <a:buClr>
                <a:srgbClr val="333399"/>
              </a:buClr>
            </a:pPr>
            <a:r>
              <a:rPr lang="fr-FR" sz="1300" dirty="0" smtClean="0">
                <a:solidFill>
                  <a:srgbClr val="003385"/>
                </a:solidFill>
                <a:latin typeface="+mn-lt"/>
              </a:rPr>
              <a:t>			 + augmentation rapide de la </a:t>
            </a:r>
            <a:r>
              <a:rPr lang="fr-FR" sz="1300" dirty="0">
                <a:solidFill>
                  <a:srgbClr val="003385"/>
                </a:solidFill>
                <a:latin typeface="+mn-lt"/>
              </a:rPr>
              <a:t>température du sel combustible</a:t>
            </a:r>
          </a:p>
        </p:txBody>
      </p:sp>
      <p:sp>
        <p:nvSpPr>
          <p:cNvPr id="18" name="Text Box 28"/>
          <p:cNvSpPr txBox="1">
            <a:spLocks noChangeArrowheads="1"/>
          </p:cNvSpPr>
          <p:nvPr/>
        </p:nvSpPr>
        <p:spPr bwMode="auto">
          <a:xfrm>
            <a:off x="35496" y="1340768"/>
            <a:ext cx="7992888" cy="323165"/>
          </a:xfrm>
          <a:prstGeom prst="rect">
            <a:avLst/>
          </a:prstGeom>
          <a:noFill/>
          <a:ln w="9525">
            <a:noFill/>
            <a:miter lim="800000"/>
            <a:headEnd/>
            <a:tailEnd/>
          </a:ln>
          <a:effectLst/>
        </p:spPr>
        <p:txBody>
          <a:bodyPr wrap="square">
            <a:spAutoFit/>
          </a:bodyPr>
          <a:lstStyle/>
          <a:p>
            <a:r>
              <a:rPr lang="fr-FR" sz="1500" dirty="0" smtClean="0">
                <a:solidFill>
                  <a:srgbClr val="003385"/>
                </a:solidFill>
                <a:latin typeface="+mn-lt"/>
              </a:rPr>
              <a:t>Caractéristiques </a:t>
            </a:r>
            <a:r>
              <a:rPr lang="fr-FR" sz="1500" dirty="0">
                <a:solidFill>
                  <a:srgbClr val="003385"/>
                </a:solidFill>
                <a:latin typeface="+mn-lt"/>
              </a:rPr>
              <a:t>de sûreté </a:t>
            </a:r>
            <a:r>
              <a:rPr lang="fr-FR" sz="1500" dirty="0" smtClean="0">
                <a:solidFill>
                  <a:srgbClr val="003385"/>
                </a:solidFill>
                <a:latin typeface="+mn-lt"/>
              </a:rPr>
              <a:t>très différentes des réacteurs </a:t>
            </a:r>
            <a:r>
              <a:rPr lang="fr-FR" sz="1500" dirty="0">
                <a:solidFill>
                  <a:srgbClr val="003385"/>
                </a:solidFill>
                <a:latin typeface="+mn-lt"/>
              </a:rPr>
              <a:t>à combustible solide</a:t>
            </a:r>
          </a:p>
        </p:txBody>
      </p:sp>
      <p:sp>
        <p:nvSpPr>
          <p:cNvPr id="19" name="Text Box 32"/>
          <p:cNvSpPr txBox="1">
            <a:spLocks noChangeArrowheads="1"/>
          </p:cNvSpPr>
          <p:nvPr/>
        </p:nvSpPr>
        <p:spPr bwMode="auto">
          <a:xfrm>
            <a:off x="899592" y="1584008"/>
            <a:ext cx="7705030" cy="492443"/>
          </a:xfrm>
          <a:prstGeom prst="rect">
            <a:avLst/>
          </a:prstGeom>
          <a:noFill/>
          <a:ln w="9525">
            <a:noFill/>
            <a:miter lim="800000"/>
            <a:headEnd/>
            <a:tailEnd/>
          </a:ln>
          <a:effectLst/>
        </p:spPr>
        <p:txBody>
          <a:bodyPr wrap="square">
            <a:spAutoFit/>
          </a:bodyPr>
          <a:lstStyle/>
          <a:p>
            <a:r>
              <a:rPr lang="fr-FR" sz="1300" dirty="0">
                <a:latin typeface="+mn-lt"/>
              </a:rPr>
              <a:t>Nécessité de </a:t>
            </a:r>
            <a:r>
              <a:rPr lang="fr-FR" sz="1300" dirty="0" smtClean="0">
                <a:latin typeface="+mn-lt"/>
              </a:rPr>
              <a:t>redéfinir </a:t>
            </a:r>
            <a:r>
              <a:rPr lang="fr-FR" sz="1300" dirty="0">
                <a:latin typeface="+mn-lt"/>
              </a:rPr>
              <a:t>complètement l’approche de sûreté du réacteur et les analyses de risque du système – Utiliser l’approche de « </a:t>
            </a:r>
            <a:r>
              <a:rPr lang="fr-FR" sz="1300" dirty="0" err="1" smtClean="0">
                <a:latin typeface="+mn-lt"/>
              </a:rPr>
              <a:t>Safety</a:t>
            </a:r>
            <a:r>
              <a:rPr lang="fr-FR" sz="1300" dirty="0" smtClean="0">
                <a:latin typeface="+mn-lt"/>
              </a:rPr>
              <a:t> by Design</a:t>
            </a:r>
            <a:r>
              <a:rPr lang="fr-FR" sz="1300" dirty="0">
                <a:latin typeface="+mn-lt"/>
              </a:rPr>
              <a:t> »</a:t>
            </a:r>
          </a:p>
        </p:txBody>
      </p:sp>
      <p:sp>
        <p:nvSpPr>
          <p:cNvPr id="21" name="Rectangle 4"/>
          <p:cNvSpPr>
            <a:spLocks noChangeArrowheads="1"/>
          </p:cNvSpPr>
          <p:nvPr/>
        </p:nvSpPr>
        <p:spPr bwMode="auto">
          <a:xfrm>
            <a:off x="179512" y="260648"/>
            <a:ext cx="6781800" cy="457200"/>
          </a:xfrm>
          <a:prstGeom prst="rect">
            <a:avLst/>
          </a:prstGeom>
          <a:noFill/>
          <a:ln w="9525">
            <a:noFill/>
            <a:miter lim="800000"/>
            <a:headEnd/>
            <a:tailEnd/>
          </a:ln>
        </p:spPr>
        <p:txBody>
          <a:bodyPr/>
          <a:lstStyle/>
          <a:p>
            <a:pPr marL="342900" indent="-342900">
              <a:lnSpc>
                <a:spcPct val="80000"/>
              </a:lnSpc>
              <a:spcBef>
                <a:spcPct val="20000"/>
              </a:spcBef>
              <a:buClr>
                <a:srgbClr val="333399"/>
              </a:buClr>
            </a:pPr>
            <a:r>
              <a:rPr lang="fr-FR" b="1" dirty="0" smtClean="0">
                <a:solidFill>
                  <a:srgbClr val="003385"/>
                </a:solidFill>
                <a:latin typeface="Verdana" pitchFamily="34" charset="0"/>
              </a:rPr>
              <a:t>MSFR : Exemples d’études en cours</a:t>
            </a:r>
            <a:endParaRPr lang="fr-FR" b="1" dirty="0">
              <a:solidFill>
                <a:srgbClr val="003385"/>
              </a:solidFill>
              <a:latin typeface="Verdana" pitchFamily="34" charset="0"/>
            </a:endParaRPr>
          </a:p>
        </p:txBody>
      </p:sp>
      <p:grpSp>
        <p:nvGrpSpPr>
          <p:cNvPr id="7" name="Groupe 6"/>
          <p:cNvGrpSpPr/>
          <p:nvPr/>
        </p:nvGrpSpPr>
        <p:grpSpPr>
          <a:xfrm>
            <a:off x="4799508" y="3512041"/>
            <a:ext cx="4308996" cy="3256287"/>
            <a:chOff x="4644008" y="3512041"/>
            <a:chExt cx="4308996" cy="3256287"/>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4008" y="3816000"/>
              <a:ext cx="4308996" cy="2952328"/>
            </a:xfrm>
            <a:prstGeom prst="rect">
              <a:avLst/>
            </a:prstGeom>
          </p:spPr>
        </p:pic>
        <p:sp>
          <p:nvSpPr>
            <p:cNvPr id="6" name="ZoneTexte 5"/>
            <p:cNvSpPr txBox="1"/>
            <p:nvPr/>
          </p:nvSpPr>
          <p:spPr>
            <a:xfrm>
              <a:off x="5856661" y="3512041"/>
              <a:ext cx="2358915" cy="276999"/>
            </a:xfrm>
            <a:prstGeom prst="rect">
              <a:avLst/>
            </a:prstGeom>
            <a:noFill/>
          </p:spPr>
          <p:txBody>
            <a:bodyPr wrap="none" rtlCol="0">
              <a:spAutoFit/>
            </a:bodyPr>
            <a:lstStyle/>
            <a:p>
              <a:pPr algn="ctr"/>
              <a:r>
                <a:rPr lang="en-US" sz="1200" dirty="0" err="1" smtClean="0"/>
                <a:t>Température</a:t>
              </a:r>
              <a:r>
                <a:rPr lang="en-US" sz="1200" dirty="0" smtClean="0"/>
                <a:t> du </a:t>
              </a:r>
              <a:r>
                <a:rPr lang="en-US" sz="1200" dirty="0" err="1" smtClean="0"/>
                <a:t>sel</a:t>
              </a:r>
              <a:r>
                <a:rPr lang="en-US" sz="1200" dirty="0" smtClean="0"/>
                <a:t> combustible</a:t>
              </a:r>
              <a:endParaRPr lang="en-US" sz="1200" dirty="0"/>
            </a:p>
          </p:txBody>
        </p:sp>
      </p:grpSp>
      <p:grpSp>
        <p:nvGrpSpPr>
          <p:cNvPr id="5" name="Groupe 4"/>
          <p:cNvGrpSpPr/>
          <p:nvPr/>
        </p:nvGrpSpPr>
        <p:grpSpPr>
          <a:xfrm>
            <a:off x="151200" y="3501008"/>
            <a:ext cx="4887048" cy="3168352"/>
            <a:chOff x="151200" y="3501008"/>
            <a:chExt cx="4887048" cy="3168352"/>
          </a:xfrm>
        </p:grpSpPr>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3501008"/>
              <a:ext cx="4858736" cy="3168352"/>
            </a:xfrm>
            <a:prstGeom prst="rect">
              <a:avLst/>
            </a:prstGeom>
          </p:spPr>
        </p:pic>
        <p:sp>
          <p:nvSpPr>
            <p:cNvPr id="24" name="Text Box 10"/>
            <p:cNvSpPr txBox="1">
              <a:spLocks noChangeArrowheads="1"/>
            </p:cNvSpPr>
            <p:nvPr/>
          </p:nvSpPr>
          <p:spPr bwMode="auto">
            <a:xfrm>
              <a:off x="151200" y="4005064"/>
              <a:ext cx="863600" cy="339471"/>
            </a:xfrm>
            <a:prstGeom prst="rect">
              <a:avLst/>
            </a:prstGeom>
            <a:noFill/>
            <a:ln w="9525">
              <a:noFill/>
              <a:miter lim="800000"/>
              <a:headEnd/>
              <a:tailEnd/>
            </a:ln>
          </p:spPr>
          <p:txBody>
            <a:bodyPr wrap="none" lIns="90000" tIns="66240" rIns="90000" bIns="45000"/>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100" b="1" dirty="0" smtClean="0">
                  <a:solidFill>
                    <a:schemeClr val="accent2">
                      <a:lumMod val="75000"/>
                    </a:schemeClr>
                  </a:solidFill>
                  <a:ea typeface="ＭＳ Ｐゴシック"/>
                  <a:cs typeface="Arial" pitchFamily="34" charset="0"/>
                </a:rPr>
                <a:t>3,5%</a:t>
              </a:r>
              <a:endParaRPr lang="fr-FR" sz="1100" b="1" dirty="0">
                <a:solidFill>
                  <a:schemeClr val="accent2">
                    <a:lumMod val="75000"/>
                  </a:schemeClr>
                </a:solidFill>
                <a:ea typeface="ＭＳ Ｐゴシック"/>
                <a:cs typeface="Arial" pitchFamily="34" charset="0"/>
              </a:endParaRPr>
            </a:p>
          </p:txBody>
        </p:sp>
        <p:sp>
          <p:nvSpPr>
            <p:cNvPr id="34" name="Text Box 15"/>
            <p:cNvSpPr txBox="1">
              <a:spLocks noChangeArrowheads="1"/>
            </p:cNvSpPr>
            <p:nvPr/>
          </p:nvSpPr>
          <p:spPr bwMode="auto">
            <a:xfrm>
              <a:off x="1192560" y="4918496"/>
              <a:ext cx="1219200" cy="333375"/>
            </a:xfrm>
            <a:prstGeom prst="rect">
              <a:avLst/>
            </a:prstGeom>
            <a:noFill/>
            <a:ln w="9525">
              <a:noFill/>
              <a:miter lim="800000"/>
              <a:headEnd/>
              <a:tailEnd/>
            </a:ln>
          </p:spPr>
          <p:txBody>
            <a:bodyPr lIns="90000" tIns="60840" rIns="90000" bIns="450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000" b="1" baseline="33000" dirty="0">
                  <a:solidFill>
                    <a:srgbClr val="F725E8"/>
                  </a:solidFill>
                  <a:latin typeface="+mn-lt"/>
                  <a:ea typeface="ＭＳ Ｐゴシック"/>
                  <a:cs typeface="Microsoft YaHei"/>
                </a:rPr>
                <a:t>233</a:t>
              </a:r>
              <a:r>
                <a:rPr lang="en-US" sz="1000" b="1" dirty="0">
                  <a:solidFill>
                    <a:srgbClr val="F725E8"/>
                  </a:solidFill>
                  <a:latin typeface="+mn-lt"/>
                  <a:ea typeface="ＭＳ Ｐゴシック"/>
                  <a:cs typeface="Microsoft YaHei"/>
                </a:rPr>
                <a:t>Pa</a:t>
              </a:r>
            </a:p>
          </p:txBody>
        </p:sp>
        <p:sp>
          <p:nvSpPr>
            <p:cNvPr id="35" name="Text Box 16"/>
            <p:cNvSpPr txBox="1">
              <a:spLocks noChangeArrowheads="1"/>
            </p:cNvSpPr>
            <p:nvPr/>
          </p:nvSpPr>
          <p:spPr bwMode="auto">
            <a:xfrm>
              <a:off x="904528" y="4607793"/>
              <a:ext cx="1219200" cy="333375"/>
            </a:xfrm>
            <a:prstGeom prst="rect">
              <a:avLst/>
            </a:prstGeom>
            <a:noFill/>
            <a:ln w="9525">
              <a:noFill/>
              <a:miter lim="800000"/>
              <a:headEnd/>
              <a:tailEnd/>
            </a:ln>
          </p:spPr>
          <p:txBody>
            <a:bodyPr lIns="90000" tIns="60840" rIns="90000" bIns="450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000" b="1" dirty="0">
                  <a:solidFill>
                    <a:srgbClr val="FF0000"/>
                  </a:solidFill>
                  <a:latin typeface="+mn-lt"/>
                  <a:ea typeface="ＭＳ Ｐゴシック"/>
                  <a:cs typeface="Microsoft YaHei"/>
                </a:rPr>
                <a:t>Actinides</a:t>
              </a:r>
            </a:p>
          </p:txBody>
        </p:sp>
        <p:sp>
          <p:nvSpPr>
            <p:cNvPr id="36" name="Text Box 17"/>
            <p:cNvSpPr txBox="1">
              <a:spLocks noChangeArrowheads="1"/>
            </p:cNvSpPr>
            <p:nvPr/>
          </p:nvSpPr>
          <p:spPr bwMode="auto">
            <a:xfrm rot="1025125">
              <a:off x="794684" y="4499836"/>
              <a:ext cx="2273300" cy="285750"/>
            </a:xfrm>
            <a:prstGeom prst="rect">
              <a:avLst/>
            </a:prstGeom>
            <a:noFill/>
            <a:ln w="9525">
              <a:noFill/>
              <a:miter lim="800000"/>
              <a:headEnd/>
              <a:tailEnd/>
            </a:ln>
          </p:spPr>
          <p:txBody>
            <a:bodyPr lIns="90000" tIns="60840" rIns="90000" bIns="450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000" b="1" dirty="0">
                  <a:solidFill>
                    <a:srgbClr val="00B050"/>
                  </a:solidFill>
                  <a:latin typeface="+mn-lt"/>
                  <a:ea typeface="ＭＳ Ｐゴシック"/>
                  <a:cs typeface="Microsoft YaHei"/>
                </a:rPr>
                <a:t>Produits de Fission</a:t>
              </a:r>
            </a:p>
          </p:txBody>
        </p:sp>
        <p:sp>
          <p:nvSpPr>
            <p:cNvPr id="37" name="Text Box 18"/>
            <p:cNvSpPr txBox="1">
              <a:spLocks noChangeArrowheads="1"/>
            </p:cNvSpPr>
            <p:nvPr/>
          </p:nvSpPr>
          <p:spPr bwMode="auto">
            <a:xfrm rot="904182">
              <a:off x="1575950" y="4208572"/>
              <a:ext cx="887412" cy="334962"/>
            </a:xfrm>
            <a:prstGeom prst="rect">
              <a:avLst/>
            </a:prstGeom>
            <a:noFill/>
            <a:ln w="9525">
              <a:noFill/>
              <a:miter lim="800000"/>
              <a:headEnd/>
              <a:tailEnd/>
            </a:ln>
          </p:spPr>
          <p:txBody>
            <a:bodyPr lIns="90000" tIns="60840" rIns="90000" bIns="450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200" b="1" dirty="0">
                  <a:solidFill>
                    <a:schemeClr val="accent2">
                      <a:lumMod val="75000"/>
                    </a:schemeClr>
                  </a:solidFill>
                  <a:latin typeface="+mn-lt"/>
                  <a:ea typeface="ＭＳ Ｐゴシック"/>
                  <a:cs typeface="Microsoft YaHei"/>
                </a:rPr>
                <a:t>Total</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48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48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486" grpId="0"/>
      <p:bldP spid="20488" grpId="0"/>
      <p:bldP spid="1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Espace réservé du numéro de diapositive 2"/>
          <p:cNvSpPr>
            <a:spLocks noGrp="1"/>
          </p:cNvSpPr>
          <p:nvPr>
            <p:ph type="sldNum" sz="quarter" idx="11"/>
          </p:nvPr>
        </p:nvSpPr>
        <p:spPr>
          <a:xfrm>
            <a:off x="8382000" y="6537325"/>
            <a:ext cx="533400" cy="244475"/>
          </a:xfrm>
          <a:noFill/>
        </p:spPr>
        <p:txBody>
          <a:bodyPr/>
          <a:lstStyle/>
          <a:p>
            <a:fld id="{EE737474-4171-4CF8-AE9F-889068E252DB}" type="slidenum">
              <a:rPr lang="en-GB"/>
              <a:pPr/>
              <a:t>34</a:t>
            </a:fld>
            <a:endParaRPr lang="en-GB"/>
          </a:p>
        </p:txBody>
      </p:sp>
      <p:sp>
        <p:nvSpPr>
          <p:cNvPr id="5" name="Espace réservé du contenu 2"/>
          <p:cNvSpPr txBox="1">
            <a:spLocks/>
          </p:cNvSpPr>
          <p:nvPr/>
        </p:nvSpPr>
        <p:spPr bwMode="auto">
          <a:xfrm>
            <a:off x="107504" y="1628800"/>
            <a:ext cx="3600971" cy="4536504"/>
          </a:xfrm>
          <a:prstGeom prst="rect">
            <a:avLst/>
          </a:prstGeom>
          <a:solidFill>
            <a:srgbClr val="DDFFDD"/>
          </a:solidFill>
          <a:ln w="9525">
            <a:solidFill>
              <a:schemeClr val="tx1"/>
            </a:solidFill>
            <a:miter lim="800000"/>
            <a:headEnd/>
            <a:tailEnd/>
          </a:ln>
          <a:effectLst>
            <a:outerShdw blurRad="50800" dist="38100" dir="2700000" algn="tl" rotWithShape="0">
              <a:prstClr val="black">
                <a:alpha val="40000"/>
              </a:prstClr>
            </a:outerShdw>
          </a:effectLst>
        </p:spPr>
        <p:txBody>
          <a:bodyPr/>
          <a:lstStyle/>
          <a:p>
            <a:pPr eaLnBrk="0" hangingPunct="0">
              <a:lnSpc>
                <a:spcPct val="80000"/>
              </a:lnSpc>
              <a:spcBef>
                <a:spcPts val="0"/>
              </a:spcBef>
              <a:buClr>
                <a:srgbClr val="333399"/>
              </a:buClr>
            </a:pPr>
            <a:endParaRPr lang="fr-FR" sz="800" dirty="0" smtClean="0">
              <a:solidFill>
                <a:srgbClr val="003385"/>
              </a:solidFill>
              <a:latin typeface="Verdana" pitchFamily="34" charset="0"/>
            </a:endParaRPr>
          </a:p>
          <a:p>
            <a:pPr eaLnBrk="0" hangingPunct="0">
              <a:lnSpc>
                <a:spcPct val="80000"/>
              </a:lnSpc>
              <a:spcBef>
                <a:spcPts val="600"/>
              </a:spcBef>
              <a:buClr>
                <a:srgbClr val="333399"/>
              </a:buClr>
            </a:pPr>
            <a:r>
              <a:rPr lang="fr-FR" sz="1100" dirty="0" smtClean="0">
                <a:solidFill>
                  <a:srgbClr val="003385"/>
                </a:solidFill>
                <a:latin typeface="Verdana" pitchFamily="34" charset="0"/>
              </a:rPr>
              <a:t>Sel </a:t>
            </a:r>
            <a:r>
              <a:rPr lang="fr-FR" sz="1100" dirty="0">
                <a:solidFill>
                  <a:srgbClr val="003385"/>
                </a:solidFill>
                <a:latin typeface="Verdana" pitchFamily="34" charset="0"/>
              </a:rPr>
              <a:t>initial : </a:t>
            </a:r>
            <a:r>
              <a:rPr lang="fr-FR" sz="1100" dirty="0">
                <a:solidFill>
                  <a:schemeClr val="tx2"/>
                </a:solidFill>
                <a:latin typeface="Verdana" pitchFamily="34" charset="0"/>
              </a:rPr>
              <a:t>77,5% </a:t>
            </a:r>
            <a:r>
              <a:rPr lang="fr-FR" sz="1100" baseline="30000" dirty="0" smtClean="0">
                <a:solidFill>
                  <a:schemeClr val="tx2"/>
                </a:solidFill>
                <a:latin typeface="Verdana" pitchFamily="34" charset="0"/>
              </a:rPr>
              <a:t>7</a:t>
            </a:r>
            <a:r>
              <a:rPr lang="fr-FR" sz="1100" dirty="0" smtClean="0">
                <a:solidFill>
                  <a:schemeClr val="tx2"/>
                </a:solidFill>
                <a:latin typeface="Verdana" pitchFamily="34" charset="0"/>
              </a:rPr>
              <a:t>LiF + 22,5% (Th+fissile)F</a:t>
            </a:r>
            <a:r>
              <a:rPr lang="fr-FR" sz="1100" baseline="-25000" dirty="0" smtClean="0">
                <a:solidFill>
                  <a:schemeClr val="tx2"/>
                </a:solidFill>
                <a:latin typeface="Verdana" pitchFamily="34" charset="0"/>
              </a:rPr>
              <a:t>4</a:t>
            </a:r>
            <a:endParaRPr lang="fr-FR" sz="1100" baseline="-25000" dirty="0">
              <a:solidFill>
                <a:schemeClr val="tx2"/>
              </a:solidFill>
              <a:latin typeface="Verdana" pitchFamily="34" charset="0"/>
            </a:endParaRPr>
          </a:p>
          <a:p>
            <a:pPr eaLnBrk="0" hangingPunct="0">
              <a:lnSpc>
                <a:spcPct val="80000"/>
              </a:lnSpc>
              <a:spcBef>
                <a:spcPts val="600"/>
              </a:spcBef>
              <a:buClr>
                <a:srgbClr val="333399"/>
              </a:buClr>
            </a:pPr>
            <a:r>
              <a:rPr lang="fr-FR" sz="1100" dirty="0">
                <a:solidFill>
                  <a:srgbClr val="003385"/>
                </a:solidFill>
                <a:latin typeface="Verdana" pitchFamily="34" charset="0"/>
              </a:rPr>
              <a:t>Température de fonctionnement : </a:t>
            </a:r>
            <a:r>
              <a:rPr lang="fr-FR" sz="1100" dirty="0" smtClean="0">
                <a:solidFill>
                  <a:schemeClr val="tx2"/>
                </a:solidFill>
                <a:latin typeface="Verdana" pitchFamily="34" charset="0"/>
              </a:rPr>
              <a:t>625 </a:t>
            </a:r>
            <a:r>
              <a:rPr lang="fr-FR" sz="1100" dirty="0">
                <a:solidFill>
                  <a:schemeClr val="tx2"/>
                </a:solidFill>
                <a:latin typeface="Verdana" pitchFamily="34" charset="0"/>
              </a:rPr>
              <a:t>à </a:t>
            </a:r>
            <a:r>
              <a:rPr lang="fr-FR" sz="1100" dirty="0" smtClean="0">
                <a:solidFill>
                  <a:schemeClr val="tx2"/>
                </a:solidFill>
                <a:latin typeface="Verdana" pitchFamily="34" charset="0"/>
              </a:rPr>
              <a:t>775 </a:t>
            </a:r>
            <a:r>
              <a:rPr lang="fr-FR" sz="1100" baseline="30000" dirty="0" err="1" smtClean="0">
                <a:solidFill>
                  <a:schemeClr val="tx2"/>
                </a:solidFill>
                <a:latin typeface="Verdana" pitchFamily="34" charset="0"/>
              </a:rPr>
              <a:t>o</a:t>
            </a:r>
            <a:r>
              <a:rPr lang="fr-FR" sz="1100" dirty="0" err="1" smtClean="0">
                <a:solidFill>
                  <a:schemeClr val="tx2"/>
                </a:solidFill>
                <a:latin typeface="Verdana" pitchFamily="34" charset="0"/>
              </a:rPr>
              <a:t>C</a:t>
            </a:r>
            <a:endParaRPr lang="fr-FR" sz="1100" dirty="0">
              <a:solidFill>
                <a:schemeClr val="tx2"/>
              </a:solidFill>
              <a:latin typeface="Verdana" pitchFamily="34" charset="0"/>
            </a:endParaRPr>
          </a:p>
          <a:p>
            <a:pPr eaLnBrk="0" hangingPunct="0">
              <a:lnSpc>
                <a:spcPct val="80000"/>
              </a:lnSpc>
              <a:spcBef>
                <a:spcPts val="600"/>
              </a:spcBef>
              <a:buClr>
                <a:srgbClr val="333399"/>
              </a:buClr>
            </a:pPr>
            <a:r>
              <a:rPr lang="fr-FR" sz="1100" dirty="0">
                <a:solidFill>
                  <a:srgbClr val="003385"/>
                </a:solidFill>
                <a:latin typeface="Verdana" pitchFamily="34" charset="0"/>
              </a:rPr>
              <a:t>Puissance : </a:t>
            </a:r>
            <a:r>
              <a:rPr lang="fr-FR" sz="1100" dirty="0">
                <a:solidFill>
                  <a:schemeClr val="tx2"/>
                </a:solidFill>
                <a:latin typeface="Verdana" pitchFamily="34" charset="0"/>
              </a:rPr>
              <a:t>3 </a:t>
            </a:r>
            <a:r>
              <a:rPr lang="fr-FR" sz="1100" dirty="0" err="1">
                <a:solidFill>
                  <a:schemeClr val="tx2"/>
                </a:solidFill>
                <a:latin typeface="Verdana" pitchFamily="34" charset="0"/>
              </a:rPr>
              <a:t>GW</a:t>
            </a:r>
            <a:r>
              <a:rPr lang="fr-FR" sz="1100" baseline="-25000" dirty="0" err="1">
                <a:solidFill>
                  <a:schemeClr val="tx2"/>
                </a:solidFill>
                <a:latin typeface="Verdana" pitchFamily="34" charset="0"/>
              </a:rPr>
              <a:t>th</a:t>
            </a:r>
            <a:r>
              <a:rPr lang="fr-FR" sz="1100" dirty="0">
                <a:solidFill>
                  <a:schemeClr val="tx2"/>
                </a:solidFill>
                <a:latin typeface="Verdana" pitchFamily="34" charset="0"/>
              </a:rPr>
              <a:t> (1,4 </a:t>
            </a:r>
            <a:r>
              <a:rPr lang="fr-FR" sz="1100" dirty="0" err="1">
                <a:solidFill>
                  <a:schemeClr val="tx2"/>
                </a:solidFill>
                <a:latin typeface="Verdana" pitchFamily="34" charset="0"/>
              </a:rPr>
              <a:t>GW</a:t>
            </a:r>
            <a:r>
              <a:rPr lang="fr-FR" sz="1100" baseline="-25000" dirty="0" err="1">
                <a:solidFill>
                  <a:schemeClr val="tx2"/>
                </a:solidFill>
                <a:latin typeface="Verdana" pitchFamily="34" charset="0"/>
              </a:rPr>
              <a:t>él</a:t>
            </a:r>
            <a:r>
              <a:rPr lang="fr-FR" sz="1100" dirty="0">
                <a:solidFill>
                  <a:schemeClr val="tx2"/>
                </a:solidFill>
                <a:latin typeface="Verdana" pitchFamily="34" charset="0"/>
              </a:rPr>
              <a:t>)</a:t>
            </a:r>
          </a:p>
          <a:p>
            <a:pPr eaLnBrk="0" hangingPunct="0">
              <a:lnSpc>
                <a:spcPct val="80000"/>
              </a:lnSpc>
              <a:spcBef>
                <a:spcPts val="1800"/>
              </a:spcBef>
              <a:buClr>
                <a:srgbClr val="333399"/>
              </a:buClr>
            </a:pPr>
            <a:r>
              <a:rPr lang="fr-FR" sz="1100" dirty="0" smtClean="0">
                <a:solidFill>
                  <a:srgbClr val="003385"/>
                </a:solidFill>
                <a:latin typeface="Verdana" pitchFamily="34" charset="0"/>
              </a:rPr>
              <a:t>Inventaire </a:t>
            </a:r>
            <a:r>
              <a:rPr lang="fr-FR" sz="1100" dirty="0">
                <a:solidFill>
                  <a:srgbClr val="003385"/>
                </a:solidFill>
                <a:latin typeface="Verdana" pitchFamily="34" charset="0"/>
              </a:rPr>
              <a:t>initial d’</a:t>
            </a:r>
            <a:r>
              <a:rPr lang="fr-FR" sz="1100" baseline="30000" dirty="0">
                <a:solidFill>
                  <a:srgbClr val="003385"/>
                </a:solidFill>
                <a:latin typeface="Verdana" pitchFamily="34" charset="0"/>
              </a:rPr>
              <a:t>233</a:t>
            </a:r>
            <a:r>
              <a:rPr lang="fr-FR" sz="1100" dirty="0">
                <a:solidFill>
                  <a:srgbClr val="003385"/>
                </a:solidFill>
                <a:latin typeface="Verdana" pitchFamily="34" charset="0"/>
              </a:rPr>
              <a:t>U par </a:t>
            </a:r>
            <a:r>
              <a:rPr lang="fr-FR" sz="1100" dirty="0" err="1">
                <a:solidFill>
                  <a:srgbClr val="003385"/>
                </a:solidFill>
                <a:latin typeface="Verdana" pitchFamily="34" charset="0"/>
              </a:rPr>
              <a:t>Gw</a:t>
            </a:r>
            <a:r>
              <a:rPr lang="fr-FR" sz="1100" baseline="-25000" dirty="0" err="1">
                <a:solidFill>
                  <a:srgbClr val="003385"/>
                </a:solidFill>
                <a:latin typeface="Verdana" pitchFamily="34" charset="0"/>
              </a:rPr>
              <a:t>él</a:t>
            </a:r>
            <a:r>
              <a:rPr lang="fr-FR" sz="1100" baseline="-25000" dirty="0">
                <a:solidFill>
                  <a:srgbClr val="003385"/>
                </a:solidFill>
                <a:latin typeface="Verdana" pitchFamily="34" charset="0"/>
              </a:rPr>
              <a:t> </a:t>
            </a:r>
            <a:r>
              <a:rPr lang="fr-FR" sz="1100" dirty="0">
                <a:solidFill>
                  <a:srgbClr val="003385"/>
                </a:solidFill>
                <a:latin typeface="Verdana" pitchFamily="34" charset="0"/>
              </a:rPr>
              <a:t>: </a:t>
            </a:r>
            <a:r>
              <a:rPr lang="fr-FR" sz="1100" dirty="0" smtClean="0">
                <a:solidFill>
                  <a:schemeClr val="tx2"/>
                </a:solidFill>
                <a:latin typeface="Verdana" pitchFamily="34" charset="0"/>
              </a:rPr>
              <a:t>3600 </a:t>
            </a:r>
            <a:r>
              <a:rPr lang="fr-FR" sz="1100" dirty="0">
                <a:solidFill>
                  <a:schemeClr val="tx2"/>
                </a:solidFill>
                <a:latin typeface="Verdana" pitchFamily="34" charset="0"/>
              </a:rPr>
              <a:t>kg</a:t>
            </a:r>
          </a:p>
          <a:p>
            <a:pPr eaLnBrk="0" hangingPunct="0">
              <a:lnSpc>
                <a:spcPct val="80000"/>
              </a:lnSpc>
              <a:spcBef>
                <a:spcPts val="600"/>
              </a:spcBef>
              <a:buClr>
                <a:srgbClr val="333399"/>
              </a:buClr>
            </a:pPr>
            <a:r>
              <a:rPr lang="fr-FR" sz="1100" dirty="0" smtClean="0">
                <a:solidFill>
                  <a:srgbClr val="003385"/>
                </a:solidFill>
                <a:latin typeface="Verdana" pitchFamily="34" charset="0"/>
              </a:rPr>
              <a:t>Alimentation en Th par </a:t>
            </a:r>
            <a:r>
              <a:rPr lang="fr-FR" sz="1100" dirty="0" err="1" smtClean="0">
                <a:solidFill>
                  <a:srgbClr val="003385"/>
                </a:solidFill>
                <a:latin typeface="Verdana" pitchFamily="34" charset="0"/>
              </a:rPr>
              <a:t>Gw</a:t>
            </a:r>
            <a:r>
              <a:rPr lang="fr-FR" sz="1100" baseline="-25000" dirty="0" err="1" smtClean="0">
                <a:solidFill>
                  <a:srgbClr val="003385"/>
                </a:solidFill>
                <a:latin typeface="Verdana" pitchFamily="34" charset="0"/>
              </a:rPr>
              <a:t>él</a:t>
            </a:r>
            <a:r>
              <a:rPr lang="fr-FR" sz="1100" baseline="-25000" dirty="0" smtClean="0">
                <a:solidFill>
                  <a:srgbClr val="003385"/>
                </a:solidFill>
                <a:latin typeface="Verdana" pitchFamily="34" charset="0"/>
              </a:rPr>
              <a:t> </a:t>
            </a:r>
            <a:r>
              <a:rPr lang="fr-FR" sz="1100" dirty="0" smtClean="0">
                <a:solidFill>
                  <a:srgbClr val="003385"/>
                </a:solidFill>
                <a:latin typeface="Verdana" pitchFamily="34" charset="0"/>
              </a:rPr>
              <a:t>: </a:t>
            </a:r>
            <a:r>
              <a:rPr lang="fr-FR" sz="1100" dirty="0" smtClean="0">
                <a:solidFill>
                  <a:schemeClr val="tx2"/>
                </a:solidFill>
                <a:latin typeface="Verdana" pitchFamily="34" charset="0"/>
              </a:rPr>
              <a:t>1100 kg par an</a:t>
            </a:r>
          </a:p>
          <a:p>
            <a:pPr eaLnBrk="0" hangingPunct="0">
              <a:lnSpc>
                <a:spcPct val="80000"/>
              </a:lnSpc>
              <a:spcBef>
                <a:spcPts val="1800"/>
              </a:spcBef>
              <a:buClr>
                <a:srgbClr val="333399"/>
              </a:buClr>
            </a:pPr>
            <a:r>
              <a:rPr lang="fr-FR" sz="1100" dirty="0" smtClean="0">
                <a:solidFill>
                  <a:srgbClr val="003385"/>
                </a:solidFill>
                <a:latin typeface="Verdana" pitchFamily="34" charset="0"/>
              </a:rPr>
              <a:t>Diamètre intérieur du cœur : </a:t>
            </a:r>
            <a:r>
              <a:rPr lang="fr-FR" sz="1100" dirty="0" smtClean="0">
                <a:solidFill>
                  <a:schemeClr val="tx2"/>
                </a:solidFill>
                <a:latin typeface="Verdana" pitchFamily="34" charset="0"/>
              </a:rPr>
              <a:t>2,26 m</a:t>
            </a:r>
          </a:p>
          <a:p>
            <a:pPr eaLnBrk="0" hangingPunct="0">
              <a:lnSpc>
                <a:spcPct val="80000"/>
              </a:lnSpc>
              <a:spcBef>
                <a:spcPts val="600"/>
              </a:spcBef>
              <a:buClr>
                <a:srgbClr val="333399"/>
              </a:buClr>
            </a:pPr>
            <a:r>
              <a:rPr lang="fr-FR" sz="1100" dirty="0" smtClean="0">
                <a:solidFill>
                  <a:srgbClr val="003385"/>
                </a:solidFill>
                <a:latin typeface="Verdana" pitchFamily="34" charset="0"/>
              </a:rPr>
              <a:t>Hauteur du cœur : </a:t>
            </a:r>
            <a:r>
              <a:rPr lang="fr-FR" sz="1100" dirty="0" smtClean="0">
                <a:solidFill>
                  <a:schemeClr val="tx2"/>
                </a:solidFill>
                <a:latin typeface="Verdana" pitchFamily="34" charset="0"/>
              </a:rPr>
              <a:t>2,26 m</a:t>
            </a:r>
          </a:p>
          <a:p>
            <a:pPr eaLnBrk="0" hangingPunct="0">
              <a:lnSpc>
                <a:spcPct val="80000"/>
              </a:lnSpc>
              <a:spcBef>
                <a:spcPts val="1800"/>
              </a:spcBef>
              <a:buClr>
                <a:srgbClr val="333399"/>
              </a:buClr>
            </a:pPr>
            <a:r>
              <a:rPr lang="fr-FR" sz="1100" dirty="0" smtClean="0">
                <a:solidFill>
                  <a:srgbClr val="003385"/>
                </a:solidFill>
                <a:latin typeface="Verdana" pitchFamily="34" charset="0"/>
              </a:rPr>
              <a:t>Volume </a:t>
            </a:r>
            <a:r>
              <a:rPr lang="fr-FR" sz="1100" dirty="0">
                <a:solidFill>
                  <a:srgbClr val="003385"/>
                </a:solidFill>
                <a:latin typeface="Verdana" pitchFamily="34" charset="0"/>
              </a:rPr>
              <a:t>de sel combustible : </a:t>
            </a:r>
            <a:r>
              <a:rPr lang="fr-FR" sz="1100" dirty="0">
                <a:solidFill>
                  <a:schemeClr val="tx2"/>
                </a:solidFill>
                <a:latin typeface="Verdana" pitchFamily="34" charset="0"/>
              </a:rPr>
              <a:t>18 m</a:t>
            </a:r>
            <a:r>
              <a:rPr lang="fr-FR" sz="1100" baseline="30000" dirty="0">
                <a:solidFill>
                  <a:schemeClr val="tx2"/>
                </a:solidFill>
                <a:latin typeface="Verdana" pitchFamily="34" charset="0"/>
              </a:rPr>
              <a:t>3</a:t>
            </a:r>
          </a:p>
          <a:p>
            <a:pPr marL="669925" lvl="1" indent="-325438" eaLnBrk="0" hangingPunct="0">
              <a:lnSpc>
                <a:spcPct val="80000"/>
              </a:lnSpc>
              <a:spcBef>
                <a:spcPts val="600"/>
              </a:spcBef>
              <a:buClr>
                <a:srgbClr val="DC5A21"/>
              </a:buClr>
              <a:buFont typeface="Times" pitchFamily="18" charset="0"/>
              <a:buChar char="•"/>
            </a:pPr>
            <a:r>
              <a:rPr lang="fr-FR" sz="1100" dirty="0">
                <a:solidFill>
                  <a:schemeClr val="tx2"/>
                </a:solidFill>
                <a:latin typeface="Verdana" pitchFamily="34" charset="0"/>
              </a:rPr>
              <a:t>1/2 dans le cœur</a:t>
            </a:r>
          </a:p>
          <a:p>
            <a:pPr marL="669925" lvl="1" indent="-325438" eaLnBrk="0" hangingPunct="0">
              <a:lnSpc>
                <a:spcPct val="80000"/>
              </a:lnSpc>
              <a:spcBef>
                <a:spcPts val="600"/>
              </a:spcBef>
              <a:buClr>
                <a:srgbClr val="DC5A21"/>
              </a:buClr>
              <a:buFont typeface="Times" pitchFamily="18" charset="0"/>
              <a:buChar char="•"/>
            </a:pPr>
            <a:r>
              <a:rPr lang="fr-FR" sz="1100" dirty="0">
                <a:solidFill>
                  <a:schemeClr val="tx2"/>
                </a:solidFill>
                <a:latin typeface="Verdana" pitchFamily="34" charset="0"/>
              </a:rPr>
              <a:t>1/2 dans les échangeurs et tuyaux</a:t>
            </a:r>
          </a:p>
          <a:p>
            <a:pPr eaLnBrk="0" hangingPunct="0">
              <a:lnSpc>
                <a:spcPct val="80000"/>
              </a:lnSpc>
              <a:spcBef>
                <a:spcPts val="1800"/>
              </a:spcBef>
              <a:buClr>
                <a:srgbClr val="333399"/>
              </a:buClr>
            </a:pPr>
            <a:r>
              <a:rPr lang="fr-FR" sz="1100" dirty="0" smtClean="0">
                <a:solidFill>
                  <a:srgbClr val="003385"/>
                </a:solidFill>
                <a:latin typeface="Verdana" pitchFamily="34" charset="0"/>
              </a:rPr>
              <a:t>Puissance volumique : </a:t>
            </a:r>
            <a:r>
              <a:rPr lang="fr-FR" sz="1100" dirty="0" smtClean="0">
                <a:solidFill>
                  <a:schemeClr val="tx2"/>
                </a:solidFill>
                <a:latin typeface="Verdana" pitchFamily="34" charset="0"/>
              </a:rPr>
              <a:t>330 W/cm</a:t>
            </a:r>
            <a:r>
              <a:rPr lang="fr-FR" sz="1100" baseline="30000" dirty="0" smtClean="0">
                <a:solidFill>
                  <a:schemeClr val="tx2"/>
                </a:solidFill>
                <a:latin typeface="Verdana" pitchFamily="34" charset="0"/>
              </a:rPr>
              <a:t>3</a:t>
            </a:r>
          </a:p>
          <a:p>
            <a:pPr eaLnBrk="0" hangingPunct="0">
              <a:lnSpc>
                <a:spcPct val="80000"/>
              </a:lnSpc>
              <a:spcBef>
                <a:spcPts val="1800"/>
              </a:spcBef>
              <a:buClr>
                <a:srgbClr val="333399"/>
              </a:buClr>
            </a:pPr>
            <a:r>
              <a:rPr lang="fr-FR" sz="1100" dirty="0" smtClean="0">
                <a:solidFill>
                  <a:srgbClr val="003385"/>
                </a:solidFill>
                <a:latin typeface="Verdana" pitchFamily="34" charset="0"/>
              </a:rPr>
              <a:t>Coefficient de contre réaction: de  ≈ </a:t>
            </a:r>
            <a:r>
              <a:rPr lang="fr-FR" sz="1100" dirty="0" smtClean="0">
                <a:solidFill>
                  <a:schemeClr val="tx2"/>
                </a:solidFill>
                <a:latin typeface="Verdana" pitchFamily="34" charset="0"/>
              </a:rPr>
              <a:t>-5 </a:t>
            </a:r>
            <a:r>
              <a:rPr lang="fr-FR" sz="1100" dirty="0" err="1" smtClean="0">
                <a:solidFill>
                  <a:schemeClr val="tx2"/>
                </a:solidFill>
                <a:latin typeface="Verdana" pitchFamily="34" charset="0"/>
              </a:rPr>
              <a:t>pcm</a:t>
            </a:r>
            <a:r>
              <a:rPr lang="fr-FR" sz="1100" dirty="0" smtClean="0">
                <a:solidFill>
                  <a:schemeClr val="tx2"/>
                </a:solidFill>
                <a:latin typeface="Verdana" pitchFamily="34" charset="0"/>
              </a:rPr>
              <a:t>/K</a:t>
            </a:r>
          </a:p>
          <a:p>
            <a:pPr eaLnBrk="0" hangingPunct="0">
              <a:lnSpc>
                <a:spcPct val="80000"/>
              </a:lnSpc>
              <a:spcBef>
                <a:spcPts val="1800"/>
              </a:spcBef>
              <a:buClr>
                <a:srgbClr val="333399"/>
              </a:buClr>
            </a:pPr>
            <a:r>
              <a:rPr lang="fr-FR" sz="1100" dirty="0" smtClean="0">
                <a:solidFill>
                  <a:srgbClr val="003385"/>
                </a:solidFill>
                <a:latin typeface="Verdana" pitchFamily="34" charset="0"/>
              </a:rPr>
              <a:t>Retraitement du cœur : </a:t>
            </a:r>
            <a:r>
              <a:rPr lang="fr-FR" sz="1100" dirty="0" smtClean="0">
                <a:solidFill>
                  <a:schemeClr val="tx2"/>
                </a:solidFill>
                <a:latin typeface="Verdana" pitchFamily="34" charset="0"/>
              </a:rPr>
              <a:t>10 à 40 l/j</a:t>
            </a:r>
          </a:p>
          <a:p>
            <a:pPr eaLnBrk="0" hangingPunct="0">
              <a:lnSpc>
                <a:spcPct val="80000"/>
              </a:lnSpc>
              <a:spcBef>
                <a:spcPts val="1800"/>
              </a:spcBef>
              <a:buClr>
                <a:srgbClr val="333399"/>
              </a:buClr>
            </a:pPr>
            <a:r>
              <a:rPr lang="fr-FR" sz="1100" dirty="0" smtClean="0">
                <a:solidFill>
                  <a:srgbClr val="003385"/>
                </a:solidFill>
                <a:latin typeface="Verdana" pitchFamily="34" charset="0"/>
              </a:rPr>
              <a:t>Production </a:t>
            </a:r>
            <a:r>
              <a:rPr lang="fr-FR" sz="1100" dirty="0">
                <a:solidFill>
                  <a:srgbClr val="003385"/>
                </a:solidFill>
                <a:latin typeface="Verdana" pitchFamily="34" charset="0"/>
              </a:rPr>
              <a:t>d’</a:t>
            </a:r>
            <a:r>
              <a:rPr lang="fr-FR" sz="1100" baseline="30000" dirty="0">
                <a:solidFill>
                  <a:srgbClr val="003385"/>
                </a:solidFill>
                <a:latin typeface="Verdana" pitchFamily="34" charset="0"/>
              </a:rPr>
              <a:t>233</a:t>
            </a:r>
            <a:r>
              <a:rPr lang="fr-FR" sz="1100" dirty="0">
                <a:solidFill>
                  <a:srgbClr val="003385"/>
                </a:solidFill>
                <a:latin typeface="Verdana" pitchFamily="34" charset="0"/>
              </a:rPr>
              <a:t>U : </a:t>
            </a:r>
            <a:r>
              <a:rPr lang="fr-FR" sz="1100" dirty="0" smtClean="0">
                <a:latin typeface="Verdana" pitchFamily="34" charset="0"/>
              </a:rPr>
              <a:t>52 à </a:t>
            </a:r>
            <a:r>
              <a:rPr lang="fr-FR" sz="1100" dirty="0" smtClean="0">
                <a:solidFill>
                  <a:schemeClr val="tx2"/>
                </a:solidFill>
                <a:latin typeface="Verdana" pitchFamily="34" charset="0"/>
              </a:rPr>
              <a:t>90 </a:t>
            </a:r>
            <a:r>
              <a:rPr lang="fr-FR" sz="1100" dirty="0">
                <a:solidFill>
                  <a:schemeClr val="tx2"/>
                </a:solidFill>
                <a:latin typeface="Verdana" pitchFamily="34" charset="0"/>
              </a:rPr>
              <a:t>kg/an</a:t>
            </a:r>
          </a:p>
          <a:p>
            <a:pPr eaLnBrk="0" hangingPunct="0">
              <a:lnSpc>
                <a:spcPct val="80000"/>
              </a:lnSpc>
              <a:spcBef>
                <a:spcPts val="600"/>
              </a:spcBef>
              <a:buClr>
                <a:srgbClr val="333399"/>
              </a:buClr>
            </a:pPr>
            <a:r>
              <a:rPr lang="fr-FR" sz="1100" dirty="0">
                <a:solidFill>
                  <a:srgbClr val="003385"/>
                </a:solidFill>
                <a:latin typeface="Verdana" pitchFamily="34" charset="0"/>
              </a:rPr>
              <a:t>Temps de doublement : </a:t>
            </a:r>
            <a:r>
              <a:rPr lang="fr-FR" sz="1100" dirty="0" smtClean="0">
                <a:solidFill>
                  <a:schemeClr val="tx2"/>
                </a:solidFill>
                <a:latin typeface="Verdana" pitchFamily="34" charset="0"/>
              </a:rPr>
              <a:t>98 à 56 </a:t>
            </a:r>
            <a:r>
              <a:rPr lang="fr-FR" sz="1100" dirty="0">
                <a:solidFill>
                  <a:schemeClr val="tx2"/>
                </a:solidFill>
                <a:latin typeface="Verdana" pitchFamily="34" charset="0"/>
              </a:rPr>
              <a:t>ans</a:t>
            </a:r>
            <a:endParaRPr lang="fr-FR" sz="1100" baseline="-25000" dirty="0">
              <a:solidFill>
                <a:schemeClr val="tx2"/>
              </a:solidFill>
              <a:latin typeface="Verdana" pitchFamily="34" charset="0"/>
            </a:endParaRPr>
          </a:p>
          <a:p>
            <a:pPr eaLnBrk="0" hangingPunct="0">
              <a:spcBef>
                <a:spcPts val="600"/>
              </a:spcBef>
              <a:buClr>
                <a:srgbClr val="333399"/>
              </a:buClr>
            </a:pPr>
            <a:endParaRPr lang="fr-FR" sz="1100" dirty="0">
              <a:solidFill>
                <a:srgbClr val="0093D3"/>
              </a:solidFill>
              <a:latin typeface="Verdana" pitchFamily="34" charset="0"/>
            </a:endParaRPr>
          </a:p>
        </p:txBody>
      </p:sp>
      <p:sp>
        <p:nvSpPr>
          <p:cNvPr id="31" name="Rectangle 30"/>
          <p:cNvSpPr/>
          <p:nvPr/>
        </p:nvSpPr>
        <p:spPr>
          <a:xfrm>
            <a:off x="75306" y="1052736"/>
            <a:ext cx="4421723" cy="400110"/>
          </a:xfrm>
          <a:prstGeom prst="rect">
            <a:avLst/>
          </a:prstGeom>
        </p:spPr>
        <p:txBody>
          <a:bodyPr wrap="none">
            <a:spAutoFit/>
          </a:bodyPr>
          <a:lstStyle/>
          <a:p>
            <a:pPr eaLnBrk="0" hangingPunct="0">
              <a:spcAft>
                <a:spcPts val="600"/>
              </a:spcAft>
              <a:buClr>
                <a:srgbClr val="333399"/>
              </a:buClr>
            </a:pPr>
            <a:r>
              <a:rPr lang="fr-FR" sz="2000" dirty="0" smtClean="0">
                <a:solidFill>
                  <a:srgbClr val="00B0F0"/>
                </a:solidFill>
                <a:latin typeface="Verdana" pitchFamily="34" charset="0"/>
              </a:rPr>
              <a:t>Configuration MSFR de référence</a:t>
            </a:r>
            <a:endParaRPr lang="fr-FR" sz="2000" dirty="0">
              <a:solidFill>
                <a:srgbClr val="00B0F0"/>
              </a:solidFill>
              <a:latin typeface="Verdana" pitchFamily="34" charset="0"/>
            </a:endParaRPr>
          </a:p>
        </p:txBody>
      </p:sp>
      <p:grpSp>
        <p:nvGrpSpPr>
          <p:cNvPr id="38" name="Groupe 37"/>
          <p:cNvGrpSpPr/>
          <p:nvPr/>
        </p:nvGrpSpPr>
        <p:grpSpPr>
          <a:xfrm>
            <a:off x="3851920" y="1239143"/>
            <a:ext cx="5292080" cy="4998169"/>
            <a:chOff x="3851920" y="1239143"/>
            <a:chExt cx="5292080" cy="4998169"/>
          </a:xfrm>
        </p:grpSpPr>
        <p:pic>
          <p:nvPicPr>
            <p:cNvPr id="8" name="Image 7" descr="MSFRv1_1.jpg"/>
            <p:cNvPicPr>
              <a:picLocks noChangeAspect="1"/>
            </p:cNvPicPr>
            <p:nvPr/>
          </p:nvPicPr>
          <p:blipFill>
            <a:blip r:embed="rId2"/>
            <a:stretch>
              <a:fillRect/>
            </a:stretch>
          </p:blipFill>
          <p:spPr>
            <a:xfrm>
              <a:off x="4653714" y="1856285"/>
              <a:ext cx="4382782" cy="3798597"/>
            </a:xfrm>
            <a:prstGeom prst="rect">
              <a:avLst/>
            </a:prstGeom>
          </p:spPr>
        </p:pic>
        <p:cxnSp>
          <p:nvCxnSpPr>
            <p:cNvPr id="9" name="Connecteur droit avec flèche 8"/>
            <p:cNvCxnSpPr/>
            <p:nvPr/>
          </p:nvCxnSpPr>
          <p:spPr>
            <a:xfrm rot="16200000" flipV="1">
              <a:off x="7022863" y="5304967"/>
              <a:ext cx="589717" cy="110114"/>
            </a:xfrm>
            <a:prstGeom prst="straightConnector1">
              <a:avLst/>
            </a:prstGeom>
            <a:ln w="19050" cap="flat" cmpd="sng" algn="ctr">
              <a:solidFill>
                <a:schemeClr val="tx1"/>
              </a:solidFill>
              <a:prstDash val="solid"/>
              <a:round/>
              <a:headEnd type="none" w="med" len="med"/>
              <a:tailEnd type="arrow" w="med" len="med"/>
            </a:ln>
            <a:effectLst>
              <a:outerShdw blurRad="38100" dist="63500" dir="8280000" rotWithShape="0">
                <a:srgbClr val="000000">
                  <a:alpha val="57000"/>
                </a:srgbClr>
              </a:outerShdw>
            </a:effectLst>
          </p:spPr>
          <p:style>
            <a:lnRef idx="2">
              <a:schemeClr val="accent1"/>
            </a:lnRef>
            <a:fillRef idx="0">
              <a:schemeClr val="accent1"/>
            </a:fillRef>
            <a:effectRef idx="1">
              <a:schemeClr val="accent1"/>
            </a:effectRef>
            <a:fontRef idx="minor">
              <a:schemeClr val="tx1"/>
            </a:fontRef>
          </p:style>
        </p:cxnSp>
        <p:cxnSp>
          <p:nvCxnSpPr>
            <p:cNvPr id="10" name="Connecteur droit avec flèche 9"/>
            <p:cNvCxnSpPr/>
            <p:nvPr/>
          </p:nvCxnSpPr>
          <p:spPr>
            <a:xfrm rot="5400000">
              <a:off x="6610888" y="2637397"/>
              <a:ext cx="1747344" cy="223563"/>
            </a:xfrm>
            <a:prstGeom prst="straightConnector1">
              <a:avLst/>
            </a:prstGeom>
            <a:ln w="22225" cap="flat" cmpd="sng" algn="ctr">
              <a:solidFill>
                <a:schemeClr val="tx1"/>
              </a:solidFill>
              <a:prstDash val="solid"/>
              <a:round/>
              <a:headEnd type="none" w="med" len="med"/>
              <a:tailEnd type="arrow" w="med" len="med"/>
            </a:ln>
            <a:effectLst>
              <a:outerShdw blurRad="40000" dist="63500" dir="828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11" name="Connecteur droit avec flèche 10"/>
            <p:cNvCxnSpPr/>
            <p:nvPr/>
          </p:nvCxnSpPr>
          <p:spPr>
            <a:xfrm>
              <a:off x="4542349" y="2472734"/>
              <a:ext cx="393821" cy="373116"/>
            </a:xfrm>
            <a:prstGeom prst="straightConnector1">
              <a:avLst/>
            </a:prstGeom>
            <a:ln w="19050" cap="flat" cmpd="sng" algn="ctr">
              <a:solidFill>
                <a:schemeClr val="tx1"/>
              </a:solidFill>
              <a:prstDash val="solid"/>
              <a:round/>
              <a:headEnd type="none" w="med" len="med"/>
              <a:tailEnd type="arrow" w="med" len="med"/>
            </a:ln>
            <a:effectLst>
              <a:outerShdw blurRad="38100" dist="63500" dir="8280000" rotWithShape="0">
                <a:srgbClr val="000000">
                  <a:alpha val="57000"/>
                </a:srgbClr>
              </a:outerShdw>
            </a:effectLst>
          </p:spPr>
          <p:style>
            <a:lnRef idx="2">
              <a:schemeClr val="accent1"/>
            </a:lnRef>
            <a:fillRef idx="0">
              <a:schemeClr val="accent1"/>
            </a:fillRef>
            <a:effectRef idx="1">
              <a:schemeClr val="accent1"/>
            </a:effectRef>
            <a:fontRef idx="minor">
              <a:schemeClr val="tx1"/>
            </a:fontRef>
          </p:style>
        </p:cxnSp>
        <p:sp>
          <p:nvSpPr>
            <p:cNvPr id="12" name="ZoneTexte 11"/>
            <p:cNvSpPr txBox="1"/>
            <p:nvPr/>
          </p:nvSpPr>
          <p:spPr>
            <a:xfrm>
              <a:off x="5084474" y="1431996"/>
              <a:ext cx="1696275" cy="443509"/>
            </a:xfrm>
            <a:prstGeom prst="rect">
              <a:avLst/>
            </a:prstGeom>
            <a:noFill/>
          </p:spPr>
          <p:txBody>
            <a:bodyPr wrap="square" rtlCol="0">
              <a:spAutoFit/>
            </a:bodyPr>
            <a:lstStyle/>
            <a:p>
              <a:r>
                <a:rPr lang="eu-ES" sz="1200" dirty="0" smtClean="0">
                  <a:latin typeface="Verdana"/>
                  <a:cs typeface="Verdana"/>
                </a:rPr>
                <a:t>unité de traitement du gaz de bullage</a:t>
              </a:r>
              <a:endParaRPr lang="eu-ES" sz="1200" dirty="0">
                <a:latin typeface="Verdana"/>
                <a:cs typeface="Verdana"/>
              </a:endParaRPr>
            </a:p>
          </p:txBody>
        </p:sp>
        <p:sp>
          <p:nvSpPr>
            <p:cNvPr id="13" name="ZoneTexte 12"/>
            <p:cNvSpPr txBox="1"/>
            <p:nvPr/>
          </p:nvSpPr>
          <p:spPr>
            <a:xfrm>
              <a:off x="3898263" y="2029223"/>
              <a:ext cx="1084251" cy="443509"/>
            </a:xfrm>
            <a:prstGeom prst="rect">
              <a:avLst/>
            </a:prstGeom>
            <a:noFill/>
          </p:spPr>
          <p:txBody>
            <a:bodyPr wrap="square" rtlCol="0">
              <a:spAutoFit/>
            </a:bodyPr>
            <a:lstStyle/>
            <a:p>
              <a:r>
                <a:rPr lang="eu-ES" sz="1200" dirty="0" smtClean="0">
                  <a:latin typeface="Verdana"/>
                  <a:cs typeface="Verdana"/>
                </a:rPr>
                <a:t>système de trop-plein</a:t>
              </a:r>
              <a:endParaRPr lang="eu-ES" sz="1200" dirty="0">
                <a:latin typeface="Verdana"/>
                <a:cs typeface="Verdana"/>
              </a:endParaRPr>
            </a:p>
          </p:txBody>
        </p:sp>
        <p:cxnSp>
          <p:nvCxnSpPr>
            <p:cNvPr id="14" name="Connecteur droit avec flèche 13"/>
            <p:cNvCxnSpPr/>
            <p:nvPr/>
          </p:nvCxnSpPr>
          <p:spPr>
            <a:xfrm rot="16200000" flipH="1">
              <a:off x="5510293" y="2088891"/>
              <a:ext cx="557232" cy="111226"/>
            </a:xfrm>
            <a:prstGeom prst="straightConnector1">
              <a:avLst/>
            </a:prstGeom>
            <a:ln w="19050" cap="flat" cmpd="sng" algn="ctr">
              <a:solidFill>
                <a:schemeClr val="tx1"/>
              </a:solidFill>
              <a:prstDash val="solid"/>
              <a:round/>
              <a:headEnd type="none" w="med" len="med"/>
              <a:tailEnd type="arrow" w="med" len="med"/>
            </a:ln>
            <a:effectLst>
              <a:outerShdw blurRad="38100" dist="63500" dir="8280000" rotWithShape="0">
                <a:srgbClr val="000000">
                  <a:alpha val="57000"/>
                </a:srgbClr>
              </a:outerShdw>
            </a:effectLst>
          </p:spPr>
          <p:style>
            <a:lnRef idx="2">
              <a:schemeClr val="accent1"/>
            </a:lnRef>
            <a:fillRef idx="0">
              <a:schemeClr val="accent1"/>
            </a:fillRef>
            <a:effectRef idx="1">
              <a:schemeClr val="accent1"/>
            </a:effectRef>
            <a:fontRef idx="minor">
              <a:schemeClr val="tx1"/>
            </a:fontRef>
          </p:style>
        </p:cxnSp>
        <p:sp>
          <p:nvSpPr>
            <p:cNvPr id="15" name="ZoneTexte 14"/>
            <p:cNvSpPr txBox="1"/>
            <p:nvPr/>
          </p:nvSpPr>
          <p:spPr>
            <a:xfrm>
              <a:off x="3851920" y="3844605"/>
              <a:ext cx="1084251" cy="443509"/>
            </a:xfrm>
            <a:prstGeom prst="rect">
              <a:avLst/>
            </a:prstGeom>
            <a:noFill/>
          </p:spPr>
          <p:txBody>
            <a:bodyPr wrap="square" rtlCol="0">
              <a:spAutoFit/>
            </a:bodyPr>
            <a:lstStyle/>
            <a:p>
              <a:r>
                <a:rPr lang="eu-ES" sz="1200" dirty="0" smtClean="0">
                  <a:latin typeface="Verdana"/>
                  <a:cs typeface="Verdana"/>
                </a:rPr>
                <a:t>couverture fertile</a:t>
              </a:r>
              <a:endParaRPr lang="eu-ES" sz="1200" dirty="0">
                <a:latin typeface="Verdana"/>
                <a:cs typeface="Verdana"/>
              </a:endParaRPr>
            </a:p>
          </p:txBody>
        </p:sp>
        <p:cxnSp>
          <p:nvCxnSpPr>
            <p:cNvPr id="16" name="Connecteur droit avec flèche 15"/>
            <p:cNvCxnSpPr/>
            <p:nvPr/>
          </p:nvCxnSpPr>
          <p:spPr>
            <a:xfrm>
              <a:off x="4658635" y="4087502"/>
              <a:ext cx="2001597" cy="200611"/>
            </a:xfrm>
            <a:prstGeom prst="straightConnector1">
              <a:avLst/>
            </a:prstGeom>
            <a:ln w="19050" cap="flat" cmpd="sng" algn="ctr">
              <a:solidFill>
                <a:schemeClr val="tx1"/>
              </a:solidFill>
              <a:prstDash val="solid"/>
              <a:round/>
              <a:headEnd type="none" w="med" len="med"/>
              <a:tailEnd type="arrow" w="med" len="med"/>
            </a:ln>
            <a:effectLst>
              <a:outerShdw blurRad="38100" dist="63500" dir="8280000" rotWithShape="0">
                <a:srgbClr val="000000">
                  <a:alpha val="57000"/>
                </a:srgbClr>
              </a:outerShdw>
            </a:effectLst>
          </p:spPr>
          <p:style>
            <a:lnRef idx="2">
              <a:schemeClr val="accent1"/>
            </a:lnRef>
            <a:fillRef idx="0">
              <a:schemeClr val="accent1"/>
            </a:fillRef>
            <a:effectRef idx="1">
              <a:schemeClr val="accent1"/>
            </a:effectRef>
            <a:fontRef idx="minor">
              <a:schemeClr val="tx1"/>
            </a:fontRef>
          </p:style>
        </p:cxnSp>
        <p:sp>
          <p:nvSpPr>
            <p:cNvPr id="17" name="ZoneTexte 16"/>
            <p:cNvSpPr txBox="1"/>
            <p:nvPr/>
          </p:nvSpPr>
          <p:spPr>
            <a:xfrm>
              <a:off x="3851921" y="4434520"/>
              <a:ext cx="1084251" cy="443509"/>
            </a:xfrm>
            <a:prstGeom prst="rect">
              <a:avLst/>
            </a:prstGeom>
            <a:noFill/>
          </p:spPr>
          <p:txBody>
            <a:bodyPr wrap="square" rtlCol="0">
              <a:spAutoFit/>
            </a:bodyPr>
            <a:lstStyle/>
            <a:p>
              <a:r>
                <a:rPr lang="eu-ES" sz="1200" dirty="0" smtClean="0">
                  <a:latin typeface="Verdana"/>
                  <a:cs typeface="Verdana"/>
                </a:rPr>
                <a:t>protection (B</a:t>
              </a:r>
              <a:r>
                <a:rPr lang="eu-ES" sz="1200" baseline="-25000" dirty="0" smtClean="0">
                  <a:latin typeface="Verdana"/>
                  <a:cs typeface="Verdana"/>
                </a:rPr>
                <a:t>4</a:t>
              </a:r>
              <a:r>
                <a:rPr lang="eu-ES" sz="1200" dirty="0" smtClean="0">
                  <a:latin typeface="Verdana"/>
                  <a:cs typeface="Verdana"/>
                </a:rPr>
                <a:t>C)</a:t>
              </a:r>
              <a:endParaRPr lang="eu-ES" sz="1200" dirty="0">
                <a:latin typeface="Verdana"/>
                <a:cs typeface="Verdana"/>
              </a:endParaRPr>
            </a:p>
          </p:txBody>
        </p:sp>
        <p:cxnSp>
          <p:nvCxnSpPr>
            <p:cNvPr id="18" name="Connecteur droit avec flèche 17"/>
            <p:cNvCxnSpPr/>
            <p:nvPr/>
          </p:nvCxnSpPr>
          <p:spPr>
            <a:xfrm flipV="1">
              <a:off x="4644008" y="4434522"/>
              <a:ext cx="2277592" cy="362630"/>
            </a:xfrm>
            <a:prstGeom prst="straightConnector1">
              <a:avLst/>
            </a:prstGeom>
            <a:ln w="19050" cap="flat" cmpd="sng" algn="ctr">
              <a:solidFill>
                <a:schemeClr val="tx1"/>
              </a:solidFill>
              <a:prstDash val="solid"/>
              <a:round/>
              <a:headEnd type="none" w="med" len="med"/>
              <a:tailEnd type="arrow" w="med" len="med"/>
            </a:ln>
            <a:effectLst>
              <a:outerShdw blurRad="38100" dist="63500" dir="8280000" rotWithShape="0">
                <a:srgbClr val="000000">
                  <a:alpha val="57000"/>
                </a:srgbClr>
              </a:outerShdw>
            </a:effectLst>
          </p:spPr>
          <p:style>
            <a:lnRef idx="2">
              <a:schemeClr val="accent1"/>
            </a:lnRef>
            <a:fillRef idx="0">
              <a:schemeClr val="accent1"/>
            </a:fillRef>
            <a:effectRef idx="1">
              <a:schemeClr val="accent1"/>
            </a:effectRef>
            <a:fontRef idx="minor">
              <a:schemeClr val="tx1"/>
            </a:fontRef>
          </p:style>
        </p:cxnSp>
        <p:sp>
          <p:nvSpPr>
            <p:cNvPr id="19" name="ZoneTexte 18"/>
            <p:cNvSpPr txBox="1"/>
            <p:nvPr/>
          </p:nvSpPr>
          <p:spPr>
            <a:xfrm>
              <a:off x="4542349" y="5467944"/>
              <a:ext cx="1084251" cy="443509"/>
            </a:xfrm>
            <a:prstGeom prst="rect">
              <a:avLst/>
            </a:prstGeom>
            <a:noFill/>
          </p:spPr>
          <p:txBody>
            <a:bodyPr wrap="square" rtlCol="0">
              <a:spAutoFit/>
            </a:bodyPr>
            <a:lstStyle/>
            <a:p>
              <a:r>
                <a:rPr lang="eu-ES" sz="1200" dirty="0" smtClean="0">
                  <a:latin typeface="Verdana"/>
                  <a:cs typeface="Verdana"/>
                </a:rPr>
                <a:t>réflecteur bas</a:t>
              </a:r>
              <a:endParaRPr lang="eu-ES" sz="1200" dirty="0">
                <a:latin typeface="Verdana"/>
                <a:cs typeface="Verdana"/>
              </a:endParaRPr>
            </a:p>
          </p:txBody>
        </p:sp>
        <p:sp>
          <p:nvSpPr>
            <p:cNvPr id="20" name="ZoneTexte 19"/>
            <p:cNvSpPr txBox="1"/>
            <p:nvPr/>
          </p:nvSpPr>
          <p:spPr>
            <a:xfrm>
              <a:off x="3851921" y="3179342"/>
              <a:ext cx="1084251" cy="443509"/>
            </a:xfrm>
            <a:prstGeom prst="rect">
              <a:avLst/>
            </a:prstGeom>
            <a:noFill/>
          </p:spPr>
          <p:txBody>
            <a:bodyPr wrap="square" rtlCol="0">
              <a:spAutoFit/>
            </a:bodyPr>
            <a:lstStyle/>
            <a:p>
              <a:r>
                <a:rPr lang="eu-ES" sz="1200" dirty="0" smtClean="0">
                  <a:latin typeface="Verdana"/>
                  <a:cs typeface="Verdana"/>
                </a:rPr>
                <a:t>réflecteur haut</a:t>
              </a:r>
              <a:endParaRPr lang="eu-ES" sz="1200" dirty="0">
                <a:latin typeface="Verdana"/>
                <a:cs typeface="Verdana"/>
              </a:endParaRPr>
            </a:p>
          </p:txBody>
        </p:sp>
        <p:cxnSp>
          <p:nvCxnSpPr>
            <p:cNvPr id="21" name="Connecteur droit avec flèche 20"/>
            <p:cNvCxnSpPr/>
            <p:nvPr/>
          </p:nvCxnSpPr>
          <p:spPr>
            <a:xfrm>
              <a:off x="4361501" y="3498010"/>
              <a:ext cx="1049607" cy="1526"/>
            </a:xfrm>
            <a:prstGeom prst="straightConnector1">
              <a:avLst/>
            </a:prstGeom>
            <a:ln w="19050" cap="flat" cmpd="sng" algn="ctr">
              <a:solidFill>
                <a:schemeClr val="tx1"/>
              </a:solidFill>
              <a:prstDash val="solid"/>
              <a:round/>
              <a:headEnd type="none" w="med" len="med"/>
              <a:tailEnd type="arrow" w="med" len="med"/>
            </a:ln>
            <a:effectLst>
              <a:outerShdw blurRad="38100" dist="63500" dir="8280000" rotWithShape="0">
                <a:srgbClr val="000000">
                  <a:alpha val="57000"/>
                </a:srgbClr>
              </a:outerShdw>
            </a:effectLst>
          </p:spPr>
          <p:style>
            <a:lnRef idx="2">
              <a:schemeClr val="accent1"/>
            </a:lnRef>
            <a:fillRef idx="0">
              <a:schemeClr val="accent1"/>
            </a:fillRef>
            <a:effectRef idx="1">
              <a:schemeClr val="accent1"/>
            </a:effectRef>
            <a:fontRef idx="minor">
              <a:schemeClr val="tx1"/>
            </a:fontRef>
          </p:style>
        </p:cxnSp>
        <p:cxnSp>
          <p:nvCxnSpPr>
            <p:cNvPr id="22" name="Connecteur droit avec flèche 21"/>
            <p:cNvCxnSpPr/>
            <p:nvPr/>
          </p:nvCxnSpPr>
          <p:spPr>
            <a:xfrm flipV="1">
              <a:off x="5084474" y="5467944"/>
              <a:ext cx="648821" cy="325859"/>
            </a:xfrm>
            <a:prstGeom prst="straightConnector1">
              <a:avLst/>
            </a:prstGeom>
            <a:ln w="19050" cap="flat" cmpd="sng" algn="ctr">
              <a:solidFill>
                <a:schemeClr val="tx1"/>
              </a:solidFill>
              <a:prstDash val="solid"/>
              <a:round/>
              <a:headEnd type="none" w="med" len="med"/>
              <a:tailEnd type="arrow" w="med" len="med"/>
            </a:ln>
            <a:effectLst>
              <a:outerShdw blurRad="38100" dist="63500" dir="8280000" rotWithShape="0">
                <a:srgbClr val="000000">
                  <a:alpha val="57000"/>
                </a:srgbClr>
              </a:outerShdw>
            </a:effectLst>
          </p:spPr>
          <p:style>
            <a:lnRef idx="2">
              <a:schemeClr val="accent1"/>
            </a:lnRef>
            <a:fillRef idx="0">
              <a:schemeClr val="accent1"/>
            </a:fillRef>
            <a:effectRef idx="1">
              <a:schemeClr val="accent1"/>
            </a:effectRef>
            <a:fontRef idx="minor">
              <a:schemeClr val="tx1"/>
            </a:fontRef>
          </p:style>
        </p:cxnSp>
        <p:cxnSp>
          <p:nvCxnSpPr>
            <p:cNvPr id="23" name="Connecteur droit avec flèche 22"/>
            <p:cNvCxnSpPr/>
            <p:nvPr/>
          </p:nvCxnSpPr>
          <p:spPr>
            <a:xfrm rot="5400000" flipH="1" flipV="1">
              <a:off x="6135169" y="5648118"/>
              <a:ext cx="180977" cy="113445"/>
            </a:xfrm>
            <a:prstGeom prst="straightConnector1">
              <a:avLst/>
            </a:prstGeom>
            <a:ln w="19050" cap="flat" cmpd="sng" algn="ctr">
              <a:solidFill>
                <a:schemeClr val="tx1"/>
              </a:solidFill>
              <a:prstDash val="solid"/>
              <a:round/>
              <a:headEnd type="none" w="med" len="med"/>
              <a:tailEnd type="arrow" w="med" len="med"/>
            </a:ln>
            <a:effectLst>
              <a:outerShdw blurRad="38100" dist="63500" dir="8280000" rotWithShape="0">
                <a:srgbClr val="000000">
                  <a:alpha val="57000"/>
                </a:srgbClr>
              </a:outerShdw>
            </a:effectLst>
          </p:spPr>
          <p:style>
            <a:lnRef idx="2">
              <a:schemeClr val="accent1"/>
            </a:lnRef>
            <a:fillRef idx="0">
              <a:schemeClr val="accent1"/>
            </a:fillRef>
            <a:effectRef idx="1">
              <a:schemeClr val="accent1"/>
            </a:effectRef>
            <a:fontRef idx="minor">
              <a:schemeClr val="tx1"/>
            </a:fontRef>
          </p:style>
        </p:cxnSp>
        <p:sp>
          <p:nvSpPr>
            <p:cNvPr id="24" name="ZoneTexte 23"/>
            <p:cNvSpPr txBox="1"/>
            <p:nvPr/>
          </p:nvSpPr>
          <p:spPr>
            <a:xfrm>
              <a:off x="5492305" y="5793803"/>
              <a:ext cx="1084251" cy="443509"/>
            </a:xfrm>
            <a:prstGeom prst="rect">
              <a:avLst/>
            </a:prstGeom>
            <a:noFill/>
          </p:spPr>
          <p:txBody>
            <a:bodyPr wrap="square" rtlCol="0">
              <a:spAutoFit/>
            </a:bodyPr>
            <a:lstStyle/>
            <a:p>
              <a:r>
                <a:rPr lang="eu-ES" sz="1200" dirty="0" smtClean="0">
                  <a:latin typeface="Verdana"/>
                  <a:cs typeface="Verdana"/>
                </a:rPr>
                <a:t>système de vidange</a:t>
              </a:r>
              <a:endParaRPr lang="eu-ES" sz="1200" dirty="0">
                <a:latin typeface="Verdana"/>
                <a:cs typeface="Verdana"/>
              </a:endParaRPr>
            </a:p>
          </p:txBody>
        </p:sp>
        <p:sp>
          <p:nvSpPr>
            <p:cNvPr id="25" name="ZoneTexte 24"/>
            <p:cNvSpPr txBox="1"/>
            <p:nvPr/>
          </p:nvSpPr>
          <p:spPr>
            <a:xfrm>
              <a:off x="6832877" y="5689698"/>
              <a:ext cx="1084251" cy="443509"/>
            </a:xfrm>
            <a:prstGeom prst="rect">
              <a:avLst/>
            </a:prstGeom>
            <a:noFill/>
          </p:spPr>
          <p:txBody>
            <a:bodyPr wrap="square" rtlCol="0">
              <a:spAutoFit/>
            </a:bodyPr>
            <a:lstStyle/>
            <a:p>
              <a:r>
                <a:rPr lang="eu-ES" sz="1200" dirty="0" smtClean="0">
                  <a:latin typeface="Verdana"/>
                  <a:cs typeface="Verdana"/>
                </a:rPr>
                <a:t>injecteur de bulles</a:t>
              </a:r>
              <a:endParaRPr lang="eu-ES" sz="1200" dirty="0">
                <a:latin typeface="Verdana"/>
                <a:cs typeface="Verdana"/>
              </a:endParaRPr>
            </a:p>
          </p:txBody>
        </p:sp>
        <p:sp>
          <p:nvSpPr>
            <p:cNvPr id="26" name="ZoneTexte 25"/>
            <p:cNvSpPr txBox="1"/>
            <p:nvPr/>
          </p:nvSpPr>
          <p:spPr>
            <a:xfrm>
              <a:off x="6981175" y="1412776"/>
              <a:ext cx="1084251" cy="443509"/>
            </a:xfrm>
            <a:prstGeom prst="rect">
              <a:avLst/>
            </a:prstGeom>
            <a:noFill/>
          </p:spPr>
          <p:txBody>
            <a:bodyPr wrap="square" rtlCol="0">
              <a:spAutoFit/>
            </a:bodyPr>
            <a:lstStyle/>
            <a:p>
              <a:r>
                <a:rPr lang="eu-ES" sz="1200" dirty="0" smtClean="0">
                  <a:latin typeface="Verdana"/>
                  <a:cs typeface="Verdana"/>
                </a:rPr>
                <a:t>séparateur liquide/gaz</a:t>
              </a:r>
              <a:endParaRPr lang="eu-ES" sz="1200" dirty="0">
                <a:latin typeface="Verdana"/>
                <a:cs typeface="Verdana"/>
              </a:endParaRPr>
            </a:p>
          </p:txBody>
        </p:sp>
        <p:cxnSp>
          <p:nvCxnSpPr>
            <p:cNvPr id="27" name="Connecteur droit avec flèche 26"/>
            <p:cNvCxnSpPr/>
            <p:nvPr/>
          </p:nvCxnSpPr>
          <p:spPr>
            <a:xfrm rot="16200000" flipV="1">
              <a:off x="7428448" y="5052719"/>
              <a:ext cx="897560" cy="376397"/>
            </a:xfrm>
            <a:prstGeom prst="straightConnector1">
              <a:avLst/>
            </a:prstGeom>
            <a:ln w="19050" cap="flat" cmpd="sng" algn="ctr">
              <a:solidFill>
                <a:schemeClr val="tx1"/>
              </a:solidFill>
              <a:prstDash val="solid"/>
              <a:round/>
              <a:headEnd type="none" w="med" len="med"/>
              <a:tailEnd type="arrow" w="med" len="med"/>
            </a:ln>
            <a:effectLst>
              <a:outerShdw blurRad="38100" dist="63500" dir="8280000" rotWithShape="0">
                <a:srgbClr val="000000">
                  <a:alpha val="57000"/>
                </a:srgbClr>
              </a:outerShdw>
            </a:effectLst>
          </p:spPr>
          <p:style>
            <a:lnRef idx="2">
              <a:schemeClr val="accent1"/>
            </a:lnRef>
            <a:fillRef idx="0">
              <a:schemeClr val="accent1"/>
            </a:fillRef>
            <a:effectRef idx="1">
              <a:schemeClr val="accent1"/>
            </a:effectRef>
            <a:fontRef idx="minor">
              <a:schemeClr val="tx1"/>
            </a:fontRef>
          </p:style>
        </p:cxnSp>
        <p:sp>
          <p:nvSpPr>
            <p:cNvPr id="28" name="ZoneTexte 27"/>
            <p:cNvSpPr txBox="1"/>
            <p:nvPr/>
          </p:nvSpPr>
          <p:spPr>
            <a:xfrm>
              <a:off x="7952245" y="5689698"/>
              <a:ext cx="1084251" cy="443509"/>
            </a:xfrm>
            <a:prstGeom prst="rect">
              <a:avLst/>
            </a:prstGeom>
            <a:noFill/>
          </p:spPr>
          <p:txBody>
            <a:bodyPr wrap="square" rtlCol="0">
              <a:spAutoFit/>
            </a:bodyPr>
            <a:lstStyle/>
            <a:p>
              <a:r>
                <a:rPr lang="eu-ES" sz="1200" dirty="0" smtClean="0">
                  <a:latin typeface="Verdana"/>
                  <a:cs typeface="Verdana"/>
                </a:rPr>
                <a:t>échangeur thermique</a:t>
              </a:r>
              <a:endParaRPr lang="eu-ES" sz="1200" dirty="0">
                <a:latin typeface="Verdana"/>
                <a:cs typeface="Verdana"/>
              </a:endParaRPr>
            </a:p>
          </p:txBody>
        </p:sp>
        <p:sp>
          <p:nvSpPr>
            <p:cNvPr id="29" name="ZoneTexte 28"/>
            <p:cNvSpPr txBox="1"/>
            <p:nvPr/>
          </p:nvSpPr>
          <p:spPr>
            <a:xfrm>
              <a:off x="7917128" y="2735833"/>
              <a:ext cx="754403" cy="266105"/>
            </a:xfrm>
            <a:prstGeom prst="rect">
              <a:avLst/>
            </a:prstGeom>
            <a:noFill/>
          </p:spPr>
          <p:txBody>
            <a:bodyPr wrap="square" rtlCol="0">
              <a:spAutoFit/>
            </a:bodyPr>
            <a:lstStyle/>
            <a:p>
              <a:r>
                <a:rPr lang="eu-ES" sz="1200" dirty="0" smtClean="0">
                  <a:latin typeface="Verdana"/>
                  <a:cs typeface="Verdana"/>
                </a:rPr>
                <a:t>pompe</a:t>
              </a:r>
              <a:endParaRPr lang="eu-ES" sz="1200" dirty="0">
                <a:latin typeface="Verdana"/>
                <a:cs typeface="Verdana"/>
              </a:endParaRPr>
            </a:p>
          </p:txBody>
        </p:sp>
        <p:cxnSp>
          <p:nvCxnSpPr>
            <p:cNvPr id="30" name="Connecteur droit avec flèche 29"/>
            <p:cNvCxnSpPr/>
            <p:nvPr/>
          </p:nvCxnSpPr>
          <p:spPr>
            <a:xfrm rot="5400000">
              <a:off x="7779961" y="3194720"/>
              <a:ext cx="620910" cy="235351"/>
            </a:xfrm>
            <a:prstGeom prst="straightConnector1">
              <a:avLst/>
            </a:prstGeom>
            <a:ln w="19050" cap="flat" cmpd="sng" algn="ctr">
              <a:solidFill>
                <a:schemeClr val="tx1"/>
              </a:solidFill>
              <a:prstDash val="solid"/>
              <a:round/>
              <a:headEnd type="none" w="med" len="med"/>
              <a:tailEnd type="arrow" w="med" len="med"/>
            </a:ln>
            <a:effectLst>
              <a:outerShdw blurRad="38100" dist="63500" dir="8280000" rotWithShape="0">
                <a:srgbClr val="000000">
                  <a:alpha val="57000"/>
                </a:srgbClr>
              </a:outerShdw>
            </a:effectLst>
          </p:spPr>
          <p:style>
            <a:lnRef idx="2">
              <a:schemeClr val="accent1"/>
            </a:lnRef>
            <a:fillRef idx="0">
              <a:schemeClr val="accent1"/>
            </a:fillRef>
            <a:effectRef idx="1">
              <a:schemeClr val="accent1"/>
            </a:effectRef>
            <a:fontRef idx="minor">
              <a:schemeClr val="tx1"/>
            </a:fontRef>
          </p:style>
        </p:cxnSp>
        <p:sp>
          <p:nvSpPr>
            <p:cNvPr id="34" name="ZoneTexte 33"/>
            <p:cNvSpPr txBox="1"/>
            <p:nvPr/>
          </p:nvSpPr>
          <p:spPr>
            <a:xfrm>
              <a:off x="8172400" y="1239143"/>
              <a:ext cx="971600" cy="461665"/>
            </a:xfrm>
            <a:prstGeom prst="rect">
              <a:avLst/>
            </a:prstGeom>
            <a:noFill/>
          </p:spPr>
          <p:txBody>
            <a:bodyPr wrap="square" rtlCol="0">
              <a:spAutoFit/>
            </a:bodyPr>
            <a:lstStyle/>
            <a:p>
              <a:pPr algn="ctr"/>
              <a:r>
                <a:rPr lang="eu-ES" sz="1200" dirty="0" smtClean="0">
                  <a:latin typeface="Verdana"/>
                  <a:cs typeface="Verdana"/>
                </a:rPr>
                <a:t>cuve réacteur</a:t>
              </a:r>
              <a:endParaRPr lang="eu-ES" sz="1200" dirty="0">
                <a:latin typeface="Verdana"/>
                <a:cs typeface="Verdana"/>
              </a:endParaRPr>
            </a:p>
          </p:txBody>
        </p:sp>
        <p:cxnSp>
          <p:nvCxnSpPr>
            <p:cNvPr id="35" name="Connecteur droit avec flèche 34"/>
            <p:cNvCxnSpPr/>
            <p:nvPr/>
          </p:nvCxnSpPr>
          <p:spPr>
            <a:xfrm flipH="1">
              <a:off x="8532440" y="1665762"/>
              <a:ext cx="72008" cy="179062"/>
            </a:xfrm>
            <a:prstGeom prst="straightConnector1">
              <a:avLst/>
            </a:prstGeom>
            <a:ln w="19050" cap="flat" cmpd="sng" algn="ctr">
              <a:solidFill>
                <a:schemeClr val="tx1"/>
              </a:solidFill>
              <a:prstDash val="solid"/>
              <a:round/>
              <a:headEnd type="none" w="med" len="med"/>
              <a:tailEnd type="arrow" w="med" len="med"/>
            </a:ln>
            <a:effectLst>
              <a:outerShdw blurRad="38100" dist="63500" dir="8280000" rotWithShape="0">
                <a:srgbClr val="000000">
                  <a:alpha val="57000"/>
                </a:srgbClr>
              </a:outerShdw>
            </a:effectLst>
          </p:spPr>
          <p:style>
            <a:lnRef idx="2">
              <a:schemeClr val="accent1"/>
            </a:lnRef>
            <a:fillRef idx="0">
              <a:schemeClr val="accent1"/>
            </a:fillRef>
            <a:effectRef idx="1">
              <a:schemeClr val="accent1"/>
            </a:effectRef>
            <a:fontRef idx="minor">
              <a:schemeClr val="tx1"/>
            </a:fontRef>
          </p:style>
        </p:cxnSp>
      </p:grpSp>
      <p:sp>
        <p:nvSpPr>
          <p:cNvPr id="36" name="Rectangle 4"/>
          <p:cNvSpPr>
            <a:spLocks noChangeArrowheads="1"/>
          </p:cNvSpPr>
          <p:nvPr/>
        </p:nvSpPr>
        <p:spPr bwMode="auto">
          <a:xfrm>
            <a:off x="179512" y="260648"/>
            <a:ext cx="6781800" cy="457200"/>
          </a:xfrm>
          <a:prstGeom prst="rect">
            <a:avLst/>
          </a:prstGeom>
          <a:noFill/>
          <a:ln w="9525">
            <a:noFill/>
            <a:miter lim="800000"/>
            <a:headEnd/>
            <a:tailEnd/>
          </a:ln>
        </p:spPr>
        <p:txBody>
          <a:bodyPr/>
          <a:lstStyle/>
          <a:p>
            <a:pPr marL="342900" indent="-342900">
              <a:lnSpc>
                <a:spcPct val="80000"/>
              </a:lnSpc>
              <a:spcBef>
                <a:spcPct val="20000"/>
              </a:spcBef>
              <a:buClr>
                <a:srgbClr val="333399"/>
              </a:buClr>
            </a:pPr>
            <a:r>
              <a:rPr lang="fr-FR" b="1" dirty="0" smtClean="0">
                <a:solidFill>
                  <a:srgbClr val="003385"/>
                </a:solidFill>
                <a:latin typeface="Verdana" pitchFamily="34" charset="0"/>
              </a:rPr>
              <a:t>MSFR : Résultats et études en cours</a:t>
            </a:r>
            <a:endParaRPr lang="fr-FR" b="1" dirty="0">
              <a:solidFill>
                <a:srgbClr val="003385"/>
              </a:solidFill>
              <a:latin typeface="Verdana" pitchFamily="34" charset="0"/>
            </a:endParaRPr>
          </a:p>
        </p:txBody>
      </p:sp>
      <p:sp>
        <p:nvSpPr>
          <p:cNvPr id="3" name="Rectangle 2"/>
          <p:cNvSpPr/>
          <p:nvPr/>
        </p:nvSpPr>
        <p:spPr>
          <a:xfrm>
            <a:off x="4067943" y="6257835"/>
            <a:ext cx="5076055" cy="461665"/>
          </a:xfrm>
          <a:prstGeom prst="rect">
            <a:avLst/>
          </a:prstGeom>
        </p:spPr>
        <p:txBody>
          <a:bodyPr wrap="square">
            <a:spAutoFit/>
          </a:bodyPr>
          <a:lstStyle/>
          <a:p>
            <a:pPr algn="ctr"/>
            <a:r>
              <a:rPr lang="fr-FR" sz="1200" b="1" i="1" dirty="0" smtClean="0">
                <a:solidFill>
                  <a:schemeClr val="bg1">
                    <a:lumMod val="50000"/>
                  </a:schemeClr>
                </a:solidFill>
              </a:rPr>
              <a:t>Vue conceptuelle des éléments du MSFR – Non représentative </a:t>
            </a:r>
            <a:r>
              <a:rPr lang="fr-FR" sz="1200" b="1" i="1" dirty="0">
                <a:solidFill>
                  <a:schemeClr val="bg1">
                    <a:lumMod val="50000"/>
                  </a:schemeClr>
                </a:solidFill>
              </a:rPr>
              <a:t>d’un réacteur au stade de la conception mécanique </a:t>
            </a:r>
            <a:endParaRPr lang="en-US" sz="1200" b="1" i="1"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93360"/>
            <a:ext cx="9144000" cy="5820016"/>
          </a:xfrm>
          <a:prstGeom prst="rect">
            <a:avLst/>
          </a:prstGeom>
        </p:spPr>
      </p:pic>
    </p:spTree>
    <p:extLst>
      <p:ext uri="{BB962C8B-B14F-4D97-AF65-F5344CB8AC3E}">
        <p14:creationId xmlns:p14="http://schemas.microsoft.com/office/powerpoint/2010/main" val="6273511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1995659797"/>
              </p:ext>
            </p:extLst>
          </p:nvPr>
        </p:nvGraphicFramePr>
        <p:xfrm>
          <a:off x="179512" y="1062828"/>
          <a:ext cx="8424936" cy="5174484"/>
        </p:xfrm>
        <a:graphic>
          <a:graphicData uri="http://schemas.openxmlformats.org/drawingml/2006/table">
            <a:tbl>
              <a:tblPr firstRow="1" firstCol="1" bandRow="1">
                <a:tableStyleId>{F5AB1C69-6EDB-4FF4-983F-18BD219EF322}</a:tableStyleId>
              </a:tblPr>
              <a:tblGrid>
                <a:gridCol w="732642"/>
                <a:gridCol w="7692294"/>
              </a:tblGrid>
              <a:tr h="380905">
                <a:tc>
                  <a:txBody>
                    <a:bodyPr/>
                    <a:lstStyle/>
                    <a:p>
                      <a:pPr algn="just">
                        <a:lnSpc>
                          <a:spcPct val="115000"/>
                        </a:lnSpc>
                        <a:spcBef>
                          <a:spcPts val="300"/>
                        </a:spcBef>
                        <a:spcAft>
                          <a:spcPts val="300"/>
                        </a:spcAft>
                      </a:pPr>
                      <a:endParaRPr lang="en-US" sz="900" dirty="0">
                        <a:effectLst/>
                        <a:latin typeface="Arial"/>
                        <a:ea typeface="SimSun"/>
                        <a:cs typeface="Angsana New"/>
                      </a:endParaRPr>
                    </a:p>
                  </a:txBody>
                  <a:tcPr marL="68580" marR="68580" marT="0" marB="0"/>
                </a:tc>
                <a:tc>
                  <a:txBody>
                    <a:bodyPr/>
                    <a:lstStyle/>
                    <a:p>
                      <a:pPr algn="ctr">
                        <a:lnSpc>
                          <a:spcPct val="115000"/>
                        </a:lnSpc>
                        <a:spcBef>
                          <a:spcPts val="300"/>
                        </a:spcBef>
                        <a:spcAft>
                          <a:spcPts val="300"/>
                        </a:spcAft>
                      </a:pPr>
                      <a:r>
                        <a:rPr lang="fr-FR" sz="1800" dirty="0">
                          <a:effectLst/>
                        </a:rPr>
                        <a:t>Titre du rapport</a:t>
                      </a:r>
                      <a:endParaRPr lang="en-US" sz="1800" dirty="0">
                        <a:effectLst/>
                        <a:latin typeface="Arial"/>
                        <a:ea typeface="SimSun"/>
                        <a:cs typeface="Angsana New"/>
                      </a:endParaRPr>
                    </a:p>
                  </a:txBody>
                  <a:tcPr marL="68580" marR="68580" marT="0" marB="0"/>
                </a:tc>
              </a:tr>
              <a:tr h="377751">
                <a:tc>
                  <a:txBody>
                    <a:bodyPr/>
                    <a:lstStyle/>
                    <a:p>
                      <a:pPr algn="ctr">
                        <a:lnSpc>
                          <a:spcPct val="115000"/>
                        </a:lnSpc>
                        <a:spcBef>
                          <a:spcPts val="500"/>
                        </a:spcBef>
                        <a:spcAft>
                          <a:spcPts val="500"/>
                        </a:spcAft>
                      </a:pPr>
                      <a:r>
                        <a:rPr lang="fr-FR" sz="1200" dirty="0">
                          <a:effectLst/>
                        </a:rPr>
                        <a:t>LP1</a:t>
                      </a:r>
                      <a:endParaRPr lang="en-US" sz="1200" dirty="0">
                        <a:effectLst/>
                        <a:latin typeface="Arial"/>
                        <a:ea typeface="SimSun"/>
                        <a:cs typeface="Angsana New"/>
                      </a:endParaRPr>
                    </a:p>
                  </a:txBody>
                  <a:tcPr marL="68580" marR="68580" marT="0" marB="0" anchor="ctr"/>
                </a:tc>
                <a:tc>
                  <a:txBody>
                    <a:bodyPr/>
                    <a:lstStyle/>
                    <a:p>
                      <a:pPr algn="l">
                        <a:lnSpc>
                          <a:spcPct val="115000"/>
                        </a:lnSpc>
                        <a:spcBef>
                          <a:spcPts val="1000"/>
                        </a:spcBef>
                        <a:spcAft>
                          <a:spcPts val="0"/>
                        </a:spcAft>
                      </a:pPr>
                      <a:r>
                        <a:rPr lang="fr-FR" sz="1400" b="0" dirty="0">
                          <a:effectLst/>
                        </a:rPr>
                        <a:t>Développement d’un modèle CFD de la cavité cœur du </a:t>
                      </a:r>
                      <a:r>
                        <a:rPr lang="fr-FR" sz="1400" b="0" dirty="0" err="1">
                          <a:effectLst/>
                        </a:rPr>
                        <a:t>MSFR</a:t>
                      </a:r>
                      <a:r>
                        <a:rPr lang="fr-FR" sz="1400" b="0" dirty="0">
                          <a:effectLst/>
                        </a:rPr>
                        <a:t> sans couplage</a:t>
                      </a:r>
                      <a:endParaRPr lang="en-US" sz="1400" b="0" dirty="0">
                        <a:effectLst/>
                        <a:latin typeface="Arial"/>
                        <a:ea typeface="SimSun"/>
                        <a:cs typeface="Angsana New"/>
                      </a:endParaRPr>
                    </a:p>
                  </a:txBody>
                  <a:tcPr marL="68580" marR="68580" marT="0" marB="0" anchor="ctr">
                    <a:solidFill>
                      <a:schemeClr val="tx2">
                        <a:lumMod val="20000"/>
                        <a:lumOff val="80000"/>
                      </a:schemeClr>
                    </a:solidFill>
                  </a:tcPr>
                </a:tc>
              </a:tr>
              <a:tr h="303462">
                <a:tc>
                  <a:txBody>
                    <a:bodyPr/>
                    <a:lstStyle/>
                    <a:p>
                      <a:pPr algn="ctr">
                        <a:lnSpc>
                          <a:spcPct val="115000"/>
                        </a:lnSpc>
                        <a:spcBef>
                          <a:spcPts val="500"/>
                        </a:spcBef>
                        <a:spcAft>
                          <a:spcPts val="500"/>
                        </a:spcAft>
                      </a:pPr>
                      <a:r>
                        <a:rPr lang="fr-FR" sz="1200">
                          <a:effectLst/>
                        </a:rPr>
                        <a:t>LP2</a:t>
                      </a:r>
                      <a:endParaRPr lang="en-US" sz="1200">
                        <a:effectLst/>
                        <a:latin typeface="Arial"/>
                        <a:ea typeface="SimSun"/>
                        <a:cs typeface="Angsana New"/>
                      </a:endParaRPr>
                    </a:p>
                  </a:txBody>
                  <a:tcPr marL="68580" marR="68580" marT="0" marB="0" anchor="ctr"/>
                </a:tc>
                <a:tc>
                  <a:txBody>
                    <a:bodyPr/>
                    <a:lstStyle/>
                    <a:p>
                      <a:pPr algn="l">
                        <a:lnSpc>
                          <a:spcPct val="115000"/>
                        </a:lnSpc>
                        <a:spcBef>
                          <a:spcPts val="1000"/>
                        </a:spcBef>
                        <a:spcAft>
                          <a:spcPts val="0"/>
                        </a:spcAft>
                      </a:pPr>
                      <a:r>
                        <a:rPr lang="fr-FR" sz="1400" b="0" dirty="0">
                          <a:effectLst/>
                        </a:rPr>
                        <a:t>Modélisation multi-physique du </a:t>
                      </a:r>
                      <a:r>
                        <a:rPr lang="fr-FR" sz="1400" b="0" dirty="0" err="1">
                          <a:effectLst/>
                        </a:rPr>
                        <a:t>MSFR</a:t>
                      </a:r>
                      <a:endParaRPr lang="en-US" sz="1400" b="0" dirty="0">
                        <a:effectLst/>
                        <a:latin typeface="Arial"/>
                        <a:ea typeface="SimSun"/>
                        <a:cs typeface="Angsana New"/>
                      </a:endParaRPr>
                    </a:p>
                  </a:txBody>
                  <a:tcPr marL="68580" marR="68580" marT="0" marB="0" anchor="ctr">
                    <a:solidFill>
                      <a:schemeClr val="accent6">
                        <a:lumMod val="40000"/>
                        <a:lumOff val="60000"/>
                      </a:schemeClr>
                    </a:solidFill>
                  </a:tcPr>
                </a:tc>
              </a:tr>
              <a:tr h="517017">
                <a:tc>
                  <a:txBody>
                    <a:bodyPr/>
                    <a:lstStyle/>
                    <a:p>
                      <a:pPr algn="ctr">
                        <a:lnSpc>
                          <a:spcPct val="115000"/>
                        </a:lnSpc>
                        <a:spcBef>
                          <a:spcPts val="500"/>
                        </a:spcBef>
                        <a:spcAft>
                          <a:spcPts val="500"/>
                        </a:spcAft>
                      </a:pPr>
                      <a:r>
                        <a:rPr lang="fr-FR" sz="1200">
                          <a:effectLst/>
                        </a:rPr>
                        <a:t>LP3</a:t>
                      </a:r>
                      <a:endParaRPr lang="en-US" sz="1200">
                        <a:effectLst/>
                        <a:latin typeface="Arial"/>
                        <a:ea typeface="SimSun"/>
                        <a:cs typeface="Angsana New"/>
                      </a:endParaRPr>
                    </a:p>
                  </a:txBody>
                  <a:tcPr marL="68580" marR="68580" marT="0" marB="0" anchor="ctr"/>
                </a:tc>
                <a:tc>
                  <a:txBody>
                    <a:bodyPr/>
                    <a:lstStyle/>
                    <a:p>
                      <a:pPr algn="l">
                        <a:lnSpc>
                          <a:spcPct val="115000"/>
                        </a:lnSpc>
                        <a:spcBef>
                          <a:spcPts val="1000"/>
                        </a:spcBef>
                        <a:spcAft>
                          <a:spcPts val="0"/>
                        </a:spcAft>
                      </a:pPr>
                      <a:r>
                        <a:rPr lang="fr-FR" sz="1400" b="0" dirty="0">
                          <a:effectLst/>
                        </a:rPr>
                        <a:t>Étude sur la faisabilité d’une technique de séparation de phases à partir d’un calcul simple de forces </a:t>
                      </a:r>
                      <a:r>
                        <a:rPr lang="fr-FR" sz="1400" b="0" dirty="0" err="1">
                          <a:effectLst/>
                        </a:rPr>
                        <a:t>MHD</a:t>
                      </a:r>
                      <a:r>
                        <a:rPr lang="fr-FR" sz="1400" b="0" dirty="0">
                          <a:effectLst/>
                        </a:rPr>
                        <a:t> sur une inclusion isolée</a:t>
                      </a:r>
                      <a:endParaRPr lang="en-US" sz="1400" b="0" dirty="0">
                        <a:effectLst/>
                        <a:latin typeface="Arial"/>
                        <a:ea typeface="SimSun"/>
                        <a:cs typeface="Angsana New"/>
                      </a:endParaRPr>
                    </a:p>
                  </a:txBody>
                  <a:tcPr marL="68580" marR="68580" marT="0" marB="0" anchor="ctr">
                    <a:solidFill>
                      <a:schemeClr val="tx2">
                        <a:lumMod val="20000"/>
                        <a:lumOff val="80000"/>
                      </a:schemeClr>
                    </a:solidFill>
                  </a:tcPr>
                </a:tc>
              </a:tr>
              <a:tr h="317504">
                <a:tc>
                  <a:txBody>
                    <a:bodyPr/>
                    <a:lstStyle/>
                    <a:p>
                      <a:pPr algn="ctr">
                        <a:lnSpc>
                          <a:spcPct val="115000"/>
                        </a:lnSpc>
                        <a:spcBef>
                          <a:spcPts val="500"/>
                        </a:spcBef>
                        <a:spcAft>
                          <a:spcPts val="500"/>
                        </a:spcAft>
                      </a:pPr>
                      <a:r>
                        <a:rPr lang="fr-FR" sz="1200">
                          <a:effectLst/>
                        </a:rPr>
                        <a:t>LP4</a:t>
                      </a:r>
                      <a:endParaRPr lang="en-US" sz="1200">
                        <a:effectLst/>
                        <a:latin typeface="Arial"/>
                        <a:ea typeface="SimSun"/>
                        <a:cs typeface="Angsana New"/>
                      </a:endParaRPr>
                    </a:p>
                  </a:txBody>
                  <a:tcPr marL="68580" marR="68580" marT="0" marB="0" anchor="ctr"/>
                </a:tc>
                <a:tc>
                  <a:txBody>
                    <a:bodyPr/>
                    <a:lstStyle/>
                    <a:p>
                      <a:pPr algn="l">
                        <a:lnSpc>
                          <a:spcPct val="115000"/>
                        </a:lnSpc>
                        <a:spcBef>
                          <a:spcPts val="1000"/>
                        </a:spcBef>
                        <a:spcAft>
                          <a:spcPts val="0"/>
                        </a:spcAft>
                      </a:pPr>
                      <a:r>
                        <a:rPr lang="fr-FR" sz="1400" b="0" dirty="0">
                          <a:effectLst/>
                        </a:rPr>
                        <a:t>Proposition de différents matériaux candidats pour les échangeurs de chaleur du </a:t>
                      </a:r>
                      <a:r>
                        <a:rPr lang="fr-FR" sz="1400" b="0" dirty="0" err="1">
                          <a:effectLst/>
                        </a:rPr>
                        <a:t>MSFR</a:t>
                      </a:r>
                      <a:endParaRPr lang="en-US" sz="1400" b="0" dirty="0">
                        <a:effectLst/>
                        <a:latin typeface="Arial"/>
                        <a:ea typeface="SimSun"/>
                        <a:cs typeface="Angsana New"/>
                      </a:endParaRPr>
                    </a:p>
                  </a:txBody>
                  <a:tcPr marL="68580" marR="68580" marT="0" marB="0" anchor="ctr">
                    <a:solidFill>
                      <a:schemeClr val="accent6">
                        <a:lumMod val="40000"/>
                        <a:lumOff val="60000"/>
                      </a:schemeClr>
                    </a:solidFill>
                  </a:tcPr>
                </a:tc>
              </a:tr>
              <a:tr h="517017">
                <a:tc>
                  <a:txBody>
                    <a:bodyPr/>
                    <a:lstStyle/>
                    <a:p>
                      <a:pPr algn="ctr">
                        <a:lnSpc>
                          <a:spcPct val="115000"/>
                        </a:lnSpc>
                        <a:spcBef>
                          <a:spcPts val="500"/>
                        </a:spcBef>
                        <a:spcAft>
                          <a:spcPts val="500"/>
                        </a:spcAft>
                      </a:pPr>
                      <a:r>
                        <a:rPr lang="fr-FR" sz="1200">
                          <a:effectLst/>
                        </a:rPr>
                        <a:t>LP5</a:t>
                      </a:r>
                      <a:endParaRPr lang="en-US" sz="1200">
                        <a:effectLst/>
                        <a:latin typeface="Arial"/>
                        <a:ea typeface="SimSun"/>
                        <a:cs typeface="Angsana New"/>
                      </a:endParaRPr>
                    </a:p>
                  </a:txBody>
                  <a:tcPr marL="68580" marR="68580" marT="0" marB="0" anchor="ctr"/>
                </a:tc>
                <a:tc>
                  <a:txBody>
                    <a:bodyPr/>
                    <a:lstStyle/>
                    <a:p>
                      <a:pPr algn="l">
                        <a:lnSpc>
                          <a:spcPct val="115000"/>
                        </a:lnSpc>
                        <a:spcBef>
                          <a:spcPts val="1000"/>
                        </a:spcBef>
                        <a:spcAft>
                          <a:spcPts val="0"/>
                        </a:spcAft>
                      </a:pPr>
                      <a:r>
                        <a:rPr lang="fr-FR" sz="1400" b="0" dirty="0">
                          <a:effectLst/>
                        </a:rPr>
                        <a:t>Proposition d’essai de vérification expérimentale  en conditions pertinentes pour les échangeurs du </a:t>
                      </a:r>
                      <a:r>
                        <a:rPr lang="fr-FR" sz="1400" b="0" dirty="0" err="1">
                          <a:effectLst/>
                        </a:rPr>
                        <a:t>MSFR</a:t>
                      </a:r>
                      <a:r>
                        <a:rPr lang="fr-FR" sz="1400" b="0" dirty="0">
                          <a:effectLst/>
                        </a:rPr>
                        <a:t> et amorce des essais.</a:t>
                      </a:r>
                      <a:endParaRPr lang="en-US" sz="1400" b="0" dirty="0">
                        <a:effectLst/>
                        <a:latin typeface="Arial"/>
                        <a:ea typeface="SimSun"/>
                        <a:cs typeface="Angsana New"/>
                      </a:endParaRPr>
                    </a:p>
                  </a:txBody>
                  <a:tcPr marL="68580" marR="68580" marT="0" marB="0" anchor="ctr">
                    <a:solidFill>
                      <a:schemeClr val="tx2">
                        <a:lumMod val="20000"/>
                        <a:lumOff val="80000"/>
                      </a:schemeClr>
                    </a:solidFill>
                  </a:tcPr>
                </a:tc>
              </a:tr>
              <a:tr h="517017">
                <a:tc>
                  <a:txBody>
                    <a:bodyPr/>
                    <a:lstStyle/>
                    <a:p>
                      <a:pPr algn="ctr">
                        <a:lnSpc>
                          <a:spcPct val="115000"/>
                        </a:lnSpc>
                        <a:spcBef>
                          <a:spcPts val="500"/>
                        </a:spcBef>
                        <a:spcAft>
                          <a:spcPts val="500"/>
                        </a:spcAft>
                      </a:pPr>
                      <a:r>
                        <a:rPr lang="fr-FR" sz="1200">
                          <a:effectLst/>
                        </a:rPr>
                        <a:t>LP6</a:t>
                      </a:r>
                      <a:endParaRPr lang="en-US" sz="1200">
                        <a:effectLst/>
                        <a:latin typeface="Arial"/>
                        <a:ea typeface="SimSun"/>
                        <a:cs typeface="Angsana New"/>
                      </a:endParaRPr>
                    </a:p>
                  </a:txBody>
                  <a:tcPr marL="68580" marR="68580" marT="0" marB="0" anchor="ctr"/>
                </a:tc>
                <a:tc>
                  <a:txBody>
                    <a:bodyPr/>
                    <a:lstStyle/>
                    <a:p>
                      <a:pPr algn="l">
                        <a:lnSpc>
                          <a:spcPct val="115000"/>
                        </a:lnSpc>
                        <a:spcBef>
                          <a:spcPts val="1000"/>
                        </a:spcBef>
                        <a:spcAft>
                          <a:spcPts val="0"/>
                        </a:spcAft>
                      </a:pPr>
                      <a:r>
                        <a:rPr lang="fr-FR" sz="1400" b="0" dirty="0">
                          <a:effectLst/>
                        </a:rPr>
                        <a:t>Caractérisation de la vaporisation de fluorures tel que le ZrF</a:t>
                      </a:r>
                      <a:r>
                        <a:rPr lang="fr-FR" sz="1400" b="0" baseline="-25000" dirty="0">
                          <a:effectLst/>
                        </a:rPr>
                        <a:t>4</a:t>
                      </a:r>
                      <a:r>
                        <a:rPr lang="fr-FR" sz="1400" b="0" dirty="0">
                          <a:effectLst/>
                        </a:rPr>
                        <a:t> et de la solubilité des fluorures de valence 3 (Plutonium ou Terres Rares). Étude thermodynamique du mélange ZrF</a:t>
                      </a:r>
                      <a:r>
                        <a:rPr lang="fr-FR" sz="1400" b="0" baseline="-25000" dirty="0">
                          <a:effectLst/>
                        </a:rPr>
                        <a:t>4</a:t>
                      </a:r>
                      <a:r>
                        <a:rPr lang="fr-FR" sz="1400" b="0" dirty="0">
                          <a:effectLst/>
                        </a:rPr>
                        <a:t>-LiF</a:t>
                      </a:r>
                      <a:endParaRPr lang="en-US" sz="1400" b="0" dirty="0">
                        <a:effectLst/>
                        <a:latin typeface="Arial"/>
                        <a:ea typeface="SimSun"/>
                        <a:cs typeface="Angsana New"/>
                      </a:endParaRPr>
                    </a:p>
                  </a:txBody>
                  <a:tcPr marL="68580" marR="68580" marT="0" marB="0" anchor="ctr">
                    <a:solidFill>
                      <a:schemeClr val="accent6">
                        <a:lumMod val="40000"/>
                        <a:lumOff val="60000"/>
                      </a:schemeClr>
                    </a:solidFill>
                  </a:tcPr>
                </a:tc>
              </a:tr>
              <a:tr h="331546">
                <a:tc>
                  <a:txBody>
                    <a:bodyPr/>
                    <a:lstStyle/>
                    <a:p>
                      <a:pPr algn="ctr">
                        <a:lnSpc>
                          <a:spcPct val="115000"/>
                        </a:lnSpc>
                        <a:spcBef>
                          <a:spcPts val="500"/>
                        </a:spcBef>
                        <a:spcAft>
                          <a:spcPts val="500"/>
                        </a:spcAft>
                      </a:pPr>
                      <a:r>
                        <a:rPr lang="fr-FR" sz="1200">
                          <a:effectLst/>
                        </a:rPr>
                        <a:t>LP7</a:t>
                      </a:r>
                      <a:endParaRPr lang="en-US" sz="1200">
                        <a:effectLst/>
                        <a:latin typeface="Arial"/>
                        <a:ea typeface="SimSun"/>
                        <a:cs typeface="Angsana New"/>
                      </a:endParaRPr>
                    </a:p>
                  </a:txBody>
                  <a:tcPr marL="68580" marR="68580" marT="0" marB="0" anchor="ctr"/>
                </a:tc>
                <a:tc>
                  <a:txBody>
                    <a:bodyPr/>
                    <a:lstStyle/>
                    <a:p>
                      <a:pPr algn="l">
                        <a:lnSpc>
                          <a:spcPct val="115000"/>
                        </a:lnSpc>
                        <a:spcBef>
                          <a:spcPts val="1000"/>
                        </a:spcBef>
                        <a:spcAft>
                          <a:spcPts val="0"/>
                        </a:spcAft>
                      </a:pPr>
                      <a:r>
                        <a:rPr lang="fr-FR" sz="1400" b="0" dirty="0">
                          <a:effectLst/>
                        </a:rPr>
                        <a:t>Gestion des taux d’oxygène des bains de sels fluorés par des techniques applicables in-situ</a:t>
                      </a:r>
                      <a:endParaRPr lang="en-US" sz="1400" b="0" dirty="0">
                        <a:effectLst/>
                        <a:latin typeface="Arial"/>
                        <a:ea typeface="SimSun"/>
                        <a:cs typeface="Angsana New"/>
                      </a:endParaRPr>
                    </a:p>
                  </a:txBody>
                  <a:tcPr marL="68580" marR="68580" marT="0" marB="0" anchor="ctr">
                    <a:solidFill>
                      <a:schemeClr val="tx2">
                        <a:lumMod val="20000"/>
                        <a:lumOff val="80000"/>
                      </a:schemeClr>
                    </a:solidFill>
                  </a:tcPr>
                </a:tc>
              </a:tr>
              <a:tr h="379328">
                <a:tc>
                  <a:txBody>
                    <a:bodyPr/>
                    <a:lstStyle/>
                    <a:p>
                      <a:pPr algn="ctr">
                        <a:lnSpc>
                          <a:spcPct val="115000"/>
                        </a:lnSpc>
                        <a:spcBef>
                          <a:spcPts val="500"/>
                        </a:spcBef>
                        <a:spcAft>
                          <a:spcPts val="500"/>
                        </a:spcAft>
                      </a:pPr>
                      <a:r>
                        <a:rPr lang="fr-FR" sz="1200">
                          <a:effectLst/>
                        </a:rPr>
                        <a:t>LP8</a:t>
                      </a:r>
                      <a:endParaRPr lang="en-US" sz="1200">
                        <a:effectLst/>
                        <a:latin typeface="Arial"/>
                        <a:ea typeface="SimSun"/>
                        <a:cs typeface="Angsana New"/>
                      </a:endParaRPr>
                    </a:p>
                  </a:txBody>
                  <a:tcPr marL="68580" marR="68580" marT="0" marB="0" anchor="ctr"/>
                </a:tc>
                <a:tc>
                  <a:txBody>
                    <a:bodyPr/>
                    <a:lstStyle/>
                    <a:p>
                      <a:pPr algn="l">
                        <a:lnSpc>
                          <a:spcPct val="115000"/>
                        </a:lnSpc>
                        <a:spcBef>
                          <a:spcPts val="1000"/>
                        </a:spcBef>
                        <a:spcAft>
                          <a:spcPts val="0"/>
                        </a:spcAft>
                      </a:pPr>
                      <a:r>
                        <a:rPr lang="fr-FR" sz="1400" b="0" dirty="0">
                          <a:effectLst/>
                        </a:rPr>
                        <a:t>Mise en œuvre de l’approche floue pour la gestion des probabilités</a:t>
                      </a:r>
                      <a:endParaRPr lang="en-US" sz="1400" b="0" dirty="0">
                        <a:effectLst/>
                        <a:latin typeface="Arial"/>
                        <a:ea typeface="SimSun"/>
                        <a:cs typeface="Angsana New"/>
                      </a:endParaRPr>
                    </a:p>
                  </a:txBody>
                  <a:tcPr marL="68580" marR="68580" marT="0" marB="0" anchor="ctr">
                    <a:solidFill>
                      <a:schemeClr val="accent6">
                        <a:lumMod val="40000"/>
                        <a:lumOff val="60000"/>
                      </a:schemeClr>
                    </a:solidFill>
                  </a:tcPr>
                </a:tc>
              </a:tr>
              <a:tr h="303462">
                <a:tc>
                  <a:txBody>
                    <a:bodyPr/>
                    <a:lstStyle/>
                    <a:p>
                      <a:pPr algn="ctr">
                        <a:lnSpc>
                          <a:spcPct val="115000"/>
                        </a:lnSpc>
                        <a:spcBef>
                          <a:spcPts val="500"/>
                        </a:spcBef>
                        <a:spcAft>
                          <a:spcPts val="500"/>
                        </a:spcAft>
                      </a:pPr>
                      <a:r>
                        <a:rPr lang="fr-FR" sz="1200">
                          <a:effectLst/>
                        </a:rPr>
                        <a:t>LP9</a:t>
                      </a:r>
                      <a:endParaRPr lang="en-US" sz="1200">
                        <a:effectLst/>
                        <a:latin typeface="Arial"/>
                        <a:ea typeface="SimSun"/>
                        <a:cs typeface="Angsana New"/>
                      </a:endParaRPr>
                    </a:p>
                  </a:txBody>
                  <a:tcPr marL="68580" marR="68580" marT="0" marB="0" anchor="ctr"/>
                </a:tc>
                <a:tc>
                  <a:txBody>
                    <a:bodyPr/>
                    <a:lstStyle/>
                    <a:p>
                      <a:pPr algn="l">
                        <a:lnSpc>
                          <a:spcPct val="115000"/>
                        </a:lnSpc>
                        <a:spcBef>
                          <a:spcPts val="1000"/>
                        </a:spcBef>
                        <a:spcAft>
                          <a:spcPts val="0"/>
                        </a:spcAft>
                      </a:pPr>
                      <a:r>
                        <a:rPr lang="fr-FR" sz="1400" b="0" dirty="0">
                          <a:effectLst/>
                        </a:rPr>
                        <a:t>Étude préliminaire des risques et recommandations pour les études d’accidents du </a:t>
                      </a:r>
                      <a:r>
                        <a:rPr lang="fr-FR" sz="1400" b="0" dirty="0" err="1">
                          <a:effectLst/>
                        </a:rPr>
                        <a:t>MSFR</a:t>
                      </a:r>
                      <a:endParaRPr lang="en-US" sz="1400" b="0" dirty="0">
                        <a:effectLst/>
                        <a:latin typeface="Arial"/>
                        <a:ea typeface="SimSun"/>
                        <a:cs typeface="Angsana New"/>
                      </a:endParaRPr>
                    </a:p>
                  </a:txBody>
                  <a:tcPr marL="68580" marR="68580" marT="0" marB="0" anchor="ctr">
                    <a:solidFill>
                      <a:schemeClr val="tx2">
                        <a:lumMod val="20000"/>
                        <a:lumOff val="80000"/>
                      </a:schemeClr>
                    </a:solidFill>
                  </a:tcPr>
                </a:tc>
              </a:tr>
              <a:tr h="303462">
                <a:tc>
                  <a:txBody>
                    <a:bodyPr/>
                    <a:lstStyle/>
                    <a:p>
                      <a:pPr algn="ctr">
                        <a:lnSpc>
                          <a:spcPct val="115000"/>
                        </a:lnSpc>
                        <a:spcBef>
                          <a:spcPts val="500"/>
                        </a:spcBef>
                        <a:spcAft>
                          <a:spcPts val="500"/>
                        </a:spcAft>
                      </a:pPr>
                      <a:r>
                        <a:rPr lang="fr-FR" sz="1200">
                          <a:effectLst/>
                        </a:rPr>
                        <a:t>LP10</a:t>
                      </a:r>
                      <a:endParaRPr lang="en-US" sz="1200">
                        <a:effectLst/>
                        <a:latin typeface="Arial"/>
                        <a:ea typeface="SimSun"/>
                        <a:cs typeface="Angsana New"/>
                      </a:endParaRPr>
                    </a:p>
                  </a:txBody>
                  <a:tcPr marL="68580" marR="68580" marT="0" marB="0" anchor="ctr"/>
                </a:tc>
                <a:tc>
                  <a:txBody>
                    <a:bodyPr/>
                    <a:lstStyle/>
                    <a:p>
                      <a:pPr algn="l">
                        <a:lnSpc>
                          <a:spcPct val="115000"/>
                        </a:lnSpc>
                        <a:spcBef>
                          <a:spcPts val="1000"/>
                        </a:spcBef>
                        <a:spcAft>
                          <a:spcPts val="0"/>
                        </a:spcAft>
                      </a:pPr>
                      <a:r>
                        <a:rPr lang="fr-FR" sz="1400" b="0" dirty="0">
                          <a:effectLst/>
                        </a:rPr>
                        <a:t>Amélioration de la modélisation des transferts thermiques dans le sel en situation accidentelle</a:t>
                      </a:r>
                      <a:endParaRPr lang="en-US" sz="1400" b="0" dirty="0">
                        <a:effectLst/>
                        <a:latin typeface="Arial"/>
                        <a:ea typeface="SimSun"/>
                        <a:cs typeface="Angsana New"/>
                      </a:endParaRPr>
                    </a:p>
                  </a:txBody>
                  <a:tcPr marL="68580" marR="68580" marT="0" marB="0" anchor="ctr">
                    <a:solidFill>
                      <a:schemeClr val="accent6">
                        <a:lumMod val="40000"/>
                        <a:lumOff val="60000"/>
                      </a:schemeClr>
                    </a:solidFill>
                  </a:tcPr>
                </a:tc>
              </a:tr>
            </a:tbl>
          </a:graphicData>
        </a:graphic>
      </p:graphicFrame>
      <p:sp>
        <p:nvSpPr>
          <p:cNvPr id="5" name="Rectangle 4"/>
          <p:cNvSpPr>
            <a:spLocks noChangeArrowheads="1"/>
          </p:cNvSpPr>
          <p:nvPr/>
        </p:nvSpPr>
        <p:spPr bwMode="auto">
          <a:xfrm>
            <a:off x="304800" y="304800"/>
            <a:ext cx="7435552" cy="457200"/>
          </a:xfrm>
          <a:prstGeom prst="rect">
            <a:avLst/>
          </a:prstGeom>
          <a:noFill/>
          <a:ln w="9525">
            <a:noFill/>
            <a:miter lim="800000"/>
            <a:headEnd/>
            <a:tailEnd/>
          </a:ln>
        </p:spPr>
        <p:txBody>
          <a:bodyPr/>
          <a:lstStyle/>
          <a:p>
            <a:pPr marL="342900" indent="-342900">
              <a:lnSpc>
                <a:spcPct val="80000"/>
              </a:lnSpc>
              <a:spcBef>
                <a:spcPct val="20000"/>
              </a:spcBef>
              <a:buClr>
                <a:srgbClr val="333399"/>
              </a:buClr>
            </a:pPr>
            <a:r>
              <a:rPr lang="fr-FR" b="1" dirty="0" smtClean="0">
                <a:solidFill>
                  <a:srgbClr val="003385"/>
                </a:solidFill>
                <a:latin typeface="Verdana" pitchFamily="34" charset="0"/>
              </a:rPr>
              <a:t>Projet structurant CLEF de Grenoble INP</a:t>
            </a:r>
            <a:endParaRPr lang="fr-FR" b="1" dirty="0">
              <a:solidFill>
                <a:srgbClr val="003385"/>
              </a:solidFill>
              <a:latin typeface="Verdana" pitchFamily="34" charset="0"/>
            </a:endParaRPr>
          </a:p>
        </p:txBody>
      </p:sp>
    </p:spTree>
    <p:extLst>
      <p:ext uri="{BB962C8B-B14F-4D97-AF65-F5344CB8AC3E}">
        <p14:creationId xmlns:p14="http://schemas.microsoft.com/office/powerpoint/2010/main" val="30384225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bwMode="auto">
          <a:xfrm>
            <a:off x="539552" y="1916832"/>
            <a:ext cx="5112568" cy="721150"/>
          </a:xfrm>
          <a:prstGeom prst="rect">
            <a:avLst/>
          </a:prstGeom>
          <a:solidFill>
            <a:srgbClr val="FFF8C7"/>
          </a:solidFill>
          <a:ln w="9525" cap="flat" cmpd="sng" algn="ctr">
            <a:solidFill>
              <a:schemeClr val="tx1"/>
            </a:solidFill>
            <a:prstDash val="solid"/>
            <a:round/>
            <a:headEnd type="none" w="med" len="med"/>
            <a:tailEnd type="none" w="med" len="med"/>
          </a:ln>
          <a:effectLst>
            <a:outerShdw blurRad="38100" dist="63500" dir="8280000">
              <a:srgbClr val="000000">
                <a:alpha val="57000"/>
              </a:srgb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endParaRPr>
          </a:p>
        </p:txBody>
      </p:sp>
      <p:sp>
        <p:nvSpPr>
          <p:cNvPr id="2" name="Espace réservé du numéro de diapositive 1"/>
          <p:cNvSpPr>
            <a:spLocks noGrp="1"/>
          </p:cNvSpPr>
          <p:nvPr>
            <p:ph type="sldNum" sz="quarter" idx="11"/>
          </p:nvPr>
        </p:nvSpPr>
        <p:spPr/>
        <p:txBody>
          <a:bodyPr/>
          <a:lstStyle/>
          <a:p>
            <a:fld id="{7F664807-8D06-4595-A0E2-74CDCF5EE8F8}" type="slidenum">
              <a:rPr lang="en-GB" smtClean="0"/>
              <a:pPr/>
              <a:t>37</a:t>
            </a:fld>
            <a:endParaRPr lang="en-GB"/>
          </a:p>
        </p:txBody>
      </p:sp>
      <p:sp>
        <p:nvSpPr>
          <p:cNvPr id="4" name="Rectangle 6"/>
          <p:cNvSpPr>
            <a:spLocks noChangeArrowheads="1"/>
          </p:cNvSpPr>
          <p:nvPr/>
        </p:nvSpPr>
        <p:spPr bwMode="auto">
          <a:xfrm>
            <a:off x="467544" y="980728"/>
            <a:ext cx="6120680" cy="815608"/>
          </a:xfrm>
          <a:prstGeom prst="rect">
            <a:avLst/>
          </a:prstGeom>
          <a:noFill/>
          <a:ln w="9525">
            <a:noFill/>
            <a:miter lim="800000"/>
            <a:headEnd/>
            <a:tailEnd/>
          </a:ln>
          <a:effectLst/>
        </p:spPr>
        <p:txBody>
          <a:bodyPr wrap="square">
            <a:spAutoFit/>
          </a:bodyPr>
          <a:lstStyle/>
          <a:p>
            <a:pPr>
              <a:spcAft>
                <a:spcPts val="300"/>
              </a:spcAft>
            </a:pPr>
            <a:r>
              <a:rPr lang="fr-FR" sz="1600" b="1" dirty="0" smtClean="0">
                <a:solidFill>
                  <a:srgbClr val="00B0F0"/>
                </a:solidFill>
                <a:latin typeface="+mn-lt"/>
              </a:rPr>
              <a:t>Projet européen “</a:t>
            </a:r>
            <a:r>
              <a:rPr lang="fr-FR" sz="1600" b="1" dirty="0" smtClean="0">
                <a:solidFill>
                  <a:srgbClr val="0033CC"/>
                </a:solidFill>
                <a:latin typeface="+mn-lt"/>
              </a:rPr>
              <a:t>EVOL</a:t>
            </a:r>
            <a:r>
              <a:rPr lang="fr-FR" sz="1600" b="1" dirty="0" smtClean="0">
                <a:solidFill>
                  <a:srgbClr val="00B0F0"/>
                </a:solidFill>
                <a:latin typeface="+mn-lt"/>
              </a:rPr>
              <a:t>”</a:t>
            </a:r>
          </a:p>
          <a:p>
            <a:pPr>
              <a:spcAft>
                <a:spcPts val="300"/>
              </a:spcAft>
            </a:pPr>
            <a:r>
              <a:rPr lang="fr-FR" sz="1400" b="1" dirty="0" smtClean="0">
                <a:solidFill>
                  <a:srgbClr val="0033CC"/>
                </a:solidFill>
                <a:latin typeface="+mn-lt"/>
              </a:rPr>
              <a:t>E</a:t>
            </a:r>
            <a:r>
              <a:rPr lang="fr-FR" sz="1400" b="1" dirty="0" smtClean="0">
                <a:solidFill>
                  <a:srgbClr val="00B0F0"/>
                </a:solidFill>
                <a:latin typeface="+mn-lt"/>
              </a:rPr>
              <a:t>valuation and </a:t>
            </a:r>
            <a:r>
              <a:rPr lang="fr-FR" sz="1400" b="1" dirty="0" err="1" smtClean="0">
                <a:solidFill>
                  <a:srgbClr val="0033CC"/>
                </a:solidFill>
                <a:latin typeface="+mn-lt"/>
              </a:rPr>
              <a:t>V</a:t>
            </a:r>
            <a:r>
              <a:rPr lang="fr-FR" sz="1400" b="1" dirty="0" err="1" smtClean="0">
                <a:solidFill>
                  <a:srgbClr val="00B0F0"/>
                </a:solidFill>
                <a:latin typeface="+mn-lt"/>
              </a:rPr>
              <a:t>iability</a:t>
            </a:r>
            <a:r>
              <a:rPr lang="fr-FR" sz="1400" b="1" dirty="0" smtClean="0">
                <a:solidFill>
                  <a:srgbClr val="00B0F0"/>
                </a:solidFill>
                <a:latin typeface="+mn-lt"/>
              </a:rPr>
              <a:t> </a:t>
            </a:r>
            <a:r>
              <a:rPr lang="fr-FR" sz="1400" b="1" dirty="0" smtClean="0">
                <a:solidFill>
                  <a:srgbClr val="0033CC"/>
                </a:solidFill>
                <a:latin typeface="+mn-lt"/>
              </a:rPr>
              <a:t>O</a:t>
            </a:r>
            <a:r>
              <a:rPr lang="fr-FR" sz="1400" b="1" dirty="0" smtClean="0">
                <a:solidFill>
                  <a:srgbClr val="00B0F0"/>
                </a:solidFill>
                <a:latin typeface="+mn-lt"/>
              </a:rPr>
              <a:t>f </a:t>
            </a:r>
            <a:r>
              <a:rPr lang="fr-FR" sz="1400" b="1" dirty="0" err="1" smtClean="0">
                <a:solidFill>
                  <a:srgbClr val="0033CC"/>
                </a:solidFill>
                <a:latin typeface="+mn-lt"/>
              </a:rPr>
              <a:t>L</a:t>
            </a:r>
            <a:r>
              <a:rPr lang="fr-FR" sz="1400" b="1" dirty="0" err="1" smtClean="0">
                <a:solidFill>
                  <a:srgbClr val="00B0F0"/>
                </a:solidFill>
                <a:latin typeface="+mn-lt"/>
              </a:rPr>
              <a:t>iquid</a:t>
            </a:r>
            <a:r>
              <a:rPr lang="fr-FR" sz="1400" b="1" dirty="0" smtClean="0">
                <a:solidFill>
                  <a:srgbClr val="00B0F0"/>
                </a:solidFill>
                <a:latin typeface="+mn-lt"/>
              </a:rPr>
              <a:t> fuel </a:t>
            </a:r>
            <a:r>
              <a:rPr lang="fr-FR" sz="1400" b="1" dirty="0" err="1" smtClean="0">
                <a:solidFill>
                  <a:srgbClr val="00B0F0"/>
                </a:solidFill>
                <a:latin typeface="+mn-lt"/>
              </a:rPr>
              <a:t>fast</a:t>
            </a:r>
            <a:r>
              <a:rPr lang="fr-FR" sz="1400" b="1" dirty="0" smtClean="0">
                <a:solidFill>
                  <a:srgbClr val="00B0F0"/>
                </a:solidFill>
                <a:latin typeface="+mn-lt"/>
              </a:rPr>
              <a:t> </a:t>
            </a:r>
            <a:r>
              <a:rPr lang="fr-FR" sz="1400" b="1" dirty="0" err="1" smtClean="0">
                <a:solidFill>
                  <a:srgbClr val="00B0F0"/>
                </a:solidFill>
                <a:latin typeface="+mn-lt"/>
              </a:rPr>
              <a:t>reactor</a:t>
            </a:r>
            <a:r>
              <a:rPr lang="fr-FR" sz="1400" b="1" dirty="0" smtClean="0">
                <a:solidFill>
                  <a:srgbClr val="00B0F0"/>
                </a:solidFill>
                <a:latin typeface="+mn-lt"/>
              </a:rPr>
              <a:t> </a:t>
            </a:r>
          </a:p>
          <a:p>
            <a:r>
              <a:rPr lang="fr-FR" sz="1200" b="1" dirty="0" smtClean="0">
                <a:solidFill>
                  <a:srgbClr val="00B0F0"/>
                </a:solidFill>
                <a:latin typeface="+mn-lt"/>
              </a:rPr>
              <a:t>7</a:t>
            </a:r>
            <a:r>
              <a:rPr lang="fr-FR" sz="1200" b="1" baseline="30000" dirty="0" smtClean="0">
                <a:solidFill>
                  <a:srgbClr val="00B0F0"/>
                </a:solidFill>
                <a:latin typeface="+mn-lt"/>
              </a:rPr>
              <a:t>ème</a:t>
            </a:r>
            <a:r>
              <a:rPr lang="fr-FR" sz="1200" b="1" dirty="0" smtClean="0">
                <a:solidFill>
                  <a:srgbClr val="00B0F0"/>
                </a:solidFill>
                <a:latin typeface="+mn-lt"/>
              </a:rPr>
              <a:t> PCRD (2011-2013 – 1 M€) : coopération Euratom/</a:t>
            </a:r>
            <a:r>
              <a:rPr lang="fr-FR" sz="1200" b="1" dirty="0" err="1" smtClean="0">
                <a:solidFill>
                  <a:srgbClr val="00B0F0"/>
                </a:solidFill>
                <a:latin typeface="+mn-lt"/>
              </a:rPr>
              <a:t>Rosatom</a:t>
            </a:r>
            <a:endParaRPr lang="fr-FR" sz="1200" b="1" dirty="0" smtClean="0">
              <a:solidFill>
                <a:srgbClr val="00B0F0"/>
              </a:solidFill>
              <a:latin typeface="+mn-lt"/>
            </a:endParaRPr>
          </a:p>
        </p:txBody>
      </p:sp>
      <p:sp>
        <p:nvSpPr>
          <p:cNvPr id="5" name="Rectangle 8"/>
          <p:cNvSpPr>
            <a:spLocks noChangeArrowheads="1"/>
          </p:cNvSpPr>
          <p:nvPr/>
        </p:nvSpPr>
        <p:spPr bwMode="auto">
          <a:xfrm>
            <a:off x="539552" y="1917902"/>
            <a:ext cx="5328592" cy="707886"/>
          </a:xfrm>
          <a:prstGeom prst="rect">
            <a:avLst/>
          </a:prstGeom>
          <a:noFill/>
          <a:ln w="9525">
            <a:noFill/>
            <a:miter lim="800000"/>
            <a:headEnd/>
            <a:tailEnd/>
          </a:ln>
          <a:effectLst/>
        </p:spPr>
        <p:txBody>
          <a:bodyPr wrap="square">
            <a:spAutoFit/>
          </a:bodyPr>
          <a:lstStyle/>
          <a:p>
            <a:pPr marL="342900" indent="-342900"/>
            <a:r>
              <a:rPr lang="fr-FR" sz="1400" b="1" dirty="0" smtClean="0">
                <a:solidFill>
                  <a:srgbClr val="0033CC"/>
                </a:solidFill>
                <a:latin typeface="+mn-lt"/>
              </a:rPr>
              <a:t>Objectifs :</a:t>
            </a:r>
          </a:p>
          <a:p>
            <a:r>
              <a:rPr lang="fr-FR" sz="1300" dirty="0" smtClean="0">
                <a:latin typeface="+mn-lt"/>
              </a:rPr>
              <a:t>Proposer la meilleure configuration de design du MSFR, et donner des pistes pour la définition d’un démonstrateur</a:t>
            </a:r>
            <a:endParaRPr lang="fr-FR" sz="1300" b="1" dirty="0">
              <a:solidFill>
                <a:srgbClr val="6600CC"/>
              </a:solidFill>
              <a:latin typeface="+mn-lt"/>
            </a:endParaRPr>
          </a:p>
        </p:txBody>
      </p:sp>
      <p:sp>
        <p:nvSpPr>
          <p:cNvPr id="6" name="Rectangle 9"/>
          <p:cNvSpPr>
            <a:spLocks noChangeArrowheads="1"/>
          </p:cNvSpPr>
          <p:nvPr/>
        </p:nvSpPr>
        <p:spPr bwMode="auto">
          <a:xfrm>
            <a:off x="2791006" y="3789040"/>
            <a:ext cx="5669426" cy="1231106"/>
          </a:xfrm>
          <a:prstGeom prst="rect">
            <a:avLst/>
          </a:prstGeom>
          <a:noFill/>
          <a:ln w="9525">
            <a:noFill/>
            <a:miter lim="800000"/>
            <a:headEnd/>
            <a:tailEnd/>
          </a:ln>
          <a:effectLst/>
        </p:spPr>
        <p:txBody>
          <a:bodyPr wrap="square">
            <a:spAutoFit/>
          </a:bodyPr>
          <a:lstStyle/>
          <a:p>
            <a:r>
              <a:rPr lang="fr-FR" sz="1400" b="1" dirty="0" smtClean="0">
                <a:solidFill>
                  <a:srgbClr val="003385"/>
                </a:solidFill>
                <a:latin typeface="+mn-lt"/>
              </a:rPr>
              <a:t>12 partenaires européens dont </a:t>
            </a:r>
            <a:r>
              <a:rPr lang="fr-FR" sz="1200" dirty="0" smtClean="0">
                <a:latin typeface="+mn-lt"/>
              </a:rPr>
              <a:t>France (CNRS: Coordinateur, Grenoble INP</a:t>
            </a:r>
            <a:r>
              <a:rPr lang="fr-FR" sz="1200" dirty="0">
                <a:latin typeface="+mn-lt"/>
              </a:rPr>
              <a:t> , </a:t>
            </a:r>
            <a:r>
              <a:rPr lang="fr-FR" sz="1200" dirty="0" smtClean="0">
                <a:latin typeface="+mn-lt"/>
              </a:rPr>
              <a:t>INOPRO, </a:t>
            </a:r>
            <a:r>
              <a:rPr lang="fr-FR" sz="1200" dirty="0" err="1" smtClean="0">
                <a:latin typeface="+mn-lt"/>
              </a:rPr>
              <a:t>Aubert&amp;Duval</a:t>
            </a:r>
            <a:r>
              <a:rPr lang="fr-FR" sz="1200" dirty="0" smtClean="0">
                <a:latin typeface="+mn-lt"/>
              </a:rPr>
              <a:t>), Pays-Bas (Université Techno. de Delft), Allemagne (ITU, KIT-G, HZDR), Italie (Ecole polytechnique de Turin), Angleterre (Oxford), Hongrie (</a:t>
            </a:r>
            <a:r>
              <a:rPr lang="fr-FR" sz="1200" dirty="0" err="1" smtClean="0">
                <a:latin typeface="+mn-lt"/>
              </a:rPr>
              <a:t>Univ</a:t>
            </a:r>
            <a:r>
              <a:rPr lang="fr-FR" sz="1200" dirty="0" smtClean="0">
                <a:latin typeface="+mn-lt"/>
              </a:rPr>
              <a:t> Techno de Budapest)     </a:t>
            </a:r>
          </a:p>
          <a:p>
            <a:r>
              <a:rPr lang="fr-FR" sz="1200" b="1" dirty="0" smtClean="0">
                <a:latin typeface="+mn-lt"/>
              </a:rPr>
              <a:t>+ 2 observateurs depuis 2012 :</a:t>
            </a:r>
            <a:r>
              <a:rPr lang="fr-FR" sz="1200" dirty="0" smtClean="0">
                <a:latin typeface="+mn-lt"/>
              </a:rPr>
              <a:t> </a:t>
            </a:r>
            <a:r>
              <a:rPr lang="fr-FR" sz="1200" dirty="0" err="1" smtClean="0">
                <a:latin typeface="+mn-lt"/>
              </a:rPr>
              <a:t>Politecnico</a:t>
            </a:r>
            <a:r>
              <a:rPr lang="fr-FR" sz="1200" dirty="0" smtClean="0">
                <a:latin typeface="+mn-lt"/>
              </a:rPr>
              <a:t> di Milano et Paul Scherrer Institute</a:t>
            </a:r>
            <a:endParaRPr lang="fr-FR" sz="1200" dirty="0">
              <a:latin typeface="+mn-lt"/>
            </a:endParaRPr>
          </a:p>
        </p:txBody>
      </p:sp>
      <p:sp>
        <p:nvSpPr>
          <p:cNvPr id="7" name="Rectangle 10"/>
          <p:cNvSpPr>
            <a:spLocks noChangeArrowheads="1"/>
          </p:cNvSpPr>
          <p:nvPr/>
        </p:nvSpPr>
        <p:spPr bwMode="auto">
          <a:xfrm>
            <a:off x="611560" y="5201324"/>
            <a:ext cx="5472608" cy="1107996"/>
          </a:xfrm>
          <a:prstGeom prst="rect">
            <a:avLst/>
          </a:prstGeom>
          <a:noFill/>
          <a:ln w="9525">
            <a:noFill/>
            <a:miter lim="800000"/>
            <a:headEnd/>
            <a:tailEnd/>
          </a:ln>
          <a:effectLst/>
        </p:spPr>
        <p:txBody>
          <a:bodyPr wrap="square">
            <a:spAutoFit/>
          </a:bodyPr>
          <a:lstStyle/>
          <a:p>
            <a:pPr algn="ctr"/>
            <a:r>
              <a:rPr lang="fr-FR" sz="1400" b="1" dirty="0" smtClean="0">
                <a:solidFill>
                  <a:srgbClr val="00B0F0"/>
                </a:solidFill>
                <a:latin typeface="+mn-lt"/>
              </a:rPr>
              <a:t>+ Couplé au projet </a:t>
            </a:r>
            <a:r>
              <a:rPr lang="fr-FR" sz="1400" b="1" dirty="0" smtClean="0">
                <a:solidFill>
                  <a:srgbClr val="0033CC"/>
                </a:solidFill>
                <a:latin typeface="+mn-lt"/>
              </a:rPr>
              <a:t>MARS </a:t>
            </a:r>
            <a:r>
              <a:rPr lang="fr-FR" sz="1400" b="1" dirty="0" smtClean="0">
                <a:solidFill>
                  <a:srgbClr val="00B0F0"/>
                </a:solidFill>
                <a:latin typeface="+mn-lt"/>
              </a:rPr>
              <a:t>(</a:t>
            </a:r>
            <a:r>
              <a:rPr lang="fr-FR" sz="1400" b="1" dirty="0" err="1" smtClean="0">
                <a:solidFill>
                  <a:srgbClr val="003385"/>
                </a:solidFill>
                <a:latin typeface="+mn-lt"/>
              </a:rPr>
              <a:t>M</a:t>
            </a:r>
            <a:r>
              <a:rPr lang="fr-FR" sz="1400" b="1" dirty="0" err="1" smtClean="0">
                <a:solidFill>
                  <a:srgbClr val="00B0F0"/>
                </a:solidFill>
                <a:latin typeface="+mn-lt"/>
              </a:rPr>
              <a:t>inor</a:t>
            </a:r>
            <a:r>
              <a:rPr lang="fr-FR" sz="1400" b="1" dirty="0" smtClean="0">
                <a:solidFill>
                  <a:srgbClr val="00B0F0"/>
                </a:solidFill>
                <a:latin typeface="+mn-lt"/>
              </a:rPr>
              <a:t> </a:t>
            </a:r>
            <a:r>
              <a:rPr lang="fr-FR" sz="1400" b="1" dirty="0" smtClean="0">
                <a:solidFill>
                  <a:srgbClr val="003385"/>
                </a:solidFill>
                <a:latin typeface="+mn-lt"/>
              </a:rPr>
              <a:t>A</a:t>
            </a:r>
            <a:r>
              <a:rPr lang="fr-FR" sz="1400" b="1" dirty="0" smtClean="0">
                <a:solidFill>
                  <a:srgbClr val="00B0F0"/>
                </a:solidFill>
                <a:latin typeface="+mn-lt"/>
              </a:rPr>
              <a:t>ctinides </a:t>
            </a:r>
            <a:r>
              <a:rPr lang="fr-FR" sz="1400" b="1" dirty="0" err="1" smtClean="0">
                <a:solidFill>
                  <a:srgbClr val="003385"/>
                </a:solidFill>
                <a:latin typeface="+mn-lt"/>
              </a:rPr>
              <a:t>R</a:t>
            </a:r>
            <a:r>
              <a:rPr lang="fr-FR" sz="1400" b="1" dirty="0" err="1" smtClean="0">
                <a:solidFill>
                  <a:srgbClr val="00B0F0"/>
                </a:solidFill>
                <a:latin typeface="+mn-lt"/>
              </a:rPr>
              <a:t>ecycling</a:t>
            </a:r>
            <a:r>
              <a:rPr lang="fr-FR" sz="1400" b="1" dirty="0" smtClean="0">
                <a:solidFill>
                  <a:srgbClr val="00B0F0"/>
                </a:solidFill>
                <a:latin typeface="+mn-lt"/>
              </a:rPr>
              <a:t> in </a:t>
            </a:r>
            <a:r>
              <a:rPr lang="fr-FR" sz="1400" b="1" dirty="0" err="1" smtClean="0">
                <a:solidFill>
                  <a:srgbClr val="00B0F0"/>
                </a:solidFill>
                <a:latin typeface="+mn-lt"/>
              </a:rPr>
              <a:t>Molten</a:t>
            </a:r>
            <a:r>
              <a:rPr lang="fr-FR" sz="1400" b="1" dirty="0" smtClean="0">
                <a:solidFill>
                  <a:srgbClr val="00B0F0"/>
                </a:solidFill>
                <a:latin typeface="+mn-lt"/>
              </a:rPr>
              <a:t> </a:t>
            </a:r>
            <a:r>
              <a:rPr lang="fr-FR" sz="1400" b="1" dirty="0" smtClean="0">
                <a:solidFill>
                  <a:srgbClr val="003385"/>
                </a:solidFill>
                <a:latin typeface="+mn-lt"/>
              </a:rPr>
              <a:t>S</a:t>
            </a:r>
            <a:r>
              <a:rPr lang="fr-FR" sz="1400" b="1" dirty="0" smtClean="0">
                <a:solidFill>
                  <a:srgbClr val="00B0F0"/>
                </a:solidFill>
                <a:latin typeface="+mn-lt"/>
              </a:rPr>
              <a:t>alt) de ROSATOM </a:t>
            </a:r>
          </a:p>
          <a:p>
            <a:pPr algn="ctr"/>
            <a:r>
              <a:rPr lang="fr-FR" sz="1400" b="1" dirty="0" smtClean="0">
                <a:solidFill>
                  <a:srgbClr val="00B0F0"/>
                </a:solidFill>
                <a:latin typeface="+mn-lt"/>
              </a:rPr>
              <a:t>(2011-2013 – 1M€)</a:t>
            </a:r>
          </a:p>
          <a:p>
            <a:pPr algn="ctr"/>
            <a:r>
              <a:rPr lang="fr-FR" sz="1200" dirty="0" smtClean="0">
                <a:latin typeface="+mn-lt"/>
              </a:rPr>
              <a:t>Partenaires </a:t>
            </a:r>
            <a:r>
              <a:rPr lang="fr-FR" sz="1200" dirty="0">
                <a:latin typeface="+mn-lt"/>
              </a:rPr>
              <a:t>: </a:t>
            </a:r>
            <a:r>
              <a:rPr lang="fr-FR" sz="1200" dirty="0" smtClean="0">
                <a:latin typeface="+mn-lt"/>
              </a:rPr>
              <a:t>RIAR </a:t>
            </a:r>
            <a:r>
              <a:rPr lang="fr-FR" sz="1200" dirty="0">
                <a:latin typeface="+mn-lt"/>
              </a:rPr>
              <a:t>(Dimitrovgrad), KI (Moscow), VNIITF (</a:t>
            </a:r>
            <a:r>
              <a:rPr lang="fr-FR" sz="1200" dirty="0" err="1">
                <a:latin typeface="+mn-lt"/>
              </a:rPr>
              <a:t>Snezinsk</a:t>
            </a:r>
            <a:r>
              <a:rPr lang="fr-FR" sz="1200" dirty="0">
                <a:latin typeface="+mn-lt"/>
              </a:rPr>
              <a:t>), IHTE (</a:t>
            </a:r>
            <a:r>
              <a:rPr lang="fr-FR" sz="1200" dirty="0" err="1">
                <a:latin typeface="+mn-lt"/>
              </a:rPr>
              <a:t>Ekateriburg</a:t>
            </a:r>
            <a:r>
              <a:rPr lang="fr-FR" sz="1200" dirty="0">
                <a:latin typeface="+mn-lt"/>
              </a:rPr>
              <a:t>), VNIKHT (Moscow) et MUCATEX (Moscow</a:t>
            </a:r>
            <a:r>
              <a:rPr lang="fr-FR" sz="1200" dirty="0" smtClean="0">
                <a:latin typeface="+mn-lt"/>
              </a:rPr>
              <a:t>)</a:t>
            </a:r>
            <a:endParaRPr lang="fr-FR" sz="1200" dirty="0">
              <a:latin typeface="+mn-lt"/>
            </a:endParaRPr>
          </a:p>
        </p:txBody>
      </p:sp>
      <p:sp>
        <p:nvSpPr>
          <p:cNvPr id="10" name="Rectangle 11"/>
          <p:cNvSpPr>
            <a:spLocks noChangeArrowheads="1"/>
          </p:cNvSpPr>
          <p:nvPr/>
        </p:nvSpPr>
        <p:spPr bwMode="auto">
          <a:xfrm>
            <a:off x="3354203" y="2852936"/>
            <a:ext cx="4621379" cy="815608"/>
          </a:xfrm>
          <a:prstGeom prst="rect">
            <a:avLst/>
          </a:prstGeom>
          <a:noFill/>
          <a:ln w="9525">
            <a:noFill/>
            <a:miter lim="800000"/>
            <a:headEnd/>
            <a:tailEnd/>
          </a:ln>
          <a:effectLst/>
        </p:spPr>
        <p:txBody>
          <a:bodyPr wrap="square">
            <a:spAutoFit/>
          </a:bodyPr>
          <a:lstStyle/>
          <a:p>
            <a:pPr>
              <a:spcAft>
                <a:spcPts val="300"/>
              </a:spcAft>
            </a:pPr>
            <a:r>
              <a:rPr lang="fr-FR" sz="1400" b="1" dirty="0" smtClean="0">
                <a:solidFill>
                  <a:srgbClr val="0033CC"/>
                </a:solidFill>
                <a:latin typeface="+mn-lt"/>
              </a:rPr>
              <a:t>WP2: </a:t>
            </a:r>
            <a:r>
              <a:rPr lang="fr-FR" sz="1400" b="1" dirty="0" err="1" smtClean="0">
                <a:solidFill>
                  <a:srgbClr val="0033CC"/>
                </a:solidFill>
                <a:latin typeface="+mn-lt"/>
              </a:rPr>
              <a:t>Pre-Conceptual</a:t>
            </a:r>
            <a:r>
              <a:rPr lang="fr-FR" sz="1400" b="1" dirty="0" smtClean="0">
                <a:solidFill>
                  <a:srgbClr val="0033CC"/>
                </a:solidFill>
                <a:latin typeface="+mn-lt"/>
              </a:rPr>
              <a:t> Design and </a:t>
            </a:r>
            <a:r>
              <a:rPr lang="fr-FR" sz="1400" b="1" dirty="0" err="1" smtClean="0">
                <a:solidFill>
                  <a:srgbClr val="0033CC"/>
                </a:solidFill>
                <a:latin typeface="+mn-lt"/>
              </a:rPr>
              <a:t>Safety</a:t>
            </a:r>
            <a:endParaRPr lang="fr-FR" sz="1400" b="1" u="sng" dirty="0" smtClean="0">
              <a:solidFill>
                <a:srgbClr val="0033CC"/>
              </a:solidFill>
              <a:latin typeface="+mn-lt"/>
            </a:endParaRPr>
          </a:p>
          <a:p>
            <a:pPr>
              <a:spcAft>
                <a:spcPts val="300"/>
              </a:spcAft>
            </a:pPr>
            <a:r>
              <a:rPr lang="fr-FR" sz="1400" b="1" dirty="0" smtClean="0">
                <a:solidFill>
                  <a:srgbClr val="0033CC"/>
                </a:solidFill>
                <a:latin typeface="+mn-lt"/>
              </a:rPr>
              <a:t>WP3: Fuel Salt </a:t>
            </a:r>
            <a:r>
              <a:rPr lang="fr-FR" sz="1400" b="1" dirty="0" err="1" smtClean="0">
                <a:solidFill>
                  <a:srgbClr val="0033CC"/>
                </a:solidFill>
                <a:latin typeface="+mn-lt"/>
              </a:rPr>
              <a:t>Chemistry</a:t>
            </a:r>
            <a:r>
              <a:rPr lang="fr-FR" sz="1400" b="1" dirty="0" smtClean="0">
                <a:solidFill>
                  <a:srgbClr val="0033CC"/>
                </a:solidFill>
                <a:latin typeface="+mn-lt"/>
              </a:rPr>
              <a:t> and </a:t>
            </a:r>
            <a:r>
              <a:rPr lang="fr-FR" sz="1400" b="1" dirty="0" err="1" smtClean="0">
                <a:solidFill>
                  <a:srgbClr val="0033CC"/>
                </a:solidFill>
                <a:latin typeface="+mn-lt"/>
              </a:rPr>
              <a:t>Reprocessing</a:t>
            </a:r>
            <a:endParaRPr lang="fr-FR" sz="1400" b="1" u="sng" dirty="0" smtClean="0">
              <a:solidFill>
                <a:srgbClr val="0033CC"/>
              </a:solidFill>
              <a:latin typeface="+mn-lt"/>
            </a:endParaRPr>
          </a:p>
          <a:p>
            <a:pPr>
              <a:spcAft>
                <a:spcPts val="300"/>
              </a:spcAft>
            </a:pPr>
            <a:r>
              <a:rPr lang="fr-FR" sz="1400" b="1" dirty="0" smtClean="0">
                <a:solidFill>
                  <a:srgbClr val="0033CC"/>
                </a:solidFill>
                <a:latin typeface="+mn-lt"/>
              </a:rPr>
              <a:t>WP4: Structural </a:t>
            </a:r>
            <a:r>
              <a:rPr lang="fr-FR" sz="1400" b="1" dirty="0" err="1" smtClean="0">
                <a:solidFill>
                  <a:srgbClr val="0033CC"/>
                </a:solidFill>
                <a:latin typeface="+mn-lt"/>
              </a:rPr>
              <a:t>Materials</a:t>
            </a:r>
            <a:endParaRPr lang="fr-FR" sz="1400" b="1" dirty="0">
              <a:solidFill>
                <a:srgbClr val="0033CC"/>
              </a:solidFill>
              <a:latin typeface="+mn-lt"/>
            </a:endParaRPr>
          </a:p>
        </p:txBody>
      </p:sp>
      <p:sp>
        <p:nvSpPr>
          <p:cNvPr id="11" name="Accolade fermante 10"/>
          <p:cNvSpPr>
            <a:spLocks/>
          </p:cNvSpPr>
          <p:nvPr/>
        </p:nvSpPr>
        <p:spPr bwMode="auto">
          <a:xfrm flipH="1">
            <a:off x="3216146" y="2855467"/>
            <a:ext cx="144016" cy="780723"/>
          </a:xfrm>
          <a:prstGeom prst="rightBrace">
            <a:avLst>
              <a:gd name="adj1" fmla="val 70843"/>
              <a:gd name="adj2" fmla="val 50000"/>
            </a:avLst>
          </a:prstGeom>
          <a:noFill/>
          <a:ln w="22225">
            <a:solidFill>
              <a:srgbClr val="003385"/>
            </a:solidFill>
            <a:round/>
            <a:headEnd/>
            <a:tailEnd/>
          </a:ln>
          <a:effectLst>
            <a:outerShdw dist="63500" dir="8280003" rotWithShape="0">
              <a:srgbClr val="808080">
                <a:alpha val="56999"/>
              </a:srgbClr>
            </a:outerShdw>
          </a:effectLst>
        </p:spPr>
        <p:txBody>
          <a:bodyPr/>
          <a:lstStyle/>
          <a:p>
            <a:pPr eaLnBrk="0" hangingPunct="0">
              <a:defRPr/>
            </a:pPr>
            <a:endParaRPr lang="en-GB" dirty="0">
              <a:latin typeface="Arial" pitchFamily="1" charset="0"/>
              <a:ea typeface="ＭＳ Ｐゴシック" pitchFamily="1" charset="-128"/>
              <a:cs typeface="ＭＳ Ｐゴシック" pitchFamily="1" charset="-128"/>
            </a:endParaRPr>
          </a:p>
        </p:txBody>
      </p:sp>
      <p:sp>
        <p:nvSpPr>
          <p:cNvPr id="12" name="Rectangle 4"/>
          <p:cNvSpPr>
            <a:spLocks noChangeArrowheads="1"/>
          </p:cNvSpPr>
          <p:nvPr/>
        </p:nvSpPr>
        <p:spPr bwMode="auto">
          <a:xfrm>
            <a:off x="107504" y="260648"/>
            <a:ext cx="7128792" cy="432048"/>
          </a:xfrm>
          <a:prstGeom prst="rect">
            <a:avLst/>
          </a:prstGeom>
          <a:noFill/>
          <a:ln w="9525">
            <a:noFill/>
            <a:miter lim="800000"/>
            <a:headEnd/>
            <a:tailEnd/>
          </a:ln>
        </p:spPr>
        <p:txBody>
          <a:bodyPr/>
          <a:lstStyle/>
          <a:p>
            <a:pPr indent="-342900">
              <a:spcBef>
                <a:spcPct val="20000"/>
              </a:spcBef>
              <a:buClr>
                <a:srgbClr val="333399"/>
              </a:buClr>
            </a:pPr>
            <a:r>
              <a:rPr lang="fr-FR" sz="2200" b="1" dirty="0" err="1" smtClean="0">
                <a:solidFill>
                  <a:srgbClr val="003385"/>
                </a:solidFill>
                <a:latin typeface="+mn-lt"/>
                <a:cs typeface="Arial" pitchFamily="34" charset="0"/>
              </a:rPr>
              <a:t>Molten</a:t>
            </a:r>
            <a:r>
              <a:rPr lang="fr-FR" sz="2200" b="1" dirty="0" smtClean="0">
                <a:solidFill>
                  <a:srgbClr val="003385"/>
                </a:solidFill>
                <a:latin typeface="+mn-lt"/>
                <a:cs typeface="Arial" pitchFamily="34" charset="0"/>
              </a:rPr>
              <a:t> Salt </a:t>
            </a:r>
            <a:r>
              <a:rPr lang="fr-FR" sz="2200" b="1" dirty="0" err="1" smtClean="0">
                <a:solidFill>
                  <a:srgbClr val="003385"/>
                </a:solidFill>
                <a:latin typeface="+mn-lt"/>
                <a:cs typeface="Arial" pitchFamily="34" charset="0"/>
              </a:rPr>
              <a:t>Fast</a:t>
            </a:r>
            <a:r>
              <a:rPr lang="fr-FR" sz="2200" b="1" dirty="0" smtClean="0">
                <a:solidFill>
                  <a:srgbClr val="003385"/>
                </a:solidFill>
                <a:latin typeface="+mn-lt"/>
                <a:cs typeface="Arial" pitchFamily="34" charset="0"/>
              </a:rPr>
              <a:t> </a:t>
            </a:r>
            <a:r>
              <a:rPr lang="fr-FR" sz="2200" b="1" dirty="0" err="1" smtClean="0">
                <a:solidFill>
                  <a:srgbClr val="003385"/>
                </a:solidFill>
                <a:latin typeface="+mn-lt"/>
                <a:cs typeface="Arial" pitchFamily="34" charset="0"/>
              </a:rPr>
              <a:t>Reactor</a:t>
            </a:r>
            <a:r>
              <a:rPr lang="fr-FR" sz="2200" b="1" dirty="0" smtClean="0">
                <a:solidFill>
                  <a:srgbClr val="003385"/>
                </a:solidFill>
                <a:latin typeface="+mn-lt"/>
                <a:cs typeface="Arial" pitchFamily="34" charset="0"/>
              </a:rPr>
              <a:t> : Cadre européen</a:t>
            </a:r>
            <a:endParaRPr lang="fr-FR" sz="2200" b="1" dirty="0">
              <a:solidFill>
                <a:srgbClr val="003385"/>
              </a:solidFill>
              <a:latin typeface="+mn-lt"/>
              <a:cs typeface="Arial" pitchFamily="34" charset="0"/>
            </a:endParaRPr>
          </a:p>
        </p:txBody>
      </p:sp>
      <p:pic>
        <p:nvPicPr>
          <p:cNvPr id="14" name="Image 13" descr="logo EVOL2.jpg"/>
          <p:cNvPicPr>
            <a:picLocks noChangeAspect="1"/>
          </p:cNvPicPr>
          <p:nvPr/>
        </p:nvPicPr>
        <p:blipFill>
          <a:blip r:embed="rId2"/>
          <a:srcRect/>
          <a:stretch>
            <a:fillRect/>
          </a:stretch>
        </p:blipFill>
        <p:spPr bwMode="auto">
          <a:xfrm>
            <a:off x="539552" y="3140968"/>
            <a:ext cx="2160240" cy="1629075"/>
          </a:xfrm>
          <a:prstGeom prst="rect">
            <a:avLst/>
          </a:prstGeom>
          <a:noFill/>
          <a:ln w="9525">
            <a:noFill/>
            <a:miter lim="800000"/>
            <a:headEnd/>
            <a:tailEnd/>
          </a:ln>
        </p:spPr>
      </p:pic>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4741" y="1314191"/>
            <a:ext cx="1483109" cy="1205282"/>
          </a:xfrm>
          <a:prstGeom prst="rect">
            <a:avLst/>
          </a:prstGeom>
        </p:spPr>
      </p:pic>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7416" y="5074127"/>
            <a:ext cx="1544984" cy="1235193"/>
          </a:xfrm>
          <a:prstGeom prst="rect">
            <a:avLst/>
          </a:prstGeom>
        </p:spPr>
      </p:pic>
    </p:spTree>
    <p:extLst>
      <p:ext uri="{BB962C8B-B14F-4D97-AF65-F5344CB8AC3E}">
        <p14:creationId xmlns:p14="http://schemas.microsoft.com/office/powerpoint/2010/main" val="12063579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fld id="{7F664807-8D06-4595-A0E2-74CDCF5EE8F8}" type="slidenum">
              <a:rPr lang="en-GB" smtClean="0"/>
              <a:pPr/>
              <a:t>4</a:t>
            </a:fld>
            <a:endParaRPr lang="en-GB"/>
          </a:p>
        </p:txBody>
      </p:sp>
      <p:pic>
        <p:nvPicPr>
          <p:cNvPr id="7" name="Imag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24300" y="2780928"/>
            <a:ext cx="5184775" cy="401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6"/>
          <p:cNvSpPr txBox="1">
            <a:spLocks noChangeArrowheads="1"/>
          </p:cNvSpPr>
          <p:nvPr/>
        </p:nvSpPr>
        <p:spPr bwMode="auto">
          <a:xfrm>
            <a:off x="156629" y="4221088"/>
            <a:ext cx="4559387" cy="209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60876" rIns="90000" bIns="45000"/>
          <a:lstStyle>
            <a:lvl1pPr>
              <a:tabLst>
                <a:tab pos="723900" algn="l"/>
                <a:tab pos="1447800" algn="l"/>
                <a:tab pos="2171700" algn="l"/>
                <a:tab pos="2895600" algn="l"/>
                <a:tab pos="3619500" algn="l"/>
              </a:tabLst>
              <a:defRPr>
                <a:solidFill>
                  <a:schemeClr val="tx1"/>
                </a:solidFill>
                <a:latin typeface="Arial" pitchFamily="34" charset="0"/>
              </a:defRPr>
            </a:lvl1pPr>
            <a:lvl2pPr marL="742950" indent="-285750">
              <a:tabLst>
                <a:tab pos="723900" algn="l"/>
                <a:tab pos="1447800" algn="l"/>
                <a:tab pos="2171700" algn="l"/>
                <a:tab pos="2895600" algn="l"/>
                <a:tab pos="3619500" algn="l"/>
              </a:tabLst>
              <a:defRPr>
                <a:solidFill>
                  <a:schemeClr val="tx1"/>
                </a:solidFill>
                <a:latin typeface="Arial" pitchFamily="34" charset="0"/>
              </a:defRPr>
            </a:lvl2pPr>
            <a:lvl3pPr marL="1143000" indent="-228600">
              <a:tabLst>
                <a:tab pos="723900" algn="l"/>
                <a:tab pos="1447800" algn="l"/>
                <a:tab pos="2171700" algn="l"/>
                <a:tab pos="2895600" algn="l"/>
                <a:tab pos="3619500" algn="l"/>
              </a:tabLst>
              <a:defRPr>
                <a:solidFill>
                  <a:schemeClr val="tx1"/>
                </a:solidFill>
                <a:latin typeface="Arial" pitchFamily="34" charset="0"/>
              </a:defRPr>
            </a:lvl3pPr>
            <a:lvl4pPr marL="1600200" indent="-228600">
              <a:tabLst>
                <a:tab pos="723900" algn="l"/>
                <a:tab pos="1447800" algn="l"/>
                <a:tab pos="2171700" algn="l"/>
                <a:tab pos="2895600" algn="l"/>
                <a:tab pos="3619500" algn="l"/>
              </a:tabLst>
              <a:defRPr>
                <a:solidFill>
                  <a:schemeClr val="tx1"/>
                </a:solidFill>
                <a:latin typeface="Arial" pitchFamily="34" charset="0"/>
              </a:defRPr>
            </a:lvl4pPr>
            <a:lvl5pPr marL="2057400" indent="-228600">
              <a:tabLst>
                <a:tab pos="723900" algn="l"/>
                <a:tab pos="1447800" algn="l"/>
                <a:tab pos="2171700" algn="l"/>
                <a:tab pos="2895600" algn="l"/>
                <a:tab pos="3619500" algn="l"/>
              </a:tabLst>
              <a:defRPr>
                <a:solidFill>
                  <a:schemeClr val="tx1"/>
                </a:solidFill>
                <a:latin typeface="Arial" pitchFamily="34" charset="0"/>
              </a:defRPr>
            </a:lvl5pPr>
            <a:lvl6pPr marL="2514600" indent="-228600" fontAlgn="base">
              <a:spcBef>
                <a:spcPct val="0"/>
              </a:spcBef>
              <a:spcAft>
                <a:spcPct val="0"/>
              </a:spcAft>
              <a:tabLst>
                <a:tab pos="723900" algn="l"/>
                <a:tab pos="1447800" algn="l"/>
                <a:tab pos="2171700" algn="l"/>
                <a:tab pos="2895600" algn="l"/>
                <a:tab pos="3619500" algn="l"/>
              </a:tabLst>
              <a:defRPr>
                <a:solidFill>
                  <a:schemeClr val="tx1"/>
                </a:solidFill>
                <a:latin typeface="Arial" pitchFamily="34" charset="0"/>
              </a:defRPr>
            </a:lvl6pPr>
            <a:lvl7pPr marL="2971800" indent="-228600" fontAlgn="base">
              <a:spcBef>
                <a:spcPct val="0"/>
              </a:spcBef>
              <a:spcAft>
                <a:spcPct val="0"/>
              </a:spcAft>
              <a:tabLst>
                <a:tab pos="723900" algn="l"/>
                <a:tab pos="1447800" algn="l"/>
                <a:tab pos="2171700" algn="l"/>
                <a:tab pos="2895600" algn="l"/>
                <a:tab pos="3619500" algn="l"/>
              </a:tabLst>
              <a:defRPr>
                <a:solidFill>
                  <a:schemeClr val="tx1"/>
                </a:solidFill>
                <a:latin typeface="Arial" pitchFamily="34" charset="0"/>
              </a:defRPr>
            </a:lvl7pPr>
            <a:lvl8pPr marL="3429000" indent="-228600" fontAlgn="base">
              <a:spcBef>
                <a:spcPct val="0"/>
              </a:spcBef>
              <a:spcAft>
                <a:spcPct val="0"/>
              </a:spcAft>
              <a:tabLst>
                <a:tab pos="723900" algn="l"/>
                <a:tab pos="1447800" algn="l"/>
                <a:tab pos="2171700" algn="l"/>
                <a:tab pos="2895600" algn="l"/>
                <a:tab pos="3619500" algn="l"/>
              </a:tabLst>
              <a:defRPr>
                <a:solidFill>
                  <a:schemeClr val="tx1"/>
                </a:solidFill>
                <a:latin typeface="Arial" pitchFamily="34" charset="0"/>
              </a:defRPr>
            </a:lvl8pPr>
            <a:lvl9pPr marL="3886200" indent="-228600" fontAlgn="base">
              <a:spcBef>
                <a:spcPct val="0"/>
              </a:spcBef>
              <a:spcAft>
                <a:spcPct val="0"/>
              </a:spcAft>
              <a:tabLst>
                <a:tab pos="723900" algn="l"/>
                <a:tab pos="1447800" algn="l"/>
                <a:tab pos="2171700" algn="l"/>
                <a:tab pos="2895600" algn="l"/>
                <a:tab pos="3619500" algn="l"/>
              </a:tabLst>
              <a:defRPr>
                <a:solidFill>
                  <a:schemeClr val="tx1"/>
                </a:solidFill>
                <a:latin typeface="Arial" pitchFamily="34" charset="0"/>
              </a:defRPr>
            </a:lvl9pPr>
          </a:lstStyle>
          <a:p>
            <a:pPr eaLnBrk="0" hangingPunct="0">
              <a:spcAft>
                <a:spcPts val="600"/>
              </a:spcAft>
              <a:buFont typeface="Times New Roman" pitchFamily="18" charset="0"/>
              <a:buNone/>
            </a:pPr>
            <a:r>
              <a:rPr lang="fr-FR" sz="1600" b="1" dirty="0" smtClean="0">
                <a:solidFill>
                  <a:srgbClr val="003399"/>
                </a:solidFill>
                <a:latin typeface="+mn-lt"/>
                <a:ea typeface="ＭＳ Ｐゴシック" pitchFamily="34" charset="-128"/>
                <a:cs typeface="Calibri" pitchFamily="34" charset="0"/>
              </a:rPr>
              <a:t>Circuit combustible = cœur + 16 boucles externes</a:t>
            </a:r>
          </a:p>
          <a:p>
            <a:pPr lvl="1" eaLnBrk="0" hangingPunct="0">
              <a:buFont typeface="Arial" pitchFamily="34" charset="0"/>
              <a:buChar char="•"/>
            </a:pPr>
            <a:r>
              <a:rPr lang="fr-FR" sz="1600" dirty="0" smtClean="0">
                <a:solidFill>
                  <a:srgbClr val="000000"/>
                </a:solidFill>
                <a:latin typeface="+mn-lt"/>
                <a:ea typeface="ＭＳ Ｐゴシック" pitchFamily="34" charset="-128"/>
                <a:cs typeface="Calibri" pitchFamily="34" charset="0"/>
              </a:rPr>
              <a:t>Tuyaux (zones chaudes et froides)   </a:t>
            </a:r>
          </a:p>
          <a:p>
            <a:pPr lvl="1" eaLnBrk="0" hangingPunct="0">
              <a:buFont typeface="Arial" pitchFamily="34" charset="0"/>
              <a:buChar char="•"/>
            </a:pPr>
            <a:r>
              <a:rPr lang="fr-FR" sz="1600" dirty="0" smtClean="0">
                <a:solidFill>
                  <a:srgbClr val="000000"/>
                </a:solidFill>
                <a:latin typeface="+mn-lt"/>
                <a:ea typeface="ＭＳ Ｐゴシック" pitchFamily="34" charset="-128"/>
                <a:cs typeface="Calibri" pitchFamily="34" charset="0"/>
              </a:rPr>
              <a:t>Séparateur bulles/sel</a:t>
            </a:r>
          </a:p>
          <a:p>
            <a:pPr lvl="1" eaLnBrk="0" hangingPunct="0">
              <a:buFont typeface="Arial" pitchFamily="34" charset="0"/>
              <a:buChar char="•"/>
            </a:pPr>
            <a:r>
              <a:rPr lang="fr-FR" sz="1600" dirty="0" smtClean="0">
                <a:solidFill>
                  <a:srgbClr val="000000"/>
                </a:solidFill>
                <a:latin typeface="+mn-lt"/>
                <a:ea typeface="ＭＳ Ｐゴシック" pitchFamily="34" charset="-128"/>
                <a:cs typeface="Calibri" pitchFamily="34" charset="0"/>
              </a:rPr>
              <a:t>Pompe</a:t>
            </a:r>
          </a:p>
          <a:p>
            <a:pPr lvl="1" eaLnBrk="0" hangingPunct="0">
              <a:buFont typeface="Arial" pitchFamily="34" charset="0"/>
              <a:buChar char="•"/>
            </a:pPr>
            <a:r>
              <a:rPr lang="fr-FR" sz="1600" dirty="0" smtClean="0">
                <a:solidFill>
                  <a:srgbClr val="000000"/>
                </a:solidFill>
                <a:latin typeface="+mn-lt"/>
                <a:ea typeface="ＭＳ Ｐゴシック" pitchFamily="34" charset="-128"/>
                <a:cs typeface="Calibri" pitchFamily="34" charset="0"/>
              </a:rPr>
              <a:t>Echangeur de chaleur</a:t>
            </a:r>
          </a:p>
          <a:p>
            <a:pPr lvl="1" eaLnBrk="0" hangingPunct="0">
              <a:buFont typeface="Arial" pitchFamily="34" charset="0"/>
              <a:buChar char="•"/>
            </a:pPr>
            <a:r>
              <a:rPr lang="fr-FR" sz="1600" dirty="0" smtClean="0">
                <a:solidFill>
                  <a:srgbClr val="000000"/>
                </a:solidFill>
                <a:latin typeface="+mn-lt"/>
                <a:ea typeface="ＭＳ Ｐゴシック" pitchFamily="34" charset="-128"/>
                <a:cs typeface="Calibri" pitchFamily="34" charset="0"/>
              </a:rPr>
              <a:t>Injecteur de bulles</a:t>
            </a:r>
          </a:p>
          <a:p>
            <a:pPr eaLnBrk="0" hangingPunct="0">
              <a:buFont typeface="Times New Roman" pitchFamily="18" charset="0"/>
              <a:buNone/>
            </a:pPr>
            <a:endParaRPr lang="fr-FR" sz="1600" dirty="0" smtClean="0">
              <a:solidFill>
                <a:srgbClr val="000000"/>
              </a:solidFill>
              <a:latin typeface="+mn-lt"/>
              <a:ea typeface="ＭＳ Ｐゴシック" pitchFamily="34" charset="-128"/>
              <a:cs typeface="Calibri" pitchFamily="34" charset="0"/>
            </a:endParaRPr>
          </a:p>
          <a:p>
            <a:pPr eaLnBrk="0" hangingPunct="0">
              <a:buFont typeface="Times New Roman" pitchFamily="18" charset="0"/>
              <a:buNone/>
            </a:pPr>
            <a:r>
              <a:rPr lang="fr-FR" sz="1600" dirty="0" smtClean="0">
                <a:solidFill>
                  <a:srgbClr val="000000"/>
                </a:solidFill>
                <a:latin typeface="+mn-lt"/>
                <a:ea typeface="ＭＳ Ｐゴシック" pitchFamily="34" charset="-128"/>
                <a:cs typeface="Calibri" pitchFamily="34" charset="0"/>
              </a:rPr>
              <a:t>    </a:t>
            </a:r>
            <a:endParaRPr lang="fr-FR" sz="1600" dirty="0">
              <a:solidFill>
                <a:srgbClr val="000000"/>
              </a:solidFill>
              <a:latin typeface="+mn-lt"/>
              <a:ea typeface="ＭＳ Ｐゴシック" pitchFamily="34" charset="-128"/>
              <a:cs typeface="Calibri" pitchFamily="34" charset="0"/>
            </a:endParaRPr>
          </a:p>
        </p:txBody>
      </p:sp>
      <p:sp>
        <p:nvSpPr>
          <p:cNvPr id="10" name="Text Box 6"/>
          <p:cNvSpPr txBox="1">
            <a:spLocks noChangeArrowheads="1"/>
          </p:cNvSpPr>
          <p:nvPr/>
        </p:nvSpPr>
        <p:spPr bwMode="auto">
          <a:xfrm>
            <a:off x="5436096" y="1124744"/>
            <a:ext cx="3456384" cy="151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60876" rIns="90000" bIns="45000"/>
          <a:lstStyle>
            <a:lvl1pPr>
              <a:tabLst>
                <a:tab pos="723900" algn="l"/>
                <a:tab pos="1447800" algn="l"/>
                <a:tab pos="2171700" algn="l"/>
                <a:tab pos="2895600" algn="l"/>
                <a:tab pos="3619500" algn="l"/>
              </a:tabLst>
              <a:defRPr>
                <a:solidFill>
                  <a:schemeClr val="tx1"/>
                </a:solidFill>
                <a:latin typeface="Arial" pitchFamily="34" charset="0"/>
              </a:defRPr>
            </a:lvl1pPr>
            <a:lvl2pPr marL="742950" indent="-285750">
              <a:tabLst>
                <a:tab pos="723900" algn="l"/>
                <a:tab pos="1447800" algn="l"/>
                <a:tab pos="2171700" algn="l"/>
                <a:tab pos="2895600" algn="l"/>
                <a:tab pos="3619500" algn="l"/>
              </a:tabLst>
              <a:defRPr>
                <a:solidFill>
                  <a:schemeClr val="tx1"/>
                </a:solidFill>
                <a:latin typeface="Arial" pitchFamily="34" charset="0"/>
              </a:defRPr>
            </a:lvl2pPr>
            <a:lvl3pPr marL="1143000" indent="-228600">
              <a:tabLst>
                <a:tab pos="723900" algn="l"/>
                <a:tab pos="1447800" algn="l"/>
                <a:tab pos="2171700" algn="l"/>
                <a:tab pos="2895600" algn="l"/>
                <a:tab pos="3619500" algn="l"/>
              </a:tabLst>
              <a:defRPr>
                <a:solidFill>
                  <a:schemeClr val="tx1"/>
                </a:solidFill>
                <a:latin typeface="Arial" pitchFamily="34" charset="0"/>
              </a:defRPr>
            </a:lvl3pPr>
            <a:lvl4pPr marL="1600200" indent="-228600">
              <a:tabLst>
                <a:tab pos="723900" algn="l"/>
                <a:tab pos="1447800" algn="l"/>
                <a:tab pos="2171700" algn="l"/>
                <a:tab pos="2895600" algn="l"/>
                <a:tab pos="3619500" algn="l"/>
              </a:tabLst>
              <a:defRPr>
                <a:solidFill>
                  <a:schemeClr val="tx1"/>
                </a:solidFill>
                <a:latin typeface="Arial" pitchFamily="34" charset="0"/>
              </a:defRPr>
            </a:lvl4pPr>
            <a:lvl5pPr marL="2057400" indent="-228600">
              <a:tabLst>
                <a:tab pos="723900" algn="l"/>
                <a:tab pos="1447800" algn="l"/>
                <a:tab pos="2171700" algn="l"/>
                <a:tab pos="2895600" algn="l"/>
                <a:tab pos="3619500" algn="l"/>
              </a:tabLst>
              <a:defRPr>
                <a:solidFill>
                  <a:schemeClr val="tx1"/>
                </a:solidFill>
                <a:latin typeface="Arial" pitchFamily="34" charset="0"/>
              </a:defRPr>
            </a:lvl5pPr>
            <a:lvl6pPr marL="2514600" indent="-228600" fontAlgn="base">
              <a:spcBef>
                <a:spcPct val="0"/>
              </a:spcBef>
              <a:spcAft>
                <a:spcPct val="0"/>
              </a:spcAft>
              <a:tabLst>
                <a:tab pos="723900" algn="l"/>
                <a:tab pos="1447800" algn="l"/>
                <a:tab pos="2171700" algn="l"/>
                <a:tab pos="2895600" algn="l"/>
                <a:tab pos="3619500" algn="l"/>
              </a:tabLst>
              <a:defRPr>
                <a:solidFill>
                  <a:schemeClr val="tx1"/>
                </a:solidFill>
                <a:latin typeface="Arial" pitchFamily="34" charset="0"/>
              </a:defRPr>
            </a:lvl6pPr>
            <a:lvl7pPr marL="2971800" indent="-228600" fontAlgn="base">
              <a:spcBef>
                <a:spcPct val="0"/>
              </a:spcBef>
              <a:spcAft>
                <a:spcPct val="0"/>
              </a:spcAft>
              <a:tabLst>
                <a:tab pos="723900" algn="l"/>
                <a:tab pos="1447800" algn="l"/>
                <a:tab pos="2171700" algn="l"/>
                <a:tab pos="2895600" algn="l"/>
                <a:tab pos="3619500" algn="l"/>
              </a:tabLst>
              <a:defRPr>
                <a:solidFill>
                  <a:schemeClr val="tx1"/>
                </a:solidFill>
                <a:latin typeface="Arial" pitchFamily="34" charset="0"/>
              </a:defRPr>
            </a:lvl7pPr>
            <a:lvl8pPr marL="3429000" indent="-228600" fontAlgn="base">
              <a:spcBef>
                <a:spcPct val="0"/>
              </a:spcBef>
              <a:spcAft>
                <a:spcPct val="0"/>
              </a:spcAft>
              <a:tabLst>
                <a:tab pos="723900" algn="l"/>
                <a:tab pos="1447800" algn="l"/>
                <a:tab pos="2171700" algn="l"/>
                <a:tab pos="2895600" algn="l"/>
                <a:tab pos="3619500" algn="l"/>
              </a:tabLst>
              <a:defRPr>
                <a:solidFill>
                  <a:schemeClr val="tx1"/>
                </a:solidFill>
                <a:latin typeface="Arial" pitchFamily="34" charset="0"/>
              </a:defRPr>
            </a:lvl8pPr>
            <a:lvl9pPr marL="3886200" indent="-228600" fontAlgn="base">
              <a:spcBef>
                <a:spcPct val="0"/>
              </a:spcBef>
              <a:spcAft>
                <a:spcPct val="0"/>
              </a:spcAft>
              <a:tabLst>
                <a:tab pos="723900" algn="l"/>
                <a:tab pos="1447800" algn="l"/>
                <a:tab pos="2171700" algn="l"/>
                <a:tab pos="2895600" algn="l"/>
                <a:tab pos="3619500" algn="l"/>
              </a:tabLst>
              <a:defRPr>
                <a:solidFill>
                  <a:schemeClr val="tx1"/>
                </a:solidFill>
                <a:latin typeface="Arial" pitchFamily="34" charset="0"/>
              </a:defRPr>
            </a:lvl9pPr>
          </a:lstStyle>
          <a:p>
            <a:pPr eaLnBrk="0" hangingPunct="0">
              <a:spcAft>
                <a:spcPts val="600"/>
              </a:spcAft>
              <a:buFont typeface="Times New Roman" pitchFamily="18" charset="0"/>
              <a:buNone/>
            </a:pPr>
            <a:r>
              <a:rPr lang="fr-FR" sz="1600" b="1" u="sng" dirty="0" smtClean="0">
                <a:solidFill>
                  <a:srgbClr val="003399"/>
                </a:solidFill>
                <a:latin typeface="+mn-lt"/>
                <a:ea typeface="ＭＳ Ｐゴシック" pitchFamily="34" charset="-128"/>
                <a:cs typeface="Calibri" pitchFamily="34" charset="0"/>
              </a:rPr>
              <a:t>3 circuits :</a:t>
            </a:r>
          </a:p>
          <a:p>
            <a:pPr lvl="1" eaLnBrk="0" hangingPunct="0">
              <a:buFont typeface="Arial" pitchFamily="34" charset="0"/>
              <a:buChar char="•"/>
            </a:pPr>
            <a:r>
              <a:rPr lang="fr-FR" sz="1600" dirty="0" smtClean="0">
                <a:solidFill>
                  <a:srgbClr val="000000"/>
                </a:solidFill>
                <a:latin typeface="+mn-lt"/>
                <a:ea typeface="ＭＳ Ｐゴシック" pitchFamily="34" charset="-128"/>
                <a:cs typeface="Calibri" pitchFamily="34" charset="0"/>
              </a:rPr>
              <a:t>Circuit combustible</a:t>
            </a:r>
          </a:p>
          <a:p>
            <a:pPr lvl="1" eaLnBrk="0" hangingPunct="0">
              <a:buFont typeface="Arial" pitchFamily="34" charset="0"/>
              <a:buChar char="•"/>
            </a:pPr>
            <a:r>
              <a:rPr lang="fr-FR" sz="1600" dirty="0" smtClean="0">
                <a:solidFill>
                  <a:srgbClr val="000000"/>
                </a:solidFill>
                <a:latin typeface="+mn-lt"/>
                <a:ea typeface="ＭＳ Ｐゴシック" pitchFamily="34" charset="-128"/>
                <a:cs typeface="Calibri" pitchFamily="34" charset="0"/>
              </a:rPr>
              <a:t>Circuit intermédiaire</a:t>
            </a:r>
          </a:p>
          <a:p>
            <a:pPr lvl="1" eaLnBrk="0" hangingPunct="0">
              <a:buFont typeface="Arial" pitchFamily="34" charset="0"/>
              <a:buChar char="•"/>
            </a:pPr>
            <a:r>
              <a:rPr lang="fr-FR" sz="1600" dirty="0" smtClean="0">
                <a:solidFill>
                  <a:srgbClr val="000000"/>
                </a:solidFill>
                <a:latin typeface="+mn-lt"/>
                <a:ea typeface="ＭＳ Ｐゴシック" pitchFamily="34" charset="-128"/>
                <a:cs typeface="Calibri" pitchFamily="34" charset="0"/>
              </a:rPr>
              <a:t>Système de conversion</a:t>
            </a:r>
          </a:p>
          <a:p>
            <a:pPr indent="-285750" eaLnBrk="0" hangingPunct="0">
              <a:spcBef>
                <a:spcPts val="600"/>
              </a:spcBef>
            </a:pPr>
            <a:r>
              <a:rPr lang="fr-FR" sz="1600" b="1" dirty="0" smtClean="0">
                <a:solidFill>
                  <a:srgbClr val="003385"/>
                </a:solidFill>
                <a:latin typeface="+mn-lt"/>
                <a:ea typeface="ＭＳ Ｐゴシック" pitchFamily="34" charset="-128"/>
                <a:cs typeface="Calibri" pitchFamily="34" charset="0"/>
              </a:rPr>
              <a:t>+ Réservoir de vidange</a:t>
            </a:r>
            <a:endParaRPr lang="fr-FR" sz="1600" dirty="0" smtClean="0">
              <a:solidFill>
                <a:srgbClr val="000000"/>
              </a:solidFill>
              <a:latin typeface="+mn-lt"/>
              <a:ea typeface="ＭＳ Ｐゴシック" pitchFamily="34" charset="-128"/>
              <a:cs typeface="Calibri" pitchFamily="34" charset="0"/>
            </a:endParaRPr>
          </a:p>
          <a:p>
            <a:pPr eaLnBrk="0" hangingPunct="0">
              <a:buFont typeface="Times New Roman" pitchFamily="18" charset="0"/>
              <a:buNone/>
            </a:pPr>
            <a:r>
              <a:rPr lang="fr-FR" sz="1600" dirty="0" smtClean="0">
                <a:solidFill>
                  <a:srgbClr val="000000"/>
                </a:solidFill>
                <a:latin typeface="+mn-lt"/>
                <a:ea typeface="ＭＳ Ｐゴシック" pitchFamily="34" charset="-128"/>
                <a:cs typeface="Calibri" pitchFamily="34" charset="0"/>
              </a:rPr>
              <a:t>    </a:t>
            </a:r>
            <a:endParaRPr lang="fr-FR" sz="1600" dirty="0">
              <a:solidFill>
                <a:srgbClr val="000000"/>
              </a:solidFill>
              <a:latin typeface="+mn-lt"/>
              <a:ea typeface="ＭＳ Ｐゴシック" pitchFamily="34" charset="-128"/>
              <a:cs typeface="Calibri" pitchFamily="34" charset="0"/>
            </a:endParaRPr>
          </a:p>
        </p:txBody>
      </p:sp>
      <p:sp>
        <p:nvSpPr>
          <p:cNvPr id="12" name="Rectangle 4"/>
          <p:cNvSpPr>
            <a:spLocks noChangeArrowheads="1"/>
          </p:cNvSpPr>
          <p:nvPr/>
        </p:nvSpPr>
        <p:spPr bwMode="auto">
          <a:xfrm>
            <a:off x="120030" y="260648"/>
            <a:ext cx="7116266" cy="504056"/>
          </a:xfrm>
          <a:prstGeom prst="rect">
            <a:avLst/>
          </a:prstGeom>
          <a:noFill/>
          <a:ln w="9525">
            <a:noFill/>
            <a:miter lim="800000"/>
            <a:headEnd/>
            <a:tailEnd/>
          </a:ln>
        </p:spPr>
        <p:txBody>
          <a:bodyPr/>
          <a:lstStyle/>
          <a:p>
            <a:pPr indent="-342900">
              <a:spcBef>
                <a:spcPct val="20000"/>
              </a:spcBef>
              <a:buClr>
                <a:srgbClr val="333399"/>
              </a:buClr>
            </a:pPr>
            <a:r>
              <a:rPr lang="fr-FR" sz="2200" b="1" dirty="0" smtClean="0">
                <a:solidFill>
                  <a:srgbClr val="003385"/>
                </a:solidFill>
                <a:latin typeface="+mn-lt"/>
                <a:cs typeface="Arial" pitchFamily="34" charset="0"/>
              </a:rPr>
              <a:t>Concept de </a:t>
            </a:r>
            <a:r>
              <a:rPr lang="fr-FR" sz="2200" b="1" dirty="0" err="1" smtClean="0">
                <a:solidFill>
                  <a:srgbClr val="003385"/>
                </a:solidFill>
                <a:latin typeface="+mn-lt"/>
                <a:cs typeface="Arial" pitchFamily="34" charset="0"/>
              </a:rPr>
              <a:t>Molten</a:t>
            </a:r>
            <a:r>
              <a:rPr lang="fr-FR" sz="2200" b="1" dirty="0" smtClean="0">
                <a:solidFill>
                  <a:srgbClr val="003385"/>
                </a:solidFill>
                <a:latin typeface="+mn-lt"/>
                <a:cs typeface="Arial" pitchFamily="34" charset="0"/>
              </a:rPr>
              <a:t> Salt </a:t>
            </a:r>
            <a:r>
              <a:rPr lang="fr-FR" sz="2200" b="1" dirty="0" err="1" smtClean="0">
                <a:solidFill>
                  <a:srgbClr val="003385"/>
                </a:solidFill>
                <a:latin typeface="+mn-lt"/>
                <a:cs typeface="Arial" pitchFamily="34" charset="0"/>
              </a:rPr>
              <a:t>Fast</a:t>
            </a:r>
            <a:r>
              <a:rPr lang="fr-FR" sz="2200" b="1" dirty="0" smtClean="0">
                <a:solidFill>
                  <a:srgbClr val="003385"/>
                </a:solidFill>
                <a:latin typeface="+mn-lt"/>
                <a:cs typeface="Arial" pitchFamily="34" charset="0"/>
              </a:rPr>
              <a:t> </a:t>
            </a:r>
            <a:r>
              <a:rPr lang="fr-FR" sz="2200" b="1" dirty="0" err="1" smtClean="0">
                <a:solidFill>
                  <a:srgbClr val="003385"/>
                </a:solidFill>
                <a:latin typeface="+mn-lt"/>
                <a:cs typeface="Arial" pitchFamily="34" charset="0"/>
              </a:rPr>
              <a:t>Reactor</a:t>
            </a:r>
            <a:r>
              <a:rPr lang="fr-FR" sz="2200" b="1" dirty="0" smtClean="0">
                <a:solidFill>
                  <a:srgbClr val="003385"/>
                </a:solidFill>
                <a:latin typeface="+mn-lt"/>
                <a:cs typeface="Arial" pitchFamily="34" charset="0"/>
              </a:rPr>
              <a:t> (MSFR)</a:t>
            </a:r>
            <a:endParaRPr lang="fr-FR" sz="2200" b="1" dirty="0">
              <a:solidFill>
                <a:srgbClr val="003385"/>
              </a:solidFill>
              <a:latin typeface="+mn-lt"/>
              <a:cs typeface="Arial" pitchFamily="34" charset="0"/>
            </a:endParaRPr>
          </a:p>
        </p:txBody>
      </p:sp>
      <p:sp>
        <p:nvSpPr>
          <p:cNvPr id="13" name="Espace réservé du pied de page 4"/>
          <p:cNvSpPr>
            <a:spLocks noGrp="1"/>
          </p:cNvSpPr>
          <p:nvPr>
            <p:ph type="ftr" sz="quarter" idx="3"/>
          </p:nvPr>
        </p:nvSpPr>
        <p:spPr>
          <a:xfrm>
            <a:off x="0" y="6564883"/>
            <a:ext cx="3657600" cy="248493"/>
          </a:xfrm>
          <a:prstGeom prst="rect">
            <a:avLst/>
          </a:prstGeom>
        </p:spPr>
        <p:txBody>
          <a:bodyPr wrap="square" numCol="1" anchorCtr="0" compatLnSpc="1">
            <a:prstTxWarp prst="textNoShape">
              <a:avLst/>
            </a:prstTxWarp>
          </a:bodyPr>
          <a:lstStyle>
            <a:lvl1pPr>
              <a:defRPr sz="1200" b="1" smtClean="0">
                <a:solidFill>
                  <a:srgbClr val="003385"/>
                </a:solidFill>
                <a:latin typeface="Arial" pitchFamily="34" charset="0"/>
                <a:ea typeface="MS PGothic" pitchFamily="34" charset="-128"/>
              </a:defRPr>
            </a:lvl1pPr>
          </a:lstStyle>
          <a:p>
            <a:r>
              <a:rPr lang="fr-FR" dirty="0" smtClean="0"/>
              <a:t>Atelier "NEEDS-MSFR"  - Octobre 2015</a:t>
            </a:r>
            <a:endParaRPr lang="en-GB" dirty="0"/>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96" y="1052736"/>
            <a:ext cx="4631395" cy="3240360"/>
          </a:xfrm>
          <a:prstGeom prst="rect">
            <a:avLst/>
          </a:prstGeom>
        </p:spPr>
      </p:pic>
    </p:spTree>
    <p:extLst>
      <p:ext uri="{BB962C8B-B14F-4D97-AF65-F5344CB8AC3E}">
        <p14:creationId xmlns:p14="http://schemas.microsoft.com/office/powerpoint/2010/main" val="1995605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3"/>
          <p:cNvSpPr txBox="1">
            <a:spLocks noChangeArrowheads="1"/>
          </p:cNvSpPr>
          <p:nvPr/>
        </p:nvSpPr>
        <p:spPr bwMode="auto">
          <a:xfrm>
            <a:off x="4932040" y="1012666"/>
            <a:ext cx="339407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fr-FR" sz="2200" u="sng" dirty="0">
                <a:solidFill>
                  <a:srgbClr val="000099"/>
                </a:solidFill>
                <a:latin typeface="Calibri" pitchFamily="34" charset="0"/>
              </a:rPr>
              <a:t>C</a:t>
            </a:r>
            <a:r>
              <a:rPr lang="fr-FR" sz="2200" u="sng" dirty="0" smtClean="0">
                <a:solidFill>
                  <a:srgbClr val="000099"/>
                </a:solidFill>
                <a:latin typeface="Calibri" pitchFamily="34" charset="0"/>
              </a:rPr>
              <a:t>onfiguration de ‘référence’</a:t>
            </a:r>
            <a:endParaRPr lang="fr-FR" sz="2200" u="sng" dirty="0">
              <a:solidFill>
                <a:srgbClr val="000099"/>
              </a:solidFill>
              <a:latin typeface="Calibri" pitchFamily="34" charset="0"/>
            </a:endParaRPr>
          </a:p>
        </p:txBody>
      </p:sp>
      <p:graphicFrame>
        <p:nvGraphicFramePr>
          <p:cNvPr id="38365" name="Group 477"/>
          <p:cNvGraphicFramePr>
            <a:graphicFrameLocks noGrp="1"/>
          </p:cNvGraphicFramePr>
          <p:nvPr>
            <p:extLst>
              <p:ext uri="{D42A27DB-BD31-4B8C-83A1-F6EECF244321}">
                <p14:modId xmlns:p14="http://schemas.microsoft.com/office/powerpoint/2010/main" val="3550782488"/>
              </p:ext>
            </p:extLst>
          </p:nvPr>
        </p:nvGraphicFramePr>
        <p:xfrm>
          <a:off x="107504" y="980728"/>
          <a:ext cx="4751388" cy="5764450"/>
        </p:xfrm>
        <a:graphic>
          <a:graphicData uri="http://schemas.openxmlformats.org/drawingml/2006/table">
            <a:tbl>
              <a:tblPr/>
              <a:tblGrid>
                <a:gridCol w="2232025"/>
                <a:gridCol w="2519363"/>
              </a:tblGrid>
              <a:tr h="30478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noProof="0" dirty="0" smtClean="0">
                          <a:ln>
                            <a:noFill/>
                          </a:ln>
                          <a:solidFill>
                            <a:schemeClr val="tx1"/>
                          </a:solidFill>
                          <a:effectLst/>
                          <a:latin typeface="Calibri" pitchFamily="34" charset="0"/>
                          <a:cs typeface="Times New Roman" pitchFamily="18" charset="0"/>
                        </a:rPr>
                        <a:t>Puissance thermique</a:t>
                      </a:r>
                      <a:endParaRPr kumimoji="0" lang="fr-FR" sz="1400" b="0" i="0" u="none" strike="noStrike" cap="none" normalizeH="0" baseline="0" noProof="0" dirty="0" smtClean="0">
                        <a:ln>
                          <a:noFill/>
                        </a:ln>
                        <a:solidFill>
                          <a:schemeClr val="tx1"/>
                        </a:solidFill>
                        <a:effectLst/>
                        <a:latin typeface="Calibri" pitchFamily="34" charset="0"/>
                      </a:endParaRPr>
                    </a:p>
                  </a:txBody>
                  <a:tcPr marT="45717" marB="45717" anchor="ctr" horzOverflow="overflow">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28575"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a:noFill/>
                    </a:lnTlToBr>
                    <a:lnBlToTr>
                      <a:noFill/>
                    </a:lnBlToTr>
                    <a:solidFill>
                      <a:srgbClr val="99FF6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noProof="0" dirty="0" smtClean="0">
                          <a:ln>
                            <a:noFill/>
                          </a:ln>
                          <a:solidFill>
                            <a:srgbClr val="006600"/>
                          </a:solidFill>
                          <a:effectLst/>
                          <a:latin typeface="Calibri" pitchFamily="34" charset="0"/>
                          <a:cs typeface="Times New Roman" pitchFamily="18" charset="0"/>
                        </a:rPr>
                        <a:t>3000 </a:t>
                      </a:r>
                      <a:r>
                        <a:rPr kumimoji="0" lang="fr-FR" sz="1400" b="1" i="0" u="none" strike="noStrike" cap="none" normalizeH="0" baseline="0" noProof="0" dirty="0" err="1" smtClean="0">
                          <a:ln>
                            <a:noFill/>
                          </a:ln>
                          <a:solidFill>
                            <a:srgbClr val="006600"/>
                          </a:solidFill>
                          <a:effectLst/>
                          <a:latin typeface="Calibri" pitchFamily="34" charset="0"/>
                          <a:cs typeface="Times New Roman" pitchFamily="18" charset="0"/>
                        </a:rPr>
                        <a:t>MWth</a:t>
                      </a:r>
                      <a:endParaRPr kumimoji="0" lang="fr-FR" sz="1400" b="1" i="0" u="none" strike="noStrike" cap="none" normalizeH="0" baseline="0" noProof="0" dirty="0" smtClean="0">
                        <a:ln>
                          <a:noFill/>
                        </a:ln>
                        <a:solidFill>
                          <a:srgbClr val="006600"/>
                        </a:solidFill>
                        <a:effectLst/>
                        <a:latin typeface="Calibri" pitchFamily="34" charset="0"/>
                      </a:endParaRPr>
                    </a:p>
                  </a:txBody>
                  <a:tcPr marT="45717" marB="45717" anchor="ctr" horzOverflow="overflow">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28575"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a:noFill/>
                    </a:lnTlToBr>
                    <a:lnBlToTr>
                      <a:noFill/>
                    </a:lnBlToTr>
                    <a:noFill/>
                  </a:tcPr>
                </a:tc>
              </a:tr>
              <a:tr h="30478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noProof="0" dirty="0" smtClean="0">
                          <a:ln>
                            <a:noFill/>
                          </a:ln>
                          <a:solidFill>
                            <a:schemeClr val="tx1"/>
                          </a:solidFill>
                          <a:effectLst/>
                          <a:latin typeface="Calibri" pitchFamily="34" charset="0"/>
                          <a:cs typeface="Times New Roman" pitchFamily="18" charset="0"/>
                        </a:rPr>
                        <a:t>Température moyenne combustible</a:t>
                      </a:r>
                      <a:endParaRPr kumimoji="0" lang="fr-FR" sz="1400" b="0" i="0" u="none" strike="noStrike" cap="none" normalizeH="0" baseline="0" noProof="0" dirty="0" smtClean="0">
                        <a:ln>
                          <a:noFill/>
                        </a:ln>
                        <a:solidFill>
                          <a:schemeClr val="tx1"/>
                        </a:solidFill>
                        <a:effectLst/>
                        <a:latin typeface="Calibri" pitchFamily="34" charset="0"/>
                      </a:endParaRPr>
                    </a:p>
                  </a:txBody>
                  <a:tcPr marT="45717" marB="45717" anchor="ctr" horzOverflow="overflow">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a:noFill/>
                    </a:lnTlToBr>
                    <a:lnBlToTr>
                      <a:noFill/>
                    </a:lnBlToTr>
                    <a:solidFill>
                      <a:srgbClr val="99FF6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noProof="0" dirty="0" smtClean="0">
                          <a:ln>
                            <a:noFill/>
                          </a:ln>
                          <a:solidFill>
                            <a:srgbClr val="006600"/>
                          </a:solidFill>
                          <a:effectLst/>
                          <a:latin typeface="Calibri" pitchFamily="34" charset="0"/>
                          <a:cs typeface="Times New Roman" pitchFamily="18" charset="0"/>
                        </a:rPr>
                        <a:t>700 °C</a:t>
                      </a:r>
                      <a:endParaRPr kumimoji="0" lang="fr-FR" sz="1400" b="1" i="0" u="none" strike="noStrike" cap="none" normalizeH="0" baseline="0" noProof="0" dirty="0" smtClean="0">
                        <a:ln>
                          <a:noFill/>
                        </a:ln>
                        <a:solidFill>
                          <a:srgbClr val="006600"/>
                        </a:solidFill>
                        <a:effectLst/>
                        <a:latin typeface="Calibri" pitchFamily="34" charset="0"/>
                      </a:endParaRPr>
                    </a:p>
                  </a:txBody>
                  <a:tcPr marT="45717" marB="45717" anchor="ctr" horzOverflow="overflow">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a:noFill/>
                    </a:lnTlToBr>
                    <a:lnBlToTr>
                      <a:noFill/>
                    </a:lnBlToTr>
                    <a:noFill/>
                  </a:tcPr>
                </a:tc>
              </a:tr>
              <a:tr h="5181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noProof="0" dirty="0" smtClean="0">
                          <a:ln>
                            <a:noFill/>
                          </a:ln>
                          <a:solidFill>
                            <a:schemeClr val="tx1"/>
                          </a:solidFill>
                          <a:effectLst/>
                          <a:latin typeface="Calibri" pitchFamily="34" charset="0"/>
                          <a:cs typeface="Times New Roman" pitchFamily="18" charset="0"/>
                        </a:rPr>
                        <a:t>Echauffement du combustible en </a:t>
                      </a:r>
                      <a:r>
                        <a:rPr kumimoji="0" lang="fr-FR" sz="1400" b="0" i="0" u="none" strike="noStrike" cap="none" normalizeH="0" baseline="0" noProof="0" dirty="0" err="1" smtClean="0">
                          <a:ln>
                            <a:noFill/>
                          </a:ln>
                          <a:solidFill>
                            <a:schemeClr val="tx1"/>
                          </a:solidFill>
                          <a:effectLst/>
                          <a:latin typeface="Calibri" pitchFamily="34" charset="0"/>
                          <a:cs typeface="Times New Roman" pitchFamily="18" charset="0"/>
                        </a:rPr>
                        <a:t>voeur</a:t>
                      </a:r>
                      <a:endParaRPr kumimoji="0" lang="fr-FR" sz="1400" b="0" i="0" u="none" strike="noStrike" cap="none" normalizeH="0" baseline="0" noProof="0" dirty="0" smtClean="0">
                        <a:ln>
                          <a:noFill/>
                        </a:ln>
                        <a:solidFill>
                          <a:schemeClr val="tx1"/>
                        </a:solidFill>
                        <a:effectLst/>
                        <a:latin typeface="Calibri" pitchFamily="34" charset="0"/>
                      </a:endParaRPr>
                    </a:p>
                  </a:txBody>
                  <a:tcPr marT="45717" marB="45717" anchor="ctr" horzOverflow="overflow">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a:noFill/>
                    </a:lnTlToBr>
                    <a:lnBlToTr>
                      <a:noFill/>
                    </a:lnBlToTr>
                    <a:solidFill>
                      <a:srgbClr val="99FF6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noProof="0" dirty="0" smtClean="0">
                          <a:ln>
                            <a:noFill/>
                          </a:ln>
                          <a:solidFill>
                            <a:srgbClr val="006600"/>
                          </a:solidFill>
                          <a:effectLst/>
                          <a:latin typeface="Calibri" pitchFamily="34" charset="0"/>
                          <a:cs typeface="Times New Roman" pitchFamily="18" charset="0"/>
                        </a:rPr>
                        <a:t>100 °C</a:t>
                      </a:r>
                      <a:endParaRPr kumimoji="0" lang="fr-FR" sz="1400" b="1" i="0" u="none" strike="noStrike" cap="none" normalizeH="0" baseline="0" noProof="0" dirty="0" smtClean="0">
                        <a:ln>
                          <a:noFill/>
                        </a:ln>
                        <a:solidFill>
                          <a:srgbClr val="006600"/>
                        </a:solidFill>
                        <a:effectLst/>
                        <a:latin typeface="Calibri" pitchFamily="34" charset="0"/>
                      </a:endParaRPr>
                    </a:p>
                  </a:txBody>
                  <a:tcPr marT="45717" marB="45717" anchor="ctr" horzOverflow="overflow">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a:noFill/>
                    </a:lnTlToBr>
                    <a:lnBlToTr>
                      <a:noFill/>
                    </a:lnBlToTr>
                    <a:noFill/>
                  </a:tcPr>
                </a:tc>
              </a:tr>
              <a:tr h="7162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noProof="0" dirty="0" smtClean="0">
                          <a:ln>
                            <a:noFill/>
                          </a:ln>
                          <a:solidFill>
                            <a:schemeClr val="tx1"/>
                          </a:solidFill>
                          <a:effectLst/>
                          <a:latin typeface="Calibri" pitchFamily="34" charset="0"/>
                          <a:cs typeface="Times New Roman" pitchFamily="18" charset="0"/>
                        </a:rPr>
                        <a:t>Combustible : composition initiale</a:t>
                      </a:r>
                      <a:endParaRPr kumimoji="0" lang="fr-FR" sz="1400" b="0" i="0" u="none" strike="noStrike" cap="none" normalizeH="0" baseline="0" noProof="0" dirty="0" smtClean="0">
                        <a:ln>
                          <a:noFill/>
                        </a:ln>
                        <a:solidFill>
                          <a:schemeClr val="tx1"/>
                        </a:solidFill>
                        <a:effectLst/>
                        <a:latin typeface="Calibri" pitchFamily="34" charset="0"/>
                      </a:endParaRPr>
                    </a:p>
                  </a:txBody>
                  <a:tcPr marT="45717" marB="45717" anchor="ctr" horzOverflow="overflow">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a:noFill/>
                    </a:lnTlToBr>
                    <a:lnBlToTr>
                      <a:noFill/>
                    </a:lnBlToTr>
                    <a:solidFill>
                      <a:srgbClr val="99FF6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noProof="0" dirty="0" smtClean="0">
                          <a:ln>
                            <a:noFill/>
                          </a:ln>
                          <a:solidFill>
                            <a:srgbClr val="006600"/>
                          </a:solidFill>
                          <a:effectLst/>
                          <a:latin typeface="Calibri" pitchFamily="34" charset="0"/>
                          <a:cs typeface="Times New Roman" pitchFamily="18" charset="0"/>
                        </a:rPr>
                        <a:t>77.5% </a:t>
                      </a:r>
                      <a:r>
                        <a:rPr kumimoji="0" lang="fr-FR" sz="1400" b="1" i="0" u="none" strike="noStrike" cap="none" normalizeH="0" baseline="0" noProof="0" dirty="0" err="1" smtClean="0">
                          <a:ln>
                            <a:noFill/>
                          </a:ln>
                          <a:solidFill>
                            <a:srgbClr val="006600"/>
                          </a:solidFill>
                          <a:effectLst/>
                          <a:latin typeface="Calibri" pitchFamily="34" charset="0"/>
                          <a:cs typeface="Times New Roman" pitchFamily="18" charset="0"/>
                        </a:rPr>
                        <a:t>LiF</a:t>
                      </a:r>
                      <a:r>
                        <a:rPr kumimoji="0" lang="fr-FR" sz="1400" b="1" i="0" u="none" strike="noStrike" cap="none" normalizeH="0" baseline="0" noProof="0" dirty="0" smtClean="0">
                          <a:ln>
                            <a:noFill/>
                          </a:ln>
                          <a:solidFill>
                            <a:srgbClr val="006600"/>
                          </a:solidFill>
                          <a:effectLst/>
                          <a:latin typeface="Calibri" pitchFamily="34" charset="0"/>
                          <a:cs typeface="Times New Roman" pitchFamily="18" charset="0"/>
                        </a:rPr>
                        <a:t> and 22.5% [ThF</a:t>
                      </a:r>
                      <a:r>
                        <a:rPr kumimoji="0" lang="fr-FR" sz="1400" b="1" i="0" u="none" strike="noStrike" cap="none" normalizeH="0" baseline="-30000" noProof="0" dirty="0" smtClean="0">
                          <a:ln>
                            <a:noFill/>
                          </a:ln>
                          <a:solidFill>
                            <a:srgbClr val="006600"/>
                          </a:solidFill>
                          <a:effectLst/>
                          <a:latin typeface="Calibri" pitchFamily="34" charset="0"/>
                          <a:cs typeface="Times New Roman" pitchFamily="18" charset="0"/>
                        </a:rPr>
                        <a:t>4</a:t>
                      </a:r>
                      <a:r>
                        <a:rPr kumimoji="0" lang="fr-FR" sz="1400" b="1" i="0" u="none" strike="noStrike" cap="none" normalizeH="0" baseline="0" noProof="0" dirty="0" smtClean="0">
                          <a:ln>
                            <a:noFill/>
                          </a:ln>
                          <a:solidFill>
                            <a:srgbClr val="006600"/>
                          </a:solidFill>
                          <a:effectLst/>
                          <a:latin typeface="Calibri" pitchFamily="34" charset="0"/>
                          <a:cs typeface="Times New Roman" pitchFamily="18" charset="0"/>
                        </a:rPr>
                        <a:t>+</a:t>
                      </a:r>
                      <a:r>
                        <a:rPr kumimoji="0" lang="fr-FR" sz="1400" b="1" i="0" u="none" strike="noStrike" cap="none" normalizeH="0" baseline="30000" noProof="0" dirty="0" smtClean="0">
                          <a:ln>
                            <a:noFill/>
                          </a:ln>
                          <a:solidFill>
                            <a:srgbClr val="006600"/>
                          </a:solidFill>
                          <a:effectLst/>
                          <a:latin typeface="Calibri" pitchFamily="34" charset="0"/>
                          <a:cs typeface="Times New Roman" pitchFamily="18" charset="0"/>
                        </a:rPr>
                        <a:t> </a:t>
                      </a:r>
                      <a:r>
                        <a:rPr kumimoji="0" lang="fr-FR" sz="1400" b="1" i="0" u="none" strike="noStrike" cap="none" normalizeH="0" baseline="0" noProof="0" dirty="0" smtClean="0">
                          <a:ln>
                            <a:noFill/>
                          </a:ln>
                          <a:solidFill>
                            <a:srgbClr val="006600"/>
                          </a:solidFill>
                          <a:effectLst/>
                          <a:latin typeface="Calibri" pitchFamily="34" charset="0"/>
                          <a:cs typeface="Times New Roman" pitchFamily="18" charset="0"/>
                        </a:rPr>
                        <a:t>(Noyau Fissile)F</a:t>
                      </a:r>
                      <a:r>
                        <a:rPr kumimoji="0" lang="fr-FR" sz="1400" b="1" i="0" u="none" strike="noStrike" cap="none" normalizeH="0" baseline="-30000" noProof="0" dirty="0" smtClean="0">
                          <a:ln>
                            <a:noFill/>
                          </a:ln>
                          <a:solidFill>
                            <a:srgbClr val="006600"/>
                          </a:solidFill>
                          <a:effectLst/>
                          <a:latin typeface="Calibri" pitchFamily="34" charset="0"/>
                          <a:cs typeface="Times New Roman" pitchFamily="18" charset="0"/>
                        </a:rPr>
                        <a:t>4</a:t>
                      </a:r>
                      <a:r>
                        <a:rPr kumimoji="0" lang="fr-FR" sz="1400" b="1" i="0" u="none" strike="noStrike" cap="none" normalizeH="0" baseline="0" noProof="0" dirty="0" smtClean="0">
                          <a:ln>
                            <a:noFill/>
                          </a:ln>
                          <a:solidFill>
                            <a:srgbClr val="006600"/>
                          </a:solidFill>
                          <a:effectLst/>
                          <a:latin typeface="Calibri" pitchFamily="34" charset="0"/>
                          <a:cs typeface="Times New Roman" pitchFamily="18" charset="0"/>
                        </a:rPr>
                        <a:t>]  </a:t>
                      </a:r>
                      <a:r>
                        <a:rPr kumimoji="0" lang="fr-FR" sz="1300" b="1" i="0" u="none" strike="noStrike" cap="none" normalizeH="0" baseline="0" noProof="0" dirty="0" smtClean="0">
                          <a:ln>
                            <a:noFill/>
                          </a:ln>
                          <a:solidFill>
                            <a:srgbClr val="006600"/>
                          </a:solidFill>
                          <a:effectLst/>
                          <a:latin typeface="Calibri" pitchFamily="34" charset="0"/>
                          <a:cs typeface="Times New Roman" pitchFamily="18" charset="0"/>
                        </a:rPr>
                        <a:t>avec fissile = </a:t>
                      </a:r>
                      <a:r>
                        <a:rPr kumimoji="0" lang="fr-FR" sz="1300" b="1" i="0" u="none" strike="noStrike" cap="none" normalizeH="0" baseline="30000" noProof="0" dirty="0" smtClean="0">
                          <a:ln>
                            <a:noFill/>
                          </a:ln>
                          <a:solidFill>
                            <a:srgbClr val="006600"/>
                          </a:solidFill>
                          <a:effectLst/>
                          <a:latin typeface="Calibri" pitchFamily="34" charset="0"/>
                        </a:rPr>
                        <a:t>233</a:t>
                      </a:r>
                      <a:r>
                        <a:rPr kumimoji="0" lang="fr-FR" sz="1300" b="1" i="0" u="none" strike="noStrike" cap="none" normalizeH="0" baseline="0" noProof="0" dirty="0" smtClean="0">
                          <a:ln>
                            <a:noFill/>
                          </a:ln>
                          <a:solidFill>
                            <a:srgbClr val="006600"/>
                          </a:solidFill>
                          <a:effectLst/>
                          <a:latin typeface="Calibri" pitchFamily="34" charset="0"/>
                        </a:rPr>
                        <a:t>U / </a:t>
                      </a:r>
                      <a:r>
                        <a:rPr kumimoji="0" lang="fr-FR" sz="1300" b="1" i="0" u="none" strike="noStrike" cap="none" normalizeH="0" baseline="30000" noProof="0" dirty="0" err="1" smtClean="0">
                          <a:ln>
                            <a:noFill/>
                          </a:ln>
                          <a:solidFill>
                            <a:srgbClr val="006600"/>
                          </a:solidFill>
                          <a:effectLst/>
                          <a:latin typeface="Calibri" pitchFamily="34" charset="0"/>
                        </a:rPr>
                        <a:t>enrichi</a:t>
                      </a:r>
                      <a:r>
                        <a:rPr kumimoji="0" lang="fr-FR" sz="1300" b="1" i="0" u="none" strike="noStrike" cap="none" normalizeH="0" baseline="0" noProof="0" dirty="0" err="1" smtClean="0">
                          <a:ln>
                            <a:noFill/>
                          </a:ln>
                          <a:solidFill>
                            <a:srgbClr val="006600"/>
                          </a:solidFill>
                          <a:effectLst/>
                          <a:latin typeface="Calibri" pitchFamily="34" charset="0"/>
                        </a:rPr>
                        <a:t>U</a:t>
                      </a:r>
                      <a:r>
                        <a:rPr kumimoji="0" lang="fr-FR" sz="1300" b="1" i="0" u="none" strike="noStrike" cap="none" normalizeH="0" baseline="0" noProof="0" dirty="0" smtClean="0">
                          <a:ln>
                            <a:noFill/>
                          </a:ln>
                          <a:solidFill>
                            <a:srgbClr val="006600"/>
                          </a:solidFill>
                          <a:effectLst/>
                          <a:latin typeface="Calibri" pitchFamily="34" charset="0"/>
                        </a:rPr>
                        <a:t> / </a:t>
                      </a:r>
                      <a:r>
                        <a:rPr kumimoji="0" lang="fr-FR" sz="1300" b="1" i="0" u="none" strike="noStrike" cap="none" normalizeH="0" baseline="0" noProof="0" dirty="0" err="1" smtClean="0">
                          <a:ln>
                            <a:noFill/>
                          </a:ln>
                          <a:solidFill>
                            <a:srgbClr val="006600"/>
                          </a:solidFill>
                          <a:effectLst/>
                          <a:latin typeface="Calibri" pitchFamily="34" charset="0"/>
                        </a:rPr>
                        <a:t>Pu+AM</a:t>
                      </a:r>
                      <a:endParaRPr kumimoji="0" lang="fr-FR" sz="1300" b="1" i="0" u="none" strike="noStrike" cap="none" normalizeH="0" baseline="0" noProof="0" dirty="0" smtClean="0">
                        <a:ln>
                          <a:noFill/>
                        </a:ln>
                        <a:solidFill>
                          <a:srgbClr val="006600"/>
                        </a:solidFill>
                        <a:effectLst/>
                        <a:latin typeface="Calibri" pitchFamily="34" charset="0"/>
                      </a:endParaRPr>
                    </a:p>
                  </a:txBody>
                  <a:tcPr marT="45717" marB="45717" anchor="ctr" horzOverflow="overflow">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a:noFill/>
                    </a:lnTlToBr>
                    <a:lnBlToTr>
                      <a:noFill/>
                    </a:lnBlToTr>
                    <a:noFill/>
                  </a:tcPr>
                </a:tc>
              </a:tr>
              <a:tr h="30478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noProof="0" dirty="0" err="1" smtClean="0">
                          <a:ln>
                            <a:noFill/>
                          </a:ln>
                          <a:solidFill>
                            <a:schemeClr val="tx1"/>
                          </a:solidFill>
                          <a:effectLst/>
                          <a:latin typeface="Calibri" pitchFamily="34" charset="0"/>
                          <a:cs typeface="Times New Roman" pitchFamily="18" charset="0"/>
                        </a:rPr>
                        <a:t>T</a:t>
                      </a:r>
                      <a:r>
                        <a:rPr kumimoji="0" lang="fr-FR" sz="1400" b="0" i="0" u="none" strike="noStrike" cap="none" normalizeH="0" baseline="-25000" noProof="0" dirty="0" err="1" smtClean="0">
                          <a:ln>
                            <a:noFill/>
                          </a:ln>
                          <a:solidFill>
                            <a:schemeClr val="tx1"/>
                          </a:solidFill>
                          <a:effectLst/>
                          <a:latin typeface="Calibri" pitchFamily="34" charset="0"/>
                          <a:cs typeface="Times New Roman" pitchFamily="18" charset="0"/>
                        </a:rPr>
                        <a:t>fusion</a:t>
                      </a:r>
                      <a:r>
                        <a:rPr kumimoji="0" lang="fr-FR" sz="1400" b="0" i="0" u="none" strike="noStrike" cap="none" normalizeH="0" baseline="0" noProof="0" dirty="0" smtClean="0">
                          <a:ln>
                            <a:noFill/>
                          </a:ln>
                          <a:solidFill>
                            <a:schemeClr val="tx1"/>
                          </a:solidFill>
                          <a:effectLst/>
                          <a:latin typeface="Calibri" pitchFamily="34" charset="0"/>
                          <a:cs typeface="Times New Roman" pitchFamily="18" charset="0"/>
                        </a:rPr>
                        <a:t> du sel combustible</a:t>
                      </a:r>
                      <a:endParaRPr kumimoji="0" lang="fr-FR" sz="1400" b="0" i="0" u="none" strike="noStrike" cap="none" normalizeH="0" baseline="0" noProof="0" dirty="0" smtClean="0">
                        <a:ln>
                          <a:noFill/>
                        </a:ln>
                        <a:solidFill>
                          <a:schemeClr val="tx1"/>
                        </a:solidFill>
                        <a:effectLst/>
                        <a:latin typeface="Calibri" pitchFamily="34" charset="0"/>
                      </a:endParaRPr>
                    </a:p>
                  </a:txBody>
                  <a:tcPr marT="45717" marB="45717" anchor="ctr" horzOverflow="overflow">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a:noFill/>
                    </a:lnTlToBr>
                    <a:lnBlToTr>
                      <a:noFill/>
                    </a:lnBlToTr>
                    <a:solidFill>
                      <a:srgbClr val="99FF6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noProof="0" dirty="0" smtClean="0">
                          <a:ln>
                            <a:noFill/>
                          </a:ln>
                          <a:solidFill>
                            <a:srgbClr val="006600"/>
                          </a:solidFill>
                          <a:effectLst/>
                          <a:latin typeface="Calibri" pitchFamily="34" charset="0"/>
                          <a:cs typeface="Times New Roman" pitchFamily="18" charset="0"/>
                        </a:rPr>
                        <a:t>565 °C</a:t>
                      </a:r>
                      <a:endParaRPr kumimoji="0" lang="fr-FR" sz="1400" b="1" i="0" u="none" strike="noStrike" cap="none" normalizeH="0" baseline="0" noProof="0" dirty="0" smtClean="0">
                        <a:ln>
                          <a:noFill/>
                        </a:ln>
                        <a:solidFill>
                          <a:srgbClr val="006600"/>
                        </a:solidFill>
                        <a:effectLst/>
                        <a:latin typeface="Calibri" pitchFamily="34" charset="0"/>
                      </a:endParaRPr>
                    </a:p>
                  </a:txBody>
                  <a:tcPr marT="45717" marB="45717" anchor="ctr" horzOverflow="overflow">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a:noFill/>
                    </a:lnTlToBr>
                    <a:lnBlToTr>
                      <a:noFill/>
                    </a:lnBlToTr>
                    <a:noFill/>
                  </a:tcPr>
                </a:tc>
              </a:tr>
              <a:tr h="30478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noProof="0" dirty="0" smtClean="0">
                          <a:ln>
                            <a:noFill/>
                          </a:ln>
                          <a:solidFill>
                            <a:schemeClr val="tx1"/>
                          </a:solidFill>
                          <a:effectLst/>
                          <a:latin typeface="Calibri" pitchFamily="34" charset="0"/>
                          <a:cs typeface="Times New Roman" pitchFamily="18" charset="0"/>
                        </a:rPr>
                        <a:t>Densité du sel combustible</a:t>
                      </a:r>
                      <a:endParaRPr kumimoji="0" lang="fr-FR" sz="1400" b="0" i="0" u="none" strike="noStrike" cap="none" normalizeH="0" baseline="0" noProof="0" dirty="0" smtClean="0">
                        <a:ln>
                          <a:noFill/>
                        </a:ln>
                        <a:solidFill>
                          <a:schemeClr val="tx1"/>
                        </a:solidFill>
                        <a:effectLst/>
                        <a:latin typeface="Calibri" pitchFamily="34" charset="0"/>
                      </a:endParaRPr>
                    </a:p>
                  </a:txBody>
                  <a:tcPr marT="45717" marB="45717" anchor="ctr" horzOverflow="overflow">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a:noFill/>
                    </a:lnTlToBr>
                    <a:lnBlToTr>
                      <a:noFill/>
                    </a:lnBlToTr>
                    <a:solidFill>
                      <a:srgbClr val="99FF6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noProof="0" dirty="0" smtClean="0">
                          <a:ln>
                            <a:noFill/>
                          </a:ln>
                          <a:solidFill>
                            <a:srgbClr val="006600"/>
                          </a:solidFill>
                          <a:effectLst/>
                          <a:latin typeface="Calibri" pitchFamily="34" charset="0"/>
                          <a:cs typeface="Times New Roman" pitchFamily="18" charset="0"/>
                        </a:rPr>
                        <a:t>4.1  g/cm</a:t>
                      </a:r>
                      <a:r>
                        <a:rPr kumimoji="0" lang="fr-FR" sz="1400" b="1" i="0" u="none" strike="noStrike" cap="none" normalizeH="0" baseline="30000" noProof="0" dirty="0" smtClean="0">
                          <a:ln>
                            <a:noFill/>
                          </a:ln>
                          <a:solidFill>
                            <a:srgbClr val="006600"/>
                          </a:solidFill>
                          <a:effectLst/>
                          <a:latin typeface="Calibri" pitchFamily="34" charset="0"/>
                          <a:cs typeface="Times New Roman" pitchFamily="18" charset="0"/>
                        </a:rPr>
                        <a:t>3</a:t>
                      </a:r>
                      <a:endParaRPr kumimoji="0" lang="fr-FR" sz="1400" b="1" i="0" u="none" strike="noStrike" cap="none" normalizeH="0" baseline="0" noProof="0" dirty="0" smtClean="0">
                        <a:ln>
                          <a:noFill/>
                        </a:ln>
                        <a:solidFill>
                          <a:srgbClr val="006600"/>
                        </a:solidFill>
                        <a:effectLst/>
                        <a:latin typeface="Calibri" pitchFamily="34" charset="0"/>
                      </a:endParaRPr>
                    </a:p>
                  </a:txBody>
                  <a:tcPr marT="45717" marB="45717" anchor="ctr" horzOverflow="overflow">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a:noFill/>
                    </a:lnTlToBr>
                    <a:lnBlToTr>
                      <a:noFill/>
                    </a:lnBlToTr>
                    <a:noFill/>
                  </a:tcPr>
                </a:tc>
              </a:tr>
              <a:tr h="30478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noProof="0" dirty="0" smtClean="0">
                          <a:ln>
                            <a:noFill/>
                          </a:ln>
                          <a:solidFill>
                            <a:schemeClr val="tx1"/>
                          </a:solidFill>
                          <a:effectLst/>
                          <a:latin typeface="Calibri" pitchFamily="34" charset="0"/>
                          <a:cs typeface="Times New Roman" pitchFamily="18" charset="0"/>
                        </a:rPr>
                        <a:t>Coefficient de dilatation</a:t>
                      </a:r>
                      <a:endParaRPr kumimoji="0" lang="fr-FR" sz="1400" b="0" i="0" u="none" strike="noStrike" cap="none" normalizeH="0" baseline="0" noProof="0" dirty="0" smtClean="0">
                        <a:ln>
                          <a:noFill/>
                        </a:ln>
                        <a:solidFill>
                          <a:schemeClr val="tx1"/>
                        </a:solidFill>
                        <a:effectLst/>
                        <a:latin typeface="Calibri" pitchFamily="34" charset="0"/>
                      </a:endParaRPr>
                    </a:p>
                  </a:txBody>
                  <a:tcPr marT="45717" marB="45717" anchor="ctr" horzOverflow="overflow">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a:noFill/>
                    </a:lnTlToBr>
                    <a:lnBlToTr>
                      <a:noFill/>
                    </a:lnBlToTr>
                    <a:solidFill>
                      <a:srgbClr val="99FF6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noProof="0" dirty="0" smtClean="0">
                          <a:ln>
                            <a:noFill/>
                          </a:ln>
                          <a:solidFill>
                            <a:srgbClr val="006600"/>
                          </a:solidFill>
                          <a:effectLst/>
                          <a:latin typeface="Calibri" pitchFamily="34" charset="0"/>
                          <a:cs typeface="Times New Roman" pitchFamily="18" charset="0"/>
                        </a:rPr>
                        <a:t>8.82 10</a:t>
                      </a:r>
                      <a:r>
                        <a:rPr kumimoji="0" lang="fr-FR" sz="1400" b="1" i="0" u="none" strike="noStrike" cap="none" normalizeH="0" baseline="30000" noProof="0" dirty="0" smtClean="0">
                          <a:ln>
                            <a:noFill/>
                          </a:ln>
                          <a:solidFill>
                            <a:srgbClr val="006600"/>
                          </a:solidFill>
                          <a:effectLst/>
                          <a:latin typeface="Calibri" pitchFamily="34" charset="0"/>
                          <a:cs typeface="Times New Roman" pitchFamily="18" charset="0"/>
                        </a:rPr>
                        <a:t>-4 </a:t>
                      </a:r>
                      <a:r>
                        <a:rPr kumimoji="0" lang="fr-FR" sz="1400" b="1" i="0" u="none" strike="noStrike" cap="none" normalizeH="0" baseline="0" noProof="0" dirty="0" smtClean="0">
                          <a:ln>
                            <a:noFill/>
                          </a:ln>
                          <a:solidFill>
                            <a:srgbClr val="006600"/>
                          </a:solidFill>
                          <a:effectLst/>
                          <a:latin typeface="Calibri" pitchFamily="34" charset="0"/>
                          <a:cs typeface="Times New Roman" pitchFamily="18" charset="0"/>
                        </a:rPr>
                        <a:t>/ °C</a:t>
                      </a:r>
                      <a:endParaRPr kumimoji="0" lang="fr-FR" sz="1400" b="1" i="0" u="none" strike="noStrike" cap="none" normalizeH="0" baseline="0" noProof="0" dirty="0" smtClean="0">
                        <a:ln>
                          <a:noFill/>
                        </a:ln>
                        <a:solidFill>
                          <a:srgbClr val="006600"/>
                        </a:solidFill>
                        <a:effectLst/>
                        <a:latin typeface="Calibri" pitchFamily="34" charset="0"/>
                      </a:endParaRPr>
                    </a:p>
                  </a:txBody>
                  <a:tcPr marT="45717" marB="45717" anchor="ctr" horzOverflow="overflow">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a:noFill/>
                    </a:lnTlToBr>
                    <a:lnBlToTr>
                      <a:noFill/>
                    </a:lnBlToTr>
                    <a:noFill/>
                  </a:tcPr>
                </a:tc>
              </a:tr>
              <a:tr h="26860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noProof="0" dirty="0" smtClean="0">
                          <a:ln>
                            <a:noFill/>
                          </a:ln>
                          <a:solidFill>
                            <a:schemeClr val="tx1"/>
                          </a:solidFill>
                          <a:effectLst/>
                          <a:latin typeface="Calibri" pitchFamily="34" charset="0"/>
                          <a:cs typeface="Times New Roman" pitchFamily="18" charset="0"/>
                        </a:rPr>
                        <a:t>Composition du sel fertile</a:t>
                      </a:r>
                      <a:endParaRPr kumimoji="0" lang="fr-FR" sz="1400" b="0" i="0" u="none" strike="noStrike" cap="none" normalizeH="0" baseline="0" noProof="0" dirty="0" smtClean="0">
                        <a:ln>
                          <a:noFill/>
                        </a:ln>
                        <a:solidFill>
                          <a:schemeClr val="tx1"/>
                        </a:solidFill>
                        <a:effectLst/>
                        <a:latin typeface="Calibri" pitchFamily="34" charset="0"/>
                      </a:endParaRPr>
                    </a:p>
                  </a:txBody>
                  <a:tcPr marT="45717" marB="45717" anchor="ctr" horzOverflow="overflow">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a:noFill/>
                    </a:lnTlToBr>
                    <a:lnBlToTr>
                      <a:noFill/>
                    </a:lnBlToTr>
                    <a:solidFill>
                      <a:srgbClr val="99FF6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noProof="0" dirty="0" smtClean="0">
                          <a:ln>
                            <a:noFill/>
                          </a:ln>
                          <a:solidFill>
                            <a:srgbClr val="006600"/>
                          </a:solidFill>
                          <a:effectLst/>
                          <a:latin typeface="Calibri" pitchFamily="34" charset="0"/>
                          <a:cs typeface="Times New Roman" pitchFamily="18" charset="0"/>
                        </a:rPr>
                        <a:t>LiF-ThF</a:t>
                      </a:r>
                      <a:r>
                        <a:rPr kumimoji="0" lang="fr-FR" sz="1400" b="1" i="0" u="none" strike="noStrike" cap="none" normalizeH="0" baseline="-30000" noProof="0" dirty="0" smtClean="0">
                          <a:ln>
                            <a:noFill/>
                          </a:ln>
                          <a:solidFill>
                            <a:srgbClr val="006600"/>
                          </a:solidFill>
                          <a:effectLst/>
                          <a:latin typeface="Calibri" pitchFamily="34" charset="0"/>
                          <a:cs typeface="Times New Roman" pitchFamily="18" charset="0"/>
                        </a:rPr>
                        <a:t>4</a:t>
                      </a:r>
                      <a:r>
                        <a:rPr kumimoji="0" lang="fr-FR" sz="1400" b="1" i="0" u="none" strike="noStrike" cap="none" normalizeH="0" baseline="0" noProof="0" dirty="0" smtClean="0">
                          <a:ln>
                            <a:noFill/>
                          </a:ln>
                          <a:solidFill>
                            <a:srgbClr val="006600"/>
                          </a:solidFill>
                          <a:effectLst/>
                          <a:latin typeface="Calibri" pitchFamily="34" charset="0"/>
                          <a:cs typeface="Times New Roman" pitchFamily="18" charset="0"/>
                        </a:rPr>
                        <a:t> (77.5%-22.5%)</a:t>
                      </a:r>
                      <a:endParaRPr kumimoji="0" lang="fr-FR" sz="1400" b="1" i="0" u="none" strike="noStrike" cap="none" normalizeH="0" baseline="0" noProof="0" dirty="0" smtClean="0">
                        <a:ln>
                          <a:noFill/>
                        </a:ln>
                        <a:solidFill>
                          <a:srgbClr val="006600"/>
                        </a:solidFill>
                        <a:effectLst/>
                        <a:latin typeface="Calibri" pitchFamily="34" charset="0"/>
                      </a:endParaRPr>
                    </a:p>
                  </a:txBody>
                  <a:tcPr marT="45717" marB="45717" anchor="ctr" horzOverflow="overflow">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a:noFill/>
                    </a:lnTlToBr>
                    <a:lnBlToTr>
                      <a:noFill/>
                    </a:lnBlToTr>
                    <a:noFill/>
                  </a:tcPr>
                </a:tc>
              </a:tr>
              <a:tr h="32384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noProof="0" dirty="0" smtClean="0">
                          <a:ln>
                            <a:noFill/>
                          </a:ln>
                          <a:solidFill>
                            <a:schemeClr val="tx1"/>
                          </a:solidFill>
                          <a:effectLst/>
                          <a:latin typeface="Calibri" pitchFamily="34" charset="0"/>
                          <a:cs typeface="Times New Roman" pitchFamily="18" charset="0"/>
                        </a:rPr>
                        <a:t>Taux de régénération</a:t>
                      </a:r>
                      <a:endParaRPr kumimoji="0" lang="fr-FR" sz="1400" b="0" i="0" u="none" strike="noStrike" cap="none" normalizeH="0" baseline="0" noProof="0" dirty="0" smtClean="0">
                        <a:ln>
                          <a:noFill/>
                        </a:ln>
                        <a:solidFill>
                          <a:schemeClr val="tx1"/>
                        </a:solidFill>
                        <a:effectLst/>
                        <a:latin typeface="Calibri" pitchFamily="34" charset="0"/>
                      </a:endParaRPr>
                    </a:p>
                  </a:txBody>
                  <a:tcPr marT="45717" marB="45717" anchor="ctr" horzOverflow="overflow">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a:noFill/>
                    </a:lnTlToBr>
                    <a:lnBlToTr>
                      <a:noFill/>
                    </a:lnBlToTr>
                    <a:solidFill>
                      <a:srgbClr val="99FF6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noProof="0" dirty="0" smtClean="0">
                          <a:ln>
                            <a:noFill/>
                          </a:ln>
                          <a:solidFill>
                            <a:srgbClr val="006600"/>
                          </a:solidFill>
                          <a:effectLst/>
                          <a:latin typeface="Calibri" pitchFamily="34" charset="0"/>
                          <a:cs typeface="Times New Roman" pitchFamily="18" charset="0"/>
                        </a:rPr>
                        <a:t>1.1</a:t>
                      </a:r>
                      <a:endParaRPr kumimoji="0" lang="fr-FR" sz="1400" b="1" i="0" u="none" strike="noStrike" cap="none" normalizeH="0" baseline="0" noProof="0" dirty="0" smtClean="0">
                        <a:ln>
                          <a:noFill/>
                        </a:ln>
                        <a:solidFill>
                          <a:srgbClr val="006600"/>
                        </a:solidFill>
                        <a:effectLst/>
                        <a:latin typeface="Calibri" pitchFamily="34" charset="0"/>
                      </a:endParaRPr>
                    </a:p>
                  </a:txBody>
                  <a:tcPr marT="45717" marB="45717" anchor="ctr" horzOverflow="overflow">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a:noFill/>
                    </a:lnTlToBr>
                    <a:lnBlToTr>
                      <a:noFill/>
                    </a:lnBlToTr>
                    <a:noFill/>
                  </a:tcPr>
                </a:tc>
              </a:tr>
              <a:tr h="30478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noProof="0" dirty="0" smtClean="0">
                          <a:ln>
                            <a:noFill/>
                          </a:ln>
                          <a:solidFill>
                            <a:schemeClr val="tx1"/>
                          </a:solidFill>
                          <a:effectLst/>
                          <a:latin typeface="Calibri" pitchFamily="34" charset="0"/>
                          <a:cs typeface="Times New Roman" pitchFamily="18" charset="0"/>
                        </a:rPr>
                        <a:t>Coefficient de contre-réaction thermique total</a:t>
                      </a:r>
                      <a:endParaRPr kumimoji="0" lang="fr-FR" sz="1400" b="0" i="0" u="none" strike="noStrike" cap="none" normalizeH="0" baseline="0" noProof="0" dirty="0" smtClean="0">
                        <a:ln>
                          <a:noFill/>
                        </a:ln>
                        <a:solidFill>
                          <a:schemeClr val="tx1"/>
                        </a:solidFill>
                        <a:effectLst/>
                        <a:latin typeface="Calibri" pitchFamily="34" charset="0"/>
                      </a:endParaRPr>
                    </a:p>
                  </a:txBody>
                  <a:tcPr marT="45717" marB="45717" anchor="ctr" horzOverflow="overflow">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a:noFill/>
                    </a:lnTlToBr>
                    <a:lnBlToTr>
                      <a:noFill/>
                    </a:lnBlToTr>
                    <a:solidFill>
                      <a:srgbClr val="99FF6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noProof="0" dirty="0" smtClean="0">
                          <a:ln>
                            <a:noFill/>
                          </a:ln>
                          <a:solidFill>
                            <a:srgbClr val="006600"/>
                          </a:solidFill>
                          <a:effectLst/>
                          <a:latin typeface="Calibri" pitchFamily="34" charset="0"/>
                          <a:cs typeface="Times New Roman" pitchFamily="18" charset="0"/>
                        </a:rPr>
                        <a:t>-5 à -8 pcm/K</a:t>
                      </a:r>
                      <a:endParaRPr kumimoji="0" lang="fr-FR" sz="1400" b="1" i="0" u="none" strike="noStrike" cap="none" normalizeH="0" baseline="0" noProof="0" dirty="0" smtClean="0">
                        <a:ln>
                          <a:noFill/>
                        </a:ln>
                        <a:solidFill>
                          <a:srgbClr val="006600"/>
                        </a:solidFill>
                        <a:effectLst/>
                        <a:latin typeface="Calibri" pitchFamily="34" charset="0"/>
                      </a:endParaRPr>
                    </a:p>
                  </a:txBody>
                  <a:tcPr marT="45717" marB="45717" anchor="ctr" horzOverflow="overflow">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a:noFill/>
                    </a:lnTlToBr>
                    <a:lnBlToTr>
                      <a:noFill/>
                    </a:lnBlToTr>
                    <a:noFill/>
                  </a:tcPr>
                </a:tc>
              </a:tr>
              <a:tr h="5181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noProof="0" dirty="0" smtClean="0">
                          <a:ln>
                            <a:noFill/>
                          </a:ln>
                          <a:solidFill>
                            <a:schemeClr val="tx1"/>
                          </a:solidFill>
                          <a:effectLst/>
                          <a:latin typeface="Calibri" pitchFamily="34" charset="0"/>
                          <a:cs typeface="Times New Roman" pitchFamily="18" charset="0"/>
                        </a:rPr>
                        <a:t>Dimensions du </a:t>
                      </a:r>
                      <a:r>
                        <a:rPr kumimoji="0" lang="fr-FR" sz="1400" b="0" i="0" u="none" strike="noStrike" cap="none" normalizeH="0" baseline="0" noProof="0" dirty="0" err="1" smtClean="0">
                          <a:ln>
                            <a:noFill/>
                          </a:ln>
                          <a:solidFill>
                            <a:schemeClr val="tx1"/>
                          </a:solidFill>
                          <a:effectLst/>
                          <a:latin typeface="Calibri" pitchFamily="34" charset="0"/>
                          <a:cs typeface="Times New Roman" pitchFamily="18" charset="0"/>
                        </a:rPr>
                        <a:t>coeur</a:t>
                      </a:r>
                      <a:endParaRPr kumimoji="0" lang="fr-FR" sz="1400" b="0" i="0" u="none" strike="noStrike" cap="none" normalizeH="0" baseline="0" noProof="0" dirty="0" smtClean="0">
                        <a:ln>
                          <a:noFill/>
                        </a:ln>
                        <a:solidFill>
                          <a:schemeClr val="tx1"/>
                        </a:solidFill>
                        <a:effectLst/>
                        <a:latin typeface="Calibri" pitchFamily="34" charset="0"/>
                      </a:endParaRPr>
                    </a:p>
                  </a:txBody>
                  <a:tcPr marT="45717" marB="45717" anchor="ctr" horzOverflow="overflow">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a:noFill/>
                    </a:lnTlToBr>
                    <a:lnBlToTr>
                      <a:noFill/>
                    </a:lnBlToTr>
                    <a:solidFill>
                      <a:srgbClr val="99FF6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noProof="0" dirty="0" smtClean="0">
                          <a:ln>
                            <a:noFill/>
                          </a:ln>
                          <a:solidFill>
                            <a:srgbClr val="006600"/>
                          </a:solidFill>
                          <a:effectLst/>
                          <a:latin typeface="Calibri" pitchFamily="34" charset="0"/>
                          <a:cs typeface="Times New Roman" pitchFamily="18" charset="0"/>
                        </a:rPr>
                        <a:t>Diamètre : 2.26 m</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noProof="0" dirty="0" smtClean="0">
                          <a:ln>
                            <a:noFill/>
                          </a:ln>
                          <a:solidFill>
                            <a:srgbClr val="006600"/>
                          </a:solidFill>
                          <a:effectLst/>
                          <a:latin typeface="Calibri" pitchFamily="34" charset="0"/>
                          <a:cs typeface="Times New Roman" pitchFamily="18" charset="0"/>
                        </a:rPr>
                        <a:t>Hauteur :      2.26 m</a:t>
                      </a:r>
                      <a:endParaRPr kumimoji="0" lang="fr-FR" sz="1400" b="1" i="0" u="none" strike="noStrike" cap="none" normalizeH="0" baseline="0" noProof="0" dirty="0" smtClean="0">
                        <a:ln>
                          <a:noFill/>
                        </a:ln>
                        <a:solidFill>
                          <a:srgbClr val="006600"/>
                        </a:solidFill>
                        <a:effectLst/>
                        <a:latin typeface="Calibri" pitchFamily="34" charset="0"/>
                      </a:endParaRPr>
                    </a:p>
                  </a:txBody>
                  <a:tcPr marT="45717" marB="45717" anchor="ctr" horzOverflow="overflow">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a:noFill/>
                    </a:lnTlToBr>
                    <a:lnBlToTr>
                      <a:noFill/>
                    </a:lnBlToTr>
                    <a:noFill/>
                  </a:tcPr>
                </a:tc>
              </a:tr>
              <a:tr h="5181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noProof="0" dirty="0" smtClean="0">
                          <a:ln>
                            <a:noFill/>
                          </a:ln>
                          <a:solidFill>
                            <a:schemeClr val="tx1"/>
                          </a:solidFill>
                          <a:effectLst/>
                          <a:latin typeface="Calibri" pitchFamily="34" charset="0"/>
                          <a:cs typeface="Times New Roman" pitchFamily="18" charset="0"/>
                        </a:rPr>
                        <a:t>Volume de sel combustible</a:t>
                      </a:r>
                      <a:endParaRPr kumimoji="0" lang="fr-FR" sz="1400" b="0" i="0" u="none" strike="noStrike" cap="none" normalizeH="0" baseline="0" noProof="0" dirty="0" smtClean="0">
                        <a:ln>
                          <a:noFill/>
                        </a:ln>
                        <a:solidFill>
                          <a:schemeClr val="tx1"/>
                        </a:solidFill>
                        <a:effectLst/>
                        <a:latin typeface="Calibri" pitchFamily="34" charset="0"/>
                      </a:endParaRPr>
                    </a:p>
                  </a:txBody>
                  <a:tcPr marT="45717" marB="45717" anchor="ctr" horzOverflow="overflow">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a:noFill/>
                    </a:lnTlToBr>
                    <a:lnBlToTr>
                      <a:noFill/>
                    </a:lnBlToTr>
                    <a:solidFill>
                      <a:srgbClr val="99FF66"/>
                    </a:solidFill>
                  </a:tcPr>
                </a:tc>
                <a:tc>
                  <a:txBody>
                    <a:bodyPr/>
                    <a:lstStyle/>
                    <a:p>
                      <a:pPr marL="0" marR="0" lvl="0" indent="323850" algn="l" defTabSz="914400" rtl="1" eaLnBrk="1" fontAlgn="base" latinLnBrk="0" hangingPunct="1">
                        <a:lnSpc>
                          <a:spcPct val="100000"/>
                        </a:lnSpc>
                        <a:spcBef>
                          <a:spcPct val="0"/>
                        </a:spcBef>
                        <a:spcAft>
                          <a:spcPct val="0"/>
                        </a:spcAft>
                        <a:buClrTx/>
                        <a:buSzTx/>
                        <a:buFontTx/>
                        <a:buNone/>
                        <a:tabLst/>
                      </a:pPr>
                      <a:r>
                        <a:rPr kumimoji="0" lang="fr-FR" sz="1400" b="1" i="0" u="none" strike="noStrike" cap="none" normalizeH="0" baseline="0" noProof="0" dirty="0" smtClean="0">
                          <a:ln>
                            <a:noFill/>
                          </a:ln>
                          <a:solidFill>
                            <a:srgbClr val="006600"/>
                          </a:solidFill>
                          <a:effectLst/>
                          <a:latin typeface="Calibri" pitchFamily="34" charset="0"/>
                          <a:cs typeface="Times New Roman" pitchFamily="18" charset="0"/>
                        </a:rPr>
                        <a:t>18 m</a:t>
                      </a:r>
                      <a:r>
                        <a:rPr kumimoji="0" lang="fr-FR" sz="1400" b="1" i="0" u="none" strike="noStrike" cap="none" normalizeH="0" baseline="30000" noProof="0" dirty="0" smtClean="0">
                          <a:ln>
                            <a:noFill/>
                          </a:ln>
                          <a:solidFill>
                            <a:srgbClr val="006600"/>
                          </a:solidFill>
                          <a:effectLst/>
                          <a:latin typeface="Calibri" pitchFamily="34" charset="0"/>
                          <a:cs typeface="Times New Roman" pitchFamily="18" charset="0"/>
                        </a:rPr>
                        <a:t>3</a:t>
                      </a:r>
                      <a:r>
                        <a:rPr kumimoji="0" lang="fr-FR" sz="1400" b="1" i="0" u="none" strike="noStrike" cap="none" normalizeH="0" baseline="0" noProof="0" dirty="0" smtClean="0">
                          <a:ln>
                            <a:noFill/>
                          </a:ln>
                          <a:solidFill>
                            <a:srgbClr val="006600"/>
                          </a:solidFill>
                          <a:effectLst/>
                          <a:latin typeface="Calibri" pitchFamily="34" charset="0"/>
                          <a:cs typeface="Times New Roman" pitchFamily="18" charset="0"/>
                        </a:rPr>
                        <a:t> (</a:t>
                      </a:r>
                      <a:r>
                        <a:rPr kumimoji="0" lang="fr-FR" sz="1400" b="1" i="0" u="none" strike="noStrike" cap="none" normalizeH="0" baseline="0" noProof="0" dirty="0" smtClean="0">
                          <a:ln>
                            <a:noFill/>
                          </a:ln>
                          <a:solidFill>
                            <a:srgbClr val="006600"/>
                          </a:solidFill>
                          <a:effectLst/>
                          <a:latin typeface="Calibri" pitchFamily="34" charset="0"/>
                        </a:rPr>
                        <a:t>½</a:t>
                      </a:r>
                      <a:r>
                        <a:rPr kumimoji="0" lang="fr-FR" sz="1400" b="1" i="0" u="none" strike="noStrike" cap="none" normalizeH="0" baseline="0" noProof="0" dirty="0" smtClean="0">
                          <a:ln>
                            <a:noFill/>
                          </a:ln>
                          <a:solidFill>
                            <a:srgbClr val="006600"/>
                          </a:solidFill>
                          <a:effectLst/>
                          <a:latin typeface="Calibri" pitchFamily="34" charset="0"/>
                          <a:cs typeface="Times New Roman" pitchFamily="18" charset="0"/>
                        </a:rPr>
                        <a:t> en </a:t>
                      </a:r>
                      <a:r>
                        <a:rPr kumimoji="0" lang="fr-FR" sz="1400" b="1" i="0" u="none" strike="noStrike" cap="none" normalizeH="0" baseline="0" noProof="0" dirty="0" err="1" smtClean="0">
                          <a:ln>
                            <a:noFill/>
                          </a:ln>
                          <a:solidFill>
                            <a:srgbClr val="006600"/>
                          </a:solidFill>
                          <a:effectLst/>
                          <a:latin typeface="Calibri" pitchFamily="34" charset="0"/>
                          <a:cs typeface="Times New Roman" pitchFamily="18" charset="0"/>
                        </a:rPr>
                        <a:t>coeur</a:t>
                      </a:r>
                      <a:r>
                        <a:rPr kumimoji="0" lang="fr-FR" sz="1400" b="1" i="0" u="none" strike="noStrike" cap="none" normalizeH="0" baseline="0" noProof="0" dirty="0" smtClean="0">
                          <a:ln>
                            <a:noFill/>
                          </a:ln>
                          <a:solidFill>
                            <a:srgbClr val="006600"/>
                          </a:solidFill>
                          <a:effectLst/>
                          <a:latin typeface="Calibri" pitchFamily="34" charset="0"/>
                          <a:cs typeface="Times New Roman" pitchFamily="18" charset="0"/>
                        </a:rPr>
                        <a:t>+ ½ dans les boucles de recirculation)</a:t>
                      </a:r>
                    </a:p>
                  </a:txBody>
                  <a:tcPr marT="45717" marB="45717" anchor="ctr" horzOverflow="overflow">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a:noFill/>
                    </a:lnTlToBr>
                    <a:lnBlToTr>
                      <a:noFill/>
                    </a:lnBlToTr>
                    <a:noFill/>
                  </a:tcPr>
                </a:tc>
              </a:tr>
              <a:tr h="30478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noProof="0" dirty="0" smtClean="0">
                          <a:ln>
                            <a:noFill/>
                          </a:ln>
                          <a:solidFill>
                            <a:schemeClr val="tx1"/>
                          </a:solidFill>
                          <a:effectLst/>
                          <a:latin typeface="Calibri" pitchFamily="34" charset="0"/>
                          <a:cs typeface="Times New Roman" pitchFamily="18" charset="0"/>
                        </a:rPr>
                        <a:t>Volume de sel fertile</a:t>
                      </a:r>
                      <a:endParaRPr kumimoji="0" lang="fr-FR" sz="1400" b="0" i="0" u="none" strike="noStrike" cap="none" normalizeH="0" baseline="0" noProof="0" dirty="0" smtClean="0">
                        <a:ln>
                          <a:noFill/>
                        </a:ln>
                        <a:solidFill>
                          <a:schemeClr val="tx1"/>
                        </a:solidFill>
                        <a:effectLst/>
                        <a:latin typeface="Calibri" pitchFamily="34" charset="0"/>
                      </a:endParaRPr>
                    </a:p>
                  </a:txBody>
                  <a:tcPr marT="45717" marB="45717" anchor="ctr" horzOverflow="overflow">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a:noFill/>
                    </a:lnTlToBr>
                    <a:lnBlToTr>
                      <a:noFill/>
                    </a:lnBlToTr>
                    <a:solidFill>
                      <a:srgbClr val="99FF6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noProof="0" dirty="0" smtClean="0">
                          <a:ln>
                            <a:noFill/>
                          </a:ln>
                          <a:solidFill>
                            <a:srgbClr val="006600"/>
                          </a:solidFill>
                          <a:effectLst/>
                          <a:latin typeface="Calibri" pitchFamily="34" charset="0"/>
                          <a:cs typeface="Times New Roman" pitchFamily="18" charset="0"/>
                        </a:rPr>
                        <a:t>7.3 m</a:t>
                      </a:r>
                      <a:r>
                        <a:rPr kumimoji="0" lang="fr-FR" sz="1400" b="1" i="0" u="none" strike="noStrike" cap="none" normalizeH="0" baseline="30000" noProof="0" dirty="0" smtClean="0">
                          <a:ln>
                            <a:noFill/>
                          </a:ln>
                          <a:solidFill>
                            <a:srgbClr val="006600"/>
                          </a:solidFill>
                          <a:effectLst/>
                          <a:latin typeface="Calibri" pitchFamily="34" charset="0"/>
                          <a:cs typeface="Times New Roman" pitchFamily="18" charset="0"/>
                        </a:rPr>
                        <a:t>3</a:t>
                      </a:r>
                      <a:endParaRPr kumimoji="0" lang="fr-FR" sz="1400" b="1" i="0" u="none" strike="noStrike" cap="none" normalizeH="0" baseline="0" noProof="0" dirty="0" smtClean="0">
                        <a:ln>
                          <a:noFill/>
                        </a:ln>
                        <a:solidFill>
                          <a:srgbClr val="006600"/>
                        </a:solidFill>
                        <a:effectLst/>
                        <a:latin typeface="Calibri" pitchFamily="34" charset="0"/>
                      </a:endParaRPr>
                    </a:p>
                  </a:txBody>
                  <a:tcPr marT="45717" marB="45717" anchor="ctr" horzOverflow="overflow">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a:noFill/>
                    </a:lnTlToBr>
                    <a:lnBlToTr>
                      <a:noFill/>
                    </a:lnBlToTr>
                    <a:noFill/>
                  </a:tcPr>
                </a:tc>
              </a:tr>
              <a:tr h="30478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noProof="0" dirty="0" smtClean="0">
                          <a:ln>
                            <a:noFill/>
                          </a:ln>
                          <a:solidFill>
                            <a:schemeClr val="tx1"/>
                          </a:solidFill>
                          <a:effectLst/>
                          <a:latin typeface="Calibri" pitchFamily="34" charset="0"/>
                          <a:cs typeface="Times New Roman" pitchFamily="18" charset="0"/>
                        </a:rPr>
                        <a:t>Cycle de circulation</a:t>
                      </a:r>
                      <a:endParaRPr kumimoji="0" lang="fr-FR" sz="1400" b="0" i="0" u="none" strike="noStrike" cap="none" normalizeH="0" baseline="0" noProof="0" dirty="0" smtClean="0">
                        <a:ln>
                          <a:noFill/>
                        </a:ln>
                        <a:solidFill>
                          <a:schemeClr val="tx1"/>
                        </a:solidFill>
                        <a:effectLst/>
                        <a:latin typeface="Calibri" pitchFamily="34" charset="0"/>
                      </a:endParaRPr>
                    </a:p>
                  </a:txBody>
                  <a:tcPr marT="45717" marB="45717" anchor="ctr" horzOverflow="overflow">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lnTlToBr>
                      <a:noFill/>
                    </a:lnTlToBr>
                    <a:lnBlToTr>
                      <a:noFill/>
                    </a:lnBlToTr>
                    <a:solidFill>
                      <a:srgbClr val="99FF6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noProof="0" dirty="0" smtClean="0">
                          <a:ln>
                            <a:noFill/>
                          </a:ln>
                          <a:solidFill>
                            <a:srgbClr val="006600"/>
                          </a:solidFill>
                          <a:effectLst/>
                          <a:latin typeface="Calibri" pitchFamily="34" charset="0"/>
                          <a:cs typeface="Times New Roman" pitchFamily="18" charset="0"/>
                        </a:rPr>
                        <a:t>3.9 s</a:t>
                      </a:r>
                      <a:endParaRPr kumimoji="0" lang="fr-FR" sz="1400" b="1" i="0" u="none" strike="noStrike" cap="none" normalizeH="0" baseline="0" noProof="0" dirty="0" smtClean="0">
                        <a:ln>
                          <a:noFill/>
                        </a:ln>
                        <a:solidFill>
                          <a:srgbClr val="006600"/>
                        </a:solidFill>
                        <a:effectLst/>
                        <a:latin typeface="Calibri" pitchFamily="34" charset="0"/>
                      </a:endParaRPr>
                    </a:p>
                  </a:txBody>
                  <a:tcPr marT="45717" marB="45717" anchor="ctr" horzOverflow="overflow">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lnTlToBr>
                      <a:noFill/>
                    </a:lnTlToBr>
                    <a:lnBlToTr>
                      <a:noFill/>
                    </a:lnBlToTr>
                    <a:noFill/>
                  </a:tcPr>
                </a:tc>
              </a:tr>
            </a:tbl>
          </a:graphicData>
        </a:graphic>
      </p:graphicFrame>
      <p:sp>
        <p:nvSpPr>
          <p:cNvPr id="9" name="Espace réservé du numéro de diapositive 4"/>
          <p:cNvSpPr>
            <a:spLocks noGrp="1"/>
          </p:cNvSpPr>
          <p:nvPr>
            <p:ph type="sldNum" sz="quarter" idx="4294967295"/>
          </p:nvPr>
        </p:nvSpPr>
        <p:spPr>
          <a:xfrm>
            <a:off x="8382000" y="6537325"/>
            <a:ext cx="533400"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fontAlgn="base">
              <a:spcBef>
                <a:spcPct val="0"/>
              </a:spcBef>
              <a:spcAft>
                <a:spcPct val="0"/>
              </a:spcAft>
              <a:defRPr sz="2400">
                <a:solidFill>
                  <a:schemeClr val="tx1"/>
                </a:solidFill>
                <a:latin typeface="Arial" pitchFamily="34" charset="0"/>
                <a:ea typeface="ＭＳ Ｐゴシック" pitchFamily="34" charset="-128"/>
              </a:defRPr>
            </a:lvl6pPr>
            <a:lvl7pPr marL="2971800" indent="-228600" fontAlgn="base">
              <a:spcBef>
                <a:spcPct val="0"/>
              </a:spcBef>
              <a:spcAft>
                <a:spcPct val="0"/>
              </a:spcAft>
              <a:defRPr sz="2400">
                <a:solidFill>
                  <a:schemeClr val="tx1"/>
                </a:solidFill>
                <a:latin typeface="Arial" pitchFamily="34" charset="0"/>
                <a:ea typeface="ＭＳ Ｐゴシック" pitchFamily="34" charset="-128"/>
              </a:defRPr>
            </a:lvl7pPr>
            <a:lvl8pPr marL="3429000" indent="-228600" fontAlgn="base">
              <a:spcBef>
                <a:spcPct val="0"/>
              </a:spcBef>
              <a:spcAft>
                <a:spcPct val="0"/>
              </a:spcAft>
              <a:defRPr sz="2400">
                <a:solidFill>
                  <a:schemeClr val="tx1"/>
                </a:solidFill>
                <a:latin typeface="Arial" pitchFamily="34" charset="0"/>
                <a:ea typeface="ＭＳ Ｐゴシック" pitchFamily="34" charset="-128"/>
              </a:defRPr>
            </a:lvl8pPr>
            <a:lvl9pPr marL="3886200" indent="-228600" fontAlgn="base">
              <a:spcBef>
                <a:spcPct val="0"/>
              </a:spcBef>
              <a:spcAft>
                <a:spcPct val="0"/>
              </a:spcAft>
              <a:defRPr sz="2400">
                <a:solidFill>
                  <a:schemeClr val="tx1"/>
                </a:solidFill>
                <a:latin typeface="Arial" pitchFamily="34" charset="0"/>
                <a:ea typeface="ＭＳ Ｐゴシック" pitchFamily="34" charset="-128"/>
              </a:defRPr>
            </a:lvl9pPr>
          </a:lstStyle>
          <a:p>
            <a:fld id="{78619EBE-C6AB-457C-92D4-C517A690FBD2}" type="slidenum">
              <a:rPr lang="fr-FR" altLang="fr-FR" sz="1200" b="0">
                <a:solidFill>
                  <a:srgbClr val="606060"/>
                </a:solidFill>
              </a:rPr>
              <a:pPr/>
              <a:t>5</a:t>
            </a:fld>
            <a:endParaRPr lang="fr-FR" altLang="fr-FR" sz="1400" b="0" dirty="0">
              <a:solidFill>
                <a:srgbClr val="606060"/>
              </a:solidFill>
            </a:endParaRPr>
          </a:p>
        </p:txBody>
      </p:sp>
      <p:pic>
        <p:nvPicPr>
          <p:cNvPr id="1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3897883"/>
            <a:ext cx="4061057" cy="2886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nvGrpSpPr>
          <p:cNvPr id="12" name="Groupe 11"/>
          <p:cNvGrpSpPr/>
          <p:nvPr/>
        </p:nvGrpSpPr>
        <p:grpSpPr>
          <a:xfrm>
            <a:off x="5364088" y="1510559"/>
            <a:ext cx="3475798" cy="2243308"/>
            <a:chOff x="4659139" y="1844824"/>
            <a:chExt cx="4017317" cy="2592809"/>
          </a:xfrm>
        </p:grpSpPr>
        <p:pic>
          <p:nvPicPr>
            <p:cNvPr id="13" name="Image 8" descr="Dessin réacteur_V2.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9139" y="1844824"/>
              <a:ext cx="4017317" cy="2592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flipH="1">
              <a:off x="7550617" y="3933056"/>
              <a:ext cx="45719" cy="2150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16" name="Rectangle 4"/>
          <p:cNvSpPr>
            <a:spLocks noChangeArrowheads="1"/>
          </p:cNvSpPr>
          <p:nvPr/>
        </p:nvSpPr>
        <p:spPr bwMode="auto">
          <a:xfrm>
            <a:off x="120030" y="260648"/>
            <a:ext cx="7116266" cy="504056"/>
          </a:xfrm>
          <a:prstGeom prst="rect">
            <a:avLst/>
          </a:prstGeom>
          <a:noFill/>
          <a:ln w="9525">
            <a:noFill/>
            <a:miter lim="800000"/>
            <a:headEnd/>
            <a:tailEnd/>
          </a:ln>
        </p:spPr>
        <p:txBody>
          <a:bodyPr/>
          <a:lstStyle/>
          <a:p>
            <a:pPr indent="-342900">
              <a:spcBef>
                <a:spcPct val="20000"/>
              </a:spcBef>
              <a:buClr>
                <a:srgbClr val="333399"/>
              </a:buClr>
            </a:pPr>
            <a:r>
              <a:rPr lang="fr-FR" sz="2200" b="1" dirty="0" smtClean="0">
                <a:solidFill>
                  <a:srgbClr val="003385"/>
                </a:solidFill>
                <a:latin typeface="+mn-lt"/>
                <a:cs typeface="Arial" pitchFamily="34" charset="0"/>
              </a:rPr>
              <a:t>Concept de </a:t>
            </a:r>
            <a:r>
              <a:rPr lang="fr-FR" sz="2200" b="1" dirty="0" err="1" smtClean="0">
                <a:solidFill>
                  <a:srgbClr val="003385"/>
                </a:solidFill>
                <a:latin typeface="+mn-lt"/>
                <a:cs typeface="Arial" pitchFamily="34" charset="0"/>
              </a:rPr>
              <a:t>Molten</a:t>
            </a:r>
            <a:r>
              <a:rPr lang="fr-FR" sz="2200" b="1" dirty="0" smtClean="0">
                <a:solidFill>
                  <a:srgbClr val="003385"/>
                </a:solidFill>
                <a:latin typeface="+mn-lt"/>
                <a:cs typeface="Arial" pitchFamily="34" charset="0"/>
              </a:rPr>
              <a:t> Salt </a:t>
            </a:r>
            <a:r>
              <a:rPr lang="fr-FR" sz="2200" b="1" dirty="0" err="1" smtClean="0">
                <a:solidFill>
                  <a:srgbClr val="003385"/>
                </a:solidFill>
                <a:latin typeface="+mn-lt"/>
                <a:cs typeface="Arial" pitchFamily="34" charset="0"/>
              </a:rPr>
              <a:t>Fast</a:t>
            </a:r>
            <a:r>
              <a:rPr lang="fr-FR" sz="2200" b="1" dirty="0" smtClean="0">
                <a:solidFill>
                  <a:srgbClr val="003385"/>
                </a:solidFill>
                <a:latin typeface="+mn-lt"/>
                <a:cs typeface="Arial" pitchFamily="34" charset="0"/>
              </a:rPr>
              <a:t> </a:t>
            </a:r>
            <a:r>
              <a:rPr lang="fr-FR" sz="2200" b="1" dirty="0" err="1" smtClean="0">
                <a:solidFill>
                  <a:srgbClr val="003385"/>
                </a:solidFill>
                <a:latin typeface="+mn-lt"/>
                <a:cs typeface="Arial" pitchFamily="34" charset="0"/>
              </a:rPr>
              <a:t>Reactor</a:t>
            </a:r>
            <a:r>
              <a:rPr lang="fr-FR" sz="2200" b="1" dirty="0" smtClean="0">
                <a:solidFill>
                  <a:srgbClr val="003385"/>
                </a:solidFill>
                <a:latin typeface="+mn-lt"/>
                <a:cs typeface="Arial" pitchFamily="34" charset="0"/>
              </a:rPr>
              <a:t> (MSFR)</a:t>
            </a:r>
            <a:endParaRPr lang="fr-FR" sz="2200" b="1" dirty="0">
              <a:solidFill>
                <a:srgbClr val="003385"/>
              </a:solidFill>
              <a:latin typeface="+mn-lt"/>
              <a:cs typeface="Arial" pitchFamily="34" charset="0"/>
            </a:endParaRPr>
          </a:p>
        </p:txBody>
      </p:sp>
    </p:spTree>
    <p:extLst>
      <p:ext uri="{BB962C8B-B14F-4D97-AF65-F5344CB8AC3E}">
        <p14:creationId xmlns:p14="http://schemas.microsoft.com/office/powerpoint/2010/main" val="40479002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fld id="{7F664807-8D06-4595-A0E2-74CDCF5EE8F8}" type="slidenum">
              <a:rPr lang="en-GB" smtClean="0"/>
              <a:pPr/>
              <a:t>6</a:t>
            </a:fld>
            <a:endParaRPr lang="en-GB"/>
          </a:p>
        </p:txBody>
      </p:sp>
      <p:sp>
        <p:nvSpPr>
          <p:cNvPr id="4" name="Rectangle 4"/>
          <p:cNvSpPr>
            <a:spLocks noChangeArrowheads="1"/>
          </p:cNvSpPr>
          <p:nvPr/>
        </p:nvSpPr>
        <p:spPr bwMode="auto">
          <a:xfrm>
            <a:off x="120030" y="260648"/>
            <a:ext cx="7116266" cy="504056"/>
          </a:xfrm>
          <a:prstGeom prst="rect">
            <a:avLst/>
          </a:prstGeom>
          <a:noFill/>
          <a:ln w="9525">
            <a:noFill/>
            <a:miter lim="800000"/>
            <a:headEnd/>
            <a:tailEnd/>
          </a:ln>
        </p:spPr>
        <p:txBody>
          <a:bodyPr/>
          <a:lstStyle/>
          <a:p>
            <a:pPr indent="-342900">
              <a:spcBef>
                <a:spcPct val="20000"/>
              </a:spcBef>
              <a:buClr>
                <a:srgbClr val="333399"/>
              </a:buClr>
            </a:pPr>
            <a:r>
              <a:rPr lang="fr-FR" sz="2200" b="1" dirty="0" smtClean="0">
                <a:solidFill>
                  <a:srgbClr val="003385"/>
                </a:solidFill>
                <a:latin typeface="+mn-lt"/>
                <a:cs typeface="Arial" pitchFamily="34" charset="0"/>
              </a:rPr>
              <a:t>Concept de </a:t>
            </a:r>
            <a:r>
              <a:rPr lang="fr-FR" sz="2200" b="1" dirty="0" err="1" smtClean="0">
                <a:solidFill>
                  <a:srgbClr val="003385"/>
                </a:solidFill>
                <a:latin typeface="+mn-lt"/>
                <a:cs typeface="Arial" pitchFamily="34" charset="0"/>
              </a:rPr>
              <a:t>Molten</a:t>
            </a:r>
            <a:r>
              <a:rPr lang="fr-FR" sz="2200" b="1" dirty="0" smtClean="0">
                <a:solidFill>
                  <a:srgbClr val="003385"/>
                </a:solidFill>
                <a:latin typeface="+mn-lt"/>
                <a:cs typeface="Arial" pitchFamily="34" charset="0"/>
              </a:rPr>
              <a:t> Salt </a:t>
            </a:r>
            <a:r>
              <a:rPr lang="fr-FR" sz="2200" b="1" dirty="0" err="1" smtClean="0">
                <a:solidFill>
                  <a:srgbClr val="003385"/>
                </a:solidFill>
                <a:latin typeface="+mn-lt"/>
                <a:cs typeface="Arial" pitchFamily="34" charset="0"/>
              </a:rPr>
              <a:t>Fast</a:t>
            </a:r>
            <a:r>
              <a:rPr lang="fr-FR" sz="2200" b="1" dirty="0" smtClean="0">
                <a:solidFill>
                  <a:srgbClr val="003385"/>
                </a:solidFill>
                <a:latin typeface="+mn-lt"/>
                <a:cs typeface="Arial" pitchFamily="34" charset="0"/>
              </a:rPr>
              <a:t> </a:t>
            </a:r>
            <a:r>
              <a:rPr lang="fr-FR" sz="2200" b="1" dirty="0" err="1" smtClean="0">
                <a:solidFill>
                  <a:srgbClr val="003385"/>
                </a:solidFill>
                <a:latin typeface="+mn-lt"/>
                <a:cs typeface="Arial" pitchFamily="34" charset="0"/>
              </a:rPr>
              <a:t>Reactor</a:t>
            </a:r>
            <a:r>
              <a:rPr lang="fr-FR" sz="2200" b="1" dirty="0" smtClean="0">
                <a:solidFill>
                  <a:srgbClr val="003385"/>
                </a:solidFill>
                <a:latin typeface="+mn-lt"/>
                <a:cs typeface="Arial" pitchFamily="34" charset="0"/>
              </a:rPr>
              <a:t> (MSFR)</a:t>
            </a:r>
            <a:endParaRPr lang="fr-FR" sz="2200" b="1" dirty="0">
              <a:solidFill>
                <a:srgbClr val="003385"/>
              </a:solidFill>
              <a:latin typeface="+mn-lt"/>
              <a:cs typeface="Arial" pitchFamily="34" charset="0"/>
            </a:endParaRPr>
          </a:p>
        </p:txBody>
      </p:sp>
      <p:sp>
        <p:nvSpPr>
          <p:cNvPr id="5" name="Text Box 6"/>
          <p:cNvSpPr txBox="1">
            <a:spLocks noChangeArrowheads="1"/>
          </p:cNvSpPr>
          <p:nvPr/>
        </p:nvSpPr>
        <p:spPr bwMode="auto">
          <a:xfrm>
            <a:off x="-6548" y="1021958"/>
            <a:ext cx="5514652" cy="504056"/>
          </a:xfrm>
          <a:prstGeom prst="rect">
            <a:avLst/>
          </a:prstGeom>
          <a:noFill/>
          <a:ln>
            <a:noFill/>
          </a:ln>
        </p:spPr>
        <p:txBody>
          <a:bodyPr anchor="ctr" anchorCtr="1"/>
          <a:lstStyle>
            <a:lvl1pPr eaLnBrk="0" hangingPunct="0">
              <a:defRPr sz="2000">
                <a:solidFill>
                  <a:schemeClr val="tx1"/>
                </a:solidFill>
                <a:latin typeface="Calibri" pitchFamily="34" charset="0"/>
              </a:defRPr>
            </a:lvl1pPr>
            <a:lvl2pPr marL="742950" indent="-285750" eaLnBrk="0" hangingPunct="0">
              <a:defRPr sz="2000">
                <a:solidFill>
                  <a:schemeClr val="tx1"/>
                </a:solidFill>
                <a:latin typeface="Calibri" pitchFamily="34" charset="0"/>
              </a:defRPr>
            </a:lvl2pPr>
            <a:lvl3pPr marL="1143000" indent="-228600" eaLnBrk="0" hangingPunct="0">
              <a:defRPr sz="2000">
                <a:solidFill>
                  <a:schemeClr val="tx1"/>
                </a:solidFill>
                <a:latin typeface="Calibri" pitchFamily="34" charset="0"/>
              </a:defRPr>
            </a:lvl3pPr>
            <a:lvl4pPr marL="1600200" indent="-228600" eaLnBrk="0" hangingPunct="0">
              <a:defRPr sz="2000">
                <a:solidFill>
                  <a:schemeClr val="tx1"/>
                </a:solidFill>
                <a:latin typeface="Calibri" pitchFamily="34" charset="0"/>
              </a:defRPr>
            </a:lvl4pPr>
            <a:lvl5pPr marL="2057400" indent="-228600" eaLnBrk="0" hangingPunct="0">
              <a:defRPr sz="2000">
                <a:solidFill>
                  <a:schemeClr val="tx1"/>
                </a:solidFill>
                <a:latin typeface="Calibri" pitchFamily="34" charset="0"/>
              </a:defRPr>
            </a:lvl5pPr>
            <a:lvl6pPr marL="2514600" indent="-228600" eaLnBrk="0" fontAlgn="base" hangingPunct="0">
              <a:spcBef>
                <a:spcPct val="0"/>
              </a:spcBef>
              <a:spcAft>
                <a:spcPct val="0"/>
              </a:spcAft>
              <a:defRPr sz="2000">
                <a:solidFill>
                  <a:schemeClr val="tx1"/>
                </a:solidFill>
                <a:latin typeface="Calibri" pitchFamily="34" charset="0"/>
              </a:defRPr>
            </a:lvl6pPr>
            <a:lvl7pPr marL="2971800" indent="-228600" eaLnBrk="0" fontAlgn="base" hangingPunct="0">
              <a:spcBef>
                <a:spcPct val="0"/>
              </a:spcBef>
              <a:spcAft>
                <a:spcPct val="0"/>
              </a:spcAft>
              <a:defRPr sz="2000">
                <a:solidFill>
                  <a:schemeClr val="tx1"/>
                </a:solidFill>
                <a:latin typeface="Calibri" pitchFamily="34" charset="0"/>
              </a:defRPr>
            </a:lvl7pPr>
            <a:lvl8pPr marL="3429000" indent="-228600" eaLnBrk="0" fontAlgn="base" hangingPunct="0">
              <a:spcBef>
                <a:spcPct val="0"/>
              </a:spcBef>
              <a:spcAft>
                <a:spcPct val="0"/>
              </a:spcAft>
              <a:defRPr sz="2000">
                <a:solidFill>
                  <a:schemeClr val="tx1"/>
                </a:solidFill>
                <a:latin typeface="Calibri" pitchFamily="34" charset="0"/>
              </a:defRPr>
            </a:lvl8pPr>
            <a:lvl9pPr marL="3886200" indent="-228600" eaLnBrk="0" fontAlgn="base" hangingPunct="0">
              <a:spcBef>
                <a:spcPct val="0"/>
              </a:spcBef>
              <a:spcAft>
                <a:spcPct val="0"/>
              </a:spcAft>
              <a:defRPr sz="2000">
                <a:solidFill>
                  <a:schemeClr val="tx1"/>
                </a:solidFill>
                <a:latin typeface="Calibri" pitchFamily="34" charset="0"/>
              </a:defRPr>
            </a:lvl9pPr>
          </a:lstStyle>
          <a:p>
            <a:pPr eaLnBrk="1" hangingPunct="1"/>
            <a:r>
              <a:rPr lang="en-US" altLang="fr-FR" sz="1800" u="sng" dirty="0" smtClean="0">
                <a:latin typeface="+mn-lt"/>
              </a:rPr>
              <a:t>Proposition de design du </a:t>
            </a:r>
            <a:r>
              <a:rPr lang="en-US" altLang="fr-FR" sz="1800" u="sng" dirty="0" err="1" smtClean="0">
                <a:latin typeface="+mn-lt"/>
              </a:rPr>
              <a:t>réservoir</a:t>
            </a:r>
            <a:r>
              <a:rPr lang="en-US" altLang="fr-FR" sz="1800" u="sng" dirty="0" smtClean="0">
                <a:latin typeface="+mn-lt"/>
              </a:rPr>
              <a:t> de </a:t>
            </a:r>
            <a:r>
              <a:rPr lang="en-US" altLang="fr-FR" sz="1800" u="sng" dirty="0" err="1" smtClean="0">
                <a:latin typeface="+mn-lt"/>
              </a:rPr>
              <a:t>vidange</a:t>
            </a:r>
            <a:endParaRPr lang="en-US" altLang="fr-FR" sz="1800" u="sng" dirty="0">
              <a:latin typeface="+mn-lt"/>
            </a:endParaRPr>
          </a:p>
        </p:txBody>
      </p:sp>
      <p:sp>
        <p:nvSpPr>
          <p:cNvPr id="6" name="ZoneTexte 5"/>
          <p:cNvSpPr txBox="1"/>
          <p:nvPr/>
        </p:nvSpPr>
        <p:spPr>
          <a:xfrm>
            <a:off x="5796136" y="5579948"/>
            <a:ext cx="2710999" cy="369332"/>
          </a:xfrm>
          <a:prstGeom prst="rect">
            <a:avLst/>
          </a:prstGeom>
          <a:noFill/>
        </p:spPr>
        <p:txBody>
          <a:bodyPr wrap="none" rtlCol="0">
            <a:spAutoFit/>
          </a:bodyPr>
          <a:lstStyle/>
          <a:p>
            <a:r>
              <a:rPr lang="en-US" sz="1800" dirty="0" smtClean="0"/>
              <a:t>Barre de </a:t>
            </a:r>
            <a:r>
              <a:rPr lang="en-US" sz="1800" dirty="0" err="1" smtClean="0"/>
              <a:t>refroidissement</a:t>
            </a:r>
            <a:endParaRPr lang="en-US" sz="1800" dirty="0"/>
          </a:p>
        </p:txBody>
      </p:sp>
      <p:sp>
        <p:nvSpPr>
          <p:cNvPr id="7" name="ZoneTexte 6"/>
          <p:cNvSpPr txBox="1"/>
          <p:nvPr/>
        </p:nvSpPr>
        <p:spPr>
          <a:xfrm>
            <a:off x="107504" y="6114782"/>
            <a:ext cx="4564070" cy="338554"/>
          </a:xfrm>
          <a:prstGeom prst="rect">
            <a:avLst/>
          </a:prstGeom>
          <a:noFill/>
        </p:spPr>
        <p:txBody>
          <a:bodyPr wrap="none" rtlCol="0">
            <a:spAutoFit/>
          </a:bodyPr>
          <a:lstStyle/>
          <a:p>
            <a:r>
              <a:rPr lang="en-US" sz="1600" b="1" i="1" dirty="0" smtClean="0"/>
              <a:t>Stage master </a:t>
            </a:r>
            <a:r>
              <a:rPr lang="en-US" sz="1600" b="1" i="1" dirty="0" err="1" smtClean="0"/>
              <a:t>d’Irina</a:t>
            </a:r>
            <a:r>
              <a:rPr lang="en-US" sz="1600" b="1" i="1" dirty="0" smtClean="0"/>
              <a:t> </a:t>
            </a:r>
            <a:r>
              <a:rPr lang="en-US" sz="1600" b="1" i="1" dirty="0" err="1" smtClean="0"/>
              <a:t>Uzikova</a:t>
            </a:r>
            <a:r>
              <a:rPr lang="en-US" sz="1600" b="1" i="1" dirty="0" smtClean="0"/>
              <a:t> – 2015 (NEEDS)</a:t>
            </a:r>
            <a:endParaRPr lang="en-US" sz="1600" b="1" i="1" dirty="0"/>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2964" y="2276872"/>
            <a:ext cx="3689516" cy="3317464"/>
          </a:xfrm>
          <a:prstGeom prst="rect">
            <a:avLst/>
          </a:prstGeom>
        </p:spPr>
      </p:pic>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1" y="1628800"/>
            <a:ext cx="5279594" cy="4078577"/>
          </a:xfrm>
          <a:prstGeom prst="rect">
            <a:avLst/>
          </a:prstGeom>
        </p:spPr>
      </p:pic>
      <p:sp>
        <p:nvSpPr>
          <p:cNvPr id="10" name="Espace réservé du pied de page 4"/>
          <p:cNvSpPr>
            <a:spLocks noGrp="1"/>
          </p:cNvSpPr>
          <p:nvPr>
            <p:ph type="ftr" sz="quarter" idx="3"/>
          </p:nvPr>
        </p:nvSpPr>
        <p:spPr>
          <a:xfrm>
            <a:off x="0" y="6564883"/>
            <a:ext cx="3657600" cy="248493"/>
          </a:xfrm>
          <a:prstGeom prst="rect">
            <a:avLst/>
          </a:prstGeom>
        </p:spPr>
        <p:txBody>
          <a:bodyPr wrap="square" numCol="1" anchorCtr="0" compatLnSpc="1">
            <a:prstTxWarp prst="textNoShape">
              <a:avLst/>
            </a:prstTxWarp>
          </a:bodyPr>
          <a:lstStyle>
            <a:lvl1pPr>
              <a:defRPr sz="1200" b="1" smtClean="0">
                <a:solidFill>
                  <a:srgbClr val="003385"/>
                </a:solidFill>
                <a:latin typeface="Arial" pitchFamily="34" charset="0"/>
                <a:ea typeface="MS PGothic" pitchFamily="34" charset="-128"/>
              </a:defRPr>
            </a:lvl1pPr>
          </a:lstStyle>
          <a:p>
            <a:r>
              <a:rPr lang="fr-FR" dirty="0" smtClean="0"/>
              <a:t>Atelier "NEEDS-MSFR"  - Octobre 2015</a:t>
            </a:r>
            <a:endParaRPr lang="en-GB" dirty="0"/>
          </a:p>
        </p:txBody>
      </p:sp>
    </p:spTree>
    <p:extLst>
      <p:ext uri="{BB962C8B-B14F-4D97-AF65-F5344CB8AC3E}">
        <p14:creationId xmlns:p14="http://schemas.microsoft.com/office/powerpoint/2010/main" val="33784044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fld id="{7F664807-8D06-4595-A0E2-74CDCF5EE8F8}" type="slidenum">
              <a:rPr lang="en-GB" smtClean="0"/>
              <a:pPr/>
              <a:t>7</a:t>
            </a:fld>
            <a:endParaRPr lang="en-GB"/>
          </a:p>
        </p:txBody>
      </p:sp>
      <p:sp>
        <p:nvSpPr>
          <p:cNvPr id="4" name="Rectangle 4"/>
          <p:cNvSpPr>
            <a:spLocks noChangeArrowheads="1"/>
          </p:cNvSpPr>
          <p:nvPr/>
        </p:nvSpPr>
        <p:spPr bwMode="auto">
          <a:xfrm>
            <a:off x="120030" y="260648"/>
            <a:ext cx="7116266" cy="504056"/>
          </a:xfrm>
          <a:prstGeom prst="rect">
            <a:avLst/>
          </a:prstGeom>
          <a:noFill/>
          <a:ln w="9525">
            <a:noFill/>
            <a:miter lim="800000"/>
            <a:headEnd/>
            <a:tailEnd/>
          </a:ln>
        </p:spPr>
        <p:txBody>
          <a:bodyPr/>
          <a:lstStyle/>
          <a:p>
            <a:pPr indent="-342900">
              <a:spcBef>
                <a:spcPct val="20000"/>
              </a:spcBef>
              <a:buClr>
                <a:srgbClr val="333399"/>
              </a:buClr>
            </a:pPr>
            <a:r>
              <a:rPr lang="fr-FR" sz="2200" b="1" dirty="0" smtClean="0">
                <a:solidFill>
                  <a:srgbClr val="003385"/>
                </a:solidFill>
                <a:latin typeface="+mn-lt"/>
                <a:cs typeface="Arial" pitchFamily="34" charset="0"/>
              </a:rPr>
              <a:t>Concept de </a:t>
            </a:r>
            <a:r>
              <a:rPr lang="fr-FR" sz="2200" b="1" dirty="0" err="1" smtClean="0">
                <a:solidFill>
                  <a:srgbClr val="003385"/>
                </a:solidFill>
                <a:latin typeface="+mn-lt"/>
                <a:cs typeface="Arial" pitchFamily="34" charset="0"/>
              </a:rPr>
              <a:t>Molten</a:t>
            </a:r>
            <a:r>
              <a:rPr lang="fr-FR" sz="2200" b="1" dirty="0" smtClean="0">
                <a:solidFill>
                  <a:srgbClr val="003385"/>
                </a:solidFill>
                <a:latin typeface="+mn-lt"/>
                <a:cs typeface="Arial" pitchFamily="34" charset="0"/>
              </a:rPr>
              <a:t> Salt </a:t>
            </a:r>
            <a:r>
              <a:rPr lang="fr-FR" sz="2200" b="1" dirty="0" err="1" smtClean="0">
                <a:solidFill>
                  <a:srgbClr val="003385"/>
                </a:solidFill>
                <a:latin typeface="+mn-lt"/>
                <a:cs typeface="Arial" pitchFamily="34" charset="0"/>
              </a:rPr>
              <a:t>Fast</a:t>
            </a:r>
            <a:r>
              <a:rPr lang="fr-FR" sz="2200" b="1" dirty="0" smtClean="0">
                <a:solidFill>
                  <a:srgbClr val="003385"/>
                </a:solidFill>
                <a:latin typeface="+mn-lt"/>
                <a:cs typeface="Arial" pitchFamily="34" charset="0"/>
              </a:rPr>
              <a:t> </a:t>
            </a:r>
            <a:r>
              <a:rPr lang="fr-FR" sz="2200" b="1" dirty="0" err="1" smtClean="0">
                <a:solidFill>
                  <a:srgbClr val="003385"/>
                </a:solidFill>
                <a:latin typeface="+mn-lt"/>
                <a:cs typeface="Arial" pitchFamily="34" charset="0"/>
              </a:rPr>
              <a:t>Reactor</a:t>
            </a:r>
            <a:r>
              <a:rPr lang="fr-FR" sz="2200" b="1" dirty="0" smtClean="0">
                <a:solidFill>
                  <a:srgbClr val="003385"/>
                </a:solidFill>
                <a:latin typeface="+mn-lt"/>
                <a:cs typeface="Arial" pitchFamily="34" charset="0"/>
              </a:rPr>
              <a:t> (MSFR)</a:t>
            </a:r>
            <a:endParaRPr lang="fr-FR" sz="2200" b="1" dirty="0">
              <a:solidFill>
                <a:srgbClr val="003385"/>
              </a:solidFill>
              <a:latin typeface="+mn-lt"/>
              <a:cs typeface="Arial" pitchFamily="34" charset="0"/>
            </a:endParaRPr>
          </a:p>
        </p:txBody>
      </p:sp>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6224" y="836712"/>
            <a:ext cx="5863364" cy="4248472"/>
          </a:xfrm>
          <a:prstGeom prst="rect">
            <a:avLst/>
          </a:prstGeom>
        </p:spPr>
      </p:pic>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96" y="3717032"/>
            <a:ext cx="3972180" cy="2715542"/>
          </a:xfrm>
          <a:prstGeom prst="rect">
            <a:avLst/>
          </a:prstGeom>
        </p:spPr>
      </p:pic>
      <p:sp>
        <p:nvSpPr>
          <p:cNvPr id="9" name="ZoneTexte 8"/>
          <p:cNvSpPr txBox="1"/>
          <p:nvPr/>
        </p:nvSpPr>
        <p:spPr>
          <a:xfrm rot="19927481">
            <a:off x="1033048" y="3397949"/>
            <a:ext cx="6261842" cy="584775"/>
          </a:xfrm>
          <a:prstGeom prst="rect">
            <a:avLst/>
          </a:prstGeom>
          <a:solidFill>
            <a:srgbClr val="FFFFFF">
              <a:alpha val="25882"/>
            </a:srgbClr>
          </a:solidFill>
        </p:spPr>
        <p:txBody>
          <a:bodyPr wrap="none" rtlCol="0">
            <a:spAutoFit/>
          </a:bodyPr>
          <a:lstStyle/>
          <a:p>
            <a:r>
              <a:rPr lang="en-US" sz="3200" dirty="0" smtClean="0"/>
              <a:t>To be discussed / studied /optimized</a:t>
            </a:r>
            <a:endParaRPr lang="en-US" sz="3200" dirty="0"/>
          </a:p>
        </p:txBody>
      </p:sp>
      <p:sp>
        <p:nvSpPr>
          <p:cNvPr id="10" name="Text Box 6"/>
          <p:cNvSpPr txBox="1">
            <a:spLocks noChangeArrowheads="1"/>
          </p:cNvSpPr>
          <p:nvPr/>
        </p:nvSpPr>
        <p:spPr bwMode="auto">
          <a:xfrm>
            <a:off x="-6548" y="1021958"/>
            <a:ext cx="3066380" cy="504056"/>
          </a:xfrm>
          <a:prstGeom prst="rect">
            <a:avLst/>
          </a:prstGeom>
          <a:noFill/>
          <a:ln>
            <a:noFill/>
          </a:ln>
        </p:spPr>
        <p:txBody>
          <a:bodyPr anchor="ctr" anchorCtr="1"/>
          <a:lstStyle>
            <a:lvl1pPr eaLnBrk="0" hangingPunct="0">
              <a:defRPr sz="2000">
                <a:solidFill>
                  <a:schemeClr val="tx1"/>
                </a:solidFill>
                <a:latin typeface="Calibri" pitchFamily="34" charset="0"/>
              </a:defRPr>
            </a:lvl1pPr>
            <a:lvl2pPr marL="742950" indent="-285750" eaLnBrk="0" hangingPunct="0">
              <a:defRPr sz="2000">
                <a:solidFill>
                  <a:schemeClr val="tx1"/>
                </a:solidFill>
                <a:latin typeface="Calibri" pitchFamily="34" charset="0"/>
              </a:defRPr>
            </a:lvl2pPr>
            <a:lvl3pPr marL="1143000" indent="-228600" eaLnBrk="0" hangingPunct="0">
              <a:defRPr sz="2000">
                <a:solidFill>
                  <a:schemeClr val="tx1"/>
                </a:solidFill>
                <a:latin typeface="Calibri" pitchFamily="34" charset="0"/>
              </a:defRPr>
            </a:lvl3pPr>
            <a:lvl4pPr marL="1600200" indent="-228600" eaLnBrk="0" hangingPunct="0">
              <a:defRPr sz="2000">
                <a:solidFill>
                  <a:schemeClr val="tx1"/>
                </a:solidFill>
                <a:latin typeface="Calibri" pitchFamily="34" charset="0"/>
              </a:defRPr>
            </a:lvl4pPr>
            <a:lvl5pPr marL="2057400" indent="-228600" eaLnBrk="0" hangingPunct="0">
              <a:defRPr sz="2000">
                <a:solidFill>
                  <a:schemeClr val="tx1"/>
                </a:solidFill>
                <a:latin typeface="Calibri" pitchFamily="34" charset="0"/>
              </a:defRPr>
            </a:lvl5pPr>
            <a:lvl6pPr marL="2514600" indent="-228600" eaLnBrk="0" fontAlgn="base" hangingPunct="0">
              <a:spcBef>
                <a:spcPct val="0"/>
              </a:spcBef>
              <a:spcAft>
                <a:spcPct val="0"/>
              </a:spcAft>
              <a:defRPr sz="2000">
                <a:solidFill>
                  <a:schemeClr val="tx1"/>
                </a:solidFill>
                <a:latin typeface="Calibri" pitchFamily="34" charset="0"/>
              </a:defRPr>
            </a:lvl6pPr>
            <a:lvl7pPr marL="2971800" indent="-228600" eaLnBrk="0" fontAlgn="base" hangingPunct="0">
              <a:spcBef>
                <a:spcPct val="0"/>
              </a:spcBef>
              <a:spcAft>
                <a:spcPct val="0"/>
              </a:spcAft>
              <a:defRPr sz="2000">
                <a:solidFill>
                  <a:schemeClr val="tx1"/>
                </a:solidFill>
                <a:latin typeface="Calibri" pitchFamily="34" charset="0"/>
              </a:defRPr>
            </a:lvl7pPr>
            <a:lvl8pPr marL="3429000" indent="-228600" eaLnBrk="0" fontAlgn="base" hangingPunct="0">
              <a:spcBef>
                <a:spcPct val="0"/>
              </a:spcBef>
              <a:spcAft>
                <a:spcPct val="0"/>
              </a:spcAft>
              <a:defRPr sz="2000">
                <a:solidFill>
                  <a:schemeClr val="tx1"/>
                </a:solidFill>
                <a:latin typeface="Calibri" pitchFamily="34" charset="0"/>
              </a:defRPr>
            </a:lvl8pPr>
            <a:lvl9pPr marL="3886200" indent="-228600" eaLnBrk="0" fontAlgn="base" hangingPunct="0">
              <a:spcBef>
                <a:spcPct val="0"/>
              </a:spcBef>
              <a:spcAft>
                <a:spcPct val="0"/>
              </a:spcAft>
              <a:defRPr sz="2000">
                <a:solidFill>
                  <a:schemeClr val="tx1"/>
                </a:solidFill>
                <a:latin typeface="Calibri" pitchFamily="34" charset="0"/>
              </a:defRPr>
            </a:lvl9pPr>
          </a:lstStyle>
          <a:p>
            <a:pPr eaLnBrk="1" hangingPunct="1"/>
            <a:r>
              <a:rPr lang="en-US" altLang="fr-FR" sz="1800" u="sng" dirty="0" smtClean="0">
                <a:latin typeface="+mn-lt"/>
              </a:rPr>
              <a:t>Proposition de design du </a:t>
            </a:r>
            <a:r>
              <a:rPr lang="en-US" altLang="fr-FR" sz="1800" u="sng" dirty="0" err="1" smtClean="0">
                <a:latin typeface="+mn-lt"/>
              </a:rPr>
              <a:t>réservoir</a:t>
            </a:r>
            <a:r>
              <a:rPr lang="en-US" altLang="fr-FR" sz="1800" u="sng" dirty="0" smtClean="0">
                <a:latin typeface="+mn-lt"/>
              </a:rPr>
              <a:t> de </a:t>
            </a:r>
            <a:r>
              <a:rPr lang="en-US" altLang="fr-FR" sz="1800" u="sng" dirty="0" err="1" smtClean="0">
                <a:latin typeface="+mn-lt"/>
              </a:rPr>
              <a:t>vidange</a:t>
            </a:r>
            <a:endParaRPr lang="en-US" altLang="fr-FR" sz="1800" u="sng" dirty="0">
              <a:latin typeface="+mn-lt"/>
            </a:endParaRPr>
          </a:p>
        </p:txBody>
      </p:sp>
      <p:sp>
        <p:nvSpPr>
          <p:cNvPr id="11" name="Espace réservé du pied de page 4"/>
          <p:cNvSpPr>
            <a:spLocks noGrp="1"/>
          </p:cNvSpPr>
          <p:nvPr>
            <p:ph type="ftr" sz="quarter" idx="3"/>
          </p:nvPr>
        </p:nvSpPr>
        <p:spPr>
          <a:xfrm>
            <a:off x="0" y="6564883"/>
            <a:ext cx="3657600" cy="248493"/>
          </a:xfrm>
          <a:prstGeom prst="rect">
            <a:avLst/>
          </a:prstGeom>
        </p:spPr>
        <p:txBody>
          <a:bodyPr wrap="square" numCol="1" anchorCtr="0" compatLnSpc="1">
            <a:prstTxWarp prst="textNoShape">
              <a:avLst/>
            </a:prstTxWarp>
          </a:bodyPr>
          <a:lstStyle>
            <a:lvl1pPr>
              <a:defRPr sz="1200" b="1" smtClean="0">
                <a:solidFill>
                  <a:srgbClr val="003385"/>
                </a:solidFill>
                <a:latin typeface="Arial" pitchFamily="34" charset="0"/>
                <a:ea typeface="MS PGothic" pitchFamily="34" charset="-128"/>
              </a:defRPr>
            </a:lvl1pPr>
          </a:lstStyle>
          <a:p>
            <a:r>
              <a:rPr lang="fr-FR" dirty="0" smtClean="0"/>
              <a:t>Atelier "NEEDS-MSFR"  - Octobre 2015</a:t>
            </a:r>
            <a:endParaRPr lang="en-GB" dirty="0"/>
          </a:p>
        </p:txBody>
      </p:sp>
    </p:spTree>
    <p:extLst>
      <p:ext uri="{BB962C8B-B14F-4D97-AF65-F5344CB8AC3E}">
        <p14:creationId xmlns:p14="http://schemas.microsoft.com/office/powerpoint/2010/main" val="19106211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fld id="{7F664807-8D06-4595-A0E2-74CDCF5EE8F8}" type="slidenum">
              <a:rPr lang="en-GB" smtClean="0"/>
              <a:pPr/>
              <a:t>8</a:t>
            </a:fld>
            <a:endParaRPr lang="en-GB"/>
          </a:p>
        </p:txBody>
      </p:sp>
      <p:sp>
        <p:nvSpPr>
          <p:cNvPr id="4" name="Text Box 6"/>
          <p:cNvSpPr txBox="1">
            <a:spLocks noChangeArrowheads="1"/>
          </p:cNvSpPr>
          <p:nvPr/>
        </p:nvSpPr>
        <p:spPr bwMode="auto">
          <a:xfrm>
            <a:off x="154852" y="116632"/>
            <a:ext cx="6433372" cy="711733"/>
          </a:xfrm>
          <a:prstGeom prst="rect">
            <a:avLst/>
          </a:prstGeom>
          <a:noFill/>
          <a:ln w="9525">
            <a:noFill/>
            <a:miter lim="800000"/>
            <a:headEnd/>
            <a:tailEnd/>
          </a:ln>
        </p:spPr>
        <p:txBody>
          <a:bodyPr wrap="square" lIns="96838" tIns="47625" rIns="96838" bIns="47625">
            <a:spAutoFit/>
          </a:bodyPr>
          <a:lstStyle/>
          <a:p>
            <a:pPr marL="361950" indent="-361950" defTabSz="966788" eaLnBrk="0" hangingPunct="0">
              <a:spcBef>
                <a:spcPct val="20000"/>
              </a:spcBef>
              <a:tabLst>
                <a:tab pos="188913" algn="l"/>
              </a:tabLst>
            </a:pPr>
            <a:r>
              <a:rPr lang="fr-FR" sz="2000" b="1" dirty="0" smtClean="0">
                <a:solidFill>
                  <a:srgbClr val="003385"/>
                </a:solidFill>
                <a:latin typeface="+mn-lt"/>
              </a:rPr>
              <a:t>Projet SAMOFAR </a:t>
            </a:r>
            <a:r>
              <a:rPr lang="en-US" sz="2000" b="1" dirty="0" smtClean="0">
                <a:solidFill>
                  <a:srgbClr val="003385"/>
                </a:solidFill>
                <a:latin typeface="+mn-lt"/>
              </a:rPr>
              <a:t>– Safety Assessment of a </a:t>
            </a:r>
            <a:r>
              <a:rPr lang="en-US" sz="2000" b="1" dirty="0" err="1" smtClean="0">
                <a:solidFill>
                  <a:srgbClr val="003385"/>
                </a:solidFill>
                <a:latin typeface="+mn-lt"/>
              </a:rPr>
              <a:t>MOlten</a:t>
            </a:r>
            <a:r>
              <a:rPr lang="en-US" sz="2000" b="1" dirty="0" smtClean="0">
                <a:solidFill>
                  <a:srgbClr val="003385"/>
                </a:solidFill>
                <a:latin typeface="+mn-lt"/>
              </a:rPr>
              <a:t> salt </a:t>
            </a:r>
            <a:r>
              <a:rPr lang="en-US" sz="2000" b="1" dirty="0" err="1" smtClean="0">
                <a:solidFill>
                  <a:srgbClr val="003385"/>
                </a:solidFill>
                <a:latin typeface="+mn-lt"/>
              </a:rPr>
              <a:t>FAst</a:t>
            </a:r>
            <a:r>
              <a:rPr lang="en-US" sz="2000" b="1" dirty="0" smtClean="0">
                <a:solidFill>
                  <a:srgbClr val="003385"/>
                </a:solidFill>
                <a:latin typeface="+mn-lt"/>
              </a:rPr>
              <a:t> Reactor</a:t>
            </a:r>
            <a:endParaRPr lang="en-US" sz="2000" b="1" dirty="0">
              <a:solidFill>
                <a:srgbClr val="003385"/>
              </a:solidFill>
              <a:latin typeface="+mn-lt"/>
            </a:endParaRPr>
          </a:p>
        </p:txBody>
      </p:sp>
      <p:sp>
        <p:nvSpPr>
          <p:cNvPr id="5" name="Text Box 6"/>
          <p:cNvSpPr txBox="1">
            <a:spLocks noChangeArrowheads="1"/>
          </p:cNvSpPr>
          <p:nvPr/>
        </p:nvSpPr>
        <p:spPr bwMode="auto">
          <a:xfrm>
            <a:off x="154852" y="1052736"/>
            <a:ext cx="8593612" cy="1662763"/>
          </a:xfrm>
          <a:prstGeom prst="rect">
            <a:avLst/>
          </a:prstGeom>
          <a:noFill/>
          <a:ln>
            <a:noFill/>
          </a:ln>
          <a:effectLst/>
          <a:extLst/>
        </p:spPr>
        <p:txBody>
          <a:bodyPr wrap="square" lIns="96838" tIns="47625" rIns="96838" bIns="47625">
            <a:spAutoFit/>
          </a:bodyPr>
          <a:lstStyle>
            <a:lvl1pPr marL="361950" indent="-361950" defTabSz="966788">
              <a:spcBef>
                <a:spcPct val="0"/>
              </a:spcBef>
              <a:tabLst>
                <a:tab pos="188913" algn="l"/>
              </a:tabLst>
              <a:defRPr sz="2400">
                <a:solidFill>
                  <a:schemeClr val="tx1"/>
                </a:solidFill>
                <a:latin typeface="Times New Roman" pitchFamily="18" charset="0"/>
              </a:defRPr>
            </a:lvl1pPr>
            <a:lvl2pPr defTabSz="966788">
              <a:spcBef>
                <a:spcPct val="0"/>
              </a:spcBef>
              <a:tabLst>
                <a:tab pos="188913" algn="l"/>
              </a:tabLst>
              <a:defRPr sz="2400">
                <a:solidFill>
                  <a:schemeClr val="tx1"/>
                </a:solidFill>
                <a:latin typeface="Times New Roman" pitchFamily="18" charset="0"/>
              </a:defRPr>
            </a:lvl2pPr>
            <a:lvl3pPr defTabSz="966788">
              <a:spcBef>
                <a:spcPct val="0"/>
              </a:spcBef>
              <a:tabLst>
                <a:tab pos="188913" algn="l"/>
              </a:tabLst>
              <a:defRPr sz="2400">
                <a:solidFill>
                  <a:schemeClr val="tx1"/>
                </a:solidFill>
                <a:latin typeface="Times New Roman" pitchFamily="18" charset="0"/>
              </a:defRPr>
            </a:lvl3pPr>
            <a:lvl4pPr defTabSz="966788">
              <a:spcBef>
                <a:spcPct val="0"/>
              </a:spcBef>
              <a:tabLst>
                <a:tab pos="188913" algn="l"/>
              </a:tabLst>
              <a:defRPr sz="2400">
                <a:solidFill>
                  <a:schemeClr val="tx1"/>
                </a:solidFill>
                <a:latin typeface="Times New Roman" pitchFamily="18" charset="0"/>
              </a:defRPr>
            </a:lvl4pPr>
            <a:lvl5pPr defTabSz="966788">
              <a:spcBef>
                <a:spcPct val="0"/>
              </a:spcBef>
              <a:tabLst>
                <a:tab pos="188913" algn="l"/>
              </a:tabLst>
              <a:defRPr sz="2400">
                <a:solidFill>
                  <a:schemeClr val="tx1"/>
                </a:solidFill>
                <a:latin typeface="Times New Roman" pitchFamily="18" charset="0"/>
              </a:defRPr>
            </a:lvl5pPr>
            <a:lvl6pPr defTabSz="966788" eaLnBrk="0" fontAlgn="base" hangingPunct="0">
              <a:spcBef>
                <a:spcPct val="0"/>
              </a:spcBef>
              <a:spcAft>
                <a:spcPct val="0"/>
              </a:spcAft>
              <a:tabLst>
                <a:tab pos="188913" algn="l"/>
              </a:tabLst>
              <a:defRPr sz="2400">
                <a:solidFill>
                  <a:schemeClr val="tx1"/>
                </a:solidFill>
                <a:latin typeface="Times New Roman" pitchFamily="18" charset="0"/>
              </a:defRPr>
            </a:lvl6pPr>
            <a:lvl7pPr defTabSz="966788" eaLnBrk="0" fontAlgn="base" hangingPunct="0">
              <a:spcBef>
                <a:spcPct val="0"/>
              </a:spcBef>
              <a:spcAft>
                <a:spcPct val="0"/>
              </a:spcAft>
              <a:tabLst>
                <a:tab pos="188913" algn="l"/>
              </a:tabLst>
              <a:defRPr sz="2400">
                <a:solidFill>
                  <a:schemeClr val="tx1"/>
                </a:solidFill>
                <a:latin typeface="Times New Roman" pitchFamily="18" charset="0"/>
              </a:defRPr>
            </a:lvl7pPr>
            <a:lvl8pPr defTabSz="966788" eaLnBrk="0" fontAlgn="base" hangingPunct="0">
              <a:spcBef>
                <a:spcPct val="0"/>
              </a:spcBef>
              <a:spcAft>
                <a:spcPct val="0"/>
              </a:spcAft>
              <a:tabLst>
                <a:tab pos="188913" algn="l"/>
              </a:tabLst>
              <a:defRPr sz="2400">
                <a:solidFill>
                  <a:schemeClr val="tx1"/>
                </a:solidFill>
                <a:latin typeface="Times New Roman" pitchFamily="18" charset="0"/>
              </a:defRPr>
            </a:lvl8pPr>
            <a:lvl9pPr defTabSz="966788" eaLnBrk="0" fontAlgn="base" hangingPunct="0">
              <a:spcBef>
                <a:spcPct val="0"/>
              </a:spcBef>
              <a:spcAft>
                <a:spcPct val="0"/>
              </a:spcAft>
              <a:tabLst>
                <a:tab pos="188913" algn="l"/>
              </a:tabLst>
              <a:defRPr sz="2400">
                <a:solidFill>
                  <a:schemeClr val="tx1"/>
                </a:solidFill>
                <a:latin typeface="Times New Roman" pitchFamily="18" charset="0"/>
              </a:defRPr>
            </a:lvl9pPr>
          </a:lstStyle>
          <a:p>
            <a:pPr algn="just" eaLnBrk="0" hangingPunct="0">
              <a:spcBef>
                <a:spcPct val="20000"/>
              </a:spcBef>
              <a:spcAft>
                <a:spcPts val="600"/>
              </a:spcAft>
              <a:defRPr/>
            </a:pPr>
            <a:r>
              <a:rPr lang="fr-FR" sz="1700" dirty="0" smtClean="0">
                <a:latin typeface="+mn-lt"/>
              </a:rPr>
              <a:t>« </a:t>
            </a:r>
            <a:r>
              <a:rPr lang="en-US" sz="1700" dirty="0">
                <a:latin typeface="+mn-lt"/>
              </a:rPr>
              <a:t>A Paradigm Shift in Nuclear Reactor Safety with the Molten Salt Fast Reactor</a:t>
            </a:r>
            <a:r>
              <a:rPr lang="fr-FR" sz="1700" dirty="0" smtClean="0">
                <a:latin typeface="+mn-lt"/>
              </a:rPr>
              <a:t> »</a:t>
            </a:r>
          </a:p>
          <a:p>
            <a:pPr algn="just" eaLnBrk="0" hangingPunct="0">
              <a:spcBef>
                <a:spcPct val="20000"/>
              </a:spcBef>
              <a:spcAft>
                <a:spcPts val="600"/>
              </a:spcAft>
              <a:defRPr/>
            </a:pPr>
            <a:r>
              <a:rPr lang="fr-FR" sz="1700" dirty="0">
                <a:latin typeface="+mn-lt"/>
              </a:rPr>
              <a:t>(2015-2019 – </a:t>
            </a:r>
            <a:r>
              <a:rPr lang="fr-FR" sz="1700" dirty="0" smtClean="0">
                <a:latin typeface="+mn-lt"/>
              </a:rPr>
              <a:t>Environ 3 </a:t>
            </a:r>
            <a:r>
              <a:rPr lang="fr-FR" sz="1700" dirty="0" err="1" smtClean="0">
                <a:latin typeface="+mn-lt"/>
              </a:rPr>
              <a:t>Meuros</a:t>
            </a:r>
            <a:r>
              <a:rPr lang="fr-FR" sz="1700" dirty="0" smtClean="0">
                <a:latin typeface="+mn-lt"/>
              </a:rPr>
              <a:t> – Finance le CNRS à 60%)</a:t>
            </a:r>
            <a:endParaRPr lang="fr-FR" sz="1700" dirty="0">
              <a:latin typeface="+mn-lt"/>
            </a:endParaRPr>
          </a:p>
          <a:p>
            <a:pPr algn="just" eaLnBrk="0" hangingPunct="0">
              <a:spcBef>
                <a:spcPct val="20000"/>
              </a:spcBef>
              <a:spcAft>
                <a:spcPts val="600"/>
              </a:spcAft>
              <a:defRPr/>
            </a:pPr>
            <a:r>
              <a:rPr lang="fr-FR" sz="1700" dirty="0" smtClean="0">
                <a:latin typeface="+mn-lt"/>
              </a:rPr>
              <a:t>Partenaires : </a:t>
            </a:r>
            <a:r>
              <a:rPr lang="fr-FR" sz="1700" dirty="0">
                <a:latin typeface="+mn-lt"/>
              </a:rPr>
              <a:t>TU-Delft (leader), CNRS, JRC-ITU, CIRTEN (POLIMI, POLITO), IRSN, AREVA, CEA, EDF, KIT, PSI + CINVESTAV</a:t>
            </a:r>
          </a:p>
        </p:txBody>
      </p:sp>
      <p:pic>
        <p:nvPicPr>
          <p:cNvPr id="9"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92887" y="116632"/>
            <a:ext cx="1036574" cy="864096"/>
          </a:xfrm>
          <a:prstGeom prst="rect">
            <a:avLst/>
          </a:prstGeom>
        </p:spPr>
      </p:pic>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58097" y="3573016"/>
            <a:ext cx="3008262" cy="1437644"/>
          </a:xfrm>
          <a:prstGeom prst="rect">
            <a:avLst/>
          </a:prstGeom>
        </p:spPr>
      </p:pic>
      <p:sp>
        <p:nvSpPr>
          <p:cNvPr id="12" name="Rectangle 1"/>
          <p:cNvSpPr>
            <a:spLocks noChangeArrowheads="1"/>
          </p:cNvSpPr>
          <p:nvPr/>
        </p:nvSpPr>
        <p:spPr bwMode="auto">
          <a:xfrm>
            <a:off x="154852" y="3177182"/>
            <a:ext cx="5135371" cy="2885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900"/>
              </a:spcAft>
              <a:buClrTx/>
              <a:buSzTx/>
              <a:buFontTx/>
              <a:buNone/>
              <a:tabLst/>
            </a:pPr>
            <a:r>
              <a:rPr kumimoji="0" lang="fr-FR" altLang="fr-FR" sz="1800" b="1" i="0" u="sng" strike="noStrike" cap="none" normalizeH="0" baseline="0" dirty="0" smtClean="0">
                <a:ln>
                  <a:noFill/>
                </a:ln>
                <a:solidFill>
                  <a:srgbClr val="003385"/>
                </a:solidFill>
                <a:effectLst/>
                <a:latin typeface="+mn-lt"/>
                <a:cs typeface="Calibri" pitchFamily="34" charset="0"/>
              </a:rPr>
              <a:t>5 groupes</a:t>
            </a:r>
            <a:r>
              <a:rPr kumimoji="0" lang="fr-FR" altLang="fr-FR" sz="1800" b="1" i="0" u="sng" strike="noStrike" cap="none" normalizeH="0" dirty="0" smtClean="0">
                <a:ln>
                  <a:noFill/>
                </a:ln>
                <a:solidFill>
                  <a:srgbClr val="003385"/>
                </a:solidFill>
                <a:effectLst/>
                <a:latin typeface="+mn-lt"/>
                <a:cs typeface="Calibri" pitchFamily="34" charset="0"/>
              </a:rPr>
              <a:t> de travail techniques </a:t>
            </a:r>
            <a:r>
              <a:rPr kumimoji="0" lang="fr-FR" altLang="fr-FR" sz="1800" b="1" i="0" u="sng" strike="noStrike" cap="none" normalizeH="0" baseline="0" dirty="0" smtClean="0">
                <a:ln>
                  <a:noFill/>
                </a:ln>
                <a:solidFill>
                  <a:srgbClr val="003385"/>
                </a:solidFill>
                <a:effectLst/>
                <a:latin typeface="+mn-lt"/>
                <a:cs typeface="Calibri" pitchFamily="34" charset="0"/>
              </a:rPr>
              <a:t>:</a:t>
            </a:r>
          </a:p>
          <a:p>
            <a:pPr marL="0" marR="0" lvl="0" indent="0" algn="l" defTabSz="914400" rtl="0" eaLnBrk="1" fontAlgn="base" latinLnBrk="0" hangingPunct="1">
              <a:lnSpc>
                <a:spcPct val="100000"/>
              </a:lnSpc>
              <a:spcBef>
                <a:spcPct val="0"/>
              </a:spcBef>
              <a:spcAft>
                <a:spcPts val="900"/>
              </a:spcAft>
              <a:buClrTx/>
              <a:buSzTx/>
              <a:buFontTx/>
              <a:buNone/>
              <a:tabLst/>
            </a:pPr>
            <a:r>
              <a:rPr lang="fr-FR" altLang="fr-FR" sz="1400" b="1" dirty="0" smtClean="0">
                <a:latin typeface="+mn-lt"/>
                <a:cs typeface="Calibri" pitchFamily="34" charset="0"/>
              </a:rPr>
              <a:t>WP</a:t>
            </a:r>
            <a:r>
              <a:rPr kumimoji="0" lang="fr-FR" altLang="fr-FR" sz="1400" b="1" i="0" u="none" strike="noStrike" cap="none" normalizeH="0" baseline="0" dirty="0" smtClean="0">
                <a:ln>
                  <a:noFill/>
                </a:ln>
                <a:effectLst/>
                <a:latin typeface="+mn-lt"/>
                <a:cs typeface="Calibri" pitchFamily="34" charset="0"/>
              </a:rPr>
              <a:t>1 </a:t>
            </a:r>
            <a:r>
              <a:rPr kumimoji="0" lang="fr-FR" altLang="fr-FR" sz="1400" b="1" i="0" u="none" strike="noStrike" cap="none" normalizeH="0" baseline="0" dirty="0" err="1" smtClean="0">
                <a:ln>
                  <a:noFill/>
                </a:ln>
                <a:effectLst/>
                <a:latin typeface="+mn-lt"/>
                <a:cs typeface="Calibri" pitchFamily="34" charset="0"/>
              </a:rPr>
              <a:t>Integral</a:t>
            </a:r>
            <a:r>
              <a:rPr kumimoji="0" lang="fr-FR" altLang="fr-FR" sz="1400" b="1" i="0" u="none" strike="noStrike" cap="none" normalizeH="0" baseline="0" dirty="0" smtClean="0">
                <a:ln>
                  <a:noFill/>
                </a:ln>
                <a:effectLst/>
                <a:latin typeface="+mn-lt"/>
                <a:cs typeface="Calibri" pitchFamily="34" charset="0"/>
              </a:rPr>
              <a:t> </a:t>
            </a:r>
            <a:r>
              <a:rPr kumimoji="0" lang="fr-FR" altLang="fr-FR" sz="1400" b="1" i="0" u="none" strike="noStrike" cap="none" normalizeH="0" baseline="0" dirty="0" err="1" smtClean="0">
                <a:ln>
                  <a:noFill/>
                </a:ln>
                <a:effectLst/>
                <a:latin typeface="+mn-lt"/>
                <a:cs typeface="Calibri" pitchFamily="34" charset="0"/>
              </a:rPr>
              <a:t>safety</a:t>
            </a:r>
            <a:r>
              <a:rPr kumimoji="0" lang="fr-FR" altLang="fr-FR" sz="1400" b="1" i="0" u="none" strike="noStrike" cap="none" normalizeH="0" baseline="0" dirty="0" smtClean="0">
                <a:ln>
                  <a:noFill/>
                </a:ln>
                <a:effectLst/>
                <a:latin typeface="+mn-lt"/>
                <a:cs typeface="Calibri" pitchFamily="34" charset="0"/>
              </a:rPr>
              <a:t> </a:t>
            </a:r>
            <a:r>
              <a:rPr kumimoji="0" lang="fr-FR" altLang="fr-FR" sz="1400" b="1" i="0" u="none" strike="noStrike" cap="none" normalizeH="0" baseline="0" dirty="0" err="1" smtClean="0">
                <a:ln>
                  <a:noFill/>
                </a:ln>
                <a:effectLst/>
                <a:latin typeface="+mn-lt"/>
                <a:cs typeface="Calibri" pitchFamily="34" charset="0"/>
              </a:rPr>
              <a:t>approach</a:t>
            </a:r>
            <a:r>
              <a:rPr kumimoji="0" lang="fr-FR" altLang="fr-FR" sz="1400" b="1" i="0" u="none" strike="noStrike" cap="none" normalizeH="0" baseline="0" dirty="0" smtClean="0">
                <a:ln>
                  <a:noFill/>
                </a:ln>
                <a:effectLst/>
                <a:latin typeface="+mn-lt"/>
                <a:cs typeface="Calibri" pitchFamily="34" charset="0"/>
              </a:rPr>
              <a:t> and system </a:t>
            </a:r>
            <a:r>
              <a:rPr kumimoji="0" lang="fr-FR" altLang="fr-FR" sz="1400" b="1" i="0" u="none" strike="noStrike" cap="none" normalizeH="0" baseline="0" dirty="0" err="1" smtClean="0">
                <a:ln>
                  <a:noFill/>
                </a:ln>
                <a:effectLst/>
                <a:latin typeface="+mn-lt"/>
                <a:cs typeface="Calibri" pitchFamily="34" charset="0"/>
              </a:rPr>
              <a:t>integration</a:t>
            </a:r>
            <a:endParaRPr kumimoji="0" lang="fr-FR" altLang="fr-FR" sz="1400" b="1" i="0" u="none" strike="noStrike" cap="none" normalizeH="0" baseline="0" dirty="0" smtClean="0">
              <a:ln>
                <a:noFill/>
              </a:ln>
              <a:effectLst/>
              <a:latin typeface="+mn-lt"/>
              <a:cs typeface="Arial" pitchFamily="34" charset="0"/>
            </a:endParaRPr>
          </a:p>
          <a:p>
            <a:pPr marL="0" marR="0" lvl="0" indent="0" algn="l" defTabSz="914400" rtl="0" eaLnBrk="0" fontAlgn="base" latinLnBrk="0" hangingPunct="0">
              <a:lnSpc>
                <a:spcPct val="100000"/>
              </a:lnSpc>
              <a:spcBef>
                <a:spcPct val="0"/>
              </a:spcBef>
              <a:spcAft>
                <a:spcPts val="900"/>
              </a:spcAft>
              <a:buClrTx/>
              <a:buSzTx/>
              <a:buFontTx/>
              <a:buNone/>
              <a:tabLst/>
            </a:pPr>
            <a:r>
              <a:rPr kumimoji="0" lang="fr-FR" altLang="fr-FR" sz="1400" b="1" i="0" u="none" strike="noStrike" cap="none" normalizeH="0" baseline="0" dirty="0" smtClean="0">
                <a:ln>
                  <a:noFill/>
                </a:ln>
                <a:effectLst/>
                <a:latin typeface="+mn-lt"/>
                <a:cs typeface="Calibri" pitchFamily="34" charset="0"/>
              </a:rPr>
              <a:t>WP2 Physical and </a:t>
            </a:r>
            <a:r>
              <a:rPr kumimoji="0" lang="fr-FR" altLang="fr-FR" sz="1400" b="1" i="0" u="none" strike="noStrike" cap="none" normalizeH="0" baseline="0" dirty="0" err="1" smtClean="0">
                <a:ln>
                  <a:noFill/>
                </a:ln>
                <a:effectLst/>
                <a:latin typeface="+mn-lt"/>
                <a:cs typeface="Calibri" pitchFamily="34" charset="0"/>
              </a:rPr>
              <a:t>chemical</a:t>
            </a:r>
            <a:r>
              <a:rPr kumimoji="0" lang="fr-FR" altLang="fr-FR" sz="1400" b="1" i="0" u="none" strike="noStrike" cap="none" normalizeH="0" baseline="0" dirty="0" smtClean="0">
                <a:ln>
                  <a:noFill/>
                </a:ln>
                <a:effectLst/>
                <a:latin typeface="+mn-lt"/>
                <a:cs typeface="Calibri" pitchFamily="34" charset="0"/>
              </a:rPr>
              <a:t> </a:t>
            </a:r>
            <a:r>
              <a:rPr kumimoji="0" lang="fr-FR" altLang="fr-FR" sz="1400" b="1" i="0" u="none" strike="noStrike" cap="none" normalizeH="0" baseline="0" dirty="0" err="1" smtClean="0">
                <a:ln>
                  <a:noFill/>
                </a:ln>
                <a:effectLst/>
                <a:latin typeface="+mn-lt"/>
                <a:cs typeface="Calibri" pitchFamily="34" charset="0"/>
              </a:rPr>
              <a:t>properties</a:t>
            </a:r>
            <a:r>
              <a:rPr kumimoji="0" lang="fr-FR" altLang="fr-FR" sz="1400" b="1" i="0" u="none" strike="noStrike" cap="none" normalizeH="0" baseline="0" dirty="0" smtClean="0">
                <a:ln>
                  <a:noFill/>
                </a:ln>
                <a:effectLst/>
                <a:latin typeface="+mn-lt"/>
                <a:cs typeface="Calibri" pitchFamily="34" charset="0"/>
              </a:rPr>
              <a:t> </a:t>
            </a:r>
            <a:r>
              <a:rPr kumimoji="0" lang="fr-FR" altLang="fr-FR" sz="1400" b="1" i="0" u="none" strike="noStrike" cap="none" normalizeH="0" baseline="0" dirty="0" err="1" smtClean="0">
                <a:ln>
                  <a:noFill/>
                </a:ln>
                <a:effectLst/>
                <a:latin typeface="+mn-lt"/>
                <a:cs typeface="Calibri" pitchFamily="34" charset="0"/>
              </a:rPr>
              <a:t>required</a:t>
            </a:r>
            <a:r>
              <a:rPr kumimoji="0" lang="fr-FR" altLang="fr-FR" sz="1400" b="1" i="0" u="none" strike="noStrike" cap="none" normalizeH="0" baseline="0" dirty="0" smtClean="0">
                <a:ln>
                  <a:noFill/>
                </a:ln>
                <a:effectLst/>
                <a:latin typeface="+mn-lt"/>
                <a:cs typeface="Calibri" pitchFamily="34" charset="0"/>
              </a:rPr>
              <a:t> for </a:t>
            </a:r>
            <a:r>
              <a:rPr kumimoji="0" lang="fr-FR" altLang="fr-FR" sz="1400" b="1" i="0" u="none" strike="noStrike" cap="none" normalizeH="0" baseline="0" dirty="0" err="1" smtClean="0">
                <a:ln>
                  <a:noFill/>
                </a:ln>
                <a:effectLst/>
                <a:latin typeface="+mn-lt"/>
                <a:cs typeface="Calibri" pitchFamily="34" charset="0"/>
              </a:rPr>
              <a:t>safety</a:t>
            </a:r>
            <a:r>
              <a:rPr kumimoji="0" lang="fr-FR" altLang="fr-FR" sz="1400" b="1" i="0" u="none" strike="noStrike" cap="none" normalizeH="0" baseline="0" dirty="0" smtClean="0">
                <a:ln>
                  <a:noFill/>
                </a:ln>
                <a:effectLst/>
                <a:latin typeface="+mn-lt"/>
                <a:cs typeface="Calibri" pitchFamily="34" charset="0"/>
              </a:rPr>
              <a:t> </a:t>
            </a:r>
            <a:r>
              <a:rPr kumimoji="0" lang="fr-FR" altLang="fr-FR" sz="1400" b="1" i="0" u="none" strike="noStrike" cap="none" normalizeH="0" baseline="0" dirty="0" err="1" smtClean="0">
                <a:ln>
                  <a:noFill/>
                </a:ln>
                <a:effectLst/>
                <a:latin typeface="+mn-lt"/>
                <a:cs typeface="Calibri" pitchFamily="34" charset="0"/>
              </a:rPr>
              <a:t>analysis</a:t>
            </a:r>
            <a:endParaRPr kumimoji="0" lang="fr-FR" altLang="fr-FR" sz="1400" b="1" i="0" u="none" strike="noStrike" cap="none" normalizeH="0" baseline="0" dirty="0" smtClean="0">
              <a:ln>
                <a:noFill/>
              </a:ln>
              <a:effectLst/>
              <a:latin typeface="+mn-lt"/>
              <a:cs typeface="Arial" pitchFamily="34" charset="0"/>
            </a:endParaRPr>
          </a:p>
          <a:p>
            <a:pPr lvl="0" eaLnBrk="0" hangingPunct="0">
              <a:spcAft>
                <a:spcPts val="900"/>
              </a:spcAft>
            </a:pPr>
            <a:r>
              <a:rPr kumimoji="0" lang="fr-FR" altLang="fr-FR" sz="1400" b="1" i="0" u="none" strike="noStrike" cap="none" normalizeH="0" baseline="0" dirty="0" smtClean="0">
                <a:ln>
                  <a:noFill/>
                </a:ln>
                <a:effectLst/>
                <a:latin typeface="+mn-lt"/>
                <a:cs typeface="Calibri" pitchFamily="34" charset="0"/>
              </a:rPr>
              <a:t>WP3 </a:t>
            </a:r>
            <a:r>
              <a:rPr lang="fr-FR" altLang="fr-FR" sz="1400" b="1" dirty="0" err="1" smtClean="0">
                <a:latin typeface="+mn-lt"/>
                <a:cs typeface="Calibri" pitchFamily="34" charset="0"/>
              </a:rPr>
              <a:t>Experimental</a:t>
            </a:r>
            <a:r>
              <a:rPr lang="fr-FR" altLang="fr-FR" sz="1400" b="1" dirty="0" smtClean="0">
                <a:latin typeface="+mn-lt"/>
                <a:cs typeface="Calibri" pitchFamily="34" charset="0"/>
              </a:rPr>
              <a:t> proof of i) </a:t>
            </a:r>
            <a:r>
              <a:rPr lang="fr-FR" altLang="fr-FR" sz="1400" b="1" dirty="0" err="1" smtClean="0">
                <a:latin typeface="+mn-lt"/>
                <a:cs typeface="Calibri" pitchFamily="34" charset="0"/>
              </a:rPr>
              <a:t>shut</a:t>
            </a:r>
            <a:r>
              <a:rPr lang="fr-FR" altLang="fr-FR" sz="1400" b="1" dirty="0" smtClean="0">
                <a:latin typeface="+mn-lt"/>
                <a:cs typeface="Calibri" pitchFamily="34" charset="0"/>
              </a:rPr>
              <a:t>‐down concept and ii) </a:t>
            </a:r>
            <a:r>
              <a:rPr lang="fr-FR" altLang="fr-FR" sz="1400" b="1" dirty="0" err="1" smtClean="0">
                <a:latin typeface="+mn-lt"/>
                <a:cs typeface="Calibri" pitchFamily="34" charset="0"/>
              </a:rPr>
              <a:t>natural</a:t>
            </a:r>
            <a:r>
              <a:rPr lang="fr-FR" altLang="fr-FR" sz="1400" b="1" dirty="0" smtClean="0">
                <a:latin typeface="+mn-lt"/>
                <a:cs typeface="Calibri" pitchFamily="34" charset="0"/>
              </a:rPr>
              <a:t> circulation </a:t>
            </a:r>
            <a:r>
              <a:rPr lang="fr-FR" altLang="fr-FR" sz="1400" b="1" dirty="0" err="1" smtClean="0">
                <a:latin typeface="+mn-lt"/>
                <a:cs typeface="Calibri" pitchFamily="34" charset="0"/>
              </a:rPr>
              <a:t>dynamics</a:t>
            </a:r>
            <a:r>
              <a:rPr lang="fr-FR" altLang="fr-FR" sz="1400" b="1" dirty="0" smtClean="0">
                <a:latin typeface="+mn-lt"/>
                <a:cs typeface="Calibri" pitchFamily="34" charset="0"/>
              </a:rPr>
              <a:t> for </a:t>
            </a:r>
            <a:r>
              <a:rPr lang="fr-FR" altLang="fr-FR" sz="1400" b="1" dirty="0" err="1" smtClean="0">
                <a:latin typeface="+mn-lt"/>
                <a:cs typeface="Calibri" pitchFamily="34" charset="0"/>
              </a:rPr>
              <a:t>internally</a:t>
            </a:r>
            <a:r>
              <a:rPr lang="fr-FR" altLang="fr-FR" sz="1400" b="1" dirty="0" smtClean="0">
                <a:latin typeface="+mn-lt"/>
                <a:cs typeface="Calibri" pitchFamily="34" charset="0"/>
              </a:rPr>
              <a:t> </a:t>
            </a:r>
            <a:r>
              <a:rPr lang="fr-FR" altLang="fr-FR" sz="1400" b="1" dirty="0" err="1" smtClean="0">
                <a:latin typeface="+mn-lt"/>
                <a:cs typeface="Calibri" pitchFamily="34" charset="0"/>
              </a:rPr>
              <a:t>heated</a:t>
            </a:r>
            <a:r>
              <a:rPr lang="fr-FR" altLang="fr-FR" sz="1400" b="1" dirty="0" smtClean="0">
                <a:latin typeface="+mn-lt"/>
                <a:cs typeface="Calibri" pitchFamily="34" charset="0"/>
              </a:rPr>
              <a:t> </a:t>
            </a:r>
            <a:r>
              <a:rPr lang="fr-FR" altLang="fr-FR" sz="1400" b="1" dirty="0" err="1" smtClean="0">
                <a:latin typeface="+mn-lt"/>
                <a:cs typeface="Calibri" pitchFamily="34" charset="0"/>
              </a:rPr>
              <a:t>molten</a:t>
            </a:r>
            <a:r>
              <a:rPr lang="fr-FR" altLang="fr-FR" sz="1400" b="1" dirty="0" smtClean="0">
                <a:latin typeface="+mn-lt"/>
                <a:cs typeface="Calibri" pitchFamily="34" charset="0"/>
              </a:rPr>
              <a:t> </a:t>
            </a:r>
            <a:r>
              <a:rPr lang="fr-FR" altLang="fr-FR" sz="1400" b="1" dirty="0" err="1" smtClean="0">
                <a:latin typeface="+mn-lt"/>
                <a:cs typeface="Calibri" pitchFamily="34" charset="0"/>
              </a:rPr>
              <a:t>salt</a:t>
            </a:r>
            <a:endParaRPr kumimoji="0" lang="fr-FR" altLang="fr-FR" sz="1400" b="1" i="0" u="none" strike="noStrike" cap="none" normalizeH="0" baseline="0" dirty="0" smtClean="0">
              <a:ln>
                <a:noFill/>
              </a:ln>
              <a:effectLst/>
              <a:latin typeface="+mn-lt"/>
              <a:cs typeface="Arial" pitchFamily="34" charset="0"/>
            </a:endParaRPr>
          </a:p>
          <a:p>
            <a:pPr marL="0" marR="0" lvl="0" indent="0" algn="l" defTabSz="914400" rtl="0" eaLnBrk="0" fontAlgn="base" latinLnBrk="0" hangingPunct="0">
              <a:lnSpc>
                <a:spcPct val="100000"/>
              </a:lnSpc>
              <a:spcBef>
                <a:spcPct val="0"/>
              </a:spcBef>
              <a:spcAft>
                <a:spcPts val="900"/>
              </a:spcAft>
              <a:buClrTx/>
              <a:buSzTx/>
              <a:buFontTx/>
              <a:buNone/>
              <a:tabLst/>
            </a:pPr>
            <a:r>
              <a:rPr kumimoji="0" lang="fr-FR" altLang="fr-FR" sz="1400" b="1" i="0" u="none" strike="noStrike" cap="none" normalizeH="0" baseline="0" dirty="0" smtClean="0">
                <a:ln>
                  <a:noFill/>
                </a:ln>
                <a:effectLst/>
                <a:latin typeface="+mn-lt"/>
                <a:cs typeface="Calibri" pitchFamily="34" charset="0"/>
              </a:rPr>
              <a:t>WP4 Accident</a:t>
            </a:r>
            <a:r>
              <a:rPr kumimoji="0" lang="fr-FR" altLang="fr-FR" sz="1400" b="1" i="0" u="none" strike="noStrike" cap="none" normalizeH="0" dirty="0" smtClean="0">
                <a:ln>
                  <a:noFill/>
                </a:ln>
                <a:effectLst/>
                <a:latin typeface="+mn-lt"/>
                <a:cs typeface="Calibri" pitchFamily="34" charset="0"/>
              </a:rPr>
              <a:t> </a:t>
            </a:r>
            <a:r>
              <a:rPr kumimoji="0" lang="fr-FR" altLang="fr-FR" sz="1400" b="1" i="0" u="none" strike="noStrike" cap="none" normalizeH="0" baseline="0" dirty="0" err="1" smtClean="0">
                <a:ln>
                  <a:noFill/>
                </a:ln>
                <a:effectLst/>
                <a:latin typeface="+mn-lt"/>
                <a:cs typeface="Calibri" pitchFamily="34" charset="0"/>
              </a:rPr>
              <a:t>analysis</a:t>
            </a:r>
            <a:r>
              <a:rPr kumimoji="0" lang="fr-FR" altLang="fr-FR" sz="1400" b="1" i="0" u="none" strike="noStrike" cap="none" normalizeH="0" baseline="0" dirty="0" smtClean="0">
                <a:ln>
                  <a:noFill/>
                </a:ln>
                <a:effectLst/>
                <a:latin typeface="+mn-lt"/>
                <a:cs typeface="Calibri" pitchFamily="34" charset="0"/>
              </a:rPr>
              <a:t> </a:t>
            </a:r>
          </a:p>
          <a:p>
            <a:pPr marL="0" marR="0" lvl="0" indent="0" algn="l" defTabSz="914400" rtl="0" eaLnBrk="0" fontAlgn="base" latinLnBrk="0" hangingPunct="0">
              <a:lnSpc>
                <a:spcPct val="100000"/>
              </a:lnSpc>
              <a:spcBef>
                <a:spcPct val="0"/>
              </a:spcBef>
              <a:spcAft>
                <a:spcPts val="900"/>
              </a:spcAft>
              <a:buClrTx/>
              <a:buSzTx/>
              <a:buFontTx/>
              <a:buNone/>
              <a:tabLst/>
            </a:pPr>
            <a:r>
              <a:rPr lang="fr-FR" altLang="fr-FR" sz="1400" b="1" dirty="0" smtClean="0">
                <a:latin typeface="+mn-lt"/>
                <a:cs typeface="Calibri" pitchFamily="34" charset="0"/>
              </a:rPr>
              <a:t>WP</a:t>
            </a:r>
            <a:r>
              <a:rPr kumimoji="0" lang="fr-FR" altLang="fr-FR" sz="1400" b="1" i="0" u="none" strike="noStrike" cap="none" normalizeH="0" baseline="0" dirty="0" smtClean="0">
                <a:ln>
                  <a:noFill/>
                </a:ln>
                <a:effectLst/>
                <a:latin typeface="+mn-lt"/>
                <a:cs typeface="Calibri" pitchFamily="34" charset="0"/>
              </a:rPr>
              <a:t>5 </a:t>
            </a:r>
            <a:r>
              <a:rPr kumimoji="0" lang="fr-FR" altLang="fr-FR" sz="1400" b="1" i="0" u="none" strike="noStrike" cap="none" normalizeH="0" baseline="0" dirty="0" err="1" smtClean="0">
                <a:ln>
                  <a:noFill/>
                </a:ln>
                <a:effectLst/>
                <a:latin typeface="+mn-lt"/>
                <a:cs typeface="Calibri" pitchFamily="34" charset="0"/>
              </a:rPr>
              <a:t>Safety</a:t>
            </a:r>
            <a:r>
              <a:rPr kumimoji="0" lang="fr-FR" altLang="fr-FR" sz="1400" b="1" i="0" u="none" strike="noStrike" cap="none" normalizeH="0" baseline="0" dirty="0" smtClean="0">
                <a:ln>
                  <a:noFill/>
                </a:ln>
                <a:effectLst/>
                <a:latin typeface="+mn-lt"/>
                <a:cs typeface="Calibri" pitchFamily="34" charset="0"/>
              </a:rPr>
              <a:t> </a:t>
            </a:r>
            <a:r>
              <a:rPr kumimoji="0" lang="fr-FR" altLang="fr-FR" sz="1400" b="1" i="0" u="none" strike="noStrike" cap="none" normalizeH="0" baseline="0" dirty="0" err="1" smtClean="0">
                <a:ln>
                  <a:noFill/>
                </a:ln>
                <a:effectLst/>
                <a:latin typeface="+mn-lt"/>
                <a:cs typeface="Calibri" pitchFamily="34" charset="0"/>
              </a:rPr>
              <a:t>evaluation</a:t>
            </a:r>
            <a:r>
              <a:rPr kumimoji="0" lang="fr-FR" altLang="fr-FR" sz="1400" b="1" i="0" u="none" strike="noStrike" cap="none" normalizeH="0" baseline="0" dirty="0" smtClean="0">
                <a:ln>
                  <a:noFill/>
                </a:ln>
                <a:effectLst/>
                <a:latin typeface="+mn-lt"/>
                <a:cs typeface="Calibri" pitchFamily="34" charset="0"/>
              </a:rPr>
              <a:t> of the </a:t>
            </a:r>
            <a:r>
              <a:rPr kumimoji="0" lang="fr-FR" altLang="fr-FR" sz="1400" b="1" i="0" u="none" strike="noStrike" cap="none" normalizeH="0" baseline="0" dirty="0" err="1" smtClean="0">
                <a:ln>
                  <a:noFill/>
                </a:ln>
                <a:effectLst/>
                <a:latin typeface="+mn-lt"/>
                <a:cs typeface="Calibri" pitchFamily="34" charset="0"/>
              </a:rPr>
              <a:t>chemical</a:t>
            </a:r>
            <a:r>
              <a:rPr kumimoji="0" lang="fr-FR" altLang="fr-FR" sz="1400" b="1" i="0" u="none" strike="noStrike" cap="none" normalizeH="0" baseline="0" dirty="0" smtClean="0">
                <a:ln>
                  <a:noFill/>
                </a:ln>
                <a:effectLst/>
                <a:latin typeface="+mn-lt"/>
                <a:cs typeface="Calibri" pitchFamily="34" charset="0"/>
              </a:rPr>
              <a:t> plant</a:t>
            </a:r>
            <a:endParaRPr kumimoji="0" lang="fr-FR" altLang="fr-FR" sz="1400" b="1" i="0" u="none" strike="noStrike" cap="none" normalizeH="0" baseline="0" dirty="0" smtClean="0">
              <a:ln>
                <a:noFill/>
              </a:ln>
              <a:effectLst/>
              <a:latin typeface="+mn-lt"/>
              <a:cs typeface="Arial" pitchFamily="34" charset="0"/>
            </a:endParaRPr>
          </a:p>
        </p:txBody>
      </p:sp>
      <p:pic>
        <p:nvPicPr>
          <p:cNvPr id="13" name="Imag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9019" y="5319312"/>
            <a:ext cx="1869445" cy="1051563"/>
          </a:xfrm>
          <a:prstGeom prst="rect">
            <a:avLst/>
          </a:prstGeom>
        </p:spPr>
      </p:pic>
      <p:sp>
        <p:nvSpPr>
          <p:cNvPr id="14" name="Espace réservé du pied de page 4"/>
          <p:cNvSpPr>
            <a:spLocks noGrp="1"/>
          </p:cNvSpPr>
          <p:nvPr>
            <p:ph type="ftr" sz="quarter" idx="3"/>
          </p:nvPr>
        </p:nvSpPr>
        <p:spPr>
          <a:xfrm>
            <a:off x="0" y="6564883"/>
            <a:ext cx="3657600" cy="248493"/>
          </a:xfrm>
          <a:prstGeom prst="rect">
            <a:avLst/>
          </a:prstGeom>
        </p:spPr>
        <p:txBody>
          <a:bodyPr wrap="square" numCol="1" anchorCtr="0" compatLnSpc="1">
            <a:prstTxWarp prst="textNoShape">
              <a:avLst/>
            </a:prstTxWarp>
          </a:bodyPr>
          <a:lstStyle>
            <a:lvl1pPr>
              <a:defRPr sz="1200" b="1" smtClean="0">
                <a:solidFill>
                  <a:srgbClr val="003385"/>
                </a:solidFill>
                <a:latin typeface="Arial" pitchFamily="34" charset="0"/>
                <a:ea typeface="MS PGothic" pitchFamily="34" charset="-128"/>
              </a:defRPr>
            </a:lvl1pPr>
          </a:lstStyle>
          <a:p>
            <a:r>
              <a:rPr lang="fr-FR" dirty="0" smtClean="0"/>
              <a:t>Atelier "NEEDS-MSFR"  - Octobre 2015</a:t>
            </a:r>
            <a:endParaRPr lang="en-GB" dirty="0"/>
          </a:p>
        </p:txBody>
      </p:sp>
    </p:spTree>
    <p:extLst>
      <p:ext uri="{BB962C8B-B14F-4D97-AF65-F5344CB8AC3E}">
        <p14:creationId xmlns:p14="http://schemas.microsoft.com/office/powerpoint/2010/main" val="21050002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fld id="{7F664807-8D06-4595-A0E2-74CDCF5EE8F8}" type="slidenum">
              <a:rPr lang="en-GB" smtClean="0"/>
              <a:pPr/>
              <a:t>9</a:t>
            </a:fld>
            <a:endParaRPr lang="en-GB"/>
          </a:p>
        </p:txBody>
      </p:sp>
      <p:sp>
        <p:nvSpPr>
          <p:cNvPr id="4" name="Text Box 6"/>
          <p:cNvSpPr txBox="1">
            <a:spLocks noChangeArrowheads="1"/>
          </p:cNvSpPr>
          <p:nvPr/>
        </p:nvSpPr>
        <p:spPr bwMode="auto">
          <a:xfrm>
            <a:off x="154852" y="116632"/>
            <a:ext cx="6433372" cy="711733"/>
          </a:xfrm>
          <a:prstGeom prst="rect">
            <a:avLst/>
          </a:prstGeom>
          <a:noFill/>
          <a:ln w="9525">
            <a:noFill/>
            <a:miter lim="800000"/>
            <a:headEnd/>
            <a:tailEnd/>
          </a:ln>
        </p:spPr>
        <p:txBody>
          <a:bodyPr wrap="square" lIns="96838" tIns="47625" rIns="96838" bIns="47625">
            <a:spAutoFit/>
          </a:bodyPr>
          <a:lstStyle/>
          <a:p>
            <a:pPr marL="361950" indent="-361950" defTabSz="966788" eaLnBrk="0" hangingPunct="0">
              <a:spcBef>
                <a:spcPct val="20000"/>
              </a:spcBef>
              <a:tabLst>
                <a:tab pos="188913" algn="l"/>
              </a:tabLst>
            </a:pPr>
            <a:r>
              <a:rPr lang="fr-FR" sz="2000" b="1" dirty="0" smtClean="0">
                <a:solidFill>
                  <a:srgbClr val="003385"/>
                </a:solidFill>
                <a:latin typeface="+mn-lt"/>
              </a:rPr>
              <a:t>Projet SAMOFAR </a:t>
            </a:r>
            <a:r>
              <a:rPr lang="en-US" sz="2000" b="1" dirty="0" smtClean="0">
                <a:solidFill>
                  <a:srgbClr val="003385"/>
                </a:solidFill>
                <a:latin typeface="+mn-lt"/>
              </a:rPr>
              <a:t>– Safety Assessment of a </a:t>
            </a:r>
            <a:r>
              <a:rPr lang="en-US" sz="2000" b="1" dirty="0" err="1" smtClean="0">
                <a:solidFill>
                  <a:srgbClr val="003385"/>
                </a:solidFill>
                <a:latin typeface="+mn-lt"/>
              </a:rPr>
              <a:t>MOlten</a:t>
            </a:r>
            <a:r>
              <a:rPr lang="en-US" sz="2000" b="1" dirty="0" smtClean="0">
                <a:solidFill>
                  <a:srgbClr val="003385"/>
                </a:solidFill>
                <a:latin typeface="+mn-lt"/>
              </a:rPr>
              <a:t> salt </a:t>
            </a:r>
            <a:r>
              <a:rPr lang="en-US" sz="2000" b="1" dirty="0" err="1" smtClean="0">
                <a:solidFill>
                  <a:srgbClr val="003385"/>
                </a:solidFill>
                <a:latin typeface="+mn-lt"/>
              </a:rPr>
              <a:t>FAst</a:t>
            </a:r>
            <a:r>
              <a:rPr lang="en-US" sz="2000" b="1" dirty="0" smtClean="0">
                <a:solidFill>
                  <a:srgbClr val="003385"/>
                </a:solidFill>
                <a:latin typeface="+mn-lt"/>
              </a:rPr>
              <a:t> Reactor</a:t>
            </a:r>
            <a:endParaRPr lang="en-US" sz="2000" b="1" dirty="0">
              <a:solidFill>
                <a:srgbClr val="003385"/>
              </a:solidFill>
              <a:latin typeface="+mn-lt"/>
            </a:endParaRPr>
          </a:p>
        </p:txBody>
      </p:sp>
      <p:pic>
        <p:nvPicPr>
          <p:cNvPr id="9"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92887" y="116632"/>
            <a:ext cx="1036574" cy="864096"/>
          </a:xfrm>
          <a:prstGeom prst="rect">
            <a:avLst/>
          </a:prstGeom>
        </p:spPr>
      </p:pic>
      <p:sp>
        <p:nvSpPr>
          <p:cNvPr id="15" name="Espace réservé du pied de page 4"/>
          <p:cNvSpPr>
            <a:spLocks noGrp="1"/>
          </p:cNvSpPr>
          <p:nvPr>
            <p:ph type="ftr" sz="quarter" idx="3"/>
          </p:nvPr>
        </p:nvSpPr>
        <p:spPr>
          <a:xfrm>
            <a:off x="0" y="6564883"/>
            <a:ext cx="3657600" cy="248493"/>
          </a:xfrm>
          <a:prstGeom prst="rect">
            <a:avLst/>
          </a:prstGeom>
        </p:spPr>
        <p:txBody>
          <a:bodyPr wrap="square" numCol="1" anchorCtr="0" compatLnSpc="1">
            <a:prstTxWarp prst="textNoShape">
              <a:avLst/>
            </a:prstTxWarp>
          </a:bodyPr>
          <a:lstStyle>
            <a:lvl1pPr>
              <a:defRPr sz="1200" b="1" smtClean="0">
                <a:solidFill>
                  <a:srgbClr val="003385"/>
                </a:solidFill>
                <a:latin typeface="Arial" pitchFamily="34" charset="0"/>
                <a:ea typeface="MS PGothic" pitchFamily="34" charset="-128"/>
              </a:defRPr>
            </a:lvl1pPr>
          </a:lstStyle>
          <a:p>
            <a:r>
              <a:rPr lang="fr-FR" dirty="0" smtClean="0"/>
              <a:t>Atelier "NEEDS-MSFR"  - Octobre 2015</a:t>
            </a:r>
            <a:endParaRPr lang="en-GB" dirty="0"/>
          </a:p>
        </p:txBody>
      </p:sp>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906" y="1253670"/>
            <a:ext cx="6938508" cy="5107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2878168"/>
      </p:ext>
    </p:extLst>
  </p:cSld>
  <p:clrMapOvr>
    <a:masterClrMapping/>
  </p:clrMapOvr>
  <p:timing>
    <p:tnLst>
      <p:par>
        <p:cTn id="1" dur="indefinite" restart="never" nodeType="tmRoot"/>
      </p:par>
    </p:tnLst>
  </p:timing>
</p:sld>
</file>

<file path=ppt/theme/theme1.xml><?xml version="1.0" encoding="utf-8"?>
<a:theme xmlns:a="http://schemas.openxmlformats.org/drawingml/2006/main" name="Modèle_CS">
  <a:themeElements>
    <a:clrScheme name="Thème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hème Office">
      <a:majorFont>
        <a:latin typeface="Verdana"/>
        <a:ea typeface=""/>
        <a:cs typeface=""/>
      </a:majorFont>
      <a:minorFont>
        <a:latin typeface="Verdana"/>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defRPr>
        </a:defPPr>
      </a:lstStyle>
    </a:lnDef>
  </a:objectDefaults>
  <a:extraClrSchemeLst>
    <a:extraClrScheme>
      <a:clrScheme name="Thème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hème Offic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hème Offic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hème Offic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hème Offic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hème Offic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hème Offic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hème Offic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hème Offic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9542</TotalTime>
  <Words>5163</Words>
  <Application>Microsoft Office PowerPoint</Application>
  <PresentationFormat>Affichage à l'écran (4:3)</PresentationFormat>
  <Paragraphs>624</Paragraphs>
  <Slides>37</Slides>
  <Notes>3</Notes>
  <HiddenSlides>0</HiddenSlides>
  <MMClips>0</MMClips>
  <ScaleCrop>false</ScaleCrop>
  <HeadingPairs>
    <vt:vector size="6" baseType="variant">
      <vt:variant>
        <vt:lpstr>Polices utilisées</vt:lpstr>
      </vt:variant>
      <vt:variant>
        <vt:i4>14</vt:i4>
      </vt:variant>
      <vt:variant>
        <vt:lpstr>Thème</vt:lpstr>
      </vt:variant>
      <vt:variant>
        <vt:i4>1</vt:i4>
      </vt:variant>
      <vt:variant>
        <vt:lpstr>Titres des diapositives</vt:lpstr>
      </vt:variant>
      <vt:variant>
        <vt:i4>37</vt:i4>
      </vt:variant>
    </vt:vector>
  </HeadingPairs>
  <TitlesOfParts>
    <vt:vector size="52" baseType="lpstr">
      <vt:lpstr>Microsoft YaHei</vt:lpstr>
      <vt:lpstr>MS PGothic</vt:lpstr>
      <vt:lpstr>MS PGothic</vt:lpstr>
      <vt:lpstr>SimSun</vt:lpstr>
      <vt:lpstr>Angsana New</vt:lpstr>
      <vt:lpstr>Arial</vt:lpstr>
      <vt:lpstr>Calibri</vt:lpstr>
      <vt:lpstr>Comic Sans MS</vt:lpstr>
      <vt:lpstr>Courier New</vt:lpstr>
      <vt:lpstr>Symbol</vt:lpstr>
      <vt:lpstr>Times</vt:lpstr>
      <vt:lpstr>Times New Roman</vt:lpstr>
      <vt:lpstr>Verdana</vt:lpstr>
      <vt:lpstr>Wingdings</vt:lpstr>
      <vt:lpstr>Modèle_CS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LPSC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Véronique Ghetta</dc:creator>
  <cp:lastModifiedBy>Elsa Merle</cp:lastModifiedBy>
  <cp:revision>810</cp:revision>
  <cp:lastPrinted>2013-05-22T16:21:35Z</cp:lastPrinted>
  <dcterms:created xsi:type="dcterms:W3CDTF">2012-04-24T10:30:16Z</dcterms:created>
  <dcterms:modified xsi:type="dcterms:W3CDTF">2015-10-20T06:04:06Z</dcterms:modified>
</cp:coreProperties>
</file>