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333" r:id="rId2"/>
    <p:sldId id="392" r:id="rId3"/>
    <p:sldId id="383" r:id="rId4"/>
    <p:sldId id="393" r:id="rId5"/>
    <p:sldId id="390" r:id="rId6"/>
    <p:sldId id="394" r:id="rId7"/>
    <p:sldId id="346" r:id="rId8"/>
    <p:sldId id="385" r:id="rId9"/>
    <p:sldId id="395" r:id="rId10"/>
    <p:sldId id="386" r:id="rId11"/>
    <p:sldId id="387" r:id="rId12"/>
    <p:sldId id="396" r:id="rId13"/>
    <p:sldId id="397" r:id="rId14"/>
    <p:sldId id="388" r:id="rId15"/>
    <p:sldId id="381" r:id="rId16"/>
    <p:sldId id="389" r:id="rId17"/>
    <p:sldId id="335" r:id="rId18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85"/>
    <a:srgbClr val="0033CC"/>
    <a:srgbClr val="FFF8C7"/>
    <a:srgbClr val="FFFF99"/>
    <a:srgbClr val="FFFFCC"/>
    <a:srgbClr val="006600"/>
    <a:srgbClr val="CCFFCC"/>
    <a:srgbClr val="CCFFFF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1" autoAdjust="0"/>
    <p:restoredTop sz="94163" autoAdjust="0"/>
  </p:normalViewPr>
  <p:slideViewPr>
    <p:cSldViewPr>
      <p:cViewPr varScale="1">
        <p:scale>
          <a:sx n="60" d="100"/>
          <a:sy n="60" d="100"/>
        </p:scale>
        <p:origin x="10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eaLnBrk="0" hangingPunct="0">
              <a:defRPr sz="13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fld id="{AE113EAC-C3AF-445C-8956-28C6CCDA20D2}" type="datetime1">
              <a:rPr lang="fr-FR"/>
              <a:pPr/>
              <a:t>20/10/2015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eaLnBrk="0" hangingPunct="0">
              <a:defRPr sz="13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fld id="{98D15D3C-317D-43B6-B30F-70909415B83E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7392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715153"/>
            <a:ext cx="498496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fld id="{6BF9DAF8-FAEC-4817-A36D-59F4E8F19C2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5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MS PGothic" pitchFamily="34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3820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7F664807-8D06-4595-A0E2-74CDCF5EE8F8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5" name="Line 16"/>
          <p:cNvSpPr>
            <a:spLocks noChangeShapeType="1"/>
          </p:cNvSpPr>
          <p:nvPr userDrawn="1"/>
        </p:nvSpPr>
        <p:spPr bwMode="auto">
          <a:xfrm>
            <a:off x="179388" y="6525344"/>
            <a:ext cx="8686800" cy="0"/>
          </a:xfrm>
          <a:prstGeom prst="line">
            <a:avLst/>
          </a:prstGeom>
          <a:noFill/>
          <a:ln w="19050">
            <a:solidFill>
              <a:srgbClr val="00338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0" y="6564883"/>
            <a:ext cx="3657600" cy="248493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rgbClr val="003385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r>
              <a:rPr lang="fr-FR" dirty="0" smtClean="0"/>
              <a:t>Atelier « NEEDS-MSFR"  - Octobre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3820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7F664807-8D06-4595-A0E2-74CDCF5EE8F8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7" name="Line 16"/>
          <p:cNvSpPr>
            <a:spLocks noChangeShapeType="1"/>
          </p:cNvSpPr>
          <p:nvPr userDrawn="1"/>
        </p:nvSpPr>
        <p:spPr bwMode="auto">
          <a:xfrm>
            <a:off x="179388" y="6525344"/>
            <a:ext cx="8686800" cy="0"/>
          </a:xfrm>
          <a:prstGeom prst="line">
            <a:avLst/>
          </a:prstGeom>
          <a:noFill/>
          <a:ln w="19050">
            <a:solidFill>
              <a:srgbClr val="00338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0" y="6564883"/>
            <a:ext cx="3657600" cy="248493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rgbClr val="003385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r>
              <a:rPr lang="fr-FR" dirty="0" smtClean="0"/>
              <a:t>Atelier « NEEDS-MSFR"  - Octobre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34925" y="6530236"/>
            <a:ext cx="4177035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b="1" i="1" dirty="0" smtClean="0">
                <a:solidFill>
                  <a:srgbClr val="003399"/>
                </a:solidFill>
                <a:latin typeface="Calibri" pitchFamily="34" charset="0"/>
              </a:rPr>
              <a:t>SAMOFAR kick-off meeting, delft, August</a:t>
            </a:r>
            <a:r>
              <a:rPr lang="en-US" b="1" i="1" baseline="0" dirty="0" smtClean="0">
                <a:solidFill>
                  <a:srgbClr val="003399"/>
                </a:solidFill>
                <a:latin typeface="Calibri" pitchFamily="34" charset="0"/>
              </a:rPr>
              <a:t> 2015</a:t>
            </a:r>
            <a:endParaRPr lang="en-US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7320513" y="6546830"/>
            <a:ext cx="1715983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>
              <a:defRPr/>
            </a:pPr>
            <a:r>
              <a:rPr lang="en-GB" b="1" i="1" dirty="0" smtClean="0">
                <a:solidFill>
                  <a:srgbClr val="003399"/>
                </a:solidFill>
                <a:latin typeface="Calibri" pitchFamily="34" charset="0"/>
              </a:rPr>
              <a:t>WP1 Presentation</a:t>
            </a:r>
            <a:endParaRPr lang="en-GB" b="1" i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179388" y="6546830"/>
            <a:ext cx="86868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62985" y="6520259"/>
            <a:ext cx="621183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00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EE28B7BB-CEAD-4834-9158-9FCD1E3BB3B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761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458200" cy="5334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606060"/>
                </a:solidFill>
              </a:defRPr>
            </a:lvl1pPr>
          </a:lstStyle>
          <a:p>
            <a:fld id="{8E1F0A0D-5128-4601-97F7-91C966423906}" type="slidenum">
              <a:rPr lang="fr-FR"/>
              <a:pPr/>
              <a:t>‹N°›</a:t>
            </a:fld>
            <a:endParaRPr lang="fr-FR" sz="1400"/>
          </a:p>
        </p:txBody>
      </p:sp>
      <p:cxnSp>
        <p:nvCxnSpPr>
          <p:cNvPr id="1028" name="Connecteur droit 12"/>
          <p:cNvCxnSpPr>
            <a:cxnSpLocks noChangeShapeType="1"/>
          </p:cNvCxnSpPr>
          <p:nvPr userDrawn="1"/>
        </p:nvCxnSpPr>
        <p:spPr bwMode="auto">
          <a:xfrm flipV="1">
            <a:off x="-6350" y="900113"/>
            <a:ext cx="7289800" cy="15875"/>
          </a:xfrm>
          <a:prstGeom prst="line">
            <a:avLst/>
          </a:prstGeom>
          <a:noFill/>
          <a:ln w="28575">
            <a:solidFill>
              <a:srgbClr val="004B7C"/>
            </a:solidFill>
            <a:round/>
            <a:headEnd/>
            <a:tailEnd/>
          </a:ln>
        </p:spPr>
      </p:cxnSp>
      <p:sp>
        <p:nvSpPr>
          <p:cNvPr id="103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228600" y="122238"/>
            <a:ext cx="68580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  <a:endParaRPr lang="en-GB" smtClean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0" y="6564883"/>
            <a:ext cx="3657600" cy="248493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rgbClr val="003385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r>
              <a:rPr lang="fr-FR" dirty="0" smtClean="0"/>
              <a:t>Atelier « NEEDS-MSFR"  - Octobre 2015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MS PGothic" pitchFamily="34" charset="-128"/>
          <a:cs typeface="ＭＳ Ｐゴシック" pitchFamily="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1" charset="0"/>
          <a:ea typeface="MS PGothic" pitchFamily="34" charset="-128"/>
          <a:cs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1" charset="0"/>
          <a:ea typeface="MS PGothic" pitchFamily="34" charset="-128"/>
          <a:cs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1" charset="0"/>
          <a:ea typeface="MS PGothic" pitchFamily="34" charset="-128"/>
          <a:cs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1" charset="0"/>
          <a:ea typeface="MS PGothic" pitchFamily="34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defRPr sz="2400">
          <a:solidFill>
            <a:srgbClr val="0093D3"/>
          </a:solidFill>
          <a:latin typeface="+mn-lt"/>
          <a:ea typeface="MS PGothic" pitchFamily="34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000">
          <a:solidFill>
            <a:srgbClr val="004B84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C5A21"/>
        </a:buClr>
        <a:buChar char="–"/>
        <a:defRPr>
          <a:solidFill>
            <a:srgbClr val="004B84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1600">
          <a:solidFill>
            <a:srgbClr val="004B84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–"/>
        <a:defRPr sz="1600">
          <a:solidFill>
            <a:srgbClr val="004B84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" charset="0"/>
        <a:buChar char="–"/>
        <a:defRPr sz="1600">
          <a:solidFill>
            <a:srgbClr val="004B84"/>
          </a:solidFill>
          <a:latin typeface="+mn-lt"/>
          <a:ea typeface="ＭＳ Ｐゴシック" pitchFamily="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" charset="0"/>
        <a:buChar char="–"/>
        <a:defRPr sz="1600">
          <a:solidFill>
            <a:srgbClr val="004B84"/>
          </a:solidFill>
          <a:latin typeface="+mn-lt"/>
          <a:ea typeface="ＭＳ Ｐゴシック" pitchFamily="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" charset="0"/>
        <a:buChar char="–"/>
        <a:defRPr sz="1600">
          <a:solidFill>
            <a:srgbClr val="004B84"/>
          </a:solidFill>
          <a:latin typeface="+mn-lt"/>
          <a:ea typeface="ＭＳ Ｐゴシック" pitchFamily="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" charset="0"/>
        <a:buChar char="–"/>
        <a:defRPr sz="1600">
          <a:solidFill>
            <a:srgbClr val="004B84"/>
          </a:solidFill>
          <a:latin typeface="+mn-lt"/>
          <a:ea typeface="ＭＳ Ｐゴシック" pitchFamily="1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31640" y="1407992"/>
            <a:ext cx="5870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3385"/>
                </a:solidFill>
              </a:rPr>
              <a:t>Analyse systémique de risque : application préliminaire au </a:t>
            </a:r>
            <a:r>
              <a:rPr lang="fr-FR" sz="2800" b="1" dirty="0" smtClean="0">
                <a:solidFill>
                  <a:srgbClr val="003385"/>
                </a:solidFill>
              </a:rPr>
              <a:t>MSFR</a:t>
            </a:r>
          </a:p>
          <a:p>
            <a:pPr algn="ctr"/>
            <a:r>
              <a:rPr lang="fr-FR" b="1" i="1" dirty="0" smtClean="0">
                <a:solidFill>
                  <a:srgbClr val="003385"/>
                </a:solidFill>
              </a:rPr>
              <a:t>(thèse de </a:t>
            </a:r>
            <a:r>
              <a:rPr lang="fr-FR" b="1" i="1" dirty="0" err="1" smtClean="0">
                <a:solidFill>
                  <a:srgbClr val="003385"/>
                </a:solidFill>
              </a:rPr>
              <a:t>Mariya</a:t>
            </a:r>
            <a:r>
              <a:rPr lang="fr-FR" b="1" i="1" dirty="0" smtClean="0">
                <a:solidFill>
                  <a:srgbClr val="003385"/>
                </a:solidFill>
              </a:rPr>
              <a:t> </a:t>
            </a:r>
            <a:r>
              <a:rPr lang="fr-FR" b="1" i="1" dirty="0" err="1" smtClean="0">
                <a:solidFill>
                  <a:srgbClr val="003385"/>
                </a:solidFill>
              </a:rPr>
              <a:t>Brovchenko</a:t>
            </a:r>
            <a:r>
              <a:rPr lang="fr-FR" b="1" i="1" dirty="0" smtClean="0">
                <a:solidFill>
                  <a:srgbClr val="003385"/>
                </a:solidFill>
              </a:rPr>
              <a:t>, 2013)</a:t>
            </a:r>
            <a:endParaRPr lang="fr-FR" b="1" i="1" dirty="0">
              <a:solidFill>
                <a:srgbClr val="00338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5605" y="3318739"/>
            <a:ext cx="5801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1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E. </a:t>
            </a:r>
            <a:r>
              <a:rPr lang="en-GB" sz="18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MERLE-LUCOTTE</a:t>
            </a:r>
          </a:p>
          <a:p>
            <a:pPr algn="ctr"/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LPSC / IN2P3 / CNRS – Grenoble INP / PHELMA </a:t>
            </a: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71" y="4419111"/>
            <a:ext cx="2237663" cy="999490"/>
          </a:xfrm>
          <a:prstGeom prst="rect">
            <a:avLst/>
          </a:prstGeom>
        </p:spPr>
      </p:pic>
      <p:pic>
        <p:nvPicPr>
          <p:cNvPr id="9" name="Image 3" descr="logo EVOL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0" y="4392488"/>
            <a:ext cx="1394604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NRSfrIN2P3-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937" y="4470546"/>
            <a:ext cx="650947" cy="89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logoLPS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87" y="4596594"/>
            <a:ext cx="12763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GrenobleIN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242" y="4543413"/>
            <a:ext cx="1265238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67" y="4453244"/>
            <a:ext cx="1117101" cy="931224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0" y="6564883"/>
            <a:ext cx="3657600" cy="248493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rgbClr val="003385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r>
              <a:rPr lang="fr-FR" dirty="0" smtClean="0"/>
              <a:t>Atelier « NEEDS-MSFR"  - Octobre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7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64807-8D06-4595-A0E2-74CDCF5EE8F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0" y="6564883"/>
            <a:ext cx="3657600" cy="248493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rgbClr val="003385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r>
              <a:rPr lang="fr-FR" dirty="0" smtClean="0"/>
              <a:t>Atelier "NEEDS-MSFR"  - Octobre 2015</a:t>
            </a:r>
            <a:endParaRPr lang="en-GB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163" y="1401817"/>
            <a:ext cx="7671257" cy="28912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8"/>
          <p:cNvSpPr txBox="1">
            <a:spLocks/>
          </p:cNvSpPr>
          <p:nvPr/>
        </p:nvSpPr>
        <p:spPr bwMode="auto">
          <a:xfrm>
            <a:off x="179512" y="122524"/>
            <a:ext cx="6408712" cy="714188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600" b="1" dirty="0" smtClean="0">
                <a:solidFill>
                  <a:srgbClr val="003399"/>
                </a:solidFill>
              </a:rPr>
              <a:t>Analyse systémique de risque : modèles et résultats préliminaires</a:t>
            </a:r>
            <a:endParaRPr lang="fr-FR" altLang="fr-FR" sz="2600" b="1" dirty="0" smtClean="0">
              <a:solidFill>
                <a:srgbClr val="0033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6" y="980728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>
                <a:latin typeface="Calibri" panose="020F050202020403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Diagramme logique de la fonction de mise en mouvement du sel dans le circuit combustible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496" y="4149080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>
                <a:latin typeface="Calibri" panose="020F050202020403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Arbre de défaillance initié par une panne de pompe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13659"/>
            <a:ext cx="7620000" cy="229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64807-8D06-4595-A0E2-74CDCF5EE8F8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0" y="6564883"/>
            <a:ext cx="3657600" cy="248493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rgbClr val="003385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r>
              <a:rPr lang="fr-FR" dirty="0" smtClean="0"/>
              <a:t>Atelier "NEEDS-MSFR"  - Octobre 2015</a:t>
            </a:r>
            <a:endParaRPr lang="en-GB" dirty="0"/>
          </a:p>
        </p:txBody>
      </p:sp>
      <p:sp>
        <p:nvSpPr>
          <p:cNvPr id="7" name="Titre 8"/>
          <p:cNvSpPr txBox="1">
            <a:spLocks/>
          </p:cNvSpPr>
          <p:nvPr/>
        </p:nvSpPr>
        <p:spPr bwMode="auto">
          <a:xfrm>
            <a:off x="179512" y="122524"/>
            <a:ext cx="6408712" cy="714188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600" b="1" dirty="0" smtClean="0">
                <a:solidFill>
                  <a:srgbClr val="003399"/>
                </a:solidFill>
              </a:rPr>
              <a:t>Analyse systémique de risque : modèles et résultats préliminaires</a:t>
            </a:r>
            <a:endParaRPr lang="fr-FR" altLang="fr-FR" sz="2600" b="1" dirty="0" smtClean="0">
              <a:solidFill>
                <a:srgbClr val="0033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96" y="1340768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>
                <a:latin typeface="Calibri" panose="020F050202020403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Analyse préliminaire de risque des événements initiés par une panne de pompe :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" y="1919927"/>
            <a:ext cx="8976422" cy="410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64807-8D06-4595-A0E2-74CDCF5EE8F8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Atelier « NEEDS-MSFR"  - Octobre 2015</a:t>
            </a:r>
            <a:endParaRPr lang="en-GB" dirty="0"/>
          </a:p>
        </p:txBody>
      </p:sp>
      <p:pic>
        <p:nvPicPr>
          <p:cNvPr id="4" name="Image 3" descr="Anglais_drain_ho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60"/>
          <a:stretch/>
        </p:blipFill>
        <p:spPr bwMode="auto">
          <a:xfrm>
            <a:off x="35496" y="1599545"/>
            <a:ext cx="9108504" cy="46531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8"/>
          <p:cNvSpPr txBox="1">
            <a:spLocks/>
          </p:cNvSpPr>
          <p:nvPr/>
        </p:nvSpPr>
        <p:spPr bwMode="auto">
          <a:xfrm>
            <a:off x="179512" y="122524"/>
            <a:ext cx="6408712" cy="714188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600" b="1" dirty="0" smtClean="0">
                <a:solidFill>
                  <a:srgbClr val="003399"/>
                </a:solidFill>
              </a:rPr>
              <a:t>Analyse systémique de risque : modèles et résultats préliminaires</a:t>
            </a:r>
            <a:endParaRPr lang="fr-FR" altLang="fr-FR" sz="2600" b="1" dirty="0" smtClean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124744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>
                <a:latin typeface="Calibri" panose="020F050202020403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Arbre de défaillance correspondant à une vidange à chaud (sans perte du confinement) :</a:t>
            </a:r>
          </a:p>
        </p:txBody>
      </p:sp>
    </p:spTree>
    <p:extLst>
      <p:ext uri="{BB962C8B-B14F-4D97-AF65-F5344CB8AC3E}">
        <p14:creationId xmlns:p14="http://schemas.microsoft.com/office/powerpoint/2010/main" val="16701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64807-8D06-4595-A0E2-74CDCF5EE8F8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Atelier « NEEDS-MSFR"  - Octobre 2015</a:t>
            </a:r>
            <a:endParaRPr lang="en-GB" dirty="0"/>
          </a:p>
        </p:txBody>
      </p:sp>
      <p:pic>
        <p:nvPicPr>
          <p:cNvPr id="4" name="Image 3" descr="Anglais_drain_ho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1"/>
          <a:stretch/>
        </p:blipFill>
        <p:spPr bwMode="auto">
          <a:xfrm>
            <a:off x="35496" y="116632"/>
            <a:ext cx="9108504" cy="634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66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64807-8D06-4595-A0E2-74CDCF5EE8F8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0" y="6564883"/>
            <a:ext cx="3657600" cy="248493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rgbClr val="003385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r>
              <a:rPr lang="fr-FR" dirty="0" smtClean="0"/>
              <a:t>Atelier "NEEDS-MSFR"  - Octobre 2015</a:t>
            </a:r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256"/>
            <a:ext cx="9144000" cy="5496064"/>
          </a:xfrm>
          <a:prstGeom prst="rect">
            <a:avLst/>
          </a:prstGeom>
        </p:spPr>
      </p:pic>
      <p:sp>
        <p:nvSpPr>
          <p:cNvPr id="22" name="Titre 8"/>
          <p:cNvSpPr txBox="1">
            <a:spLocks/>
          </p:cNvSpPr>
          <p:nvPr/>
        </p:nvSpPr>
        <p:spPr bwMode="auto">
          <a:xfrm>
            <a:off x="179512" y="122524"/>
            <a:ext cx="6408712" cy="714188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600" b="1" dirty="0" smtClean="0">
                <a:solidFill>
                  <a:srgbClr val="003399"/>
                </a:solidFill>
              </a:rPr>
              <a:t>Analyse systémique de risque : modèles et résultats préliminaires</a:t>
            </a:r>
            <a:endParaRPr lang="fr-FR" altLang="fr-FR" sz="2600" b="1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Z90-9-DemU3-DemPu-FLi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3975"/>
            <a:ext cx="470535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75" y="85313"/>
            <a:ext cx="4841553" cy="139947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" y="53975"/>
            <a:ext cx="2784606" cy="27393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2" y="2725734"/>
            <a:ext cx="5003274" cy="408764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99" y="3429000"/>
            <a:ext cx="4614765" cy="3384376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2123728" y="1568375"/>
            <a:ext cx="4781326" cy="2652713"/>
            <a:chOff x="4183162" y="3712752"/>
            <a:chExt cx="4781326" cy="2652713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3162" y="3712752"/>
              <a:ext cx="4632365" cy="265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6631" y="3815966"/>
              <a:ext cx="247857" cy="18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ZoneTexte 17"/>
          <p:cNvSpPr txBox="1"/>
          <p:nvPr/>
        </p:nvSpPr>
        <p:spPr>
          <a:xfrm>
            <a:off x="7020272" y="6444044"/>
            <a:ext cx="1903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3399"/>
                </a:solidFill>
              </a:rPr>
              <a:t>merle@lpsc.in2p3.fr</a:t>
            </a:r>
            <a:endParaRPr lang="en-US" sz="1600" b="1" i="1" dirty="0">
              <a:solidFill>
                <a:srgbClr val="003399"/>
              </a:solidFill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5496" y="27384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 rot="-944518">
            <a:off x="1292920" y="2679111"/>
            <a:ext cx="6862969" cy="769441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4400" dirty="0" smtClean="0">
                <a:solidFill>
                  <a:srgbClr val="000066"/>
                </a:solidFill>
                <a:latin typeface="Calibri" pitchFamily="34" charset="0"/>
              </a:rPr>
              <a:t>MERCI DE VOTRE ATTENTION</a:t>
            </a:r>
            <a:endParaRPr lang="en-US" sz="4400" dirty="0">
              <a:solidFill>
                <a:srgbClr val="0000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64807-8D06-4595-A0E2-74CDCF5EE8F8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0" y="6564883"/>
            <a:ext cx="3657600" cy="248493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rgbClr val="003385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r>
              <a:rPr lang="fr-FR" dirty="0" smtClean="0"/>
              <a:t>Atelier "NEEDS-MSFR"  - Octobre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4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8382000" y="6537325"/>
            <a:ext cx="533400" cy="244475"/>
          </a:xfrm>
        </p:spPr>
        <p:txBody>
          <a:bodyPr/>
          <a:lstStyle/>
          <a:p>
            <a:fld id="{7F664807-8D06-4595-A0E2-74CDCF5EE8F8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ZoneTexte 3"/>
          <p:cNvSpPr txBox="1"/>
          <p:nvPr/>
        </p:nvSpPr>
        <p:spPr>
          <a:xfrm>
            <a:off x="3635896" y="2924944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ANNEXES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64807-8D06-4595-A0E2-74CDCF5EE8F8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Atelier « NEEDS-MSFR"  - Octobre 2015</a:t>
            </a: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20139" y="1245406"/>
            <a:ext cx="8424862" cy="49198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lnSpc>
                <a:spcPct val="90000"/>
              </a:lnSpc>
            </a:pPr>
            <a:r>
              <a:rPr lang="fr-FR" altLang="fr-FR" sz="2100" dirty="0" smtClean="0">
                <a:solidFill>
                  <a:srgbClr val="003399"/>
                </a:solidFill>
              </a:rPr>
              <a:t>Combustible liquide</a:t>
            </a:r>
          </a:p>
          <a:p>
            <a:pPr marL="731838" lvl="3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fr-FR" altLang="fr-FR" sz="1700" dirty="0" smtClean="0"/>
              <a:t>Sel fondu : combustible et caloporteur</a:t>
            </a:r>
          </a:p>
          <a:p>
            <a:pPr marL="731838" lvl="3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fr-FR" altLang="fr-FR" sz="1700" dirty="0" smtClean="0"/>
              <a:t>Irradiation uniforme du combustible</a:t>
            </a:r>
          </a:p>
          <a:p>
            <a:pPr marL="731838" lvl="3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fr-FR" altLang="fr-FR" sz="1700" dirty="0" smtClean="0"/>
              <a:t>Part significative de l’inventaire fissile hors </a:t>
            </a:r>
            <a:r>
              <a:rPr lang="fr-FR" altLang="fr-FR" sz="1700" dirty="0" err="1" smtClean="0"/>
              <a:t>coeur</a:t>
            </a:r>
            <a:endParaRPr lang="fr-FR" altLang="fr-FR" sz="1700" dirty="0" smtClean="0"/>
          </a:p>
          <a:p>
            <a:pPr marL="731838" lvl="3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fr-FR" altLang="fr-FR" sz="1700" dirty="0" smtClean="0"/>
              <a:t>Retraitement et chargement du combustible durant le fonctionnement</a:t>
            </a:r>
            <a:endParaRPr lang="fr-FR" altLang="fr-FR" sz="1700" dirty="0" smtClean="0"/>
          </a:p>
          <a:p>
            <a:pPr marL="182563" indent="-182563">
              <a:lnSpc>
                <a:spcPct val="90000"/>
              </a:lnSpc>
            </a:pPr>
            <a:endParaRPr lang="fr-FR" altLang="fr-FR" sz="2100" dirty="0" smtClean="0"/>
          </a:p>
          <a:p>
            <a:pPr marL="182563" indent="-182563">
              <a:lnSpc>
                <a:spcPct val="90000"/>
              </a:lnSpc>
            </a:pPr>
            <a:r>
              <a:rPr lang="fr-FR" altLang="fr-FR" sz="2100" dirty="0" smtClean="0">
                <a:solidFill>
                  <a:srgbClr val="003399"/>
                </a:solidFill>
              </a:rPr>
              <a:t>Pas de barres de contrôle</a:t>
            </a:r>
            <a:endParaRPr lang="fr-FR" altLang="fr-FR" sz="2100" dirty="0" smtClean="0">
              <a:solidFill>
                <a:srgbClr val="003399"/>
              </a:solidFill>
            </a:endParaRPr>
          </a:p>
          <a:p>
            <a:pPr marL="731838" lvl="2" indent="-285750">
              <a:buFont typeface="Wingdings" panose="05000000000000000000" pitchFamily="2" charset="2"/>
              <a:buChar char="ü"/>
            </a:pPr>
            <a:r>
              <a:rPr lang="fr-FR" altLang="fr-FR" sz="1700" dirty="0" smtClean="0"/>
              <a:t>Réactivité contrôlée par le taux de chaleur transférée dans les échangeurs de chaleur + coefficients de contre-réaction, par l’ajustement de composition du sel combustible continue et par la géométrie de la masse de sel combustible</a:t>
            </a:r>
          </a:p>
          <a:p>
            <a:pPr marL="731838" lvl="2" indent="-285750">
              <a:buFont typeface="Wingdings" panose="05000000000000000000" pitchFamily="2" charset="2"/>
              <a:buChar char="ü"/>
            </a:pPr>
            <a:r>
              <a:rPr lang="fr-FR" altLang="fr-FR" sz="1700" dirty="0" smtClean="0"/>
              <a:t>Pas de besoins de contrôle de la forme du flux neutronique en </a:t>
            </a:r>
            <a:r>
              <a:rPr lang="fr-FR" altLang="fr-FR" sz="1700" dirty="0" err="1" smtClean="0"/>
              <a:t>coeur</a:t>
            </a:r>
            <a:endParaRPr lang="fr-FR" altLang="fr-FR" sz="1700" dirty="0" smtClean="0"/>
          </a:p>
          <a:p>
            <a:pPr marL="731838" lvl="2" indent="-285750">
              <a:lnSpc>
                <a:spcPct val="90000"/>
              </a:lnSpc>
            </a:pPr>
            <a:endParaRPr lang="fr-FR" altLang="fr-FR" sz="2100" dirty="0" smtClean="0"/>
          </a:p>
          <a:p>
            <a:pPr marL="182563" indent="-182563">
              <a:lnSpc>
                <a:spcPct val="90000"/>
              </a:lnSpc>
            </a:pPr>
            <a:r>
              <a:rPr lang="fr-FR" altLang="fr-FR" sz="2100" dirty="0" smtClean="0">
                <a:solidFill>
                  <a:srgbClr val="003399"/>
                </a:solidFill>
              </a:rPr>
              <a:t>Vidange du sel combustible</a:t>
            </a:r>
          </a:p>
          <a:p>
            <a:pPr marL="731838" lvl="2" indent="-285750">
              <a:buFont typeface="Wingdings" panose="05000000000000000000" pitchFamily="2" charset="2"/>
              <a:buChar char="ü"/>
            </a:pPr>
            <a:endParaRPr lang="fr-FR" altLang="fr-FR" sz="1700" dirty="0" smtClean="0"/>
          </a:p>
          <a:p>
            <a:pPr marL="731838" lvl="2" indent="-285750">
              <a:buFont typeface="Wingdings" panose="05000000000000000000" pitchFamily="2" charset="2"/>
              <a:buChar char="ü"/>
            </a:pPr>
            <a:r>
              <a:rPr lang="fr-FR" altLang="fr-FR" sz="1700" dirty="0" smtClean="0"/>
              <a:t>Arrêt à froid obtenu par vidange du combustible hors du circuit combustible</a:t>
            </a:r>
          </a:p>
          <a:p>
            <a:pPr marL="731838" lvl="2" indent="-285750">
              <a:buFont typeface="Wingdings" panose="05000000000000000000" pitchFamily="2" charset="2"/>
              <a:buChar char="ü"/>
            </a:pPr>
            <a:r>
              <a:rPr lang="fr-FR" altLang="fr-FR" sz="1700" dirty="0" smtClean="0"/>
              <a:t>Changement de géométrie / configuration pour garantir la sous-criticité et le refroidissement du combustible</a:t>
            </a:r>
          </a:p>
          <a:p>
            <a:pPr marL="731838" lvl="2" indent="-285750">
              <a:buFont typeface="Wingdings" panose="05000000000000000000" pitchFamily="2" charset="2"/>
              <a:buChar char="ü"/>
            </a:pPr>
            <a:r>
              <a:rPr lang="fr-FR" altLang="fr-FR" sz="1700" dirty="0" smtClean="0"/>
              <a:t>Vidange réalisable passivement ou par action d’opérateur</a:t>
            </a:r>
          </a:p>
        </p:txBody>
      </p:sp>
      <p:sp>
        <p:nvSpPr>
          <p:cNvPr id="8" name="Titre 5"/>
          <p:cNvSpPr txBox="1">
            <a:spLocks/>
          </p:cNvSpPr>
          <p:nvPr/>
        </p:nvSpPr>
        <p:spPr bwMode="auto">
          <a:xfrm>
            <a:off x="107950" y="259928"/>
            <a:ext cx="7704410" cy="490537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rmAutofit fontScale="925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2600" b="1" dirty="0" smtClean="0">
                <a:solidFill>
                  <a:srgbClr val="003399"/>
                </a:solidFill>
              </a:rPr>
              <a:t>Aspects de design du MSFR impactant l’analyse de sûreté</a:t>
            </a:r>
            <a:endParaRPr lang="fr-FR" altLang="fr-FR" sz="26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0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64807-8D06-4595-A0E2-74CDCF5EE8F8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0" y="6564883"/>
            <a:ext cx="3657600" cy="248493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rgbClr val="003385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r>
              <a:rPr lang="fr-FR" dirty="0" smtClean="0"/>
              <a:t>Atelier "NEEDS-MSFR"  - Octobre 2015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5435600" y="3922290"/>
            <a:ext cx="3636963" cy="2315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5435600" y="3717032"/>
            <a:ext cx="3636963" cy="2520280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1" indent="0" eaLnBrk="0" fontAlgn="auto" hangingPunct="0">
              <a:spcAft>
                <a:spcPts val="600"/>
              </a:spcAft>
              <a:buClr>
                <a:schemeClr val="tx1"/>
              </a:buClr>
              <a:buSzPct val="120000"/>
              <a:buFont typeface="Courier New" pitchFamily="49" charset="0"/>
              <a:buNone/>
              <a:defRPr/>
            </a:pPr>
            <a:r>
              <a:rPr lang="fr-FR" sz="1500" b="1" u="sng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Barrières de confinement proposées</a:t>
            </a:r>
          </a:p>
          <a:p>
            <a:pPr marL="0" lvl="1" indent="0" eaLnBrk="0" fontAlgn="auto" hangingPunct="0">
              <a:spcAft>
                <a:spcPts val="600"/>
              </a:spcAft>
              <a:buClr>
                <a:schemeClr val="tx1"/>
              </a:buClr>
              <a:buSzPct val="120000"/>
              <a:buFont typeface="Courier New" pitchFamily="49" charset="0"/>
              <a:buNone/>
              <a:defRPr/>
            </a:pPr>
            <a:r>
              <a:rPr lang="fr-FR" sz="1400" b="1" dirty="0" smtClean="0">
                <a:solidFill>
                  <a:srgbClr val="FF66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fr-FR" sz="1400" b="1" baseline="30000" dirty="0" smtClean="0">
                <a:solidFill>
                  <a:srgbClr val="FF66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ère</a:t>
            </a:r>
            <a:r>
              <a:rPr lang="fr-FR" sz="1400" b="1" dirty="0" smtClean="0">
                <a:solidFill>
                  <a:srgbClr val="FF66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barrière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FR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contient le combustible, composée de 2 zones : critique et sous-critique</a:t>
            </a:r>
          </a:p>
          <a:p>
            <a:pPr marL="0" lvl="1" indent="0" eaLnBrk="0" fontAlgn="auto" hangingPunct="0">
              <a:spcAft>
                <a:spcPts val="600"/>
              </a:spcAft>
              <a:buClr>
                <a:schemeClr val="tx1"/>
              </a:buClr>
              <a:buSzPct val="120000"/>
              <a:buFont typeface="Courier New" pitchFamily="49" charset="0"/>
              <a:buNone/>
              <a:defRPr/>
            </a:pPr>
            <a:r>
              <a:rPr lang="fr-FR" sz="14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fr-FR" sz="1400" b="1" baseline="300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ème</a:t>
            </a:r>
            <a:r>
              <a:rPr lang="fr-FR" sz="14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barrière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FR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cuve du réacteur</a:t>
            </a:r>
            <a:r>
              <a:rPr lang="fr-FR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incluant aussi les unités de retraitement et de stockage</a:t>
            </a:r>
          </a:p>
          <a:p>
            <a:pPr marL="0" lvl="1" indent="0" eaLnBrk="0" fontAlgn="auto" hangingPunct="0">
              <a:spcAft>
                <a:spcPts val="600"/>
              </a:spcAft>
              <a:buClr>
                <a:schemeClr val="tx1"/>
              </a:buClr>
              <a:buSzPct val="120000"/>
              <a:buFont typeface="Courier New" pitchFamily="49" charset="0"/>
              <a:buNone/>
              <a:defRPr/>
            </a:pP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fr-FR" sz="1400" b="1" baseline="30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ème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barrière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FR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bâtiment réacteur</a:t>
            </a:r>
            <a:endParaRPr lang="fr-FR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4427985" y="836190"/>
            <a:ext cx="4680520" cy="2592388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6858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0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Courier New" pitchFamily="49" charset="0"/>
              <a:buNone/>
            </a:pPr>
            <a:r>
              <a:rPr lang="fr-FR" altLang="fr-FR" b="1" dirty="0" smtClean="0">
                <a:solidFill>
                  <a:srgbClr val="003399"/>
                </a:solidFill>
              </a:rPr>
              <a:t>Accident LOLF (</a:t>
            </a:r>
            <a:r>
              <a:rPr lang="fr-FR" altLang="fr-FR" b="1" dirty="0" err="1" smtClean="0">
                <a:solidFill>
                  <a:srgbClr val="003399"/>
                </a:solidFill>
              </a:rPr>
              <a:t>Loss</a:t>
            </a:r>
            <a:r>
              <a:rPr lang="fr-FR" altLang="fr-FR" b="1" dirty="0" smtClean="0">
                <a:solidFill>
                  <a:srgbClr val="003399"/>
                </a:solidFill>
              </a:rPr>
              <a:t> of </a:t>
            </a:r>
            <a:r>
              <a:rPr lang="fr-FR" altLang="fr-FR" b="1" dirty="0" err="1" smtClean="0">
                <a:solidFill>
                  <a:srgbClr val="003399"/>
                </a:solidFill>
              </a:rPr>
              <a:t>Liquid</a:t>
            </a:r>
            <a:r>
              <a:rPr lang="fr-FR" altLang="fr-FR" b="1" dirty="0" smtClean="0">
                <a:solidFill>
                  <a:srgbClr val="003399"/>
                </a:solidFill>
              </a:rPr>
              <a:t> Fuel) </a:t>
            </a:r>
            <a:r>
              <a:rPr lang="fr-FR" altLang="fr-FR" dirty="0" smtClean="0">
                <a:solidFill>
                  <a:srgbClr val="595959"/>
                </a:solidFill>
              </a:rPr>
              <a:t>→ </a:t>
            </a:r>
            <a:r>
              <a:rPr lang="fr-FR" altLang="fr-FR" sz="1800" dirty="0" smtClean="0">
                <a:solidFill>
                  <a:srgbClr val="595959"/>
                </a:solidFill>
              </a:rPr>
              <a:t>pas d’outil disponible actuellement pour l’analyse quantitative mais qualitativement :</a:t>
            </a:r>
            <a:endParaRPr lang="fr-FR" altLang="fr-FR" sz="1800" dirty="0" smtClean="0">
              <a:solidFill>
                <a:srgbClr val="595959"/>
              </a:solidFill>
            </a:endParaRPr>
          </a:p>
          <a:p>
            <a:pPr lvl="2" eaLnBrk="0" hangingPunct="0">
              <a:spcAft>
                <a:spcPts val="20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fr-FR" altLang="fr-FR" sz="1800" dirty="0" smtClean="0">
                <a:solidFill>
                  <a:srgbClr val="595959"/>
                </a:solidFill>
              </a:rPr>
              <a:t>Circuit combustible </a:t>
            </a:r>
            <a:r>
              <a:rPr lang="fr-FR" altLang="fr-FR" sz="1800" dirty="0" smtClean="0">
                <a:solidFill>
                  <a:srgbClr val="595959"/>
                </a:solidFill>
              </a:rPr>
              <a:t>: structure complexe, multiple connections </a:t>
            </a:r>
          </a:p>
          <a:p>
            <a:pPr lvl="2" eaLnBrk="0" hangingPunct="0">
              <a:spcAft>
                <a:spcPts val="20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fr-FR" altLang="fr-FR" sz="1800" dirty="0" smtClean="0">
                <a:solidFill>
                  <a:srgbClr val="595959"/>
                </a:solidFill>
              </a:rPr>
              <a:t>Fuites potentielles</a:t>
            </a:r>
            <a:r>
              <a:rPr lang="fr-FR" altLang="fr-FR" sz="1800" dirty="0" smtClean="0">
                <a:solidFill>
                  <a:srgbClr val="595959"/>
                </a:solidFill>
              </a:rPr>
              <a:t>: collecteurs connectés au réservoir de vidange</a:t>
            </a:r>
            <a:endParaRPr lang="fr-FR" altLang="fr-FR" sz="1800" dirty="0">
              <a:solidFill>
                <a:srgbClr val="595959"/>
              </a:solidFill>
            </a:endParaRPr>
          </a:p>
        </p:txBody>
      </p:sp>
      <p:sp>
        <p:nvSpPr>
          <p:cNvPr id="8" name="Flèche droite 7"/>
          <p:cNvSpPr/>
          <p:nvPr/>
        </p:nvSpPr>
        <p:spPr bwMode="auto">
          <a:xfrm rot="5400000">
            <a:off x="6887369" y="3249712"/>
            <a:ext cx="504825" cy="287337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fr-FR" sz="24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9" name="Titre 5"/>
          <p:cNvSpPr txBox="1">
            <a:spLocks/>
          </p:cNvSpPr>
          <p:nvPr/>
        </p:nvSpPr>
        <p:spPr bwMode="auto">
          <a:xfrm>
            <a:off x="107950" y="259928"/>
            <a:ext cx="7704410" cy="490537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rmAutofit fontScale="925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2600" b="1" dirty="0" smtClean="0">
                <a:solidFill>
                  <a:srgbClr val="003399"/>
                </a:solidFill>
              </a:rPr>
              <a:t>Aspects de design du MSFR impactant l’analyse de sûreté</a:t>
            </a:r>
            <a:endParaRPr lang="fr-FR" altLang="fr-FR" sz="2600" b="1" dirty="0">
              <a:solidFill>
                <a:srgbClr val="003399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" y="1775273"/>
            <a:ext cx="5646548" cy="380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64807-8D06-4595-A0E2-74CDCF5EE8F8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Atelier « NEEDS-MSFR"  - Octobre 2015</a:t>
            </a:r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/>
          <a:stretch/>
        </p:blipFill>
        <p:spPr>
          <a:xfrm>
            <a:off x="64468" y="1484784"/>
            <a:ext cx="9071184" cy="4536504"/>
          </a:xfrm>
          <a:prstGeom prst="rect">
            <a:avLst/>
          </a:prstGeom>
        </p:spPr>
      </p:pic>
      <p:sp>
        <p:nvSpPr>
          <p:cNvPr id="11" name="Titre 8"/>
          <p:cNvSpPr txBox="1">
            <a:spLocks/>
          </p:cNvSpPr>
          <p:nvPr/>
        </p:nvSpPr>
        <p:spPr bwMode="auto">
          <a:xfrm>
            <a:off x="107950" y="116458"/>
            <a:ext cx="8280474" cy="576238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rmAutofit fontScale="85000" lnSpcReduction="1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2600" b="1" dirty="0" smtClean="0">
                <a:solidFill>
                  <a:srgbClr val="003399"/>
                </a:solidFill>
              </a:rPr>
              <a:t>Evaluation de </a:t>
            </a:r>
            <a:r>
              <a:rPr lang="en-US" altLang="fr-FR" sz="2600" b="1" dirty="0" err="1" smtClean="0">
                <a:solidFill>
                  <a:srgbClr val="003399"/>
                </a:solidFill>
              </a:rPr>
              <a:t>sûreté</a:t>
            </a:r>
            <a:r>
              <a:rPr lang="en-US" altLang="fr-FR" sz="2600" b="1" dirty="0" smtClean="0">
                <a:solidFill>
                  <a:srgbClr val="003399"/>
                </a:solidFill>
              </a:rPr>
              <a:t> du MSFR : </a:t>
            </a:r>
            <a:r>
              <a:rPr lang="en-US" altLang="fr-FR" sz="2600" b="1" dirty="0" smtClean="0">
                <a:solidFill>
                  <a:srgbClr val="003399"/>
                </a:solidFill>
              </a:rPr>
              <a:t>ISAM </a:t>
            </a:r>
            <a:r>
              <a:rPr lang="en-US" altLang="fr-FR" sz="2600" b="1" dirty="0" smtClean="0">
                <a:solidFill>
                  <a:srgbClr val="003399"/>
                </a:solidFill>
              </a:rPr>
              <a:t>+ </a:t>
            </a:r>
            <a:r>
              <a:rPr lang="en-US" altLang="fr-FR" sz="2600" b="1" dirty="0" err="1" smtClean="0">
                <a:solidFill>
                  <a:srgbClr val="003399"/>
                </a:solidFill>
              </a:rPr>
              <a:t>analyse</a:t>
            </a:r>
            <a:r>
              <a:rPr lang="en-US" altLang="fr-FR" sz="2600" b="1" dirty="0" smtClean="0">
                <a:solidFill>
                  <a:srgbClr val="003399"/>
                </a:solidFill>
              </a:rPr>
              <a:t> </a:t>
            </a:r>
            <a:r>
              <a:rPr lang="en-US" altLang="fr-FR" sz="2600" b="1" dirty="0" err="1" smtClean="0">
                <a:solidFill>
                  <a:srgbClr val="003399"/>
                </a:solidFill>
              </a:rPr>
              <a:t>systémique</a:t>
            </a:r>
            <a:r>
              <a:rPr lang="en-US" altLang="fr-FR" sz="2600" b="1" dirty="0" smtClean="0">
                <a:solidFill>
                  <a:srgbClr val="003399"/>
                </a:solidFill>
              </a:rPr>
              <a:t> de </a:t>
            </a:r>
            <a:r>
              <a:rPr lang="en-US" altLang="fr-FR" sz="2600" b="1" dirty="0" err="1" smtClean="0">
                <a:solidFill>
                  <a:srgbClr val="003399"/>
                </a:solidFill>
              </a:rPr>
              <a:t>risque</a:t>
            </a:r>
            <a:r>
              <a:rPr lang="en-US" altLang="fr-FR" sz="2600" b="1" dirty="0" smtClean="0">
                <a:solidFill>
                  <a:srgbClr val="003399"/>
                </a:solidFill>
              </a:rPr>
              <a:t> </a:t>
            </a:r>
            <a:endParaRPr lang="en-US" altLang="fr-FR" sz="26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ISAM_Task_flow_rev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" y="963216"/>
            <a:ext cx="5144850" cy="33178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64807-8D06-4595-A0E2-74CDCF5EE8F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0" y="6564883"/>
            <a:ext cx="3657600" cy="248493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rgbClr val="003385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r>
              <a:rPr lang="fr-FR" dirty="0" smtClean="0"/>
              <a:t>Atelier "NEEDS-MSFR"  - Octobre 2015</a:t>
            </a:r>
            <a:endParaRPr lang="en-GB" dirty="0"/>
          </a:p>
        </p:txBody>
      </p:sp>
      <p:sp>
        <p:nvSpPr>
          <p:cNvPr id="13" name="Espace réservé du numéro de diapositive 5"/>
          <p:cNvSpPr txBox="1">
            <a:spLocks/>
          </p:cNvSpPr>
          <p:nvPr/>
        </p:nvSpPr>
        <p:spPr>
          <a:xfrm>
            <a:off x="3491880" y="6520259"/>
            <a:ext cx="93610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9E9AC18-D620-4CC0-9C4A-767655FC0E75}" type="slidenum">
              <a:rPr lang="fr-BE" smtClean="0"/>
              <a:pPr>
                <a:defRPr/>
              </a:pPr>
              <a:t>20</a:t>
            </a:fld>
            <a:endParaRPr lang="fr-BE"/>
          </a:p>
        </p:txBody>
      </p:sp>
      <p:sp>
        <p:nvSpPr>
          <p:cNvPr id="14" name="Titre 8"/>
          <p:cNvSpPr txBox="1">
            <a:spLocks/>
          </p:cNvSpPr>
          <p:nvPr/>
        </p:nvSpPr>
        <p:spPr bwMode="auto">
          <a:xfrm>
            <a:off x="107950" y="44450"/>
            <a:ext cx="8280474" cy="576238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rmAutofit fontScale="85000" lnSpcReduction="1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2600" b="1" dirty="0" smtClean="0">
                <a:solidFill>
                  <a:srgbClr val="003399"/>
                </a:solidFill>
              </a:rPr>
              <a:t>Evaluation de </a:t>
            </a:r>
            <a:r>
              <a:rPr lang="en-US" altLang="fr-FR" sz="2600" b="1" dirty="0" err="1" smtClean="0">
                <a:solidFill>
                  <a:srgbClr val="003399"/>
                </a:solidFill>
              </a:rPr>
              <a:t>sûreté</a:t>
            </a:r>
            <a:r>
              <a:rPr lang="en-US" altLang="fr-FR" sz="2600" b="1" dirty="0" smtClean="0">
                <a:solidFill>
                  <a:srgbClr val="003399"/>
                </a:solidFill>
              </a:rPr>
              <a:t> du MSFR : </a:t>
            </a:r>
            <a:r>
              <a:rPr lang="en-US" altLang="fr-FR" sz="2600" b="1" dirty="0" smtClean="0">
                <a:solidFill>
                  <a:srgbClr val="003399"/>
                </a:solidFill>
              </a:rPr>
              <a:t>ISAM </a:t>
            </a:r>
            <a:r>
              <a:rPr lang="en-US" altLang="fr-FR" sz="2600" b="1" dirty="0" smtClean="0">
                <a:solidFill>
                  <a:srgbClr val="003399"/>
                </a:solidFill>
              </a:rPr>
              <a:t>+ </a:t>
            </a:r>
            <a:r>
              <a:rPr lang="en-US" altLang="fr-FR" sz="2600" b="1" dirty="0" err="1" smtClean="0">
                <a:solidFill>
                  <a:srgbClr val="003399"/>
                </a:solidFill>
              </a:rPr>
              <a:t>analyse</a:t>
            </a:r>
            <a:r>
              <a:rPr lang="en-US" altLang="fr-FR" sz="2600" b="1" dirty="0" smtClean="0">
                <a:solidFill>
                  <a:srgbClr val="003399"/>
                </a:solidFill>
              </a:rPr>
              <a:t> </a:t>
            </a:r>
            <a:r>
              <a:rPr lang="en-US" altLang="fr-FR" sz="2600" b="1" dirty="0" err="1" smtClean="0">
                <a:solidFill>
                  <a:srgbClr val="003399"/>
                </a:solidFill>
              </a:rPr>
              <a:t>systémique</a:t>
            </a:r>
            <a:r>
              <a:rPr lang="en-US" altLang="fr-FR" sz="2600" b="1" dirty="0" smtClean="0">
                <a:solidFill>
                  <a:srgbClr val="003399"/>
                </a:solidFill>
              </a:rPr>
              <a:t> de </a:t>
            </a:r>
            <a:r>
              <a:rPr lang="en-US" altLang="fr-FR" sz="2600" b="1" dirty="0" err="1" smtClean="0">
                <a:solidFill>
                  <a:srgbClr val="003399"/>
                </a:solidFill>
              </a:rPr>
              <a:t>risque</a:t>
            </a:r>
            <a:r>
              <a:rPr lang="en-US" altLang="fr-FR" sz="2600" b="1" dirty="0" smtClean="0">
                <a:solidFill>
                  <a:srgbClr val="003399"/>
                </a:solidFill>
              </a:rPr>
              <a:t> </a:t>
            </a:r>
            <a:endParaRPr lang="en-US" altLang="fr-FR" sz="2600" b="1" dirty="0">
              <a:solidFill>
                <a:srgbClr val="003399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4"/>
          <a:stretch/>
        </p:blipFill>
        <p:spPr>
          <a:xfrm>
            <a:off x="5206812" y="1083006"/>
            <a:ext cx="3937188" cy="3210090"/>
          </a:xfrm>
          <a:prstGeom prst="rect">
            <a:avLst/>
          </a:prstGeom>
        </p:spPr>
      </p:pic>
      <p:sp>
        <p:nvSpPr>
          <p:cNvPr id="16" name="Espace réservé du contenu 9"/>
          <p:cNvSpPr txBox="1">
            <a:spLocks/>
          </p:cNvSpPr>
          <p:nvPr/>
        </p:nvSpPr>
        <p:spPr>
          <a:xfrm>
            <a:off x="179512" y="4425131"/>
            <a:ext cx="8820472" cy="2316237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fr-FR" sz="1800" b="1" dirty="0" smtClean="0">
                <a:solidFill>
                  <a:srgbClr val="003399"/>
                </a:solidFill>
              </a:rPr>
              <a:t>Develop a safety approach dedicated to MSFR with </a:t>
            </a:r>
            <a:r>
              <a:rPr lang="en-US" altLang="fr-FR" sz="1800" b="1" dirty="0">
                <a:solidFill>
                  <a:srgbClr val="003399"/>
                </a:solidFill>
              </a:rPr>
              <a:t>both deterministic and probabilistic </a:t>
            </a:r>
            <a:r>
              <a:rPr lang="en-US" altLang="fr-FR" sz="1800" b="1" dirty="0" smtClean="0">
                <a:solidFill>
                  <a:srgbClr val="003399"/>
                </a:solidFill>
              </a:rPr>
              <a:t>approaches </a:t>
            </a:r>
            <a:r>
              <a:rPr lang="en-US" altLang="fr-FR" sz="1600" b="1" dirty="0" smtClean="0"/>
              <a:t>- Based </a:t>
            </a:r>
            <a:r>
              <a:rPr lang="en-US" altLang="fr-FR" sz="1600" b="1" dirty="0"/>
              <a:t>on current safety principles </a:t>
            </a:r>
            <a:r>
              <a:rPr lang="en-US" altLang="fr-FR" sz="1600" dirty="0"/>
              <a:t>e.g. defense-in-depth, multiple barriers, the 3 safety functions (reactivity control, fuel cooling, confinement) etc. </a:t>
            </a:r>
            <a:r>
              <a:rPr lang="en-US" altLang="fr-FR" sz="1600" b="1" dirty="0"/>
              <a:t>but adapted to the </a:t>
            </a:r>
            <a:r>
              <a:rPr lang="en-US" altLang="fr-FR" sz="1600" b="1" dirty="0" smtClean="0"/>
              <a:t>MSFR characteristics</a:t>
            </a:r>
            <a:endParaRPr lang="en-US" altLang="fr-FR" sz="1600" b="1" dirty="0">
              <a:solidFill>
                <a:srgbClr val="003399"/>
              </a:solidFill>
            </a:endParaRPr>
          </a:p>
          <a:p>
            <a:pPr marL="182563" indent="-182563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fr-FR" sz="1800" b="1" dirty="0" smtClean="0">
                <a:solidFill>
                  <a:srgbClr val="003399"/>
                </a:solidFill>
              </a:rPr>
              <a:t>Build a reactor risk analysis model</a:t>
            </a:r>
          </a:p>
          <a:p>
            <a:pPr marL="712788" lvl="2" indent="-1651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fr-FR" sz="1600" dirty="0" smtClean="0"/>
              <a:t>Identify the </a:t>
            </a:r>
            <a:r>
              <a:rPr lang="en-US" altLang="fr-FR" sz="1600" b="1" dirty="0" smtClean="0"/>
              <a:t>initiators and high risk scenarios </a:t>
            </a:r>
          </a:p>
          <a:p>
            <a:pPr marL="712788" lvl="2" indent="-1651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fr-FR" sz="1600" dirty="0" smtClean="0"/>
              <a:t>Evaluate the risk due to the </a:t>
            </a:r>
            <a:r>
              <a:rPr lang="en-US" altLang="fr-FR" sz="1600" b="1" dirty="0" smtClean="0"/>
              <a:t>residual heat and the radioactive inventory </a:t>
            </a:r>
          </a:p>
          <a:p>
            <a:pPr marL="712788" lvl="2" indent="-1651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fr-FR" sz="1600" dirty="0" smtClean="0"/>
              <a:t>Evaluate some potential design solutions (</a:t>
            </a:r>
            <a:r>
              <a:rPr lang="en-US" altLang="fr-FR" sz="1600" b="1" dirty="0" smtClean="0"/>
              <a:t>barriers</a:t>
            </a:r>
            <a:r>
              <a:rPr lang="en-US" altLang="fr-FR" sz="1600" dirty="0" smtClean="0"/>
              <a:t>)</a:t>
            </a:r>
          </a:p>
          <a:p>
            <a:pPr marL="712788" lvl="2" indent="-1651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fr-FR" sz="1600" dirty="0" smtClean="0"/>
              <a:t>Allow reactor designer to estimate impact of design changes (</a:t>
            </a:r>
            <a:r>
              <a:rPr lang="en-US" altLang="fr-FR" sz="1600" b="1" i="1" dirty="0" smtClean="0"/>
              <a:t>design by safety</a:t>
            </a:r>
            <a:r>
              <a:rPr lang="en-US" altLang="fr-FR" sz="1600" dirty="0" smtClean="0"/>
              <a:t>)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259632" y="692027"/>
            <a:ext cx="2592412" cy="3607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63500" dir="8280000">
              <a:srgbClr val="000000">
                <a:alpha val="57000"/>
              </a:srgbClr>
            </a:outerShdw>
          </a:effec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altLang="fr-FR" sz="1800" b="1" u="sng" dirty="0" smtClean="0"/>
              <a:t>ISAM  methodology</a:t>
            </a:r>
            <a:endParaRPr lang="en-US" altLang="fr-FR" sz="1800" dirty="0" smtClean="0"/>
          </a:p>
        </p:txBody>
      </p:sp>
      <p:sp>
        <p:nvSpPr>
          <p:cNvPr id="19" name="Rectangle 18"/>
          <p:cNvSpPr/>
          <p:nvPr/>
        </p:nvSpPr>
        <p:spPr bwMode="auto">
          <a:xfrm>
            <a:off x="5796012" y="692696"/>
            <a:ext cx="2592412" cy="3607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63500" dir="8280000">
              <a:srgbClr val="000000">
                <a:alpha val="57000"/>
              </a:srgbClr>
            </a:outerShdw>
          </a:effec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altLang="fr-FR" sz="1800" b="1" u="sng" dirty="0" smtClean="0"/>
              <a:t>Systematic Risk Analysis</a:t>
            </a:r>
            <a:endParaRPr lang="en-US" altLang="fr-FR" sz="1800" dirty="0" smtClean="0"/>
          </a:p>
        </p:txBody>
      </p:sp>
      <p:sp>
        <p:nvSpPr>
          <p:cNvPr id="20" name="Croix 19"/>
          <p:cNvSpPr/>
          <p:nvPr/>
        </p:nvSpPr>
        <p:spPr bwMode="auto">
          <a:xfrm>
            <a:off x="4860032" y="2132856"/>
            <a:ext cx="432048" cy="432048"/>
          </a:xfrm>
          <a:prstGeom prst="plus">
            <a:avLst>
              <a:gd name="adj" fmla="val 3412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8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64807-8D06-4595-A0E2-74CDCF5EE8F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0" y="6564883"/>
            <a:ext cx="3657600" cy="248493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rgbClr val="003385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r>
              <a:rPr lang="fr-FR" dirty="0" smtClean="0"/>
              <a:t>Atelier "NEEDS-MSFR"  - Octobre 2015</a:t>
            </a:r>
            <a:endParaRPr lang="en-GB" dirty="0"/>
          </a:p>
        </p:txBody>
      </p:sp>
      <p:cxnSp>
        <p:nvCxnSpPr>
          <p:cNvPr id="6" name="Connecteur droit 12"/>
          <p:cNvCxnSpPr>
            <a:cxnSpLocks noChangeShapeType="1"/>
          </p:cNvCxnSpPr>
          <p:nvPr/>
        </p:nvCxnSpPr>
        <p:spPr bwMode="auto">
          <a:xfrm flipV="1">
            <a:off x="-6350" y="908769"/>
            <a:ext cx="7289800" cy="15875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re 8"/>
          <p:cNvSpPr txBox="1">
            <a:spLocks/>
          </p:cNvSpPr>
          <p:nvPr/>
        </p:nvSpPr>
        <p:spPr bwMode="auto">
          <a:xfrm>
            <a:off x="179512" y="131963"/>
            <a:ext cx="6408712" cy="504825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800" b="1" dirty="0" smtClean="0">
                <a:solidFill>
                  <a:srgbClr val="003399"/>
                </a:solidFill>
              </a:rPr>
              <a:t>Analyse systémique de risque : procédure</a:t>
            </a:r>
            <a:endParaRPr lang="fr-FR" altLang="fr-FR" sz="2800" b="1" dirty="0" smtClean="0">
              <a:solidFill>
                <a:srgbClr val="003399"/>
              </a:solidFill>
            </a:endParaRPr>
          </a:p>
        </p:txBody>
      </p:sp>
      <p:sp>
        <p:nvSpPr>
          <p:cNvPr id="9" name="Rectangle à coins arrondis 1"/>
          <p:cNvSpPr>
            <a:spLocks noChangeArrowheads="1"/>
          </p:cNvSpPr>
          <p:nvPr/>
        </p:nvSpPr>
        <p:spPr bwMode="auto">
          <a:xfrm>
            <a:off x="684213" y="1196752"/>
            <a:ext cx="6551612" cy="2304256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3" y="1278534"/>
            <a:ext cx="7315834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64807-8D06-4595-A0E2-74CDCF5EE8F8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0" y="6564883"/>
            <a:ext cx="3657600" cy="248493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rgbClr val="003385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r>
              <a:rPr lang="fr-FR" dirty="0" smtClean="0"/>
              <a:t>Atelier "NEEDS-MSFR"  - Octobre 2015</a:t>
            </a:r>
            <a:endParaRPr lang="en-GB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7950" y="936169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fr-FR" sz="1800"/>
              <a:t>Partition of the reactor into different sub-systems and application of the QSR to each of these sub-systems (first one studied in QSR up to now)</a:t>
            </a:r>
            <a:r>
              <a:rPr lang="fr-FR" altLang="fr-FR" sz="1800"/>
              <a:t>: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498600" y="1562814"/>
            <a:ext cx="675229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2000">
                <a:solidFill>
                  <a:srgbClr val="000099"/>
                </a:solidFill>
              </a:rPr>
              <a:t>A. Critical and sub-critical spaces and fuel salt casing system</a:t>
            </a:r>
            <a:endParaRPr lang="fr-FR" altLang="fr-FR" sz="2000">
              <a:solidFill>
                <a:srgbClr val="000099"/>
              </a:solidFill>
            </a:endParaRPr>
          </a:p>
          <a:p>
            <a:r>
              <a:rPr lang="en-US" altLang="fr-FR" sz="2000"/>
              <a:t>B. Fertile blanket salt system</a:t>
            </a:r>
            <a:endParaRPr lang="fr-FR" altLang="fr-FR" sz="2000"/>
          </a:p>
          <a:p>
            <a:r>
              <a:rPr lang="en-US" altLang="fr-FR" sz="2000"/>
              <a:t>C. Gas processing system</a:t>
            </a:r>
          </a:p>
          <a:p>
            <a:r>
              <a:rPr lang="en-US" altLang="fr-FR" sz="2000"/>
              <a:t>D. Pyrochemical processing system	</a:t>
            </a:r>
            <a:r>
              <a:rPr lang="fr-FR" altLang="fr-FR" sz="2000"/>
              <a:t> </a:t>
            </a:r>
          </a:p>
        </p:txBody>
      </p:sp>
      <p:sp>
        <p:nvSpPr>
          <p:cNvPr id="20" name="Titre 8"/>
          <p:cNvSpPr txBox="1">
            <a:spLocks/>
          </p:cNvSpPr>
          <p:nvPr/>
        </p:nvSpPr>
        <p:spPr bwMode="auto">
          <a:xfrm>
            <a:off x="466725" y="3256965"/>
            <a:ext cx="8208963" cy="3240087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ct val="30000"/>
              </a:spcAft>
            </a:pPr>
            <a:r>
              <a:rPr lang="en-US" altLang="fr-FR" sz="1600" u="sng">
                <a:solidFill>
                  <a:srgbClr val="000099"/>
                </a:solidFill>
              </a:rPr>
              <a:t>A. </a:t>
            </a:r>
            <a:r>
              <a:rPr lang="en-US" altLang="fr-FR" sz="1600" b="1" u="sng">
                <a:solidFill>
                  <a:srgbClr val="000099"/>
                </a:solidFill>
              </a:rPr>
              <a:t>Critical and sub-critical space in the fuel salt casing system</a:t>
            </a:r>
            <a:endParaRPr lang="fr-FR" altLang="fr-FR" sz="1600" u="sng">
              <a:solidFill>
                <a:srgbClr val="000099"/>
              </a:solidFill>
            </a:endParaRPr>
          </a:p>
          <a:p>
            <a:pPr lvl="1"/>
            <a:r>
              <a:rPr lang="en-US" altLang="fr-FR" sz="1800" b="1" u="sng">
                <a:solidFill>
                  <a:srgbClr val="000099"/>
                </a:solidFill>
              </a:rPr>
              <a:t>1- The fuel casing system of the critical space</a:t>
            </a:r>
            <a:r>
              <a:rPr lang="en-US" altLang="fr-FR" sz="1800" u="sng">
                <a:solidFill>
                  <a:srgbClr val="000099"/>
                </a:solidFill>
              </a:rPr>
              <a:t> = fuel salt circuit</a:t>
            </a:r>
            <a:r>
              <a:rPr lang="en-US" altLang="fr-FR" sz="1800"/>
              <a:t> = elements in direct contact with the fuel = core and 16 fuel salt recirculation loops:</a:t>
            </a:r>
            <a:endParaRPr lang="fr-FR" altLang="fr-FR" sz="1800"/>
          </a:p>
          <a:p>
            <a:pPr lvl="1">
              <a:buFontTx/>
              <a:buChar char="•"/>
            </a:pPr>
            <a:r>
              <a:rPr lang="fr-FR" altLang="fr-FR" sz="1800"/>
              <a:t> salt injectors / collectors (x 16)</a:t>
            </a:r>
          </a:p>
          <a:p>
            <a:pPr lvl="1">
              <a:buFontTx/>
              <a:buChar char="•"/>
            </a:pPr>
            <a:r>
              <a:rPr lang="fr-FR" altLang="fr-FR" sz="1800"/>
              <a:t> bubble injectors / separators (x 16)</a:t>
            </a:r>
          </a:p>
          <a:p>
            <a:pPr lvl="1">
              <a:buFontTx/>
              <a:buChar char="•"/>
            </a:pPr>
            <a:r>
              <a:rPr lang="fr-FR" altLang="fr-FR" sz="1800"/>
              <a:t> pumps (x 16)</a:t>
            </a:r>
          </a:p>
          <a:p>
            <a:pPr lvl="1">
              <a:buFontTx/>
              <a:buChar char="•"/>
            </a:pPr>
            <a:r>
              <a:rPr lang="fr-FR" altLang="fr-FR" sz="1800"/>
              <a:t> heat exchangers (x 16)</a:t>
            </a:r>
          </a:p>
          <a:p>
            <a:pPr lvl="1">
              <a:buFontTx/>
              <a:buChar char="•"/>
            </a:pPr>
            <a:r>
              <a:rPr lang="fr-FR" altLang="fr-FR" sz="1800"/>
              <a:t> pipes</a:t>
            </a:r>
          </a:p>
          <a:p>
            <a:pPr lvl="1">
              <a:buFontTx/>
              <a:buChar char="•"/>
            </a:pPr>
            <a:r>
              <a:rPr lang="fr-FR" altLang="fr-FR" sz="1800"/>
              <a:t> overflow tank</a:t>
            </a:r>
          </a:p>
          <a:p>
            <a:pPr lvl="1">
              <a:buFontTx/>
              <a:buChar char="•"/>
            </a:pPr>
            <a:r>
              <a:rPr lang="fr-FR" altLang="fr-FR" sz="1800"/>
              <a:t> axial reflectors</a:t>
            </a:r>
          </a:p>
          <a:p>
            <a:pPr lvl="1">
              <a:buFontTx/>
              <a:buChar char="•"/>
            </a:pPr>
            <a:r>
              <a:rPr lang="fr-FR" altLang="fr-FR" sz="1800"/>
              <a:t> draining plugs /valves</a:t>
            </a:r>
            <a:endParaRPr lang="en-US" altLang="fr-FR" sz="1800"/>
          </a:p>
        </p:txBody>
      </p:sp>
      <p:sp>
        <p:nvSpPr>
          <p:cNvPr id="21" name="Flèche droite 20"/>
          <p:cNvSpPr>
            <a:spLocks noChangeArrowheads="1"/>
          </p:cNvSpPr>
          <p:nvPr/>
        </p:nvSpPr>
        <p:spPr bwMode="auto">
          <a:xfrm rot="5400000">
            <a:off x="3723482" y="2941290"/>
            <a:ext cx="398462" cy="288925"/>
          </a:xfrm>
          <a:prstGeom prst="rightArrow">
            <a:avLst>
              <a:gd name="adj1" fmla="val 50000"/>
              <a:gd name="adj2" fmla="val 24971"/>
            </a:avLst>
          </a:prstGeom>
          <a:solidFill>
            <a:schemeClr val="bg1"/>
          </a:solidFill>
          <a:ln w="9525" algn="ctr">
            <a:solidFill>
              <a:srgbClr val="000099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rot="10800000" vert="eaVert"/>
          <a:lstStyle/>
          <a:p>
            <a:pPr eaLnBrk="0" hangingPunct="0">
              <a:defRPr/>
            </a:pPr>
            <a:endParaRPr lang="en-US" sz="20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2" name="Titre 8"/>
          <p:cNvSpPr txBox="1">
            <a:spLocks/>
          </p:cNvSpPr>
          <p:nvPr/>
        </p:nvSpPr>
        <p:spPr bwMode="auto">
          <a:xfrm>
            <a:off x="179512" y="131963"/>
            <a:ext cx="8735888" cy="504825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800" b="1" dirty="0" smtClean="0">
                <a:solidFill>
                  <a:srgbClr val="003399"/>
                </a:solidFill>
              </a:rPr>
              <a:t>Analyse systémique de risque : systèmes et sous-systèmes</a:t>
            </a:r>
            <a:endParaRPr lang="fr-FR" altLang="fr-FR" sz="2800" b="1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64807-8D06-4595-A0E2-74CDCF5EE8F8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0" y="6564883"/>
            <a:ext cx="3657600" cy="248493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rgbClr val="003385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r>
              <a:rPr lang="fr-FR" dirty="0" smtClean="0"/>
              <a:t>Atelier "NEEDS-MSFR"  - Octobre 2015</a:t>
            </a:r>
            <a:endParaRPr lang="en-GB" dirty="0"/>
          </a:p>
        </p:txBody>
      </p:sp>
      <p:pic>
        <p:nvPicPr>
          <p:cNvPr id="4" name="Image 3" descr="Anglais_circuit_fue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6984776" cy="53909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8"/>
          <p:cNvSpPr txBox="1">
            <a:spLocks/>
          </p:cNvSpPr>
          <p:nvPr/>
        </p:nvSpPr>
        <p:spPr bwMode="auto">
          <a:xfrm>
            <a:off x="179512" y="131963"/>
            <a:ext cx="8735888" cy="504825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800" b="1" dirty="0" smtClean="0">
                <a:solidFill>
                  <a:srgbClr val="003399"/>
                </a:solidFill>
              </a:rPr>
              <a:t>Analyse systémique de risque : systèmes et sous-systèmes</a:t>
            </a:r>
            <a:endParaRPr lang="fr-FR" altLang="fr-FR" sz="2800" b="1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664807-8D06-4595-A0E2-74CDCF5EE8F8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0" y="6564883"/>
            <a:ext cx="3657600" cy="248493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rgbClr val="003385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r>
              <a:rPr lang="fr-FR" dirty="0" smtClean="0"/>
              <a:t>Atelier "NEEDS-MSFR"  - Octobre 2015</a:t>
            </a:r>
            <a:endParaRPr lang="en-GB" dirty="0"/>
          </a:p>
        </p:txBody>
      </p:sp>
      <p:cxnSp>
        <p:nvCxnSpPr>
          <p:cNvPr id="6" name="Connecteur droit 12"/>
          <p:cNvCxnSpPr>
            <a:cxnSpLocks noChangeShapeType="1"/>
          </p:cNvCxnSpPr>
          <p:nvPr/>
        </p:nvCxnSpPr>
        <p:spPr bwMode="auto">
          <a:xfrm flipV="1">
            <a:off x="-6350" y="908769"/>
            <a:ext cx="7289800" cy="15875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à coins arrondis 1"/>
          <p:cNvSpPr>
            <a:spLocks noChangeArrowheads="1"/>
          </p:cNvSpPr>
          <p:nvPr/>
        </p:nvSpPr>
        <p:spPr bwMode="auto">
          <a:xfrm>
            <a:off x="684213" y="3501008"/>
            <a:ext cx="6551612" cy="1960316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9900FF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3" y="1278534"/>
            <a:ext cx="7315834" cy="5102794"/>
          </a:xfrm>
          <a:prstGeom prst="rect">
            <a:avLst/>
          </a:prstGeom>
        </p:spPr>
      </p:pic>
      <p:sp>
        <p:nvSpPr>
          <p:cNvPr id="8" name="Titre 8"/>
          <p:cNvSpPr txBox="1">
            <a:spLocks/>
          </p:cNvSpPr>
          <p:nvPr/>
        </p:nvSpPr>
        <p:spPr bwMode="auto">
          <a:xfrm>
            <a:off x="179512" y="122524"/>
            <a:ext cx="6408712" cy="714188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600" b="1" dirty="0" smtClean="0">
                <a:solidFill>
                  <a:srgbClr val="003399"/>
                </a:solidFill>
              </a:rPr>
              <a:t>Analyse systémique de risque : modèles et résultats préliminaires</a:t>
            </a:r>
            <a:endParaRPr lang="fr-FR" altLang="fr-FR" sz="2600" b="1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̀le_CS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9895</TotalTime>
  <Words>698</Words>
  <Application>Microsoft Office PowerPoint</Application>
  <PresentationFormat>Affichage à l'écran (4:3)</PresentationFormat>
  <Paragraphs>99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9" baseType="lpstr">
      <vt:lpstr>Microsoft YaHei</vt:lpstr>
      <vt:lpstr>MS PGothic</vt:lpstr>
      <vt:lpstr>MS PGothic</vt:lpstr>
      <vt:lpstr>Arial</vt:lpstr>
      <vt:lpstr>Calibri</vt:lpstr>
      <vt:lpstr>Comic Sans MS</vt:lpstr>
      <vt:lpstr>Courier New</vt:lpstr>
      <vt:lpstr>Times</vt:lpstr>
      <vt:lpstr>Times New Roman</vt:lpstr>
      <vt:lpstr>Verdana</vt:lpstr>
      <vt:lpstr>Wingdings</vt:lpstr>
      <vt:lpstr>Modèle_CS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LPSC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Véronique Ghetta</dc:creator>
  <cp:lastModifiedBy>Elsa Merle</cp:lastModifiedBy>
  <cp:revision>876</cp:revision>
  <cp:lastPrinted>2013-05-22T16:21:35Z</cp:lastPrinted>
  <dcterms:created xsi:type="dcterms:W3CDTF">2012-04-24T10:30:16Z</dcterms:created>
  <dcterms:modified xsi:type="dcterms:W3CDTF">2015-10-20T11:57:27Z</dcterms:modified>
</cp:coreProperties>
</file>