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85" r:id="rId3"/>
    <p:sldId id="282" r:id="rId4"/>
    <p:sldId id="273" r:id="rId5"/>
    <p:sldId id="274" r:id="rId6"/>
    <p:sldId id="290" r:id="rId7"/>
    <p:sldId id="275" r:id="rId8"/>
    <p:sldId id="291" r:id="rId9"/>
    <p:sldId id="289" r:id="rId10"/>
    <p:sldId id="279" r:id="rId11"/>
    <p:sldId id="287" r:id="rId12"/>
    <p:sldId id="283" r:id="rId13"/>
    <p:sldId id="286" r:id="rId14"/>
    <p:sldId id="288" r:id="rId15"/>
    <p:sldId id="276" r:id="rId16"/>
    <p:sldId id="277" r:id="rId17"/>
    <p:sldId id="284" r:id="rId1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72"/>
    <a:srgbClr val="00FF00"/>
    <a:srgbClr val="FFFFFF"/>
    <a:srgbClr val="DF7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4" autoAdjust="0"/>
    <p:restoredTop sz="93434" autoAdjust="0"/>
  </p:normalViewPr>
  <p:slideViewPr>
    <p:cSldViewPr>
      <p:cViewPr>
        <p:scale>
          <a:sx n="100" d="100"/>
          <a:sy n="100" d="100"/>
        </p:scale>
        <p:origin x="468" y="-468"/>
      </p:cViewPr>
      <p:guideLst>
        <p:guide orient="horz" pos="2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91BFD9-71A9-45F8-B5A6-7933C52EEA40}" type="datetimeFigureOut">
              <a:rPr lang="en-US"/>
              <a:pPr>
                <a:defRPr/>
              </a:pPr>
              <a:t>1/7/2016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030E0C-4A39-4F80-96C1-81774C9218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54EFE4-0428-4760-90E6-081433B4AC1A}" type="datetimeFigureOut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3875B2-2610-405E-990B-DFA15DCF7E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155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4664-DA62-44A3-B604-F1AB7FB91EBD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2D9B-B37A-4F8F-A311-AAEBCBEDCC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906E2-0C04-49F7-A5A4-B3B2E72DB6DC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8CD7-A709-44C2-A885-EA4C1A03D7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6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3080-1FD6-431C-8D96-351CECEBD123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6FA92-76A8-4E51-B4DB-4F6265B80A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31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0"/>
          <p:cNvSpPr txBox="1">
            <a:spLocks noChangeArrowheads="1"/>
          </p:cNvSpPr>
          <p:nvPr userDrawn="1"/>
        </p:nvSpPr>
        <p:spPr bwMode="auto">
          <a:xfrm>
            <a:off x="6083424" y="6623050"/>
            <a:ext cx="2953072" cy="230832"/>
          </a:xfrm>
          <a:prstGeom prst="rect">
            <a:avLst/>
          </a:prstGeom>
          <a:noFill/>
          <a:ln w="9525">
            <a:solidFill>
              <a:srgbClr val="00867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900" dirty="0">
                <a:solidFill>
                  <a:srgbClr val="008672"/>
                </a:solidFill>
              </a:rPr>
              <a:t>Atelier bilan NEEDS PF Systèmes 7 &amp; 8 janvier 2016, Paris</a:t>
            </a:r>
            <a:endParaRPr lang="fr-FR" altLang="fr-FR" sz="100" dirty="0">
              <a:solidFill>
                <a:srgbClr val="00867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588" y="6591300"/>
            <a:ext cx="9144000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apture d’écran 2015-12-10 à 21.30.1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88640"/>
            <a:ext cx="1187624" cy="5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0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0B2F-65A5-422B-A312-C12F573964F9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4A540-0B3A-45B6-A60E-7F3E379F3B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734B-346E-4831-9D63-DA655E6C4DA2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9566-D12F-43EB-92FB-0519DFC8AF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90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FBF0-2081-4EDF-B6C0-AD05E53A46D1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F77A8-F1D6-4C45-9C6E-8FFB3D19F3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9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80B0-7AAC-44AF-9636-4325FAB5E95B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4DA89-752A-4DA5-BA51-EEFE9FE9F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EDEB-F710-4F08-8F71-CC1F67A3E927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7A1E-CA80-48DA-9F0F-D982F47FF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07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7A62B-F89B-4FD2-A38B-D5632F669122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CD21-9809-489D-B689-3AE2FC1E34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3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BB6F-F26E-4C02-9327-030D628347C6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B3AB-28DF-4B07-BE51-29D0FDAF92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6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BD311-ADD2-457A-ADC3-2B96945EC274}" type="datetime1">
              <a:rPr lang="fr-FR"/>
              <a:pPr>
                <a:defRPr/>
              </a:pPr>
              <a:t>07/01/2016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EBB2C8-79EB-4296-A225-085692A171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9"/>
          <p:cNvSpPr txBox="1">
            <a:spLocks noChangeArrowheads="1"/>
          </p:cNvSpPr>
          <p:nvPr/>
        </p:nvSpPr>
        <p:spPr bwMode="auto">
          <a:xfrm>
            <a:off x="1372627" y="1635304"/>
            <a:ext cx="6367725" cy="1569660"/>
          </a:xfrm>
          <a:prstGeom prst="rect">
            <a:avLst/>
          </a:prstGeom>
          <a:solidFill>
            <a:srgbClr val="00B0F0">
              <a:alpha val="20000"/>
            </a:srgbClr>
          </a:solidFill>
          <a:ln w="31750">
            <a:solidFill>
              <a:srgbClr val="00867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Comic Sans MS" panose="030F0702030302020204" pitchFamily="66" charset="0"/>
              </a:rPr>
              <a:t>Elaboration d’une sonde </a:t>
            </a:r>
            <a:br>
              <a:rPr lang="fr-FR" altLang="fr-FR" sz="2400" dirty="0">
                <a:latin typeface="Comic Sans MS" panose="030F0702030302020204" pitchFamily="66" charset="0"/>
              </a:rPr>
            </a:br>
            <a:r>
              <a:rPr lang="fr-FR" altLang="fr-FR" sz="2400" dirty="0">
                <a:latin typeface="Comic Sans MS" panose="030F0702030302020204" pitchFamily="66" charset="0"/>
              </a:rPr>
              <a:t>pour l’analyse de traces d’oxygène </a:t>
            </a:r>
          </a:p>
          <a:p>
            <a:pPr algn="ctr" eaLnBrk="1" hangingPunct="1"/>
            <a:r>
              <a:rPr lang="fr-FR" altLang="fr-FR" sz="2400" dirty="0">
                <a:latin typeface="Comic Sans MS" panose="030F0702030302020204" pitchFamily="66" charset="0"/>
              </a:rPr>
              <a:t>dissous dans le sodium </a:t>
            </a:r>
            <a:r>
              <a:rPr lang="fr-FR" altLang="fr-FR" sz="2400" dirty="0" smtClean="0">
                <a:latin typeface="Comic Sans MS" panose="030F0702030302020204" pitchFamily="66" charset="0"/>
              </a:rPr>
              <a:t>liquide</a:t>
            </a:r>
          </a:p>
          <a:p>
            <a:pPr algn="ctr" eaLnBrk="1" hangingPunct="1"/>
            <a:r>
              <a:rPr lang="fr-FR" altLang="fr-FR" sz="2400" dirty="0" smtClean="0">
                <a:latin typeface="Comic Sans MS" panose="030F0702030302020204" pitchFamily="66" charset="0"/>
              </a:rPr>
              <a:t>(</a:t>
            </a:r>
            <a:r>
              <a:rPr lang="fr-FR" altLang="fr-FR" sz="2400" dirty="0" err="1" smtClean="0">
                <a:latin typeface="Comic Sans MS" panose="030F0702030302020204" pitchFamily="66" charset="0"/>
              </a:rPr>
              <a:t>ANAPURNa</a:t>
            </a:r>
            <a:r>
              <a:rPr lang="fr-FR" altLang="fr-FR" sz="2400" dirty="0" smtClean="0">
                <a:latin typeface="Comic Sans MS" panose="030F0702030302020204" pitchFamily="66" charset="0"/>
              </a:rPr>
              <a:t>)</a:t>
            </a:r>
            <a:endParaRPr lang="fr-FR" altLang="fr-FR" sz="2400" dirty="0">
              <a:latin typeface="Comic Sans MS" panose="030F0702030302020204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93713" y="4718174"/>
            <a:ext cx="6398162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Cambria" panose="02040503050406030204" pitchFamily="18" charset="0"/>
              </a:rPr>
              <a:t>LEPMI (</a:t>
            </a:r>
            <a:r>
              <a:rPr lang="fr-FR" sz="1600" i="1" dirty="0">
                <a:latin typeface="Cambria" panose="02040503050406030204" pitchFamily="18" charset="0"/>
              </a:rPr>
              <a:t>UMR 5279 : CNRS – Université de Grenoble Alpes)</a:t>
            </a:r>
            <a:endParaRPr lang="fr-FR" sz="1600" dirty="0">
              <a:latin typeface="Cambria" panose="02040503050406030204" pitchFamily="18" charset="0"/>
            </a:endParaRPr>
          </a:p>
          <a:p>
            <a:pPr marL="723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u="sng" dirty="0" err="1">
                <a:latin typeface="Cambria" panose="02040503050406030204" pitchFamily="18" charset="0"/>
              </a:rPr>
              <a:t>Marlu</a:t>
            </a:r>
            <a:r>
              <a:rPr lang="fr-FR" sz="1600" b="1" u="sng" dirty="0">
                <a:latin typeface="Cambria" panose="02040503050406030204" pitchFamily="18" charset="0"/>
              </a:rPr>
              <a:t> </a:t>
            </a:r>
            <a:r>
              <a:rPr lang="fr-FR" sz="1600" b="1" u="sng" dirty="0" err="1">
                <a:latin typeface="Cambria" panose="02040503050406030204" pitchFamily="18" charset="0"/>
              </a:rPr>
              <a:t>Cesar</a:t>
            </a:r>
            <a:r>
              <a:rPr lang="fr-FR" sz="1600" b="1" u="sng" dirty="0">
                <a:latin typeface="Cambria" panose="02040503050406030204" pitchFamily="18" charset="0"/>
              </a:rPr>
              <a:t> STEIL</a:t>
            </a:r>
            <a:r>
              <a:rPr lang="fr-FR" sz="1600" dirty="0">
                <a:latin typeface="Cambria" panose="02040503050406030204" pitchFamily="18" charset="0"/>
              </a:rPr>
              <a:t>, Jacques FOULETIER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latin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Cambria" panose="02040503050406030204" pitchFamily="18" charset="0"/>
              </a:rPr>
              <a:t>CEA Saclay - DPC-SCCME-LECNA</a:t>
            </a:r>
          </a:p>
          <a:p>
            <a:pPr marL="723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Cambria" panose="02040503050406030204" pitchFamily="18" charset="0"/>
              </a:rPr>
              <a:t>Jean-Louis COUROUAU,  Jonathan </a:t>
            </a:r>
            <a:r>
              <a:rPr lang="fr-FR" sz="1600" cap="all" dirty="0" err="1" smtClean="0">
                <a:latin typeface="Cambria" panose="02040503050406030204" pitchFamily="18" charset="0"/>
              </a:rPr>
              <a:t>Unger</a:t>
            </a:r>
            <a:r>
              <a:rPr lang="fr-FR" sz="1600" cap="all" dirty="0" smtClean="0">
                <a:latin typeface="Cambria" panose="02040503050406030204" pitchFamily="18" charset="0"/>
              </a:rPr>
              <a:t>, </a:t>
            </a:r>
            <a:r>
              <a:rPr lang="fr-FR" sz="1600" dirty="0" smtClean="0">
                <a:latin typeface="Cambria" panose="02040503050406030204" pitchFamily="18" charset="0"/>
              </a:rPr>
              <a:t>V</a:t>
            </a:r>
            <a:r>
              <a:rPr lang="fr-FR" sz="1600" dirty="0" smtClean="0">
                <a:latin typeface="Cambria" panose="02040503050406030204" pitchFamily="18" charset="0"/>
              </a:rPr>
              <a:t>éronique</a:t>
            </a:r>
            <a:r>
              <a:rPr lang="fr-FR" sz="1600" dirty="0" smtClean="0">
                <a:latin typeface="Cambria" panose="02040503050406030204" pitchFamily="18" charset="0"/>
              </a:rPr>
              <a:t> </a:t>
            </a:r>
            <a:r>
              <a:rPr lang="fr-FR" sz="1600" dirty="0">
                <a:latin typeface="Cambria" panose="02040503050406030204" pitchFamily="18" charset="0"/>
              </a:rPr>
              <a:t>LORENTZ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288" y="3349104"/>
            <a:ext cx="7921625" cy="1016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000" b="1" dirty="0">
                <a:latin typeface="Cambria" panose="02040503050406030204" pitchFamily="18" charset="0"/>
              </a:rPr>
              <a:t> NEEDS 2014-2015 </a:t>
            </a:r>
          </a:p>
          <a:p>
            <a:pPr algn="ctr" eaLnBrk="1" hangingPunct="1"/>
            <a:r>
              <a:rPr lang="fr-FR" altLang="fr-FR" sz="2000" b="1" dirty="0">
                <a:latin typeface="Cambria" panose="02040503050406030204" pitchFamily="18" charset="0"/>
              </a:rPr>
              <a:t>Projet Fédérateur Systèmes Nucléaires</a:t>
            </a:r>
          </a:p>
          <a:p>
            <a:pPr algn="ctr" eaLnBrk="1" hangingPunct="1"/>
            <a:r>
              <a:rPr lang="fr-FR" altLang="fr-FR" sz="2000" dirty="0">
                <a:latin typeface="Cambria" panose="02040503050406030204" pitchFamily="18" charset="0"/>
              </a:rPr>
              <a:t> (</a:t>
            </a:r>
            <a:r>
              <a:rPr lang="fr-FR" altLang="fr-FR" sz="2000" dirty="0" smtClean="0">
                <a:latin typeface="Cambria" panose="02040503050406030204" pitchFamily="18" charset="0"/>
              </a:rPr>
              <a:t>Instrumentation réacteur et PF Matériaux) </a:t>
            </a:r>
            <a:endParaRPr lang="fr-FR" altLang="fr-FR" sz="2000" dirty="0">
              <a:latin typeface="Cambria" panose="02040503050406030204" pitchFamily="18" charset="0"/>
            </a:endParaRPr>
          </a:p>
        </p:txBody>
      </p:sp>
      <p:pic>
        <p:nvPicPr>
          <p:cNvPr id="12" name="Picture 3" descr="Capture d’écran 2015-12-10 à 21.3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" y="188640"/>
            <a:ext cx="203744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59933"/>
            <a:ext cx="1737389" cy="8561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16632"/>
            <a:ext cx="2809875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 flipV="1">
            <a:off x="1003300" y="555625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ZoneTexte 18"/>
          <p:cNvSpPr txBox="1">
            <a:spLocks noChangeArrowheads="1"/>
          </p:cNvSpPr>
          <p:nvPr/>
        </p:nvSpPr>
        <p:spPr bwMode="auto">
          <a:xfrm>
            <a:off x="1397000" y="2878138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b="1">
                <a:solidFill>
                  <a:srgbClr val="FF0000"/>
                </a:solidFill>
                <a:latin typeface="Comic Sans MS" panose="030F0702030302020204" pitchFamily="66" charset="0"/>
              </a:rPr>
              <a:t>Avant Na</a:t>
            </a:r>
            <a:endParaRPr lang="en-US" altLang="en-US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0" name="ZoneTexte 19"/>
          <p:cNvSpPr txBox="1">
            <a:spLocks noChangeArrowheads="1"/>
          </p:cNvSpPr>
          <p:nvPr/>
        </p:nvSpPr>
        <p:spPr bwMode="auto">
          <a:xfrm>
            <a:off x="6300788" y="2852738"/>
            <a:ext cx="136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b="1">
                <a:latin typeface="Comic Sans MS" panose="030F0702030302020204" pitchFamily="66" charset="0"/>
              </a:rPr>
              <a:t>Après Na</a:t>
            </a:r>
            <a:endParaRPr lang="en-US" altLang="en-US" sz="2000" b="1">
              <a:latin typeface="Comic Sans MS" panose="030F0702030302020204" pitchFamily="66" charset="0"/>
            </a:endParaRPr>
          </a:p>
        </p:txBody>
      </p:sp>
      <p:sp>
        <p:nvSpPr>
          <p:cNvPr id="14341" name="ZoneTexte 21"/>
          <p:cNvSpPr txBox="1">
            <a:spLocks noChangeArrowheads="1"/>
          </p:cNvSpPr>
          <p:nvPr/>
        </p:nvSpPr>
        <p:spPr bwMode="auto">
          <a:xfrm>
            <a:off x="1665288" y="5476875"/>
            <a:ext cx="5272087" cy="644525"/>
          </a:xfrm>
          <a:prstGeom prst="rect">
            <a:avLst/>
          </a:prstGeom>
          <a:solidFill>
            <a:srgbClr val="0070C0">
              <a:alpha val="2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2000">
                <a:latin typeface="Cambria" panose="02040503050406030204" pitchFamily="18" charset="0"/>
              </a:rPr>
              <a:t>Changements de la microstructure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2000">
                <a:latin typeface="Cambria" panose="02040503050406030204" pitchFamily="18" charset="0"/>
              </a:rPr>
              <a:t>Déchaussement des grains visible au MEB-FEG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059113" y="2508250"/>
            <a:ext cx="984250" cy="6334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6278563" y="1539875"/>
            <a:ext cx="2865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solidFill>
                  <a:srgbClr val="1C26F4"/>
                </a:solidFill>
                <a:latin typeface="Comic Sans MS" panose="030F0702030302020204" pitchFamily="66" charset="0"/>
              </a:rPr>
              <a:t>Modification importante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solidFill>
                  <a:srgbClr val="1C26F4"/>
                </a:solidFill>
                <a:latin typeface="Comic Sans MS" panose="030F0702030302020204" pitchFamily="66" charset="0"/>
              </a:rPr>
              <a:t>aux basses </a:t>
            </a:r>
            <a:r>
              <a:rPr lang="fr-FR" altLang="en-US" sz="1800" dirty="0" smtClean="0">
                <a:solidFill>
                  <a:srgbClr val="1C26F4"/>
                </a:solidFill>
                <a:latin typeface="Comic Sans MS" panose="030F0702030302020204" pitchFamily="66" charset="0"/>
              </a:rPr>
              <a:t>fréquences : </a:t>
            </a:r>
            <a:endParaRPr lang="fr-FR" altLang="en-US" sz="1800" dirty="0">
              <a:solidFill>
                <a:srgbClr val="1C26F4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solidFill>
                  <a:srgbClr val="1C26F4"/>
                </a:solidFill>
                <a:latin typeface="Comic Sans MS" panose="030F0702030302020204" pitchFamily="66" charset="0"/>
              </a:rPr>
              <a:t>Joints de </a:t>
            </a:r>
            <a:r>
              <a:rPr lang="fr-FR" altLang="en-US" sz="1800" dirty="0" smtClean="0">
                <a:solidFill>
                  <a:srgbClr val="1C26F4"/>
                </a:solidFill>
                <a:latin typeface="Comic Sans MS" panose="030F0702030302020204" pitchFamily="66" charset="0"/>
              </a:rPr>
              <a:t>grains !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pic>
        <p:nvPicPr>
          <p:cNvPr id="14344" name="Imag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908050"/>
            <a:ext cx="482917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avec flèche 18"/>
          <p:cNvCxnSpPr/>
          <p:nvPr/>
        </p:nvCxnSpPr>
        <p:spPr>
          <a:xfrm>
            <a:off x="4722813" y="2300288"/>
            <a:ext cx="1001712" cy="841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236913"/>
            <a:ext cx="27924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 descr="I:\PARTAGES\SCCME-LECNA-DissoPbNa\Corrona1-essais\essai-béta-13\MEB céramiques (Anthony)\Hf 10%Y2O3 50%Al2O3\Coeur\h10y50a-09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213100"/>
            <a:ext cx="30051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Rectangle 1"/>
          <p:cNvSpPr>
            <a:spLocks noChangeArrowheads="1"/>
          </p:cNvSpPr>
          <p:nvPr/>
        </p:nvSpPr>
        <p:spPr bwMode="auto">
          <a:xfrm>
            <a:off x="4370388" y="992188"/>
            <a:ext cx="152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2400" b="1">
                <a:solidFill>
                  <a:srgbClr val="008672"/>
                </a:solidFill>
                <a:latin typeface="Cambria" panose="02040503050406030204" pitchFamily="18" charset="0"/>
              </a:rPr>
              <a:t>H10Y50A</a:t>
            </a:r>
            <a:endParaRPr lang="en-US" altLang="fr-FR" sz="2400" b="1">
              <a:solidFill>
                <a:srgbClr val="008672"/>
              </a:solidFill>
              <a:latin typeface="Cambria" panose="02040503050406030204" pitchFamily="18" charset="0"/>
            </a:endParaRPr>
          </a:p>
        </p:txBody>
      </p:sp>
      <p:sp>
        <p:nvSpPr>
          <p:cNvPr id="14349" name="Rectangle 3"/>
          <p:cNvSpPr>
            <a:spLocks noChangeArrowheads="1"/>
          </p:cNvSpPr>
          <p:nvPr/>
        </p:nvSpPr>
        <p:spPr bwMode="auto">
          <a:xfrm>
            <a:off x="1187450" y="188913"/>
            <a:ext cx="7546975" cy="3683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fr-FR" altLang="en-US" sz="1800">
                <a:latin typeface="Comic Sans MS" panose="030F0702030302020204" pitchFamily="66" charset="0"/>
              </a:rPr>
              <a:t>Matériaux soumis à des conditions extrêmes (</a:t>
            </a:r>
            <a:r>
              <a:rPr lang="fr-FR" altLang="fr-FR" sz="1800">
                <a:latin typeface="Gill Sans MT" panose="020B0502020104020203" pitchFamily="34" charset="0"/>
              </a:rPr>
              <a:t>550°C, 1-10 ppm, 3 000 h</a:t>
            </a:r>
            <a:r>
              <a:rPr lang="fr-FR" altLang="fr-FR" sz="1800">
                <a:latin typeface="Comic Sans MS" panose="030F0702030302020204" pitchFamily="66" charset="0"/>
              </a:rPr>
              <a:t>)</a:t>
            </a:r>
            <a:endParaRPr lang="fr-FR" altLang="fr-FR" sz="1800">
              <a:latin typeface="Gill Sans MT" panose="020B0502020104020203" pitchFamily="34" charset="0"/>
            </a:endParaRPr>
          </a:p>
        </p:txBody>
      </p:sp>
      <p:sp>
        <p:nvSpPr>
          <p:cNvPr id="14350" name="Rectangle 23"/>
          <p:cNvSpPr>
            <a:spLocks noChangeArrowheads="1"/>
          </p:cNvSpPr>
          <p:nvPr/>
        </p:nvSpPr>
        <p:spPr bwMode="auto">
          <a:xfrm>
            <a:off x="3622675" y="4149725"/>
            <a:ext cx="152558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2400" b="1">
                <a:solidFill>
                  <a:srgbClr val="008672"/>
                </a:solidFill>
                <a:latin typeface="Cambria" panose="02040503050406030204" pitchFamily="18" charset="0"/>
              </a:rPr>
              <a:t>H10Y50A</a:t>
            </a:r>
            <a:endParaRPr lang="en-US" altLang="fr-FR" sz="2400" b="1">
              <a:solidFill>
                <a:srgbClr val="008672"/>
              </a:solidFill>
              <a:latin typeface="Cambria" panose="02040503050406030204" pitchFamily="18" charset="0"/>
            </a:endParaRPr>
          </a:p>
        </p:txBody>
      </p:sp>
      <p:sp>
        <p:nvSpPr>
          <p:cNvPr id="14351" name="ZoneTexte 26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10</a:t>
            </a:r>
            <a:endParaRPr lang="en-US" altLang="fr-FR" sz="1400" dirty="0"/>
          </a:p>
        </p:txBody>
      </p:sp>
      <p:pic>
        <p:nvPicPr>
          <p:cNvPr id="14353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 flipV="1">
            <a:off x="1003300" y="555625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285750" y="1989138"/>
            <a:ext cx="5129213" cy="2860675"/>
            <a:chOff x="285750" y="1989138"/>
            <a:chExt cx="5129213" cy="2860675"/>
          </a:xfrm>
        </p:grpSpPr>
        <p:grpSp>
          <p:nvGrpSpPr>
            <p:cNvPr id="5" name="Groupe 4"/>
            <p:cNvGrpSpPr/>
            <p:nvPr/>
          </p:nvGrpSpPr>
          <p:grpSpPr>
            <a:xfrm>
              <a:off x="285750" y="2195513"/>
              <a:ext cx="4235450" cy="2654300"/>
              <a:chOff x="285750" y="2195513"/>
              <a:chExt cx="4235450" cy="2654300"/>
            </a:xfrm>
          </p:grpSpPr>
          <p:grpSp>
            <p:nvGrpSpPr>
              <p:cNvPr id="15362" name="Groupe 6"/>
              <p:cNvGrpSpPr>
                <a:grpSpLocks/>
              </p:cNvGrpSpPr>
              <p:nvPr/>
            </p:nvGrpSpPr>
            <p:grpSpPr bwMode="auto">
              <a:xfrm>
                <a:off x="285750" y="2195513"/>
                <a:ext cx="4235450" cy="2654300"/>
                <a:chOff x="285898" y="2195572"/>
                <a:chExt cx="4235910" cy="2653682"/>
              </a:xfrm>
            </p:grpSpPr>
            <p:grpSp>
              <p:nvGrpSpPr>
                <p:cNvPr id="15382" name="Groupe 4"/>
                <p:cNvGrpSpPr>
                  <a:grpSpLocks/>
                </p:cNvGrpSpPr>
                <p:nvPr/>
              </p:nvGrpSpPr>
              <p:grpSpPr bwMode="auto">
                <a:xfrm>
                  <a:off x="285898" y="2427167"/>
                  <a:ext cx="4235910" cy="2422087"/>
                  <a:chOff x="285898" y="2427167"/>
                  <a:chExt cx="4235910" cy="2422087"/>
                </a:xfrm>
              </p:grpSpPr>
              <p:pic>
                <p:nvPicPr>
                  <p:cNvPr id="15384" name="Image 53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5898" y="2427167"/>
                    <a:ext cx="4235910" cy="24220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385" name="ZoneTexte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02962" y="2655962"/>
                    <a:ext cx="609773" cy="294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200" b="1"/>
                      <a:t>YSZ 250h</a:t>
                    </a:r>
                  </a:p>
                </p:txBody>
              </p:sp>
              <p:sp>
                <p:nvSpPr>
                  <p:cNvPr id="15386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204116" y="2783315"/>
                    <a:ext cx="672570" cy="2431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200" b="1" dirty="0">
                        <a:solidFill>
                          <a:srgbClr val="FF0000"/>
                        </a:solidFill>
                      </a:rPr>
                      <a:t>YSZ 1000h</a:t>
                    </a:r>
                  </a:p>
                </p:txBody>
              </p:sp>
              <p:sp>
                <p:nvSpPr>
                  <p:cNvPr id="4" name="Rectangle 3"/>
                  <p:cNvSpPr/>
                  <p:nvPr/>
                </p:nvSpPr>
                <p:spPr>
                  <a:xfrm>
                    <a:off x="1116251" y="2689169"/>
                    <a:ext cx="790661" cy="30790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1400" kern="50" dirty="0">
                        <a:latin typeface="Arial" panose="020B0604020202020204" pitchFamily="34" charset="0"/>
                        <a:ea typeface="MS Mincho" panose="02020609040205080304" pitchFamily="49" charset="-128"/>
                      </a:rPr>
                      <a:t>350°C</a:t>
                    </a:r>
                    <a:endParaRPr lang="fr-FR" sz="1400" dirty="0">
                      <a:latin typeface="+mn-lt"/>
                    </a:endParaRPr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827295" y="2195572"/>
                  <a:ext cx="3315060" cy="36980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b="1" kern="50" dirty="0">
                      <a:solidFill>
                        <a:srgbClr val="008672"/>
                      </a:solidFill>
                      <a:latin typeface="Arial" panose="020B0604020202020204" pitchFamily="34" charset="0"/>
                      <a:ea typeface="MS Mincho" panose="02020609040205080304" pitchFamily="49" charset="-128"/>
                    </a:rPr>
                    <a:t>Zircone cubique YSZ (TZ8Y)</a:t>
                  </a:r>
                </a:p>
              </p:txBody>
            </p:sp>
          </p:grpSp>
          <p:sp>
            <p:nvSpPr>
              <p:cNvPr id="15364" name="ZoneTexte 18"/>
              <p:cNvSpPr txBox="1">
                <a:spLocks noChangeArrowheads="1"/>
              </p:cNvSpPr>
              <p:nvPr/>
            </p:nvSpPr>
            <p:spPr bwMode="auto">
              <a:xfrm>
                <a:off x="1946275" y="3513138"/>
                <a:ext cx="9572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n-US" sz="2000" b="1" dirty="0">
                    <a:latin typeface="Comic Sans MS" panose="030F0702030302020204" pitchFamily="66" charset="0"/>
                  </a:rPr>
                  <a:t>Grains</a:t>
                </a:r>
                <a:endParaRPr lang="en-US" altLang="en-US" sz="20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5365" name="ZoneTexte 19"/>
            <p:cNvSpPr txBox="1">
              <a:spLocks noChangeArrowheads="1"/>
            </p:cNvSpPr>
            <p:nvPr/>
          </p:nvSpPr>
          <p:spPr bwMode="auto">
            <a:xfrm>
              <a:off x="4051300" y="1989138"/>
              <a:ext cx="1363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000" b="1">
                  <a:latin typeface="Comic Sans MS" panose="030F0702030302020204" pitchFamily="66" charset="0"/>
                </a:rPr>
                <a:t>Après Na</a:t>
              </a:r>
              <a:endParaRPr lang="en-US" altLang="en-US" sz="20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15366" name="ZoneTexte 21"/>
          <p:cNvSpPr txBox="1">
            <a:spLocks noChangeArrowheads="1"/>
          </p:cNvSpPr>
          <p:nvPr/>
        </p:nvSpPr>
        <p:spPr bwMode="auto">
          <a:xfrm>
            <a:off x="641350" y="995363"/>
            <a:ext cx="7993063" cy="922337"/>
          </a:xfrm>
          <a:prstGeom prst="rect">
            <a:avLst/>
          </a:prstGeom>
          <a:solidFill>
            <a:srgbClr val="0070C0">
              <a:alpha val="2901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en-US" sz="1800" dirty="0">
                <a:latin typeface="Comic Sans MS" panose="030F0702030302020204" pitchFamily="66" charset="0"/>
              </a:rPr>
              <a:t>Caractérisation en cours : TZ8Y et H10Y50A après 250 et </a:t>
            </a:r>
            <a:r>
              <a:rPr lang="fr-FR" altLang="en-US" sz="1800" dirty="0" smtClean="0">
                <a:latin typeface="Comic Sans MS" panose="030F0702030302020204" pitchFamily="66" charset="0"/>
              </a:rPr>
              <a:t>1000 h</a:t>
            </a:r>
            <a:endParaRPr lang="fr-FR" altLang="en-US" sz="1800" dirty="0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en-US" sz="1800" dirty="0">
                <a:latin typeface="Comic Sans MS" panose="030F0702030302020204" pitchFamily="66" charset="0"/>
              </a:rPr>
              <a:t>Mesures effectuées sous N</a:t>
            </a:r>
            <a:r>
              <a:rPr lang="fr-FR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fr-FR" altLang="en-US" sz="1800" dirty="0">
                <a:latin typeface="Comic Sans MS" panose="030F0702030302020204" pitchFamily="66" charset="0"/>
              </a:rPr>
              <a:t> (</a:t>
            </a:r>
            <a:r>
              <a:rPr lang="fr-FR" altLang="en-US" sz="1800" dirty="0">
                <a:latin typeface="Magneto" panose="04030805050802020D02" pitchFamily="82" charset="0"/>
              </a:rPr>
              <a:t>~</a:t>
            </a:r>
            <a:r>
              <a:rPr lang="fr-FR" altLang="en-US" sz="1800" dirty="0">
                <a:latin typeface="Comic Sans MS" panose="030F0702030302020204" pitchFamily="66" charset="0"/>
              </a:rPr>
              <a:t>1 ppm O</a:t>
            </a:r>
            <a:r>
              <a:rPr lang="fr-FR" altLang="en-US" sz="1800" baseline="-25000" dirty="0">
                <a:latin typeface="Comic Sans MS" panose="030F0702030302020204" pitchFamily="66" charset="0"/>
              </a:rPr>
              <a:t>2</a:t>
            </a:r>
            <a:r>
              <a:rPr lang="fr-FR" altLang="en-US" sz="1800" dirty="0">
                <a:latin typeface="Comic Sans MS" panose="030F0702030302020204" pitchFamily="66" charset="0"/>
              </a:rPr>
              <a:t>) afin d’éviter la </a:t>
            </a:r>
            <a:r>
              <a:rPr lang="fr-FR" altLang="en-US" sz="1800" dirty="0" err="1" smtClean="0">
                <a:latin typeface="Comic Sans MS" panose="030F0702030302020204" pitchFamily="66" charset="0"/>
              </a:rPr>
              <a:t>réoxydation</a:t>
            </a:r>
            <a:endParaRPr lang="fr-FR" altLang="en-US" sz="1800" dirty="0"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en-US" sz="1800" dirty="0">
                <a:latin typeface="Comic Sans MS" panose="030F0702030302020204" pitchFamily="66" charset="0"/>
              </a:rPr>
              <a:t>Electrodes de mesure : dépôt d’Ag</a:t>
            </a:r>
          </a:p>
        </p:txBody>
      </p:sp>
      <p:sp>
        <p:nvSpPr>
          <p:cNvPr id="15369" name="ZoneTexte 26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11</a:t>
            </a:r>
            <a:endParaRPr lang="en-US" altLang="fr-FR" sz="1400" dirty="0"/>
          </a:p>
        </p:txBody>
      </p:sp>
      <p:pic>
        <p:nvPicPr>
          <p:cNvPr id="15371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1537679" y="188913"/>
            <a:ext cx="7004573" cy="701675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fr-FR" altLang="fr-FR" sz="1800" dirty="0">
                <a:latin typeface="Comic Sans MS" panose="030F0702030302020204" pitchFamily="66" charset="0"/>
              </a:rPr>
              <a:t>1-</a:t>
            </a:r>
            <a:r>
              <a:rPr lang="fr-FR" altLang="fr-FR" sz="1800" i="1" dirty="0">
                <a:latin typeface="Comic Sans MS" panose="030F0702030302020204" pitchFamily="66" charset="0"/>
              </a:rPr>
              <a:t>Résistance chimique en milieu sodium liquide de </a:t>
            </a:r>
            <a:r>
              <a:rPr lang="fr-FR" altLang="fr-FR" sz="1800" i="1" dirty="0" smtClean="0">
                <a:latin typeface="Comic Sans MS" panose="030F0702030302020204" pitchFamily="66" charset="0"/>
              </a:rPr>
              <a:t>céramiques</a:t>
            </a:r>
            <a:endParaRPr lang="fr-FR" altLang="fr-FR" sz="1800" i="1" dirty="0">
              <a:latin typeface="Comic Sans MS" panose="030F0702030302020204" pitchFamily="66" charset="0"/>
            </a:endParaRPr>
          </a:p>
          <a:p>
            <a:pPr>
              <a:buClr>
                <a:schemeClr val="tx2"/>
              </a:buClr>
              <a:buSzPct val="70000"/>
              <a:buFont typeface="Wingdings 2" panose="05020102010507070707" pitchFamily="18" charset="2"/>
              <a:buNone/>
            </a:pPr>
            <a:r>
              <a:rPr lang="fr-FR" altLang="fr-FR" sz="1800" i="1" dirty="0">
                <a:latin typeface="Comic Sans MS" panose="030F0702030302020204" pitchFamily="66" charset="0"/>
              </a:rPr>
              <a:t>(450°</a:t>
            </a:r>
            <a:r>
              <a:rPr lang="fr-FR" altLang="fr-FR" sz="1800" i="1" dirty="0" smtClean="0">
                <a:latin typeface="Comic Sans MS" panose="030F0702030302020204" pitchFamily="66" charset="0"/>
              </a:rPr>
              <a:t>C ; </a:t>
            </a:r>
            <a:r>
              <a:rPr lang="fr-FR" altLang="fr-FR" sz="1800" i="1" dirty="0">
                <a:latin typeface="Comic Sans MS" panose="030F0702030302020204" pitchFamily="66" charset="0"/>
              </a:rPr>
              <a:t>moins d’une ppm en oxygène)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643438" y="2266950"/>
            <a:ext cx="4165600" cy="2530475"/>
            <a:chOff x="4643438" y="2266950"/>
            <a:chExt cx="4165600" cy="2530475"/>
          </a:xfrm>
        </p:grpSpPr>
        <p:grpSp>
          <p:nvGrpSpPr>
            <p:cNvPr id="6" name="Groupe 5"/>
            <p:cNvGrpSpPr/>
            <p:nvPr/>
          </p:nvGrpSpPr>
          <p:grpSpPr>
            <a:xfrm>
              <a:off x="4643438" y="2266950"/>
              <a:ext cx="4165600" cy="2530475"/>
              <a:chOff x="4643438" y="2266950"/>
              <a:chExt cx="4165600" cy="2530475"/>
            </a:xfrm>
          </p:grpSpPr>
          <p:grpSp>
            <p:nvGrpSpPr>
              <p:cNvPr id="15373" name="Groupe 5"/>
              <p:cNvGrpSpPr>
                <a:grpSpLocks/>
              </p:cNvGrpSpPr>
              <p:nvPr/>
            </p:nvGrpSpPr>
            <p:grpSpPr bwMode="auto">
              <a:xfrm>
                <a:off x="4643438" y="2266950"/>
                <a:ext cx="4165600" cy="2530475"/>
                <a:chOff x="4644008" y="2267580"/>
                <a:chExt cx="4164399" cy="2529572"/>
              </a:xfrm>
            </p:grpSpPr>
            <p:grpSp>
              <p:nvGrpSpPr>
                <p:cNvPr id="15377" name="Groupe 57"/>
                <p:cNvGrpSpPr>
                  <a:grpSpLocks/>
                </p:cNvGrpSpPr>
                <p:nvPr/>
              </p:nvGrpSpPr>
              <p:grpSpPr bwMode="auto">
                <a:xfrm>
                  <a:off x="4644008" y="2497819"/>
                  <a:ext cx="4164399" cy="2299333"/>
                  <a:chOff x="6819113" y="2427288"/>
                  <a:chExt cx="5099985" cy="2815908"/>
                </a:xfrm>
              </p:grpSpPr>
              <p:pic>
                <p:nvPicPr>
                  <p:cNvPr id="15379" name="Image 58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19113" y="2427288"/>
                    <a:ext cx="5099985" cy="28159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538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7988253" y="2933809"/>
                    <a:ext cx="1093248" cy="3686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200" b="1" dirty="0">
                        <a:solidFill>
                          <a:srgbClr val="FF0000"/>
                        </a:solidFill>
                      </a:rPr>
                      <a:t>H10Y50A 1000h</a:t>
                    </a:r>
                  </a:p>
                </p:txBody>
              </p:sp>
              <p:sp>
                <p:nvSpPr>
                  <p:cNvPr id="15381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7973704" y="2774810"/>
                    <a:ext cx="697932" cy="1421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:r>
                      <a:rPr lang="fr-FR" altLang="fr-FR" sz="1200" b="1"/>
                      <a:t>H10Y50A 250h</a:t>
                    </a: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5347067" y="2267580"/>
                  <a:ext cx="2969357" cy="36975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lvl="1"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b="1" kern="50" dirty="0">
                      <a:solidFill>
                        <a:srgbClr val="008672"/>
                      </a:solidFill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Composite </a:t>
                  </a:r>
                  <a:r>
                    <a:rPr lang="fr-FR" b="1" dirty="0">
                      <a:solidFill>
                        <a:srgbClr val="00867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H10Y50A</a:t>
                  </a:r>
                  <a:r>
                    <a:rPr lang="fr-FR" b="1" kern="50" dirty="0">
                      <a:solidFill>
                        <a:srgbClr val="008672"/>
                      </a:solidFill>
                      <a:latin typeface="Arial" panose="020B0604020202020204" pitchFamily="34" charset="0"/>
                      <a:ea typeface="MS Mincho" panose="02020609040205080304" pitchFamily="49" charset="-128"/>
                      <a:cs typeface="Arial" panose="020B0604020202020204" pitchFamily="34" charset="0"/>
                    </a:rPr>
                    <a:t> </a:t>
                  </a:r>
                  <a:endParaRPr lang="fr-FR" b="1" dirty="0">
                    <a:solidFill>
                      <a:srgbClr val="00867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375" name="ZoneTexte 18"/>
              <p:cNvSpPr txBox="1">
                <a:spLocks noChangeArrowheads="1"/>
              </p:cNvSpPr>
              <p:nvPr/>
            </p:nvSpPr>
            <p:spPr bwMode="auto">
              <a:xfrm>
                <a:off x="6397625" y="3508375"/>
                <a:ext cx="9572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en-US" sz="2000" b="1" dirty="0">
                    <a:latin typeface="Comic Sans MS" panose="030F0702030302020204" pitchFamily="66" charset="0"/>
                  </a:rPr>
                  <a:t>Grains</a:t>
                </a:r>
                <a:endParaRPr lang="en-US" altLang="en-US" sz="20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7842250" y="2701925"/>
              <a:ext cx="792163" cy="307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50" dirty="0">
                  <a:latin typeface="Arial" panose="020B0604020202020204" pitchFamily="34" charset="0"/>
                  <a:ea typeface="MS Mincho" panose="02020609040205080304" pitchFamily="49" charset="-128"/>
                </a:rPr>
                <a:t>400°C</a:t>
              </a:r>
              <a:endParaRPr lang="fr-FR" sz="1400" dirty="0">
                <a:latin typeface="+mn-lt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892322" y="4022725"/>
            <a:ext cx="6269038" cy="2246312"/>
            <a:chOff x="1892322" y="4022725"/>
            <a:chExt cx="6269038" cy="2246312"/>
          </a:xfrm>
        </p:grpSpPr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1892322" y="5068887"/>
              <a:ext cx="6269038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 2" pitchFamily="18" charset="2"/>
                <a:buChar char="¥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08BB4"/>
                </a:buClr>
                <a:buSzPct val="60000"/>
                <a:buFont typeface="Wingdings 2" pitchFamily="18" charset="2"/>
                <a:buChar char="¥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A7328"/>
                </a:buClr>
                <a:buSzPct val="57000"/>
                <a:buFont typeface="Wingdings 2" pitchFamily="18" charset="2"/>
                <a:buChar char="¥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AE589F"/>
                </a:buClr>
                <a:buSzPct val="55000"/>
                <a:buFont typeface="Wingdings 2" pitchFamily="18" charset="2"/>
                <a:buChar char="¥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0000"/>
                <a:buFont typeface="Wingdings 2" pitchFamily="18" charset="2"/>
                <a:buChar char="¥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0000"/>
                <a:buFont typeface="Wingdings 2" pitchFamily="18" charset="2"/>
                <a:buChar char="¥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0000"/>
                <a:buFont typeface="Wingdings 2" pitchFamily="18" charset="2"/>
                <a:buChar char="¥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0000"/>
                <a:buFont typeface="Wingdings 2" pitchFamily="18" charset="2"/>
                <a:buChar char="¥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0000"/>
                <a:buFont typeface="Wingdings 2" pitchFamily="18" charset="2"/>
                <a:buChar char="¥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defRPr/>
              </a:pPr>
              <a:r>
                <a:rPr lang="fr-FR" altLang="en-US" sz="1800" b="1" dirty="0" smtClean="0">
                  <a:solidFill>
                    <a:srgbClr val="1C26F4"/>
                  </a:solidFill>
                  <a:latin typeface="Comic Sans MS" pitchFamily="66" charset="0"/>
                </a:rPr>
                <a:t>Jusqu’à </a:t>
              </a:r>
              <a:r>
                <a:rPr lang="fr-FR" altLang="en-US" sz="1800" b="1" dirty="0">
                  <a:solidFill>
                    <a:srgbClr val="1C26F4"/>
                  </a:solidFill>
                  <a:latin typeface="Comic Sans MS" pitchFamily="66" charset="0"/>
                </a:rPr>
                <a:t>1000 </a:t>
              </a:r>
              <a:r>
                <a:rPr lang="fr-FR" altLang="en-US" sz="1800" b="1" dirty="0" smtClean="0">
                  <a:solidFill>
                    <a:srgbClr val="1C26F4"/>
                  </a:solidFill>
                  <a:latin typeface="Comic Sans MS" pitchFamily="66" charset="0"/>
                </a:rPr>
                <a:t>h:</a:t>
              </a:r>
              <a:endParaRPr lang="fr-FR" altLang="en-US" sz="1800" b="1" dirty="0">
                <a:solidFill>
                  <a:srgbClr val="1C26F4"/>
                </a:solidFill>
                <a:latin typeface="Comic Sans MS" pitchFamily="66" charset="0"/>
              </a:endParaRPr>
            </a:p>
            <a:p>
              <a:pPr marL="1028700" lvl="1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lang="fr-FR" altLang="en-US" sz="1800" dirty="0" smtClean="0">
                  <a:solidFill>
                    <a:srgbClr val="1C26F4"/>
                  </a:solidFill>
                  <a:latin typeface="Comic Sans MS" pitchFamily="66" charset="0"/>
                </a:rPr>
                <a:t>Pas de modification des diagrammes</a:t>
              </a:r>
            </a:p>
            <a:p>
              <a:pPr marL="1028700" lvl="1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lang="fr-FR" altLang="en-US" sz="1800" dirty="0" smtClean="0">
                  <a:solidFill>
                    <a:srgbClr val="1C26F4"/>
                  </a:solidFill>
                  <a:latin typeface="Comic Sans MS" pitchFamily="66" charset="0"/>
                </a:rPr>
                <a:t>Pas de changements des propriétés électriques</a:t>
              </a:r>
            </a:p>
            <a:p>
              <a:pPr marL="0" lvl="1" indent="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>
                  <a:tab pos="87313" algn="l"/>
                </a:tabLst>
                <a:defRPr/>
              </a:pPr>
              <a:r>
                <a:rPr lang="fr-FR" altLang="en-US" sz="1800" dirty="0" smtClean="0">
                  <a:solidFill>
                    <a:srgbClr val="1C26F4"/>
                  </a:solidFill>
                  <a:latin typeface="Comic Sans MS" pitchFamily="66" charset="0"/>
                </a:rPr>
                <a:t>Mesures en </a:t>
              </a:r>
              <a:r>
                <a:rPr lang="fr-FR" altLang="en-US" sz="1800" dirty="0" smtClean="0">
                  <a:solidFill>
                    <a:srgbClr val="1C26F4"/>
                  </a:solidFill>
                  <a:latin typeface="Comic Sans MS" pitchFamily="66" charset="0"/>
                </a:rPr>
                <a:t>cours pour 2000 et </a:t>
              </a:r>
              <a:r>
                <a:rPr lang="fr-FR" altLang="en-US" sz="1800" dirty="0" smtClean="0">
                  <a:solidFill>
                    <a:srgbClr val="1C26F4"/>
                  </a:solidFill>
                  <a:latin typeface="Comic Sans MS" pitchFamily="66" charset="0"/>
                </a:rPr>
                <a:t>4000 </a:t>
              </a:r>
              <a:r>
                <a:rPr lang="fr-FR" altLang="en-US" sz="1800" dirty="0" smtClean="0">
                  <a:solidFill>
                    <a:srgbClr val="1C26F4"/>
                  </a:solidFill>
                  <a:latin typeface="Comic Sans MS" pitchFamily="66" charset="0"/>
                </a:rPr>
                <a:t>h  </a:t>
              </a:r>
              <a:endParaRPr lang="fr-FR" altLang="en-US" sz="1800" dirty="0">
                <a:solidFill>
                  <a:srgbClr val="1C26F4"/>
                </a:solidFill>
                <a:latin typeface="Comic Sans MS" pitchFamily="66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3203575" y="4200525"/>
              <a:ext cx="1000125" cy="8413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flipH="1">
              <a:off x="5499100" y="4022725"/>
              <a:ext cx="958850" cy="10779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989013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19"/>
          <p:cNvSpPr>
            <a:spLocks noChangeArrowheads="1"/>
          </p:cNvSpPr>
          <p:nvPr/>
        </p:nvSpPr>
        <p:spPr bwMode="auto">
          <a:xfrm>
            <a:off x="1727200" y="136525"/>
            <a:ext cx="5689600" cy="830263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2400" b="1" dirty="0">
                <a:solidFill>
                  <a:srgbClr val="008672"/>
                </a:solidFill>
                <a:latin typeface="Comic Sans MS" panose="030F0702030302020204" pitchFamily="66" charset="0"/>
              </a:rPr>
              <a:t>2-</a:t>
            </a:r>
            <a:r>
              <a:rPr lang="fr-FR" altLang="fr-FR" sz="2400" i="1" dirty="0">
                <a:latin typeface="Comic Sans MS" panose="030F0702030302020204" pitchFamily="66" charset="0"/>
              </a:rPr>
              <a:t>Elaboration d’une sonde composite </a:t>
            </a:r>
          </a:p>
          <a:p>
            <a:pPr marL="0" lvl="1" eaLnBrk="1" hangingPunct="1"/>
            <a:r>
              <a:rPr lang="fr-FR" altLang="fr-FR" sz="2400" i="1" dirty="0">
                <a:latin typeface="Comic Sans MS" panose="030F0702030302020204" pitchFamily="66" charset="0"/>
              </a:rPr>
              <a:t>à base d’alumine et de </a:t>
            </a:r>
            <a:r>
              <a:rPr lang="fr-FR" altLang="fr-FR" sz="2400" i="1" dirty="0" err="1">
                <a:latin typeface="Comic Sans MS" panose="030F0702030302020204" pitchFamily="66" charset="0"/>
              </a:rPr>
              <a:t>hafnie</a:t>
            </a:r>
            <a:r>
              <a:rPr lang="fr-FR" altLang="fr-FR" sz="2400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16389" name="ZoneTexte 17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12</a:t>
            </a:r>
            <a:endParaRPr lang="en-US" altLang="fr-FR" sz="1400" dirty="0"/>
          </a:p>
        </p:txBody>
      </p:sp>
      <p:pic>
        <p:nvPicPr>
          <p:cNvPr id="16391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3400" y="1125538"/>
            <a:ext cx="46362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47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/>
            <a:r>
              <a:rPr lang="fr-FR" altLang="fr-FR" sz="2000" b="1" dirty="0">
                <a:latin typeface="Comic Sans MS" panose="030F0702030302020204" pitchFamily="66" charset="0"/>
              </a:rPr>
              <a:t>Electrolyte : Composite </a:t>
            </a:r>
            <a:r>
              <a:rPr lang="fr-FR" altLang="fr-FR" sz="2000" b="1" dirty="0" smtClean="0">
                <a:solidFill>
                  <a:srgbClr val="008672"/>
                </a:solidFill>
                <a:latin typeface="Comic Sans MS" panose="030F0702030302020204" pitchFamily="66" charset="0"/>
              </a:rPr>
              <a:t>H10Y50A</a:t>
            </a:r>
            <a:endParaRPr lang="fr-FR" altLang="fr-FR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6425" y="1557338"/>
            <a:ext cx="8391525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Fabrication de la poudre (1kg) : LEPMI à Grenoble</a:t>
            </a:r>
          </a:p>
          <a:p>
            <a:pPr marL="247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omic Sans MS" panose="030F0702030302020204" pitchFamily="66" charset="0"/>
              </a:rPr>
              <a:t>	Deux étapes : - synthèse de Hf</a:t>
            </a:r>
            <a:r>
              <a:rPr lang="fr-FR" baseline="-25000" dirty="0">
                <a:latin typeface="Comic Sans MS" panose="030F0702030302020204" pitchFamily="66" charset="0"/>
              </a:rPr>
              <a:t>0,90</a:t>
            </a:r>
            <a:r>
              <a:rPr lang="fr-FR" dirty="0">
                <a:latin typeface="Comic Sans MS" panose="030F0702030302020204" pitchFamily="66" charset="0"/>
              </a:rPr>
              <a:t>Y</a:t>
            </a:r>
            <a:r>
              <a:rPr lang="fr-FR" baseline="-25000" dirty="0">
                <a:latin typeface="Comic Sans MS" panose="030F0702030302020204" pitchFamily="66" charset="0"/>
              </a:rPr>
              <a:t>0,10</a:t>
            </a:r>
            <a:r>
              <a:rPr lang="fr-FR" dirty="0">
                <a:latin typeface="Comic Sans MS" panose="030F0702030302020204" pitchFamily="66" charset="0"/>
              </a:rPr>
              <a:t>O</a:t>
            </a:r>
            <a:r>
              <a:rPr lang="fr-FR" baseline="-25000" dirty="0">
                <a:latin typeface="Comic Sans MS" panose="030F0702030302020204" pitchFamily="66" charset="0"/>
              </a:rPr>
              <a:t>2</a:t>
            </a:r>
            <a:endParaRPr lang="fr-FR" dirty="0">
              <a:latin typeface="Comic Sans MS" panose="030F0702030302020204" pitchFamily="66" charset="0"/>
            </a:endParaRPr>
          </a:p>
          <a:p>
            <a:pPr marL="247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omic Sans MS" panose="030F0702030302020204" pitchFamily="66" charset="0"/>
              </a:rPr>
              <a:t>		         - mélange entre Hf</a:t>
            </a:r>
            <a:r>
              <a:rPr lang="fr-FR" baseline="-25000" dirty="0">
                <a:latin typeface="Comic Sans MS" panose="030F0702030302020204" pitchFamily="66" charset="0"/>
              </a:rPr>
              <a:t>0,90</a:t>
            </a:r>
            <a:r>
              <a:rPr lang="fr-FR" dirty="0">
                <a:latin typeface="Comic Sans MS" panose="030F0702030302020204" pitchFamily="66" charset="0"/>
              </a:rPr>
              <a:t>Y</a:t>
            </a:r>
            <a:r>
              <a:rPr lang="fr-FR" baseline="-25000" dirty="0">
                <a:latin typeface="Comic Sans MS" panose="030F0702030302020204" pitchFamily="66" charset="0"/>
              </a:rPr>
              <a:t>0,10</a:t>
            </a:r>
            <a:r>
              <a:rPr lang="fr-FR" dirty="0">
                <a:latin typeface="Comic Sans MS" panose="030F0702030302020204" pitchFamily="66" charset="0"/>
              </a:rPr>
              <a:t>O</a:t>
            </a:r>
            <a:r>
              <a:rPr lang="fr-FR" baseline="-25000" dirty="0">
                <a:latin typeface="Comic Sans MS" panose="030F0702030302020204" pitchFamily="66" charset="0"/>
              </a:rPr>
              <a:t>2 </a:t>
            </a:r>
            <a:r>
              <a:rPr lang="fr-FR" dirty="0">
                <a:latin typeface="Comic Sans MS" panose="030F0702030302020204" pitchFamily="66" charset="0"/>
              </a:rPr>
              <a:t>et Al</a:t>
            </a:r>
            <a:r>
              <a:rPr lang="fr-FR" baseline="-25000" dirty="0">
                <a:latin typeface="Comic Sans MS" panose="030F0702030302020204" pitchFamily="66" charset="0"/>
              </a:rPr>
              <a:t>2</a:t>
            </a:r>
            <a:r>
              <a:rPr lang="fr-FR" dirty="0">
                <a:latin typeface="Comic Sans MS" panose="030F0702030302020204" pitchFamily="66" charset="0"/>
              </a:rPr>
              <a:t>O</a:t>
            </a:r>
            <a:r>
              <a:rPr lang="fr-FR" baseline="-25000" dirty="0">
                <a:latin typeface="Comic Sans MS" panose="030F0702030302020204" pitchFamily="66" charset="0"/>
              </a:rPr>
              <a:t>3</a:t>
            </a:r>
            <a:r>
              <a:rPr lang="fr-FR" dirty="0">
                <a:latin typeface="Comic Sans MS" panose="030F0702030302020204" pitchFamily="66" charset="0"/>
              </a:rPr>
              <a:t>   (50/50 </a:t>
            </a:r>
            <a:r>
              <a:rPr lang="fr-FR" dirty="0" smtClean="0">
                <a:latin typeface="Comic Sans MS" panose="030F0702030302020204" pitchFamily="66" charset="0"/>
              </a:rPr>
              <a:t>% vol</a:t>
            </a:r>
            <a:r>
              <a:rPr lang="fr-FR" dirty="0">
                <a:latin typeface="Comic Sans MS" panose="030F0702030302020204" pitchFamily="66" charset="0"/>
              </a:rPr>
              <a:t>.)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8488" y="2565400"/>
            <a:ext cx="64801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Fabrication des gaines céramiques : CTTC à Limoges</a:t>
            </a:r>
          </a:p>
          <a:p>
            <a:pPr marL="24765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omic Sans MS" panose="030F0702030302020204" pitchFamily="66" charset="0"/>
              </a:rPr>
              <a:t>	Finalisation du mélange, mise en forme et frittage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606425" y="3349625"/>
            <a:ext cx="7905471" cy="3106739"/>
            <a:chOff x="606425" y="3349625"/>
            <a:chExt cx="7905471" cy="3106739"/>
          </a:xfrm>
        </p:grpSpPr>
        <p:sp>
          <p:nvSpPr>
            <p:cNvPr id="27" name="Rectangle 26"/>
            <p:cNvSpPr/>
            <p:nvPr/>
          </p:nvSpPr>
          <p:spPr>
            <a:xfrm>
              <a:off x="606425" y="3349625"/>
              <a:ext cx="615974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33400" lvl="1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dirty="0">
                  <a:latin typeface="Comic Sans MS" panose="030F0702030302020204" pitchFamily="66" charset="0"/>
                </a:rPr>
                <a:t>Fabrication de la sonde : LECNA à Saclay</a:t>
              </a:r>
            </a:p>
            <a:p>
              <a:pPr marL="247650" lv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anose="030F0702030302020204" pitchFamily="66" charset="0"/>
                </a:rPr>
                <a:t>	Electrode de référence : en indium (In/In</a:t>
              </a:r>
              <a:r>
                <a:rPr lang="fr-FR" baseline="-25000" dirty="0">
                  <a:latin typeface="Comic Sans MS" panose="030F0702030302020204" pitchFamily="66" charset="0"/>
                </a:rPr>
                <a:t>2</a:t>
              </a:r>
              <a:r>
                <a:rPr lang="fr-FR" dirty="0">
                  <a:latin typeface="Comic Sans MS" panose="030F0702030302020204" pitchFamily="66" charset="0"/>
                </a:rPr>
                <a:t>O</a:t>
              </a:r>
              <a:r>
                <a:rPr lang="fr-FR" baseline="-25000" dirty="0">
                  <a:latin typeface="Comic Sans MS" panose="030F0702030302020204" pitchFamily="66" charset="0"/>
                </a:rPr>
                <a:t>3</a:t>
              </a:r>
              <a:r>
                <a:rPr lang="fr-FR" dirty="0">
                  <a:latin typeface="Comic Sans MS" panose="030F0702030302020204" pitchFamily="66" charset="0"/>
                </a:rPr>
                <a:t>) </a:t>
              </a:r>
            </a:p>
            <a:p>
              <a:pPr marL="247650" lv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anose="030F0702030302020204" pitchFamily="66" charset="0"/>
                </a:rPr>
                <a:t>	Fils de mesure (</a:t>
              </a:r>
              <a:r>
                <a:rPr lang="fr-FR" dirty="0" err="1">
                  <a:latin typeface="Comic Sans MS" panose="030F0702030302020204" pitchFamily="66" charset="0"/>
                </a:rPr>
                <a:t>f.e.m</a:t>
              </a:r>
              <a:r>
                <a:rPr lang="fr-FR" dirty="0">
                  <a:latin typeface="Comic Sans MS" panose="030F0702030302020204" pitchFamily="66" charset="0"/>
                </a:rPr>
                <a:t>.): conducteur en molybdène. 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943" y="4292600"/>
              <a:ext cx="1563688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701" y="3449639"/>
              <a:ext cx="1605195" cy="300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4627562"/>
              <a:ext cx="1149350" cy="144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necteur droit avec flèche 3"/>
            <p:cNvCxnSpPr/>
            <p:nvPr/>
          </p:nvCxnSpPr>
          <p:spPr>
            <a:xfrm flipH="1" flipV="1">
              <a:off x="4932363" y="6237288"/>
              <a:ext cx="287337" cy="269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989013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Rectangle 19"/>
          <p:cNvSpPr>
            <a:spLocks noChangeArrowheads="1"/>
          </p:cNvSpPr>
          <p:nvPr/>
        </p:nvSpPr>
        <p:spPr bwMode="auto">
          <a:xfrm>
            <a:off x="1258888" y="149225"/>
            <a:ext cx="7634287" cy="461963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2400" b="1" dirty="0">
                <a:solidFill>
                  <a:srgbClr val="008672"/>
                </a:solidFill>
                <a:latin typeface="Comic Sans MS" panose="030F0702030302020204" pitchFamily="66" charset="0"/>
              </a:rPr>
              <a:t>3-</a:t>
            </a:r>
            <a:r>
              <a:rPr lang="fr-FR" altLang="fr-FR" sz="2400" i="1" dirty="0">
                <a:latin typeface="Comic Sans MS" panose="030F0702030302020204" pitchFamily="66" charset="0"/>
              </a:rPr>
              <a:t>Qualification de sondes prototypiques en sodium</a:t>
            </a:r>
            <a:endParaRPr lang="fr-FR" altLang="fr-FR" sz="2400" dirty="0">
              <a:latin typeface="Comic Sans MS" panose="030F0702030302020204" pitchFamily="66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17414" name="ZoneTexte 17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13</a:t>
            </a:r>
            <a:endParaRPr lang="en-US" altLang="fr-FR" sz="1400" dirty="0"/>
          </a:p>
        </p:txBody>
      </p:sp>
      <p:pic>
        <p:nvPicPr>
          <p:cNvPr id="17416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388" y="692150"/>
            <a:ext cx="8856662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Etalonnage préliminaire, test de sensibilité, durée de </a:t>
            </a:r>
            <a:r>
              <a:rPr lang="fr-FR" dirty="0" smtClean="0">
                <a:latin typeface="Comic Sans MS" panose="030F0702030302020204" pitchFamily="66" charset="0"/>
              </a:rPr>
              <a:t>vie, …</a:t>
            </a:r>
            <a:endParaRPr lang="fr-FR" dirty="0">
              <a:latin typeface="Comic Sans MS" panose="030F0702030302020204" pitchFamily="66" charset="0"/>
            </a:endParaRPr>
          </a:p>
          <a:p>
            <a:pPr marL="53340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rgbClr val="002060"/>
                </a:solidFill>
                <a:latin typeface="Comic Sans MS" panose="030F0702030302020204" pitchFamily="66" charset="0"/>
              </a:rPr>
              <a:t>Deux essais avec les sondes réalisées en 2014 </a:t>
            </a:r>
            <a:r>
              <a:rPr lang="fr-FR" i="1" dirty="0">
                <a:solidFill>
                  <a:srgbClr val="002060"/>
                </a:solidFill>
                <a:latin typeface="Comic Sans MS" panose="030F0702030302020204" pitchFamily="66" charset="0"/>
              </a:rPr>
              <a:t>(Hf</a:t>
            </a:r>
            <a:r>
              <a:rPr lang="fr-FR" i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0,90</a:t>
            </a:r>
            <a:r>
              <a:rPr lang="fr-FR" i="1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fr-FR" i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0,10</a:t>
            </a:r>
            <a:r>
              <a:rPr lang="fr-FR" i="1" dirty="0">
                <a:solidFill>
                  <a:srgbClr val="002060"/>
                </a:solidFill>
                <a:latin typeface="Comic Sans MS" panose="030F0702030302020204" pitchFamily="66" charset="0"/>
              </a:rPr>
              <a:t>O</a:t>
            </a:r>
            <a:r>
              <a:rPr lang="fr-FR" i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fr-FR" i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  <a:p>
            <a:pPr marL="53340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kern="50" dirty="0">
                <a:solidFill>
                  <a:srgbClr val="00206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Deux essais avec des gaines commerciales de zircones </a:t>
            </a:r>
            <a:r>
              <a:rPr lang="fr-FR" sz="1600" kern="50" dirty="0">
                <a:solidFill>
                  <a:srgbClr val="002060"/>
                </a:solidFill>
                <a:latin typeface="Comic Sans MS" panose="030F0702030302020204" pitchFamily="66" charset="0"/>
                <a:ea typeface="MS Mincho" panose="02020609040205080304" pitchFamily="49" charset="-128"/>
              </a:rPr>
              <a:t>(4,6Y-PSZ et 5,7Y-FSZ)</a:t>
            </a:r>
            <a:endParaRPr lang="fr-FR" kern="50" dirty="0">
              <a:solidFill>
                <a:srgbClr val="002060"/>
              </a:solidFill>
              <a:latin typeface="Comic Sans MS" panose="030F0702030302020204" pitchFamily="66" charset="0"/>
              <a:ea typeface="MS Mincho" panose="02020609040205080304" pitchFamily="49" charset="-128"/>
            </a:endParaRPr>
          </a:p>
          <a:p>
            <a:pPr marL="533400" lvl="1" indent="-285750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i="1" dirty="0">
                <a:latin typeface="Comic Sans MS" panose="030F0702030302020204" pitchFamily="66" charset="0"/>
              </a:rPr>
              <a:t>Températures comprises entre 160 et 300°C (Teneur en oxygène : &lt; 1ppm)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27088" y="2206625"/>
            <a:ext cx="7161212" cy="4443413"/>
            <a:chOff x="827088" y="2206625"/>
            <a:chExt cx="7161212" cy="4443413"/>
          </a:xfrm>
        </p:grpSpPr>
        <p:sp>
          <p:nvSpPr>
            <p:cNvPr id="20" name="Rectangle 19"/>
            <p:cNvSpPr/>
            <p:nvPr/>
          </p:nvSpPr>
          <p:spPr>
            <a:xfrm>
              <a:off x="2219325" y="2206625"/>
              <a:ext cx="5160963" cy="646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50" dirty="0">
                  <a:latin typeface="Comic Sans MS" panose="030F0702030302020204" pitchFamily="66" charset="0"/>
                  <a:ea typeface="DejaVu Sans"/>
                  <a:cs typeface="Calibri" panose="020F0502020204030204" pitchFamily="34" charset="0"/>
                </a:rPr>
                <a:t>Banc de test dédié aux cellules prototypiques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kern="50" dirty="0">
                  <a:latin typeface="Comic Sans MS" panose="030F0702030302020204" pitchFamily="66" charset="0"/>
                  <a:ea typeface="DejaVu Sans"/>
                  <a:cs typeface="Calibri" panose="020F0502020204030204" pitchFamily="34" charset="0"/>
                </a:rPr>
                <a:t>Boîte à </a:t>
              </a:r>
              <a:r>
                <a:rPr lang="fr-FR" kern="50" dirty="0" smtClean="0">
                  <a:latin typeface="Comic Sans MS" panose="030F0702030302020204" pitchFamily="66" charset="0"/>
                  <a:ea typeface="DejaVu Sans"/>
                  <a:cs typeface="Calibri" panose="020F0502020204030204" pitchFamily="34" charset="0"/>
                </a:rPr>
                <a:t>gants </a:t>
              </a:r>
              <a:r>
                <a:rPr lang="fr-FR" kern="50" dirty="0">
                  <a:latin typeface="Comic Sans MS" panose="030F0702030302020204" pitchFamily="66" charset="0"/>
                  <a:ea typeface="DejaVu Sans"/>
                  <a:cs typeface="Calibri" panose="020F0502020204030204" pitchFamily="34" charset="0"/>
                </a:rPr>
                <a:t>BETA au laboratoire LECNA</a:t>
              </a:r>
              <a:endParaRPr lang="fr-FR" dirty="0">
                <a:latin typeface="Comic Sans MS" panose="030F0702030302020204" pitchFamily="66" charset="0"/>
              </a:endParaRPr>
            </a:p>
          </p:txBody>
        </p:sp>
        <p:pic>
          <p:nvPicPr>
            <p:cNvPr id="17418" name="Imag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2708275"/>
              <a:ext cx="4106862" cy="394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Imag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75" y="3082925"/>
              <a:ext cx="2232025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989013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19"/>
          <p:cNvSpPr>
            <a:spLocks noChangeArrowheads="1"/>
          </p:cNvSpPr>
          <p:nvPr/>
        </p:nvSpPr>
        <p:spPr bwMode="auto">
          <a:xfrm>
            <a:off x="1258888" y="149225"/>
            <a:ext cx="7634287" cy="461963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2400" b="1">
                <a:solidFill>
                  <a:srgbClr val="008672"/>
                </a:solidFill>
                <a:latin typeface="Comic Sans MS" panose="030F0702030302020204" pitchFamily="66" charset="0"/>
              </a:rPr>
              <a:t>3-</a:t>
            </a:r>
            <a:r>
              <a:rPr lang="fr-FR" altLang="fr-FR" sz="2400" i="1">
                <a:latin typeface="Comic Sans MS" panose="030F0702030302020204" pitchFamily="66" charset="0"/>
              </a:rPr>
              <a:t>Qualification de sondes prototypiques en sodium</a:t>
            </a:r>
            <a:endParaRPr lang="fr-FR" altLang="fr-FR" sz="2400">
              <a:latin typeface="Comic Sans MS" panose="030F0702030302020204" pitchFamily="66" charset="0"/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18437" name="ZoneTexte 17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14</a:t>
            </a:r>
            <a:endParaRPr lang="en-US" altLang="fr-FR" sz="1400" dirty="0"/>
          </a:p>
        </p:txBody>
      </p:sp>
      <p:pic>
        <p:nvPicPr>
          <p:cNvPr id="18439" name="Imag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21"/>
          <p:cNvSpPr txBox="1">
            <a:spLocks noChangeArrowheads="1"/>
          </p:cNvSpPr>
          <p:nvPr/>
        </p:nvSpPr>
        <p:spPr bwMode="auto">
          <a:xfrm>
            <a:off x="1266825" y="668338"/>
            <a:ext cx="7281863" cy="339725"/>
          </a:xfrm>
          <a:prstGeom prst="rect">
            <a:avLst/>
          </a:prstGeom>
          <a:solidFill>
            <a:srgbClr val="0070C0">
              <a:alpha val="29000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Char char="¥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8BB4"/>
              </a:buClr>
              <a:buSzPct val="60000"/>
              <a:buFont typeface="Wingdings 2" pitchFamily="18" charset="2"/>
              <a:buChar char="¥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A7328"/>
              </a:buClr>
              <a:buSzPct val="57000"/>
              <a:buFont typeface="Wingdings 2" pitchFamily="18" charset="2"/>
              <a:buChar char="¥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E589F"/>
              </a:buClr>
              <a:buSzPct val="55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¥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1600" kern="50" dirty="0">
                <a:latin typeface="Comic Sans MS" panose="030F0702030302020204" pitchFamily="66" charset="0"/>
                <a:ea typeface="MS Mincho" panose="02020609040205080304" pitchFamily="49" charset="-128"/>
              </a:rPr>
              <a:t>Températures comprises entre 160 et </a:t>
            </a:r>
            <a:r>
              <a:rPr lang="fr-FR" sz="1600" kern="50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300°C ; Teneur </a:t>
            </a:r>
            <a:r>
              <a:rPr lang="fr-FR" sz="1600" kern="50" dirty="0">
                <a:latin typeface="Comic Sans MS" panose="030F0702030302020204" pitchFamily="66" charset="0"/>
                <a:ea typeface="MS Mincho" panose="02020609040205080304" pitchFamily="49" charset="-128"/>
              </a:rPr>
              <a:t>en </a:t>
            </a:r>
            <a:r>
              <a:rPr lang="fr-FR" sz="1600" kern="50" dirty="0" smtClean="0">
                <a:latin typeface="Comic Sans MS" panose="030F0702030302020204" pitchFamily="66" charset="0"/>
                <a:ea typeface="MS Mincho" panose="02020609040205080304" pitchFamily="49" charset="-128"/>
              </a:rPr>
              <a:t>oxygène </a:t>
            </a:r>
            <a:r>
              <a:rPr lang="fr-FR" sz="1600" kern="50" dirty="0">
                <a:latin typeface="Comic Sans MS" panose="030F0702030302020204" pitchFamily="66" charset="0"/>
                <a:ea typeface="MS Mincho" panose="02020609040205080304" pitchFamily="49" charset="-128"/>
              </a:rPr>
              <a:t>&lt; 1ppm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grpSp>
        <p:nvGrpSpPr>
          <p:cNvPr id="18446" name="Groupe 20"/>
          <p:cNvGrpSpPr>
            <a:grpSpLocks/>
          </p:cNvGrpSpPr>
          <p:nvPr/>
        </p:nvGrpSpPr>
        <p:grpSpPr bwMode="auto">
          <a:xfrm>
            <a:off x="422275" y="1125538"/>
            <a:ext cx="8556625" cy="892175"/>
            <a:chOff x="323528" y="4995173"/>
            <a:chExt cx="8557767" cy="892552"/>
          </a:xfrm>
        </p:grpSpPr>
        <p:sp>
          <p:nvSpPr>
            <p:cNvPr id="22" name="Rectangle 21"/>
            <p:cNvSpPr/>
            <p:nvPr/>
          </p:nvSpPr>
          <p:spPr>
            <a:xfrm>
              <a:off x="323528" y="4995173"/>
              <a:ext cx="4320165" cy="8925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Comic Sans MS" panose="030F0702030302020204" pitchFamily="66" charset="0"/>
                  <a:ea typeface="MS Mincho" panose="02020609040205080304" pitchFamily="49" charset="-128"/>
                </a:rPr>
                <a:t>Durées de vie : 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kern="50" dirty="0" err="1">
                  <a:latin typeface="Comic Sans MS" panose="030F0702030302020204" pitchFamily="66" charset="0"/>
                  <a:ea typeface="MS Mincho" panose="02020609040205080304" pitchFamily="49" charset="-128"/>
                </a:rPr>
                <a:t>Hafnies</a:t>
              </a:r>
              <a:r>
                <a:rPr lang="fr-FR" sz="1600" kern="50" dirty="0">
                  <a:latin typeface="Comic Sans MS" panose="030F0702030302020204" pitchFamily="66" charset="0"/>
                  <a:ea typeface="MS Mincho" panose="02020609040205080304" pitchFamily="49" charset="-128"/>
                </a:rPr>
                <a:t> : 900 h et </a:t>
              </a:r>
              <a:r>
                <a:rPr lang="fr-FR" sz="1600" kern="50" dirty="0" smtClean="0">
                  <a:latin typeface="Comic Sans MS" panose="030F0702030302020204" pitchFamily="66" charset="0"/>
                  <a:ea typeface="MS Mincho" panose="02020609040205080304" pitchFamily="49" charset="-128"/>
                </a:rPr>
                <a:t>700 h </a:t>
              </a:r>
              <a:r>
                <a:rPr lang="fr-FR" sz="1600" kern="50" dirty="0">
                  <a:latin typeface="Comic Sans MS" panose="030F0702030302020204" pitchFamily="66" charset="0"/>
                  <a:ea typeface="MS Mincho" panose="02020609040205080304" pitchFamily="49" charset="-128"/>
                </a:rPr>
                <a:t>environ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kern="50" dirty="0">
                  <a:latin typeface="Comic Sans MS" panose="030F0702030302020204" pitchFamily="66" charset="0"/>
                  <a:ea typeface="MS Mincho" panose="02020609040205080304" pitchFamily="49" charset="-128"/>
                </a:rPr>
                <a:t>Zircones, quelques dizaines d’heures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70813" y="5139696"/>
              <a:ext cx="3710482" cy="58444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kern="50" dirty="0">
                  <a:latin typeface="Comic Sans MS" panose="030F0702030302020204" pitchFamily="66" charset="0"/>
                  <a:ea typeface="MS Mincho" panose="02020609040205080304" pitchFamily="49" charset="-128"/>
                </a:rPr>
                <a:t>Vitesse d’attaque </a:t>
              </a:r>
              <a:r>
                <a:rPr lang="fr-FR" sz="1600" kern="50" dirty="0" err="1">
                  <a:latin typeface="Comic Sans MS" panose="030F0702030302020204" pitchFamily="66" charset="0"/>
                  <a:ea typeface="MS Mincho" panose="02020609040205080304" pitchFamily="49" charset="-128"/>
                </a:rPr>
                <a:t>intergranulaire</a:t>
              </a:r>
              <a:endParaRPr lang="fr-FR" sz="1600" kern="50" dirty="0">
                <a:latin typeface="Comic Sans MS" panose="030F0702030302020204" pitchFamily="66" charset="0"/>
                <a:ea typeface="MS Mincho" panose="02020609040205080304" pitchFamily="49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kern="50" dirty="0">
                  <a:latin typeface="Comic Sans MS" panose="030F0702030302020204" pitchFamily="66" charset="0"/>
                  <a:ea typeface="MS Mincho" panose="02020609040205080304" pitchFamily="49" charset="-128"/>
                </a:rPr>
                <a:t> plus faible pour les </a:t>
              </a:r>
              <a:r>
                <a:rPr lang="fr-FR" sz="1600" kern="50" dirty="0" err="1" smtClean="0">
                  <a:latin typeface="Comic Sans MS" panose="030F0702030302020204" pitchFamily="66" charset="0"/>
                  <a:ea typeface="MS Mincho" panose="02020609040205080304" pitchFamily="49" charset="-128"/>
                </a:rPr>
                <a:t>hafnies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Double flèche horizontale 24"/>
            <p:cNvSpPr/>
            <p:nvPr/>
          </p:nvSpPr>
          <p:spPr>
            <a:xfrm>
              <a:off x="4248352" y="5354100"/>
              <a:ext cx="1019311" cy="284282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/>
            </a:p>
          </p:txBody>
        </p:sp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79512" y="2132856"/>
            <a:ext cx="8744520" cy="3672408"/>
            <a:chOff x="366143" y="2132856"/>
            <a:chExt cx="8744520" cy="3672408"/>
          </a:xfrm>
        </p:grpSpPr>
        <p:grpSp>
          <p:nvGrpSpPr>
            <p:cNvPr id="3" name="Groupe 2"/>
            <p:cNvGrpSpPr/>
            <p:nvPr/>
          </p:nvGrpSpPr>
          <p:grpSpPr>
            <a:xfrm>
              <a:off x="438151" y="2132856"/>
              <a:ext cx="8672512" cy="3240361"/>
              <a:chOff x="438151" y="2132856"/>
              <a:chExt cx="8672512" cy="3240361"/>
            </a:xfrm>
          </p:grpSpPr>
          <p:grpSp>
            <p:nvGrpSpPr>
              <p:cNvPr id="2" name="Groupe 1"/>
              <p:cNvGrpSpPr/>
              <p:nvPr/>
            </p:nvGrpSpPr>
            <p:grpSpPr>
              <a:xfrm>
                <a:off x="438151" y="2132856"/>
                <a:ext cx="8672512" cy="3240361"/>
                <a:chOff x="438151" y="2132856"/>
                <a:chExt cx="8672512" cy="3240361"/>
              </a:xfrm>
            </p:grpSpPr>
            <p:grpSp>
              <p:nvGrpSpPr>
                <p:cNvPr id="18441" name="Groupe 8"/>
                <p:cNvGrpSpPr>
                  <a:grpSpLocks/>
                </p:cNvGrpSpPr>
                <p:nvPr/>
              </p:nvGrpSpPr>
              <p:grpSpPr bwMode="auto">
                <a:xfrm>
                  <a:off x="438151" y="2132856"/>
                  <a:ext cx="6581774" cy="3240361"/>
                  <a:chOff x="365660" y="713987"/>
                  <a:chExt cx="6422067" cy="3081533"/>
                </a:xfrm>
              </p:grpSpPr>
              <p:pic>
                <p:nvPicPr>
                  <p:cNvPr id="18450" name="Imag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60" y="1036005"/>
                    <a:ext cx="4217669" cy="27595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845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92282" y="713987"/>
                    <a:ext cx="6395445" cy="3220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fr-FR" altLang="fr-FR" sz="1600" b="1" dirty="0">
                        <a:latin typeface="Comic Sans MS" panose="030F0702030302020204" pitchFamily="66" charset="0"/>
                        <a:cs typeface="Arial" panose="020B0604020202020204" pitchFamily="34" charset="0"/>
                      </a:rPr>
                      <a:t>Sonde fabriquée avec les gaines de composition H10Y</a:t>
                    </a:r>
                  </a:p>
                </p:txBody>
              </p:sp>
            </p:grpSp>
            <p:sp>
              <p:nvSpPr>
                <p:cNvPr id="18442" name="Rectangle 1"/>
                <p:cNvSpPr>
                  <a:spLocks noChangeArrowheads="1"/>
                </p:cNvSpPr>
                <p:nvPr/>
              </p:nvSpPr>
              <p:spPr bwMode="auto">
                <a:xfrm>
                  <a:off x="4603750" y="2708920"/>
                  <a:ext cx="4481513" cy="922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fr-FR" altLang="fr-FR" dirty="0"/>
                    <a:t>A partir de 200°C, le signal suit la température et la pollution en oxygène dissous selon la relation théorique </a:t>
                  </a:r>
                </a:p>
              </p:txBody>
            </p:sp>
            <p:sp>
              <p:nvSpPr>
                <p:cNvPr id="18443" name="Rectangle 7"/>
                <p:cNvSpPr>
                  <a:spLocks noChangeArrowheads="1"/>
                </p:cNvSpPr>
                <p:nvPr/>
              </p:nvSpPr>
              <p:spPr bwMode="auto">
                <a:xfrm>
                  <a:off x="4595813" y="3789040"/>
                  <a:ext cx="4514850" cy="155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2857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ts val="600"/>
                    </a:spcBef>
                    <a:buFont typeface="Wingdings" panose="05000000000000000000" pitchFamily="2" charset="2"/>
                    <a:buChar char="Ø"/>
                  </a:pPr>
                  <a:r>
                    <a:rPr lang="fr-FR" altLang="fr-FR" dirty="0"/>
                    <a:t>Basse température : durée d’équilibrage importante (électrode de </a:t>
                  </a:r>
                  <a:r>
                    <a:rPr lang="fr-FR" altLang="fr-FR" dirty="0" smtClean="0"/>
                    <a:t>référence </a:t>
                  </a:r>
                  <a:r>
                    <a:rPr lang="fr-FR" altLang="fr-FR" dirty="0" smtClean="0"/>
                    <a:t>?)</a:t>
                  </a:r>
                  <a:endParaRPr lang="fr-FR" altLang="fr-FR" dirty="0"/>
                </a:p>
                <a:p>
                  <a:pPr eaLnBrk="1" hangingPunct="1">
                    <a:spcBef>
                      <a:spcPts val="600"/>
                    </a:spcBef>
                    <a:buFont typeface="Wingdings" panose="05000000000000000000" pitchFamily="2" charset="2"/>
                    <a:buChar char="Ø"/>
                  </a:pPr>
                  <a:r>
                    <a:rPr lang="fr-FR" altLang="fr-FR" dirty="0"/>
                    <a:t>Durée de vie insuffisante pour pouvoir étalonner d’une manière certaine avec l’oxyde de sodium. </a:t>
                  </a:r>
                </a:p>
              </p:txBody>
            </p:sp>
          </p:grpSp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3275013" y="3081188"/>
                <a:ext cx="1296987" cy="177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/>
            <p:cNvSpPr/>
            <p:nvPr/>
          </p:nvSpPr>
          <p:spPr>
            <a:xfrm>
              <a:off x="366143" y="5435932"/>
              <a:ext cx="8697987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>
                  <a:latin typeface="Comic Sans MS" panose="030F0702030302020204" pitchFamily="66" charset="0"/>
                </a:rPr>
                <a:t>Premiers résultats avec des </a:t>
              </a:r>
              <a:r>
                <a:rPr lang="fr-FR" dirty="0" smtClean="0">
                  <a:latin typeface="Comic Sans MS" panose="030F0702030302020204" pitchFamily="66" charset="0"/>
                </a:rPr>
                <a:t>sondes qui </a:t>
              </a:r>
              <a:r>
                <a:rPr lang="fr-FR" dirty="0">
                  <a:latin typeface="Comic Sans MS" panose="030F0702030302020204" pitchFamily="66" charset="0"/>
                </a:rPr>
                <a:t>ont duré plusieurs centaines d’heures </a:t>
              </a:r>
              <a:endParaRPr lang="fr-FR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55576" y="6012577"/>
            <a:ext cx="768191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 algn="ctr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omic Sans MS" panose="030F0702030302020204" pitchFamily="66" charset="0"/>
              </a:rPr>
              <a:t>Un composite </a:t>
            </a:r>
            <a:r>
              <a:rPr lang="fr-FR" sz="1600" dirty="0" err="1" smtClean="0">
                <a:latin typeface="Comic Sans MS" panose="030F0702030302020204" pitchFamily="66" charset="0"/>
              </a:rPr>
              <a:t>Hafnie</a:t>
            </a:r>
            <a:r>
              <a:rPr lang="fr-FR" sz="1600" dirty="0" smtClean="0">
                <a:latin typeface="Comic Sans MS" panose="030F0702030302020204" pitchFamily="66" charset="0"/>
              </a:rPr>
              <a:t>/alumine </a:t>
            </a:r>
            <a:r>
              <a:rPr lang="fr-FR" sz="1600" dirty="0">
                <a:latin typeface="Comic Sans MS" panose="030F0702030302020204" pitchFamily="66" charset="0"/>
              </a:rPr>
              <a:t>peut permettre d’être moins sensible à la corrosion </a:t>
            </a:r>
            <a:r>
              <a:rPr lang="fr-FR" sz="1600" dirty="0" err="1">
                <a:latin typeface="Comic Sans MS" panose="030F0702030302020204" pitchFamily="66" charset="0"/>
              </a:rPr>
              <a:t>intergranulaire</a:t>
            </a:r>
            <a:r>
              <a:rPr lang="fr-FR" sz="1600" dirty="0">
                <a:latin typeface="Comic Sans MS" panose="030F0702030302020204" pitchFamily="66" charset="0"/>
              </a:rPr>
              <a:t> et de fonctionner à </a:t>
            </a:r>
            <a:r>
              <a:rPr lang="fr-FR" sz="1600" dirty="0" smtClean="0">
                <a:latin typeface="Comic Sans MS" panose="030F0702030302020204" pitchFamily="66" charset="0"/>
              </a:rPr>
              <a:t>T 350-400°C</a:t>
            </a:r>
            <a:r>
              <a:rPr lang="fr-FR" sz="16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6"/>
          <p:cNvSpPr txBox="1">
            <a:spLocks/>
          </p:cNvSpPr>
          <p:nvPr/>
        </p:nvSpPr>
        <p:spPr bwMode="auto">
          <a:xfrm>
            <a:off x="1377950" y="787400"/>
            <a:ext cx="5976938" cy="576263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latin typeface="Cambria" panose="02040503050406030204" pitchFamily="18" charset="0"/>
              </a:rPr>
              <a:t>2015 : cellule prototypique</a:t>
            </a:r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>
          <a:xfrm>
            <a:off x="251520" y="3239214"/>
            <a:ext cx="8700393" cy="746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b="1" dirty="0" smtClean="0">
                <a:solidFill>
                  <a:srgbClr val="008672"/>
                </a:solidFill>
                <a:latin typeface="Comic Sans MS" panose="030F0702030302020204" pitchFamily="66" charset="0"/>
              </a:rPr>
              <a:t>Volet 2-</a:t>
            </a:r>
            <a:r>
              <a:rPr lang="fr-FR" sz="2000" i="1" dirty="0" smtClean="0">
                <a:latin typeface="Comic Sans MS" panose="030F0702030302020204" pitchFamily="66" charset="0"/>
              </a:rPr>
              <a:t>Elaboration </a:t>
            </a:r>
            <a:r>
              <a:rPr lang="fr-FR" sz="2000" i="1" dirty="0">
                <a:latin typeface="Comic Sans MS" panose="030F0702030302020204" pitchFamily="66" charset="0"/>
              </a:rPr>
              <a:t>d’une sonde </a:t>
            </a:r>
            <a:r>
              <a:rPr lang="fr-FR" sz="2000" i="1" dirty="0" smtClean="0">
                <a:latin typeface="Comic Sans MS" panose="030F0702030302020204" pitchFamily="66" charset="0"/>
              </a:rPr>
              <a:t>composite</a:t>
            </a:r>
            <a:endParaRPr lang="fr-FR" sz="2000" i="1" dirty="0">
              <a:latin typeface="Comic Sans MS" panose="030F0702030302020204" pitchFamily="66" charset="0"/>
            </a:endParaRPr>
          </a:p>
          <a:p>
            <a:pPr marL="533400"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Comic Sans MS" panose="030F0702030302020204" pitchFamily="66" charset="0"/>
              </a:rPr>
              <a:t>Gaines de céramique composite H10Y50A sont prêtes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016000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490663"/>
            <a:ext cx="8808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008672"/>
                </a:solidFill>
                <a:latin typeface="Comic Sans MS" panose="030F0702030302020204" pitchFamily="66" charset="0"/>
              </a:rPr>
              <a:t>Volet 1-</a:t>
            </a:r>
            <a:r>
              <a:rPr lang="fr-FR" sz="2000" i="1" dirty="0">
                <a:latin typeface="Comic Sans MS" panose="030F0702030302020204" pitchFamily="66" charset="0"/>
              </a:rPr>
              <a:t>Résistance en milieu sodium liquide </a:t>
            </a:r>
            <a:r>
              <a:rPr lang="fr-FR" sz="2000" i="1" dirty="0" smtClean="0">
                <a:latin typeface="Comic Sans MS" panose="030F0702030302020204" pitchFamily="66" charset="0"/>
              </a:rPr>
              <a:t>de </a:t>
            </a:r>
            <a:r>
              <a:rPr lang="fr-FR" sz="2000" i="1" dirty="0">
                <a:latin typeface="Comic Sans MS" panose="030F0702030302020204" pitchFamily="66" charset="0"/>
              </a:rPr>
              <a:t>céramiques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Comic Sans MS" panose="030F0702030302020204" pitchFamily="66" charset="0"/>
              </a:rPr>
              <a:t>Etude systématique en cours (Essais 18</a:t>
            </a:r>
            <a:r>
              <a:rPr lang="fr-FR" sz="2000" dirty="0" smtClean="0">
                <a:latin typeface="Comic Sans MS" panose="030F0702030302020204" pitchFamily="66" charset="0"/>
              </a:rPr>
              <a:t>)</a:t>
            </a:r>
          </a:p>
          <a:p>
            <a:pPr marL="99060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Comic Sans MS" panose="030F0702030302020204" pitchFamily="66" charset="0"/>
              </a:rPr>
              <a:t>Pour les zircones attaque limité à la surface et au tour des défauts microstructuraux (fissures, pores)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99060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>
                <a:latin typeface="Comic Sans MS" panose="030F0702030302020204" pitchFamily="66" charset="0"/>
              </a:rPr>
              <a:t>Pas de modification des </a:t>
            </a:r>
            <a:r>
              <a:rPr lang="fr-FR" sz="2000" dirty="0" smtClean="0">
                <a:latin typeface="Comic Sans MS" panose="030F0702030302020204" pitchFamily="66" charset="0"/>
              </a:rPr>
              <a:t>propriétés </a:t>
            </a:r>
            <a:r>
              <a:rPr lang="fr-FR" sz="2000" dirty="0">
                <a:latin typeface="Comic Sans MS" panose="030F0702030302020204" pitchFamily="66" charset="0"/>
              </a:rPr>
              <a:t>électriques jusqu’à 1000h.</a:t>
            </a:r>
          </a:p>
        </p:txBody>
      </p:sp>
      <p:sp>
        <p:nvSpPr>
          <p:cNvPr id="19462" name="Rectangle 19"/>
          <p:cNvSpPr>
            <a:spLocks noChangeArrowheads="1"/>
          </p:cNvSpPr>
          <p:nvPr/>
        </p:nvSpPr>
        <p:spPr bwMode="auto">
          <a:xfrm>
            <a:off x="1403350" y="36513"/>
            <a:ext cx="5400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200" b="1" dirty="0">
                <a:latin typeface="Cambria" panose="02040503050406030204" pitchFamily="18" charset="0"/>
              </a:rPr>
              <a:t>Conclusion</a:t>
            </a:r>
          </a:p>
        </p:txBody>
      </p:sp>
      <p:sp>
        <p:nvSpPr>
          <p:cNvPr id="19463" name="ZoneTexte 7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15</a:t>
            </a:r>
            <a:endParaRPr lang="en-US" altLang="fr-FR" sz="1400" dirty="0"/>
          </a:p>
        </p:txBody>
      </p:sp>
      <p:pic>
        <p:nvPicPr>
          <p:cNvPr id="19465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4265801"/>
            <a:ext cx="8068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008672"/>
                </a:solidFill>
                <a:latin typeface="Comic Sans MS" panose="030F0702030302020204" pitchFamily="66" charset="0"/>
              </a:rPr>
              <a:t>Volet 3-</a:t>
            </a:r>
            <a:r>
              <a:rPr lang="fr-FR" sz="2000" i="1" dirty="0">
                <a:latin typeface="Comic Sans MS" panose="030F0702030302020204" pitchFamily="66" charset="0"/>
              </a:rPr>
              <a:t>Qualification de sondes prototypiques en sodium</a:t>
            </a:r>
          </a:p>
          <a:p>
            <a:pPr marL="539750"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Comic Sans MS" panose="030F0702030302020204" pitchFamily="66" charset="0"/>
              </a:rPr>
              <a:t> Le </a:t>
            </a:r>
            <a:r>
              <a:rPr lang="fr-FR" sz="2000" dirty="0">
                <a:latin typeface="Comic Sans MS" panose="030F0702030302020204" pitchFamily="66" charset="0"/>
              </a:rPr>
              <a:t>banc de mesures dédié a été finalisé</a:t>
            </a:r>
          </a:p>
          <a:p>
            <a:pPr marL="533400" lvl="1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Comic Sans MS" panose="030F0702030302020204" pitchFamily="66" charset="0"/>
              </a:rPr>
              <a:t> Premiers résultats avec des </a:t>
            </a:r>
            <a:r>
              <a:rPr lang="fr-FR" sz="2000" dirty="0" smtClean="0">
                <a:latin typeface="Comic Sans MS" panose="030F0702030302020204" pitchFamily="66" charset="0"/>
              </a:rPr>
              <a:t>sondes (</a:t>
            </a:r>
            <a:r>
              <a:rPr lang="fr-FR" sz="2000" dirty="0" err="1" smtClean="0">
                <a:latin typeface="Comic Sans MS" panose="030F0702030302020204" pitchFamily="66" charset="0"/>
              </a:rPr>
              <a:t>hafnie</a:t>
            </a:r>
            <a:r>
              <a:rPr lang="fr-FR" sz="2000" dirty="0" smtClean="0">
                <a:latin typeface="Comic Sans MS" panose="030F0702030302020204" pitchFamily="66" charset="0"/>
              </a:rPr>
              <a:t>) </a:t>
            </a:r>
            <a:r>
              <a:rPr lang="fr-FR" sz="2000" dirty="0" smtClean="0">
                <a:latin typeface="Comic Sans MS" panose="030F0702030302020204" pitchFamily="66" charset="0"/>
              </a:rPr>
              <a:t>qui ont duré plusieurs centaines d’heures (entre 200 et 300°C).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6"/>
          <p:cNvSpPr txBox="1">
            <a:spLocks/>
          </p:cNvSpPr>
          <p:nvPr/>
        </p:nvSpPr>
        <p:spPr bwMode="auto">
          <a:xfrm>
            <a:off x="1908175" y="1052513"/>
            <a:ext cx="4967288" cy="557212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3200" b="1">
                <a:latin typeface="Cambria" panose="02040503050406030204" pitchFamily="18" charset="0"/>
              </a:rPr>
              <a:t>2016 : propositions</a:t>
            </a:r>
          </a:p>
        </p:txBody>
      </p:sp>
      <p:sp>
        <p:nvSpPr>
          <p:cNvPr id="5" name="Espace réservé du contenu 11"/>
          <p:cNvSpPr txBox="1">
            <a:spLocks/>
          </p:cNvSpPr>
          <p:nvPr/>
        </p:nvSpPr>
        <p:spPr>
          <a:xfrm>
            <a:off x="539552" y="1844675"/>
            <a:ext cx="7664648" cy="2573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 fontAlgn="auto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tabLst>
                <a:tab pos="357188" algn="l"/>
                <a:tab pos="533400" algn="l"/>
              </a:tabLst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Volet céramiques pour sonde oxygène – compatibilité Na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</a:p>
          <a:p>
            <a:pPr marL="715963" lvl="1" indent="-344488" fontAlgn="auto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fr-FR" sz="1600" dirty="0" smtClean="0">
                <a:latin typeface="Comic Sans MS" panose="030F0702030302020204" pitchFamily="66" charset="0"/>
              </a:rPr>
              <a:t>Finaliser la caractérisation des échantillons (450°C, </a:t>
            </a:r>
            <a:r>
              <a:rPr lang="fr-FR" sz="2000" dirty="0" smtClean="0">
                <a:latin typeface="Comic Sans MS" panose="030F0702030302020204" pitchFamily="66" charset="0"/>
              </a:rPr>
              <a:t>&lt;</a:t>
            </a:r>
            <a:r>
              <a:rPr lang="fr-FR" sz="1600" dirty="0" smtClean="0">
                <a:latin typeface="Comic Sans MS" panose="030F0702030302020204" pitchFamily="66" charset="0"/>
              </a:rPr>
              <a:t> 1 ppm O</a:t>
            </a:r>
            <a:r>
              <a:rPr lang="fr-FR" sz="1600" baseline="-25000" dirty="0" smtClean="0">
                <a:latin typeface="Comic Sans MS" panose="030F0702030302020204" pitchFamily="66" charset="0"/>
              </a:rPr>
              <a:t>2</a:t>
            </a:r>
            <a:r>
              <a:rPr lang="fr-FR" sz="1600" dirty="0" smtClean="0">
                <a:latin typeface="Comic Sans MS" panose="030F0702030302020204" pitchFamily="66" charset="0"/>
              </a:rPr>
              <a:t>) Caractérisation des propriétés électriques après passage en sodium.</a:t>
            </a:r>
          </a:p>
          <a:p>
            <a:pPr marL="657225" lvl="1" fontAlgn="auto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fr-FR" sz="1600" dirty="0" smtClean="0">
                <a:latin typeface="Comic Sans MS" panose="030F0702030302020204" pitchFamily="66" charset="0"/>
              </a:rPr>
              <a:t>Essais à différentes températures et teneurs en oxygène (pastilles fabriquées au LEPMI et échantillons prélevés sur des tubes </a:t>
            </a:r>
            <a:r>
              <a:rPr lang="fr-FR" sz="1600" dirty="0" smtClean="0">
                <a:latin typeface="Comic Sans MS" panose="030F0702030302020204" pitchFamily="66" charset="0"/>
              </a:rPr>
              <a:t>commerciaux en zircone).</a:t>
            </a:r>
            <a:endParaRPr lang="fr-FR" sz="1600" dirty="0" smtClean="0">
              <a:latin typeface="Comic Sans MS" panose="030F0702030302020204" pitchFamily="66" charset="0"/>
            </a:endParaRPr>
          </a:p>
          <a:p>
            <a:pPr marL="344488" lvl="1" indent="-344488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Blip>
                <a:blip r:embed="rId2"/>
              </a:buBlip>
              <a:tabLst>
                <a:tab pos="357188" algn="l"/>
                <a:tab pos="533400" algn="l"/>
              </a:tabLst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Volet sonde prototypique composite</a:t>
            </a:r>
            <a:endParaRPr lang="fr-FR" sz="1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715963" lvl="1" indent="-344488" fontAlgn="auto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  <a:tab pos="533400" algn="l"/>
              </a:tabLst>
              <a:defRPr/>
            </a:pPr>
            <a:r>
              <a:rPr lang="fr-FR" sz="1600" dirty="0" smtClean="0">
                <a:latin typeface="Comic Sans MS" panose="030F0702030302020204" pitchFamily="66" charset="0"/>
              </a:rPr>
              <a:t>Démarrage des essais de qualification des sondes prototypiques fabriquées avec les gaines céramiques de type composite réalisées en 2015 (LEPMI-CTTC</a:t>
            </a:r>
            <a:r>
              <a:rPr lang="fr-FR" sz="1600" dirty="0" smtClean="0">
                <a:latin typeface="Comic Sans MS" panose="030F0702030302020204" pitchFamily="66" charset="0"/>
              </a:rPr>
              <a:t>).</a:t>
            </a:r>
            <a:endParaRPr lang="fr-FR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87624" y="4941168"/>
            <a:ext cx="6449020" cy="584775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Cambria" panose="02040503050406030204" pitchFamily="18" charset="0"/>
              </a:rPr>
              <a:t>Objectif : </a:t>
            </a:r>
            <a:r>
              <a:rPr lang="fr-FR" sz="1600" b="1" dirty="0" smtClean="0">
                <a:latin typeface="Cambria" panose="02040503050406030204" pitchFamily="18" charset="0"/>
              </a:rPr>
              <a:t>Démonstration </a:t>
            </a:r>
            <a:r>
              <a:rPr lang="fr-FR" sz="1600" b="1" dirty="0">
                <a:latin typeface="Cambria" panose="02040503050406030204" pitchFamily="18" charset="0"/>
              </a:rPr>
              <a:t>complète sur un </a:t>
            </a:r>
            <a:r>
              <a:rPr lang="fr-FR" sz="1600" b="1" dirty="0" smtClean="0">
                <a:latin typeface="Cambria" panose="02040503050406030204" pitchFamily="18" charset="0"/>
              </a:rPr>
              <a:t>système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latin typeface="Cambria" panose="02040503050406030204" pitchFamily="18" charset="0"/>
              </a:rPr>
              <a:t>(durée de vie supérieure à 1000h !) </a:t>
            </a:r>
            <a:endParaRPr lang="fr-FR" sz="1600" b="1" dirty="0">
              <a:latin typeface="Cambria" panose="02040503050406030204" pitchFamily="18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1003300" y="555625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1403350" y="36513"/>
            <a:ext cx="5400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200" b="1" dirty="0">
                <a:latin typeface="Cambria" panose="02040503050406030204" pitchFamily="18" charset="0"/>
              </a:rPr>
              <a:t>Perspectives</a:t>
            </a:r>
          </a:p>
        </p:txBody>
      </p:sp>
      <p:sp>
        <p:nvSpPr>
          <p:cNvPr id="20487" name="ZoneTexte 16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16</a:t>
            </a:r>
            <a:endParaRPr lang="en-US" altLang="fr-FR" sz="1400" dirty="0"/>
          </a:p>
        </p:txBody>
      </p:sp>
      <p:pic>
        <p:nvPicPr>
          <p:cNvPr id="2048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oneTexte 19"/>
          <p:cNvSpPr txBox="1">
            <a:spLocks noChangeArrowheads="1"/>
          </p:cNvSpPr>
          <p:nvPr/>
        </p:nvSpPr>
        <p:spPr bwMode="auto">
          <a:xfrm>
            <a:off x="1589178" y="2339975"/>
            <a:ext cx="5632271" cy="584776"/>
          </a:xfrm>
          <a:prstGeom prst="rect">
            <a:avLst/>
          </a:prstGeom>
          <a:noFill/>
          <a:ln w="31750">
            <a:solidFill>
              <a:srgbClr val="00867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3200" dirty="0">
                <a:latin typeface="Comic Sans MS" panose="030F0702030302020204" pitchFamily="66" charset="0"/>
              </a:rPr>
              <a:t>Merci pour votre </a:t>
            </a:r>
            <a:r>
              <a:rPr lang="fr-FR" altLang="fr-FR" sz="3200" dirty="0" smtClean="0">
                <a:latin typeface="Comic Sans MS" panose="030F0702030302020204" pitchFamily="66" charset="0"/>
              </a:rPr>
              <a:t>attention !</a:t>
            </a:r>
            <a:endParaRPr lang="fr-FR" altLang="fr-F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124075" y="3646488"/>
            <a:ext cx="4572000" cy="646112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3600" b="1">
                <a:latin typeface="Cambria" panose="02040503050406030204" pitchFamily="18" charset="0"/>
              </a:rPr>
              <a:t>Merci à NEEDS</a:t>
            </a:r>
            <a:endParaRPr lang="en-US" altLang="fr-FR" sz="3600" b="1">
              <a:latin typeface="Cambria" panose="02040503050406030204" pitchFamily="18" charset="0"/>
            </a:endParaRPr>
          </a:p>
        </p:txBody>
      </p:sp>
      <p:sp>
        <p:nvSpPr>
          <p:cNvPr id="21513" name="ZoneTexte 9"/>
          <p:cNvSpPr txBox="1">
            <a:spLocks noChangeArrowheads="1"/>
          </p:cNvSpPr>
          <p:nvPr/>
        </p:nvSpPr>
        <p:spPr bwMode="auto">
          <a:xfrm>
            <a:off x="8734425" y="115888"/>
            <a:ext cx="3674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17</a:t>
            </a:r>
            <a:endParaRPr lang="en-US" altLang="fr-FR" sz="1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548680"/>
            <a:ext cx="1739145" cy="8569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17290"/>
            <a:ext cx="2809875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1042988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042988" y="692150"/>
            <a:ext cx="720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omic Sans MS" panose="030F0702030302020204" pitchFamily="66" charset="0"/>
                <a:cs typeface="Consolas" panose="020B0609020204030204" pitchFamily="49" charset="0"/>
              </a:rPr>
              <a:t>Réacteur à Neutrons Rapides à caloporteur </a:t>
            </a:r>
            <a:r>
              <a:rPr lang="fr-FR" altLang="fr-FR" sz="20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sodium et, notamment, </a:t>
            </a:r>
            <a:r>
              <a:rPr lang="fr-FR" altLang="fr-FR" sz="2000" dirty="0">
                <a:latin typeface="Comic Sans MS" panose="030F0702030302020204" pitchFamily="66" charset="0"/>
                <a:cs typeface="Consolas" panose="020B0609020204030204" pitchFamily="49" charset="0"/>
              </a:rPr>
              <a:t>en soutien au prototype ASTRID</a:t>
            </a:r>
            <a:endParaRPr lang="en-US" altLang="fr-FR" sz="2000" dirty="0">
              <a:latin typeface="Comic Sans MS" panose="030F0702030302020204" pitchFamily="66" charset="0"/>
              <a:cs typeface="Consolas" panose="020B0609020204030204" pitchFamily="49" charset="0"/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755650" y="1403350"/>
            <a:ext cx="799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i="1"/>
              <a:t>Compatibilité du sodium avec les matériaux de structure sur le long terme (60 ans). </a:t>
            </a:r>
            <a:endParaRPr lang="en-US" altLang="fr-FR" i="1"/>
          </a:p>
        </p:txBody>
      </p:sp>
      <p:sp>
        <p:nvSpPr>
          <p:cNvPr id="9" name="Rectangle 8"/>
          <p:cNvSpPr/>
          <p:nvPr/>
        </p:nvSpPr>
        <p:spPr>
          <a:xfrm>
            <a:off x="900113" y="2379663"/>
            <a:ext cx="43926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Comic Sans MS" panose="030F0702030302020204" pitchFamily="66" charset="0"/>
              </a:rPr>
              <a:t>Corrosion en milieu sodium liquide :</a:t>
            </a:r>
          </a:p>
          <a:p>
            <a:pPr marL="631825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rôle prédominant des impuretés,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Comic Sans MS" panose="030F0702030302020204" pitchFamily="66" charset="0"/>
              </a:rPr>
              <a:t>notamment de l’oxygène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23850" y="4040188"/>
            <a:ext cx="7920038" cy="2399705"/>
            <a:chOff x="323850" y="4040188"/>
            <a:chExt cx="7920038" cy="2399705"/>
          </a:xfrm>
        </p:grpSpPr>
        <p:sp>
          <p:nvSpPr>
            <p:cNvPr id="7" name="Rectangle 6"/>
            <p:cNvSpPr/>
            <p:nvPr/>
          </p:nvSpPr>
          <p:spPr>
            <a:xfrm>
              <a:off x="1116012" y="5516563"/>
              <a:ext cx="6624340" cy="923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anose="030F0702030302020204" pitchFamily="66" charset="0"/>
                </a:rPr>
                <a:t>Développement système de mesure spécifique de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omic Sans MS" panose="030F0702030302020204" pitchFamily="66" charset="0"/>
                </a:rPr>
                <a:t> l’oxygène dissous en milieu </a:t>
              </a:r>
              <a:r>
                <a:rPr lang="fr-FR" dirty="0" smtClean="0">
                  <a:latin typeface="Comic Sans MS" panose="030F0702030302020204" pitchFamily="66" charset="0"/>
                </a:rPr>
                <a:t>sodium.</a:t>
              </a:r>
            </a:p>
            <a:p>
              <a:pPr marL="742950" lvl="1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dirty="0" smtClean="0">
                  <a:latin typeface="Comic Sans MS" panose="030F0702030302020204" pitchFamily="66" charset="0"/>
                </a:rPr>
                <a:t>Suivi </a:t>
              </a:r>
              <a:r>
                <a:rPr lang="fr-FR" i="1" dirty="0" smtClean="0">
                  <a:latin typeface="Comic Sans MS" panose="030F0702030302020204" pitchFamily="66" charset="0"/>
                </a:rPr>
                <a:t>in situ</a:t>
              </a:r>
              <a:r>
                <a:rPr lang="fr-FR" dirty="0" smtClean="0">
                  <a:latin typeface="Comic Sans MS" panose="030F0702030302020204" pitchFamily="66" charset="0"/>
                </a:rPr>
                <a:t> [réacteur et laboratoire (bancs d’essais)]</a:t>
              </a:r>
              <a:r>
                <a:rPr lang="fr-FR" dirty="0" smtClean="0">
                  <a:latin typeface="Comic Sans MS" panose="030F0702030302020204" pitchFamily="66" charset="0"/>
                </a:rPr>
                <a:t> </a:t>
              </a:r>
              <a:endParaRPr lang="en-US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0113" y="4040188"/>
              <a:ext cx="7343775" cy="14763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+mn-lt"/>
                </a:rPr>
                <a:t>Règles de conduite : 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dirty="0">
                  <a:latin typeface="+mn-lt"/>
                </a:rPr>
                <a:t>Teneur en oxygène aussi faible que possible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dirty="0">
                  <a:latin typeface="+mn-lt"/>
                </a:rPr>
                <a:t>Purification par cristallisation hétérogène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dirty="0">
                  <a:latin typeface="+mn-lt"/>
                </a:rPr>
                <a:t>Teneur contrôlée par des indicateurs de bouchage (non spécifiques de l’oxygène)</a:t>
              </a:r>
            </a:p>
          </p:txBody>
        </p:sp>
        <p:sp>
          <p:nvSpPr>
            <p:cNvPr id="4" name="Curved Right Arrow 3"/>
            <p:cNvSpPr/>
            <p:nvPr/>
          </p:nvSpPr>
          <p:spPr>
            <a:xfrm>
              <a:off x="323850" y="5229225"/>
              <a:ext cx="576263" cy="720725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89113"/>
            <a:ext cx="273685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64388" y="1927225"/>
            <a:ext cx="1692275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dirty="0" err="1">
                <a:latin typeface="Comic Sans MS" panose="030F0702030302020204" pitchFamily="66" charset="0"/>
              </a:rPr>
              <a:t>Kolster</a:t>
            </a:r>
            <a:r>
              <a:rPr lang="fr-FR" sz="1050" b="1" dirty="0">
                <a:latin typeface="Comic Sans MS" panose="030F0702030302020204" pitchFamily="66" charset="0"/>
              </a:rPr>
              <a:t>, 1984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15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  <p:sp>
        <p:nvSpPr>
          <p:cNvPr id="17" name="ZoneTexte 39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/>
              <a:t>2</a:t>
            </a:r>
            <a:endParaRPr lang="en-US" altLang="fr-FR" sz="1400" dirty="0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258888" y="36487"/>
            <a:ext cx="2520950" cy="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200" b="1" dirty="0">
                <a:latin typeface="Cambria" panose="02040503050406030204" pitchFamily="18" charset="0"/>
              </a:rPr>
              <a:t>Contexte</a:t>
            </a:r>
            <a:endParaRPr lang="fr-FR" altLang="fr-FR" sz="28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1258888" y="-26988"/>
            <a:ext cx="2520950" cy="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200" b="1" dirty="0">
                <a:latin typeface="Cambria" panose="02040503050406030204" pitchFamily="18" charset="0"/>
              </a:rPr>
              <a:t>Contexte</a:t>
            </a:r>
            <a:endParaRPr lang="fr-FR" altLang="fr-FR" sz="2800" b="1" dirty="0">
              <a:latin typeface="Cambria" panose="02040503050406030204" pitchFamily="18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1016000" y="476250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ZoneTexte 39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3</a:t>
            </a:r>
            <a:endParaRPr lang="en-US" altLang="fr-FR" sz="1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716014" y="692696"/>
            <a:ext cx="4076518" cy="4248472"/>
            <a:chOff x="4870772" y="545554"/>
            <a:chExt cx="3855183" cy="4107582"/>
          </a:xfrm>
        </p:grpSpPr>
        <p:sp>
          <p:nvSpPr>
            <p:cNvPr id="7170" name="ZoneTexte 24"/>
            <p:cNvSpPr txBox="1">
              <a:spLocks noChangeArrowheads="1"/>
            </p:cNvSpPr>
            <p:nvPr/>
          </p:nvSpPr>
          <p:spPr bwMode="auto">
            <a:xfrm>
              <a:off x="4870772" y="545554"/>
              <a:ext cx="38163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dirty="0">
                  <a:latin typeface="Comic Sans MS" panose="030F0702030302020204" pitchFamily="66" charset="0"/>
                </a:rPr>
                <a:t>Rappel du fonctionnement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dirty="0">
                  <a:latin typeface="Comic Sans MS" panose="030F0702030302020204" pitchFamily="66" charset="0"/>
                </a:rPr>
                <a:t>d’une sonde </a:t>
              </a:r>
              <a:r>
                <a:rPr lang="fr-FR" altLang="fr-FR" sz="2000" dirty="0" err="1">
                  <a:latin typeface="Comic Sans MS" panose="030F0702030302020204" pitchFamily="66" charset="0"/>
                </a:rPr>
                <a:t>potentiométrique</a:t>
              </a:r>
              <a:endParaRPr lang="fr-FR" altLang="fr-FR" sz="2000" dirty="0">
                <a:latin typeface="Comic Sans MS" panose="030F0702030302020204" pitchFamily="66" charset="0"/>
              </a:endParaRPr>
            </a:p>
          </p:txBody>
        </p:sp>
        <p:grpSp>
          <p:nvGrpSpPr>
            <p:cNvPr id="7175" name="Group 26"/>
            <p:cNvGrpSpPr>
              <a:grpSpLocks/>
            </p:cNvGrpSpPr>
            <p:nvPr/>
          </p:nvGrpSpPr>
          <p:grpSpPr bwMode="auto">
            <a:xfrm>
              <a:off x="4943797" y="1256907"/>
              <a:ext cx="3782158" cy="2371342"/>
              <a:chOff x="4499992" y="2426626"/>
              <a:chExt cx="3783196" cy="237052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499992" y="3860850"/>
                <a:ext cx="3025017" cy="936302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so</a:t>
                </a:r>
              </a:p>
            </p:txBody>
          </p:sp>
          <p:grpSp>
            <p:nvGrpSpPr>
              <p:cNvPr id="7181" name="Group 9"/>
              <p:cNvGrpSpPr>
                <a:grpSpLocks/>
              </p:cNvGrpSpPr>
              <p:nvPr/>
            </p:nvGrpSpPr>
            <p:grpSpPr bwMode="auto">
              <a:xfrm>
                <a:off x="5724128" y="2708920"/>
                <a:ext cx="432048" cy="1656184"/>
                <a:chOff x="5724128" y="2132856"/>
                <a:chExt cx="432048" cy="1656184"/>
              </a:xfrm>
            </p:grpSpPr>
            <p:sp>
              <p:nvSpPr>
                <p:cNvPr id="53" name="Frame 3"/>
                <p:cNvSpPr/>
                <p:nvPr/>
              </p:nvSpPr>
              <p:spPr>
                <a:xfrm>
                  <a:off x="5724291" y="2421483"/>
                  <a:ext cx="431918" cy="1367953"/>
                </a:xfrm>
                <a:prstGeom prst="fram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5773516" y="3213372"/>
                  <a:ext cx="339818" cy="504651"/>
                </a:xfrm>
                <a:prstGeom prst="rect">
                  <a:avLst/>
                </a:prstGeom>
                <a:solidFill>
                  <a:srgbClr val="DF7B2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55" name="Straight Connector 7"/>
                <p:cNvCxnSpPr/>
                <p:nvPr/>
              </p:nvCxnSpPr>
              <p:spPr>
                <a:xfrm flipV="1">
                  <a:off x="5940250" y="2132658"/>
                  <a:ext cx="0" cy="144095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11"/>
              <p:cNvCxnSpPr/>
              <p:nvPr/>
            </p:nvCxnSpPr>
            <p:spPr>
              <a:xfrm>
                <a:off x="5003368" y="2708722"/>
                <a:ext cx="0" cy="13679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3" name="TextBox 12"/>
              <p:cNvSpPr txBox="1">
                <a:spLocks noChangeArrowheads="1"/>
              </p:cNvSpPr>
              <p:nvPr/>
            </p:nvSpPr>
            <p:spPr bwMode="auto">
              <a:xfrm>
                <a:off x="5292080" y="2492896"/>
                <a:ext cx="29737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fr-FR"/>
                  <a:t>E</a:t>
                </a:r>
              </a:p>
            </p:txBody>
          </p:sp>
          <p:cxnSp>
            <p:nvCxnSpPr>
              <p:cNvPr id="46" name="Straight Connector 15"/>
              <p:cNvCxnSpPr/>
              <p:nvPr/>
            </p:nvCxnSpPr>
            <p:spPr>
              <a:xfrm>
                <a:off x="5003368" y="2708722"/>
                <a:ext cx="21595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20"/>
              <p:cNvCxnSpPr/>
              <p:nvPr/>
            </p:nvCxnSpPr>
            <p:spPr>
              <a:xfrm>
                <a:off x="5724291" y="2708722"/>
                <a:ext cx="21595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6" name="TextBox 16"/>
              <p:cNvSpPr txBox="1">
                <a:spLocks noChangeArrowheads="1"/>
              </p:cNvSpPr>
              <p:nvPr/>
            </p:nvSpPr>
            <p:spPr bwMode="auto">
              <a:xfrm>
                <a:off x="5364088" y="4437112"/>
                <a:ext cx="14268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fr-FR" sz="1600"/>
                  <a:t>Sodium liquide</a:t>
                </a:r>
              </a:p>
            </p:txBody>
          </p:sp>
          <p:sp>
            <p:nvSpPr>
              <p:cNvPr id="7187" name="TextBox 23"/>
              <p:cNvSpPr txBox="1">
                <a:spLocks noChangeArrowheads="1"/>
              </p:cNvSpPr>
              <p:nvPr/>
            </p:nvSpPr>
            <p:spPr bwMode="auto">
              <a:xfrm>
                <a:off x="6516216" y="3140968"/>
                <a:ext cx="17523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fr-FR" sz="1600"/>
                  <a:t>Référence In/In</a:t>
                </a:r>
                <a:r>
                  <a:rPr lang="en-US" altLang="fr-FR" sz="1600" baseline="-25000"/>
                  <a:t>2</a:t>
                </a:r>
                <a:r>
                  <a:rPr lang="en-US" altLang="fr-FR" sz="1600"/>
                  <a:t>O</a:t>
                </a:r>
                <a:r>
                  <a:rPr lang="en-US" altLang="fr-FR" sz="1600" baseline="-25000"/>
                  <a:t>3</a:t>
                </a:r>
              </a:p>
            </p:txBody>
          </p:sp>
          <p:cxnSp>
            <p:nvCxnSpPr>
              <p:cNvPr id="50" name="Straight Arrow Connector 18"/>
              <p:cNvCxnSpPr>
                <a:endCxn id="54" idx="2"/>
              </p:cNvCxnSpPr>
              <p:nvPr/>
            </p:nvCxnSpPr>
            <p:spPr>
              <a:xfrm flipH="1">
                <a:off x="5943426" y="3500611"/>
                <a:ext cx="1033745" cy="791890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31"/>
              <p:cNvCxnSpPr/>
              <p:nvPr/>
            </p:nvCxnSpPr>
            <p:spPr>
              <a:xfrm flipH="1">
                <a:off x="6162562" y="2944421"/>
                <a:ext cx="628419" cy="5109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0" name="TextBox 33"/>
              <p:cNvSpPr txBox="1">
                <a:spLocks noChangeArrowheads="1"/>
              </p:cNvSpPr>
              <p:nvPr/>
            </p:nvSpPr>
            <p:spPr bwMode="auto">
              <a:xfrm>
                <a:off x="6228184" y="2426626"/>
                <a:ext cx="2055004" cy="56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fr-FR" sz="1600" dirty="0"/>
                  <a:t>Electrolyte </a:t>
                </a:r>
                <a:r>
                  <a:rPr lang="en-US" altLang="fr-FR" sz="1600" dirty="0" smtClean="0"/>
                  <a:t>(</a:t>
                </a:r>
                <a:r>
                  <a:rPr lang="en-US" altLang="fr-FR" sz="1600" b="1" dirty="0"/>
                  <a:t>c</a:t>
                </a:r>
                <a:r>
                  <a:rPr lang="en-US" altLang="fr-FR" sz="1600" b="1" dirty="0" smtClean="0"/>
                  <a:t>éramique </a:t>
                </a:r>
              </a:p>
              <a:p>
                <a:pPr eaLnBrk="1" hangingPunct="1"/>
                <a:r>
                  <a:rPr lang="en-US" altLang="fr-FR" sz="1600" b="1" dirty="0" err="1"/>
                  <a:t>i</a:t>
                </a:r>
                <a:r>
                  <a:rPr lang="en-US" altLang="fr-FR" sz="1600" b="1" dirty="0" err="1" smtClean="0"/>
                  <a:t>onique</a:t>
                </a:r>
                <a:r>
                  <a:rPr lang="en-US" altLang="fr-FR" sz="1600" b="1" dirty="0" smtClean="0"/>
                  <a:t> 0</a:t>
                </a:r>
                <a:r>
                  <a:rPr lang="en-US" altLang="fr-FR" sz="1600" b="1" baseline="30000" dirty="0" smtClean="0"/>
                  <a:t>2-</a:t>
                </a:r>
                <a:r>
                  <a:rPr lang="en-US" altLang="fr-FR" sz="1600" b="1" dirty="0"/>
                  <a:t> </a:t>
                </a:r>
                <a:r>
                  <a:rPr lang="en-US" altLang="fr-FR" sz="1600" dirty="0" smtClean="0"/>
                  <a:t>- </a:t>
                </a:r>
                <a:r>
                  <a:rPr lang="en-US" altLang="fr-FR" sz="1600" dirty="0" smtClean="0"/>
                  <a:t>ThO</a:t>
                </a:r>
                <a:r>
                  <a:rPr lang="en-US" altLang="fr-FR" sz="1600" baseline="-25000" dirty="0" smtClean="0"/>
                  <a:t>2</a:t>
                </a:r>
                <a:r>
                  <a:rPr lang="en-US" altLang="fr-FR" sz="1600" dirty="0" smtClean="0"/>
                  <a:t>/Y</a:t>
                </a:r>
                <a:r>
                  <a:rPr lang="en-US" altLang="fr-FR" sz="1600" baseline="-25000" dirty="0" smtClean="0"/>
                  <a:t>2</a:t>
                </a:r>
                <a:r>
                  <a:rPr lang="en-US" altLang="fr-FR" sz="1600" dirty="0" smtClean="0"/>
                  <a:t>O</a:t>
                </a:r>
                <a:r>
                  <a:rPr lang="en-US" altLang="fr-FR" sz="1600" baseline="-25000" dirty="0" smtClean="0"/>
                  <a:t>3</a:t>
                </a:r>
                <a:r>
                  <a:rPr lang="en-US" altLang="fr-FR" sz="1600" dirty="0"/>
                  <a:t>)</a:t>
                </a:r>
                <a:endParaRPr lang="en-US" altLang="fr-FR" sz="1600" baseline="-25000" dirty="0"/>
              </a:p>
            </p:txBody>
          </p:sp>
        </p:grpSp>
        <p:graphicFrame>
          <p:nvGraphicFramePr>
            <p:cNvPr id="7176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4042701"/>
                </p:ext>
              </p:extLst>
            </p:nvPr>
          </p:nvGraphicFramePr>
          <p:xfrm>
            <a:off x="5478785" y="3776836"/>
            <a:ext cx="24892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name="Equation" r:id="rId3" imgW="2477520" imgH="868320" progId="Equation.3">
                    <p:embed/>
                  </p:oleObj>
                </mc:Choice>
                <mc:Fallback>
                  <p:oleObj name="Equation" r:id="rId3" imgW="2477520" imgH="86832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8785" y="3776836"/>
                          <a:ext cx="2489200" cy="8763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78" name="Imag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983754" y="5157192"/>
            <a:ext cx="7493496" cy="113877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smtClean="0">
                <a:latin typeface="Comic Sans MS" panose="030F0702030302020204" pitchFamily="66" charset="0"/>
              </a:rPr>
              <a:t>Thorine (ThO</a:t>
            </a:r>
            <a:r>
              <a:rPr lang="fr-FR" sz="2000" baseline="-25000" dirty="0" smtClean="0">
                <a:latin typeface="Comic Sans MS" pitchFamily="66" charset="0"/>
              </a:rPr>
              <a:t>2</a:t>
            </a:r>
            <a:r>
              <a:rPr lang="fr-FR" sz="2000" dirty="0" smtClean="0">
                <a:latin typeface="Comic Sans MS" pitchFamily="66" charset="0"/>
              </a:rPr>
              <a:t>) </a:t>
            </a:r>
            <a:r>
              <a:rPr lang="fr-FR" sz="2000" dirty="0" err="1" smtClean="0">
                <a:latin typeface="Comic Sans MS" pitchFamily="66" charset="0"/>
              </a:rPr>
              <a:t>yttriée</a:t>
            </a:r>
            <a:r>
              <a:rPr lang="fr-FR" sz="2000" dirty="0">
                <a:latin typeface="Comic Sans MS" pitchFamily="66" charset="0"/>
              </a:rPr>
              <a:t> </a:t>
            </a:r>
            <a:r>
              <a:rPr lang="fr-FR" sz="2000" dirty="0" smtClean="0">
                <a:latin typeface="Comic Sans MS" pitchFamily="66" charset="0"/>
              </a:rPr>
              <a:t>(</a:t>
            </a:r>
            <a:r>
              <a:rPr lang="fr-FR" sz="2000" dirty="0">
                <a:latin typeface="Comic Sans MS" panose="030F0702030302020204" pitchFamily="66" charset="0"/>
              </a:rPr>
              <a:t>CLASSEE MATIERE </a:t>
            </a:r>
            <a:r>
              <a:rPr lang="fr-FR" sz="2000" dirty="0" smtClean="0">
                <a:latin typeface="Comic Sans MS" panose="030F0702030302020204" pitchFamily="66" charset="0"/>
              </a:rPr>
              <a:t>NUCLEAIRE)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latin typeface="Comic Sans MS" panose="030F0702030302020204" pitchFamily="66" charset="0"/>
              </a:rPr>
              <a:t>Utilisation en laboratoire (</a:t>
            </a:r>
            <a:r>
              <a:rPr lang="fr-FR" sz="2400" dirty="0" err="1" smtClean="0">
                <a:latin typeface="Comic Sans MS" panose="030F0702030302020204" pitchFamily="66" charset="0"/>
              </a:rPr>
              <a:t>CORRONa</a:t>
            </a:r>
            <a:r>
              <a:rPr lang="fr-FR" sz="2400" dirty="0" smtClean="0">
                <a:latin typeface="Comic Sans MS" panose="030F0702030302020204" pitchFamily="66" charset="0"/>
              </a:rPr>
              <a:t> au LECNA)</a:t>
            </a:r>
            <a:endParaRPr lang="fr-FR" sz="2400" dirty="0" smtClean="0">
              <a:latin typeface="Comic Sans MS" pitchFamily="66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2400" dirty="0" smtClean="0">
                <a:latin typeface="Comic Sans MS" pitchFamily="66" charset="0"/>
              </a:rPr>
              <a:t>Nécessité </a:t>
            </a:r>
            <a:r>
              <a:rPr lang="fr-FR" sz="2400" dirty="0">
                <a:latin typeface="Comic Sans MS" pitchFamily="66" charset="0"/>
              </a:rPr>
              <a:t>de trouver de nouveaux </a:t>
            </a:r>
            <a:r>
              <a:rPr lang="fr-FR" sz="2400" dirty="0" smtClean="0">
                <a:latin typeface="Comic Sans MS" pitchFamily="66" charset="0"/>
              </a:rPr>
              <a:t>matériaux 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  <p:grpSp>
        <p:nvGrpSpPr>
          <p:cNvPr id="30" name="Groupe 29"/>
          <p:cNvGrpSpPr>
            <a:grpSpLocks/>
          </p:cNvGrpSpPr>
          <p:nvPr/>
        </p:nvGrpSpPr>
        <p:grpSpPr bwMode="auto">
          <a:xfrm>
            <a:off x="143693" y="620688"/>
            <a:ext cx="4422753" cy="3890371"/>
            <a:chOff x="4139952" y="818128"/>
            <a:chExt cx="4932040" cy="4339064"/>
          </a:xfrm>
        </p:grpSpPr>
        <p:pic>
          <p:nvPicPr>
            <p:cNvPr id="32" name="Image 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931" y="2314640"/>
              <a:ext cx="3358728" cy="284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ZoneTexte 24"/>
            <p:cNvSpPr txBox="1">
              <a:spLocks noChangeArrowheads="1"/>
            </p:cNvSpPr>
            <p:nvPr/>
          </p:nvSpPr>
          <p:spPr bwMode="auto">
            <a:xfrm>
              <a:off x="4620915" y="818128"/>
              <a:ext cx="4343573" cy="64639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Cambria" panose="02040503050406030204" pitchFamily="18" charset="0"/>
                </a:rPr>
                <a:t>Sonde </a:t>
              </a:r>
              <a:r>
                <a:rPr lang="fr-FR" altLang="fr-FR" sz="1800" dirty="0" err="1">
                  <a:latin typeface="Cambria" panose="02040503050406030204" pitchFamily="18" charset="0"/>
                </a:rPr>
                <a:t>potentiométrique</a:t>
              </a:r>
              <a:r>
                <a:rPr lang="fr-FR" altLang="fr-FR" sz="1800" dirty="0">
                  <a:latin typeface="Cambria" panose="02040503050406030204" pitchFamily="18" charset="0"/>
                </a:rPr>
                <a:t> en thorine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Cambria" panose="02040503050406030204" pitchFamily="18" charset="0"/>
                </a:rPr>
                <a:t>(ThO</a:t>
              </a:r>
              <a:r>
                <a:rPr lang="fr-FR" altLang="fr-FR" sz="1800" baseline="-25000" dirty="0">
                  <a:latin typeface="Cambria" panose="02040503050406030204" pitchFamily="18" charset="0"/>
                </a:rPr>
                <a:t>2</a:t>
              </a:r>
              <a:r>
                <a:rPr lang="fr-FR" altLang="fr-FR" sz="1800" dirty="0">
                  <a:latin typeface="Cambria" panose="02040503050406030204" pitchFamily="18" charset="0"/>
                </a:rPr>
                <a:t>) </a:t>
              </a:r>
              <a:r>
                <a:rPr lang="fr-FR" altLang="fr-FR" sz="1800" dirty="0" err="1">
                  <a:latin typeface="Cambria" panose="02040503050406030204" pitchFamily="18" charset="0"/>
                </a:rPr>
                <a:t>yttriée</a:t>
              </a:r>
              <a:r>
                <a:rPr lang="fr-FR" altLang="fr-FR" sz="1800" dirty="0">
                  <a:latin typeface="Cambria" panose="02040503050406030204" pitchFamily="18" charset="0"/>
                </a:rPr>
                <a:t>, depuis les années 70</a:t>
              </a: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4139952" y="1538208"/>
              <a:ext cx="493204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200" i="1" dirty="0">
                  <a:latin typeface="Comic Sans MS" panose="030F0702030302020204" pitchFamily="66" charset="0"/>
                </a:rPr>
                <a:t>Westinghouse (1968-1978); </a:t>
              </a:r>
              <a:r>
                <a:rPr lang="fr-FR" altLang="fr-FR" sz="1200" i="1" dirty="0" err="1">
                  <a:latin typeface="Comic Sans MS" panose="030F0702030302020204" pitchFamily="66" charset="0"/>
                </a:rPr>
                <a:t>Harwell</a:t>
              </a:r>
              <a:r>
                <a:rPr lang="fr-FR" altLang="fr-FR" sz="1200" i="1" dirty="0">
                  <a:latin typeface="Comic Sans MS" panose="030F0702030302020204" pitchFamily="66" charset="0"/>
                </a:rPr>
                <a:t> (1975-1985), </a:t>
              </a:r>
              <a:r>
                <a:rPr lang="fr-FR" altLang="fr-FR" sz="1200" i="1" dirty="0" err="1">
                  <a:latin typeface="Comic Sans MS" panose="030F0702030302020204" pitchFamily="66" charset="0"/>
                </a:rPr>
                <a:t>MkII</a:t>
              </a:r>
              <a:endParaRPr lang="fr-FR" altLang="fr-FR" sz="1200" i="1" dirty="0">
                <a:latin typeface="Comic Sans MS" panose="030F0702030302020204" pitchFamily="66" charset="0"/>
              </a:endParaRPr>
            </a:p>
            <a:p>
              <a:pPr algn="ctr" eaLnBrk="1" hangingPunct="1"/>
              <a:r>
                <a:rPr lang="fr-FR" altLang="fr-FR" sz="1200" i="1" dirty="0">
                  <a:latin typeface="Comic Sans MS" panose="030F0702030302020204" pitchFamily="66" charset="0"/>
                </a:rPr>
                <a:t>EDF-CEA (1986), </a:t>
              </a:r>
              <a:r>
                <a:rPr lang="fr-FR" altLang="fr-FR" sz="1200" i="1" dirty="0" err="1">
                  <a:latin typeface="Comic Sans MS" panose="030F0702030302020204" pitchFamily="66" charset="0"/>
                </a:rPr>
                <a:t>Oxyfra</a:t>
              </a:r>
              <a:r>
                <a:rPr lang="fr-FR" altLang="fr-FR" sz="1200" i="1" dirty="0">
                  <a:latin typeface="Comic Sans MS" panose="030F0702030302020204" pitchFamily="66" charset="0"/>
                </a:rPr>
                <a:t>;  General Electric (1974); </a:t>
              </a:r>
            </a:p>
            <a:p>
              <a:pPr algn="ctr" eaLnBrk="1" hangingPunct="1"/>
              <a:r>
                <a:rPr lang="fr-FR" altLang="fr-FR" sz="1200" i="1" dirty="0" err="1">
                  <a:latin typeface="Comic Sans MS" panose="030F0702030302020204" pitchFamily="66" charset="0"/>
                </a:rPr>
                <a:t>Harwell</a:t>
              </a:r>
              <a:r>
                <a:rPr lang="fr-FR" altLang="fr-FR" sz="1200" i="1" dirty="0">
                  <a:latin typeface="Comic Sans MS" panose="030F0702030302020204" pitchFamily="66" charset="0"/>
                </a:rPr>
                <a:t> (1983), </a:t>
              </a:r>
              <a:r>
                <a:rPr lang="fr-FR" altLang="fr-FR" sz="1200" i="1" dirty="0" err="1">
                  <a:latin typeface="Comic Sans MS" panose="030F0702030302020204" pitchFamily="66" charset="0"/>
                </a:rPr>
                <a:t>MkIII</a:t>
              </a:r>
              <a:endParaRPr lang="fr-FR" altLang="fr-FR" sz="1200" i="1" dirty="0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1003300" y="555625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Rectangle 19"/>
          <p:cNvSpPr>
            <a:spLocks noChangeArrowheads="1"/>
          </p:cNvSpPr>
          <p:nvPr/>
        </p:nvSpPr>
        <p:spPr bwMode="auto">
          <a:xfrm>
            <a:off x="1403350" y="36513"/>
            <a:ext cx="2305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3200" b="1">
                <a:latin typeface="Cambria" panose="02040503050406030204" pitchFamily="18" charset="0"/>
              </a:rPr>
              <a:t>Objectifs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fr-FR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403350" y="652463"/>
            <a:ext cx="6913563" cy="400050"/>
          </a:xfrm>
          <a:prstGeom prst="rect">
            <a:avLst/>
          </a:prstGeom>
          <a:solidFill>
            <a:srgbClr val="0070C0">
              <a:alpha val="3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 eaLnBrk="1" hangingPunct="1"/>
            <a:r>
              <a:rPr lang="fr-FR" altLang="fr-FR" sz="2000" b="1">
                <a:solidFill>
                  <a:srgbClr val="002060"/>
                </a:solidFill>
                <a:latin typeface="Cambria" panose="02040503050406030204" pitchFamily="18" charset="0"/>
              </a:rPr>
              <a:t>Bonne tenue des matériaux HfO</a:t>
            </a:r>
            <a:r>
              <a:rPr lang="fr-FR" altLang="fr-FR" sz="2000" b="1" baseline="-2500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fr-FR" altLang="fr-FR" sz="2000" b="1">
                <a:solidFill>
                  <a:srgbClr val="002060"/>
                </a:solidFill>
                <a:latin typeface="Cambria" panose="02040503050406030204" pitchFamily="18" charset="0"/>
              </a:rPr>
              <a:t> et Al</a:t>
            </a:r>
            <a:r>
              <a:rPr lang="fr-FR" altLang="fr-FR" sz="2000" b="1" baseline="-2500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fr-FR" altLang="fr-FR" sz="2000" b="1">
                <a:solidFill>
                  <a:srgbClr val="002060"/>
                </a:solidFill>
                <a:latin typeface="Cambria" panose="02040503050406030204" pitchFamily="18" charset="0"/>
              </a:rPr>
              <a:t>O</a:t>
            </a:r>
            <a:r>
              <a:rPr lang="fr-FR" altLang="fr-FR" sz="2000" b="1" baseline="-25000">
                <a:solidFill>
                  <a:srgbClr val="002060"/>
                </a:solidFill>
                <a:latin typeface="Cambria" panose="02040503050406030204" pitchFamily="18" charset="0"/>
              </a:rPr>
              <a:t>3</a:t>
            </a:r>
            <a:r>
              <a:rPr lang="fr-FR" altLang="fr-FR" sz="2000" b="1">
                <a:solidFill>
                  <a:srgbClr val="002060"/>
                </a:solidFill>
                <a:latin typeface="Cambria" panose="02040503050406030204" pitchFamily="18" charset="0"/>
              </a:rPr>
              <a:t> dans Na Liquide</a:t>
            </a:r>
            <a:endParaRPr lang="en-US" altLang="fr-FR" sz="2000" b="1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199" name="ZoneTexte 16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/>
              <a:t>4</a:t>
            </a:r>
            <a:endParaRPr lang="en-US" altLang="fr-FR" sz="1400"/>
          </a:p>
        </p:txBody>
      </p:sp>
      <p:pic>
        <p:nvPicPr>
          <p:cNvPr id="8201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539750" y="1114425"/>
            <a:ext cx="7686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1600" b="1" dirty="0">
                <a:solidFill>
                  <a:srgbClr val="008672"/>
                </a:solidFill>
                <a:latin typeface="Comic Sans MS" panose="030F0702030302020204" pitchFamily="66" charset="0"/>
              </a:rPr>
              <a:t>2013 : </a:t>
            </a:r>
            <a:r>
              <a:rPr lang="fr-FR" altLang="fr-FR" sz="1600" i="1" dirty="0">
                <a:latin typeface="Comic Sans MS" panose="030F0702030302020204" pitchFamily="66" charset="0"/>
              </a:rPr>
              <a:t>Elaboration et caractérisation de composites céramiques du type </a:t>
            </a:r>
            <a:r>
              <a:rPr lang="fr-FR" altLang="fr-FR" sz="1600" b="1" dirty="0">
                <a:latin typeface="Comic Sans MS" panose="030F0702030302020204" pitchFamily="66" charset="0"/>
              </a:rPr>
              <a:t>HfO</a:t>
            </a:r>
            <a:r>
              <a:rPr lang="fr-FR" altLang="fr-FR" sz="1600" b="1" baseline="-25000" dirty="0">
                <a:latin typeface="Comic Sans MS" panose="030F0702030302020204" pitchFamily="66" charset="0"/>
              </a:rPr>
              <a:t>2</a:t>
            </a:r>
            <a:r>
              <a:rPr lang="fr-FR" altLang="fr-FR" sz="1600" b="1" dirty="0">
                <a:latin typeface="Comic Sans MS" panose="030F0702030302020204" pitchFamily="66" charset="0"/>
              </a:rPr>
              <a:t>-x% en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mol Y</a:t>
            </a:r>
            <a:r>
              <a:rPr lang="fr-FR" altLang="fr-FR" sz="1600" b="1" baseline="-25000" dirty="0" smtClean="0">
                <a:latin typeface="Comic Sans MS" panose="030F0702030302020204" pitchFamily="66" charset="0"/>
              </a:rPr>
              <a:t>2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O</a:t>
            </a:r>
            <a:r>
              <a:rPr lang="fr-FR" altLang="fr-FR" sz="1600" b="1" baseline="-25000" dirty="0" smtClean="0">
                <a:latin typeface="Comic Sans MS" panose="030F0702030302020204" pitchFamily="66" charset="0"/>
              </a:rPr>
              <a:t>3</a:t>
            </a:r>
            <a:r>
              <a:rPr lang="fr-FR" altLang="fr-FR" sz="1600" b="1" dirty="0">
                <a:latin typeface="Comic Sans MS" panose="030F0702030302020204" pitchFamily="66" charset="0"/>
              </a:rPr>
              <a:t>- y % en vol. Al</a:t>
            </a:r>
            <a:r>
              <a:rPr lang="fr-FR" altLang="fr-FR" sz="1600" b="1" baseline="-25000" dirty="0">
                <a:latin typeface="Comic Sans MS" panose="030F0702030302020204" pitchFamily="66" charset="0"/>
              </a:rPr>
              <a:t>2</a:t>
            </a:r>
            <a:r>
              <a:rPr lang="fr-FR" altLang="fr-FR" sz="1600" b="1" dirty="0">
                <a:latin typeface="Comic Sans MS" panose="030F0702030302020204" pitchFamily="66" charset="0"/>
              </a:rPr>
              <a:t>O</a:t>
            </a:r>
            <a:r>
              <a:rPr lang="fr-FR" altLang="fr-FR" sz="1600" b="1" baseline="-25000" dirty="0">
                <a:latin typeface="Comic Sans MS" panose="030F0702030302020204" pitchFamily="66" charset="0"/>
              </a:rPr>
              <a:t>3</a:t>
            </a:r>
            <a:r>
              <a:rPr lang="fr-FR" altLang="fr-FR" sz="1600" b="1" dirty="0">
                <a:latin typeface="Comic Sans MS" panose="030F0702030302020204" pitchFamily="66" charset="0"/>
              </a:rPr>
              <a:t> : x : 1, 10 et 15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% mol,</a:t>
            </a:r>
          </a:p>
          <a:p>
            <a:pPr marL="0" lvl="1" eaLnBrk="1" hangingPunct="1"/>
            <a:r>
              <a:rPr lang="fr-FR" altLang="fr-FR" sz="1600" b="1" dirty="0" smtClean="0">
                <a:latin typeface="Comic Sans MS" panose="030F0702030302020204" pitchFamily="66" charset="0"/>
              </a:rPr>
              <a:t>y </a:t>
            </a:r>
            <a:r>
              <a:rPr lang="fr-FR" altLang="fr-FR" sz="1600" b="1" dirty="0">
                <a:latin typeface="Comic Sans MS" panose="030F0702030302020204" pitchFamily="66" charset="0"/>
              </a:rPr>
              <a:t>= 0, 25 ou 50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% vol</a:t>
            </a:r>
            <a:r>
              <a:rPr lang="fr-FR" altLang="fr-FR" sz="1600" b="1" dirty="0">
                <a:latin typeface="Comic Sans MS" panose="030F0702030302020204" pitchFamily="66" charset="0"/>
              </a:rPr>
              <a:t>. (code </a:t>
            </a:r>
            <a:r>
              <a:rPr lang="fr-FR" altLang="fr-FR" sz="1600" b="1" dirty="0" err="1">
                <a:latin typeface="Comic Sans MS" panose="030F0702030302020204" pitchFamily="66" charset="0"/>
              </a:rPr>
              <a:t>HxYyA</a:t>
            </a:r>
            <a:r>
              <a:rPr lang="fr-FR" altLang="fr-FR" sz="1600" b="1" dirty="0">
                <a:latin typeface="Comic Sans MS" panose="030F0702030302020204" pitchFamily="66" charset="0"/>
              </a:rPr>
              <a:t>)</a:t>
            </a:r>
          </a:p>
          <a:p>
            <a:pPr eaLnBrk="1" hangingPunct="1"/>
            <a:r>
              <a:rPr lang="fr-FR" altLang="fr-FR" sz="1600" dirty="0">
                <a:latin typeface="Comic Sans MS" panose="030F0702030302020204" pitchFamily="66" charset="0"/>
              </a:rPr>
              <a:t>- </a:t>
            </a:r>
            <a:r>
              <a:rPr lang="fr-FR" altLang="fr-FR" sz="1600" i="1" dirty="0">
                <a:latin typeface="Comic Sans MS" panose="030F0702030302020204" pitchFamily="66" charset="0"/>
              </a:rPr>
              <a:t>Tests de tenue dans le sodium liquide</a:t>
            </a:r>
            <a:endParaRPr lang="en-US" altLang="fr-FR" sz="1600" dirty="0">
              <a:solidFill>
                <a:srgbClr val="008672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504" y="2297113"/>
            <a:ext cx="6672262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008672"/>
                </a:solidFill>
                <a:latin typeface="Comic Sans MS" panose="030F0702030302020204" pitchFamily="66" charset="0"/>
              </a:rPr>
              <a:t>2014 : </a:t>
            </a:r>
            <a:r>
              <a:rPr lang="fr-FR" sz="1600" dirty="0">
                <a:latin typeface="Comic Sans MS" panose="030F0702030302020204" pitchFamily="66" charset="0"/>
              </a:rPr>
              <a:t>Essais réalisés dans </a:t>
            </a:r>
            <a:r>
              <a:rPr lang="fr-FR" sz="1600" dirty="0" err="1">
                <a:latin typeface="Comic Sans MS" panose="030F0702030302020204" pitchFamily="66" charset="0"/>
              </a:rPr>
              <a:t>CORRONa</a:t>
            </a:r>
            <a:r>
              <a:rPr lang="fr-FR" sz="1600" dirty="0">
                <a:latin typeface="Comic Sans MS" panose="030F0702030302020204" pitchFamily="66" charset="0"/>
              </a:rPr>
              <a:t>  en conditions sévères (T, O)  </a:t>
            </a:r>
            <a:endParaRPr lang="fr-FR" sz="1600" b="1" dirty="0">
              <a:solidFill>
                <a:srgbClr val="008672"/>
              </a:solidFill>
              <a:latin typeface="Comic Sans MS" panose="030F0702030302020204" pitchFamily="66" charset="0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omic Sans MS" panose="030F0702030302020204" pitchFamily="66" charset="0"/>
              </a:rPr>
              <a:t>Composites </a:t>
            </a:r>
            <a:r>
              <a:rPr lang="fr-FR" sz="1600" dirty="0" smtClean="0">
                <a:latin typeface="Comic Sans MS" panose="030F0702030302020204" pitchFamily="66" charset="0"/>
              </a:rPr>
              <a:t>HfYO</a:t>
            </a:r>
            <a:r>
              <a:rPr lang="fr-FR" sz="1600" baseline="-25000" dirty="0" smtClean="0">
                <a:latin typeface="Comic Sans MS" panose="030F0702030302020204" pitchFamily="66" charset="0"/>
              </a:rPr>
              <a:t>2</a:t>
            </a:r>
            <a:r>
              <a:rPr lang="fr-FR" sz="1600" dirty="0" smtClean="0">
                <a:latin typeface="Comic Sans MS" panose="030F0702030302020204" pitchFamily="66" charset="0"/>
              </a:rPr>
              <a:t> </a:t>
            </a:r>
            <a:r>
              <a:rPr lang="fr-FR" sz="1600" dirty="0">
                <a:latin typeface="Comic Sans MS" panose="030F0702030302020204" pitchFamily="66" charset="0"/>
              </a:rPr>
              <a:t>– Alumine : composition choisie et testée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latin typeface="Comic Sans MS" panose="030F0702030302020204" pitchFamily="66" charset="0"/>
              </a:rPr>
              <a:t>Sonde prototypique : gaine HfO</a:t>
            </a:r>
            <a:r>
              <a:rPr lang="fr-FR" sz="1600" baseline="-25000" dirty="0">
                <a:latin typeface="Comic Sans MS" panose="030F0702030302020204" pitchFamily="66" charset="0"/>
              </a:rPr>
              <a:t>2 </a:t>
            </a:r>
            <a:r>
              <a:rPr lang="fr-FR" sz="1600" dirty="0">
                <a:latin typeface="Comic Sans MS" panose="030F0702030302020204" pitchFamily="66" charset="0"/>
              </a:rPr>
              <a:t>dopée </a:t>
            </a:r>
            <a:r>
              <a:rPr lang="fr-FR" sz="1600" dirty="0" smtClean="0">
                <a:latin typeface="Comic Sans MS" panose="030F0702030302020204" pitchFamily="66" charset="0"/>
              </a:rPr>
              <a:t>Y</a:t>
            </a:r>
            <a:r>
              <a:rPr lang="fr-FR" sz="1600" baseline="-25000" dirty="0" smtClean="0">
                <a:latin typeface="Comic Sans MS" panose="030F0702030302020204" pitchFamily="66" charset="0"/>
              </a:rPr>
              <a:t>2</a:t>
            </a:r>
            <a:r>
              <a:rPr lang="fr-FR" sz="1600" dirty="0" smtClean="0">
                <a:latin typeface="Comic Sans MS" panose="030F0702030302020204" pitchFamily="66" charset="0"/>
              </a:rPr>
              <a:t>O</a:t>
            </a:r>
            <a:r>
              <a:rPr lang="fr-FR" sz="1600" baseline="-25000" dirty="0" smtClean="0">
                <a:latin typeface="Comic Sans MS" panose="030F0702030302020204" pitchFamily="66" charset="0"/>
              </a:rPr>
              <a:t>3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68" y="1861806"/>
            <a:ext cx="23399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7362825" y="1526164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/>
            <a:r>
              <a:rPr lang="fr-FR" altLang="fr-FR" sz="2000" b="1">
                <a:solidFill>
                  <a:srgbClr val="008672"/>
                </a:solidFill>
                <a:latin typeface="Cambria" panose="02040503050406030204" pitchFamily="18" charset="0"/>
              </a:rPr>
              <a:t>H10Y50A</a:t>
            </a:r>
            <a:endParaRPr lang="en-US" altLang="fr-FR" sz="2000" b="1">
              <a:solidFill>
                <a:srgbClr val="00867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8313" y="3498850"/>
            <a:ext cx="8420100" cy="2814638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2015 : 3 Volets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1-</a:t>
            </a:r>
            <a:r>
              <a:rPr lang="fr-FR" i="1" dirty="0">
                <a:latin typeface="Comic Sans MS" panose="030F0702030302020204" pitchFamily="66" charset="0"/>
              </a:rPr>
              <a:t>Résistance chimique en milieu sodium liquide </a:t>
            </a:r>
            <a:r>
              <a:rPr lang="fr-FR" i="1" dirty="0" smtClean="0">
                <a:latin typeface="Comic Sans MS" panose="030F0702030302020204" pitchFamily="66" charset="0"/>
              </a:rPr>
              <a:t>de céramiques</a:t>
            </a:r>
            <a:endParaRPr lang="fr-FR" dirty="0">
              <a:latin typeface="Comic Sans MS" panose="030F0702030302020204" pitchFamily="66" charset="0"/>
            </a:endParaRPr>
          </a:p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latin typeface="Comic Sans MS" panose="030F0702030302020204" pitchFamily="66" charset="0"/>
              </a:rPr>
              <a:t>Reprise de </a:t>
            </a:r>
            <a:r>
              <a:rPr lang="fr-FR" dirty="0">
                <a:latin typeface="Comic Sans MS" panose="030F0702030302020204" pitchFamily="66" charset="0"/>
              </a:rPr>
              <a:t>l’étude de façon systématique 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2-</a:t>
            </a:r>
            <a:r>
              <a:rPr lang="fr-FR" i="1" dirty="0">
                <a:latin typeface="Comic Sans MS" panose="030F0702030302020204" pitchFamily="66" charset="0"/>
              </a:rPr>
              <a:t>Elaboration d’une sonde composite à base d’alumine et de </a:t>
            </a:r>
            <a:r>
              <a:rPr lang="fr-FR" i="1" dirty="0" err="1">
                <a:latin typeface="Comic Sans MS" panose="030F0702030302020204" pitchFamily="66" charset="0"/>
              </a:rPr>
              <a:t>hafnie</a:t>
            </a:r>
            <a:r>
              <a:rPr lang="fr-FR" i="1" dirty="0">
                <a:latin typeface="Comic Sans MS" panose="030F0702030302020204" pitchFamily="66" charset="0"/>
              </a:rPr>
              <a:t> </a:t>
            </a:r>
          </a:p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Composite </a:t>
            </a:r>
            <a:r>
              <a:rPr 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H10Y50A</a:t>
            </a:r>
            <a:r>
              <a:rPr lang="en-US" b="1" dirty="0">
                <a:solidFill>
                  <a:srgbClr val="008672"/>
                </a:solidFill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3-</a:t>
            </a:r>
            <a:r>
              <a:rPr lang="fr-FR" i="1" dirty="0">
                <a:latin typeface="Comic Sans MS" panose="030F0702030302020204" pitchFamily="66" charset="0"/>
              </a:rPr>
              <a:t>Qualification de sondes prototypiques en sodium</a:t>
            </a:r>
          </a:p>
          <a:p>
            <a:pPr marL="5397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Finalisation du banc de mesures dédié (adaptation d’une </a:t>
            </a:r>
            <a:r>
              <a:rPr lang="fr-FR" dirty="0" err="1" smtClean="0">
                <a:latin typeface="Comic Sans MS" panose="030F0702030302020204" pitchFamily="66" charset="0"/>
              </a:rPr>
              <a:t>BàG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>
                <a:latin typeface="Comic Sans MS" panose="030F0702030302020204" pitchFamily="66" charset="0"/>
              </a:rPr>
              <a:t>existante)</a:t>
            </a:r>
          </a:p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Etalonnage préliminaire, test de sensibilité, durée de </a:t>
            </a:r>
            <a:r>
              <a:rPr lang="fr-FR" dirty="0" smtClean="0">
                <a:latin typeface="Comic Sans MS" panose="030F0702030302020204" pitchFamily="66" charset="0"/>
              </a:rPr>
              <a:t>vie …</a:t>
            </a:r>
            <a:endParaRPr lang="fr-FR" dirty="0">
              <a:latin typeface="Comic Sans MS" panose="030F0702030302020204" pitchFamily="66" charset="0"/>
            </a:endParaRPr>
          </a:p>
          <a:p>
            <a:pPr marL="53340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>
                <a:latin typeface="Comic Sans MS" panose="030F0702030302020204" pitchFamily="66" charset="0"/>
              </a:rPr>
              <a:t>Essais avec les sondes réalisées en 2014 (gaines à base </a:t>
            </a:r>
            <a:r>
              <a:rPr lang="fr-FR" dirty="0" smtClean="0">
                <a:latin typeface="Comic Sans MS" panose="030F0702030302020204" pitchFamily="66" charset="0"/>
              </a:rPr>
              <a:t>d'HfO</a:t>
            </a:r>
            <a:r>
              <a:rPr lang="fr-FR" baseline="-25000" dirty="0" smtClean="0">
                <a:latin typeface="Comic Sans MS" panose="030F0702030302020204" pitchFamily="66" charset="0"/>
              </a:rPr>
              <a:t>2</a:t>
            </a:r>
            <a:r>
              <a:rPr lang="fr-FR" dirty="0"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989013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itre 16"/>
          <p:cNvSpPr txBox="1">
            <a:spLocks/>
          </p:cNvSpPr>
          <p:nvPr/>
        </p:nvSpPr>
        <p:spPr bwMode="auto">
          <a:xfrm>
            <a:off x="1150938" y="115636"/>
            <a:ext cx="7326312" cy="764509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b="1" dirty="0">
                <a:latin typeface="Comic Sans MS" panose="030F0702030302020204" pitchFamily="66" charset="0"/>
              </a:rPr>
              <a:t>1-</a:t>
            </a:r>
            <a:r>
              <a:rPr lang="fr-FR" altLang="fr-FR" sz="2400" i="1" dirty="0">
                <a:latin typeface="Comic Sans MS" panose="030F0702030302020204" pitchFamily="66" charset="0"/>
              </a:rPr>
              <a:t>Résistance chimique en milieu sodium liquide </a:t>
            </a:r>
          </a:p>
          <a:p>
            <a:pPr algn="ctr" eaLnBrk="1" hangingPunct="1"/>
            <a:r>
              <a:rPr lang="fr-FR" altLang="fr-FR" sz="2400" i="1" dirty="0">
                <a:latin typeface="Comic Sans MS" panose="030F0702030302020204" pitchFamily="66" charset="0"/>
              </a:rPr>
              <a:t>de </a:t>
            </a:r>
            <a:r>
              <a:rPr lang="fr-FR" altLang="fr-FR" sz="2400" i="1" dirty="0" smtClean="0">
                <a:latin typeface="Comic Sans MS" panose="030F0702030302020204" pitchFamily="66" charset="0"/>
              </a:rPr>
              <a:t>céramiques</a:t>
            </a:r>
            <a:endParaRPr lang="fr-FR" altLang="fr-FR" sz="2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9220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50887"/>
              </p:ext>
            </p:extLst>
          </p:nvPr>
        </p:nvGraphicFramePr>
        <p:xfrm>
          <a:off x="2351088" y="1200547"/>
          <a:ext cx="31337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Feuille de calcul" r:id="rId3" imgW="3133657" imgH="1076415" progId="Excel.Sheet.12">
                  <p:embed/>
                </p:oleObj>
              </mc:Choice>
              <mc:Fallback>
                <p:oleObj name="Feuille de calcul" r:id="rId3" imgW="3133657" imgH="1076415" progId="Excel.Sheet.12">
                  <p:embed/>
                  <p:pic>
                    <p:nvPicPr>
                      <p:cNvPr id="0" name="Obje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200547"/>
                        <a:ext cx="3133725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875629"/>
            <a:ext cx="2624137" cy="175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4868863" y="2606997"/>
            <a:ext cx="4138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fr-FR" altLang="fr-FR" sz="1200" b="1"/>
              <a:t>Banc d’essais CORRONa a&amp;b (Système étanche en BàG, 2,3 kg de Na, statique, creuset Mo, 30 000 h d’essais depuis 2010)</a:t>
            </a:r>
          </a:p>
        </p:txBody>
      </p:sp>
      <p:sp>
        <p:nvSpPr>
          <p:cNvPr id="9223" name="ZoneTexte 9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/>
              <a:t>5</a:t>
            </a:r>
            <a:endParaRPr lang="en-US" altLang="fr-FR" sz="1400"/>
          </a:p>
        </p:txBody>
      </p:sp>
      <p:sp>
        <p:nvSpPr>
          <p:cNvPr id="8" name="Espace réservé du contenu 11"/>
          <p:cNvSpPr txBox="1">
            <a:spLocks/>
          </p:cNvSpPr>
          <p:nvPr/>
        </p:nvSpPr>
        <p:spPr>
          <a:xfrm>
            <a:off x="377825" y="829072"/>
            <a:ext cx="6335713" cy="6635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lvl="1" indent="-344488" fontAlgn="auto">
              <a:spcAft>
                <a:spcPts val="0"/>
              </a:spcAft>
              <a:buFont typeface="Arial" panose="020B0604020202020204" pitchFamily="34" charset="0"/>
              <a:buBlip>
                <a:blip r:embed="rId6"/>
              </a:buBlip>
              <a:tabLst>
                <a:tab pos="357188" algn="l"/>
                <a:tab pos="533400" algn="l"/>
              </a:tabLst>
              <a:defRPr/>
            </a:pPr>
            <a:r>
              <a:rPr lang="fr-FR" sz="1800" dirty="0" smtClean="0">
                <a:latin typeface="Cambria" panose="02040503050406030204" pitchFamily="18" charset="0"/>
              </a:rPr>
              <a:t>Essais réalisés dans </a:t>
            </a:r>
            <a:r>
              <a:rPr lang="fr-FR" sz="1800" dirty="0" err="1" smtClean="0">
                <a:latin typeface="Cambria" panose="02040503050406030204" pitchFamily="18" charset="0"/>
              </a:rPr>
              <a:t>CORRONa</a:t>
            </a:r>
            <a:r>
              <a:rPr lang="fr-FR" sz="1800" dirty="0" smtClean="0">
                <a:latin typeface="Cambria" panose="02040503050406030204" pitchFamily="18" charset="0"/>
              </a:rPr>
              <a:t>  (2014)</a:t>
            </a:r>
          </a:p>
          <a:p>
            <a:pPr marL="0" lvl="1" indent="0"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357188" algn="l"/>
                <a:tab pos="533400" algn="l"/>
              </a:tabLst>
              <a:defRPr/>
            </a:pPr>
            <a:r>
              <a:rPr lang="fr-FR" sz="1800" dirty="0">
                <a:latin typeface="Cambria" panose="02040503050406030204" pitchFamily="18" charset="0"/>
              </a:rPr>
              <a:t>C</a:t>
            </a:r>
            <a:r>
              <a:rPr lang="fr-FR" sz="1800" dirty="0" smtClean="0">
                <a:latin typeface="Cambria" panose="02040503050406030204" pitchFamily="18" charset="0"/>
              </a:rPr>
              <a:t>onditions (T</a:t>
            </a:r>
            <a:r>
              <a:rPr lang="fr-FR" sz="1800" dirty="0">
                <a:latin typeface="Cambria" panose="02040503050406030204" pitchFamily="18" charset="0"/>
              </a:rPr>
              <a:t>, O)</a:t>
            </a:r>
            <a:endParaRPr lang="fr-FR" sz="1800" dirty="0" smtClean="0">
              <a:latin typeface="Cambria" panose="02040503050406030204" pitchFamily="18" charset="0"/>
            </a:endParaRPr>
          </a:p>
        </p:txBody>
      </p:sp>
      <p:pic>
        <p:nvPicPr>
          <p:cNvPr id="9226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55575" y="2420888"/>
            <a:ext cx="8880475" cy="4146872"/>
            <a:chOff x="155575" y="2234878"/>
            <a:chExt cx="8880475" cy="4146872"/>
          </a:xfrm>
        </p:grpSpPr>
        <p:sp>
          <p:nvSpPr>
            <p:cNvPr id="18" name="Rectangle 17"/>
            <p:cNvSpPr/>
            <p:nvPr/>
          </p:nvSpPr>
          <p:spPr>
            <a:xfrm>
              <a:off x="158750" y="4440238"/>
              <a:ext cx="2827338" cy="833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Corrosion généralisée</a:t>
              </a:r>
              <a:br>
                <a:rPr lang="fr-FR" sz="1400" b="1" dirty="0">
                  <a:solidFill>
                    <a:schemeClr val="tx1"/>
                  </a:solidFill>
                </a:rPr>
              </a:br>
              <a:r>
                <a:rPr lang="fr-FR" sz="1400" dirty="0">
                  <a:solidFill>
                    <a:schemeClr val="tx1"/>
                  </a:solidFill>
                </a:rPr>
                <a:t>Dissolution, oxydation + Réduction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-&gt; surface affectée, couche de corrosion</a:t>
              </a:r>
            </a:p>
          </p:txBody>
        </p:sp>
        <p:sp>
          <p:nvSpPr>
            <p:cNvPr id="9228" name="ZoneTexte 19"/>
            <p:cNvSpPr txBox="1">
              <a:spLocks noChangeArrowheads="1"/>
            </p:cNvSpPr>
            <p:nvPr/>
          </p:nvSpPr>
          <p:spPr bwMode="auto">
            <a:xfrm>
              <a:off x="155575" y="5278438"/>
              <a:ext cx="32496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 dirty="0"/>
                <a:t>Al</a:t>
              </a:r>
              <a:r>
                <a:rPr lang="fr-FR" altLang="fr-FR" sz="1200" baseline="-25000" dirty="0"/>
                <a:t>2</a:t>
              </a:r>
              <a:r>
                <a:rPr lang="fr-FR" altLang="fr-FR" sz="1200" dirty="0"/>
                <a:t>O</a:t>
              </a:r>
              <a:r>
                <a:rPr lang="fr-FR" altLang="fr-FR" sz="1200" baseline="-25000" dirty="0"/>
                <a:t>3</a:t>
              </a:r>
              <a:r>
                <a:rPr lang="fr-FR" altLang="fr-FR" sz="1200" dirty="0"/>
                <a:t> + Na (ou Na</a:t>
              </a:r>
              <a:r>
                <a:rPr lang="fr-FR" altLang="fr-FR" sz="1200" baseline="-25000" dirty="0"/>
                <a:t>2</a:t>
              </a:r>
              <a:r>
                <a:rPr lang="fr-FR" altLang="fr-FR" sz="1200" dirty="0"/>
                <a:t>O) = Na</a:t>
              </a:r>
              <a:r>
                <a:rPr lang="fr-FR" altLang="fr-FR" sz="1200" baseline="-25000" dirty="0"/>
                <a:t>2</a:t>
              </a:r>
              <a:r>
                <a:rPr lang="fr-FR" altLang="fr-FR" sz="1200" dirty="0"/>
                <a:t>O.Al</a:t>
              </a:r>
              <a:r>
                <a:rPr lang="fr-FR" altLang="fr-FR" sz="1200" baseline="-25000" dirty="0"/>
                <a:t>2</a:t>
              </a:r>
              <a:r>
                <a:rPr lang="fr-FR" altLang="fr-FR" sz="1200" dirty="0"/>
                <a:t>O</a:t>
              </a:r>
              <a:r>
                <a:rPr lang="fr-FR" altLang="fr-FR" sz="1200" baseline="-25000" dirty="0"/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11500" y="4443413"/>
              <a:ext cx="3092450" cy="833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Corrosion localisée (</a:t>
              </a:r>
              <a:r>
                <a:rPr lang="fr-FR" sz="1400" b="1" dirty="0" err="1">
                  <a:solidFill>
                    <a:schemeClr val="tx1"/>
                  </a:solidFill>
                </a:rPr>
                <a:t>JdG</a:t>
              </a:r>
              <a:r>
                <a:rPr lang="fr-FR" sz="1400" b="1" dirty="0">
                  <a:solidFill>
                    <a:schemeClr val="tx1"/>
                  </a:solidFill>
                </a:rPr>
                <a:t>)</a:t>
              </a:r>
              <a:br>
                <a:rPr lang="fr-FR" sz="1400" b="1" dirty="0">
                  <a:solidFill>
                    <a:schemeClr val="tx1"/>
                  </a:solidFill>
                </a:rPr>
              </a:br>
              <a:r>
                <a:rPr lang="fr-FR" sz="1400" dirty="0">
                  <a:solidFill>
                    <a:schemeClr val="tx1"/>
                  </a:solidFill>
                </a:rPr>
                <a:t>oxydation intergranulaire + dissolution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-&gt; perte de masse, pénétration sodium, désintégration</a:t>
              </a:r>
            </a:p>
          </p:txBody>
        </p:sp>
        <p:sp>
          <p:nvSpPr>
            <p:cNvPr id="9230" name="ZoneTexte 21"/>
            <p:cNvSpPr txBox="1">
              <a:spLocks noChangeArrowheads="1"/>
            </p:cNvSpPr>
            <p:nvPr/>
          </p:nvSpPr>
          <p:spPr bwMode="auto">
            <a:xfrm>
              <a:off x="3117850" y="5278438"/>
              <a:ext cx="32496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SiO</a:t>
              </a:r>
              <a:r>
                <a:rPr lang="fr-FR" altLang="fr-FR" sz="1200" baseline="-25000"/>
                <a:t>2</a:t>
              </a:r>
              <a:r>
                <a:rPr lang="fr-FR" altLang="fr-FR" sz="1200"/>
                <a:t> + Na (ou Na</a:t>
              </a:r>
              <a:r>
                <a:rPr lang="fr-FR" altLang="fr-FR" sz="1200" baseline="-25000"/>
                <a:t>2</a:t>
              </a:r>
              <a:r>
                <a:rPr lang="fr-FR" altLang="fr-FR" sz="1200"/>
                <a:t>O) = Na</a:t>
              </a:r>
              <a:r>
                <a:rPr lang="fr-FR" altLang="fr-FR" sz="1200" baseline="-25000"/>
                <a:t>2</a:t>
              </a:r>
              <a:r>
                <a:rPr lang="fr-FR" altLang="fr-FR" sz="1200"/>
                <a:t>SiO</a:t>
              </a:r>
              <a:r>
                <a:rPr lang="fr-FR" altLang="fr-FR" sz="1200" baseline="-25000"/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16663" y="4440238"/>
              <a:ext cx="2719387" cy="8334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schemeClr val="tx1"/>
                  </a:solidFill>
                </a:rPr>
                <a:t>Effets thermomécaniques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chemeClr val="tx1"/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</a:rPr>
                <a:t>-&gt; Fissuration, pénétration sodium</a:t>
              </a:r>
            </a:p>
          </p:txBody>
        </p:sp>
        <p:sp>
          <p:nvSpPr>
            <p:cNvPr id="9232" name="ZoneTexte 23"/>
            <p:cNvSpPr txBox="1">
              <a:spLocks noChangeArrowheads="1"/>
            </p:cNvSpPr>
            <p:nvPr/>
          </p:nvSpPr>
          <p:spPr bwMode="auto">
            <a:xfrm>
              <a:off x="6326188" y="5278438"/>
              <a:ext cx="26289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Microfissuration + pénétration Na + choc thermique</a:t>
              </a:r>
              <a:endParaRPr lang="fr-FR" altLang="fr-FR" sz="1200" baseline="-25000"/>
            </a:p>
          </p:txBody>
        </p:sp>
        <p:sp>
          <p:nvSpPr>
            <p:cNvPr id="9233" name="ZoneTexte 24"/>
            <p:cNvSpPr txBox="1">
              <a:spLocks noChangeArrowheads="1"/>
            </p:cNvSpPr>
            <p:nvPr/>
          </p:nvSpPr>
          <p:spPr bwMode="auto">
            <a:xfrm>
              <a:off x="158750" y="5486400"/>
              <a:ext cx="32496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Zr, Hf etc.</a:t>
              </a:r>
              <a:endParaRPr lang="fr-FR" altLang="fr-FR" sz="1200" baseline="-25000"/>
            </a:p>
          </p:txBody>
        </p:sp>
        <p:sp>
          <p:nvSpPr>
            <p:cNvPr id="9234" name="ZoneTexte 25"/>
            <p:cNvSpPr txBox="1">
              <a:spLocks noChangeArrowheads="1"/>
            </p:cNvSpPr>
            <p:nvPr/>
          </p:nvSpPr>
          <p:spPr bwMode="auto">
            <a:xfrm>
              <a:off x="158750" y="5678488"/>
              <a:ext cx="28273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Composition chimique, Thermodynamique et cinétique</a:t>
              </a:r>
            </a:p>
          </p:txBody>
        </p:sp>
        <p:sp>
          <p:nvSpPr>
            <p:cNvPr id="9236" name="ZoneTexte 30"/>
            <p:cNvSpPr txBox="1">
              <a:spLocks noChangeArrowheads="1"/>
            </p:cNvSpPr>
            <p:nvPr/>
          </p:nvSpPr>
          <p:spPr bwMode="auto">
            <a:xfrm>
              <a:off x="6335713" y="5735638"/>
              <a:ext cx="26289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Densité (porosité ouverte), microstructure (phase, taille des grains), composite</a:t>
              </a:r>
            </a:p>
          </p:txBody>
        </p:sp>
        <p:sp>
          <p:nvSpPr>
            <p:cNvPr id="16" name="Flèche droite 15"/>
            <p:cNvSpPr/>
            <p:nvPr/>
          </p:nvSpPr>
          <p:spPr bwMode="auto">
            <a:xfrm rot="10800000">
              <a:off x="3009900" y="2830450"/>
              <a:ext cx="1770063" cy="476377"/>
            </a:xfrm>
            <a:prstGeom prst="rightArrow">
              <a:avLst>
                <a:gd name="adj1" fmla="val 48090"/>
                <a:gd name="adj2" fmla="val 50000"/>
              </a:avLst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250" name="Rectangle 31"/>
            <p:cNvSpPr>
              <a:spLocks noChangeArrowheads="1"/>
            </p:cNvSpPr>
            <p:nvPr/>
          </p:nvSpPr>
          <p:spPr bwMode="auto">
            <a:xfrm>
              <a:off x="3400493" y="2878825"/>
              <a:ext cx="1307730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600" b="1" dirty="0"/>
                <a:t>compatibilité</a:t>
              </a:r>
            </a:p>
          </p:txBody>
        </p:sp>
        <p:sp>
          <p:nvSpPr>
            <p:cNvPr id="9238" name="ZoneTexte 32"/>
            <p:cNvSpPr txBox="1">
              <a:spLocks noChangeArrowheads="1"/>
            </p:cNvSpPr>
            <p:nvPr/>
          </p:nvSpPr>
          <p:spPr bwMode="auto">
            <a:xfrm>
              <a:off x="3005138" y="5503863"/>
              <a:ext cx="282257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200"/>
                <a:t>Composition chimique, élaboration</a:t>
              </a:r>
            </a:p>
            <a:p>
              <a:pPr eaLnBrk="1" hangingPunct="1"/>
              <a:endParaRPr lang="fr-FR" altLang="fr-FR" sz="1200" baseline="-25000"/>
            </a:p>
            <a:p>
              <a:pPr eaLnBrk="1" hangingPunct="1"/>
              <a:r>
                <a:rPr lang="fr-FR" altLang="fr-FR" sz="1200"/>
                <a:t>Kano-1995 effet démontré de la silice sur la CIG de l’alumine</a:t>
              </a:r>
            </a:p>
          </p:txBody>
        </p:sp>
        <p:sp>
          <p:nvSpPr>
            <p:cNvPr id="36" name="Flèche droite 35"/>
            <p:cNvSpPr/>
            <p:nvPr/>
          </p:nvSpPr>
          <p:spPr>
            <a:xfrm rot="2668447">
              <a:off x="6459538" y="4065588"/>
              <a:ext cx="425450" cy="323850"/>
            </a:xfrm>
            <a:prstGeom prst="rightArrow">
              <a:avLst>
                <a:gd name="adj1" fmla="val 42057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Flèche droite 36"/>
            <p:cNvSpPr/>
            <p:nvPr/>
          </p:nvSpPr>
          <p:spPr>
            <a:xfrm rot="5400000">
              <a:off x="4093369" y="4077494"/>
              <a:ext cx="319087" cy="327025"/>
            </a:xfrm>
            <a:prstGeom prst="rightArrow">
              <a:avLst>
                <a:gd name="adj1" fmla="val 47623"/>
                <a:gd name="adj2" fmla="val 35249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8" name="Flèche droite 37"/>
            <p:cNvSpPr/>
            <p:nvPr/>
          </p:nvSpPr>
          <p:spPr>
            <a:xfrm rot="8085942">
              <a:off x="1882775" y="4049713"/>
              <a:ext cx="420688" cy="309562"/>
            </a:xfrm>
            <a:prstGeom prst="rightArrow">
              <a:avLst>
                <a:gd name="adj1" fmla="val 47623"/>
                <a:gd name="adj2" fmla="val 35249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68538" y="3757613"/>
              <a:ext cx="4292600" cy="32385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Mécanismes proposés (type, impact, paramètres)</a:t>
              </a: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431800" y="2234878"/>
              <a:ext cx="2532063" cy="1525587"/>
              <a:chOff x="431800" y="2234878"/>
              <a:chExt cx="2532063" cy="1525587"/>
            </a:xfrm>
          </p:grpSpPr>
          <p:grpSp>
            <p:nvGrpSpPr>
              <p:cNvPr id="9242" name="Groupe 39"/>
              <p:cNvGrpSpPr>
                <a:grpSpLocks/>
              </p:cNvGrpSpPr>
              <p:nvPr/>
            </p:nvGrpSpPr>
            <p:grpSpPr bwMode="auto">
              <a:xfrm>
                <a:off x="431800" y="2234878"/>
                <a:ext cx="2532063" cy="1525587"/>
                <a:chOff x="-114782" y="2230282"/>
                <a:chExt cx="2532497" cy="1525568"/>
              </a:xfrm>
            </p:grpSpPr>
            <p:grpSp>
              <p:nvGrpSpPr>
                <p:cNvPr id="9244" name="Groupe 5"/>
                <p:cNvGrpSpPr>
                  <a:grpSpLocks/>
                </p:cNvGrpSpPr>
                <p:nvPr/>
              </p:nvGrpSpPr>
              <p:grpSpPr bwMode="auto">
                <a:xfrm>
                  <a:off x="-114782" y="2230282"/>
                  <a:ext cx="2532497" cy="1525568"/>
                  <a:chOff x="-63322" y="1082380"/>
                  <a:chExt cx="2532497" cy="1525568"/>
                </a:xfrm>
              </p:grpSpPr>
              <p:pic>
                <p:nvPicPr>
                  <p:cNvPr id="924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63322" y="1082380"/>
                    <a:ext cx="2532497" cy="1525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>
                  <a:xfrm>
                    <a:off x="419361" y="1389086"/>
                    <a:ext cx="878038" cy="2873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1000" b="1" dirty="0">
                        <a:solidFill>
                          <a:schemeClr val="tx1"/>
                        </a:solidFill>
                      </a:rPr>
                      <a:t>Corrosion zone</a:t>
                    </a:r>
                    <a:endParaRPr lang="fr-FR" sz="1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279637" y="2198701"/>
                    <a:ext cx="795474" cy="2873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fr-FR" sz="1000" b="1" dirty="0" err="1">
                        <a:solidFill>
                          <a:schemeClr val="tx1"/>
                        </a:solidFill>
                      </a:rPr>
                      <a:t>Ceramic</a:t>
                    </a:r>
                    <a:endParaRPr lang="fr-FR" sz="14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39" name="Connecteur droit 38"/>
                <p:cNvCxnSpPr/>
                <p:nvPr/>
              </p:nvCxnSpPr>
              <p:spPr>
                <a:xfrm>
                  <a:off x="147201" y="2240129"/>
                  <a:ext cx="2159370" cy="0"/>
                </a:xfrm>
                <a:prstGeom prst="line">
                  <a:avLst/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ZoneTexte 3"/>
              <p:cNvSpPr txBox="1"/>
              <p:nvPr/>
            </p:nvSpPr>
            <p:spPr>
              <a:xfrm rot="16200000">
                <a:off x="1792905" y="2830204"/>
                <a:ext cx="624005" cy="1576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/>
                  <a:t>Zr, Y, Hf, Si</a:t>
                </a:r>
                <a:endParaRPr lang="fr-FR" sz="9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989013" y="555625"/>
            <a:ext cx="8137525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Titre 16"/>
          <p:cNvSpPr txBox="1">
            <a:spLocks/>
          </p:cNvSpPr>
          <p:nvPr/>
        </p:nvSpPr>
        <p:spPr bwMode="auto">
          <a:xfrm>
            <a:off x="1152525" y="224310"/>
            <a:ext cx="7019875" cy="68485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000" b="1" dirty="0">
                <a:latin typeface="Comic Sans MS" panose="030F0702030302020204" pitchFamily="66" charset="0"/>
              </a:rPr>
              <a:t>1-</a:t>
            </a:r>
            <a:r>
              <a:rPr lang="fr-FR" altLang="fr-FR" sz="2000" i="1" dirty="0">
                <a:latin typeface="Comic Sans MS" panose="030F0702030302020204" pitchFamily="66" charset="0"/>
              </a:rPr>
              <a:t>Résistance chimique en milieu sodium liquide </a:t>
            </a:r>
          </a:p>
          <a:p>
            <a:pPr algn="ctr" eaLnBrk="1" hangingPunct="1"/>
            <a:r>
              <a:rPr lang="fr-FR" altLang="fr-FR" sz="2000" i="1" dirty="0">
                <a:latin typeface="Comic Sans MS" panose="030F0702030302020204" pitchFamily="66" charset="0"/>
              </a:rPr>
              <a:t>d</a:t>
            </a:r>
            <a:r>
              <a:rPr lang="fr-FR" altLang="fr-FR" sz="2000" i="1" dirty="0" smtClean="0">
                <a:latin typeface="Comic Sans MS" panose="030F0702030302020204" pitchFamily="66" charset="0"/>
              </a:rPr>
              <a:t>e céramiques</a:t>
            </a:r>
            <a:endParaRPr lang="fr-FR" alt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244" name="ZoneTexte 9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6</a:t>
            </a:r>
            <a:endParaRPr lang="en-US" altLang="fr-FR" sz="1400" dirty="0"/>
          </a:p>
        </p:txBody>
      </p:sp>
      <p:pic>
        <p:nvPicPr>
          <p:cNvPr id="10246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775" y="1859329"/>
            <a:ext cx="8397875" cy="2078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357188" algn="l"/>
                <a:tab pos="533400" algn="l"/>
              </a:tabLst>
              <a:defRPr/>
            </a:pPr>
            <a:r>
              <a:rPr lang="fr-FR" sz="2000" b="1" dirty="0">
                <a:solidFill>
                  <a:srgbClr val="C00000"/>
                </a:solidFill>
                <a:latin typeface="+mn-lt"/>
              </a:rPr>
              <a:t>Nouvelle étude systématique (Essai 18) </a:t>
            </a:r>
            <a:r>
              <a:rPr lang="fr-FR" sz="2000" b="1" dirty="0">
                <a:latin typeface="+mn-lt"/>
              </a:rPr>
              <a:t>: </a:t>
            </a:r>
          </a:p>
          <a:p>
            <a:pPr marL="344488" lvl="1" indent="-3444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  <a:tab pos="533400" algn="l"/>
              </a:tabLst>
              <a:defRPr/>
            </a:pPr>
            <a:r>
              <a:rPr lang="fr-FR" dirty="0">
                <a:latin typeface="+mn-lt"/>
              </a:rPr>
              <a:t>T = 450°</a:t>
            </a:r>
            <a:r>
              <a:rPr lang="fr-FR" dirty="0" smtClean="0">
                <a:latin typeface="+mn-lt"/>
              </a:rPr>
              <a:t>C ; </a:t>
            </a:r>
            <a:r>
              <a:rPr lang="fr-FR" dirty="0">
                <a:latin typeface="+mn-lt"/>
              </a:rPr>
              <a:t>moins d’une ppm en oxygène </a:t>
            </a:r>
          </a:p>
          <a:p>
            <a:pPr marL="361950" lvl="1" indent="-3619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  <a:tab pos="533400" algn="l"/>
              </a:tabLst>
              <a:defRPr/>
            </a:pPr>
            <a:r>
              <a:rPr lang="fr-FR" dirty="0">
                <a:latin typeface="+mn-lt"/>
              </a:rPr>
              <a:t>Temps de contact avec le sodium : 250, 500, 1000, 2000 et </a:t>
            </a:r>
            <a:r>
              <a:rPr lang="fr-FR" dirty="0" smtClean="0">
                <a:latin typeface="+mn-lt"/>
              </a:rPr>
              <a:t>4000 h</a:t>
            </a:r>
            <a:r>
              <a:rPr lang="fr-FR" dirty="0">
                <a:latin typeface="+mn-lt"/>
              </a:rPr>
              <a:t>.</a:t>
            </a:r>
            <a:endParaRPr lang="fr-FR" sz="1600" dirty="0">
              <a:latin typeface="+mn-lt"/>
            </a:endParaRP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tabLst>
                <a:tab pos="357188" algn="l"/>
                <a:tab pos="533400" algn="l"/>
              </a:tabLst>
              <a:defRPr/>
            </a:pPr>
            <a:r>
              <a:rPr lang="fr-FR" sz="2000" b="1" dirty="0" smtClean="0">
                <a:latin typeface="+mn-lt"/>
              </a:rPr>
              <a:t>Céramiques : </a:t>
            </a:r>
            <a:endParaRPr lang="fr-FR" sz="2000" b="1" dirty="0">
              <a:latin typeface="+mn-lt"/>
            </a:endParaRPr>
          </a:p>
          <a:p>
            <a:pPr marL="828675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  <a:tab pos="533400" algn="l"/>
                <a:tab pos="628650" algn="l"/>
              </a:tabLst>
              <a:defRPr/>
            </a:pPr>
            <a:r>
              <a:rPr lang="fr-FR" sz="1600" dirty="0" smtClean="0">
                <a:latin typeface="+mn-lt"/>
              </a:rPr>
              <a:t>Céramiques </a:t>
            </a:r>
            <a:r>
              <a:rPr lang="fr-FR" sz="1600" dirty="0">
                <a:latin typeface="+mn-lt"/>
              </a:rPr>
              <a:t>« zircone » : TZ3YD et TZ8Y</a:t>
            </a:r>
          </a:p>
          <a:p>
            <a:pPr marL="828675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57188" algn="l"/>
                <a:tab pos="533400" algn="l"/>
                <a:tab pos="628650" algn="l"/>
              </a:tabLst>
              <a:defRPr/>
            </a:pPr>
            <a:r>
              <a:rPr lang="fr-FR" sz="1600" dirty="0">
                <a:latin typeface="+mn-lt"/>
              </a:rPr>
              <a:t>Céramiques composites : </a:t>
            </a:r>
            <a:r>
              <a:rPr lang="fr-FR" sz="1600" dirty="0" smtClean="0">
                <a:latin typeface="+mn-lt"/>
              </a:rPr>
              <a:t>HfO</a:t>
            </a:r>
            <a:r>
              <a:rPr lang="fr-FR" sz="1600" baseline="-25000" dirty="0" smtClean="0">
                <a:latin typeface="+mn-lt"/>
              </a:rPr>
              <a:t>2 </a:t>
            </a:r>
            <a:r>
              <a:rPr lang="fr-FR" sz="1600" dirty="0" smtClean="0">
                <a:latin typeface="+mn-lt"/>
              </a:rPr>
              <a:t>- x % </a:t>
            </a:r>
            <a:r>
              <a:rPr lang="fr-FR" sz="1600" dirty="0">
                <a:latin typeface="+mn-lt"/>
              </a:rPr>
              <a:t>en </a:t>
            </a:r>
            <a:r>
              <a:rPr lang="fr-FR" sz="1600" dirty="0" smtClean="0">
                <a:latin typeface="+mn-lt"/>
              </a:rPr>
              <a:t>mol Y</a:t>
            </a:r>
            <a:r>
              <a:rPr lang="fr-FR" sz="1600" baseline="-25000" dirty="0" smtClean="0">
                <a:latin typeface="+mn-lt"/>
              </a:rPr>
              <a:t>2</a:t>
            </a:r>
            <a:r>
              <a:rPr lang="fr-FR" sz="1600" dirty="0" smtClean="0">
                <a:latin typeface="+mn-lt"/>
              </a:rPr>
              <a:t>O</a:t>
            </a:r>
            <a:r>
              <a:rPr lang="fr-FR" sz="1600" baseline="-25000" dirty="0" smtClean="0">
                <a:latin typeface="+mn-lt"/>
              </a:rPr>
              <a:t>3 </a:t>
            </a:r>
            <a:r>
              <a:rPr lang="fr-FR" sz="1600" dirty="0" smtClean="0">
                <a:latin typeface="+mn-lt"/>
              </a:rPr>
              <a:t>- </a:t>
            </a:r>
            <a:r>
              <a:rPr lang="fr-FR" sz="1600" dirty="0">
                <a:latin typeface="+mn-lt"/>
              </a:rPr>
              <a:t>y % en vol. Al</a:t>
            </a:r>
            <a:r>
              <a:rPr lang="fr-FR" sz="1600" baseline="-25000" dirty="0">
                <a:latin typeface="+mn-lt"/>
              </a:rPr>
              <a:t>2</a:t>
            </a:r>
            <a:r>
              <a:rPr lang="fr-FR" sz="1600" dirty="0">
                <a:latin typeface="+mn-lt"/>
              </a:rPr>
              <a:t>O</a:t>
            </a:r>
            <a:r>
              <a:rPr lang="fr-FR" sz="1600" baseline="-25000" dirty="0">
                <a:latin typeface="+mn-lt"/>
              </a:rPr>
              <a:t>3</a:t>
            </a:r>
            <a:r>
              <a:rPr lang="fr-FR" sz="1600" dirty="0">
                <a:latin typeface="+mn-lt"/>
              </a:rPr>
              <a:t> : x </a:t>
            </a:r>
            <a:r>
              <a:rPr lang="fr-FR" sz="1600" dirty="0" smtClean="0">
                <a:latin typeface="+mn-lt"/>
              </a:rPr>
              <a:t>: 10 % mol</a:t>
            </a:r>
            <a:r>
              <a:rPr lang="fr-FR" sz="1600" dirty="0">
                <a:latin typeface="+mn-lt"/>
              </a:rPr>
              <a:t>, </a:t>
            </a:r>
            <a:endParaRPr lang="fr-FR" sz="1600" dirty="0" smtClean="0">
              <a:latin typeface="+mn-lt"/>
            </a:endParaRPr>
          </a:p>
          <a:p>
            <a:pPr marL="542925" lvl="2" eaLnBrk="1" fontAlgn="auto" hangingPunct="1">
              <a:spcBef>
                <a:spcPts val="0"/>
              </a:spcBef>
              <a:spcAft>
                <a:spcPts val="0"/>
              </a:spcAft>
              <a:tabLst>
                <a:tab pos="357188" algn="l"/>
                <a:tab pos="533400" algn="l"/>
                <a:tab pos="628650" algn="l"/>
              </a:tabLst>
              <a:defRPr/>
            </a:pP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     y </a:t>
            </a:r>
            <a:r>
              <a:rPr lang="fr-FR" sz="1600" dirty="0">
                <a:latin typeface="+mn-lt"/>
              </a:rPr>
              <a:t>= 0, 25 et 50 </a:t>
            </a:r>
            <a:r>
              <a:rPr lang="fr-FR" sz="1600" dirty="0" smtClean="0">
                <a:latin typeface="+mn-lt"/>
              </a:rPr>
              <a:t>% vol </a:t>
            </a:r>
            <a:r>
              <a:rPr lang="fr-FR" sz="1600" dirty="0">
                <a:latin typeface="+mn-lt"/>
              </a:rPr>
              <a:t>(H10Y25A et H10Y50A)</a:t>
            </a:r>
          </a:p>
        </p:txBody>
      </p:sp>
      <p:grpSp>
        <p:nvGrpSpPr>
          <p:cNvPr id="10248" name="Groupe 4"/>
          <p:cNvGrpSpPr>
            <a:grpSpLocks/>
          </p:cNvGrpSpPr>
          <p:nvPr/>
        </p:nvGrpSpPr>
        <p:grpSpPr bwMode="auto">
          <a:xfrm>
            <a:off x="539552" y="4287043"/>
            <a:ext cx="7470775" cy="1446213"/>
            <a:chOff x="989016" y="5222810"/>
            <a:chExt cx="7471416" cy="1446550"/>
          </a:xfrm>
        </p:grpSpPr>
        <p:sp>
          <p:nvSpPr>
            <p:cNvPr id="3" name="Rectangle 2"/>
            <p:cNvSpPr/>
            <p:nvPr/>
          </p:nvSpPr>
          <p:spPr>
            <a:xfrm>
              <a:off x="1692339" y="5222810"/>
              <a:ext cx="6768093" cy="14465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0" lvl="1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57188" algn="l"/>
                  <a:tab pos="533400" algn="l"/>
                </a:tabLst>
                <a:defRPr/>
              </a:pPr>
              <a:r>
                <a:rPr lang="fr-FR" sz="2000" b="1" dirty="0">
                  <a:latin typeface="+mn-lt"/>
                </a:rPr>
                <a:t>Effets observés : </a:t>
              </a:r>
              <a:r>
                <a:rPr lang="fr-FR" sz="2400" b="1" dirty="0">
                  <a:latin typeface="+mn-lt"/>
                </a:rPr>
                <a:t/>
              </a:r>
              <a:br>
                <a:rPr lang="fr-FR" sz="2400" b="1" dirty="0">
                  <a:latin typeface="+mn-lt"/>
                </a:rPr>
              </a:br>
              <a:r>
                <a:rPr lang="fr-FR" sz="1600" dirty="0">
                  <a:latin typeface="+mn-lt"/>
                </a:rPr>
                <a:t>1-</a:t>
              </a:r>
              <a:r>
                <a:rPr lang="fr-FR" dirty="0">
                  <a:latin typeface="+mn-lt"/>
                </a:rPr>
                <a:t> </a:t>
              </a:r>
              <a:r>
                <a:rPr lang="fr-FR" sz="1600" dirty="0">
                  <a:latin typeface="+mn-lt"/>
                </a:rPr>
                <a:t>Variation de masse (dissolution, produits de réaction ou pénétration sodium)</a:t>
              </a:r>
              <a:br>
                <a:rPr lang="fr-FR" sz="1600" dirty="0">
                  <a:latin typeface="+mn-lt"/>
                </a:rPr>
              </a:br>
              <a:r>
                <a:rPr lang="fr-FR" sz="1600" dirty="0">
                  <a:latin typeface="+mn-lt"/>
                </a:rPr>
                <a:t>2- Pénétration du sodium : dégradation limitée en surface et modification du faciès de rupture</a:t>
              </a:r>
              <a:br>
                <a:rPr lang="fr-FR" sz="1600" dirty="0">
                  <a:latin typeface="+mn-lt"/>
                </a:rPr>
              </a:br>
              <a:r>
                <a:rPr lang="fr-FR" dirty="0">
                  <a:latin typeface="+mn-lt"/>
                </a:rPr>
                <a:t>3-</a:t>
              </a:r>
              <a:r>
                <a:rPr lang="fr-FR" sz="1600" dirty="0">
                  <a:latin typeface="+mn-lt"/>
                </a:rPr>
                <a:t>Décoloration en surface et sur un front de réaction (lacunes)</a:t>
              </a:r>
            </a:p>
          </p:txBody>
        </p:sp>
        <p:sp>
          <p:nvSpPr>
            <p:cNvPr id="4" name="Flèche droite 3"/>
            <p:cNvSpPr/>
            <p:nvPr/>
          </p:nvSpPr>
          <p:spPr>
            <a:xfrm>
              <a:off x="989016" y="5300616"/>
              <a:ext cx="703323" cy="2159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278706" y="1258986"/>
            <a:ext cx="458943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tabLst>
                <a:tab pos="357188" algn="l"/>
                <a:tab pos="533400" algn="l"/>
              </a:tabLst>
              <a:defRPr/>
            </a:pPr>
            <a:r>
              <a:rPr lang="fr-FR" sz="2000" b="1" dirty="0" smtClean="0">
                <a:latin typeface="Comic Sans MS" panose="030F0702030302020204" pitchFamily="66" charset="0"/>
              </a:rPr>
              <a:t>Etablir des cinétiques de corrosion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3" name="Flèche droite 12"/>
          <p:cNvSpPr/>
          <p:nvPr/>
        </p:nvSpPr>
        <p:spPr bwMode="auto">
          <a:xfrm>
            <a:off x="353485" y="1336138"/>
            <a:ext cx="834139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1003300" y="476250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Titre 16"/>
          <p:cNvSpPr txBox="1">
            <a:spLocks/>
          </p:cNvSpPr>
          <p:nvPr/>
        </p:nvSpPr>
        <p:spPr bwMode="auto">
          <a:xfrm>
            <a:off x="2206652" y="54152"/>
            <a:ext cx="5594297" cy="772759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i="1" dirty="0"/>
              <a:t>Observations microstructurales</a:t>
            </a:r>
          </a:p>
          <a:p>
            <a:pPr algn="ctr" eaLnBrk="1" hangingPunct="1"/>
            <a:r>
              <a:rPr lang="fr-FR" altLang="fr-FR" sz="2400" i="1" dirty="0"/>
              <a:t>450°</a:t>
            </a:r>
            <a:r>
              <a:rPr lang="fr-FR" altLang="fr-FR" sz="2400" i="1" dirty="0" smtClean="0"/>
              <a:t>C ; </a:t>
            </a:r>
            <a:r>
              <a:rPr lang="fr-FR" altLang="fr-FR" sz="2400" i="1" dirty="0"/>
              <a:t>moins d’une ppm en oxygène</a:t>
            </a:r>
          </a:p>
        </p:txBody>
      </p:sp>
      <p:sp>
        <p:nvSpPr>
          <p:cNvPr id="11269" name="ZoneTexte 31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7</a:t>
            </a:r>
            <a:endParaRPr lang="en-US" altLang="fr-FR" sz="1400" dirty="0"/>
          </a:p>
        </p:txBody>
      </p:sp>
      <p:pic>
        <p:nvPicPr>
          <p:cNvPr id="11271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636713" y="989013"/>
            <a:ext cx="665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/>
            <a:r>
              <a:rPr lang="fr-FR" altLang="fr-FR" b="1">
                <a:solidFill>
                  <a:srgbClr val="008672"/>
                </a:solidFill>
                <a:latin typeface="Comic Sans MS" panose="030F0702030302020204" pitchFamily="66" charset="0"/>
              </a:rPr>
              <a:t>Céramiques « zircone » : TZ3Y et TZ8Y (essai 18)</a:t>
            </a:r>
          </a:p>
        </p:txBody>
      </p:sp>
      <p:pic>
        <p:nvPicPr>
          <p:cNvPr id="11273" name="Imag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75895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58950"/>
            <a:ext cx="29860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20"/>
          <p:cNvSpPr>
            <a:spLocks noChangeArrowheads="1"/>
          </p:cNvSpPr>
          <p:nvPr/>
        </p:nvSpPr>
        <p:spPr bwMode="auto">
          <a:xfrm>
            <a:off x="1187624" y="1412776"/>
            <a:ext cx="41768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b="1" dirty="0">
                <a:latin typeface="Comic Sans MS" panose="030F0702030302020204" pitchFamily="66" charset="0"/>
              </a:rPr>
              <a:t>TZ3Y</a:t>
            </a:r>
            <a:r>
              <a:rPr lang="fr-FR" altLang="fr-FR" sz="1600" b="1" dirty="0">
                <a:latin typeface="Comic Sans MS" panose="030F0702030302020204" pitchFamily="66" charset="0"/>
              </a:rPr>
              <a:t> – surfaces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– 500 h  </a:t>
            </a:r>
            <a:r>
              <a:rPr lang="fr-FR" altLang="fr-FR" sz="1600" b="1" dirty="0">
                <a:latin typeface="Comic Sans MS" panose="030F0702030302020204" pitchFamily="66" charset="0"/>
              </a:rPr>
              <a:t>et </a:t>
            </a:r>
            <a:r>
              <a:rPr lang="fr-FR" altLang="fr-FR" sz="1600" b="1" dirty="0" smtClean="0">
                <a:latin typeface="Comic Sans MS" panose="030F0702030302020204" pitchFamily="66" charset="0"/>
              </a:rPr>
              <a:t>2000 h</a:t>
            </a:r>
            <a:endParaRPr lang="en-US" altLang="fr-FR" sz="1600" dirty="0">
              <a:latin typeface="Comic Sans MS" panose="030F0702030302020204" pitchFamily="66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75526" y="3976461"/>
            <a:ext cx="8472938" cy="2476876"/>
            <a:chOff x="179512" y="3976461"/>
            <a:chExt cx="8472938" cy="2476876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260850" y="4294188"/>
              <a:ext cx="6381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1000" b="1">
                  <a:solidFill>
                    <a:schemeClr val="bg1"/>
                  </a:solidFill>
                </a:rPr>
                <a:t>surface</a:t>
              </a:r>
            </a:p>
          </p:txBody>
        </p:sp>
        <p:pic>
          <p:nvPicPr>
            <p:cNvPr id="11274" name="Imag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592014"/>
              <a:ext cx="2019300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Imag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437" y="4592014"/>
              <a:ext cx="19192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Imag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762" y="4592014"/>
              <a:ext cx="1919288" cy="143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317177" y="3976461"/>
              <a:ext cx="807117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b="1" dirty="0">
                  <a:latin typeface="Comic Sans MS" panose="030F0702030302020204" pitchFamily="66" charset="0"/>
                </a:rPr>
                <a:t>TZ8Y – surfaces </a:t>
              </a:r>
              <a:endParaRPr lang="fr-FR" altLang="fr-FR" b="1" dirty="0" smtClean="0">
                <a:latin typeface="Comic Sans MS" panose="030F0702030302020204" pitchFamily="66" charset="0"/>
              </a:endParaRPr>
            </a:p>
            <a:p>
              <a:pPr eaLnBrk="1" hangingPunct="1"/>
              <a:r>
                <a:rPr lang="fr-FR" altLang="fr-FR" sz="1600" b="1" dirty="0" smtClean="0">
                  <a:latin typeface="Comic Sans MS" panose="030F0702030302020204" pitchFamily="66" charset="0"/>
                </a:rPr>
                <a:t>500 h 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(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X 100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), 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    1000 h 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(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X 100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), 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   2000 h 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(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X 25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) 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  et 2000 h 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(</a:t>
              </a:r>
              <a:r>
                <a:rPr lang="fr-FR" altLang="fr-FR" sz="1600" b="1" dirty="0" smtClean="0">
                  <a:latin typeface="Comic Sans MS" panose="030F0702030302020204" pitchFamily="66" charset="0"/>
                </a:rPr>
                <a:t>X 5000</a:t>
              </a:r>
              <a:r>
                <a:rPr lang="fr-FR" altLang="fr-FR" sz="1600" b="1" dirty="0">
                  <a:latin typeface="Comic Sans MS" panose="030F0702030302020204" pitchFamily="66" charset="0"/>
                </a:rPr>
                <a:t>) </a:t>
              </a:r>
              <a:endParaRPr lang="en-US" altLang="fr-FR" sz="1600" dirty="0">
                <a:latin typeface="Comic Sans MS" panose="030F0702030302020204" pitchFamily="66" charset="0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6175" y="4581129"/>
              <a:ext cx="2496275" cy="1872208"/>
            </a:xfrm>
            <a:prstGeom prst="rect">
              <a:avLst/>
            </a:prstGeom>
          </p:spPr>
        </p:pic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1003300" y="476250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924300" y="4605338"/>
            <a:ext cx="638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000" b="1">
                <a:solidFill>
                  <a:schemeClr val="bg1"/>
                </a:solidFill>
              </a:rPr>
              <a:t>surface</a:t>
            </a:r>
          </a:p>
        </p:txBody>
      </p:sp>
      <p:sp>
        <p:nvSpPr>
          <p:cNvPr id="12294" name="ZoneTexte 31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8</a:t>
            </a:r>
            <a:endParaRPr lang="en-US" altLang="fr-FR" sz="1400" dirty="0"/>
          </a:p>
        </p:txBody>
      </p:sp>
      <p:pic>
        <p:nvPicPr>
          <p:cNvPr id="12296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34"/>
          <p:cNvSpPr>
            <a:spLocks noChangeArrowheads="1"/>
          </p:cNvSpPr>
          <p:nvPr/>
        </p:nvSpPr>
        <p:spPr bwMode="auto">
          <a:xfrm>
            <a:off x="1233488" y="837976"/>
            <a:ext cx="6075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eaLnBrk="1" hangingPunct="1"/>
            <a:r>
              <a:rPr lang="fr-FR" alt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Céramiques « zircone » : TZ8Y 4000 h (essai 18)</a:t>
            </a:r>
          </a:p>
          <a:p>
            <a:pPr marL="0" lvl="2" eaLnBrk="1" hangingPunct="1"/>
            <a:r>
              <a:rPr lang="fr-FR" altLang="fr-FR" b="1" dirty="0">
                <a:solidFill>
                  <a:srgbClr val="008672"/>
                </a:solidFill>
                <a:latin typeface="Comic Sans MS" panose="030F0702030302020204" pitchFamily="66" charset="0"/>
              </a:rPr>
              <a:t> Observations de surface fracturée</a:t>
            </a:r>
          </a:p>
        </p:txBody>
      </p:sp>
      <p:pic>
        <p:nvPicPr>
          <p:cNvPr id="12299" name="Image 10" descr="I:\PARTAGES\SCCME-LECNA-DissoPbNa\CORRONa1-essais\essai-alpha-18 - disso 450°C\observations\MEB\TZ8Y\4000H\fracture\TZ8Y 7 4000H Frac29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8" y="1712903"/>
            <a:ext cx="5472162" cy="39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2"/>
          <p:cNvSpPr>
            <a:spLocks noChangeArrowheads="1"/>
          </p:cNvSpPr>
          <p:nvPr/>
        </p:nvSpPr>
        <p:spPr bwMode="auto">
          <a:xfrm>
            <a:off x="7668344" y="1628800"/>
            <a:ext cx="1301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omic Sans MS" panose="030F0702030302020204" pitchFamily="66" charset="0"/>
              </a:rPr>
              <a:t>Interface</a:t>
            </a:r>
            <a:endParaRPr lang="en-US" altLang="fr-FR" sz="1600" dirty="0">
              <a:latin typeface="Comic Sans MS" panose="030F0702030302020204" pitchFamily="66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879725" y="3424070"/>
            <a:ext cx="5752703" cy="2381194"/>
            <a:chOff x="2879725" y="3424070"/>
            <a:chExt cx="5752703" cy="2381194"/>
          </a:xfrm>
        </p:grpSpPr>
        <p:pic>
          <p:nvPicPr>
            <p:cNvPr id="12298" name="Image 9" descr="I:\PARTAGES\SCCME-LECNA-DissoPbNa\CORRONa1-essais\essai-alpha-18 - disso 450°C\observations\MEB\TZ8Y\4000H\fracture\TZ8Y 7 4000H Frac26.t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1115" y="3646264"/>
              <a:ext cx="2881313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Connecteur droit avec flèche 11"/>
            <p:cNvCxnSpPr/>
            <p:nvPr/>
          </p:nvCxnSpPr>
          <p:spPr>
            <a:xfrm>
              <a:off x="3132138" y="3614281"/>
              <a:ext cx="2808287" cy="7836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2879725" y="3424070"/>
              <a:ext cx="252413" cy="28142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12303" name="Rectangle 17"/>
          <p:cNvSpPr>
            <a:spLocks noChangeArrowheads="1"/>
          </p:cNvSpPr>
          <p:nvPr/>
        </p:nvSpPr>
        <p:spPr bwMode="auto">
          <a:xfrm>
            <a:off x="7956376" y="3789040"/>
            <a:ext cx="1301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omic Sans MS" panose="030F0702030302020204" pitchFamily="66" charset="0"/>
              </a:rPr>
              <a:t>Interface</a:t>
            </a:r>
            <a:endParaRPr lang="en-US" altLang="fr-FR" sz="1600" dirty="0">
              <a:latin typeface="Comic Sans MS" panose="030F0702030302020204" pitchFamily="66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  <p:sp>
        <p:nvSpPr>
          <p:cNvPr id="18" name="Titre 16"/>
          <p:cNvSpPr txBox="1">
            <a:spLocks/>
          </p:cNvSpPr>
          <p:nvPr/>
        </p:nvSpPr>
        <p:spPr bwMode="auto">
          <a:xfrm>
            <a:off x="2206658" y="44624"/>
            <a:ext cx="5594359" cy="73364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2400" i="1" dirty="0"/>
              <a:t>Observations microstructurales</a:t>
            </a:r>
          </a:p>
          <a:p>
            <a:pPr algn="ctr" eaLnBrk="1" hangingPunct="1"/>
            <a:r>
              <a:rPr lang="fr-FR" altLang="fr-FR" sz="2400" i="1" dirty="0"/>
              <a:t>450°</a:t>
            </a:r>
            <a:r>
              <a:rPr lang="fr-FR" altLang="fr-FR" sz="2400" i="1" dirty="0" smtClean="0"/>
              <a:t>C ; </a:t>
            </a:r>
            <a:r>
              <a:rPr lang="fr-FR" altLang="fr-FR" sz="2400" i="1" dirty="0"/>
              <a:t>moins d’une ppm en oxygène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875609" y="1334864"/>
            <a:ext cx="3783806" cy="2382168"/>
            <a:chOff x="4875609" y="1334864"/>
            <a:chExt cx="3783806" cy="2382168"/>
          </a:xfrm>
        </p:grpSpPr>
        <p:pic>
          <p:nvPicPr>
            <p:cNvPr id="12290" name="Image 15" descr="I:\PARTAGES\SCCME-LECNA-DissoPbNa\CORRONa1-essais\essai-alpha-18 - disso 450°C\observations\MEB\TZ8Y\2000H\fracture\TZ8Y 10 2000H Frac 10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334864"/>
              <a:ext cx="2935287" cy="216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Connecteur droit avec flèche 18"/>
            <p:cNvCxnSpPr/>
            <p:nvPr/>
          </p:nvCxnSpPr>
          <p:spPr>
            <a:xfrm flipV="1">
              <a:off x="5130776" y="2924944"/>
              <a:ext cx="1169416" cy="653549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875609" y="3435611"/>
              <a:ext cx="252413" cy="28142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24" name="Groupe 4"/>
          <p:cNvGrpSpPr>
            <a:grpSpLocks/>
          </p:cNvGrpSpPr>
          <p:nvPr/>
        </p:nvGrpSpPr>
        <p:grpSpPr bwMode="auto">
          <a:xfrm>
            <a:off x="701625" y="5949280"/>
            <a:ext cx="7470775" cy="338554"/>
            <a:chOff x="989016" y="5238391"/>
            <a:chExt cx="7471416" cy="338633"/>
          </a:xfrm>
        </p:grpSpPr>
        <p:sp>
          <p:nvSpPr>
            <p:cNvPr id="25" name="Rectangle 24"/>
            <p:cNvSpPr/>
            <p:nvPr/>
          </p:nvSpPr>
          <p:spPr>
            <a:xfrm>
              <a:off x="1692339" y="5238391"/>
              <a:ext cx="6768093" cy="33863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marL="0" lvl="1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357188" algn="l"/>
                  <a:tab pos="533400" algn="l"/>
                </a:tabLst>
                <a:defRPr/>
              </a:pPr>
              <a:r>
                <a:rPr lang="fr-FR" sz="1600" dirty="0" smtClean="0">
                  <a:latin typeface="Comic Sans MS" panose="030F0702030302020204" pitchFamily="66" charset="0"/>
                </a:rPr>
                <a:t>Dégradation </a:t>
              </a:r>
              <a:r>
                <a:rPr lang="fr-FR" sz="1600" dirty="0">
                  <a:latin typeface="Comic Sans MS" panose="030F0702030302020204" pitchFamily="66" charset="0"/>
                </a:rPr>
                <a:t>limitée en surface et modification du faciès de </a:t>
              </a:r>
              <a:r>
                <a:rPr lang="fr-FR" sz="1600" dirty="0" smtClean="0">
                  <a:latin typeface="Comic Sans MS" panose="030F0702030302020204" pitchFamily="66" charset="0"/>
                </a:rPr>
                <a:t>rupture</a:t>
              </a:r>
              <a:endParaRPr lang="fr-F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Flèche droite 25"/>
            <p:cNvSpPr/>
            <p:nvPr/>
          </p:nvSpPr>
          <p:spPr>
            <a:xfrm>
              <a:off x="989016" y="5300616"/>
              <a:ext cx="703323" cy="2159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 flipV="1">
            <a:off x="1003300" y="555625"/>
            <a:ext cx="8135938" cy="0"/>
          </a:xfrm>
          <a:prstGeom prst="line">
            <a:avLst/>
          </a:prstGeom>
          <a:ln w="19050">
            <a:solidFill>
              <a:srgbClr val="DF7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1"/>
          <p:cNvSpPr txBox="1">
            <a:spLocks/>
          </p:cNvSpPr>
          <p:nvPr/>
        </p:nvSpPr>
        <p:spPr>
          <a:xfrm>
            <a:off x="1206500" y="620713"/>
            <a:ext cx="7285038" cy="3825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sz="2000" dirty="0" smtClean="0">
                <a:solidFill>
                  <a:srgbClr val="000000"/>
                </a:solidFill>
                <a:latin typeface="Comic Sans MS" pitchFamily="66" charset="0"/>
              </a:rPr>
              <a:t>Spectroscopie d’impédance</a:t>
            </a:r>
          </a:p>
        </p:txBody>
      </p:sp>
      <p:cxnSp>
        <p:nvCxnSpPr>
          <p:cNvPr id="65" name="Connecteur droit avec flèche 64"/>
          <p:cNvCxnSpPr/>
          <p:nvPr/>
        </p:nvCxnSpPr>
        <p:spPr>
          <a:xfrm flipH="1" flipV="1">
            <a:off x="1255713" y="3475062"/>
            <a:ext cx="3175" cy="1730375"/>
          </a:xfrm>
          <a:prstGeom prst="straightConnector1">
            <a:avLst/>
          </a:prstGeom>
          <a:ln>
            <a:headEnd w="sm" len="lg"/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1285875" y="4552974"/>
            <a:ext cx="65992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18" name="ZoneTexte 23"/>
          <p:cNvSpPr txBox="1">
            <a:spLocks noChangeArrowheads="1"/>
          </p:cNvSpPr>
          <p:nvPr/>
        </p:nvSpPr>
        <p:spPr bwMode="auto">
          <a:xfrm>
            <a:off x="395536" y="3719537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>
                <a:latin typeface="Agency FB" panose="020B0503020202020204" pitchFamily="34" charset="0"/>
              </a:rPr>
              <a:t>-Im(Z)</a:t>
            </a:r>
          </a:p>
        </p:txBody>
      </p:sp>
      <p:sp>
        <p:nvSpPr>
          <p:cNvPr id="13319" name="ZoneTexte 24"/>
          <p:cNvSpPr txBox="1">
            <a:spLocks noChangeArrowheads="1"/>
          </p:cNvSpPr>
          <p:nvPr/>
        </p:nvSpPr>
        <p:spPr bwMode="auto">
          <a:xfrm>
            <a:off x="7308850" y="4625999"/>
            <a:ext cx="122359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dirty="0" err="1">
                <a:latin typeface="Agency FB" panose="020B0503020202020204" pitchFamily="34" charset="0"/>
              </a:rPr>
              <a:t>Re</a:t>
            </a:r>
            <a:r>
              <a:rPr lang="fr-FR" altLang="en-US" sz="1800" dirty="0">
                <a:latin typeface="Agency FB" panose="020B0503020202020204" pitchFamily="34" charset="0"/>
              </a:rPr>
              <a:t>(Z)</a:t>
            </a:r>
          </a:p>
        </p:txBody>
      </p:sp>
      <p:sp>
        <p:nvSpPr>
          <p:cNvPr id="69" name="Arc 68"/>
          <p:cNvSpPr/>
          <p:nvPr/>
        </p:nvSpPr>
        <p:spPr>
          <a:xfrm>
            <a:off x="1247775" y="3330599"/>
            <a:ext cx="2674938" cy="2447925"/>
          </a:xfrm>
          <a:prstGeom prst="arc">
            <a:avLst>
              <a:gd name="adj1" fmla="val 10897767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0" name="Arc 69"/>
          <p:cNvSpPr/>
          <p:nvPr/>
        </p:nvSpPr>
        <p:spPr>
          <a:xfrm>
            <a:off x="3922713" y="3617937"/>
            <a:ext cx="1789112" cy="1871662"/>
          </a:xfrm>
          <a:prstGeom prst="arc">
            <a:avLst>
              <a:gd name="adj1" fmla="val 1089776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" name="Arc 70"/>
          <p:cNvSpPr/>
          <p:nvPr/>
        </p:nvSpPr>
        <p:spPr>
          <a:xfrm>
            <a:off x="5722938" y="3687787"/>
            <a:ext cx="1789112" cy="1871662"/>
          </a:xfrm>
          <a:prstGeom prst="arc">
            <a:avLst>
              <a:gd name="adj1" fmla="val 10897767"/>
              <a:gd name="adj2" fmla="val 153904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3563938" y="3368699"/>
            <a:ext cx="5270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24" name="ZoneTexte 32"/>
          <p:cNvSpPr txBox="1">
            <a:spLocks noChangeArrowheads="1"/>
          </p:cNvSpPr>
          <p:nvPr/>
        </p:nvSpPr>
        <p:spPr bwMode="auto">
          <a:xfrm>
            <a:off x="4090988" y="3152799"/>
            <a:ext cx="180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000">
                <a:latin typeface="Arial" panose="020B0604020202020204" pitchFamily="34" charset="0"/>
              </a:rPr>
              <a:t>ω</a:t>
            </a:r>
            <a:endParaRPr lang="fr-FR" altLang="en-US" sz="2000">
              <a:latin typeface="Agency FB" panose="020B0503020202020204" pitchFamily="34" charset="0"/>
            </a:endParaRPr>
          </a:p>
        </p:txBody>
      </p:sp>
      <p:cxnSp>
        <p:nvCxnSpPr>
          <p:cNvPr id="74" name="Connecteur droit avec flèche 73"/>
          <p:cNvCxnSpPr/>
          <p:nvPr/>
        </p:nvCxnSpPr>
        <p:spPr>
          <a:xfrm>
            <a:off x="1293813" y="4625999"/>
            <a:ext cx="26765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3970338" y="4625999"/>
            <a:ext cx="18002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ZoneTexte 41"/>
          <p:cNvSpPr txBox="1">
            <a:spLocks noChangeArrowheads="1"/>
          </p:cNvSpPr>
          <p:nvPr/>
        </p:nvSpPr>
        <p:spPr bwMode="auto">
          <a:xfrm>
            <a:off x="1906588" y="4594249"/>
            <a:ext cx="1370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gency FB" panose="020B0503020202020204" pitchFamily="34" charset="0"/>
              </a:rPr>
              <a:t>R1</a:t>
            </a:r>
          </a:p>
        </p:txBody>
      </p:sp>
      <p:sp>
        <p:nvSpPr>
          <p:cNvPr id="77" name="ZoneTexte 43"/>
          <p:cNvSpPr txBox="1">
            <a:spLocks noChangeArrowheads="1"/>
          </p:cNvSpPr>
          <p:nvPr/>
        </p:nvSpPr>
        <p:spPr bwMode="auto">
          <a:xfrm>
            <a:off x="4103688" y="4618062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gency FB" panose="020B0503020202020204" pitchFamily="34" charset="0"/>
              </a:rPr>
              <a:t>R2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2241384" y="3978180"/>
            <a:ext cx="67681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latin typeface="Agency FB" pitchFamily="34" charset="0"/>
              </a:rPr>
              <a:t>Bulk</a:t>
            </a:r>
            <a:endParaRPr lang="fr-FR" dirty="0">
              <a:latin typeface="Agency FB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4068152" y="3977470"/>
            <a:ext cx="1619250" cy="40011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Blocage</a:t>
            </a:r>
            <a:r>
              <a:rPr lang="fr-FR" sz="2000" b="1" dirty="0">
                <a:solidFill>
                  <a:srgbClr val="C00000"/>
                </a:solidFill>
                <a:latin typeface="Agency FB" pitchFamily="34" charset="0"/>
              </a:rPr>
              <a:t> (</a:t>
            </a:r>
            <a:r>
              <a:rPr lang="fr-FR" sz="2000" b="1" dirty="0" err="1">
                <a:solidFill>
                  <a:srgbClr val="C00000"/>
                </a:solidFill>
                <a:latin typeface="Agency FB" pitchFamily="34" charset="0"/>
              </a:rPr>
              <a:t>jg</a:t>
            </a:r>
            <a:r>
              <a:rPr lang="fr-FR" sz="2000" b="1" dirty="0">
                <a:solidFill>
                  <a:srgbClr val="C00000"/>
                </a:solidFill>
                <a:latin typeface="Agency FB" pitchFamily="34" charset="0"/>
              </a:rPr>
              <a:t>)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6300400" y="3942236"/>
            <a:ext cx="1872000" cy="540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gency FB" pitchFamily="34" charset="0"/>
              </a:rPr>
              <a:t>Réaction d’électrode</a:t>
            </a:r>
          </a:p>
        </p:txBody>
      </p:sp>
      <p:cxnSp>
        <p:nvCxnSpPr>
          <p:cNvPr id="87" name="Straight Arrow Connector 38"/>
          <p:cNvCxnSpPr/>
          <p:nvPr/>
        </p:nvCxnSpPr>
        <p:spPr>
          <a:xfrm flipH="1">
            <a:off x="2241550" y="4448199"/>
            <a:ext cx="242888" cy="104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46"/>
          <p:cNvSpPr txBox="1">
            <a:spLocks noChangeArrowheads="1"/>
          </p:cNvSpPr>
          <p:nvPr/>
        </p:nvSpPr>
        <p:spPr bwMode="auto">
          <a:xfrm>
            <a:off x="1468438" y="5602312"/>
            <a:ext cx="1519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Matériau </a:t>
            </a:r>
          </a:p>
        </p:txBody>
      </p:sp>
      <p:cxnSp>
        <p:nvCxnSpPr>
          <p:cNvPr id="91" name="Straight Connector 59"/>
          <p:cNvCxnSpPr/>
          <p:nvPr/>
        </p:nvCxnSpPr>
        <p:spPr>
          <a:xfrm>
            <a:off x="5722938" y="3586187"/>
            <a:ext cx="0" cy="16144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1" name="Text Box 24"/>
          <p:cNvSpPr txBox="1">
            <a:spLocks noChangeArrowheads="1"/>
          </p:cNvSpPr>
          <p:nvPr/>
        </p:nvSpPr>
        <p:spPr bwMode="auto">
          <a:xfrm>
            <a:off x="1979712" y="116632"/>
            <a:ext cx="5241375" cy="36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Caractérisation électrique des matériaux</a:t>
            </a:r>
          </a:p>
        </p:txBody>
      </p:sp>
      <p:sp>
        <p:nvSpPr>
          <p:cNvPr id="13342" name="Rectangle 1"/>
          <p:cNvSpPr>
            <a:spLocks noChangeArrowheads="1"/>
          </p:cNvSpPr>
          <p:nvPr/>
        </p:nvSpPr>
        <p:spPr bwMode="auto">
          <a:xfrm>
            <a:off x="3024188" y="2940074"/>
            <a:ext cx="294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2000">
                <a:latin typeface="Comic Sans MS" panose="030F0702030302020204" pitchFamily="66" charset="0"/>
              </a:rPr>
              <a:t>Diagramme de Nyquist 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graphicFrame>
        <p:nvGraphicFramePr>
          <p:cNvPr id="13343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44360"/>
              </p:ext>
            </p:extLst>
          </p:nvPr>
        </p:nvGraphicFramePr>
        <p:xfrm>
          <a:off x="3387725" y="1712937"/>
          <a:ext cx="18319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Équation" r:id="rId3" imgW="736600" imgH="457200" progId="Equation.3">
                  <p:embed/>
                </p:oleObj>
              </mc:Choice>
              <mc:Fallback>
                <p:oleObj name="Équation" r:id="rId3" imgW="736600" imgH="457200" progId="Equation.3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725" y="1712937"/>
                        <a:ext cx="1831975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44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00889"/>
              </p:ext>
            </p:extLst>
          </p:nvPr>
        </p:nvGraphicFramePr>
        <p:xfrm>
          <a:off x="5903913" y="1754212"/>
          <a:ext cx="22685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Équation" r:id="rId5" imgW="1155700" imgH="419100" progId="Equation.3">
                  <p:embed/>
                </p:oleObj>
              </mc:Choice>
              <mc:Fallback>
                <p:oleObj name="Équation" r:id="rId5" imgW="1155700" imgH="4191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1754212"/>
                        <a:ext cx="2268537" cy="8223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45" name="Group 4"/>
          <p:cNvGrpSpPr>
            <a:grpSpLocks/>
          </p:cNvGrpSpPr>
          <p:nvPr/>
        </p:nvGrpSpPr>
        <p:grpSpPr bwMode="auto">
          <a:xfrm>
            <a:off x="974725" y="1352574"/>
            <a:ext cx="1966913" cy="1720850"/>
            <a:chOff x="946" y="1538"/>
            <a:chExt cx="1492" cy="1381"/>
          </a:xfrm>
        </p:grpSpPr>
        <p:pic>
          <p:nvPicPr>
            <p:cNvPr id="1335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" y="1744"/>
              <a:ext cx="1492" cy="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55" name="Text Box 6"/>
            <p:cNvSpPr txBox="1">
              <a:spLocks noChangeArrowheads="1"/>
            </p:cNvSpPr>
            <p:nvPr/>
          </p:nvSpPr>
          <p:spPr bwMode="auto">
            <a:xfrm>
              <a:off x="1108" y="1538"/>
              <a:ext cx="111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en-US" sz="1800">
                  <a:latin typeface="Cambria" panose="02040503050406030204" pitchFamily="18" charset="0"/>
                </a:rPr>
                <a:t>électrode</a:t>
              </a:r>
            </a:p>
          </p:txBody>
        </p:sp>
        <p:sp>
          <p:nvSpPr>
            <p:cNvPr id="13356" name="Text Box 7"/>
            <p:cNvSpPr txBox="1">
              <a:spLocks noChangeArrowheads="1"/>
            </p:cNvSpPr>
            <p:nvPr/>
          </p:nvSpPr>
          <p:spPr bwMode="auto">
            <a:xfrm>
              <a:off x="1053" y="2019"/>
              <a:ext cx="132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latin typeface="Cambria" panose="02040503050406030204" pitchFamily="18" charset="0"/>
                </a:rPr>
                <a:t>Electrolyte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1800">
                  <a:latin typeface="Cambria" panose="02040503050406030204" pitchFamily="18" charset="0"/>
                </a:rPr>
                <a:t>(céramique)</a:t>
              </a:r>
            </a:p>
          </p:txBody>
        </p:sp>
        <p:sp>
          <p:nvSpPr>
            <p:cNvPr id="13357" name="Text Box 8"/>
            <p:cNvSpPr txBox="1">
              <a:spLocks noChangeArrowheads="1"/>
            </p:cNvSpPr>
            <p:nvPr/>
          </p:nvSpPr>
          <p:spPr bwMode="auto">
            <a:xfrm>
              <a:off x="998" y="2622"/>
              <a:ext cx="1275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FR" altLang="en-US" sz="1800">
                  <a:latin typeface="Cambria" panose="02040503050406030204" pitchFamily="18" charset="0"/>
                </a:rPr>
                <a:t>électrode</a:t>
              </a:r>
            </a:p>
          </p:txBody>
        </p:sp>
      </p:grp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3822700" y="4335487"/>
            <a:ext cx="3125788" cy="1902090"/>
            <a:chOff x="4062971" y="4017416"/>
            <a:chExt cx="3126023" cy="1903181"/>
          </a:xfrm>
        </p:grpSpPr>
        <p:cxnSp>
          <p:nvCxnSpPr>
            <p:cNvPr id="89" name="Straight Arrow Connector 55"/>
            <p:cNvCxnSpPr/>
            <p:nvPr/>
          </p:nvCxnSpPr>
          <p:spPr>
            <a:xfrm>
              <a:off x="5136202" y="4017416"/>
              <a:ext cx="396905" cy="86568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51" name="TextBox 56"/>
            <p:cNvSpPr txBox="1">
              <a:spLocks noChangeArrowheads="1"/>
            </p:cNvSpPr>
            <p:nvPr/>
          </p:nvSpPr>
          <p:spPr bwMode="auto">
            <a:xfrm>
              <a:off x="5188744" y="4809504"/>
              <a:ext cx="2000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en-US" sz="2000" b="1">
                  <a:solidFill>
                    <a:srgbClr val="C00000"/>
                  </a:solidFill>
                  <a:latin typeface="Comic Sans MS" panose="030F0702030302020204" pitchFamily="66" charset="0"/>
                </a:rPr>
                <a:t>Elaboration</a:t>
              </a:r>
            </a:p>
          </p:txBody>
        </p:sp>
        <p:sp>
          <p:nvSpPr>
            <p:cNvPr id="13352" name="Rectangle 43"/>
            <p:cNvSpPr>
              <a:spLocks noChangeArrowheads="1"/>
            </p:cNvSpPr>
            <p:nvPr/>
          </p:nvSpPr>
          <p:spPr bwMode="auto">
            <a:xfrm>
              <a:off x="4062971" y="5458667"/>
              <a:ext cx="2735201" cy="461930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fr-FR" altLang="fr-FR" sz="2400" b="1" dirty="0" smtClean="0">
                  <a:latin typeface="Cambria" panose="02040503050406030204" pitchFamily="18" charset="0"/>
                </a:rPr>
                <a:t>Dégradation (</a:t>
              </a:r>
              <a:r>
                <a:rPr lang="fr-FR" altLang="fr-FR" sz="2400" b="1" dirty="0" err="1" smtClean="0">
                  <a:latin typeface="Cambria" panose="02040503050406030204" pitchFamily="18" charset="0"/>
                </a:rPr>
                <a:t>jg</a:t>
              </a:r>
              <a:r>
                <a:rPr lang="fr-FR" altLang="fr-FR" sz="2400" b="1" dirty="0" smtClean="0">
                  <a:latin typeface="Cambria" panose="02040503050406030204" pitchFamily="18" charset="0"/>
                </a:rPr>
                <a:t>) </a:t>
              </a:r>
              <a:r>
                <a:rPr lang="fr-FR" altLang="fr-FR" sz="2400" b="1" dirty="0">
                  <a:latin typeface="Cambria" panose="02040503050406030204" pitchFamily="18" charset="0"/>
                </a:rPr>
                <a:t>?</a:t>
              </a:r>
              <a:endParaRPr lang="en-US" altLang="fr-FR" sz="2400" b="1" dirty="0">
                <a:latin typeface="Cambria" panose="02040503050406030204" pitchFamily="18" charset="0"/>
              </a:endParaRPr>
            </a:p>
          </p:txBody>
        </p:sp>
        <p:sp>
          <p:nvSpPr>
            <p:cNvPr id="45" name="Curved Right Arrow 3"/>
            <p:cNvSpPr/>
            <p:nvPr/>
          </p:nvSpPr>
          <p:spPr>
            <a:xfrm flipH="1">
              <a:off x="6798440" y="4999054"/>
              <a:ext cx="390554" cy="754495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47" name="ZoneTexte 51"/>
          <p:cNvSpPr txBox="1">
            <a:spLocks noChangeArrowheads="1"/>
          </p:cNvSpPr>
          <p:nvPr/>
        </p:nvSpPr>
        <p:spPr bwMode="auto">
          <a:xfrm>
            <a:off x="8734425" y="115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1400" dirty="0" smtClean="0"/>
              <a:t>9</a:t>
            </a:r>
            <a:endParaRPr lang="en-US" altLang="fr-FR" sz="1400" dirty="0"/>
          </a:p>
        </p:txBody>
      </p:sp>
      <p:pic>
        <p:nvPicPr>
          <p:cNvPr id="13349" name="Imag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929313"/>
            <a:ext cx="6667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89" y="6335374"/>
            <a:ext cx="1206499" cy="452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</TotalTime>
  <Words>1219</Words>
  <Application>Microsoft Office PowerPoint</Application>
  <PresentationFormat>Affichage à l'écran (4:3)</PresentationFormat>
  <Paragraphs>229</Paragraphs>
  <Slides>17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33" baseType="lpstr">
      <vt:lpstr>MS Mincho</vt:lpstr>
      <vt:lpstr>Agency FB</vt:lpstr>
      <vt:lpstr>Arial</vt:lpstr>
      <vt:lpstr>Calibri</vt:lpstr>
      <vt:lpstr>Cambria</vt:lpstr>
      <vt:lpstr>Comic Sans MS</vt:lpstr>
      <vt:lpstr>Consolas</vt:lpstr>
      <vt:lpstr>DejaVu Sans</vt:lpstr>
      <vt:lpstr>Gill Sans MT</vt:lpstr>
      <vt:lpstr>Magneto</vt:lpstr>
      <vt:lpstr>Wingdings</vt:lpstr>
      <vt:lpstr>Wingdings 2</vt:lpstr>
      <vt:lpstr>Thème Office</vt:lpstr>
      <vt:lpstr>Equation</vt:lpstr>
      <vt:lpstr>Feuille de calcul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</dc:creator>
  <cp:lastModifiedBy>Cesar</cp:lastModifiedBy>
  <cp:revision>233</cp:revision>
  <dcterms:created xsi:type="dcterms:W3CDTF">2014-10-04T05:58:18Z</dcterms:created>
  <dcterms:modified xsi:type="dcterms:W3CDTF">2016-01-07T08:27:40Z</dcterms:modified>
</cp:coreProperties>
</file>