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1" r:id="rId2"/>
    <p:sldId id="373" r:id="rId3"/>
    <p:sldId id="381" r:id="rId4"/>
    <p:sldId id="371" r:id="rId5"/>
    <p:sldId id="367" r:id="rId6"/>
    <p:sldId id="341" r:id="rId7"/>
    <p:sldId id="360" r:id="rId8"/>
    <p:sldId id="363" r:id="rId9"/>
    <p:sldId id="362" r:id="rId10"/>
    <p:sldId id="352" r:id="rId11"/>
    <p:sldId id="376" r:id="rId12"/>
    <p:sldId id="377" r:id="rId13"/>
    <p:sldId id="364" r:id="rId14"/>
    <p:sldId id="350" r:id="rId15"/>
    <p:sldId id="382" r:id="rId16"/>
    <p:sldId id="378" r:id="rId17"/>
    <p:sldId id="379" r:id="rId18"/>
    <p:sldId id="272" r:id="rId19"/>
    <p:sldId id="380" r:id="rId20"/>
    <p:sldId id="372" r:id="rId21"/>
    <p:sldId id="356" r:id="rId22"/>
    <p:sldId id="343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E8E8E8"/>
    <a:srgbClr val="EAEAEA"/>
    <a:srgbClr val="EEEEEE"/>
    <a:srgbClr val="80808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6933" autoAdjust="0"/>
  </p:normalViewPr>
  <p:slideViewPr>
    <p:cSldViewPr>
      <p:cViewPr varScale="1">
        <p:scale>
          <a:sx n="82" d="100"/>
          <a:sy n="82" d="100"/>
        </p:scale>
        <p:origin x="-1733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2866" y="27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BDBCD-30AA-431C-9F47-E45D831245D3}" type="datetimeFigureOut">
              <a:rPr lang="en-GB" smtClean="0"/>
              <a:t>18/01/2016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A29B4-B3FB-4F97-B912-08B418B8F74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435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18/01/2016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318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rénovation</a:t>
            </a:r>
            <a:r>
              <a:rPr lang="en-GB" dirty="0" smtClean="0"/>
              <a:t> MASURCA </a:t>
            </a:r>
            <a:r>
              <a:rPr lang="en-GB" dirty="0" err="1" smtClean="0"/>
              <a:t>c’est</a:t>
            </a:r>
            <a:r>
              <a:rPr lang="en-GB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en-GB" dirty="0"/>
              <a:t>t</a:t>
            </a:r>
            <a:r>
              <a:rPr lang="en-GB" dirty="0" smtClean="0"/>
              <a:t>out </a:t>
            </a:r>
            <a:r>
              <a:rPr lang="en-GB" dirty="0" err="1" smtClean="0"/>
              <a:t>d’abord</a:t>
            </a:r>
            <a:r>
              <a:rPr lang="en-GB" dirty="0" smtClean="0"/>
              <a:t>, la </a:t>
            </a:r>
            <a:r>
              <a:rPr lang="en-GB" dirty="0" err="1" smtClean="0"/>
              <a:t>constrcution</a:t>
            </a:r>
            <a:r>
              <a:rPr lang="en-GB" dirty="0" smtClean="0"/>
              <a:t> d’un nouveau </a:t>
            </a:r>
            <a:r>
              <a:rPr lang="en-GB" dirty="0" err="1" smtClean="0"/>
              <a:t>magasin</a:t>
            </a:r>
            <a:r>
              <a:rPr lang="en-GB" dirty="0" smtClean="0"/>
              <a:t> pour les </a:t>
            </a:r>
            <a:r>
              <a:rPr lang="en-GB" dirty="0" err="1" smtClean="0"/>
              <a:t>matières</a:t>
            </a:r>
            <a:r>
              <a:rPr lang="en-GB" dirty="0" smtClean="0"/>
              <a:t> </a:t>
            </a:r>
            <a:r>
              <a:rPr lang="en-GB" dirty="0" err="1" smtClean="0"/>
              <a:t>fissiles</a:t>
            </a:r>
            <a:r>
              <a:rPr lang="en-GB" dirty="0" smtClean="0"/>
              <a:t>,</a:t>
            </a:r>
          </a:p>
          <a:p>
            <a:r>
              <a:rPr lang="en-GB" dirty="0" smtClean="0"/>
              <a:t>    avec un </a:t>
            </a:r>
            <a:r>
              <a:rPr lang="en-GB" dirty="0" err="1" smtClean="0"/>
              <a:t>objectif</a:t>
            </a:r>
            <a:r>
              <a:rPr lang="en-GB" dirty="0" smtClean="0"/>
              <a:t> de </a:t>
            </a:r>
            <a:r>
              <a:rPr lang="en-GB" dirty="0" err="1" smtClean="0"/>
              <a:t>mise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service au 4ème </a:t>
            </a:r>
            <a:r>
              <a:rPr lang="en-GB" dirty="0" err="1" smtClean="0"/>
              <a:t>trimestre</a:t>
            </a:r>
            <a:r>
              <a:rPr lang="en-GB" dirty="0" smtClean="0"/>
              <a:t> 2019,</a:t>
            </a:r>
          </a:p>
          <a:p>
            <a:r>
              <a:rPr lang="en-GB" dirty="0" smtClean="0"/>
              <a:t>-   le </a:t>
            </a:r>
            <a:r>
              <a:rPr lang="en-GB" dirty="0" err="1" smtClean="0"/>
              <a:t>renforcement</a:t>
            </a:r>
            <a:r>
              <a:rPr lang="en-GB" dirty="0" smtClean="0"/>
              <a:t> du </a:t>
            </a:r>
            <a:r>
              <a:rPr lang="en-GB" dirty="0" err="1" smtClean="0"/>
              <a:t>batiment</a:t>
            </a:r>
            <a:r>
              <a:rPr lang="en-GB" dirty="0" smtClean="0"/>
              <a:t> </a:t>
            </a:r>
            <a:r>
              <a:rPr lang="en-GB" dirty="0" err="1" smtClean="0"/>
              <a:t>réacteur</a:t>
            </a:r>
            <a:r>
              <a:rPr lang="en-GB" dirty="0" smtClean="0"/>
              <a:t> avec un </a:t>
            </a:r>
            <a:r>
              <a:rPr lang="en-GB" dirty="0" err="1" smtClean="0"/>
              <a:t>objectif</a:t>
            </a:r>
            <a:r>
              <a:rPr lang="en-GB" dirty="0" smtClean="0"/>
              <a:t> de </a:t>
            </a:r>
            <a:r>
              <a:rPr lang="en-GB" dirty="0" err="1" smtClean="0"/>
              <a:t>mise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service début 2021.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72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rénovation</a:t>
            </a:r>
            <a:r>
              <a:rPr lang="en-GB" dirty="0" smtClean="0"/>
              <a:t> MASURCA </a:t>
            </a:r>
            <a:r>
              <a:rPr lang="en-GB" dirty="0" err="1" smtClean="0"/>
              <a:t>c’est</a:t>
            </a:r>
            <a:r>
              <a:rPr lang="en-GB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en-GB" dirty="0"/>
              <a:t>t</a:t>
            </a:r>
            <a:r>
              <a:rPr lang="en-GB" dirty="0" smtClean="0"/>
              <a:t>out </a:t>
            </a:r>
            <a:r>
              <a:rPr lang="en-GB" dirty="0" err="1" smtClean="0"/>
              <a:t>d’abord</a:t>
            </a:r>
            <a:r>
              <a:rPr lang="en-GB" dirty="0" smtClean="0"/>
              <a:t>, la </a:t>
            </a:r>
            <a:r>
              <a:rPr lang="en-GB" dirty="0" err="1" smtClean="0"/>
              <a:t>constrcution</a:t>
            </a:r>
            <a:r>
              <a:rPr lang="en-GB" dirty="0" smtClean="0"/>
              <a:t> d’un nouveau </a:t>
            </a:r>
            <a:r>
              <a:rPr lang="en-GB" dirty="0" err="1" smtClean="0"/>
              <a:t>magasin</a:t>
            </a:r>
            <a:r>
              <a:rPr lang="en-GB" dirty="0" smtClean="0"/>
              <a:t> pour les </a:t>
            </a:r>
            <a:r>
              <a:rPr lang="en-GB" dirty="0" err="1" smtClean="0"/>
              <a:t>matières</a:t>
            </a:r>
            <a:r>
              <a:rPr lang="en-GB" dirty="0" smtClean="0"/>
              <a:t> </a:t>
            </a:r>
            <a:r>
              <a:rPr lang="en-GB" dirty="0" err="1" smtClean="0"/>
              <a:t>fissiles</a:t>
            </a:r>
            <a:r>
              <a:rPr lang="en-GB" dirty="0" smtClean="0"/>
              <a:t>,</a:t>
            </a:r>
          </a:p>
          <a:p>
            <a:r>
              <a:rPr lang="en-GB" dirty="0" smtClean="0"/>
              <a:t>    avec un </a:t>
            </a:r>
            <a:r>
              <a:rPr lang="en-GB" dirty="0" err="1" smtClean="0"/>
              <a:t>objectif</a:t>
            </a:r>
            <a:r>
              <a:rPr lang="en-GB" dirty="0" smtClean="0"/>
              <a:t> de </a:t>
            </a:r>
            <a:r>
              <a:rPr lang="en-GB" dirty="0" err="1" smtClean="0"/>
              <a:t>mise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service au 4ème </a:t>
            </a:r>
            <a:r>
              <a:rPr lang="en-GB" dirty="0" err="1" smtClean="0"/>
              <a:t>trimestre</a:t>
            </a:r>
            <a:r>
              <a:rPr lang="en-GB" dirty="0" smtClean="0"/>
              <a:t> 2019,</a:t>
            </a:r>
          </a:p>
          <a:p>
            <a:r>
              <a:rPr lang="en-GB" dirty="0" smtClean="0"/>
              <a:t>-   le </a:t>
            </a:r>
            <a:r>
              <a:rPr lang="en-GB" dirty="0" err="1" smtClean="0"/>
              <a:t>renforcement</a:t>
            </a:r>
            <a:r>
              <a:rPr lang="en-GB" dirty="0" smtClean="0"/>
              <a:t> du </a:t>
            </a:r>
            <a:r>
              <a:rPr lang="en-GB" dirty="0" err="1" smtClean="0"/>
              <a:t>batiment</a:t>
            </a:r>
            <a:r>
              <a:rPr lang="en-GB" dirty="0" smtClean="0"/>
              <a:t> </a:t>
            </a:r>
            <a:r>
              <a:rPr lang="en-GB" dirty="0" err="1" smtClean="0"/>
              <a:t>réacteur</a:t>
            </a:r>
            <a:r>
              <a:rPr lang="en-GB" dirty="0" smtClean="0"/>
              <a:t> avec un </a:t>
            </a:r>
            <a:r>
              <a:rPr lang="en-GB" dirty="0" err="1" smtClean="0"/>
              <a:t>objectif</a:t>
            </a:r>
            <a:r>
              <a:rPr lang="en-GB" dirty="0" smtClean="0"/>
              <a:t> de </a:t>
            </a:r>
            <a:r>
              <a:rPr lang="en-GB" dirty="0" err="1" smtClean="0"/>
              <a:t>mise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service début 2021.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72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72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rénovation</a:t>
            </a:r>
            <a:r>
              <a:rPr lang="en-GB" dirty="0" smtClean="0"/>
              <a:t> MASURCA </a:t>
            </a:r>
            <a:r>
              <a:rPr lang="en-GB" dirty="0" err="1" smtClean="0"/>
              <a:t>c’est</a:t>
            </a:r>
            <a:r>
              <a:rPr lang="en-GB" dirty="0" smtClean="0"/>
              <a:t> :</a:t>
            </a:r>
          </a:p>
          <a:p>
            <a:pPr marL="171450" indent="-171450">
              <a:buFontTx/>
              <a:buChar char="-"/>
            </a:pPr>
            <a:r>
              <a:rPr lang="en-GB" dirty="0"/>
              <a:t>t</a:t>
            </a:r>
            <a:r>
              <a:rPr lang="en-GB" dirty="0" smtClean="0"/>
              <a:t>out </a:t>
            </a:r>
            <a:r>
              <a:rPr lang="en-GB" dirty="0" err="1" smtClean="0"/>
              <a:t>d’abord</a:t>
            </a:r>
            <a:r>
              <a:rPr lang="en-GB" dirty="0" smtClean="0"/>
              <a:t>, la </a:t>
            </a:r>
            <a:r>
              <a:rPr lang="en-GB" dirty="0" err="1" smtClean="0"/>
              <a:t>constrcution</a:t>
            </a:r>
            <a:r>
              <a:rPr lang="en-GB" dirty="0" smtClean="0"/>
              <a:t> d’un nouveau </a:t>
            </a:r>
            <a:r>
              <a:rPr lang="en-GB" dirty="0" err="1" smtClean="0"/>
              <a:t>magasin</a:t>
            </a:r>
            <a:r>
              <a:rPr lang="en-GB" dirty="0" smtClean="0"/>
              <a:t> pour les </a:t>
            </a:r>
            <a:r>
              <a:rPr lang="en-GB" dirty="0" err="1" smtClean="0"/>
              <a:t>matières</a:t>
            </a:r>
            <a:r>
              <a:rPr lang="en-GB" dirty="0" smtClean="0"/>
              <a:t> </a:t>
            </a:r>
            <a:r>
              <a:rPr lang="en-GB" dirty="0" err="1" smtClean="0"/>
              <a:t>fissiles</a:t>
            </a:r>
            <a:r>
              <a:rPr lang="en-GB" dirty="0" smtClean="0"/>
              <a:t>,</a:t>
            </a:r>
          </a:p>
          <a:p>
            <a:r>
              <a:rPr lang="en-GB" dirty="0" smtClean="0"/>
              <a:t>    avec un </a:t>
            </a:r>
            <a:r>
              <a:rPr lang="en-GB" dirty="0" err="1" smtClean="0"/>
              <a:t>objectif</a:t>
            </a:r>
            <a:r>
              <a:rPr lang="en-GB" dirty="0" smtClean="0"/>
              <a:t> de </a:t>
            </a:r>
            <a:r>
              <a:rPr lang="en-GB" dirty="0" err="1" smtClean="0"/>
              <a:t>mise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service au 4ème </a:t>
            </a:r>
            <a:r>
              <a:rPr lang="en-GB" dirty="0" err="1" smtClean="0"/>
              <a:t>trimestre</a:t>
            </a:r>
            <a:r>
              <a:rPr lang="en-GB" dirty="0" smtClean="0"/>
              <a:t> 2019,</a:t>
            </a:r>
          </a:p>
          <a:p>
            <a:r>
              <a:rPr lang="en-GB" dirty="0" smtClean="0"/>
              <a:t>-   le </a:t>
            </a:r>
            <a:r>
              <a:rPr lang="en-GB" dirty="0" err="1" smtClean="0"/>
              <a:t>renforcement</a:t>
            </a:r>
            <a:r>
              <a:rPr lang="en-GB" dirty="0" smtClean="0"/>
              <a:t> du </a:t>
            </a:r>
            <a:r>
              <a:rPr lang="en-GB" dirty="0" err="1" smtClean="0"/>
              <a:t>batiment</a:t>
            </a:r>
            <a:r>
              <a:rPr lang="en-GB" dirty="0" smtClean="0"/>
              <a:t> </a:t>
            </a:r>
            <a:r>
              <a:rPr lang="en-GB" dirty="0" err="1" smtClean="0"/>
              <a:t>réacteur</a:t>
            </a:r>
            <a:r>
              <a:rPr lang="en-GB" dirty="0" smtClean="0"/>
              <a:t> avec un </a:t>
            </a:r>
            <a:r>
              <a:rPr lang="en-GB" dirty="0" err="1" smtClean="0"/>
              <a:t>objectif</a:t>
            </a:r>
            <a:r>
              <a:rPr lang="en-GB" dirty="0" smtClean="0"/>
              <a:t> de </a:t>
            </a:r>
            <a:r>
              <a:rPr lang="en-GB" dirty="0" err="1" smtClean="0"/>
              <a:t>mise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service début 2021.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7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7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7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7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FE0B-B3A6-4AF6-B265-A109385ED237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0CD3BA53-EE26-4EEF-B4DF-BE4A7323423F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23 juillet 2014| confidentiel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8400-AC77-4988-B733-A014624BA91F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9CD1A-3F75-4EA3-A433-93E77D03BBAA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F12FC-48BB-4FFB-9C63-4E1AF856165F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23 juillet 2014| confidentiel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D46EA2CE-40B7-4DDC-BA2D-DB3B67B10A94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23 juillet 2014| confidentiel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AAEDE8C6-9CED-4BBA-B63A-033CD648F6A5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CEA | 23 juillet 2014| confidentiel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4528-2B2F-4495-AB38-87121AC89074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/>
              <a:t>CEA | 23 juillet 2014| confidentiel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89EAE-B197-4988-87DB-5953B3E5CA00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23 juillet 2014| confidentiel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ABCFC-CCBE-4A02-BCDB-8BF31EC1ADBF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814C09C-BFB8-4429-BB69-407F9729B0DB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DE403A5-A559-4C3D-91AA-3B5A2914B593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6B63-9F9F-4670-94FE-5698A989C811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B872713-5549-41B6-9B83-BCB7C62BEEE7}" type="datetime4">
              <a:rPr lang="fr-FR" smtClean="0"/>
              <a:pPr/>
              <a:t>18 janvier 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CEA | 23 juillet 2014| confidentiel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5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image" Target="../media/image18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6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7.jpeg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9.png"/><Relationship Id="rId10" Type="http://schemas.openxmlformats.org/officeDocument/2006/relationships/image" Target="../media/image21.wmf"/><Relationship Id="rId4" Type="http://schemas.openxmlformats.org/officeDocument/2006/relationships/image" Target="../media/image24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3563888" y="764704"/>
            <a:ext cx="5184576" cy="3096344"/>
          </a:xfrm>
        </p:spPr>
        <p:txBody>
          <a:bodyPr/>
          <a:lstStyle/>
          <a:p>
            <a:pPr algn="ctr">
              <a:lnSpc>
                <a:spcPts val="2500"/>
              </a:lnSpc>
            </a:pPr>
            <a:r>
              <a:rPr lang="en-GB" b="1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</a:t>
            </a:r>
            <a:r>
              <a:rPr lang="en-GB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SOMETIME</a:t>
            </a:r>
            <a:r>
              <a:rPr lang="fr-FR" sz="2400" b="1" dirty="0"/>
              <a:t/>
            </a:r>
            <a:br>
              <a:rPr lang="fr-FR" sz="2400" b="1" dirty="0"/>
            </a:br>
            <a:r>
              <a:rPr lang="fr-FR" sz="2400" b="1" dirty="0" smtClean="0"/>
              <a:t/>
            </a:r>
            <a:br>
              <a:rPr lang="fr-FR" sz="2400" b="1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fr-FR" sz="2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ystème </a:t>
            </a:r>
            <a:r>
              <a:rPr lang="fr-FR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fr-FR" sz="2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ptique de </a:t>
            </a:r>
            <a:r>
              <a:rPr lang="fr-FR" sz="24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</a:t>
            </a:r>
            <a:r>
              <a:rPr lang="fr-FR" sz="2000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sure</a:t>
            </a:r>
            <a:r>
              <a:rPr lang="fr-FR" sz="2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des </a:t>
            </a:r>
            <a:r>
              <a:rPr lang="fr-FR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fr-FR" sz="2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empératures sous </a:t>
            </a:r>
            <a:r>
              <a:rPr lang="fr-FR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fr-FR" sz="2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rradiation dans le réacteur </a:t>
            </a:r>
            <a:r>
              <a:rPr lang="fr-FR" sz="24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</a:t>
            </a:r>
            <a:r>
              <a:rPr lang="fr-FR" sz="2000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ASURCA</a:t>
            </a: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/>
              <a:t/>
            </a:r>
            <a:br>
              <a:rPr lang="fr-FR" sz="2400" dirty="0"/>
            </a:br>
            <a:endParaRPr lang="fr-FR" dirty="0"/>
          </a:p>
        </p:txBody>
      </p:sp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707904" y="6237312"/>
            <a:ext cx="5436096" cy="504056"/>
          </a:xfrm>
        </p:spPr>
        <p:txBody>
          <a:bodyPr/>
          <a:lstStyle/>
          <a:p>
            <a:r>
              <a:rPr lang="fr-FR" sz="1200" cap="none" dirty="0" smtClean="0"/>
              <a:t>Atelier Bilan NEEDS – 07/01/2016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491880" y="3861048"/>
            <a:ext cx="5568544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00" dirty="0">
                <a:solidFill>
                  <a:srgbClr val="666666"/>
                </a:solidFill>
              </a:rPr>
              <a:t>Adriana </a:t>
            </a:r>
            <a:r>
              <a:rPr lang="en-GB" sz="1300" dirty="0" smtClean="0">
                <a:solidFill>
                  <a:srgbClr val="666666"/>
                </a:solidFill>
              </a:rPr>
              <a:t>Morana</a:t>
            </a:r>
            <a:r>
              <a:rPr lang="en-GB" sz="1300" baseline="30000" dirty="0" smtClean="0">
                <a:solidFill>
                  <a:srgbClr val="666666"/>
                </a:solidFill>
              </a:rPr>
              <a:t>1</a:t>
            </a:r>
            <a:r>
              <a:rPr lang="en-GB" sz="1300" dirty="0" smtClean="0">
                <a:solidFill>
                  <a:srgbClr val="666666"/>
                </a:solidFill>
              </a:rPr>
              <a:t>, </a:t>
            </a:r>
            <a:r>
              <a:rPr lang="en-GB" sz="1300" b="1" u="sng" dirty="0">
                <a:solidFill>
                  <a:srgbClr val="666666"/>
                </a:solidFill>
              </a:rPr>
              <a:t>Frédéric </a:t>
            </a:r>
            <a:r>
              <a:rPr lang="en-GB" sz="1300" b="1" u="sng" dirty="0" smtClean="0">
                <a:solidFill>
                  <a:srgbClr val="666666"/>
                </a:solidFill>
              </a:rPr>
              <a:t>Mellier</a:t>
            </a:r>
            <a:r>
              <a:rPr lang="en-GB" sz="1300" u="sng" baseline="30000" dirty="0" smtClean="0">
                <a:solidFill>
                  <a:srgbClr val="666666"/>
                </a:solidFill>
              </a:rPr>
              <a:t>2</a:t>
            </a:r>
            <a:r>
              <a:rPr lang="en-GB" sz="1300" dirty="0" smtClean="0">
                <a:solidFill>
                  <a:srgbClr val="666666"/>
                </a:solidFill>
              </a:rPr>
              <a:t>, </a:t>
            </a:r>
            <a:r>
              <a:rPr lang="en-GB" sz="1300" dirty="0">
                <a:solidFill>
                  <a:srgbClr val="666666"/>
                </a:solidFill>
              </a:rPr>
              <a:t>Guy </a:t>
            </a:r>
            <a:r>
              <a:rPr lang="en-GB" sz="1300" dirty="0" smtClean="0">
                <a:solidFill>
                  <a:srgbClr val="666666"/>
                </a:solidFill>
              </a:rPr>
              <a:t>Cheymol</a:t>
            </a:r>
            <a:r>
              <a:rPr lang="en-GB" sz="1300" baseline="30000" dirty="0" smtClean="0">
                <a:solidFill>
                  <a:srgbClr val="666666"/>
                </a:solidFill>
              </a:rPr>
              <a:t>3</a:t>
            </a:r>
            <a:r>
              <a:rPr lang="en-GB" sz="1300" dirty="0" smtClean="0">
                <a:solidFill>
                  <a:srgbClr val="666666"/>
                </a:solidFill>
              </a:rPr>
              <a:t>, </a:t>
            </a:r>
          </a:p>
          <a:p>
            <a:pPr algn="ctr"/>
            <a:r>
              <a:rPr lang="en-GB" sz="1300" dirty="0" smtClean="0">
                <a:solidFill>
                  <a:srgbClr val="666666"/>
                </a:solidFill>
              </a:rPr>
              <a:t>Christophe Destouches</a:t>
            </a:r>
            <a:r>
              <a:rPr lang="en-GB" sz="1300" baseline="30000" dirty="0" smtClean="0">
                <a:solidFill>
                  <a:srgbClr val="666666"/>
                </a:solidFill>
              </a:rPr>
              <a:t>2</a:t>
            </a:r>
            <a:r>
              <a:rPr lang="en-GB" sz="1300" dirty="0" smtClean="0">
                <a:solidFill>
                  <a:srgbClr val="666666"/>
                </a:solidFill>
              </a:rPr>
              <a:t>, </a:t>
            </a:r>
            <a:r>
              <a:rPr lang="en-GB" sz="1300" dirty="0">
                <a:solidFill>
                  <a:srgbClr val="666666"/>
                </a:solidFill>
              </a:rPr>
              <a:t>Jacques Di </a:t>
            </a:r>
            <a:r>
              <a:rPr lang="en-GB" sz="1300" dirty="0" smtClean="0">
                <a:solidFill>
                  <a:srgbClr val="666666"/>
                </a:solidFill>
              </a:rPr>
              <a:t>Salvo</a:t>
            </a:r>
            <a:r>
              <a:rPr lang="en-GB" sz="1300" baseline="30000" dirty="0" smtClean="0">
                <a:solidFill>
                  <a:srgbClr val="666666"/>
                </a:solidFill>
              </a:rPr>
              <a:t>2</a:t>
            </a:r>
            <a:r>
              <a:rPr lang="en-GB" sz="1300" dirty="0" smtClean="0">
                <a:solidFill>
                  <a:srgbClr val="666666"/>
                </a:solidFill>
              </a:rPr>
              <a:t>, </a:t>
            </a:r>
            <a:r>
              <a:rPr lang="en-GB" sz="1300" dirty="0">
                <a:solidFill>
                  <a:srgbClr val="666666"/>
                </a:solidFill>
              </a:rPr>
              <a:t>Sylvain </a:t>
            </a:r>
            <a:r>
              <a:rPr lang="en-GB" sz="1300" dirty="0" smtClean="0">
                <a:solidFill>
                  <a:srgbClr val="666666"/>
                </a:solidFill>
              </a:rPr>
              <a:t>Girard</a:t>
            </a:r>
            <a:r>
              <a:rPr lang="en-GB" sz="1300" baseline="30000" dirty="0">
                <a:solidFill>
                  <a:srgbClr val="666666"/>
                </a:solidFill>
              </a:rPr>
              <a:t>1</a:t>
            </a:r>
            <a:r>
              <a:rPr lang="en-GB" sz="1300" dirty="0" smtClean="0">
                <a:solidFill>
                  <a:srgbClr val="666666"/>
                </a:solidFill>
              </a:rPr>
              <a:t>, </a:t>
            </a:r>
          </a:p>
          <a:p>
            <a:pPr algn="ctr"/>
            <a:r>
              <a:rPr lang="en-GB" sz="1300" dirty="0" smtClean="0">
                <a:solidFill>
                  <a:srgbClr val="666666"/>
                </a:solidFill>
              </a:rPr>
              <a:t>Guillaume Laffont</a:t>
            </a:r>
            <a:r>
              <a:rPr lang="en-GB" sz="1300" baseline="30000" dirty="0" smtClean="0">
                <a:solidFill>
                  <a:srgbClr val="666666"/>
                </a:solidFill>
              </a:rPr>
              <a:t>4</a:t>
            </a:r>
            <a:r>
              <a:rPr lang="en-GB" sz="1300" dirty="0" smtClean="0">
                <a:solidFill>
                  <a:srgbClr val="666666"/>
                </a:solidFill>
              </a:rPr>
              <a:t> et </a:t>
            </a:r>
            <a:r>
              <a:rPr lang="en-GB" sz="1300" dirty="0">
                <a:solidFill>
                  <a:srgbClr val="666666"/>
                </a:solidFill>
              </a:rPr>
              <a:t>Emmanuel </a:t>
            </a:r>
            <a:r>
              <a:rPr lang="en-GB" sz="1300" dirty="0" smtClean="0">
                <a:solidFill>
                  <a:srgbClr val="666666"/>
                </a:solidFill>
              </a:rPr>
              <a:t>Marin</a:t>
            </a:r>
            <a:r>
              <a:rPr lang="en-GB" sz="1300" baseline="30000" dirty="0" smtClean="0">
                <a:solidFill>
                  <a:srgbClr val="666666"/>
                </a:solidFill>
              </a:rPr>
              <a:t>1</a:t>
            </a:r>
          </a:p>
          <a:p>
            <a:pPr algn="ctr"/>
            <a:endParaRPr lang="en-GB" sz="1200" baseline="30000" dirty="0" smtClean="0">
              <a:solidFill>
                <a:srgbClr val="666666"/>
              </a:solidFill>
            </a:endParaRPr>
          </a:p>
          <a:p>
            <a:pPr algn="ctr"/>
            <a:endParaRPr lang="en-GB" sz="1200" baseline="30000" dirty="0">
              <a:solidFill>
                <a:srgbClr val="666666"/>
              </a:solidFill>
            </a:endParaRPr>
          </a:p>
          <a:p>
            <a:pPr algn="ctr"/>
            <a:r>
              <a:rPr lang="en-GB" sz="1300" baseline="30000" dirty="0" smtClean="0">
                <a:solidFill>
                  <a:srgbClr val="666666"/>
                </a:solidFill>
              </a:rPr>
              <a:t>1</a:t>
            </a:r>
            <a:r>
              <a:rPr lang="en-GB" sz="1300" dirty="0" smtClean="0">
                <a:solidFill>
                  <a:srgbClr val="666666"/>
                </a:solidFill>
              </a:rPr>
              <a:t> </a:t>
            </a:r>
            <a:r>
              <a:rPr lang="en-GB" sz="1300" dirty="0" err="1" smtClean="0">
                <a:solidFill>
                  <a:srgbClr val="666666"/>
                </a:solidFill>
              </a:rPr>
              <a:t>Laboratoire</a:t>
            </a:r>
            <a:r>
              <a:rPr lang="en-GB" sz="1300" dirty="0" smtClean="0">
                <a:solidFill>
                  <a:srgbClr val="666666"/>
                </a:solidFill>
              </a:rPr>
              <a:t> </a:t>
            </a:r>
            <a:r>
              <a:rPr lang="en-GB" sz="1300" dirty="0">
                <a:solidFill>
                  <a:srgbClr val="666666"/>
                </a:solidFill>
              </a:rPr>
              <a:t>Hubert </a:t>
            </a:r>
            <a:r>
              <a:rPr lang="en-GB" sz="1300" dirty="0" err="1">
                <a:solidFill>
                  <a:srgbClr val="666666"/>
                </a:solidFill>
              </a:rPr>
              <a:t>Curien</a:t>
            </a:r>
            <a:r>
              <a:rPr lang="en-GB" sz="1300" dirty="0">
                <a:solidFill>
                  <a:srgbClr val="666666"/>
                </a:solidFill>
              </a:rPr>
              <a:t>, Univ. Jean Monnet St </a:t>
            </a:r>
            <a:r>
              <a:rPr lang="en-GB" sz="1300" dirty="0" smtClean="0">
                <a:solidFill>
                  <a:srgbClr val="666666"/>
                </a:solidFill>
              </a:rPr>
              <a:t>Etienne (UMR 5516)</a:t>
            </a:r>
            <a:endParaRPr lang="en-GB" sz="1300" dirty="0">
              <a:solidFill>
                <a:srgbClr val="666666"/>
              </a:solidFill>
            </a:endParaRPr>
          </a:p>
          <a:p>
            <a:pPr algn="ctr"/>
            <a:r>
              <a:rPr lang="en-GB" sz="1300" baseline="30000" dirty="0" smtClean="0">
                <a:solidFill>
                  <a:srgbClr val="666666"/>
                </a:solidFill>
              </a:rPr>
              <a:t> 2</a:t>
            </a:r>
            <a:r>
              <a:rPr lang="en-GB" sz="1300" dirty="0" smtClean="0">
                <a:solidFill>
                  <a:srgbClr val="666666"/>
                </a:solidFill>
              </a:rPr>
              <a:t> : CEA/DEN/CAD/DER/SPEX (LPE, LE2M, LREM)</a:t>
            </a:r>
          </a:p>
          <a:p>
            <a:pPr algn="ctr"/>
            <a:r>
              <a:rPr lang="en-GB" sz="1300" baseline="30000" dirty="0" smtClean="0">
                <a:solidFill>
                  <a:srgbClr val="666666"/>
                </a:solidFill>
              </a:rPr>
              <a:t>3</a:t>
            </a:r>
            <a:r>
              <a:rPr lang="en-GB" sz="1300" dirty="0" smtClean="0">
                <a:solidFill>
                  <a:srgbClr val="666666"/>
                </a:solidFill>
              </a:rPr>
              <a:t> </a:t>
            </a:r>
            <a:r>
              <a:rPr lang="en-GB" sz="1300" dirty="0">
                <a:solidFill>
                  <a:srgbClr val="666666"/>
                </a:solidFill>
              </a:rPr>
              <a:t>: </a:t>
            </a:r>
            <a:r>
              <a:rPr lang="en-GB" sz="1300" dirty="0" smtClean="0">
                <a:solidFill>
                  <a:srgbClr val="666666"/>
                </a:solidFill>
              </a:rPr>
              <a:t>CEA/DEN/DANS/DPC/SEARS/LISL</a:t>
            </a:r>
            <a:endParaRPr lang="en-GB" sz="1300" dirty="0">
              <a:solidFill>
                <a:srgbClr val="666666"/>
              </a:solidFill>
            </a:endParaRPr>
          </a:p>
          <a:p>
            <a:pPr algn="ctr"/>
            <a:r>
              <a:rPr lang="en-GB" sz="1300" baseline="30000" dirty="0">
                <a:solidFill>
                  <a:srgbClr val="666666"/>
                </a:solidFill>
              </a:rPr>
              <a:t> </a:t>
            </a:r>
            <a:r>
              <a:rPr lang="en-GB" sz="1300" baseline="30000" dirty="0" smtClean="0">
                <a:solidFill>
                  <a:srgbClr val="666666"/>
                </a:solidFill>
              </a:rPr>
              <a:t>4</a:t>
            </a:r>
            <a:r>
              <a:rPr lang="en-GB" sz="1300" dirty="0" smtClean="0">
                <a:solidFill>
                  <a:srgbClr val="666666"/>
                </a:solidFill>
              </a:rPr>
              <a:t> </a:t>
            </a:r>
            <a:r>
              <a:rPr lang="en-GB" sz="1300" dirty="0">
                <a:solidFill>
                  <a:srgbClr val="666666"/>
                </a:solidFill>
              </a:rPr>
              <a:t>: </a:t>
            </a:r>
            <a:r>
              <a:rPr lang="en-GB" sz="1300" dirty="0" smtClean="0">
                <a:solidFill>
                  <a:srgbClr val="666666"/>
                </a:solidFill>
              </a:rPr>
              <a:t>CEA/DRT/LIST/DM2I/LCAE</a:t>
            </a:r>
            <a:endParaRPr lang="en-GB" sz="1300" dirty="0">
              <a:solidFill>
                <a:srgbClr val="666666"/>
              </a:solidFill>
            </a:endParaRPr>
          </a:p>
          <a:p>
            <a:pPr algn="ctr"/>
            <a:endParaRPr lang="en-GB" sz="1200" dirty="0" smtClean="0">
              <a:solidFill>
                <a:srgbClr val="666666"/>
              </a:solidFill>
            </a:endParaRPr>
          </a:p>
          <a:p>
            <a:pPr algn="ctr"/>
            <a:endParaRPr lang="en-GB" sz="1200" dirty="0" smtClean="0">
              <a:solidFill>
                <a:srgbClr val="666666"/>
              </a:solidFill>
            </a:endParaRPr>
          </a:p>
        </p:txBody>
      </p:sp>
      <p:pic>
        <p:nvPicPr>
          <p:cNvPr id="30722" name="Picture 2" descr="Laboratoire Hubert Curien UMR CNRS 5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2505075" cy="6858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56" b="-1848"/>
          <a:stretch/>
        </p:blipFill>
        <p:spPr bwMode="auto">
          <a:xfrm>
            <a:off x="1475656" y="1484784"/>
            <a:ext cx="6120000" cy="4572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9" y="1971303"/>
            <a:ext cx="8007442" cy="41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18665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Espace réservé du contenu 11"/>
          <p:cNvSpPr>
            <a:spLocks noGrp="1"/>
          </p:cNvSpPr>
          <p:nvPr>
            <p:ph idx="1"/>
          </p:nvPr>
        </p:nvSpPr>
        <p:spPr>
          <a:xfrm>
            <a:off x="971600" y="1052736"/>
            <a:ext cx="6840760" cy="57606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b="1" dirty="0" err="1" smtClean="0"/>
              <a:t>Mesure</a:t>
            </a:r>
            <a:r>
              <a:rPr lang="en-US" b="1" dirty="0" smtClean="0"/>
              <a:t> du 17 </a:t>
            </a:r>
            <a:r>
              <a:rPr lang="en-US" b="1" dirty="0" err="1" smtClean="0"/>
              <a:t>février</a:t>
            </a:r>
            <a:r>
              <a:rPr lang="en-US" b="1" dirty="0" smtClean="0"/>
              <a:t> 2015 (200 W pendant 4 </a:t>
            </a:r>
            <a:r>
              <a:rPr lang="en-US" b="1" dirty="0" err="1" smtClean="0"/>
              <a:t>heures</a:t>
            </a:r>
            <a:r>
              <a:rPr lang="en-US" b="1" dirty="0" smtClean="0"/>
              <a:t>) </a:t>
            </a:r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1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dans</a:t>
            </a:r>
            <a:r>
              <a:rPr lang="en-US" cap="none" dirty="0" smtClean="0"/>
              <a:t> EOLE</a:t>
            </a:r>
            <a:endParaRPr lang="en-US" cap="none" dirty="0"/>
          </a:p>
        </p:txBody>
      </p:sp>
      <p:pic>
        <p:nvPicPr>
          <p:cNvPr id="11" name="Picture 2" descr="Laboratoire Hubert Curien UMR CNRS 55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74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18665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2" name="Imag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3924"/>
            <a:ext cx="4680000" cy="30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98" y="2276872"/>
            <a:ext cx="4680000" cy="30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1043596" y="1124744"/>
            <a:ext cx="72728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Décalages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des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longueurs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d’onde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 Bragg</a:t>
            </a:r>
          </a:p>
          <a:p>
            <a:pPr algn="ctr"/>
            <a:endParaRPr lang="en-GB" sz="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au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cours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des irradiations</a:t>
            </a:r>
          </a:p>
          <a:p>
            <a:pPr algn="ctr"/>
            <a:endParaRPr lang="en-GB" sz="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février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(à 200 W) et mars (à 800 W)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5571817"/>
            <a:ext cx="27363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 smtClean="0"/>
              <a:t>Fibre</a:t>
            </a:r>
            <a:r>
              <a:rPr lang="en-US" sz="1400" dirty="0" smtClean="0"/>
              <a:t> </a:t>
            </a:r>
            <a:r>
              <a:rPr lang="en-US" sz="1400" dirty="0"/>
              <a:t>1 – </a:t>
            </a:r>
            <a:r>
              <a:rPr lang="en-US" sz="1400" dirty="0" err="1" smtClean="0"/>
              <a:t>carrés</a:t>
            </a:r>
            <a:r>
              <a:rPr lang="en-US" sz="1400" dirty="0" smtClean="0"/>
              <a:t> noirs</a:t>
            </a:r>
          </a:p>
          <a:p>
            <a:pPr algn="just"/>
            <a:r>
              <a:rPr lang="en-US" sz="1400" dirty="0" err="1" smtClean="0"/>
              <a:t>Fibre</a:t>
            </a:r>
            <a:r>
              <a:rPr lang="en-US" sz="1400" dirty="0" smtClean="0"/>
              <a:t> </a:t>
            </a:r>
            <a:r>
              <a:rPr lang="en-US" sz="1400" dirty="0"/>
              <a:t>2 – </a:t>
            </a:r>
            <a:r>
              <a:rPr lang="en-US" sz="1400" dirty="0" err="1" smtClean="0"/>
              <a:t>cercles</a:t>
            </a:r>
            <a:r>
              <a:rPr lang="en-US" sz="1400" dirty="0" smtClean="0"/>
              <a:t> rouges</a:t>
            </a:r>
          </a:p>
          <a:p>
            <a:pPr algn="just"/>
            <a:r>
              <a:rPr lang="en-US" sz="1400" dirty="0" err="1" smtClean="0"/>
              <a:t>Fibre</a:t>
            </a:r>
            <a:r>
              <a:rPr lang="en-US" sz="1400" dirty="0" smtClean="0"/>
              <a:t> </a:t>
            </a:r>
            <a:r>
              <a:rPr lang="en-US" sz="1400" dirty="0"/>
              <a:t>3 – </a:t>
            </a:r>
            <a:r>
              <a:rPr lang="en-US" sz="1400" dirty="0" smtClean="0"/>
              <a:t>triangles </a:t>
            </a:r>
            <a:r>
              <a:rPr lang="en-US" sz="1400" dirty="0" err="1" smtClean="0"/>
              <a:t>verts</a:t>
            </a:r>
            <a:endParaRPr lang="en-US" sz="1400" dirty="0" smtClean="0"/>
          </a:p>
          <a:p>
            <a:pPr algn="just"/>
            <a:r>
              <a:rPr lang="en-US" sz="1400" dirty="0" err="1" smtClean="0"/>
              <a:t>Fibre</a:t>
            </a:r>
            <a:r>
              <a:rPr lang="en-US" sz="1400" dirty="0" smtClean="0"/>
              <a:t> </a:t>
            </a:r>
            <a:r>
              <a:rPr lang="en-US" sz="1400" dirty="0"/>
              <a:t>4 – </a:t>
            </a:r>
            <a:r>
              <a:rPr lang="en-US" sz="1400" dirty="0" err="1" smtClean="0"/>
              <a:t>carrés</a:t>
            </a:r>
            <a:r>
              <a:rPr lang="en-US" sz="1400" dirty="0" smtClean="0"/>
              <a:t> bleus</a:t>
            </a:r>
          </a:p>
          <a:p>
            <a:pPr algn="just"/>
            <a:r>
              <a:rPr lang="en-US" sz="1400" dirty="0" smtClean="0"/>
              <a:t>Ge-UV-FBG </a:t>
            </a:r>
            <a:r>
              <a:rPr lang="en-US" sz="1400" dirty="0"/>
              <a:t>– </a:t>
            </a:r>
            <a:r>
              <a:rPr lang="en-US" sz="1400" dirty="0" err="1" smtClean="0"/>
              <a:t>cercles</a:t>
            </a:r>
            <a:r>
              <a:rPr lang="en-US" sz="1400" dirty="0" smtClean="0"/>
              <a:t> oranges</a:t>
            </a:r>
            <a:endParaRPr lang="en-US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1763688" y="2966755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200 W – 4h</a:t>
            </a:r>
            <a:endParaRPr lang="en-GB" sz="1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300192" y="2924944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800 W – 5h</a:t>
            </a:r>
            <a:endParaRPr lang="en-GB" sz="1000" dirty="0"/>
          </a:p>
        </p:txBody>
      </p:sp>
      <p:sp>
        <p:nvSpPr>
          <p:cNvPr id="14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1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dans</a:t>
            </a:r>
            <a:r>
              <a:rPr lang="en-US" cap="none" dirty="0" smtClean="0"/>
              <a:t> EOLE</a:t>
            </a:r>
            <a:endParaRPr lang="en-US" cap="none" dirty="0"/>
          </a:p>
        </p:txBody>
      </p:sp>
      <p:pic>
        <p:nvPicPr>
          <p:cNvPr id="16" name="Picture 2" descr="Laboratoire Hubert Curien UMR CNRS 55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336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18665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259632" y="141277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Décalages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permanents des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longueurs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d’onde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 Bragg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GB" sz="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fonction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de la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fluence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totale</a:t>
            </a:r>
            <a:r>
              <a:rPr lang="en-GB" b="1" dirty="0" smtClean="0">
                <a:solidFill>
                  <a:schemeClr val="bg1">
                    <a:lumMod val="50000"/>
                  </a:schemeClr>
                </a:solidFill>
              </a:rPr>
              <a:t> recue par les </a:t>
            </a:r>
            <a:r>
              <a:rPr lang="en-GB" b="1" dirty="0" err="1" smtClean="0">
                <a:solidFill>
                  <a:schemeClr val="bg1">
                    <a:lumMod val="50000"/>
                  </a:schemeClr>
                </a:solidFill>
              </a:rPr>
              <a:t>réseaux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85438"/>
            <a:ext cx="5364956" cy="399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renthèse fermante 4"/>
          <p:cNvSpPr/>
          <p:nvPr/>
        </p:nvSpPr>
        <p:spPr>
          <a:xfrm>
            <a:off x="6048524" y="3933056"/>
            <a:ext cx="251668" cy="9361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6372200" y="4058488"/>
            <a:ext cx="2699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- Coating de la fibre = Acrylate</a:t>
            </a:r>
          </a:p>
          <a:p>
            <a:r>
              <a:rPr lang="en-GB" sz="1400" dirty="0" smtClean="0"/>
              <a:t>- Pas de recoating après inscription des </a:t>
            </a:r>
            <a:r>
              <a:rPr lang="en-GB" sz="1400" smtClean="0"/>
              <a:t>réseaux</a:t>
            </a:r>
            <a:endParaRPr lang="en-GB" sz="1400" dirty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1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dans</a:t>
            </a:r>
            <a:r>
              <a:rPr lang="en-US" cap="none" dirty="0" smtClean="0"/>
              <a:t> EOLE</a:t>
            </a:r>
            <a:endParaRPr lang="en-US" cap="none" dirty="0"/>
          </a:p>
        </p:txBody>
      </p:sp>
      <p:pic>
        <p:nvPicPr>
          <p:cNvPr id="10" name="Picture 2" descr="Laboratoire Hubert Curien UMR CNRS 5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394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18665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Espace réservé du contenu 11"/>
          <p:cNvSpPr>
            <a:spLocks noGrp="1"/>
          </p:cNvSpPr>
          <p:nvPr>
            <p:ph idx="1"/>
          </p:nvPr>
        </p:nvSpPr>
        <p:spPr>
          <a:xfrm>
            <a:off x="539552" y="1628800"/>
            <a:ext cx="8424936" cy="1224136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b="1" dirty="0" err="1" smtClean="0"/>
              <a:t>Effet</a:t>
            </a:r>
            <a:r>
              <a:rPr lang="en-US" b="1" dirty="0" smtClean="0"/>
              <a:t> de </a:t>
            </a:r>
            <a:r>
              <a:rPr lang="en-US" b="1" dirty="0" err="1" smtClean="0"/>
              <a:t>l’irradiation</a:t>
            </a:r>
            <a:r>
              <a:rPr lang="en-US" b="1" dirty="0" smtClean="0"/>
              <a:t> </a:t>
            </a:r>
            <a:r>
              <a:rPr lang="en-US" b="1" dirty="0" err="1" smtClean="0"/>
              <a:t>équivaut</a:t>
            </a:r>
            <a:r>
              <a:rPr lang="en-US" b="1" dirty="0" smtClean="0"/>
              <a:t> à </a:t>
            </a:r>
            <a:r>
              <a:rPr lang="en-US" b="1" dirty="0" err="1" smtClean="0"/>
              <a:t>une</a:t>
            </a:r>
            <a:r>
              <a:rPr lang="en-US" b="1" dirty="0" smtClean="0"/>
              <a:t> variation de </a:t>
            </a:r>
            <a:r>
              <a:rPr lang="en-US" b="1" dirty="0" err="1" smtClean="0"/>
              <a:t>température</a:t>
            </a:r>
            <a:r>
              <a:rPr lang="en-US" b="1" dirty="0" smtClean="0"/>
              <a:t> de 2 °C (au maximum) pour </a:t>
            </a:r>
            <a:r>
              <a:rPr lang="en-US" b="1" dirty="0" err="1" smtClean="0"/>
              <a:t>une</a:t>
            </a:r>
            <a:r>
              <a:rPr lang="en-US" b="1" dirty="0" smtClean="0"/>
              <a:t> </a:t>
            </a:r>
            <a:r>
              <a:rPr lang="en-US" b="1" dirty="0" err="1" smtClean="0"/>
              <a:t>fluence</a:t>
            </a:r>
            <a:r>
              <a:rPr lang="en-US" b="1" dirty="0" smtClean="0"/>
              <a:t> </a:t>
            </a:r>
            <a:r>
              <a:rPr lang="en-US" b="1" dirty="0" err="1" smtClean="0"/>
              <a:t>d’environ</a:t>
            </a:r>
            <a:r>
              <a:rPr lang="en-US" b="1" dirty="0" smtClean="0"/>
              <a:t> 10</a:t>
            </a:r>
            <a:r>
              <a:rPr lang="en-US" b="1" baseline="30000" dirty="0" smtClean="0"/>
              <a:t>15</a:t>
            </a:r>
            <a:r>
              <a:rPr lang="en-US" b="1" dirty="0" smtClean="0"/>
              <a:t> n/cm</a:t>
            </a:r>
            <a:r>
              <a:rPr lang="en-US" b="1" baseline="30000" dirty="0" smtClean="0"/>
              <a:t>2</a:t>
            </a:r>
            <a:endParaRPr lang="en-US" b="1" dirty="0"/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err="1" smtClean="0"/>
              <a:t>Expériences</a:t>
            </a:r>
            <a:r>
              <a:rPr lang="en-US" b="1" dirty="0" smtClean="0"/>
              <a:t> </a:t>
            </a:r>
            <a:r>
              <a:rPr lang="en-US" b="1" dirty="0" err="1" smtClean="0"/>
              <a:t>perfectibles</a:t>
            </a:r>
            <a:endParaRPr lang="en-US" b="1" dirty="0"/>
          </a:p>
          <a:p>
            <a:pPr marL="895350" lvl="1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intérêt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d’une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métrologie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plus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poussée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avant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irradiation,</a:t>
            </a:r>
          </a:p>
          <a:p>
            <a:pPr marL="895350" lvl="1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manipulation des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fibres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dispositif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d’irradiation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à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améliorer</a:t>
            </a:r>
            <a:endParaRPr lang="en-US" sz="14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 indent="0">
              <a:lnSpc>
                <a:spcPct val="150000"/>
              </a:lnSpc>
              <a:buNone/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err="1" smtClean="0"/>
              <a:t>Résultats</a:t>
            </a:r>
            <a:r>
              <a:rPr lang="en-US" b="1" dirty="0" smtClean="0"/>
              <a:t> </a:t>
            </a:r>
            <a:r>
              <a:rPr lang="en-US" b="1" dirty="0" err="1" smtClean="0"/>
              <a:t>présentés</a:t>
            </a:r>
            <a:r>
              <a:rPr lang="en-US" b="1" dirty="0" smtClean="0"/>
              <a:t> à ANIMMA 2015 et </a:t>
            </a:r>
            <a:r>
              <a:rPr lang="en-US" b="1" dirty="0" err="1" smtClean="0"/>
              <a:t>soumis</a:t>
            </a:r>
            <a:r>
              <a:rPr lang="en-US" b="1" dirty="0" smtClean="0"/>
              <a:t> à Transactions on Nuclear Science</a:t>
            </a:r>
          </a:p>
          <a:p>
            <a:pPr marL="0" lvl="1" indent="0">
              <a:lnSpc>
                <a:spcPct val="150000"/>
              </a:lnSpc>
              <a:buNone/>
            </a:pPr>
            <a:endParaRPr lang="en-US" b="1" dirty="0"/>
          </a:p>
          <a:p>
            <a:pPr lvl="1">
              <a:lnSpc>
                <a:spcPct val="150000"/>
              </a:lnSpc>
            </a:pPr>
            <a:r>
              <a:rPr lang="en-US" b="1" dirty="0" err="1" smtClean="0"/>
              <a:t>L’irradiation</a:t>
            </a:r>
            <a:r>
              <a:rPr lang="en-US" b="1" dirty="0" smtClean="0"/>
              <a:t> de </a:t>
            </a:r>
            <a:r>
              <a:rPr lang="en-US" b="1" dirty="0" err="1" smtClean="0"/>
              <a:t>deux</a:t>
            </a:r>
            <a:r>
              <a:rPr lang="en-US" b="1" dirty="0" smtClean="0"/>
              <a:t> </a:t>
            </a:r>
            <a:r>
              <a:rPr lang="en-US" b="1" dirty="0" err="1" smtClean="0"/>
              <a:t>nouvelles</a:t>
            </a:r>
            <a:r>
              <a:rPr lang="en-US" b="1" dirty="0" smtClean="0"/>
              <a:t> </a:t>
            </a:r>
            <a:r>
              <a:rPr lang="en-US" b="1" dirty="0" err="1" smtClean="0"/>
              <a:t>fibres</a:t>
            </a:r>
            <a:r>
              <a:rPr lang="en-US" b="1" dirty="0" smtClean="0"/>
              <a:t> (avec </a:t>
            </a:r>
            <a:r>
              <a:rPr lang="en-US" b="1" dirty="0" err="1" smtClean="0"/>
              <a:t>deux</a:t>
            </a:r>
            <a:r>
              <a:rPr lang="en-US" b="1" dirty="0" smtClean="0"/>
              <a:t> coating </a:t>
            </a:r>
            <a:r>
              <a:rPr lang="en-US" b="1" dirty="0" err="1" smtClean="0"/>
              <a:t>différents</a:t>
            </a:r>
            <a:r>
              <a:rPr lang="en-US" b="1" dirty="0" smtClean="0"/>
              <a:t>) a </a:t>
            </a:r>
            <a:r>
              <a:rPr lang="en-US" b="1" dirty="0" err="1" smtClean="0"/>
              <a:t>débuté</a:t>
            </a:r>
            <a:r>
              <a:rPr lang="en-US" b="1" dirty="0" smtClean="0"/>
              <a:t> fin 2015</a:t>
            </a:r>
          </a:p>
          <a:p>
            <a:pPr lvl="1">
              <a:lnSpc>
                <a:spcPct val="150000"/>
              </a:lnSpc>
            </a:pP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en-US" b="1" dirty="0" err="1" smtClean="0"/>
              <a:t>En</a:t>
            </a:r>
            <a:r>
              <a:rPr lang="en-US" b="1" dirty="0" smtClean="0"/>
              <a:t> première </a:t>
            </a:r>
            <a:r>
              <a:rPr lang="en-US" b="1" dirty="0" err="1" smtClean="0"/>
              <a:t>analyse</a:t>
            </a:r>
            <a:r>
              <a:rPr lang="en-US" b="1" dirty="0" smtClean="0"/>
              <a:t>, </a:t>
            </a:r>
            <a:r>
              <a:rPr lang="en-US" b="1" dirty="0" err="1" smtClean="0"/>
              <a:t>n’importe</a:t>
            </a:r>
            <a:r>
              <a:rPr lang="en-US" b="1" dirty="0" smtClean="0"/>
              <a:t> </a:t>
            </a:r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fibre</a:t>
            </a:r>
            <a:r>
              <a:rPr lang="en-US" b="1" dirty="0" smtClean="0"/>
              <a:t> </a:t>
            </a:r>
            <a:r>
              <a:rPr lang="en-US" b="1" dirty="0" err="1" smtClean="0"/>
              <a:t>convient</a:t>
            </a:r>
            <a:r>
              <a:rPr lang="en-US" b="1" dirty="0" smtClean="0"/>
              <a:t> pour le </a:t>
            </a:r>
            <a:r>
              <a:rPr lang="en-US" b="1" dirty="0" err="1" smtClean="0"/>
              <a:t>besoin</a:t>
            </a:r>
            <a:r>
              <a:rPr lang="en-US" b="1" dirty="0" smtClean="0"/>
              <a:t> MASURCA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endParaRPr lang="en-US" b="1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1547664" y="104344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Synthèse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1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dans</a:t>
            </a:r>
            <a:r>
              <a:rPr lang="en-US" cap="none" dirty="0" smtClean="0"/>
              <a:t> EOLE</a:t>
            </a:r>
            <a:endParaRPr lang="en-US" cap="none" dirty="0"/>
          </a:p>
        </p:txBody>
      </p:sp>
      <p:pic>
        <p:nvPicPr>
          <p:cNvPr id="8" name="Picture 2" descr="Laboratoire Hubert Curien UMR CNRS 5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89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1613"/>
            <a:ext cx="3960440" cy="347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18665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Espace réservé du contenu 11"/>
          <p:cNvSpPr>
            <a:spLocks noGrp="1"/>
          </p:cNvSpPr>
          <p:nvPr>
            <p:ph idx="1"/>
          </p:nvPr>
        </p:nvSpPr>
        <p:spPr>
          <a:xfrm>
            <a:off x="539552" y="1052736"/>
            <a:ext cx="8316416" cy="3600400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b="1" dirty="0" smtClean="0"/>
              <a:t>Différentes questions à considérer</a:t>
            </a:r>
            <a:endParaRPr lang="en-US" dirty="0" smtClean="0"/>
          </a:p>
          <a:p>
            <a:pPr lvl="3">
              <a:lnSpc>
                <a:spcPct val="150000"/>
              </a:lnSpc>
            </a:pPr>
            <a:r>
              <a:rPr lang="fr-FR" dirty="0" smtClean="0"/>
              <a:t>Nature de la FO à utiliser</a:t>
            </a:r>
          </a:p>
          <a:p>
            <a:pPr lvl="3">
              <a:lnSpc>
                <a:spcPct val="150000"/>
              </a:lnSpc>
            </a:pPr>
            <a:r>
              <a:rPr lang="fr-FR" dirty="0" smtClean="0"/>
              <a:t>Mise en place dans le tube </a:t>
            </a:r>
          </a:p>
          <a:p>
            <a:pPr lvl="3">
              <a:lnSpc>
                <a:spcPct val="150000"/>
              </a:lnSpc>
            </a:pPr>
            <a:r>
              <a:rPr lang="fr-FR" dirty="0" smtClean="0"/>
              <a:t>Connexion avec la fibre de transmission </a:t>
            </a:r>
          </a:p>
          <a:p>
            <a:pPr lvl="3">
              <a:lnSpc>
                <a:spcPct val="150000"/>
              </a:lnSpc>
            </a:pPr>
            <a:r>
              <a:rPr lang="fr-FR" dirty="0" smtClean="0"/>
              <a:t>Contraintes éventuelles sur les fibres lors des opérations de manutention</a:t>
            </a:r>
            <a:endParaRPr lang="en-US" dirty="0" smtClean="0"/>
          </a:p>
        </p:txBody>
      </p:sp>
      <p:sp>
        <p:nvSpPr>
          <p:cNvPr id="13" name="Titre 10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2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sur</a:t>
            </a:r>
            <a:r>
              <a:rPr lang="en-US" cap="none" dirty="0" smtClean="0"/>
              <a:t> un tube MASURCA</a:t>
            </a:r>
            <a:endParaRPr lang="en-US" cap="none" dirty="0"/>
          </a:p>
        </p:txBody>
      </p:sp>
      <p:pic>
        <p:nvPicPr>
          <p:cNvPr id="31746" name="Picture 2" descr="C:\Users\fm123827\.rssowl\Documents\NEEDS\SOMETIME\Photos tubes MASURCA\P10402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1897" b="18947"/>
          <a:stretch/>
        </p:blipFill>
        <p:spPr bwMode="auto">
          <a:xfrm>
            <a:off x="5148064" y="3544199"/>
            <a:ext cx="33047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aboratoire Hubert Curien UMR CNRS 55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450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18665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3" name="Titre 10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2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sur</a:t>
            </a:r>
            <a:r>
              <a:rPr lang="en-US" cap="none" dirty="0" smtClean="0"/>
              <a:t> un tube MASURCA</a:t>
            </a:r>
            <a:endParaRPr lang="en-US" cap="none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0" y="1006996"/>
            <a:ext cx="8601794" cy="5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aboratoire Hubert Curien UMR CNRS 5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30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Taque suspension MASUR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80320"/>
            <a:ext cx="4248472" cy="321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18665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4" name="Espace réservé du contenu 11"/>
          <p:cNvSpPr>
            <a:spLocks noGrp="1"/>
          </p:cNvSpPr>
          <p:nvPr>
            <p:ph idx="1"/>
          </p:nvPr>
        </p:nvSpPr>
        <p:spPr>
          <a:xfrm>
            <a:off x="539552" y="1052736"/>
            <a:ext cx="8316416" cy="100811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b="1" dirty="0" smtClean="0"/>
              <a:t>Mise en place dans le tube</a:t>
            </a:r>
            <a:endParaRPr lang="en-US" dirty="0" smtClean="0"/>
          </a:p>
          <a:p>
            <a:pPr lvl="3">
              <a:lnSpc>
                <a:spcPct val="150000"/>
              </a:lnSpc>
            </a:pPr>
            <a:r>
              <a:rPr lang="fr-FR" dirty="0"/>
              <a:t>l</a:t>
            </a:r>
            <a:r>
              <a:rPr lang="fr-FR" dirty="0" smtClean="0"/>
              <a:t>a fibre sera insérée dans un capillaire métallique (en cours d’</a:t>
            </a:r>
            <a:r>
              <a:rPr lang="fr-FR" dirty="0" err="1" smtClean="0"/>
              <a:t>appro</a:t>
            </a:r>
            <a:r>
              <a:rPr lang="fr-FR" dirty="0" smtClean="0"/>
              <a:t>)</a:t>
            </a:r>
          </a:p>
        </p:txBody>
      </p:sp>
      <p:sp>
        <p:nvSpPr>
          <p:cNvPr id="10" name="Espace réservé du contenu 11"/>
          <p:cNvSpPr txBox="1">
            <a:spLocks/>
          </p:cNvSpPr>
          <p:nvPr/>
        </p:nvSpPr>
        <p:spPr>
          <a:xfrm>
            <a:off x="539552" y="2132856"/>
            <a:ext cx="8316416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FR" b="1" dirty="0" smtClean="0"/>
              <a:t>Connexion à la fibre de transmission</a:t>
            </a:r>
            <a:endParaRPr lang="en-US" dirty="0" smtClean="0"/>
          </a:p>
          <a:p>
            <a:pPr lvl="3">
              <a:lnSpc>
                <a:spcPct val="150000"/>
              </a:lnSpc>
            </a:pPr>
            <a:r>
              <a:rPr lang="fr-FR" dirty="0"/>
              <a:t>p</a:t>
            </a:r>
            <a:r>
              <a:rPr lang="fr-FR" dirty="0" smtClean="0"/>
              <a:t>ar système endoscopique (pièces en cours de fabrication)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56592" y="3384376"/>
            <a:ext cx="6938048" cy="3140968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376"/>
          <a:stretch/>
        </p:blipFill>
        <p:spPr bwMode="auto">
          <a:xfrm>
            <a:off x="6131243" y="3284984"/>
            <a:ext cx="312965" cy="9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96635" y="3501008"/>
            <a:ext cx="59541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372200" y="3429000"/>
            <a:ext cx="14401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300192" y="3645024"/>
            <a:ext cx="144017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1403648" y="-171400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2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sur</a:t>
            </a:r>
            <a:r>
              <a:rPr lang="en-US" cap="none" dirty="0" smtClean="0"/>
              <a:t> un tube MASURCA</a:t>
            </a:r>
            <a:endParaRPr lang="en-US" cap="none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6287725" y="3429000"/>
            <a:ext cx="0" cy="2232248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Laboratoire Hubert Curien UMR CNRS 55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718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18665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Espace réservé du contenu 11"/>
          <p:cNvSpPr>
            <a:spLocks noGrp="1"/>
          </p:cNvSpPr>
          <p:nvPr>
            <p:ph idx="1"/>
          </p:nvPr>
        </p:nvSpPr>
        <p:spPr>
          <a:xfrm>
            <a:off x="539552" y="1052736"/>
            <a:ext cx="8316416" cy="1008112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fr-FR" sz="1800" b="1" dirty="0" smtClean="0"/>
              <a:t>Volet 1</a:t>
            </a:r>
          </a:p>
          <a:p>
            <a:pPr marL="0" lvl="1" indent="0">
              <a:lnSpc>
                <a:spcPct val="150000"/>
              </a:lnSpc>
              <a:buNone/>
            </a:pPr>
            <a:endParaRPr lang="fr-FR" sz="800" b="1" dirty="0" smtClean="0"/>
          </a:p>
          <a:p>
            <a:pPr marL="809625" lvl="1" indent="-266700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b="1" dirty="0" smtClean="0"/>
              <a:t>poursuite de l’irradiation, des deux réseaux fournis en octobre 2015, dans EOLE jusqu’à la mi-2016</a:t>
            </a:r>
          </a:p>
          <a:p>
            <a:pPr marL="647700" lvl="2" indent="-285750">
              <a:lnSpc>
                <a:spcPct val="150000"/>
              </a:lnSpc>
              <a:buFontTx/>
              <a:buChar char="-"/>
            </a:pPr>
            <a:endParaRPr lang="fr-FR" b="1" dirty="0"/>
          </a:p>
          <a:p>
            <a:pPr marL="647700" lvl="2" indent="-285750">
              <a:lnSpc>
                <a:spcPct val="150000"/>
              </a:lnSpc>
              <a:buFontTx/>
              <a:buChar char="-"/>
            </a:pPr>
            <a:endParaRPr lang="fr-FR" dirty="0" smtClean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0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smtClean="0"/>
              <a:t>SOMETIME : </a:t>
            </a:r>
            <a:r>
              <a:rPr lang="en-US" cap="none" dirty="0" err="1"/>
              <a:t>p</a:t>
            </a:r>
            <a:r>
              <a:rPr lang="en-US" cap="none" dirty="0" err="1" smtClean="0"/>
              <a:t>oursuite</a:t>
            </a:r>
            <a:r>
              <a:rPr lang="en-US" cap="none" dirty="0" smtClean="0"/>
              <a:t> du PROJET</a:t>
            </a:r>
            <a:endParaRPr lang="en-US" cap="none" dirty="0"/>
          </a:p>
        </p:txBody>
      </p:sp>
      <p:sp>
        <p:nvSpPr>
          <p:cNvPr id="21" name="Espace réservé du contenu 11"/>
          <p:cNvSpPr txBox="1">
            <a:spLocks/>
          </p:cNvSpPr>
          <p:nvPr/>
        </p:nvSpPr>
        <p:spPr>
          <a:xfrm>
            <a:off x="539552" y="3356992"/>
            <a:ext cx="8316416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FR" sz="1800" b="1" dirty="0" smtClean="0"/>
              <a:t>Volet 2</a:t>
            </a:r>
          </a:p>
          <a:p>
            <a:pPr marL="0" lvl="1" indent="0">
              <a:lnSpc>
                <a:spcPct val="150000"/>
              </a:lnSpc>
              <a:buNone/>
            </a:pPr>
            <a:endParaRPr lang="fr-FR" sz="800" b="1" dirty="0"/>
          </a:p>
          <a:p>
            <a:pPr marL="808038" lvl="1" indent="-265113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premiers tests avec le tube placé sur la machine de retournement au cours du 1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trimestre 2016 (+ tests du système de connexion éventuellement)</a:t>
            </a:r>
          </a:p>
          <a:p>
            <a:pPr marL="542925" lvl="1" indent="0">
              <a:buClr>
                <a:schemeClr val="tx2">
                  <a:lumMod val="75000"/>
                </a:schemeClr>
              </a:buClr>
              <a:buSzPct val="100000"/>
              <a:buNone/>
            </a:pP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8038" lvl="1" indent="-265113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 tests seront répétés le basculeur vertical</a:t>
            </a:r>
          </a:p>
          <a:p>
            <a:pPr marL="808038" lvl="1" indent="-265113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endParaRPr lang="fr-F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8038" lvl="1" indent="-265113"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ü"/>
            </a:pP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tests de connexion sur la taque de suspension à confirmer (disponibilité des équipes et des moyens de manutention)</a:t>
            </a:r>
            <a:r>
              <a:rPr lang="fr-FR" b="1" dirty="0" smtClean="0">
                <a:solidFill>
                  <a:schemeClr val="tx1"/>
                </a:solidFill>
              </a:rPr>
              <a:t>	</a:t>
            </a:r>
            <a:r>
              <a:rPr lang="fr-FR" b="1" dirty="0" smtClean="0"/>
              <a:t>	</a:t>
            </a:r>
          </a:p>
        </p:txBody>
      </p:sp>
      <p:sp>
        <p:nvSpPr>
          <p:cNvPr id="22" name="Espace réservé du contenu 11"/>
          <p:cNvSpPr txBox="1">
            <a:spLocks/>
          </p:cNvSpPr>
          <p:nvPr/>
        </p:nvSpPr>
        <p:spPr>
          <a:xfrm>
            <a:off x="539552" y="6093296"/>
            <a:ext cx="8316416" cy="1008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fr-FR" sz="1800" b="1" dirty="0" smtClean="0">
                <a:solidFill>
                  <a:schemeClr val="tx2">
                    <a:lumMod val="75000"/>
                  </a:schemeClr>
                </a:solidFill>
              </a:rPr>
              <a:t>Fin du projet : mi-2016</a:t>
            </a:r>
          </a:p>
          <a:p>
            <a:pPr marL="647700" lvl="2" indent="-285750">
              <a:lnSpc>
                <a:spcPct val="150000"/>
              </a:lnSpc>
              <a:buFontTx/>
              <a:buChar char="-"/>
            </a:pPr>
            <a:endParaRPr lang="fr-FR" b="1" dirty="0" smtClean="0"/>
          </a:p>
          <a:p>
            <a:pPr marL="647700" lvl="2" indent="-285750">
              <a:lnSpc>
                <a:spcPct val="150000"/>
              </a:lnSpc>
              <a:buFontTx/>
              <a:buChar char="-"/>
            </a:pPr>
            <a:endParaRPr lang="fr-FR" dirty="0" smtClean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521" y="2017034"/>
            <a:ext cx="2531677" cy="162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llipse 23"/>
          <p:cNvSpPr/>
          <p:nvPr/>
        </p:nvSpPr>
        <p:spPr>
          <a:xfrm>
            <a:off x="5868144" y="2204864"/>
            <a:ext cx="648072" cy="936104"/>
          </a:xfrm>
          <a:prstGeom prst="ellipse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Laboratoire Hubert Curien UMR CNRS 55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493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700" dirty="0"/>
              <a:t>Direction de l’Energie Nucléaire	</a:t>
            </a:r>
            <a:br>
              <a:rPr lang="fr-FR" sz="700" dirty="0"/>
            </a:br>
            <a:r>
              <a:rPr lang="fr-FR" sz="700" dirty="0"/>
              <a:t>Département d’Etudes des  Réacteurs</a:t>
            </a:r>
            <a:br>
              <a:rPr lang="fr-FR" sz="700" dirty="0"/>
            </a:br>
            <a:r>
              <a:rPr lang="fr-FR" sz="700" dirty="0"/>
              <a:t>Service de Physique Expérimentale</a:t>
            </a:r>
            <a:br>
              <a:rPr lang="fr-FR" sz="700" dirty="0"/>
            </a:br>
            <a:r>
              <a:rPr lang="fr-FR" sz="700" dirty="0"/>
              <a:t>Laboratoire des Programmes  Expérimentaux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Commissariat à l’énergie atomique et aux énergies alternatives</a:t>
            </a:r>
          </a:p>
          <a:p>
            <a:pPr>
              <a:defRPr/>
            </a:pPr>
            <a:r>
              <a:rPr lang="fr-FR" dirty="0"/>
              <a:t>Centre de Cadarache</a:t>
            </a:r>
            <a:r>
              <a:rPr lang="fr-FR" sz="950" b="1" dirty="0">
                <a:solidFill>
                  <a:schemeClr val="bg2"/>
                </a:solidFill>
              </a:rPr>
              <a:t>| </a:t>
            </a:r>
            <a:r>
              <a:rPr lang="fr-FR" dirty="0"/>
              <a:t>13115 Saint-Paul-les-Durance Cedex</a:t>
            </a:r>
          </a:p>
          <a:p>
            <a:pPr>
              <a:defRPr/>
            </a:pPr>
            <a:r>
              <a:rPr lang="fr-FR" dirty="0"/>
              <a:t>T. +33 (0)4  42 25 79 62 </a:t>
            </a:r>
            <a:r>
              <a:rPr lang="fr-FR" sz="950" b="1" dirty="0">
                <a:solidFill>
                  <a:schemeClr val="bg2"/>
                </a:solidFill>
              </a:rPr>
              <a:t>|</a:t>
            </a:r>
            <a:r>
              <a:rPr lang="fr-FR" dirty="0"/>
              <a:t> F. +33 (0)4 42 25 78 76</a:t>
            </a:r>
          </a:p>
          <a:p>
            <a:pPr>
              <a:defRPr/>
            </a:pPr>
            <a:r>
              <a:rPr lang="fr-FR" dirty="0"/>
              <a:t>Etablissement public à caractère industriel et commercial </a:t>
            </a:r>
            <a:r>
              <a:rPr lang="fr-FR" b="1" dirty="0">
                <a:solidFill>
                  <a:schemeClr val="bg2"/>
                </a:solidFill>
              </a:rPr>
              <a:t>|</a:t>
            </a:r>
            <a:r>
              <a:rPr lang="fr-FR" dirty="0"/>
              <a:t> RCS Paris B 775 685 019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 | 23 juillet 2014| confidentiel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9" name="Image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2942" r="10794" b="4999"/>
          <a:stretch/>
        </p:blipFill>
        <p:spPr>
          <a:xfrm>
            <a:off x="156996" y="2629205"/>
            <a:ext cx="3087587" cy="4184171"/>
          </a:xfrm>
          <a:prstGeom prst="rect">
            <a:avLst/>
          </a:prstGeom>
        </p:spPr>
      </p:pic>
      <p:pic>
        <p:nvPicPr>
          <p:cNvPr id="8" name="Picture 4" descr="C:\Users\fm123827\.rssowl\Documents\NEEDS\SOMETIME\Photos\24 avril 2015\DSC_0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9" t="2218" r="17491" b="26593"/>
          <a:stretch/>
        </p:blipFill>
        <p:spPr bwMode="auto">
          <a:xfrm>
            <a:off x="3512165" y="749291"/>
            <a:ext cx="5452323" cy="375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97966" y="3426712"/>
            <a:ext cx="3168352" cy="4001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808080"/>
                </a:solidFill>
              </a:rPr>
              <a:t>Des questions ???</a:t>
            </a:r>
            <a:endParaRPr lang="en-US" sz="2000" b="1" dirty="0">
              <a:solidFill>
                <a:srgbClr val="808080"/>
              </a:solidFill>
            </a:endParaRPr>
          </a:p>
        </p:txBody>
      </p:sp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5" y="116632"/>
            <a:ext cx="2921055" cy="2065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84008" y="52752"/>
            <a:ext cx="687642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cap="none" dirty="0" err="1"/>
              <a:t>Mesure</a:t>
            </a:r>
            <a:r>
              <a:rPr lang="en-GB" sz="2000" cap="none" dirty="0"/>
              <a:t> de </a:t>
            </a:r>
            <a:r>
              <a:rPr lang="en-GB" sz="2000" cap="none" dirty="0" err="1"/>
              <a:t>Températures</a:t>
            </a:r>
            <a:r>
              <a:rPr lang="en-GB" sz="2000" cap="none" dirty="0"/>
              <a:t> par </a:t>
            </a:r>
            <a:r>
              <a:rPr lang="en-GB" sz="2000" cap="none" dirty="0" smtClean="0"/>
              <a:t>Fibres </a:t>
            </a:r>
            <a:r>
              <a:rPr lang="en-GB" sz="2000" cap="none" dirty="0" err="1" smtClean="0"/>
              <a:t>Optiques</a:t>
            </a:r>
            <a:r>
              <a:rPr lang="en-GB" sz="2000" cap="none" dirty="0" smtClean="0"/>
              <a:t> </a:t>
            </a:r>
            <a:r>
              <a:rPr lang="en-GB" sz="2000" cap="none" dirty="0"/>
              <a:t>à </a:t>
            </a:r>
            <a:r>
              <a:rPr lang="en-GB" sz="2000" cap="none" dirty="0" err="1"/>
              <a:t>Réseaux</a:t>
            </a:r>
            <a:r>
              <a:rPr lang="en-GB" sz="2000" cap="none" dirty="0"/>
              <a:t> de </a:t>
            </a:r>
            <a:r>
              <a:rPr lang="en-GB" sz="2000" cap="none" dirty="0" smtClean="0"/>
              <a:t>Bragg</a:t>
            </a:r>
            <a:r>
              <a:rPr lang="en-GB" sz="2400" cap="none" dirty="0" smtClean="0"/>
              <a:t> </a:t>
            </a:r>
            <a:r>
              <a:rPr lang="en-GB" sz="2000" cap="none" dirty="0" smtClean="0"/>
              <a:t>- </a:t>
            </a:r>
            <a:r>
              <a:rPr lang="en-GB" sz="2000" cap="none" dirty="0" err="1" smtClean="0"/>
              <a:t>Projet</a:t>
            </a:r>
            <a:r>
              <a:rPr lang="en-GB" sz="2000" cap="none" dirty="0" smtClean="0"/>
              <a:t> </a:t>
            </a:r>
            <a:r>
              <a:rPr lang="en-GB" sz="2000" cap="none" dirty="0"/>
              <a:t>SOMETIME</a:t>
            </a:r>
            <a:endParaRPr lang="en-US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56376" y="6518665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19</a:t>
            </a:fld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51521" y="1040376"/>
            <a:ext cx="8884975" cy="5286367"/>
            <a:chOff x="151521" y="1040376"/>
            <a:chExt cx="8884975" cy="5286367"/>
          </a:xfrm>
        </p:grpSpPr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2204864"/>
              <a:ext cx="6624736" cy="3130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3" name="Groupe 22"/>
            <p:cNvGrpSpPr/>
            <p:nvPr/>
          </p:nvGrpSpPr>
          <p:grpSpPr>
            <a:xfrm>
              <a:off x="395536" y="1467941"/>
              <a:ext cx="8640960" cy="4858802"/>
              <a:chOff x="395536" y="1467941"/>
              <a:chExt cx="8640960" cy="4858802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395536" y="5157192"/>
                <a:ext cx="1944216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Réduction de l’incertitude de calcul </a:t>
                </a:r>
              </a:p>
              <a:p>
                <a:pPr algn="ctr"/>
                <a:r>
                  <a:rPr lang="fr-FR" sz="1400" dirty="0" smtClean="0"/>
                  <a:t>associée à l’application réacteur</a:t>
                </a:r>
                <a:endParaRPr lang="fr-FR" sz="1400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7092280" y="1467941"/>
                <a:ext cx="194421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Représentativité</a:t>
                </a:r>
              </a:p>
              <a:p>
                <a:pPr algn="ctr"/>
                <a:r>
                  <a:rPr lang="fr-FR" sz="1400" dirty="0" smtClean="0"/>
                  <a:t>(mesure du rapprochement, des sensibilités aux DB, de l’expérience et de l’application réacteur )</a:t>
                </a:r>
                <a:endParaRPr lang="fr-FR" sz="1400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7452320" y="5256810"/>
                <a:ext cx="12241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Incertitude de calcul </a:t>
                </a:r>
                <a:r>
                  <a:rPr lang="fr-FR" sz="1400" dirty="0" smtClean="0"/>
                  <a:t>associée à l’expérience</a:t>
                </a:r>
                <a:endParaRPr lang="fr-FR" sz="1400" dirty="0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3707905" y="5780030"/>
                <a:ext cx="1944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Incertitude expérimentale</a:t>
                </a:r>
                <a:endParaRPr lang="fr-FR" sz="1400" dirty="0"/>
              </a:p>
            </p:txBody>
          </p:sp>
        </p:grpSp>
        <p:sp>
          <p:nvSpPr>
            <p:cNvPr id="5" name="ZoneTexte 4"/>
            <p:cNvSpPr txBox="1"/>
            <p:nvPr/>
          </p:nvSpPr>
          <p:spPr>
            <a:xfrm>
              <a:off x="151521" y="1040376"/>
              <a:ext cx="6514780" cy="677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fr-FR" sz="1900" b="1" dirty="0" smtClean="0">
                  <a:solidFill>
                    <a:schemeClr val="accent2">
                      <a:lumMod val="75000"/>
                    </a:schemeClr>
                  </a:solidFill>
                </a:rPr>
                <a:t>Pour un paramètre donné, réduction de l’incertitude de calcul apportée par une unique expérience (théorie) </a:t>
              </a:r>
              <a:endParaRPr lang="fr-FR" sz="19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12" name="Connecteur droit avec flèche 11"/>
            <p:cNvCxnSpPr/>
            <p:nvPr/>
          </p:nvCxnSpPr>
          <p:spPr>
            <a:xfrm flipH="1">
              <a:off x="1835696" y="4293096"/>
              <a:ext cx="360040" cy="86409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>
              <a:off x="5004048" y="4293096"/>
              <a:ext cx="648073" cy="124330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>
              <a:off x="6942015" y="4943227"/>
              <a:ext cx="438297" cy="331559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6249832" y="2348880"/>
              <a:ext cx="832939" cy="504056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 descr="Laboratoire Hubert Curien UMR CNRS 5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8099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1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968552"/>
          </a:xfrm>
          <a:ln>
            <a:noFill/>
          </a:ln>
        </p:spPr>
        <p:txBody>
          <a:bodyPr/>
          <a:lstStyle/>
          <a:p>
            <a:pPr lvl="1"/>
            <a:endParaRPr lang="en-GB" sz="2200" b="1" dirty="0" smtClean="0"/>
          </a:p>
          <a:p>
            <a:pPr marL="354013" lvl="1" indent="-354013">
              <a:tabLst>
                <a:tab pos="354013" algn="l"/>
              </a:tabLst>
            </a:pPr>
            <a:r>
              <a:rPr lang="en-GB" sz="2200" b="1" dirty="0" err="1" smtClean="0"/>
              <a:t>Redémarrage</a:t>
            </a:r>
            <a:r>
              <a:rPr lang="en-GB" sz="2200" b="1" dirty="0" smtClean="0"/>
              <a:t> de </a:t>
            </a:r>
            <a:r>
              <a:rPr lang="en-GB" sz="2200" b="1" dirty="0" err="1" smtClean="0"/>
              <a:t>l’INB</a:t>
            </a:r>
            <a:r>
              <a:rPr lang="en-GB" sz="2200" b="1" dirty="0" smtClean="0"/>
              <a:t> 39 / MASURCA</a:t>
            </a:r>
          </a:p>
          <a:p>
            <a:pPr lvl="1"/>
            <a:endParaRPr lang="en-GB" b="1" dirty="0"/>
          </a:p>
          <a:p>
            <a:pPr marL="801688" lvl="3" indent="-260350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 err="1"/>
              <a:t>r</a:t>
            </a:r>
            <a:r>
              <a:rPr lang="en-GB" b="1" dirty="0" err="1" smtClean="0"/>
              <a:t>éacteur</a:t>
            </a:r>
            <a:r>
              <a:rPr lang="en-GB" b="1" dirty="0" smtClean="0"/>
              <a:t> de </a:t>
            </a:r>
            <a:r>
              <a:rPr lang="en-GB" b="1" dirty="0" err="1" smtClean="0"/>
              <a:t>recherche</a:t>
            </a:r>
            <a:r>
              <a:rPr lang="en-GB" b="1" dirty="0" smtClean="0"/>
              <a:t> de puissance </a:t>
            </a:r>
            <a:r>
              <a:rPr lang="en-GB" b="1" dirty="0" err="1" smtClean="0"/>
              <a:t>nulle</a:t>
            </a:r>
            <a:r>
              <a:rPr lang="en-GB" b="1" dirty="0" smtClean="0"/>
              <a:t> pour</a:t>
            </a:r>
            <a:br>
              <a:rPr lang="en-GB" b="1" dirty="0" smtClean="0"/>
            </a:br>
            <a:r>
              <a:rPr lang="en-GB" b="1" dirty="0" err="1" smtClean="0"/>
              <a:t>l’étude</a:t>
            </a:r>
            <a:r>
              <a:rPr lang="en-GB" b="1" dirty="0" smtClean="0"/>
              <a:t> des </a:t>
            </a:r>
            <a:r>
              <a:rPr lang="en-GB" b="1" dirty="0" err="1" smtClean="0"/>
              <a:t>coeurs</a:t>
            </a:r>
            <a:r>
              <a:rPr lang="en-GB" b="1" dirty="0" smtClean="0"/>
              <a:t> des RNR (</a:t>
            </a:r>
            <a:r>
              <a:rPr lang="en-GB" b="1" dirty="0" err="1" smtClean="0"/>
              <a:t>neutronique</a:t>
            </a:r>
            <a:r>
              <a:rPr lang="en-GB" b="1" dirty="0" smtClean="0"/>
              <a:t>)</a:t>
            </a:r>
          </a:p>
          <a:p>
            <a:pPr lvl="3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GB" b="1" dirty="0"/>
          </a:p>
          <a:p>
            <a:pPr marL="801688" lvl="3" indent="-260350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 err="1"/>
              <a:t>m</a:t>
            </a:r>
            <a:r>
              <a:rPr lang="en-GB" b="1" dirty="0" err="1" smtClean="0"/>
              <a:t>is</a:t>
            </a:r>
            <a:r>
              <a:rPr lang="en-GB" b="1" dirty="0" smtClean="0"/>
              <a:t> </a:t>
            </a:r>
            <a:r>
              <a:rPr lang="en-GB" b="1" dirty="0" err="1" smtClean="0"/>
              <a:t>en</a:t>
            </a:r>
            <a:r>
              <a:rPr lang="en-GB" b="1" dirty="0" smtClean="0"/>
              <a:t> service </a:t>
            </a:r>
            <a:r>
              <a:rPr lang="en-GB" b="1" dirty="0" err="1" smtClean="0"/>
              <a:t>en</a:t>
            </a:r>
            <a:r>
              <a:rPr lang="en-GB" b="1" dirty="0" smtClean="0"/>
              <a:t> 1966</a:t>
            </a:r>
          </a:p>
          <a:p>
            <a:pPr marL="771525" lvl="3" indent="0">
              <a:buClr>
                <a:schemeClr val="tx2">
                  <a:lumMod val="75000"/>
                </a:schemeClr>
              </a:buClr>
              <a:buSzPct val="100000"/>
              <a:buNone/>
            </a:pPr>
            <a:endParaRPr lang="en-GB" b="1" dirty="0" smtClean="0"/>
          </a:p>
          <a:p>
            <a:pPr marL="801688" lvl="3" indent="-260350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 smtClean="0"/>
              <a:t>installation de </a:t>
            </a:r>
            <a:r>
              <a:rPr lang="en-GB" b="1" dirty="0" err="1" smtClean="0"/>
              <a:t>référence</a:t>
            </a:r>
            <a:r>
              <a:rPr lang="en-GB" b="1" dirty="0" smtClean="0"/>
              <a:t> pour les </a:t>
            </a:r>
            <a:r>
              <a:rPr lang="en-GB" b="1" dirty="0" err="1" smtClean="0"/>
              <a:t>expériences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de </a:t>
            </a:r>
            <a:r>
              <a:rPr lang="en-GB" b="1" dirty="0" err="1" smtClean="0"/>
              <a:t>neutronique</a:t>
            </a:r>
            <a:r>
              <a:rPr lang="en-GB" b="1" dirty="0" smtClean="0"/>
              <a:t> </a:t>
            </a:r>
            <a:r>
              <a:rPr lang="en-GB" b="1" dirty="0" err="1" smtClean="0"/>
              <a:t>en</a:t>
            </a:r>
            <a:r>
              <a:rPr lang="en-GB" b="1" dirty="0" smtClean="0"/>
              <a:t> </a:t>
            </a:r>
            <a:r>
              <a:rPr lang="en-GB" b="1" dirty="0" err="1" smtClean="0"/>
              <a:t>soutien</a:t>
            </a:r>
            <a:r>
              <a:rPr lang="en-GB" b="1" dirty="0" smtClean="0"/>
              <a:t> à ASTRID</a:t>
            </a:r>
          </a:p>
          <a:p>
            <a:pPr lvl="3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GB" b="1" dirty="0"/>
          </a:p>
          <a:p>
            <a:pPr marL="801688" lvl="3" indent="-260350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 err="1"/>
              <a:t>p</a:t>
            </a:r>
            <a:r>
              <a:rPr lang="en-GB" b="1" dirty="0" err="1" smtClean="0"/>
              <a:t>rocessus</a:t>
            </a:r>
            <a:r>
              <a:rPr lang="en-GB" b="1" dirty="0" smtClean="0"/>
              <a:t> de </a:t>
            </a:r>
            <a:r>
              <a:rPr lang="en-GB" b="1" dirty="0" err="1" smtClean="0"/>
              <a:t>rééxamen</a:t>
            </a:r>
            <a:r>
              <a:rPr lang="en-GB" b="1" dirty="0" smtClean="0"/>
              <a:t> de </a:t>
            </a:r>
            <a:r>
              <a:rPr lang="en-GB" b="1" dirty="0" err="1" smtClean="0"/>
              <a:t>sûreté</a:t>
            </a:r>
            <a:r>
              <a:rPr lang="en-GB" b="1" dirty="0" smtClean="0"/>
              <a:t> et</a:t>
            </a:r>
            <a:br>
              <a:rPr lang="en-GB" b="1" dirty="0" smtClean="0"/>
            </a:br>
            <a:r>
              <a:rPr lang="en-GB" b="1" dirty="0" smtClean="0"/>
              <a:t>de </a:t>
            </a:r>
            <a:r>
              <a:rPr lang="en-GB" b="1" dirty="0" err="1" smtClean="0"/>
              <a:t>rénovation</a:t>
            </a:r>
            <a:r>
              <a:rPr lang="en-GB" b="1" dirty="0" smtClean="0"/>
              <a:t> </a:t>
            </a:r>
            <a:r>
              <a:rPr lang="en-GB" b="1" dirty="0" err="1" smtClean="0"/>
              <a:t>en</a:t>
            </a:r>
            <a:r>
              <a:rPr lang="en-GB" b="1" dirty="0" smtClean="0"/>
              <a:t> </a:t>
            </a:r>
            <a:r>
              <a:rPr lang="en-GB" b="1" dirty="0" err="1" smtClean="0"/>
              <a:t>cours</a:t>
            </a:r>
            <a:endParaRPr lang="en-GB" b="1" dirty="0" smtClean="0"/>
          </a:p>
          <a:p>
            <a:pPr marL="771525" lvl="3" indent="0">
              <a:buClr>
                <a:schemeClr val="tx2">
                  <a:lumMod val="75000"/>
                </a:schemeClr>
              </a:buClr>
              <a:buSzPct val="100000"/>
              <a:buNone/>
            </a:pPr>
            <a:endParaRPr lang="en-GB" b="1" dirty="0" smtClean="0"/>
          </a:p>
          <a:p>
            <a:pPr marL="801688" lvl="3" indent="-260350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 err="1"/>
              <a:t>m</a:t>
            </a:r>
            <a:r>
              <a:rPr lang="en-GB" b="1" dirty="0" err="1" smtClean="0"/>
              <a:t>oyens</a:t>
            </a:r>
            <a:r>
              <a:rPr lang="en-GB" b="1" dirty="0" smtClean="0"/>
              <a:t> de </a:t>
            </a:r>
            <a:r>
              <a:rPr lang="en-GB" b="1" dirty="0" err="1" smtClean="0"/>
              <a:t>mesure</a:t>
            </a:r>
            <a:r>
              <a:rPr lang="en-GB" b="1" dirty="0" smtClean="0"/>
              <a:t> </a:t>
            </a:r>
            <a:r>
              <a:rPr lang="en-GB" b="1" dirty="0" err="1" smtClean="0"/>
              <a:t>entièrement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à </a:t>
            </a:r>
            <a:r>
              <a:rPr lang="en-GB" b="1" dirty="0" err="1" smtClean="0"/>
              <a:t>redévelopper</a:t>
            </a:r>
            <a:endParaRPr lang="en-GB" b="1" dirty="0" smtClean="0"/>
          </a:p>
          <a:p>
            <a:pPr lvl="3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GB" b="1" dirty="0"/>
          </a:p>
          <a:p>
            <a:pPr marL="801688" lvl="3" indent="-260350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b="1" dirty="0" err="1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écessité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d’une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meilleure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maîtrise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du champ de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températures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GB" b="1" dirty="0" smtClean="0"/>
          </a:p>
          <a:p>
            <a:pPr lvl="1">
              <a:lnSpc>
                <a:spcPts val="1500"/>
              </a:lnSpc>
            </a:pPr>
            <a:endParaRPr lang="en-GB" b="1" dirty="0" smtClean="0"/>
          </a:p>
          <a:p>
            <a:pPr marL="0" lvl="1" indent="0">
              <a:buNone/>
            </a:pPr>
            <a:endParaRPr lang="en-GB" sz="800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74" y="4293096"/>
            <a:ext cx="4052406" cy="2189576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84008" y="52752"/>
            <a:ext cx="687642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cap="none" dirty="0" err="1" smtClean="0"/>
              <a:t>Contexte</a:t>
            </a:r>
            <a:endParaRPr lang="en-US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56376" y="6518665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2</a:t>
            </a:fld>
            <a:endParaRPr lang="fr-FR" dirty="0"/>
          </a:p>
        </p:txBody>
      </p:sp>
      <p:pic>
        <p:nvPicPr>
          <p:cNvPr id="30722" name="Picture 2" descr="C:\Users\L-FM123827\Desktop\52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t="300" r="-1803" b="34005"/>
          <a:stretch/>
        </p:blipFill>
        <p:spPr bwMode="auto">
          <a:xfrm>
            <a:off x="6012161" y="1124744"/>
            <a:ext cx="2880320" cy="29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12160" y="1124744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Cœur vue de dessous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92280" y="5229200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Nouveau BSM</a:t>
            </a:r>
            <a:endParaRPr lang="fr-FR" sz="1000" dirty="0"/>
          </a:p>
        </p:txBody>
      </p:sp>
      <p:sp>
        <p:nvSpPr>
          <p:cNvPr id="9" name="ZoneTexte 8"/>
          <p:cNvSpPr txBox="1"/>
          <p:nvPr/>
        </p:nvSpPr>
        <p:spPr>
          <a:xfrm>
            <a:off x="5472100" y="4982979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BSM actuel</a:t>
            </a:r>
            <a:endParaRPr lang="fr-FR" sz="1000" dirty="0"/>
          </a:p>
        </p:txBody>
      </p:sp>
      <p:sp>
        <p:nvSpPr>
          <p:cNvPr id="10" name="ZoneTexte 9"/>
          <p:cNvSpPr txBox="1"/>
          <p:nvPr/>
        </p:nvSpPr>
        <p:spPr>
          <a:xfrm>
            <a:off x="7064660" y="4581127"/>
            <a:ext cx="6756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BR</a:t>
            </a:r>
            <a:endParaRPr lang="fr-FR" sz="1000" dirty="0"/>
          </a:p>
        </p:txBody>
      </p:sp>
      <p:pic>
        <p:nvPicPr>
          <p:cNvPr id="12" name="Picture 2" descr="Laboratoire Hubert Curien UMR CNRS 55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480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000" y="-99392"/>
            <a:ext cx="7452488" cy="908720"/>
          </a:xfrm>
        </p:spPr>
        <p:txBody>
          <a:bodyPr/>
          <a:lstStyle/>
          <a:p>
            <a:r>
              <a:rPr lang="en-GB" dirty="0" smtClean="0"/>
              <a:t>SOMETIME – </a:t>
            </a:r>
            <a:r>
              <a:rPr lang="en-GB" sz="2000" dirty="0" smtClean="0"/>
              <a:t>Le </a:t>
            </a:r>
            <a:r>
              <a:rPr lang="en-GB" sz="2000" dirty="0" err="1" smtClean="0"/>
              <a:t>suivi</a:t>
            </a:r>
            <a:r>
              <a:rPr lang="en-GB" sz="2000" dirty="0" smtClean="0"/>
              <a:t> des </a:t>
            </a:r>
            <a:r>
              <a:rPr lang="en-GB" sz="2000" dirty="0" err="1" smtClean="0"/>
              <a:t>températures</a:t>
            </a:r>
            <a:r>
              <a:rPr lang="en-GB" sz="2000" dirty="0" smtClean="0"/>
              <a:t> à MASURCA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956376" y="6520259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20</a:t>
            </a:fld>
            <a:endParaRPr lang="fr-FR" dirty="0"/>
          </a:p>
        </p:txBody>
      </p:sp>
      <p:sp>
        <p:nvSpPr>
          <p:cNvPr id="5" name="Espace réservé du contenu 11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3312368"/>
          </a:xfrm>
          <a:ln>
            <a:noFill/>
          </a:ln>
        </p:spPr>
        <p:txBody>
          <a:bodyPr/>
          <a:lstStyle/>
          <a:p>
            <a:pPr lvl="1"/>
            <a:r>
              <a:rPr lang="en-GB" b="1" dirty="0" err="1" smtClean="0"/>
              <a:t>Résultats</a:t>
            </a:r>
            <a:r>
              <a:rPr lang="en-GB" b="1" dirty="0" smtClean="0"/>
              <a:t> sur le </a:t>
            </a:r>
            <a:r>
              <a:rPr lang="en-GB" b="1" dirty="0" err="1" smtClean="0"/>
              <a:t>dernier</a:t>
            </a:r>
            <a:r>
              <a:rPr lang="en-GB" b="1" dirty="0" smtClean="0"/>
              <a:t> </a:t>
            </a:r>
            <a:r>
              <a:rPr lang="en-GB" b="1" dirty="0" err="1" smtClean="0"/>
              <a:t>coeur</a:t>
            </a:r>
            <a:r>
              <a:rPr lang="en-GB" b="1" dirty="0" smtClean="0"/>
              <a:t> </a:t>
            </a:r>
            <a:r>
              <a:rPr lang="en-GB" b="1" dirty="0" err="1" smtClean="0"/>
              <a:t>étudié</a:t>
            </a:r>
            <a:r>
              <a:rPr lang="en-GB" b="1" dirty="0" smtClean="0"/>
              <a:t> (</a:t>
            </a:r>
            <a:r>
              <a:rPr lang="en-GB" b="1" dirty="0" err="1" smtClean="0"/>
              <a:t>en</a:t>
            </a:r>
            <a:r>
              <a:rPr lang="en-GB" b="1" dirty="0" smtClean="0"/>
              <a:t> 2006)</a:t>
            </a:r>
            <a:endParaRPr lang="en-GB" b="1" dirty="0"/>
          </a:p>
          <a:p>
            <a:pPr lvl="2"/>
            <a:endParaRPr lang="en-GB" b="1" dirty="0" smtClean="0"/>
          </a:p>
          <a:p>
            <a:pPr lvl="2"/>
            <a:r>
              <a:rPr lang="en-GB" b="1" dirty="0"/>
              <a:t>	</a:t>
            </a:r>
            <a:r>
              <a:rPr lang="en-GB" b="1" dirty="0" smtClean="0"/>
              <a:t>	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118745" cy="398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953572" y="1772816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Consigne</a:t>
            </a:r>
            <a:endParaRPr lang="en-GB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204120" y="2202216"/>
            <a:ext cx="1143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Entrée </a:t>
            </a:r>
            <a:r>
              <a:rPr lang="en-GB" sz="1200" dirty="0" err="1" smtClean="0"/>
              <a:t>coeur</a:t>
            </a:r>
            <a:endParaRPr lang="en-GB" sz="12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881564" y="1977807"/>
            <a:ext cx="137424" cy="2244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2204120" y="2463995"/>
            <a:ext cx="175828" cy="1797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4"/>
          <p:cNvSpPr txBox="1"/>
          <p:nvPr/>
        </p:nvSpPr>
        <p:spPr>
          <a:xfrm>
            <a:off x="5508104" y="1221633"/>
            <a:ext cx="1944216" cy="117774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 err="1"/>
              <a:t>Moyenne</a:t>
            </a:r>
            <a:r>
              <a:rPr lang="en-GB" sz="1100" dirty="0"/>
              <a:t> = 11,1 °C</a:t>
            </a:r>
          </a:p>
          <a:p>
            <a:endParaRPr lang="en-GB" sz="1100" dirty="0"/>
          </a:p>
          <a:p>
            <a:r>
              <a:rPr lang="en-GB" sz="1100" dirty="0"/>
              <a:t>Min</a:t>
            </a:r>
            <a:r>
              <a:rPr lang="en-GB" sz="1100" baseline="0" dirty="0"/>
              <a:t> = 6,8 °C</a:t>
            </a:r>
          </a:p>
          <a:p>
            <a:r>
              <a:rPr lang="en-GB" sz="1100" baseline="0" dirty="0"/>
              <a:t>Max = 13,2 °C</a:t>
            </a:r>
          </a:p>
          <a:p>
            <a:endParaRPr lang="en-GB" sz="1100" baseline="0" dirty="0"/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 err="1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Ecart</a:t>
            </a:r>
            <a:r>
              <a:rPr lang="en-GB" sz="11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-type = 1,8 °C</a:t>
            </a:r>
            <a:endParaRPr lang="en-GB" dirty="0">
              <a:effectLst/>
            </a:endParaRPr>
          </a:p>
          <a:p>
            <a:endParaRPr lang="en-GB" sz="1100" dirty="0"/>
          </a:p>
        </p:txBody>
      </p:sp>
      <p:sp>
        <p:nvSpPr>
          <p:cNvPr id="17" name="Flèche droite 16"/>
          <p:cNvSpPr/>
          <p:nvPr/>
        </p:nvSpPr>
        <p:spPr>
          <a:xfrm>
            <a:off x="2987824" y="5881424"/>
            <a:ext cx="868288" cy="211872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3923928" y="580526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C</a:t>
            </a:r>
            <a:r>
              <a:rPr lang="en-GB" i="1" baseline="-25000" dirty="0" smtClean="0"/>
              <a:t>T</a:t>
            </a:r>
            <a:r>
              <a:rPr lang="en-GB" dirty="0" smtClean="0"/>
              <a:t> = -3.3 ± 0,7 </a:t>
            </a:r>
            <a:r>
              <a:rPr lang="en-GB" dirty="0" err="1" smtClean="0"/>
              <a:t>pcm</a:t>
            </a:r>
            <a:r>
              <a:rPr lang="en-GB" dirty="0" smtClean="0"/>
              <a:t>/°C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1881564" y="6309320"/>
            <a:ext cx="58587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(NB : on a </a:t>
            </a:r>
            <a:r>
              <a:rPr lang="en-GB" sz="1200" dirty="0" err="1" smtClean="0"/>
              <a:t>considéré</a:t>
            </a:r>
            <a:r>
              <a:rPr lang="en-GB" sz="1200" dirty="0" smtClean="0"/>
              <a:t> le </a:t>
            </a:r>
            <a:r>
              <a:rPr lang="en-GB" sz="1200" dirty="0" smtClean="0">
                <a:latin typeface="Symbol" panose="05050102010706020507" pitchFamily="18" charset="2"/>
              </a:rPr>
              <a:t>D</a:t>
            </a:r>
            <a:r>
              <a:rPr lang="en-GB" sz="1200" dirty="0" smtClean="0"/>
              <a:t>T </a:t>
            </a:r>
            <a:r>
              <a:rPr lang="en-GB" sz="1200" dirty="0" err="1" smtClean="0"/>
              <a:t>moyen</a:t>
            </a:r>
            <a:r>
              <a:rPr lang="en-GB" sz="1200" dirty="0" smtClean="0"/>
              <a:t> </a:t>
            </a:r>
            <a:r>
              <a:rPr lang="en-GB" sz="1200" dirty="0" err="1" smtClean="0"/>
              <a:t>dans</a:t>
            </a:r>
            <a:r>
              <a:rPr lang="en-GB" sz="1200" dirty="0" smtClean="0"/>
              <a:t> les tubes </a:t>
            </a:r>
            <a:r>
              <a:rPr lang="en-GB" sz="1200" dirty="0" err="1" smtClean="0"/>
              <a:t>fissiles</a:t>
            </a:r>
            <a:r>
              <a:rPr lang="en-GB" sz="1200" dirty="0" smtClean="0"/>
              <a:t>)</a:t>
            </a:r>
            <a:endParaRPr lang="en-GB" sz="1200" dirty="0"/>
          </a:p>
        </p:txBody>
      </p:sp>
      <p:pic>
        <p:nvPicPr>
          <p:cNvPr id="15" name="Picture 2" descr="Laboratoire Hubert Curien UMR CNRS 5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37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56376" y="6518665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21</a:t>
            </a:fld>
            <a:endParaRPr lang="fr-FR" dirty="0"/>
          </a:p>
        </p:txBody>
      </p:sp>
      <p:sp>
        <p:nvSpPr>
          <p:cNvPr id="6" name="Espace réservé du contenu 11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4968552"/>
          </a:xfrm>
          <a:ln>
            <a:noFill/>
          </a:ln>
        </p:spPr>
        <p:txBody>
          <a:bodyPr/>
          <a:lstStyle/>
          <a:p>
            <a:pPr marL="0" lvl="1" indent="0">
              <a:buNone/>
            </a:pPr>
            <a:endParaRPr lang="en-GB" b="1" dirty="0"/>
          </a:p>
          <a:p>
            <a:pPr lvl="1"/>
            <a:r>
              <a:rPr lang="en-GB" b="1" dirty="0"/>
              <a:t>Action </a:t>
            </a:r>
            <a:r>
              <a:rPr lang="en-GB" b="1" dirty="0" err="1" smtClean="0"/>
              <a:t>lancée</a:t>
            </a:r>
            <a:r>
              <a:rPr lang="en-GB" b="1" dirty="0" smtClean="0"/>
              <a:t> </a:t>
            </a:r>
            <a:r>
              <a:rPr lang="en-GB" b="1" dirty="0" err="1" smtClean="0"/>
              <a:t>dans</a:t>
            </a:r>
            <a:r>
              <a:rPr lang="en-GB" b="1" dirty="0" smtClean="0"/>
              <a:t> </a:t>
            </a:r>
            <a:r>
              <a:rPr lang="en-GB" b="1" dirty="0"/>
              <a:t>le cadre de </a:t>
            </a:r>
            <a:r>
              <a:rPr lang="en-GB" b="1" dirty="0" err="1"/>
              <a:t>l’appel</a:t>
            </a:r>
            <a:r>
              <a:rPr lang="en-GB" b="1" dirty="0"/>
              <a:t> </a:t>
            </a:r>
            <a:r>
              <a:rPr lang="en-GB" b="1" dirty="0" smtClean="0"/>
              <a:t>à </a:t>
            </a:r>
            <a:r>
              <a:rPr lang="en-GB" b="1" dirty="0" err="1" smtClean="0"/>
              <a:t>projet</a:t>
            </a:r>
            <a:r>
              <a:rPr lang="en-GB" b="1" dirty="0" smtClean="0"/>
              <a:t>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NEEDS 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2014</a:t>
            </a:r>
          </a:p>
          <a:p>
            <a:pPr marL="0" lvl="1" indent="0">
              <a:buNone/>
            </a:pPr>
            <a:endParaRPr lang="en-GB" b="1" dirty="0"/>
          </a:p>
          <a:p>
            <a:pPr marL="0" lvl="1" indent="0">
              <a:buNone/>
            </a:pPr>
            <a:endParaRPr lang="en-GB" b="1" dirty="0"/>
          </a:p>
          <a:p>
            <a:pPr lvl="1">
              <a:lnSpc>
                <a:spcPts val="1500"/>
              </a:lnSpc>
            </a:pPr>
            <a:r>
              <a:rPr lang="en-GB" b="1" dirty="0" err="1" smtClean="0"/>
              <a:t>Hébergée</a:t>
            </a:r>
            <a:r>
              <a:rPr lang="en-GB" b="1" dirty="0" smtClean="0"/>
              <a:t> (au CEA) par </a:t>
            </a:r>
            <a:r>
              <a:rPr lang="en-GB" b="1" dirty="0"/>
              <a:t>le </a:t>
            </a:r>
            <a:r>
              <a:rPr lang="en-GB" b="1" dirty="0" err="1"/>
              <a:t>projet</a:t>
            </a:r>
            <a:r>
              <a:rPr lang="en-GB" b="1" dirty="0"/>
              <a:t> </a:t>
            </a:r>
            <a:r>
              <a:rPr lang="en-GB" b="1" dirty="0" smtClean="0"/>
              <a:t>INSNU</a:t>
            </a:r>
            <a:endParaRPr lang="en-GB" b="1" dirty="0"/>
          </a:p>
          <a:p>
            <a:pPr marL="0" lvl="1" indent="0">
              <a:buNone/>
            </a:pPr>
            <a:endParaRPr lang="en-GB" b="1" dirty="0" smtClean="0"/>
          </a:p>
          <a:p>
            <a:pPr marL="0" lvl="1" indent="0">
              <a:buNone/>
            </a:pPr>
            <a:endParaRPr lang="en-GB" b="1" dirty="0" smtClean="0"/>
          </a:p>
          <a:p>
            <a:pPr lvl="1"/>
            <a:r>
              <a:rPr lang="en-GB" b="1" dirty="0" err="1" smtClean="0"/>
              <a:t>Partenaires</a:t>
            </a:r>
            <a:endParaRPr lang="en-GB" sz="800" b="1" dirty="0" smtClean="0"/>
          </a:p>
          <a:p>
            <a:pPr lvl="3"/>
            <a:r>
              <a:rPr lang="en-GB" b="1" dirty="0" smtClean="0">
                <a:solidFill>
                  <a:schemeClr val="tx1"/>
                </a:solidFill>
              </a:rPr>
              <a:t>UMR CNRS 5516 </a:t>
            </a:r>
            <a:r>
              <a:rPr lang="en-GB" b="1" dirty="0" smtClean="0"/>
              <a:t>(</a:t>
            </a:r>
            <a:r>
              <a:rPr lang="en-GB" b="1" dirty="0" err="1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aboratoire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Hubert </a:t>
            </a:r>
            <a:r>
              <a:rPr lang="en-GB" b="1" dirty="0" err="1" smtClean="0">
                <a:solidFill>
                  <a:schemeClr val="accent1">
                    <a:lumMod val="50000"/>
                  </a:schemeClr>
                </a:solidFill>
              </a:rPr>
              <a:t>Curien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b="1" dirty="0" smtClean="0"/>
              <a:t>de </a:t>
            </a:r>
            <a:r>
              <a:rPr lang="en-GB" b="1" dirty="0" err="1" smtClean="0"/>
              <a:t>l’université</a:t>
            </a:r>
            <a:r>
              <a:rPr lang="en-GB" b="1" dirty="0" smtClean="0"/>
              <a:t> de Saint-Et</a:t>
            </a:r>
            <a:r>
              <a:rPr lang="en-GB" sz="1400" b="1" dirty="0" smtClean="0"/>
              <a:t>ienne)</a:t>
            </a:r>
          </a:p>
          <a:p>
            <a:pPr marL="1343025" lvl="5"/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</a:rPr>
              <a:t>Fab. FBGs </a:t>
            </a:r>
            <a:r>
              <a:rPr lang="en-GB" sz="1200" b="1" dirty="0" err="1" smtClean="0">
                <a:solidFill>
                  <a:schemeClr val="bg1">
                    <a:lumMod val="65000"/>
                  </a:schemeClr>
                </a:solidFill>
              </a:rPr>
              <a:t>durcis</a:t>
            </a:r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</a:rPr>
              <a:t>, analyse des </a:t>
            </a:r>
            <a:r>
              <a:rPr lang="en-GB" sz="1200" b="1" dirty="0" err="1" smtClean="0">
                <a:solidFill>
                  <a:schemeClr val="bg1">
                    <a:lumMod val="65000"/>
                  </a:schemeClr>
                </a:solidFill>
              </a:rPr>
              <a:t>mesures</a:t>
            </a:r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GB" sz="1200" b="1" dirty="0" err="1" smtClean="0">
                <a:solidFill>
                  <a:schemeClr val="bg1">
                    <a:lumMod val="65000"/>
                  </a:schemeClr>
                </a:solidFill>
              </a:rPr>
              <a:t>caractérisation</a:t>
            </a:r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</a:rPr>
              <a:t> post-mortem, 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compréhension </a:t>
            </a:r>
            <a:r>
              <a:rPr lang="fr-FR" sz="1200" b="1" dirty="0">
                <a:solidFill>
                  <a:schemeClr val="bg1">
                    <a:lumMod val="65000"/>
                  </a:schemeClr>
                </a:solidFill>
              </a:rPr>
              <a:t>des mécanismes induits à l’échelle microscopique sous 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irradiation</a:t>
            </a:r>
            <a:r>
              <a:rPr lang="en-GB" sz="1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71525" lvl="3" indent="0">
              <a:buNone/>
            </a:pPr>
            <a:endParaRPr lang="en-GB" sz="400" b="1" dirty="0" smtClean="0"/>
          </a:p>
          <a:p>
            <a:pPr lvl="3"/>
            <a:r>
              <a:rPr lang="en-GB" b="1" dirty="0" smtClean="0">
                <a:solidFill>
                  <a:schemeClr val="tx1"/>
                </a:solidFill>
              </a:rPr>
              <a:t>CEA/DRT/SAC/</a:t>
            </a:r>
            <a:r>
              <a:rPr lang="fr-FR" sz="1400" b="1" dirty="0" smtClean="0"/>
              <a:t>Département </a:t>
            </a:r>
            <a:r>
              <a:rPr lang="fr-FR" sz="1400" b="1" dirty="0"/>
              <a:t>Métrologie Instrumentation e</a:t>
            </a:r>
            <a:r>
              <a:rPr lang="fr-F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Information/</a:t>
            </a: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Laboratoire</a:t>
            </a:r>
          </a:p>
          <a:p>
            <a:pPr marL="771525" lvl="3" indent="0">
              <a:buNone/>
            </a:pPr>
            <a:r>
              <a:rPr lang="fr-FR" sz="14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Capteurs et Architectures Electroniques</a:t>
            </a:r>
          </a:p>
          <a:p>
            <a:pPr marL="1343025" lvl="5"/>
            <a:r>
              <a:rPr lang="fr-FR" sz="1200" b="1" dirty="0" err="1" smtClean="0">
                <a:solidFill>
                  <a:schemeClr val="bg1">
                    <a:lumMod val="65000"/>
                  </a:schemeClr>
                </a:solidFill>
              </a:rPr>
              <a:t>Fab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sz="1200" b="1" dirty="0" err="1" smtClean="0">
                <a:solidFill>
                  <a:schemeClr val="bg1">
                    <a:lumMod val="65000"/>
                  </a:schemeClr>
                </a:solidFill>
              </a:rPr>
              <a:t>FBGs</a:t>
            </a: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 durcis, électronique de mesures</a:t>
            </a:r>
            <a:endParaRPr lang="fr-FR" sz="1200" b="1" dirty="0">
              <a:solidFill>
                <a:schemeClr val="bg1">
                  <a:lumMod val="65000"/>
                </a:schemeClr>
              </a:solidFill>
            </a:endParaRPr>
          </a:p>
          <a:p>
            <a:pPr marL="1114425" lvl="5" indent="0">
              <a:buNone/>
            </a:pPr>
            <a:endParaRPr lang="en-GB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b="1" dirty="0" smtClean="0">
                <a:solidFill>
                  <a:schemeClr val="tx1"/>
                </a:solidFill>
              </a:rPr>
              <a:t>CEA/DEN/DANS/</a:t>
            </a:r>
            <a:r>
              <a:rPr lang="fr-FR" sz="1400" b="1" dirty="0" smtClean="0"/>
              <a:t>Département </a:t>
            </a:r>
            <a:r>
              <a:rPr lang="fr-FR" sz="1400" b="1" dirty="0"/>
              <a:t>de Physico-Chimie/Service d'Etudes Analytiques et </a:t>
            </a:r>
            <a:r>
              <a:rPr lang="fr-FR" sz="1400" b="1" dirty="0" smtClean="0"/>
              <a:t>de Réactivité </a:t>
            </a:r>
            <a:r>
              <a:rPr lang="fr-FR" sz="1400" b="1" dirty="0"/>
              <a:t>des </a:t>
            </a:r>
            <a:r>
              <a:rPr lang="fr-FR" sz="1400" b="1" dirty="0" smtClean="0"/>
              <a:t>Surfaces</a:t>
            </a:r>
            <a:r>
              <a:rPr lang="en-GB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GB" sz="1400" b="1" dirty="0" err="1" smtClean="0">
                <a:solidFill>
                  <a:schemeClr val="accent1">
                    <a:lumMod val="50000"/>
                  </a:schemeClr>
                </a:solidFill>
              </a:rPr>
              <a:t>Laboratoire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accent1">
                    <a:lumMod val="50000"/>
                  </a:schemeClr>
                </a:solidFill>
              </a:rPr>
              <a:t>d’Ingéniérie</a:t>
            </a:r>
            <a:r>
              <a:rPr lang="en-GB" sz="1400" b="1" dirty="0" smtClean="0">
                <a:solidFill>
                  <a:schemeClr val="accent1">
                    <a:lumMod val="50000"/>
                  </a:schemeClr>
                </a:solidFill>
              </a:rPr>
              <a:t> des Surfaces et des Lasers</a:t>
            </a:r>
          </a:p>
          <a:p>
            <a:pPr marL="1343025" lvl="5"/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Utilisation des FBG en milieu radiatif, interfaces entre le capteur et le DAQ, analyse des mesures</a:t>
            </a:r>
          </a:p>
          <a:p>
            <a:pPr marL="1343025" lvl="5"/>
            <a:endParaRPr lang="fr-FR" sz="1200" b="1" dirty="0"/>
          </a:p>
          <a:p>
            <a:pPr marL="990600" lvl="3"/>
            <a:r>
              <a:rPr lang="en-GB" b="1" dirty="0" smtClean="0">
                <a:solidFill>
                  <a:schemeClr val="tx1"/>
                </a:solidFill>
              </a:rPr>
              <a:t>SPEX (L2EM, LREM, LPE)</a:t>
            </a:r>
          </a:p>
          <a:p>
            <a:pPr marL="1347788" lvl="5">
              <a:tabLst>
                <a:tab pos="1349375" algn="l"/>
                <a:tab pos="1438275" algn="l"/>
              </a:tabLst>
            </a:pPr>
            <a:r>
              <a:rPr lang="fr-FR" sz="1200" b="1" dirty="0" smtClean="0">
                <a:solidFill>
                  <a:schemeClr val="bg1">
                    <a:lumMod val="65000"/>
                  </a:schemeClr>
                </a:solidFill>
              </a:rPr>
              <a:t>Exploitant  et utilisateur des 3 maquettes critiques du CEA,</a:t>
            </a:r>
            <a:endParaRPr lang="fr-FR" sz="1200" b="1" dirty="0">
              <a:solidFill>
                <a:schemeClr val="bg1">
                  <a:lumMod val="65000"/>
                </a:schemeClr>
              </a:solidFill>
            </a:endParaRPr>
          </a:p>
          <a:p>
            <a:pPr marL="990600" lvl="3"/>
            <a:endParaRPr lang="en-GB" b="1" dirty="0" smtClean="0">
              <a:solidFill>
                <a:schemeClr val="tx1"/>
              </a:solidFill>
            </a:endParaRPr>
          </a:p>
        </p:txBody>
      </p:sp>
      <p:sp>
        <p:nvSpPr>
          <p:cNvPr id="10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687642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cap="none" dirty="0" smtClean="0"/>
              <a:t>Le </a:t>
            </a:r>
            <a:r>
              <a:rPr lang="en-US" cap="none" dirty="0" err="1" smtClean="0"/>
              <a:t>Projet</a:t>
            </a:r>
            <a:r>
              <a:rPr lang="en-US" cap="none" dirty="0" smtClean="0"/>
              <a:t> SOMETIME</a:t>
            </a:r>
            <a:endParaRPr lang="en-US" cap="none" dirty="0"/>
          </a:p>
        </p:txBody>
      </p:sp>
      <p:pic>
        <p:nvPicPr>
          <p:cNvPr id="5" name="Picture 2" descr="Laboratoire Hubert Curien UMR CNRS 5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3698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56376" y="6518665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22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Espace réservé du contenu 11"/>
          <p:cNvSpPr>
            <a:spLocks noGrp="1"/>
          </p:cNvSpPr>
          <p:nvPr>
            <p:ph idx="1"/>
          </p:nvPr>
        </p:nvSpPr>
        <p:spPr>
          <a:xfrm>
            <a:off x="611560" y="1268760"/>
            <a:ext cx="7848872" cy="165618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b="1" dirty="0" err="1" smtClean="0">
                <a:solidFill>
                  <a:schemeClr val="bg1">
                    <a:lumMod val="50000"/>
                  </a:schemeClr>
                </a:solidFill>
              </a:rPr>
              <a:t>Effets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des radiations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3">
              <a:lnSpc>
                <a:spcPct val="150000"/>
              </a:lnSpc>
            </a:pPr>
            <a:r>
              <a:rPr lang="en-US" dirty="0" err="1" smtClean="0"/>
              <a:t>Création</a:t>
            </a:r>
            <a:r>
              <a:rPr lang="en-US" dirty="0" smtClean="0"/>
              <a:t> de </a:t>
            </a:r>
            <a:r>
              <a:rPr lang="en-US" dirty="0" err="1" smtClean="0"/>
              <a:t>défauts</a:t>
            </a:r>
            <a:r>
              <a:rPr lang="en-US" dirty="0" smtClean="0"/>
              <a:t> </a:t>
            </a:r>
            <a:r>
              <a:rPr lang="en-US" dirty="0" err="1" smtClean="0"/>
              <a:t>absorbants</a:t>
            </a:r>
            <a:endParaRPr lang="en-US" dirty="0" smtClean="0"/>
          </a:p>
          <a:p>
            <a:pPr lvl="3">
              <a:lnSpc>
                <a:spcPct val="150000"/>
              </a:lnSpc>
            </a:pPr>
            <a:r>
              <a:rPr lang="en-US" dirty="0" smtClean="0"/>
              <a:t>Compaction</a:t>
            </a:r>
          </a:p>
          <a:p>
            <a:pPr lvl="3">
              <a:lnSpc>
                <a:spcPct val="150000"/>
              </a:lnSpc>
              <a:buNone/>
            </a:pPr>
            <a:endParaRPr lang="en-US" dirty="0" smtClean="0"/>
          </a:p>
          <a:p>
            <a:pPr lvl="3">
              <a:lnSpc>
                <a:spcPct val="150000"/>
              </a:lnSpc>
              <a:buNone/>
            </a:pPr>
            <a:endParaRPr lang="en-US" dirty="0" smtClean="0"/>
          </a:p>
          <a:p>
            <a:pPr lvl="3">
              <a:lnSpc>
                <a:spcPct val="150000"/>
              </a:lnSpc>
              <a:buNone/>
            </a:pPr>
            <a:endParaRPr lang="en-US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Flèche droite 9"/>
          <p:cNvSpPr/>
          <p:nvPr/>
        </p:nvSpPr>
        <p:spPr>
          <a:xfrm>
            <a:off x="5098740" y="1923219"/>
            <a:ext cx="504056" cy="216024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11"/>
          <p:cNvSpPr txBox="1">
            <a:spLocks/>
          </p:cNvSpPr>
          <p:nvPr/>
        </p:nvSpPr>
        <p:spPr>
          <a:xfrm>
            <a:off x="5868144" y="1628800"/>
            <a:ext cx="3168352" cy="792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009650" marR="0" lvl="3" indent="-2381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16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009650" marR="0" lvl="3" indent="-2381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Tx/>
              <a:buBlip>
                <a:blip r:embed="rId3"/>
              </a:buBlip>
              <a:tabLst/>
              <a:defRPr/>
            </a:pPr>
            <a:r>
              <a:rPr kumimoji="0" lang="el-G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Λ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Accolade ouvrante 11"/>
          <p:cNvSpPr/>
          <p:nvPr/>
        </p:nvSpPr>
        <p:spPr>
          <a:xfrm>
            <a:off x="6156176" y="1844824"/>
            <a:ext cx="288032" cy="43204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>
          <a:xfrm>
            <a:off x="683568" y="2708920"/>
            <a:ext cx="8136904" cy="36724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009650" marR="0" lvl="3" indent="-2381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36000"/>
              <a:buFontTx/>
              <a:buBlip>
                <a:blip r:embed="rId3"/>
              </a:buBlip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lvl="1" indent="-360363">
              <a:lnSpc>
                <a:spcPct val="150000"/>
              </a:lnSpc>
              <a:buSzPct val="90000"/>
              <a:buBlip>
                <a:blip r:embed="rId4"/>
              </a:buBlip>
              <a:defRPr/>
            </a:pP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Effets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dépendant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des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caractéristiques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capteur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du dopant,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de la technique </a:t>
            </a:r>
            <a:r>
              <a:rPr lang="en-US" sz="1600" b="1" dirty="0" err="1">
                <a:solidFill>
                  <a:schemeClr val="bg1">
                    <a:lumMod val="50000"/>
                  </a:schemeClr>
                </a:solidFill>
              </a:rPr>
              <a:t>d’inscription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 du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réseau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du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chargement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</a:rPr>
              <a:t>hydrogène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, du coating, …)</a:t>
            </a:r>
          </a:p>
          <a:p>
            <a:pPr marL="360363" lvl="1" indent="-360363">
              <a:lnSpc>
                <a:spcPct val="150000"/>
              </a:lnSpc>
              <a:buSzPct val="90000"/>
              <a:buBlip>
                <a:blip r:embed="rId4"/>
              </a:buBlip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1" indent="-3603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Nombreuses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expériences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sous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rayonnement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gamma </a:t>
            </a:r>
            <a:r>
              <a:rPr kumimoji="0" lang="en-US" sz="1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b="1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eaucoup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moins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d’études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dans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des champs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mixtes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-neutrons et encore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moins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tests avec des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mesures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ligne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  <a:p>
            <a:pPr marL="360363" marR="0" lvl="1" indent="-3603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363" marR="0" lvl="1" indent="-36036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Pas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grandes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surprises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attendues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aux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niveaux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fluence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atteints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visés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dans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les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maquettes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critiques</a:t>
            </a:r>
            <a:r>
              <a:rPr lang="en-US" sz="1600" b="1" dirty="0" smtClean="0">
                <a:solidFill>
                  <a:srgbClr val="666666"/>
                </a:solidFill>
              </a:rPr>
              <a:t> (</a:t>
            </a:r>
            <a:r>
              <a:rPr lang="en-US" sz="1600" b="1" dirty="0" err="1" smtClean="0">
                <a:solidFill>
                  <a:srgbClr val="666666"/>
                </a:solidFill>
              </a:rPr>
              <a:t>quelques</a:t>
            </a:r>
            <a:r>
              <a:rPr lang="en-US" sz="1600" b="1" dirty="0" smtClean="0">
                <a:solidFill>
                  <a:srgbClr val="666666"/>
                </a:solidFill>
              </a:rPr>
              <a:t> 10</a:t>
            </a:r>
            <a:r>
              <a:rPr lang="en-US" sz="1600" b="1" baseline="30000" dirty="0" smtClean="0">
                <a:solidFill>
                  <a:srgbClr val="666666"/>
                </a:solidFill>
              </a:rPr>
              <a:t>15</a:t>
            </a:r>
            <a:r>
              <a:rPr lang="en-US" sz="1600" b="1" dirty="0" smtClean="0">
                <a:solidFill>
                  <a:srgbClr val="666666"/>
                </a:solidFill>
              </a:rPr>
              <a:t> n/cm</a:t>
            </a:r>
            <a:r>
              <a:rPr lang="en-US" sz="1600" b="1" baseline="30000" dirty="0" smtClean="0">
                <a:solidFill>
                  <a:srgbClr val="666666"/>
                </a:solidFill>
              </a:rPr>
              <a:t>2</a:t>
            </a:r>
            <a:r>
              <a:rPr lang="en-US" sz="1600" b="1" dirty="0">
                <a:solidFill>
                  <a:srgbClr val="666666"/>
                </a:solidFill>
              </a:rPr>
              <a:t> </a:t>
            </a:r>
            <a:r>
              <a:rPr lang="en-US" sz="1600" b="1" dirty="0" err="1" smtClean="0">
                <a:solidFill>
                  <a:srgbClr val="666666"/>
                </a:solidFill>
              </a:rPr>
              <a:t>sur</a:t>
            </a:r>
            <a:r>
              <a:rPr lang="en-US" sz="1600" b="1" dirty="0" smtClean="0">
                <a:solidFill>
                  <a:srgbClr val="666666"/>
                </a:solidFill>
              </a:rPr>
              <a:t> </a:t>
            </a:r>
            <a:r>
              <a:rPr lang="en-US" sz="1600" b="1" dirty="0" err="1" smtClean="0">
                <a:solidFill>
                  <a:srgbClr val="666666"/>
                </a:solidFill>
              </a:rPr>
              <a:t>une</a:t>
            </a:r>
            <a:r>
              <a:rPr lang="en-US" sz="1600" b="1" dirty="0" smtClean="0">
                <a:solidFill>
                  <a:srgbClr val="666666"/>
                </a:solidFill>
              </a:rPr>
              <a:t> </a:t>
            </a:r>
            <a:r>
              <a:rPr lang="en-US" sz="1600" b="1" dirty="0" err="1" smtClean="0">
                <a:solidFill>
                  <a:srgbClr val="666666"/>
                </a:solidFill>
              </a:rPr>
              <a:t>année</a:t>
            </a:r>
            <a:r>
              <a:rPr lang="en-US" sz="1600" b="1" dirty="0" smtClean="0">
                <a:solidFill>
                  <a:srgbClr val="666666"/>
                </a:solidFill>
              </a:rPr>
              <a:t>)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32040" y="2132856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modification</a:t>
            </a:r>
            <a:endParaRPr lang="en-GB" sz="1200" dirty="0"/>
          </a:p>
        </p:txBody>
      </p:sp>
      <p:sp>
        <p:nvSpPr>
          <p:cNvPr id="15" name="Titre 10"/>
          <p:cNvSpPr>
            <a:spLocks noGrp="1"/>
          </p:cNvSpPr>
          <p:nvPr>
            <p:ph type="title"/>
          </p:nvPr>
        </p:nvSpPr>
        <p:spPr>
          <a:xfrm>
            <a:off x="1512000" y="-171400"/>
            <a:ext cx="7632000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/>
              <a:t>SOMETIME : </a:t>
            </a:r>
            <a:r>
              <a:rPr lang="en-US" cap="none" dirty="0" err="1" smtClean="0"/>
              <a:t>comportement</a:t>
            </a:r>
            <a:r>
              <a:rPr lang="en-US" cap="none" dirty="0" smtClean="0"/>
              <a:t> des FBGs en milieu </a:t>
            </a:r>
            <a:r>
              <a:rPr lang="en-US" cap="none" dirty="0" err="1" smtClean="0"/>
              <a:t>radiatif</a:t>
            </a:r>
            <a:endParaRPr lang="en-US" dirty="0"/>
          </a:p>
        </p:txBody>
      </p:sp>
      <p:pic>
        <p:nvPicPr>
          <p:cNvPr id="14" name="Picture 2" descr="Laboratoire Hubert Curien UMR CNRS 55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450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968552"/>
          </a:xfrm>
          <a:ln>
            <a:noFill/>
          </a:ln>
        </p:spPr>
        <p:txBody>
          <a:bodyPr/>
          <a:lstStyle/>
          <a:p>
            <a:pPr lvl="1"/>
            <a:endParaRPr lang="en-GB" sz="1800" b="1" dirty="0" smtClean="0"/>
          </a:p>
          <a:p>
            <a:pPr lvl="1"/>
            <a:r>
              <a:rPr lang="en-GB" sz="2200" b="1" dirty="0" err="1" smtClean="0"/>
              <a:t>Besoin</a:t>
            </a:r>
            <a:r>
              <a:rPr lang="en-GB" sz="2200" b="1" dirty="0" smtClean="0"/>
              <a:t> de </a:t>
            </a:r>
            <a:r>
              <a:rPr lang="en-GB" sz="2200" b="1" dirty="0" err="1" smtClean="0"/>
              <a:t>réduction</a:t>
            </a:r>
            <a:r>
              <a:rPr lang="en-GB" sz="2200" b="1" dirty="0" smtClean="0"/>
              <a:t> des </a:t>
            </a:r>
            <a:r>
              <a:rPr lang="en-GB" sz="2200" b="1" dirty="0" err="1" smtClean="0"/>
              <a:t>incertitudes</a:t>
            </a:r>
            <a:r>
              <a:rPr lang="en-GB" sz="2200" b="1" dirty="0" smtClean="0"/>
              <a:t> </a:t>
            </a:r>
            <a:r>
              <a:rPr lang="en-GB" sz="2200" b="1" dirty="0" err="1" smtClean="0"/>
              <a:t>expérimentales</a:t>
            </a:r>
            <a:endParaRPr lang="en-GB" sz="2200" b="1" dirty="0" smtClean="0"/>
          </a:p>
          <a:p>
            <a:pPr lvl="1"/>
            <a:endParaRPr lang="en-GB" b="1" dirty="0"/>
          </a:p>
          <a:p>
            <a:pPr marL="803275" lvl="3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800" b="1" dirty="0" err="1"/>
              <a:t>u</a:t>
            </a:r>
            <a:r>
              <a:rPr lang="en-GB" sz="1800" b="1" dirty="0" err="1" smtClean="0"/>
              <a:t>ne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nécessité</a:t>
            </a:r>
            <a:endParaRPr lang="en-GB" sz="1800" b="1" dirty="0" smtClean="0"/>
          </a:p>
          <a:p>
            <a:pPr lvl="3">
              <a:lnSpc>
                <a:spcPts val="1600"/>
              </a:lnSpc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GB" sz="1000" b="1" dirty="0" smtClean="0"/>
          </a:p>
          <a:p>
            <a:pPr marL="1258888" lvl="3" indent="-271463">
              <a:lnSpc>
                <a:spcPts val="1600"/>
              </a:lnSpc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b="1" i="1" dirty="0"/>
              <a:t>l</a:t>
            </a:r>
            <a:r>
              <a:rPr lang="en-GB" sz="1400" b="1" i="1" dirty="0" smtClean="0"/>
              <a:t>es performances des </a:t>
            </a:r>
            <a:r>
              <a:rPr lang="en-GB" sz="1400" b="1" i="1" dirty="0" err="1" smtClean="0"/>
              <a:t>outils</a:t>
            </a:r>
            <a:r>
              <a:rPr lang="en-GB" sz="1400" b="1" i="1" dirty="0" smtClean="0"/>
              <a:t> de </a:t>
            </a:r>
            <a:r>
              <a:rPr lang="en-GB" sz="1400" b="1" i="1" dirty="0" err="1" smtClean="0"/>
              <a:t>calcul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ont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très</a:t>
            </a:r>
            <a:r>
              <a:rPr lang="en-GB" sz="1400" b="1" i="1" dirty="0"/>
              <a:t> </a:t>
            </a:r>
            <a:r>
              <a:rPr lang="en-GB" sz="1400" b="1" i="1" dirty="0" err="1" smtClean="0"/>
              <a:t>largement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progressé</a:t>
            </a:r>
            <a:r>
              <a:rPr lang="en-GB" sz="1400" b="1" i="1" dirty="0" smtClean="0"/>
              <a:t/>
            </a:r>
            <a:br>
              <a:rPr lang="en-GB" sz="1400" b="1" i="1" dirty="0" smtClean="0"/>
            </a:br>
            <a:r>
              <a:rPr lang="en-GB" sz="1400" b="1" i="1" dirty="0" smtClean="0"/>
              <a:t>(</a:t>
            </a:r>
            <a:r>
              <a:rPr lang="en-GB" sz="1400" b="1" i="1" dirty="0" err="1" smtClean="0"/>
              <a:t>mais</a:t>
            </a:r>
            <a:r>
              <a:rPr lang="en-GB" sz="1400" b="1" i="1" dirty="0" smtClean="0"/>
              <a:t> les </a:t>
            </a:r>
            <a:r>
              <a:rPr lang="en-GB" sz="1400" b="1" i="1" dirty="0" err="1" smtClean="0"/>
              <a:t>réacteurs</a:t>
            </a:r>
            <a:r>
              <a:rPr lang="en-GB" sz="1400" b="1" i="1" dirty="0" smtClean="0"/>
              <a:t> de </a:t>
            </a:r>
            <a:r>
              <a:rPr lang="en-GB" sz="1400" b="1" i="1" dirty="0" err="1" smtClean="0"/>
              <a:t>recherche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sont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restés</a:t>
            </a:r>
            <a:r>
              <a:rPr lang="en-GB" sz="1400" b="1" i="1" dirty="0"/>
              <a:t> </a:t>
            </a:r>
            <a:r>
              <a:rPr lang="en-GB" sz="1400" b="1" i="1" dirty="0" smtClean="0"/>
              <a:t>les </a:t>
            </a:r>
            <a:r>
              <a:rPr lang="en-GB" sz="1400" b="1" i="1" dirty="0" err="1" smtClean="0"/>
              <a:t>mêmes</a:t>
            </a:r>
            <a:r>
              <a:rPr lang="en-GB" sz="1400" b="1" i="1" dirty="0" smtClean="0"/>
              <a:t>)</a:t>
            </a:r>
          </a:p>
          <a:p>
            <a:pPr marL="1614488" lvl="3" indent="-271463">
              <a:lnSpc>
                <a:spcPts val="1600"/>
              </a:lnSpc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GB" sz="1400" b="1" i="1" dirty="0" smtClean="0"/>
          </a:p>
          <a:p>
            <a:pPr marL="1614488" lvl="3" indent="-271463">
              <a:lnSpc>
                <a:spcPts val="1600"/>
              </a:lnSpc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endParaRPr lang="en-GB" sz="1400" b="1" i="1" dirty="0"/>
          </a:p>
          <a:p>
            <a:pPr marL="1258888" lvl="3" indent="-271463">
              <a:lnSpc>
                <a:spcPts val="1600"/>
              </a:lnSpc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1400" b="1" i="1" dirty="0" smtClean="0"/>
              <a:t>les </a:t>
            </a:r>
            <a:r>
              <a:rPr lang="en-GB" sz="1400" b="1" i="1" dirty="0" err="1" smtClean="0"/>
              <a:t>concepteurs</a:t>
            </a:r>
            <a:r>
              <a:rPr lang="en-GB" sz="1400" b="1" i="1" dirty="0" smtClean="0"/>
              <a:t> de </a:t>
            </a:r>
            <a:r>
              <a:rPr lang="en-GB" sz="1400" b="1" i="1" dirty="0" err="1" smtClean="0"/>
              <a:t>réacteurs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en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veulent</a:t>
            </a:r>
            <a:r>
              <a:rPr lang="en-GB" sz="1400" b="1" i="1" dirty="0" smtClean="0"/>
              <a:t> </a:t>
            </a:r>
          </a:p>
          <a:p>
            <a:pPr marL="1257300" lvl="3" indent="0">
              <a:lnSpc>
                <a:spcPts val="1600"/>
              </a:lnSpc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en-GB" sz="1400" b="1" i="1" dirty="0" err="1" smtClean="0"/>
              <a:t>toujours</a:t>
            </a:r>
            <a:r>
              <a:rPr lang="en-GB" sz="1400" b="1" i="1" dirty="0" smtClean="0"/>
              <a:t> plus (augmentation des </a:t>
            </a:r>
            <a:r>
              <a:rPr lang="en-GB" sz="1400" b="1" i="1" dirty="0" err="1" smtClean="0"/>
              <a:t>marges</a:t>
            </a:r>
            <a:r>
              <a:rPr lang="en-GB" sz="1400" b="1" i="1" dirty="0" smtClean="0"/>
              <a:t>,</a:t>
            </a:r>
          </a:p>
          <a:p>
            <a:pPr marL="1257300" lvl="3" indent="0">
              <a:lnSpc>
                <a:spcPts val="1600"/>
              </a:lnSpc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en-GB" sz="1400" b="1" i="1" dirty="0" err="1" smtClean="0"/>
              <a:t>réduction</a:t>
            </a:r>
            <a:r>
              <a:rPr lang="en-GB" sz="1400" b="1" i="1" dirty="0" smtClean="0"/>
              <a:t> des </a:t>
            </a:r>
            <a:r>
              <a:rPr lang="en-GB" sz="1400" b="1" i="1" dirty="0" err="1" smtClean="0"/>
              <a:t>coùts</a:t>
            </a:r>
            <a:r>
              <a:rPr lang="en-GB" sz="1400" b="1" i="1" dirty="0" smtClean="0"/>
              <a:t>)</a:t>
            </a:r>
          </a:p>
          <a:p>
            <a:pPr lvl="3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GB" b="1" dirty="0"/>
          </a:p>
          <a:p>
            <a:pPr marL="771525" lvl="3" indent="0">
              <a:buClr>
                <a:schemeClr val="tx2">
                  <a:lumMod val="75000"/>
                </a:schemeClr>
              </a:buClr>
              <a:buSzPct val="100000"/>
              <a:buNone/>
            </a:pPr>
            <a:endParaRPr lang="en-GB" b="1" dirty="0" smtClean="0"/>
          </a:p>
          <a:p>
            <a:pPr marL="771525" lvl="3" indent="0">
              <a:buClr>
                <a:schemeClr val="tx2">
                  <a:lumMod val="75000"/>
                </a:schemeClr>
              </a:buClr>
              <a:buSzPct val="100000"/>
              <a:buNone/>
            </a:pPr>
            <a:endParaRPr lang="en-GB" b="1" dirty="0" smtClean="0"/>
          </a:p>
          <a:p>
            <a:pPr marL="771525" lvl="3" indent="0">
              <a:buClr>
                <a:schemeClr val="tx2">
                  <a:lumMod val="75000"/>
                </a:schemeClr>
              </a:buClr>
              <a:buSzPct val="100000"/>
              <a:buNone/>
            </a:pPr>
            <a:endParaRPr lang="en-GB" b="1" dirty="0"/>
          </a:p>
          <a:p>
            <a:pPr marL="803275" lvl="3"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800" b="1" dirty="0" smtClean="0"/>
              <a:t>un plan de travail sur trois axes</a:t>
            </a:r>
          </a:p>
          <a:p>
            <a:pPr lvl="3">
              <a:lnSpc>
                <a:spcPts val="1600"/>
              </a:lnSpc>
              <a:buClr>
                <a:schemeClr val="tx2">
                  <a:lumMod val="7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endParaRPr lang="en-GB" sz="800" b="1" dirty="0" smtClean="0"/>
          </a:p>
          <a:p>
            <a:pPr marL="1258888" lvl="1" indent="-271463">
              <a:lnSpc>
                <a:spcPts val="16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i="1" dirty="0" err="1"/>
              <a:t>l</a:t>
            </a:r>
            <a:r>
              <a:rPr lang="en-GB" sz="1400" b="1" i="1" dirty="0" err="1" smtClean="0"/>
              <a:t>’amélioration</a:t>
            </a:r>
            <a:r>
              <a:rPr lang="en-GB" sz="1400" b="1" i="1" dirty="0" smtClean="0"/>
              <a:t> des techniques et des </a:t>
            </a:r>
            <a:r>
              <a:rPr lang="en-GB" sz="1400" b="1" i="1" dirty="0" err="1" smtClean="0"/>
              <a:t>chaînes</a:t>
            </a:r>
            <a:r>
              <a:rPr lang="en-GB" sz="1400" b="1" i="1" dirty="0" smtClean="0"/>
              <a:t> de </a:t>
            </a:r>
            <a:r>
              <a:rPr lang="en-GB" sz="1400" b="1" i="1" dirty="0" err="1" smtClean="0"/>
              <a:t>mesure</a:t>
            </a:r>
            <a:r>
              <a:rPr lang="en-GB" sz="1400" b="1" i="1" dirty="0" smtClean="0"/>
              <a:t> et des </a:t>
            </a:r>
            <a:r>
              <a:rPr lang="en-GB" sz="1400" b="1" i="1" dirty="0" err="1" smtClean="0"/>
              <a:t>méthodes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d’extraction</a:t>
            </a:r>
            <a:r>
              <a:rPr lang="en-GB" sz="1400" b="1" i="1" dirty="0" smtClean="0"/>
              <a:t> des grandeurs </a:t>
            </a:r>
            <a:r>
              <a:rPr lang="en-GB" sz="1400" b="1" i="1" dirty="0" err="1" smtClean="0"/>
              <a:t>d’intérêt</a:t>
            </a:r>
            <a:r>
              <a:rPr lang="en-GB" sz="1400" b="1" i="1" dirty="0" smtClean="0"/>
              <a:t/>
            </a:r>
            <a:br>
              <a:rPr lang="en-GB" sz="1400" b="1" i="1" dirty="0" smtClean="0"/>
            </a:br>
            <a:endParaRPr lang="en-GB" sz="1400" b="1" i="1" dirty="0"/>
          </a:p>
          <a:p>
            <a:pPr marL="1258888" lvl="1" indent="-271463">
              <a:lnSpc>
                <a:spcPts val="16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i="1" dirty="0"/>
              <a:t>l</a:t>
            </a:r>
            <a:r>
              <a:rPr lang="en-GB" sz="1400" b="1" i="1" dirty="0" smtClean="0"/>
              <a:t>a prise </a:t>
            </a:r>
            <a:r>
              <a:rPr lang="en-GB" sz="1400" b="1" i="1" dirty="0" err="1" smtClean="0"/>
              <a:t>en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compte</a:t>
            </a:r>
            <a:r>
              <a:rPr lang="en-GB" sz="1400" b="1" i="1" dirty="0" smtClean="0"/>
              <a:t> des </a:t>
            </a:r>
            <a:r>
              <a:rPr lang="en-GB" sz="1400" b="1" i="1" dirty="0" err="1" smtClean="0"/>
              <a:t>incertitudes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technologiques</a:t>
            </a:r>
            <a:endParaRPr lang="en-GB" sz="1400" b="1" i="1" dirty="0" smtClean="0"/>
          </a:p>
          <a:p>
            <a:pPr marL="1630362" lvl="1" indent="-285750">
              <a:lnSpc>
                <a:spcPts val="1600"/>
              </a:lnSpc>
              <a:buFont typeface="Wingdings" panose="05000000000000000000" pitchFamily="2" charset="2"/>
              <a:buChar char="§"/>
            </a:pPr>
            <a:endParaRPr lang="en-GB" sz="1400" b="1" i="1" dirty="0" smtClean="0"/>
          </a:p>
          <a:p>
            <a:pPr marL="1258888" lvl="1" indent="-271463">
              <a:lnSpc>
                <a:spcPts val="16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i="1" dirty="0"/>
              <a:t>l</a:t>
            </a:r>
            <a:r>
              <a:rPr lang="en-GB" sz="1400" b="1" i="1" dirty="0" smtClean="0"/>
              <a:t>a </a:t>
            </a:r>
            <a:r>
              <a:rPr lang="en-GB" sz="1400" b="1" i="1" dirty="0" err="1" smtClean="0"/>
              <a:t>maîtrise</a:t>
            </a:r>
            <a:r>
              <a:rPr lang="en-GB" sz="1400" b="1" i="1" dirty="0" smtClean="0"/>
              <a:t> des conditions de </a:t>
            </a:r>
            <a:r>
              <a:rPr lang="en-GB" sz="1400" b="1" i="1" dirty="0" err="1" smtClean="0"/>
              <a:t>réalisation</a:t>
            </a:r>
            <a:r>
              <a:rPr lang="en-GB" sz="1400" b="1" i="1" dirty="0" smtClean="0"/>
              <a:t> des </a:t>
            </a:r>
            <a:r>
              <a:rPr lang="en-GB" sz="1400" b="1" i="1" dirty="0" err="1" smtClean="0"/>
              <a:t>expériences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  </a:t>
            </a:r>
            <a:endParaRPr lang="en-GB" b="1" dirty="0"/>
          </a:p>
          <a:p>
            <a:pPr lvl="1"/>
            <a:endParaRPr lang="en-GB" b="1" dirty="0" smtClean="0"/>
          </a:p>
          <a:p>
            <a:pPr lvl="1">
              <a:lnSpc>
                <a:spcPts val="1500"/>
              </a:lnSpc>
            </a:pPr>
            <a:endParaRPr lang="en-GB" b="1" dirty="0" smtClean="0"/>
          </a:p>
          <a:p>
            <a:pPr marL="0" lvl="1" indent="0">
              <a:buNone/>
            </a:pPr>
            <a:endParaRPr lang="en-GB" sz="800" b="1" dirty="0" smtClean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84008" y="52752"/>
            <a:ext cx="687642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cap="none" dirty="0" smtClean="0"/>
              <a:t>Motivation</a:t>
            </a:r>
            <a:endParaRPr lang="en-US" sz="2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56376" y="6518665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3</a:t>
            </a:fld>
            <a:endParaRPr lang="fr-F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3540646" cy="212062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2" descr="Laboratoire Hubert Curien UMR CNRS 55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794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cap="none" dirty="0" smtClean="0"/>
              <a:t>Le </a:t>
            </a:r>
            <a:r>
              <a:rPr lang="en-GB" sz="2000" cap="none" dirty="0" err="1" smtClean="0"/>
              <a:t>suivi</a:t>
            </a:r>
            <a:r>
              <a:rPr lang="en-GB" sz="2000" cap="none" dirty="0" smtClean="0"/>
              <a:t> des </a:t>
            </a:r>
            <a:r>
              <a:rPr lang="en-GB" sz="2000" cap="none" dirty="0" err="1" smtClean="0"/>
              <a:t>températures</a:t>
            </a:r>
            <a:r>
              <a:rPr lang="en-GB" sz="2000" cap="none" dirty="0" smtClean="0"/>
              <a:t> </a:t>
            </a:r>
            <a:r>
              <a:rPr lang="en-GB" sz="2000" cap="none" dirty="0" err="1" smtClean="0"/>
              <a:t>dans</a:t>
            </a:r>
            <a:r>
              <a:rPr lang="en-GB" sz="2000" cap="none" dirty="0" smtClean="0"/>
              <a:t> MASURCA</a:t>
            </a:r>
            <a:endParaRPr lang="en-GB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7956376" y="6520259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4</a:t>
            </a:fld>
            <a:endParaRPr lang="fr-FR" dirty="0"/>
          </a:p>
        </p:txBody>
      </p:sp>
      <p:sp>
        <p:nvSpPr>
          <p:cNvPr id="5" name="Espace réservé du contenu 11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3312368"/>
          </a:xfrm>
          <a:ln>
            <a:noFill/>
          </a:ln>
        </p:spPr>
        <p:txBody>
          <a:bodyPr/>
          <a:lstStyle/>
          <a:p>
            <a:pPr lvl="1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Résultats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sur le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dernier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coeur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étudié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(en 2006)</a:t>
            </a: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GB" b="1" dirty="0" smtClean="0"/>
          </a:p>
          <a:p>
            <a:pPr lvl="2"/>
            <a:r>
              <a:rPr lang="en-GB" b="1" dirty="0"/>
              <a:t>	</a:t>
            </a:r>
            <a:r>
              <a:rPr lang="en-GB" b="1" dirty="0" smtClean="0"/>
              <a:t>	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5112568" cy="5071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65920" y="1700808"/>
            <a:ext cx="2721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400" dirty="0" smtClean="0"/>
              <a:t>93 tubes </a:t>
            </a:r>
            <a:r>
              <a:rPr lang="en-GB" sz="1400" dirty="0" err="1" smtClean="0"/>
              <a:t>contiennent</a:t>
            </a:r>
            <a:r>
              <a:rPr lang="en-GB" sz="1400" dirty="0" smtClean="0"/>
              <a:t> de la </a:t>
            </a:r>
            <a:r>
              <a:rPr lang="en-GB" sz="1400" dirty="0" err="1" smtClean="0"/>
              <a:t>matière</a:t>
            </a:r>
            <a:r>
              <a:rPr lang="en-GB" sz="1400" dirty="0" smtClean="0"/>
              <a:t> fissile (</a:t>
            </a:r>
            <a:r>
              <a:rPr lang="en-GB" sz="1200" dirty="0" smtClean="0"/>
              <a:t>11 lots de MF </a:t>
            </a:r>
            <a:r>
              <a:rPr lang="en-GB" sz="1200" dirty="0" err="1" smtClean="0"/>
              <a:t>différents</a:t>
            </a:r>
            <a:r>
              <a:rPr lang="en-GB" sz="1400" dirty="0" smtClean="0"/>
              <a:t>)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10 tubes combustibles </a:t>
            </a:r>
            <a:r>
              <a:rPr lang="en-GB" sz="1400" dirty="0" err="1" smtClean="0"/>
              <a:t>sont</a:t>
            </a:r>
            <a:r>
              <a:rPr lang="en-GB" sz="1400" dirty="0" smtClean="0"/>
              <a:t> </a:t>
            </a:r>
            <a:r>
              <a:rPr lang="en-GB" sz="1400" dirty="0" err="1" smtClean="0"/>
              <a:t>équipés</a:t>
            </a:r>
            <a:r>
              <a:rPr lang="en-GB" sz="1400" dirty="0" smtClean="0"/>
              <a:t> de thermocouples</a:t>
            </a:r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dirty="0" smtClean="0"/>
              <a:t>17 thermocouples au total</a:t>
            </a:r>
          </a:p>
          <a:p>
            <a:pPr marL="285750" indent="-285750">
              <a:buFontTx/>
              <a:buChar char="-"/>
            </a:pPr>
            <a:endParaRPr lang="en-GB" sz="1400" dirty="0"/>
          </a:p>
          <a:p>
            <a:pPr marL="285750" indent="-285750">
              <a:buFontTx/>
              <a:buChar char="-"/>
            </a:pPr>
            <a:endParaRPr lang="en-GB" sz="1400" dirty="0" smtClean="0"/>
          </a:p>
          <a:p>
            <a:pPr marL="285750" indent="-285750">
              <a:buFontTx/>
              <a:buChar char="-"/>
            </a:pP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Coefficient de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</a:rPr>
              <a:t>température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</a:rPr>
              <a:t>estimé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 à ± 20%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(C</a:t>
            </a:r>
            <a:r>
              <a:rPr lang="en-GB" sz="1400" baseline="-25000" dirty="0" smtClean="0"/>
              <a:t>T</a:t>
            </a:r>
            <a:r>
              <a:rPr lang="en-GB" sz="1400" dirty="0" smtClean="0"/>
              <a:t> = -3,3 ± 0,7 </a:t>
            </a:r>
            <a:r>
              <a:rPr lang="en-GB" sz="1400" dirty="0" err="1" smtClean="0"/>
              <a:t>pcm</a:t>
            </a:r>
            <a:r>
              <a:rPr lang="en-GB" sz="1400" dirty="0" smtClean="0"/>
              <a:t>/°C)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83568" y="5473386"/>
            <a:ext cx="194421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</a:rPr>
              <a:t>connaissance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 du champ de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</a:rPr>
              <a:t>températures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2">
                    <a:lumMod val="75000"/>
                  </a:schemeClr>
                </a:solidFill>
              </a:rPr>
              <a:t>reste</a:t>
            </a:r>
            <a:r>
              <a:rPr lang="en-GB" sz="1400" b="1" dirty="0" smtClean="0">
                <a:solidFill>
                  <a:schemeClr val="tx2">
                    <a:lumMod val="75000"/>
                  </a:schemeClr>
                </a:solidFill>
              </a:rPr>
              <a:t> perfectible </a:t>
            </a:r>
            <a:endParaRPr lang="en-GB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 descr="Laboratoire Hubert Curien UMR CNRS 5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848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1"/>
          <p:cNvSpPr txBox="1">
            <a:spLocks/>
          </p:cNvSpPr>
          <p:nvPr/>
        </p:nvSpPr>
        <p:spPr>
          <a:xfrm>
            <a:off x="323528" y="1122412"/>
            <a:ext cx="8640960" cy="496855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Objet :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Etudier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faisabilité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d’un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système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mesure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températures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à base de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capteurs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optiques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à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réseaux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Bragg</a:t>
            </a:r>
          </a:p>
          <a:p>
            <a:pPr marL="896938" lvl="2" indent="-1714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</a:rPr>
              <a:t>températures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 comprises entre 20 et 100°C,  </a:t>
            </a: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</a:rPr>
              <a:t>justesse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 de la </a:t>
            </a: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</a:rPr>
              <a:t>mesure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 ~ 1°C</a:t>
            </a:r>
          </a:p>
          <a:p>
            <a:pPr marL="896938" lvl="2" indent="-1714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</a:rPr>
              <a:t>fluence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 ~ </a:t>
            </a: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</a:rPr>
              <a:t>quelques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200" b="1" dirty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lang="en-GB" sz="1200" b="1" baseline="30000" dirty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en-GB" sz="1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n/cm</a:t>
            </a:r>
            <a:r>
              <a:rPr lang="en-GB" sz="12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GB" sz="1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896938" lvl="2" indent="-171450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</a:rPr>
              <a:t>échantillonage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 ~ </a:t>
            </a:r>
            <a:r>
              <a:rPr lang="en-GB" sz="1200" b="1" dirty="0" err="1" smtClean="0">
                <a:solidFill>
                  <a:schemeClr val="tx2">
                    <a:lumMod val="75000"/>
                  </a:schemeClr>
                </a:solidFill>
              </a:rPr>
              <a:t>toutes</a:t>
            </a:r>
            <a:r>
              <a:rPr lang="en-GB" sz="1200" b="1" dirty="0" smtClean="0">
                <a:solidFill>
                  <a:schemeClr val="tx2">
                    <a:lumMod val="75000"/>
                  </a:schemeClr>
                </a:solidFill>
              </a:rPr>
              <a:t> les 10 s.</a:t>
            </a:r>
            <a:endParaRPr lang="en-GB" sz="1200" b="1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GB" b="1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lvl="1"/>
            <a:endParaRPr lang="en-GB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Avantages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 FO et de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réseaux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Bragg (</a:t>
            </a:r>
            <a:r>
              <a:rPr lang="en-GB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RdB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892175" lvl="1" indent="-173038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faible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intrusivité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insensibilité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aux parasites,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multiplexage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marL="892175" lvl="1" indent="-173038"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capteurs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distribués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RdB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</a:t>
            </a:r>
          </a:p>
          <a:p>
            <a:pPr marL="0" lvl="1" indent="0">
              <a:buFontTx/>
              <a:buNone/>
            </a:pPr>
            <a:endParaRPr lang="en-GB" b="1" dirty="0" smtClean="0"/>
          </a:p>
          <a:p>
            <a:pPr marL="0" lvl="1" indent="0">
              <a:buFontTx/>
              <a:buNone/>
            </a:pPr>
            <a:endParaRPr lang="en-GB" b="1" dirty="0" smtClean="0"/>
          </a:p>
          <a:p>
            <a:pPr lvl="1"/>
            <a:r>
              <a:rPr lang="en-GB" b="1" u="sng" dirty="0" smtClean="0">
                <a:solidFill>
                  <a:schemeClr val="tx2">
                    <a:lumMod val="75000"/>
                  </a:schemeClr>
                </a:solidFill>
              </a:rPr>
              <a:t>2 </a:t>
            </a:r>
            <a:r>
              <a:rPr lang="en-GB" b="1" u="sng" dirty="0" err="1" smtClean="0">
                <a:solidFill>
                  <a:schemeClr val="tx2">
                    <a:lumMod val="75000"/>
                  </a:schemeClr>
                </a:solidFill>
              </a:rPr>
              <a:t>volets</a:t>
            </a:r>
            <a:endParaRPr lang="en-GB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lvl="1" indent="0">
              <a:lnSpc>
                <a:spcPts val="1200"/>
              </a:lnSpc>
              <a:buFontTx/>
              <a:buNone/>
            </a:pPr>
            <a:endParaRPr lang="en-GB" sz="800" b="1" dirty="0" smtClean="0"/>
          </a:p>
          <a:p>
            <a:pPr lvl="3">
              <a:buClr>
                <a:schemeClr val="bg2">
                  <a:lumMod val="75000"/>
                </a:schemeClr>
              </a:buClr>
            </a:pP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constater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à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l’aide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mesures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en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ligne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l’effet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l’irradiation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neutronique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diverses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fibres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optiques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à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réseaux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Bragg (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pas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n-US" sz="1400" b="1" dirty="0" err="1">
                <a:solidFill>
                  <a:schemeClr val="tx2">
                    <a:lumMod val="75000"/>
                  </a:schemeClr>
                </a:solidFill>
              </a:rPr>
              <a:t>grandes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 surprises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</a:rPr>
              <a:t>attendues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>
              <a:buClr>
                <a:schemeClr val="bg2">
                  <a:lumMod val="75000"/>
                </a:schemeClr>
              </a:buClr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sélectionner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la fibre la plus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adaptée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au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besoin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MASURCA</a:t>
            </a:r>
          </a:p>
          <a:p>
            <a:pPr lvl="2">
              <a:lnSpc>
                <a:spcPts val="1200"/>
              </a:lnSpc>
            </a:pPr>
            <a:endParaRPr lang="en-GB" sz="1400" b="1" dirty="0" smtClean="0"/>
          </a:p>
          <a:p>
            <a:pPr lvl="2"/>
            <a:endParaRPr lang="en-GB" sz="1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3"/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tester la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faisabilité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la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mesure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 FO </a:t>
            </a:r>
            <a:r>
              <a:rPr lang="en-GB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sur</a:t>
            </a: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un assemblage MASURCA</a:t>
            </a:r>
          </a:p>
          <a:p>
            <a:pPr marL="1430338" lvl="4">
              <a:buFont typeface="Wingdings" panose="05000000000000000000" pitchFamily="2" charset="2"/>
              <a:buChar char="Ø"/>
            </a:pPr>
            <a:r>
              <a:rPr lang="en-GB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liées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à la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mise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place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dans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les tubes</a:t>
            </a:r>
          </a:p>
          <a:p>
            <a:pPr marL="1430338" lvl="4">
              <a:buFont typeface="Wingdings" panose="05000000000000000000" pitchFamily="2" charset="2"/>
              <a:buChar char="Ø"/>
            </a:pP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comportement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lors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des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opérations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de 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manutention</a:t>
            </a:r>
            <a:endParaRPr lang="en-GB" sz="1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430338" lvl="4">
              <a:buFont typeface="Wingdings" panose="05000000000000000000" pitchFamily="2" charset="2"/>
              <a:buChar char="Ø"/>
            </a:pP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solutions de connection/</a:t>
            </a:r>
            <a:r>
              <a:rPr lang="en-GB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déconnection</a:t>
            </a:r>
            <a:r>
              <a:rPr lang="en-GB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à distance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687642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cap="none" dirty="0" smtClean="0"/>
              <a:t>Le </a:t>
            </a:r>
            <a:r>
              <a:rPr lang="en-US" cap="none" dirty="0" err="1" smtClean="0"/>
              <a:t>Projet</a:t>
            </a:r>
            <a:r>
              <a:rPr lang="en-US" cap="none" dirty="0" smtClean="0"/>
              <a:t> SOMETIME</a:t>
            </a:r>
            <a:endParaRPr lang="en-US" cap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56376" y="6518665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5</a:t>
            </a:fld>
            <a:endParaRPr lang="fr-FR" dirty="0"/>
          </a:p>
        </p:txBody>
      </p:sp>
      <p:sp>
        <p:nvSpPr>
          <p:cNvPr id="3" name="Parenthèse fermante 2"/>
          <p:cNvSpPr/>
          <p:nvPr/>
        </p:nvSpPr>
        <p:spPr>
          <a:xfrm flipH="1">
            <a:off x="827584" y="4653136"/>
            <a:ext cx="144016" cy="72008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arenthèse fermante 6"/>
          <p:cNvSpPr/>
          <p:nvPr/>
        </p:nvSpPr>
        <p:spPr>
          <a:xfrm flipH="1">
            <a:off x="827584" y="5805264"/>
            <a:ext cx="144016" cy="9361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ZoneTexte 3"/>
          <p:cNvSpPr txBox="1"/>
          <p:nvPr/>
        </p:nvSpPr>
        <p:spPr>
          <a:xfrm>
            <a:off x="539552" y="486916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</a:t>
            </a:r>
            <a:endParaRPr lang="en-GB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539552" y="601199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2</a:t>
            </a:r>
            <a:endParaRPr lang="en-GB" sz="1600" dirty="0"/>
          </a:p>
        </p:txBody>
      </p:sp>
      <p:pic>
        <p:nvPicPr>
          <p:cNvPr id="12" name="Picture 2" descr="Laboratoire Hubert Curien UMR CNRS 55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189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3" name="Picture 69" descr="http://www.google.fr/url?source=imglanding&amp;ct=img&amp;q=http://www.ni.com/cms/images/devzone/tut/diagram_20100726205948.jpg&amp;sa=X&amp;ei=CR1sVayKKYnpUvWugJgM&amp;ved=0CAkQ8wc&amp;usg=AFQjCNETd1KP14MUtyafR1h4DF5tRzUu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0" y="939389"/>
            <a:ext cx="8162896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632000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smtClean="0"/>
              <a:t>Les </a:t>
            </a:r>
            <a:r>
              <a:rPr lang="en-US" cap="none" dirty="0" err="1" smtClean="0"/>
              <a:t>capteurs</a:t>
            </a:r>
            <a:r>
              <a:rPr lang="en-US" cap="none" dirty="0" smtClean="0"/>
              <a:t> </a:t>
            </a:r>
            <a:r>
              <a:rPr lang="en-US" cap="none" dirty="0" err="1" smtClean="0"/>
              <a:t>optiques</a:t>
            </a:r>
            <a:r>
              <a:rPr lang="en-US" cap="none" dirty="0" smtClean="0"/>
              <a:t> à </a:t>
            </a:r>
            <a:r>
              <a:rPr lang="en-US" cap="none" dirty="0" err="1" smtClean="0"/>
              <a:t>réseaux</a:t>
            </a:r>
            <a:r>
              <a:rPr lang="en-US" cap="none" dirty="0" smtClean="0"/>
              <a:t> de Bragg</a:t>
            </a:r>
            <a:endParaRPr lang="en-US" cap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56376" y="6518665"/>
            <a:ext cx="1118696" cy="365125"/>
          </a:xfrm>
        </p:spPr>
        <p:txBody>
          <a:bodyPr/>
          <a:lstStyle/>
          <a:p>
            <a:pPr algn="r"/>
            <a:r>
              <a:rPr lang="fr-FR" smtClean="0"/>
              <a:t>|  PAGE </a:t>
            </a:r>
            <a:fld id="{AEFB9B6D-867A-40B8-ACB0-35CC9F272C9C}" type="slidenum">
              <a:rPr lang="fr-FR" smtClean="0"/>
              <a:pPr algn="r"/>
              <a:t>6</a:t>
            </a:fld>
            <a:endParaRPr lang="fr-FR" dirty="0"/>
          </a:p>
        </p:txBody>
      </p:sp>
      <p:sp>
        <p:nvSpPr>
          <p:cNvPr id="13" name="Espace réservé du contenu 11"/>
          <p:cNvSpPr txBox="1">
            <a:spLocks/>
          </p:cNvSpPr>
          <p:nvPr/>
        </p:nvSpPr>
        <p:spPr>
          <a:xfrm>
            <a:off x="395536" y="5373216"/>
            <a:ext cx="7992888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kumimoji="0" lang="fr-FR" sz="1600" b="1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</a:t>
            </a:r>
            <a:r>
              <a:rPr kumimoji="0" lang="fr-FR" sz="1600" b="1" i="0" u="none" strike="noStrike" kern="1200" cap="none" spc="0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RdBs</a:t>
            </a:r>
            <a:r>
              <a:rPr kumimoji="0" lang="fr-FR" sz="1600" b="1" i="0" u="none" strike="noStrike" kern="1200" cap="none" spc="0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tant que capteurs (distribués) de température</a:t>
            </a:r>
          </a:p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lang="fr-FR" sz="1600" b="1" noProof="0" dirty="0">
              <a:solidFill>
                <a:srgbClr val="666666"/>
              </a:solidFill>
            </a:endParaRPr>
          </a:p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endParaRPr kumimoji="0" lang="fr-FR" sz="1600" b="1" i="0" u="none" strike="noStrike" kern="1200" cap="none" spc="0" normalizeH="0" baseline="0" dirty="0" smtClean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11202"/>
              </p:ext>
            </p:extLst>
          </p:nvPr>
        </p:nvGraphicFramePr>
        <p:xfrm>
          <a:off x="3131840" y="5864474"/>
          <a:ext cx="3143894" cy="37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" name="Équation" r:id="rId6" imgW="2070000" imgH="241200" progId="Equation.3">
                  <p:embed/>
                </p:oleObj>
              </mc:Choice>
              <mc:Fallback>
                <p:oleObj name="Équation" r:id="rId6" imgW="207000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5864474"/>
                        <a:ext cx="3143894" cy="3728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292556"/>
              </p:ext>
            </p:extLst>
          </p:nvPr>
        </p:nvGraphicFramePr>
        <p:xfrm>
          <a:off x="6670229" y="6132237"/>
          <a:ext cx="1070123" cy="249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" name="Équation" r:id="rId8" imgW="888840" imgH="203040" progId="Equation.3">
                  <p:embed/>
                </p:oleObj>
              </mc:Choice>
              <mc:Fallback>
                <p:oleObj name="Équation" r:id="rId8" imgW="88884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0229" y="6132237"/>
                        <a:ext cx="1070123" cy="249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u contenu 11"/>
          <p:cNvSpPr txBox="1">
            <a:spLocks/>
          </p:cNvSpPr>
          <p:nvPr/>
        </p:nvSpPr>
        <p:spPr>
          <a:xfrm>
            <a:off x="395536" y="4653136"/>
            <a:ext cx="8352928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lang="fr-FR" sz="1600" b="1" noProof="0" dirty="0" err="1" smtClean="0">
                <a:solidFill>
                  <a:srgbClr val="666666"/>
                </a:solidFill>
              </a:rPr>
              <a:t>RdB</a:t>
            </a:r>
            <a:r>
              <a:rPr lang="fr-FR" sz="1600" b="1" noProof="0" dirty="0" smtClean="0">
                <a:solidFill>
                  <a:srgbClr val="666666"/>
                </a:solidFill>
              </a:rPr>
              <a:t> (en anglais FBG </a:t>
            </a:r>
            <a:r>
              <a:rPr lang="fr-FR" sz="1600" b="1" dirty="0" smtClean="0">
                <a:solidFill>
                  <a:srgbClr val="666666"/>
                </a:solidFill>
              </a:rPr>
              <a:t>: F</a:t>
            </a:r>
            <a:r>
              <a:rPr lang="fr-FR" sz="1600" b="1" noProof="0" dirty="0" err="1" smtClean="0">
                <a:solidFill>
                  <a:srgbClr val="666666"/>
                </a:solidFill>
              </a:rPr>
              <a:t>iber</a:t>
            </a:r>
            <a:r>
              <a:rPr lang="fr-FR" sz="1600" b="1" noProof="0" dirty="0" smtClean="0">
                <a:solidFill>
                  <a:srgbClr val="666666"/>
                </a:solidFill>
              </a:rPr>
              <a:t> Bragg </a:t>
            </a:r>
            <a:r>
              <a:rPr lang="fr-FR" sz="1600" b="1" noProof="0" dirty="0" err="1" smtClean="0">
                <a:solidFill>
                  <a:srgbClr val="666666"/>
                </a:solidFill>
              </a:rPr>
              <a:t>Grating</a:t>
            </a:r>
            <a:r>
              <a:rPr lang="fr-FR" sz="1600" b="1" noProof="0" dirty="0" smtClean="0">
                <a:solidFill>
                  <a:srgbClr val="666666"/>
                </a:solidFill>
              </a:rPr>
              <a:t>) = </a:t>
            </a:r>
            <a:r>
              <a:rPr lang="fr-FR" sz="1600" b="1" noProof="0" dirty="0" smtClean="0">
                <a:solidFill>
                  <a:schemeClr val="tx2">
                    <a:lumMod val="75000"/>
                  </a:schemeClr>
                </a:solidFill>
              </a:rPr>
              <a:t>filtre de longueur d’onde </a:t>
            </a:r>
            <a:r>
              <a:rPr lang="fr-FR" sz="1600" b="1" noProof="0" dirty="0" smtClean="0">
                <a:solidFill>
                  <a:srgbClr val="666666"/>
                </a:solidFill>
              </a:rPr>
              <a:t>(agit comme un miroir pour une </a:t>
            </a:r>
            <a:r>
              <a:rPr lang="fr-FR" sz="1600" b="1" noProof="0" dirty="0" smtClean="0">
                <a:solidFill>
                  <a:schemeClr val="tx2">
                    <a:lumMod val="75000"/>
                  </a:schemeClr>
                </a:solidFill>
              </a:rPr>
              <a:t>bande spectrale très fine autour de </a:t>
            </a:r>
            <a:r>
              <a:rPr lang="fr-FR" sz="1600" b="1" noProof="0" dirty="0" err="1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l</a:t>
            </a:r>
            <a:r>
              <a:rPr lang="fr-FR" sz="1600" b="1" baseline="-25000" noProof="0" dirty="0" err="1" smtClean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fr-FR" sz="1600" b="1" noProof="0" dirty="0" smtClean="0">
                <a:solidFill>
                  <a:srgbClr val="666666"/>
                </a:solidFill>
              </a:rPr>
              <a:t>)</a:t>
            </a:r>
          </a:p>
          <a:p>
            <a:pPr marL="0" marR="0" lvl="1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013748" y="271995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Mode </a:t>
            </a:r>
            <a:r>
              <a:rPr lang="en-GB" sz="1200" b="1" dirty="0" smtClean="0"/>
              <a:t>Transmission</a:t>
            </a:r>
            <a:endParaRPr lang="en-GB" sz="1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884" y="2858451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Mode </a:t>
            </a:r>
            <a:r>
              <a:rPr lang="en-GB" sz="1200" b="1" dirty="0" err="1" smtClean="0"/>
              <a:t>Réflection</a:t>
            </a:r>
            <a:endParaRPr lang="en-GB" sz="1200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198861"/>
              </p:ext>
            </p:extLst>
          </p:nvPr>
        </p:nvGraphicFramePr>
        <p:xfrm>
          <a:off x="3833801" y="3068960"/>
          <a:ext cx="1386271" cy="37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" name="Équation" r:id="rId10" imgW="901440" imgH="241200" progId="Equation.3">
                  <p:embed/>
                </p:oleObj>
              </mc:Choice>
              <mc:Fallback>
                <p:oleObj name="Équation" r:id="rId10" imgW="9014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01" y="3068960"/>
                        <a:ext cx="1386271" cy="3729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71800" y="5805264"/>
            <a:ext cx="5430201" cy="648072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80" name="Picture 25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8765"/>
          <a:stretch/>
        </p:blipFill>
        <p:spPr bwMode="auto">
          <a:xfrm>
            <a:off x="2973897" y="1772816"/>
            <a:ext cx="3182279" cy="1282804"/>
          </a:xfrm>
          <a:prstGeom prst="rect">
            <a:avLst/>
          </a:prstGeom>
          <a:solidFill>
            <a:srgbClr val="E8E8E8"/>
          </a:solidFill>
          <a:ln>
            <a:noFill/>
          </a:ln>
          <a:effectLst/>
        </p:spPr>
      </p:pic>
      <p:sp>
        <p:nvSpPr>
          <p:cNvPr id="10" name="Parenthèse fermante 9"/>
          <p:cNvSpPr/>
          <p:nvPr/>
        </p:nvSpPr>
        <p:spPr>
          <a:xfrm rot="16200000">
            <a:off x="5131780" y="1980383"/>
            <a:ext cx="45719" cy="58865"/>
          </a:xfrm>
          <a:prstGeom prst="rightBracket">
            <a:avLst>
              <a:gd name="adj" fmla="val 30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/>
          <p:cNvSpPr txBox="1"/>
          <p:nvPr/>
        </p:nvSpPr>
        <p:spPr>
          <a:xfrm>
            <a:off x="5019278" y="1805841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>
                <a:latin typeface="Symbol" panose="05050102010706020507" pitchFamily="18" charset="2"/>
              </a:rPr>
              <a:t>L</a:t>
            </a:r>
            <a:endParaRPr lang="en-GB" sz="700" dirty="0">
              <a:latin typeface="Symbol" panose="05050102010706020507" pitchFamily="18" charset="2"/>
            </a:endParaRPr>
          </a:p>
        </p:txBody>
      </p:sp>
      <p:sp>
        <p:nvSpPr>
          <p:cNvPr id="23" name="Espace réservé du contenu 11"/>
          <p:cNvSpPr txBox="1">
            <a:spLocks/>
          </p:cNvSpPr>
          <p:nvPr/>
        </p:nvSpPr>
        <p:spPr>
          <a:xfrm>
            <a:off x="395536" y="3861048"/>
            <a:ext cx="8352928" cy="4320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5"/>
              </a:buBlip>
              <a:tabLst/>
              <a:defRPr/>
            </a:pPr>
            <a:r>
              <a:rPr lang="fr-FR" sz="1600" b="1" noProof="0" dirty="0" smtClean="0">
                <a:solidFill>
                  <a:srgbClr val="666666"/>
                </a:solidFill>
              </a:rPr>
              <a:t>Modification locale de l’indice de réfraction de la fibre (basée sur la photosensibilité, aux UV et aux X, de la matière constituant le cœur de la fibre)</a:t>
            </a:r>
          </a:p>
          <a:p>
            <a:pPr marL="0" marR="0" lvl="1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tabLst/>
              <a:defRPr/>
            </a:pPr>
            <a:endParaRPr kumimoji="0" lang="fr-FR" sz="1600" b="1" i="0" u="none" strike="noStrike" kern="1200" cap="none" spc="0" normalizeH="0" baseline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 descr="Laboratoire Hubert Curien UMR CNRS 55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4508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21615"/>
          <a:stretch/>
        </p:blipFill>
        <p:spPr bwMode="auto">
          <a:xfrm rot="5400000">
            <a:off x="6204173" y="3738766"/>
            <a:ext cx="4080467" cy="9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contenu 11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4968552"/>
          </a:xfrm>
        </p:spPr>
        <p:txBody>
          <a:bodyPr/>
          <a:lstStyle/>
          <a:p>
            <a:pPr marL="0"/>
            <a:r>
              <a:rPr lang="fr-FR" dirty="0">
                <a:solidFill>
                  <a:srgbClr val="C00000"/>
                </a:solidFill>
              </a:rPr>
              <a:t>	</a:t>
            </a:r>
            <a:endParaRPr lang="en-GB" dirty="0" smtClean="0"/>
          </a:p>
          <a:p>
            <a:pPr lvl="1"/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Mesures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à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température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régulée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smtClean="0"/>
              <a:t>(20 ± 0,1 °C), </a:t>
            </a:r>
            <a:r>
              <a:rPr lang="en-GB" b="1" dirty="0" err="1" smtClean="0"/>
              <a:t>sonde</a:t>
            </a:r>
            <a:r>
              <a:rPr lang="en-GB" b="1" dirty="0" smtClean="0"/>
              <a:t> PT100 </a:t>
            </a:r>
            <a:r>
              <a:rPr lang="en-GB" b="1" dirty="0" err="1" smtClean="0"/>
              <a:t>comme</a:t>
            </a:r>
            <a:r>
              <a:rPr lang="en-GB" b="1" dirty="0" smtClean="0"/>
              <a:t> </a:t>
            </a:r>
            <a:r>
              <a:rPr lang="en-GB" b="1" dirty="0" err="1" smtClean="0"/>
              <a:t>capteur</a:t>
            </a:r>
            <a:r>
              <a:rPr lang="en-GB" b="1" dirty="0" smtClean="0"/>
              <a:t> de </a:t>
            </a:r>
            <a:r>
              <a:rPr lang="en-GB" b="1" dirty="0" err="1" smtClean="0"/>
              <a:t>référence</a:t>
            </a:r>
            <a:endParaRPr lang="en-GB" dirty="0"/>
          </a:p>
          <a:p>
            <a:pPr lvl="1"/>
            <a:endParaRPr lang="en-GB" b="1" dirty="0" smtClean="0"/>
          </a:p>
          <a:p>
            <a:pPr lvl="1"/>
            <a:r>
              <a:rPr lang="en-GB" b="1" dirty="0" err="1" smtClean="0"/>
              <a:t>Différents</a:t>
            </a:r>
            <a:r>
              <a:rPr lang="en-GB" b="1" dirty="0" smtClean="0"/>
              <a:t> </a:t>
            </a:r>
            <a:r>
              <a:rPr lang="en-GB" b="1" dirty="0" err="1" smtClean="0"/>
              <a:t>réseaux</a:t>
            </a:r>
            <a:r>
              <a:rPr lang="en-GB" b="1" dirty="0" smtClean="0"/>
              <a:t> de Bragg </a:t>
            </a:r>
            <a:r>
              <a:rPr lang="en-GB" b="1" dirty="0" err="1" smtClean="0"/>
              <a:t>fournis</a:t>
            </a:r>
            <a:r>
              <a:rPr lang="en-GB" b="1" dirty="0" smtClean="0"/>
              <a:t> par le </a:t>
            </a:r>
            <a:r>
              <a:rPr lang="en-GB" b="1" dirty="0" err="1" smtClean="0"/>
              <a:t>LabHC</a:t>
            </a:r>
            <a:r>
              <a:rPr lang="en-GB" b="1" dirty="0" smtClean="0"/>
              <a:t> et le LCAE</a:t>
            </a:r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marL="0" lvl="1" indent="0">
              <a:lnSpc>
                <a:spcPct val="150000"/>
              </a:lnSpc>
              <a:buNone/>
              <a:defRPr/>
            </a:pPr>
            <a:endParaRPr lang="en-US" sz="2000" b="1" dirty="0"/>
          </a:p>
          <a:p>
            <a:pPr lvl="1"/>
            <a:endParaRPr lang="en-GB" b="1" dirty="0"/>
          </a:p>
          <a:p>
            <a:pPr marL="806450" lvl="3"/>
            <a:endParaRPr lang="en-GB" b="1" u="sng" dirty="0" smtClean="0"/>
          </a:p>
          <a:p>
            <a:pPr marL="568325" lvl="3" indent="0">
              <a:buNone/>
            </a:pPr>
            <a:endParaRPr lang="en-GB" b="1" u="sng" dirty="0" smtClean="0"/>
          </a:p>
          <a:p>
            <a:pPr marL="568325" lvl="3" indent="0">
              <a:buNone/>
            </a:pPr>
            <a:endParaRPr lang="en-GB" dirty="0" smtClean="0"/>
          </a:p>
          <a:p>
            <a:pPr marL="806450" lvl="3"/>
            <a:endParaRPr lang="en-GB" dirty="0"/>
          </a:p>
          <a:p>
            <a:pPr marL="806450" lvl="3"/>
            <a:endParaRPr lang="en-GB" dirty="0" smtClean="0"/>
          </a:p>
          <a:p>
            <a:pPr marL="806450" lvl="3"/>
            <a:endParaRPr lang="en-GB" dirty="0"/>
          </a:p>
          <a:p>
            <a:pPr marL="568325" lvl="3" indent="0">
              <a:buNone/>
            </a:pPr>
            <a:endParaRPr lang="en-GB" dirty="0" smtClean="0"/>
          </a:p>
          <a:p>
            <a:pPr marL="806450" lvl="3"/>
            <a:endParaRPr lang="en-GB" dirty="0"/>
          </a:p>
          <a:p>
            <a:pPr marL="806450" lvl="3"/>
            <a:endParaRPr lang="en-GB" dirty="0" smtClean="0"/>
          </a:p>
          <a:p>
            <a:pPr marL="568325" lvl="3" indent="0">
              <a:buNone/>
            </a:pPr>
            <a:r>
              <a:rPr lang="en-GB" dirty="0" smtClean="0"/>
              <a:t> 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1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dans</a:t>
            </a:r>
            <a:r>
              <a:rPr lang="en-US" cap="none" dirty="0" smtClean="0"/>
              <a:t> EOLE</a:t>
            </a:r>
            <a:endParaRPr lang="en-US" cap="none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17800" y="6525344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7</a:t>
            </a:fld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551703"/>
              </p:ext>
            </p:extLst>
          </p:nvPr>
        </p:nvGraphicFramePr>
        <p:xfrm>
          <a:off x="611561" y="2564902"/>
          <a:ext cx="6768751" cy="39604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367"/>
                <a:gridCol w="903102"/>
                <a:gridCol w="1171837"/>
                <a:gridCol w="781655"/>
                <a:gridCol w="834627"/>
                <a:gridCol w="1223519"/>
                <a:gridCol w="896644"/>
              </a:tblGrid>
              <a:tr h="19516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FBG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FIBER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LASER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854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Name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Number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6205" algn="l"/>
                        </a:tabLst>
                      </a:pPr>
                      <a:r>
                        <a:rPr lang="en-US" sz="800">
                          <a:effectLst/>
                        </a:rPr>
                        <a:t>Numerical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16205" algn="l"/>
                        </a:tabLst>
                      </a:pPr>
                      <a:r>
                        <a:rPr lang="en-US" sz="800">
                          <a:effectLst/>
                        </a:rPr>
                        <a:t>aperture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Clad. diam. (µm)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</a:t>
                      </a:r>
                      <a:r>
                        <a:rPr lang="en-US" sz="800" baseline="-25000">
                          <a:effectLst/>
                        </a:rPr>
                        <a:t>2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loading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Coating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(recoating)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5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Ge-UV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10 days at 160 bars at RT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Acrylate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(no)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244 nm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cw</a:t>
                      </a:r>
                      <a:r>
                        <a:rPr lang="en-US" sz="800" dirty="0">
                          <a:effectLst/>
                        </a:rPr>
                        <a:t>)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06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Ge-fs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0.13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Acrylate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(no)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800 nm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(150 fs)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</a:tr>
              <a:tr h="506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Fiber 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0.16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Polyimide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(yes)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248 nm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</a:tr>
              <a:tr h="506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Fiber 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0.24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80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Polyimide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(yes)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248 nm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</a:tr>
              <a:tr h="506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Fiber 3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0.12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125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Polyimide</a:t>
                      </a:r>
                      <a:endParaRPr lang="en-GB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(yes)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248 nm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</a:tr>
              <a:tr h="58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Fiber 4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-</a:t>
                      </a:r>
                      <a:endParaRPr lang="en-GB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effectLst/>
                        </a:rPr>
                        <a:t>2 weeks at 200 bars at RT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Acrylate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(no)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244 nm</a:t>
                      </a:r>
                      <a:endParaRPr lang="en-GB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</a:t>
                      </a:r>
                      <a:r>
                        <a:rPr lang="en-US" sz="800" dirty="0" err="1">
                          <a:effectLst/>
                        </a:rPr>
                        <a:t>cw</a:t>
                      </a:r>
                      <a:r>
                        <a:rPr lang="en-US" sz="800" dirty="0">
                          <a:effectLst/>
                        </a:rPr>
                        <a:t>)</a:t>
                      </a: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36195" marB="36195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00375" y="2541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8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380312" y="1701969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Fibres 1, 2 et 3</a:t>
            </a:r>
          </a:p>
          <a:p>
            <a:pPr algn="ctr"/>
            <a:r>
              <a:rPr lang="en-GB" sz="1100" dirty="0" smtClean="0"/>
              <a:t>(LCAE)  </a:t>
            </a:r>
            <a:endParaRPr lang="en-GB" sz="11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956066"/>
              </p:ext>
            </p:extLst>
          </p:nvPr>
        </p:nvGraphicFramePr>
        <p:xfrm>
          <a:off x="8388424" y="2483261"/>
          <a:ext cx="368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9" name="Équation" r:id="rId5" imgW="368280" imgH="253800" progId="Equation.3">
                  <p:embed/>
                </p:oleObj>
              </mc:Choice>
              <mc:Fallback>
                <p:oleObj name="Équation" r:id="rId5" imgW="36828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88424" y="2483261"/>
                        <a:ext cx="368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744075"/>
              </p:ext>
            </p:extLst>
          </p:nvPr>
        </p:nvGraphicFramePr>
        <p:xfrm>
          <a:off x="8388424" y="3212975"/>
          <a:ext cx="368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0" name="Équation" r:id="rId7" imgW="368280" imgH="253800" progId="Equation.3">
                  <p:embed/>
                </p:oleObj>
              </mc:Choice>
              <mc:Fallback>
                <p:oleObj name="Équation" r:id="rId7" imgW="368280" imgH="253800" progId="Equation.3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424" y="3212975"/>
                        <a:ext cx="368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765192"/>
              </p:ext>
            </p:extLst>
          </p:nvPr>
        </p:nvGraphicFramePr>
        <p:xfrm>
          <a:off x="8334419" y="3972218"/>
          <a:ext cx="368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1" name="Équation" r:id="rId9" imgW="368280" imgH="253800" progId="Equation.3">
                  <p:embed/>
                </p:oleObj>
              </mc:Choice>
              <mc:Fallback>
                <p:oleObj name="Équation" r:id="rId9" imgW="368280" imgH="25380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419" y="3972218"/>
                        <a:ext cx="368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079336"/>
              </p:ext>
            </p:extLst>
          </p:nvPr>
        </p:nvGraphicFramePr>
        <p:xfrm>
          <a:off x="8334419" y="4725143"/>
          <a:ext cx="368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2" name="Équation" r:id="rId11" imgW="368280" imgH="253800" progId="Equation.3">
                  <p:embed/>
                </p:oleObj>
              </mc:Choice>
              <mc:Fallback>
                <p:oleObj name="Équation" r:id="rId11" imgW="368280" imgH="25380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419" y="4725143"/>
                        <a:ext cx="3683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34658"/>
              </p:ext>
            </p:extLst>
          </p:nvPr>
        </p:nvGraphicFramePr>
        <p:xfrm>
          <a:off x="8372519" y="5445223"/>
          <a:ext cx="330200" cy="25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3" name="Équation" r:id="rId13" imgW="330120" imgH="215640" progId="Equation.3">
                  <p:embed/>
                </p:oleObj>
              </mc:Choice>
              <mc:Fallback>
                <p:oleObj name="Équation" r:id="rId13" imgW="330120" imgH="21564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2519" y="5445223"/>
                        <a:ext cx="330200" cy="2559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2" descr="Laboratoire Hubert Curien UMR CNRS 55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40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8421856" y="6520259"/>
            <a:ext cx="1118696" cy="365125"/>
          </a:xfrm>
        </p:spPr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22" name="Picture 2" descr="C:\Users\fm123827\.rssowl\Documents\NEEDS\SOMETIME\Photos\24 avril 2015\DSC_00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0" t="30590" r="32584" b="24777"/>
          <a:stretch/>
        </p:blipFill>
        <p:spPr bwMode="auto">
          <a:xfrm>
            <a:off x="4283968" y="1641481"/>
            <a:ext cx="4320480" cy="33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contenu 11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1224136"/>
          </a:xfrm>
        </p:spPr>
        <p:txBody>
          <a:bodyPr/>
          <a:lstStyle/>
          <a:p>
            <a:pPr marL="0" lvl="1" indent="0">
              <a:buNone/>
            </a:pPr>
            <a:endParaRPr lang="en-GB" b="1" dirty="0"/>
          </a:p>
          <a:p>
            <a:pPr lvl="1"/>
            <a:r>
              <a:rPr lang="en-GB" b="1" dirty="0" smtClean="0"/>
              <a:t>Acquisitions </a:t>
            </a:r>
            <a:r>
              <a:rPr lang="en-GB" b="1" dirty="0" err="1" smtClean="0"/>
              <a:t>en</a:t>
            </a:r>
            <a:r>
              <a:rPr lang="en-GB" b="1" dirty="0" smtClean="0"/>
              <a:t> </a:t>
            </a:r>
            <a:r>
              <a:rPr lang="en-GB" b="1" dirty="0" err="1" smtClean="0"/>
              <a:t>ligne</a:t>
            </a:r>
            <a:r>
              <a:rPr lang="en-GB" b="1" dirty="0" smtClean="0"/>
              <a:t> (1 </a:t>
            </a:r>
            <a:r>
              <a:rPr lang="en-GB" b="1" dirty="0" err="1" smtClean="0"/>
              <a:t>mesure</a:t>
            </a:r>
            <a:r>
              <a:rPr lang="en-GB" b="1" dirty="0" smtClean="0"/>
              <a:t> </a:t>
            </a:r>
            <a:r>
              <a:rPr lang="en-GB" b="1" dirty="0" err="1" smtClean="0"/>
              <a:t>toutes</a:t>
            </a:r>
            <a:r>
              <a:rPr lang="en-GB" b="1" dirty="0" smtClean="0"/>
              <a:t> les minutes)</a:t>
            </a:r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endParaRPr lang="en-GB" b="1" dirty="0" smtClean="0"/>
          </a:p>
          <a:p>
            <a:pPr lvl="1"/>
            <a:endParaRPr lang="en-GB" b="1" dirty="0" smtClean="0"/>
          </a:p>
          <a:p>
            <a:pPr lvl="1"/>
            <a:endParaRPr lang="en-GB" b="1" dirty="0" smtClean="0"/>
          </a:p>
          <a:p>
            <a:pPr lvl="1"/>
            <a:endParaRPr lang="en-GB" b="1" dirty="0"/>
          </a:p>
          <a:p>
            <a:pPr lvl="1"/>
            <a:r>
              <a:rPr lang="en-GB" b="1" dirty="0"/>
              <a:t>On </a:t>
            </a:r>
            <a:r>
              <a:rPr lang="en-GB" b="1" dirty="0" err="1"/>
              <a:t>s’intéresse</a:t>
            </a:r>
            <a:r>
              <a:rPr lang="en-GB" b="1" dirty="0"/>
              <a:t> au </a:t>
            </a:r>
            <a:r>
              <a:rPr lang="en-GB" b="1" dirty="0" err="1" smtClean="0"/>
              <a:t>décalage</a:t>
            </a:r>
            <a:endParaRPr lang="en-GB" b="1" dirty="0" smtClean="0"/>
          </a:p>
          <a:p>
            <a:pPr marL="0" lvl="1" indent="0">
              <a:buNone/>
            </a:pPr>
            <a:r>
              <a:rPr lang="en-GB" b="1" dirty="0"/>
              <a:t> </a:t>
            </a:r>
            <a:r>
              <a:rPr lang="en-GB" b="1" dirty="0" smtClean="0"/>
              <a:t>      des </a:t>
            </a:r>
            <a:r>
              <a:rPr lang="en-GB" b="1" dirty="0" err="1"/>
              <a:t>longueurs</a:t>
            </a:r>
            <a:r>
              <a:rPr lang="en-GB" b="1" dirty="0"/>
              <a:t> </a:t>
            </a:r>
            <a:r>
              <a:rPr lang="en-GB" b="1" dirty="0" err="1"/>
              <a:t>d’onde</a:t>
            </a:r>
            <a:r>
              <a:rPr lang="en-GB" b="1" dirty="0"/>
              <a:t> </a:t>
            </a:r>
            <a:r>
              <a:rPr lang="en-GB" b="1" dirty="0" smtClean="0"/>
              <a:t>de Bragg</a:t>
            </a:r>
            <a:br>
              <a:rPr lang="en-GB" b="1" dirty="0" smtClean="0"/>
            </a:br>
            <a:r>
              <a:rPr lang="en-GB" b="1" dirty="0" smtClean="0"/>
              <a:t>       </a:t>
            </a:r>
            <a:r>
              <a:rPr lang="en-GB" b="1" dirty="0"/>
              <a:t>(avec </a:t>
            </a:r>
            <a:r>
              <a:rPr lang="en-GB" b="1" dirty="0" err="1" smtClean="0"/>
              <a:t>une</a:t>
            </a:r>
            <a:r>
              <a:rPr lang="en-GB" b="1" dirty="0" smtClean="0"/>
              <a:t> </a:t>
            </a:r>
            <a:r>
              <a:rPr lang="en-GB" b="1" dirty="0" err="1" smtClean="0"/>
              <a:t>résolution</a:t>
            </a:r>
            <a:r>
              <a:rPr lang="en-GB" b="1" dirty="0" smtClean="0"/>
              <a:t> </a:t>
            </a:r>
            <a:r>
              <a:rPr lang="en-GB" b="1" dirty="0"/>
              <a:t>de 1 pm – </a:t>
            </a:r>
            <a:r>
              <a:rPr lang="en-GB" b="1" dirty="0" err="1"/>
              <a:t>soit</a:t>
            </a:r>
            <a:r>
              <a:rPr lang="en-GB" b="1" dirty="0"/>
              <a:t> ~0,1°C)</a:t>
            </a:r>
          </a:p>
          <a:p>
            <a:pPr lvl="1"/>
            <a:endParaRPr lang="en-GB" b="1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997" y="5163614"/>
            <a:ext cx="2162200" cy="152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97049"/>
            <a:ext cx="3696162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llipse 2"/>
          <p:cNvSpPr/>
          <p:nvPr/>
        </p:nvSpPr>
        <p:spPr>
          <a:xfrm>
            <a:off x="5604182" y="2850047"/>
            <a:ext cx="432048" cy="484955"/>
          </a:xfrm>
          <a:prstGeom prst="ellipse">
            <a:avLst/>
          </a:prstGeom>
          <a:solidFill>
            <a:schemeClr val="bg1">
              <a:alpha val="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eur droit avec flèche 4"/>
          <p:cNvCxnSpPr>
            <a:stCxn id="3" idx="4"/>
          </p:cNvCxnSpPr>
          <p:nvPr/>
        </p:nvCxnSpPr>
        <p:spPr>
          <a:xfrm>
            <a:off x="5820206" y="3335002"/>
            <a:ext cx="264063" cy="22520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092280" y="5604048"/>
            <a:ext cx="685394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900" dirty="0" smtClean="0">
                <a:latin typeface="Symbol" panose="05050102010706020507" pitchFamily="18" charset="2"/>
              </a:rPr>
              <a:t>D</a:t>
            </a:r>
            <a:r>
              <a:rPr lang="en-GB" sz="900" dirty="0" smtClean="0"/>
              <a:t>T ~15°C</a:t>
            </a:r>
            <a:endParaRPr lang="en-GB" sz="900" dirty="0"/>
          </a:p>
        </p:txBody>
      </p:sp>
      <p:sp>
        <p:nvSpPr>
          <p:cNvPr id="15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1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dans</a:t>
            </a:r>
            <a:r>
              <a:rPr lang="en-US" cap="none" dirty="0" smtClean="0"/>
              <a:t> EOLE</a:t>
            </a:r>
            <a:endParaRPr lang="en-US" cap="none" dirty="0"/>
          </a:p>
        </p:txBody>
      </p:sp>
      <p:pic>
        <p:nvPicPr>
          <p:cNvPr id="13" name="Picture 2" descr="Laboratoire Hubert Curien UMR CNRS 55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742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56376" y="6518665"/>
            <a:ext cx="1118696" cy="365125"/>
          </a:xfrm>
        </p:spPr>
        <p:txBody>
          <a:bodyPr/>
          <a:lstStyle/>
          <a:p>
            <a:pPr algn="r"/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 algn="r"/>
              <a:t>9</a:t>
            </a:fld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00375" y="25415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5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5888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Espace réservé du numéro de diapositive 1"/>
          <p:cNvSpPr txBox="1">
            <a:spLocks/>
          </p:cNvSpPr>
          <p:nvPr/>
        </p:nvSpPr>
        <p:spPr>
          <a:xfrm>
            <a:off x="7956376" y="6518665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mtClean="0"/>
              <a:t>|  PAGE </a:t>
            </a:r>
            <a:fld id="{AEFB9B6D-867A-40B8-ACB0-35CC9F272C9C}" type="slidenum">
              <a:rPr lang="fr-FR" smtClean="0"/>
              <a:pPr algn="r"/>
              <a:t>9</a:t>
            </a:fld>
            <a:endParaRPr lang="fr-FR" dirty="0"/>
          </a:p>
        </p:txBody>
      </p:sp>
      <p:sp>
        <p:nvSpPr>
          <p:cNvPr id="10" name="Espace réservé du contenu 11"/>
          <p:cNvSpPr>
            <a:spLocks noGrp="1"/>
          </p:cNvSpPr>
          <p:nvPr>
            <p:ph idx="1"/>
          </p:nvPr>
        </p:nvSpPr>
        <p:spPr>
          <a:xfrm>
            <a:off x="1043608" y="1227128"/>
            <a:ext cx="2592288" cy="576064"/>
          </a:xfrm>
        </p:spPr>
        <p:txBody>
          <a:bodyPr/>
          <a:lstStyle/>
          <a:p>
            <a:pPr marL="0" algn="ctr"/>
            <a:r>
              <a:rPr lang="en-GB" sz="1400" b="1" dirty="0" smtClean="0">
                <a:solidFill>
                  <a:schemeClr val="tx1"/>
                </a:solidFill>
              </a:rPr>
              <a:t>2014 : </a:t>
            </a:r>
            <a:r>
              <a:rPr lang="en-GB" sz="1400" b="1" dirty="0" err="1">
                <a:solidFill>
                  <a:schemeClr val="tx1"/>
                </a:solidFill>
              </a:rPr>
              <a:t>n</a:t>
            </a:r>
            <a:r>
              <a:rPr lang="en-GB" sz="1400" b="1" dirty="0" err="1" smtClean="0">
                <a:solidFill>
                  <a:schemeClr val="tx1"/>
                </a:solidFill>
              </a:rPr>
              <a:t>ovembre</a:t>
            </a:r>
            <a:r>
              <a:rPr lang="en-GB" sz="1400" b="1" dirty="0" smtClean="0">
                <a:solidFill>
                  <a:schemeClr val="tx1"/>
                </a:solidFill>
              </a:rPr>
              <a:t> et </a:t>
            </a:r>
            <a:r>
              <a:rPr lang="en-GB" sz="1400" b="1" dirty="0" err="1" smtClean="0">
                <a:solidFill>
                  <a:schemeClr val="tx1"/>
                </a:solidFill>
              </a:rPr>
              <a:t>décembre</a:t>
            </a:r>
            <a:endParaRPr lang="en-GB" dirty="0">
              <a:solidFill>
                <a:schemeClr val="tx1"/>
              </a:solidFill>
            </a:endParaRPr>
          </a:p>
          <a:p>
            <a:pPr marL="806450" lvl="3"/>
            <a:endParaRPr lang="en-GB" dirty="0" smtClean="0"/>
          </a:p>
          <a:p>
            <a:pPr marL="568325" lvl="3" indent="0"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r="1204"/>
          <a:stretch>
            <a:fillRect/>
          </a:stretch>
        </p:blipFill>
        <p:spPr bwMode="auto">
          <a:xfrm>
            <a:off x="827584" y="1628800"/>
            <a:ext cx="3672408" cy="310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608" y="1709157"/>
            <a:ext cx="3679896" cy="29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11"/>
          <p:cNvSpPr txBox="1">
            <a:spLocks/>
          </p:cNvSpPr>
          <p:nvPr/>
        </p:nvSpPr>
        <p:spPr>
          <a:xfrm>
            <a:off x="5076056" y="1124744"/>
            <a:ext cx="36004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fr-FR" dirty="0" smtClean="0">
                <a:solidFill>
                  <a:srgbClr val="C00000"/>
                </a:solidFill>
              </a:rPr>
              <a:t>	</a:t>
            </a:r>
            <a:r>
              <a:rPr lang="en-GB" sz="1400" b="1" dirty="0" smtClean="0">
                <a:solidFill>
                  <a:schemeClr val="tx1"/>
                </a:solidFill>
              </a:rPr>
              <a:t>2015 :  </a:t>
            </a:r>
            <a:r>
              <a:rPr lang="en-GB" sz="1400" b="1" dirty="0" err="1" smtClean="0">
                <a:solidFill>
                  <a:schemeClr val="tx1"/>
                </a:solidFill>
              </a:rPr>
              <a:t>janvier</a:t>
            </a:r>
            <a:r>
              <a:rPr lang="en-GB" sz="1400" b="1" dirty="0" smtClean="0">
                <a:solidFill>
                  <a:schemeClr val="tx1"/>
                </a:solidFill>
              </a:rPr>
              <a:t> à </a:t>
            </a:r>
            <a:r>
              <a:rPr lang="en-GB" sz="1400" b="1" dirty="0" err="1" smtClean="0">
                <a:solidFill>
                  <a:schemeClr val="tx1"/>
                </a:solidFill>
              </a:rPr>
              <a:t>juillet</a:t>
            </a:r>
            <a:endParaRPr lang="en-GB" b="1" u="sng" dirty="0" smtClean="0"/>
          </a:p>
          <a:p>
            <a:pPr marL="568325" lvl="3" indent="0">
              <a:buFontTx/>
              <a:buNone/>
            </a:pPr>
            <a:endParaRPr lang="en-GB" b="1" u="sng" dirty="0" smtClean="0"/>
          </a:p>
          <a:p>
            <a:pPr marL="568325" lvl="3" indent="0">
              <a:buFontTx/>
              <a:buNone/>
            </a:pPr>
            <a:endParaRPr lang="en-GB" dirty="0" smtClean="0"/>
          </a:p>
          <a:p>
            <a:pPr marL="806450" lvl="3"/>
            <a:endParaRPr lang="en-GB" dirty="0" smtClean="0"/>
          </a:p>
          <a:p>
            <a:pPr marL="806450" lvl="3"/>
            <a:endParaRPr lang="en-GB" dirty="0" smtClean="0"/>
          </a:p>
          <a:p>
            <a:pPr marL="806450" lvl="3"/>
            <a:endParaRPr lang="en-GB" dirty="0" smtClean="0"/>
          </a:p>
          <a:p>
            <a:pPr marL="568325" lvl="3" indent="0">
              <a:buFontTx/>
              <a:buNone/>
            </a:pPr>
            <a:endParaRPr lang="en-GB" dirty="0" smtClean="0"/>
          </a:p>
          <a:p>
            <a:pPr marL="806450" lvl="3"/>
            <a:endParaRPr lang="en-GB" dirty="0" smtClean="0"/>
          </a:p>
          <a:p>
            <a:pPr marL="806450" lvl="3"/>
            <a:endParaRPr lang="en-GB" dirty="0" smtClean="0"/>
          </a:p>
          <a:p>
            <a:pPr marL="568325" lvl="3" indent="0">
              <a:buFontTx/>
              <a:buNone/>
            </a:pPr>
            <a:r>
              <a:rPr lang="en-GB" dirty="0" smtClean="0"/>
              <a:t> 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61" r="3760"/>
          <a:stretch/>
        </p:blipFill>
        <p:spPr bwMode="auto">
          <a:xfrm>
            <a:off x="4067944" y="1124744"/>
            <a:ext cx="1224135" cy="1963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5868144" y="47971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latin typeface="Symbol" pitchFamily="18" charset="2"/>
              </a:rPr>
              <a:t>f</a:t>
            </a:r>
            <a:r>
              <a:rPr lang="fr-FR" sz="1400" baseline="-25000" dirty="0" err="1" smtClean="0"/>
              <a:t>max</a:t>
            </a:r>
            <a:r>
              <a:rPr lang="fr-FR" sz="1400" baseline="-25000" dirty="0" smtClean="0"/>
              <a:t>.</a:t>
            </a:r>
            <a:r>
              <a:rPr lang="fr-FR" sz="1400" baseline="30000" dirty="0" smtClean="0"/>
              <a:t> </a:t>
            </a:r>
            <a:r>
              <a:rPr lang="fr-FR" sz="1400" dirty="0" smtClean="0"/>
              <a:t>~ 7.7 10</a:t>
            </a:r>
            <a:r>
              <a:rPr lang="fr-FR" sz="1400" baseline="30000" dirty="0"/>
              <a:t>9</a:t>
            </a:r>
            <a:r>
              <a:rPr lang="fr-FR" sz="1400" dirty="0" smtClean="0"/>
              <a:t> n.cm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.s-</a:t>
            </a:r>
            <a:r>
              <a:rPr lang="fr-FR" sz="1400" baseline="30000" dirty="0" smtClean="0"/>
              <a:t>1</a:t>
            </a:r>
          </a:p>
          <a:p>
            <a:pPr algn="ctr"/>
            <a:r>
              <a:rPr lang="fr-FR" sz="1400" dirty="0" smtClean="0"/>
              <a:t>(à 200 W)</a:t>
            </a:r>
            <a:endParaRPr lang="fr-FR" sz="1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1115616" y="47971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>
                <a:latin typeface="Symbol" pitchFamily="18" charset="2"/>
              </a:rPr>
              <a:t>f</a:t>
            </a:r>
            <a:r>
              <a:rPr lang="fr-FR" sz="1400" baseline="-25000" dirty="0" err="1" smtClean="0"/>
              <a:t>max</a:t>
            </a:r>
            <a:r>
              <a:rPr lang="fr-FR" sz="1400" baseline="-25000" dirty="0" smtClean="0"/>
              <a:t>.</a:t>
            </a:r>
            <a:r>
              <a:rPr lang="fr-FR" sz="1400" baseline="30000" dirty="0" smtClean="0"/>
              <a:t> </a:t>
            </a:r>
            <a:r>
              <a:rPr lang="fr-FR" sz="1400" dirty="0" smtClean="0"/>
              <a:t>~ 1.7 10</a:t>
            </a:r>
            <a:r>
              <a:rPr lang="fr-FR" sz="1400" baseline="30000" dirty="0"/>
              <a:t>9</a:t>
            </a:r>
            <a:r>
              <a:rPr lang="fr-FR" sz="1400" dirty="0" smtClean="0"/>
              <a:t> n.cm</a:t>
            </a:r>
            <a:r>
              <a:rPr lang="fr-FR" sz="1400" baseline="30000" dirty="0" smtClean="0"/>
              <a:t>2</a:t>
            </a:r>
            <a:r>
              <a:rPr lang="fr-FR" sz="1400" dirty="0" smtClean="0"/>
              <a:t>.s-</a:t>
            </a:r>
            <a:r>
              <a:rPr lang="fr-FR" sz="1400" baseline="30000" dirty="0" smtClean="0"/>
              <a:t>1</a:t>
            </a:r>
          </a:p>
          <a:p>
            <a:pPr algn="ctr"/>
            <a:r>
              <a:rPr lang="fr-FR" sz="1400" dirty="0" smtClean="0"/>
              <a:t>(à 200 W)</a:t>
            </a:r>
            <a:endParaRPr lang="fr-FR" sz="1400" dirty="0"/>
          </a:p>
        </p:txBody>
      </p:sp>
      <p:sp>
        <p:nvSpPr>
          <p:cNvPr id="19" name="Espace réservé du contenu 11"/>
          <p:cNvSpPr txBox="1">
            <a:spLocks/>
          </p:cNvSpPr>
          <p:nvPr/>
        </p:nvSpPr>
        <p:spPr>
          <a:xfrm>
            <a:off x="251520" y="5589240"/>
            <a:ext cx="8604660" cy="16561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5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6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endParaRPr lang="en-GB" b="1" dirty="0" smtClean="0"/>
          </a:p>
          <a:p>
            <a:pPr lvl="1"/>
            <a:r>
              <a:rPr lang="en-GB" b="1" dirty="0" smtClean="0"/>
              <a:t>A la fin du programme (</a:t>
            </a:r>
            <a:r>
              <a:rPr lang="en-GB" b="1" dirty="0" err="1" smtClean="0"/>
              <a:t>juillet</a:t>
            </a:r>
            <a:r>
              <a:rPr lang="en-GB" b="1" dirty="0" smtClean="0"/>
              <a:t> 2015)</a:t>
            </a:r>
          </a:p>
          <a:p>
            <a:pPr lvl="1">
              <a:lnSpc>
                <a:spcPts val="1200"/>
              </a:lnSpc>
            </a:pPr>
            <a:endParaRPr lang="en-GB" dirty="0" smtClean="0"/>
          </a:p>
          <a:p>
            <a:pPr lvl="2">
              <a:lnSpc>
                <a:spcPts val="1200"/>
              </a:lnSpc>
            </a:pPr>
            <a:r>
              <a:rPr lang="en-GB" dirty="0"/>
              <a:t>	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fluence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b="1" dirty="0" err="1" smtClean="0">
                <a:solidFill>
                  <a:schemeClr val="tx2">
                    <a:lumMod val="75000"/>
                  </a:schemeClr>
                </a:solidFill>
              </a:rPr>
              <a:t>totale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&gt; 1,1 10</a:t>
            </a:r>
            <a:r>
              <a:rPr lang="en-GB" b="1" baseline="30000" dirty="0" smtClean="0">
                <a:solidFill>
                  <a:schemeClr val="tx2">
                    <a:lumMod val="75000"/>
                  </a:schemeClr>
                </a:solidFill>
              </a:rPr>
              <a:t>15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n.cm</a:t>
            </a:r>
            <a:r>
              <a:rPr lang="en-GB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</a:rPr>
              <a:t>              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(~45 % de flux </a:t>
            </a:r>
            <a:r>
              <a:rPr lang="en-GB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rapide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 E</a:t>
            </a:r>
            <a:r>
              <a:rPr lang="en-GB" sz="12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&gt;0,1 MeV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2">
              <a:lnSpc>
                <a:spcPts val="1200"/>
              </a:lnSpc>
            </a:pPr>
            <a:endParaRPr lang="en-GB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>
              <a:lnSpc>
                <a:spcPts val="12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 dose gamma ~ 4 </a:t>
            </a:r>
            <a:r>
              <a:rPr lang="en-GB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kGy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68325" lvl="3" indent="0">
              <a:buFontTx/>
              <a:buNone/>
            </a:pPr>
            <a:r>
              <a:rPr lang="en-GB" dirty="0" smtClean="0"/>
              <a:t> </a:t>
            </a:r>
          </a:p>
        </p:txBody>
      </p:sp>
      <p:sp>
        <p:nvSpPr>
          <p:cNvPr id="15" name="Titre 10"/>
          <p:cNvSpPr>
            <a:spLocks noGrp="1"/>
          </p:cNvSpPr>
          <p:nvPr>
            <p:ph type="title"/>
          </p:nvPr>
        </p:nvSpPr>
        <p:spPr>
          <a:xfrm>
            <a:off x="1512000" y="52752"/>
            <a:ext cx="7596504" cy="90872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cap="none" dirty="0" err="1" smtClean="0"/>
              <a:t>Avancement</a:t>
            </a:r>
            <a:r>
              <a:rPr lang="en-US" cap="none" dirty="0" smtClean="0"/>
              <a:t> du </a:t>
            </a:r>
            <a:r>
              <a:rPr lang="en-US" cap="none" dirty="0" err="1"/>
              <a:t>v</a:t>
            </a:r>
            <a:r>
              <a:rPr lang="en-US" cap="none" dirty="0" err="1" smtClean="0"/>
              <a:t>olet</a:t>
            </a:r>
            <a:r>
              <a:rPr lang="en-US" cap="none" dirty="0" smtClean="0"/>
              <a:t> 1 : </a:t>
            </a:r>
            <a:r>
              <a:rPr lang="en-US" cap="none" dirty="0" err="1"/>
              <a:t>m</a:t>
            </a:r>
            <a:r>
              <a:rPr lang="en-US" cap="none" dirty="0" err="1" smtClean="0"/>
              <a:t>esures</a:t>
            </a:r>
            <a:r>
              <a:rPr lang="en-US" cap="none" dirty="0" smtClean="0"/>
              <a:t> </a:t>
            </a:r>
            <a:r>
              <a:rPr lang="en-US" cap="none" dirty="0" err="1" smtClean="0"/>
              <a:t>dans</a:t>
            </a:r>
            <a:r>
              <a:rPr lang="en-US" cap="none" dirty="0" smtClean="0"/>
              <a:t> EOLE</a:t>
            </a:r>
            <a:endParaRPr lang="en-US" cap="none" dirty="0"/>
          </a:p>
        </p:txBody>
      </p:sp>
      <p:pic>
        <p:nvPicPr>
          <p:cNvPr id="20" name="Picture 2" descr="Laboratoire Hubert Curien UMR CNRS 55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943" y="506681"/>
            <a:ext cx="1468561" cy="40203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5859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aluation août 1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Evaluation août 1A</Template>
  <TotalTime>9362</TotalTime>
  <Words>1633</Words>
  <Application>Microsoft Office PowerPoint</Application>
  <PresentationFormat>Affichage à l'écran (4:3)</PresentationFormat>
  <Paragraphs>416</Paragraphs>
  <Slides>22</Slides>
  <Notes>18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Evaluation août 1A</vt:lpstr>
      <vt:lpstr>Équation</vt:lpstr>
      <vt:lpstr>Projet SOMETIME   Système Optique de MEsure des Températures sous Irradiation dans le réacteur MASURCA  </vt:lpstr>
      <vt:lpstr>Contexte</vt:lpstr>
      <vt:lpstr>Motivation</vt:lpstr>
      <vt:lpstr>Le suivi des températures dans MASURCA</vt:lpstr>
      <vt:lpstr> Le Projet SOMETIME</vt:lpstr>
      <vt:lpstr>Les capteurs optiques à réseaux de Bragg</vt:lpstr>
      <vt:lpstr>Avancement du volet 1 : mesures dans EOLE</vt:lpstr>
      <vt:lpstr>Avancement du volet 1 : mesures dans EOLE</vt:lpstr>
      <vt:lpstr>Avancement du volet 1 : mesures dans EOLE</vt:lpstr>
      <vt:lpstr>Avancement du volet 1 : mesures dans EOLE</vt:lpstr>
      <vt:lpstr>Avancement du volet 1 : mesures dans EOLE</vt:lpstr>
      <vt:lpstr>Avancement du volet 1 : mesures dans EOLE</vt:lpstr>
      <vt:lpstr>Avancement du volet 1 : mesures dans EOLE</vt:lpstr>
      <vt:lpstr>Avancement du volet 2 : mesures sur un tube MASURCA</vt:lpstr>
      <vt:lpstr>Avancement du volet 2 : mesures sur un tube MASURCA</vt:lpstr>
      <vt:lpstr>Avancement du volet 2 : mesures sur un tube MASURCA</vt:lpstr>
      <vt:lpstr>SOMETIME : poursuite du PROJET</vt:lpstr>
      <vt:lpstr>Direction de l’Energie Nucléaire  Département d’Etudes des  Réacteurs Service de Physique Expérimentale Laboratoire des Programmes  Expérimentaux</vt:lpstr>
      <vt:lpstr>Mesure de Températures par Fibres Optiques à Réseaux de Bragg - Projet SOMETIME</vt:lpstr>
      <vt:lpstr>SOMETIME – Le suivi des températures à MASURCA</vt:lpstr>
      <vt:lpstr> Le Projet SOMETIME</vt:lpstr>
      <vt:lpstr>SOMETIME : comportement des FBGs en milieu radiatif</vt:lpstr>
    </vt:vector>
  </TitlesOfParts>
  <Manager>guy.cheymol@cea.fr</Manager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capteurs à fibre optique pour l’instrumentation en réacteurs nucléaires d’essai</dc:title>
  <dc:creator>REMY Laurent</dc:creator>
  <cp:lastModifiedBy>MELLIER Frederic 123827</cp:lastModifiedBy>
  <cp:revision>598</cp:revision>
  <dcterms:created xsi:type="dcterms:W3CDTF">2013-08-22T13:01:11Z</dcterms:created>
  <dcterms:modified xsi:type="dcterms:W3CDTF">2016-01-18T09:48:48Z</dcterms:modified>
</cp:coreProperties>
</file>