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87" r:id="rId3"/>
    <p:sldId id="256" r:id="rId4"/>
    <p:sldId id="284" r:id="rId5"/>
    <p:sldId id="278" r:id="rId6"/>
    <p:sldId id="280" r:id="rId7"/>
    <p:sldId id="279" r:id="rId8"/>
    <p:sldId id="258" r:id="rId9"/>
    <p:sldId id="259" r:id="rId10"/>
    <p:sldId id="261" r:id="rId11"/>
    <p:sldId id="260" r:id="rId12"/>
    <p:sldId id="262" r:id="rId13"/>
    <p:sldId id="263" r:id="rId14"/>
    <p:sldId id="264" r:id="rId15"/>
    <p:sldId id="265" r:id="rId16"/>
    <p:sldId id="266" r:id="rId17"/>
    <p:sldId id="282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3" r:id="rId26"/>
    <p:sldId id="274" r:id="rId27"/>
    <p:sldId id="275" r:id="rId28"/>
    <p:sldId id="286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FF80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3" autoAdjust="0"/>
    <p:restoredTop sz="89343" autoAdjust="0"/>
  </p:normalViewPr>
  <p:slideViewPr>
    <p:cSldViewPr snapToGrid="0" snapToObjects="1">
      <p:cViewPr>
        <p:scale>
          <a:sx n="70" d="100"/>
          <a:sy n="70" d="100"/>
        </p:scale>
        <p:origin x="-19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4332-DFBC-D546-9D62-8B5A6BCB01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9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4332-DFBC-D546-9D62-8B5A6BCB01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3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4332-DFBC-D546-9D62-8B5A6BCB01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00"/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4" descr="imp_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581580" cy="47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STFC_top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2345" y="1"/>
            <a:ext cx="1531654" cy="46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6488668"/>
            <a:ext cx="265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5 June, 2016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7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3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4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63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6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57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8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50798"/>
            <a:ext cx="4495800" cy="6107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50798"/>
            <a:ext cx="4495800" cy="6107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50798"/>
            <a:ext cx="9144000" cy="610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3456"/>
            <a:ext cx="2133600" cy="284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A770E0-55EF-4226-A28D-AA13551F86E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4470EF-B132-48CD-AFDB-F8D32C8A39C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6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ds.kek.jp/indico/event/20176/other-view?view=standard#20160530.detailed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2624175"/>
            <a:ext cx="82089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000" dirty="0" smtClean="0">
                <a:solidFill>
                  <a:srgbClr val="C00000"/>
                </a:solidFill>
              </a:rPr>
              <a:t>The Third International Meeting for Large Neutrino Infrastructures </a:t>
            </a:r>
          </a:p>
          <a:p>
            <a:pPr defTabSz="914400"/>
            <a:endParaRPr lang="en-US" dirty="0" smtClean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Agenda: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hlinkClick r:id="rId2"/>
              </a:rPr>
              <a:t>https://kds.kek.jp/indico/event/20176/other-view?view=standard#20160530.detailed</a:t>
            </a:r>
            <a:endParaRPr lang="en-US" dirty="0" smtClean="0">
              <a:solidFill>
                <a:prstClr val="black"/>
              </a:solidFill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organized by KEK, ICRR, </a:t>
            </a:r>
            <a:r>
              <a:rPr lang="en-US" dirty="0" err="1" smtClean="0">
                <a:solidFill>
                  <a:prstClr val="black"/>
                </a:solidFill>
              </a:rPr>
              <a:t>Fermilab</a:t>
            </a:r>
            <a:r>
              <a:rPr lang="en-US" dirty="0" smtClean="0">
                <a:solidFill>
                  <a:prstClr val="black"/>
                </a:solidFill>
              </a:rPr>
              <a:t>, the </a:t>
            </a:r>
            <a:r>
              <a:rPr lang="en-US" dirty="0" err="1" smtClean="0">
                <a:solidFill>
                  <a:prstClr val="black"/>
                </a:solidFill>
              </a:rPr>
              <a:t>Astroparticle</a:t>
            </a:r>
            <a:r>
              <a:rPr lang="en-US" dirty="0" smtClean="0">
                <a:solidFill>
                  <a:prstClr val="black"/>
                </a:solidFill>
              </a:rPr>
              <a:t> Physics European Consortium (APPEC), the ICFA Neutrino Panel, the IUPAP </a:t>
            </a:r>
            <a:r>
              <a:rPr lang="en-US" dirty="0" err="1" smtClean="0">
                <a:solidFill>
                  <a:prstClr val="black"/>
                </a:solidFill>
              </a:rPr>
              <a:t>Astroparticle</a:t>
            </a:r>
            <a:r>
              <a:rPr lang="en-US" dirty="0" smtClean="0">
                <a:solidFill>
                  <a:prstClr val="black"/>
                </a:solidFill>
              </a:rPr>
              <a:t> Physics International Committee (APPIC) and several worldwide funding agencies 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 took place at KEK on the 30th and 31st of May 2016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69981" y="320338"/>
            <a:ext cx="5594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Report </a:t>
            </a:r>
            <a:r>
              <a:rPr lang="fr-F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</a:t>
            </a:r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ICFA neutrino panel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66925" y="1032979"/>
            <a:ext cx="159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prstClr val="black"/>
                </a:solidFill>
              </a:rPr>
              <a:t>D. </a:t>
            </a:r>
            <a:r>
              <a:rPr lang="fr-FR" dirty="0" err="1" smtClean="0">
                <a:solidFill>
                  <a:prstClr val="black"/>
                </a:solidFill>
              </a:rPr>
              <a:t>Duchesneau</a:t>
            </a:r>
            <a:endParaRPr lang="fr-FR" dirty="0" smtClean="0">
              <a:solidFill>
                <a:prstClr val="black"/>
              </a:solidFill>
            </a:endParaRPr>
          </a:p>
          <a:p>
            <a:pPr defTabSz="914400"/>
            <a:r>
              <a:rPr lang="fr-FR" dirty="0" err="1" smtClean="0">
                <a:solidFill>
                  <a:prstClr val="black"/>
                </a:solidFill>
              </a:rPr>
              <a:t>June</a:t>
            </a:r>
            <a:r>
              <a:rPr lang="fr-FR" dirty="0" smtClean="0">
                <a:solidFill>
                  <a:prstClr val="black"/>
                </a:solidFill>
              </a:rPr>
              <a:t> 6th 2016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0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83"/>
          <a:stretch/>
        </p:blipFill>
        <p:spPr>
          <a:xfrm>
            <a:off x="1073193" y="0"/>
            <a:ext cx="7012952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3193" y="0"/>
            <a:ext cx="7012952" cy="499954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3193" y="6544324"/>
            <a:ext cx="7012952" cy="31367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Roadmap goals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Vibrant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must: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Have discovery potential &amp; deliver critical measurements in the short and medium term: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Present and next-generation experiments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Implies parallel theory and phenomenology </a:t>
            </a:r>
            <a:r>
              <a:rPr lang="en-US" dirty="0" err="1" smtClean="0">
                <a:solidFill>
                  <a:srgbClr val="00B050"/>
                </a:solidFill>
              </a:rPr>
              <a:t>programmes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 the capabilities required to out-perform the present and next-generation experiments: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Implies detector and accelerator R&amp;D </a:t>
            </a:r>
            <a:r>
              <a:rPr lang="en-US" dirty="0" err="1" smtClean="0">
                <a:solidFill>
                  <a:srgbClr val="00B050"/>
                </a:solidFill>
              </a:rPr>
              <a:t>programmes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Accelerator-based neutrino community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Complete, consistent census unavailable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Panel assembled partial information:</a:t>
            </a:r>
          </a:p>
          <a:p>
            <a:pPr lvl="1"/>
            <a:r>
              <a:rPr lang="en-US" dirty="0" smtClean="0"/>
              <a:t>Europe: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ECFA census of European particle-physics community 2009</a:t>
            </a:r>
          </a:p>
          <a:p>
            <a:pPr lvl="1"/>
            <a:r>
              <a:rPr lang="en-US" dirty="0" smtClean="0"/>
              <a:t>The Americas: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Number of researchers involved in FNAL-based neutrino experiments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Canadian survey of particle-physics community prepared during 2015 long-range planning exercise</a:t>
            </a:r>
          </a:p>
          <a:p>
            <a:pPr lvl="1"/>
            <a:r>
              <a:rPr lang="en-US" dirty="0" smtClean="0"/>
              <a:t>Asia: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Asian panel members conducted an ad hoc “mini survey” of the accelerator-based neutrino community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Accelerator-based neutrino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50798"/>
            <a:ext cx="5261139" cy="61072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Asia: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Europe, 2009 ECFA survey:</a:t>
            </a:r>
          </a:p>
          <a:p>
            <a:pPr lvl="1"/>
            <a:r>
              <a:rPr lang="en-US" dirty="0" smtClean="0"/>
              <a:t>Of particle physics community: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10% (1000) involved in neutrino experiments;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Of these, 40% (400) involved in accelerator-based </a:t>
            </a:r>
            <a:r>
              <a:rPr lang="en-US" dirty="0" err="1" smtClean="0">
                <a:solidFill>
                  <a:srgbClr val="00B050"/>
                </a:solidFill>
              </a:rPr>
              <a:t>programme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Americas:</a:t>
            </a:r>
          </a:p>
          <a:p>
            <a:pPr lvl="1"/>
            <a:r>
              <a:rPr lang="en-US" dirty="0" smtClean="0"/>
              <a:t>Canada, 2015 survey: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105 involved in neutrino </a:t>
            </a:r>
            <a:r>
              <a:rPr lang="en-US" dirty="0" err="1" smtClean="0">
                <a:solidFill>
                  <a:srgbClr val="00B050"/>
                </a:solidFill>
              </a:rPr>
              <a:t>expts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35 involved in accelerator-based </a:t>
            </a:r>
            <a:r>
              <a:rPr lang="en-US" dirty="0" err="1" smtClean="0">
                <a:solidFill>
                  <a:srgbClr val="00B050"/>
                </a:solidFill>
              </a:rPr>
              <a:t>programme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7091" y="3780328"/>
            <a:ext cx="3958167" cy="282336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7090" y="750798"/>
            <a:ext cx="3958168" cy="293656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8" name="Left Brace 7"/>
          <p:cNvSpPr/>
          <p:nvPr/>
        </p:nvSpPr>
        <p:spPr>
          <a:xfrm>
            <a:off x="4807595" y="750797"/>
            <a:ext cx="282207" cy="2936561"/>
          </a:xfrm>
          <a:prstGeom prst="leftBrac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423310" y="1118851"/>
            <a:ext cx="4384285" cy="110877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4807595" y="3780328"/>
            <a:ext cx="282207" cy="2823367"/>
          </a:xfrm>
          <a:prstGeom prst="leftBrac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423310" y="5191064"/>
            <a:ext cx="4303652" cy="25199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7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" b="1326"/>
          <a:stretch/>
        </p:blipFill>
        <p:spPr>
          <a:xfrm>
            <a:off x="119405" y="508913"/>
            <a:ext cx="8894224" cy="562490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66766" y="3310948"/>
            <a:ext cx="8546863" cy="86844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6766" y="5265372"/>
            <a:ext cx="8546863" cy="86844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3" y="2045203"/>
            <a:ext cx="8944882" cy="3106382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Accelerator-based LBL nu-oscillation </a:t>
            </a:r>
            <a:r>
              <a:rPr lang="en-US" sz="35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programme</a:t>
            </a:r>
            <a:endParaRPr lang="en-US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5133" y="3455802"/>
            <a:ext cx="89499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0032" y="4032002"/>
            <a:ext cx="89499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300"/>
            <a:ext cx="9144000" cy="7507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Synergy and complementarity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75348"/>
            <a:ext cx="9144000" cy="29839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Running experiments:</a:t>
            </a:r>
          </a:p>
          <a:p>
            <a:pPr lvl="1"/>
            <a:r>
              <a:rPr lang="en-US" dirty="0" smtClean="0"/>
              <a:t>T2K &amp; </a:t>
            </a:r>
            <a:r>
              <a:rPr lang="en-US" dirty="0" err="1" smtClean="0"/>
              <a:t>NOvA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Complementary: baseline, technology, beam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Synergy: enhanced discovery potential in combination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Going forward:</a:t>
            </a:r>
          </a:p>
          <a:p>
            <a:pPr lvl="1"/>
            <a:r>
              <a:rPr lang="en-US" dirty="0" smtClean="0"/>
              <a:t>DUNE &amp; Hyper-K: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Yasuda-san: Complementary approaches, synergy in measurement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11" y="3508379"/>
            <a:ext cx="7817872" cy="327327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16064" y="3508379"/>
            <a:ext cx="359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On the complementarity of Hyper-K and </a:t>
            </a:r>
            <a:r>
              <a:rPr lang="en-US" sz="1400" b="1" dirty="0" smtClean="0"/>
              <a:t>LBNF</a:t>
            </a:r>
          </a:p>
          <a:p>
            <a:pPr algn="r"/>
            <a:r>
              <a:rPr lang="en-US" sz="1400" b="1" dirty="0" smtClean="0"/>
              <a:t>ICFA Neutrino Panel; arXiv:1501.0391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93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Accelerator-based LBL nu-oscillation </a:t>
            </a:r>
            <a:r>
              <a:rPr lang="en-US" sz="35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programme</a:t>
            </a:r>
            <a:endParaRPr lang="en-US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" b="868"/>
          <a:stretch/>
        </p:blipFill>
        <p:spPr>
          <a:xfrm>
            <a:off x="86840" y="846351"/>
            <a:ext cx="8955393" cy="5716249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7026" y="1432934"/>
            <a:ext cx="8471266" cy="8901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967" y="5661588"/>
            <a:ext cx="8471266" cy="8901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967" y="3115547"/>
            <a:ext cx="8471266" cy="6014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Accelerator-based LBL nu-oscillation </a:t>
            </a:r>
            <a:r>
              <a:rPr lang="en-US" sz="35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programme</a:t>
            </a:r>
            <a:endParaRPr lang="en-US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3" y="1443789"/>
            <a:ext cx="8994939" cy="39622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7026" y="2800734"/>
            <a:ext cx="8471266" cy="171517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026" y="4515913"/>
            <a:ext cx="8471266" cy="8901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" y="2052638"/>
            <a:ext cx="8949982" cy="282729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Sterile-neutrino searches at accelerators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1844" y="3473425"/>
            <a:ext cx="89499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1845" y="4312246"/>
            <a:ext cx="89499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ICFA Neutrino Panel:</a:t>
            </a:r>
            <a:br>
              <a:rPr lang="en-US" sz="4000" dirty="0" smtClean="0"/>
            </a:br>
            <a:r>
              <a:rPr lang="en-US" sz="4000" dirty="0" smtClean="0"/>
              <a:t>Roadmap discussion document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593766" y="688769"/>
            <a:ext cx="604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Excerpts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Ken </a:t>
            </a:r>
            <a:r>
              <a:rPr lang="fr-FR" dirty="0" err="1" smtClean="0"/>
              <a:t>Long’s</a:t>
            </a:r>
            <a:r>
              <a:rPr lang="fr-FR" dirty="0" smtClean="0"/>
              <a:t> talk at the KEK meeting </a:t>
            </a:r>
            <a:r>
              <a:rPr lang="fr-FR" smtClean="0"/>
              <a:t>on </a:t>
            </a:r>
            <a:r>
              <a:rPr lang="fr-FR" smtClean="0"/>
              <a:t>30</a:t>
            </a:r>
            <a:r>
              <a:rPr lang="fr-FR" smtClean="0"/>
              <a:t>/05/16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9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Sterile-neutrino searches at accelerators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2" y="992500"/>
            <a:ext cx="8972526" cy="51191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0552" y="1878012"/>
            <a:ext cx="8471266" cy="81416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0552" y="4657034"/>
            <a:ext cx="8471266" cy="145464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552" y="3528058"/>
            <a:ext cx="8471266" cy="575344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9" y="628684"/>
            <a:ext cx="8863053" cy="585925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110"/>
            <a:ext cx="9144000" cy="7507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Supporting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73456"/>
            <a:ext cx="2133600" cy="284544"/>
          </a:xfrm>
        </p:spPr>
        <p:txBody>
          <a:bodyPr/>
          <a:lstStyle/>
          <a:p>
            <a:fld id="{A1DC3ABC-92C2-B748-ABF3-8546144348B4}" type="slidenum">
              <a:rPr lang="en-US" smtClean="0"/>
              <a:t>21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3049" y="1747305"/>
            <a:ext cx="886305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3049" y="4259918"/>
            <a:ext cx="886305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3049" y="5924628"/>
            <a:ext cx="886305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48666" y="26497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480" y="29184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1071" y="40662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6126" y="45791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2006" y="54019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57390"/>
            <a:ext cx="492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+ </a:t>
            </a:r>
            <a:r>
              <a:rPr lang="en-US" sz="1600" b="1" dirty="0" smtClean="0">
                <a:solidFill>
                  <a:srgbClr val="FF0000"/>
                </a:solidFill>
              </a:rPr>
              <a:t>Collaboration lists taken from “parent” collaboration.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400"/>
            <a:ext cx="9144000" cy="75079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Supporting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programme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7" y="745452"/>
            <a:ext cx="8594726" cy="591445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05576" y="2616190"/>
            <a:ext cx="8119557" cy="8575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5576" y="5813599"/>
            <a:ext cx="8119557" cy="8575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Supporting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programme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77" y="750797"/>
            <a:ext cx="7876450" cy="605121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085502" y="1736888"/>
            <a:ext cx="7403125" cy="97700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5502" y="5992268"/>
            <a:ext cx="7403125" cy="79931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5502" y="4223234"/>
            <a:ext cx="7403125" cy="799313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Supporting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0" y="900541"/>
            <a:ext cx="9028662" cy="485290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7621" y="1476355"/>
            <a:ext cx="8616171" cy="79245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7413" y="4049123"/>
            <a:ext cx="8666379" cy="52106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413" y="4570191"/>
            <a:ext cx="8666379" cy="11832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Roadmap next steps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936"/>
            <a:ext cx="9144000" cy="59810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Consultation; starts today:</a:t>
            </a:r>
          </a:p>
          <a:p>
            <a:pPr lvl="1"/>
            <a:r>
              <a:rPr lang="en-US" dirty="0" smtClean="0"/>
              <a:t>With collaborations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Collaborations have checked text </a:t>
            </a:r>
          </a:p>
          <a:p>
            <a:pPr lvl="1"/>
            <a:r>
              <a:rPr lang="en-US" dirty="0" smtClean="0"/>
              <a:t>With neutrino and particle-physics community; 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Mechanism to be defined</a:t>
            </a:r>
          </a:p>
          <a:p>
            <a:pPr lvl="1"/>
            <a:r>
              <a:rPr lang="is-IS" dirty="0" smtClean="0"/>
              <a:t>With stakeholders: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Laboratories and funding agencies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Census:</a:t>
            </a:r>
          </a:p>
          <a:p>
            <a:pPr lvl="1"/>
            <a:r>
              <a:rPr lang="en-US" dirty="0" smtClean="0"/>
              <a:t>Propose </a:t>
            </a:r>
            <a:r>
              <a:rPr lang="en-US" dirty="0"/>
              <a:t>to execute through simple questionnaire: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Adopt format similar to recent ECFA &amp; </a:t>
            </a:r>
            <a:r>
              <a:rPr lang="en-US" dirty="0" err="1">
                <a:solidFill>
                  <a:srgbClr val="00B050"/>
                </a:solidFill>
              </a:rPr>
              <a:t>ApPEC</a:t>
            </a:r>
            <a:r>
              <a:rPr lang="en-US" dirty="0">
                <a:solidFill>
                  <a:srgbClr val="00B050"/>
                </a:solidFill>
              </a:rPr>
              <a:t> surveys</a:t>
            </a:r>
          </a:p>
          <a:p>
            <a:pPr lvl="3"/>
            <a:r>
              <a:rPr lang="en-US" dirty="0"/>
              <a:t>Well trodden, successful path</a:t>
            </a:r>
          </a:p>
          <a:p>
            <a:pPr lvl="1"/>
            <a:r>
              <a:rPr lang="en-US" dirty="0" smtClean="0"/>
              <a:t>Data-gathering mechanism, to be 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Roadmap next steps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Formal opportunities for presentation/feedback:</a:t>
            </a:r>
          </a:p>
          <a:p>
            <a:pPr lvl="1"/>
            <a:r>
              <a:rPr lang="en-US" dirty="0" smtClean="0"/>
              <a:t>Neutrino 2016: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London, 4—9 July 2016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Finalise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roadmap through autumn 2016:</a:t>
            </a:r>
          </a:p>
          <a:p>
            <a:pPr lvl="1"/>
            <a:r>
              <a:rPr lang="en-US" dirty="0" smtClean="0"/>
              <a:t>Propose: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Deliver final roadmap document at Feb17 ICFA meeting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Beyond the ICFA Neutrino Panel:</a:t>
            </a:r>
          </a:p>
          <a:p>
            <a:pPr lvl="1"/>
            <a:r>
              <a:rPr lang="en-US" dirty="0" smtClean="0"/>
              <a:t>How to maintain and enhance what has been done?</a:t>
            </a:r>
          </a:p>
          <a:p>
            <a:pPr lvl="1"/>
            <a:r>
              <a:rPr lang="en-US" dirty="0" smtClean="0"/>
              <a:t>How to </a:t>
            </a:r>
            <a:r>
              <a:rPr lang="en-US" dirty="0" err="1" smtClean="0"/>
              <a:t>recognise</a:t>
            </a:r>
            <a:r>
              <a:rPr lang="en-US" dirty="0" smtClean="0"/>
              <a:t> breadth of field?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Neutrino Panel mandate </a:t>
            </a:r>
            <a:r>
              <a:rPr lang="en-US" dirty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s accelerator-based </a:t>
            </a:r>
            <a:r>
              <a:rPr lang="en-US" dirty="0" err="1" smtClean="0">
                <a:solidFill>
                  <a:srgbClr val="00B050"/>
                </a:solidFill>
              </a:rPr>
              <a:t>programme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Backup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ICFA </a:t>
            </a:r>
            <a:r>
              <a:rPr lang="en-US" dirty="0" err="1"/>
              <a:t>nuPanel</a:t>
            </a:r>
            <a:r>
              <a:rPr lang="en-US" dirty="0"/>
              <a:t>: roadmap discussion </a:t>
            </a:r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5" y="0"/>
            <a:ext cx="9144000" cy="7507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Census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Propose to execute through simple questionnaire:</a:t>
            </a:r>
          </a:p>
          <a:p>
            <a:pPr lvl="1"/>
            <a:r>
              <a:rPr lang="en-US" dirty="0" smtClean="0"/>
              <a:t>Adopt format similar to recent ECFA &amp; </a:t>
            </a:r>
            <a:r>
              <a:rPr lang="en-US" dirty="0" err="1" smtClean="0"/>
              <a:t>ApPEC</a:t>
            </a:r>
            <a:r>
              <a:rPr lang="en-US" dirty="0" smtClean="0"/>
              <a:t> surveys</a:t>
            </a:r>
          </a:p>
          <a:p>
            <a:pPr lvl="2"/>
            <a:r>
              <a:rPr lang="en-US" dirty="0" smtClean="0"/>
              <a:t>Well trodden, successful path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Proposed timetable:</a:t>
            </a:r>
          </a:p>
          <a:p>
            <a:pPr lvl="1"/>
            <a:r>
              <a:rPr lang="en-US" dirty="0" smtClean="0"/>
              <a:t>09Jul16: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inalise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questionnaire (Neutrino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16)</a:t>
            </a:r>
          </a:p>
          <a:p>
            <a:pPr lvl="1"/>
            <a:r>
              <a:rPr lang="en-US" dirty="0" smtClean="0"/>
              <a:t>10Aug16: </a:t>
            </a:r>
            <a:r>
              <a:rPr lang="en-US" dirty="0" smtClean="0">
                <a:solidFill>
                  <a:srgbClr val="BFBFBF"/>
                </a:solidFill>
              </a:rPr>
              <a:t>revise after stakeholder feedback (</a:t>
            </a:r>
            <a:r>
              <a:rPr lang="en-US" dirty="0">
                <a:solidFill>
                  <a:srgbClr val="BFBFBF"/>
                </a:solidFill>
              </a:rPr>
              <a:t>ICHEP ’16</a:t>
            </a:r>
            <a:r>
              <a:rPr lang="en-US" dirty="0" smtClean="0">
                <a:solidFill>
                  <a:srgbClr val="BFBFBF"/>
                </a:solidFill>
              </a:rPr>
              <a:t>)</a:t>
            </a:r>
          </a:p>
          <a:p>
            <a:pPr lvl="1"/>
            <a:r>
              <a:rPr lang="en-US" dirty="0" smtClean="0"/>
              <a:t>Mid Sep16: </a:t>
            </a:r>
            <a:r>
              <a:rPr lang="en-US" dirty="0" smtClean="0">
                <a:solidFill>
                  <a:srgbClr val="BFBFBF"/>
                </a:solidFill>
              </a:rPr>
              <a:t>launch data gathering</a:t>
            </a:r>
          </a:p>
          <a:p>
            <a:pPr lvl="1"/>
            <a:r>
              <a:rPr lang="en-US" dirty="0" err="1" smtClean="0"/>
              <a:t>Wk</a:t>
            </a:r>
            <a:r>
              <a:rPr lang="en-US" dirty="0" smtClean="0"/>
              <a:t> 1 Nov16: </a:t>
            </a:r>
            <a:r>
              <a:rPr lang="en-US" dirty="0" smtClean="0">
                <a:solidFill>
                  <a:srgbClr val="BFBFBF"/>
                </a:solidFill>
              </a:rPr>
              <a:t>receive data form stakeholders</a:t>
            </a:r>
          </a:p>
          <a:p>
            <a:pPr lvl="1"/>
            <a:r>
              <a:rPr lang="en-US" dirty="0" err="1" smtClean="0"/>
              <a:t>Wk</a:t>
            </a:r>
            <a:r>
              <a:rPr lang="en-US" dirty="0" smtClean="0"/>
              <a:t> 1 Dec16: </a:t>
            </a:r>
            <a:r>
              <a:rPr lang="en-US" dirty="0" smtClean="0">
                <a:solidFill>
                  <a:srgbClr val="BFBFBF"/>
                </a:solidFill>
              </a:rPr>
              <a:t>circulate digest of results to stakeholders</a:t>
            </a:r>
          </a:p>
          <a:p>
            <a:pPr lvl="1"/>
            <a:r>
              <a:rPr lang="en-US" dirty="0" smtClean="0"/>
              <a:t>End Dec16: </a:t>
            </a:r>
            <a:r>
              <a:rPr lang="en-US" dirty="0" err="1" smtClean="0">
                <a:solidFill>
                  <a:srgbClr val="BFBFBF"/>
                </a:solidFill>
              </a:rPr>
              <a:t>finalise</a:t>
            </a:r>
            <a:r>
              <a:rPr lang="en-US" dirty="0" smtClean="0">
                <a:solidFill>
                  <a:srgbClr val="BFBFBF"/>
                </a:solidFill>
              </a:rPr>
              <a:t> census section of roadmap doc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266"/>
            <a:ext cx="9144000" cy="5750733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tx1"/>
                </a:solidFill>
              </a:rPr>
              <a:t>The Panel and its mission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tx1"/>
                </a:solidFill>
              </a:rPr>
              <a:t>Roadmap discussion document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solidFill>
                  <a:schemeClr val="tx1"/>
                </a:solidFill>
              </a:rPr>
              <a:t>Next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Panel and its mission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ICFA </a:t>
            </a:r>
            <a:r>
              <a:rPr lang="en-US" dirty="0" err="1" smtClean="0"/>
              <a:t>nuPanel</a:t>
            </a:r>
            <a:r>
              <a:rPr lang="en-US" dirty="0" smtClean="0"/>
              <a:t>: roadmap discussion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21235"/>
            <a:ext cx="442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icfa.fnal.gov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/panels/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neutrino_panel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740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2016-05-28 10.5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1976"/>
            <a:ext cx="9144000" cy="58800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312120" cy="1390873"/>
            <a:chOff x="1606543" y="1031276"/>
            <a:chExt cx="2312120" cy="1390873"/>
          </a:xfrm>
          <a:solidFill>
            <a:srgbClr val="FFFFFF"/>
          </a:solidFill>
        </p:grpSpPr>
        <p:sp>
          <p:nvSpPr>
            <p:cNvPr id="4" name="Rectangle 3"/>
            <p:cNvSpPr/>
            <p:nvPr/>
          </p:nvSpPr>
          <p:spPr>
            <a:xfrm>
              <a:off x="1606543" y="1031276"/>
              <a:ext cx="2312120" cy="123753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FA-logo20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3383" y="1063844"/>
              <a:ext cx="2157541" cy="1150689"/>
            </a:xfrm>
            <a:prstGeom prst="rect">
              <a:avLst/>
            </a:prstGeom>
            <a:grpFill/>
          </p:spPr>
        </p:pic>
        <p:pic>
          <p:nvPicPr>
            <p:cNvPr id="5" name="Picture 4" descr="Screenshot 2016-05-28 10.51.2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543" y="2265636"/>
              <a:ext cx="2312120" cy="156513"/>
            </a:xfrm>
            <a:prstGeom prst="rect">
              <a:avLst/>
            </a:prstGeom>
            <a:grpFill/>
          </p:spPr>
        </p:pic>
      </p:grpSp>
      <p:pic>
        <p:nvPicPr>
          <p:cNvPr id="9" name="Picture 8" descr="Screenshot 2016-05-28 10.58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42" y="1488275"/>
            <a:ext cx="1130300" cy="85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5225" y="0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icfa.fnal.gov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/panels/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neutrino_panel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938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Screenshot 2016-05-28 10.4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12" y="0"/>
            <a:ext cx="7945244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2312120" cy="1390873"/>
            <a:chOff x="1606543" y="1031276"/>
            <a:chExt cx="2312120" cy="1390873"/>
          </a:xfrm>
          <a:solidFill>
            <a:srgbClr val="FFFFFF"/>
          </a:solidFill>
        </p:grpSpPr>
        <p:sp>
          <p:nvSpPr>
            <p:cNvPr id="4" name="Rectangle 3"/>
            <p:cNvSpPr/>
            <p:nvPr/>
          </p:nvSpPr>
          <p:spPr>
            <a:xfrm>
              <a:off x="1606543" y="1031276"/>
              <a:ext cx="2312120" cy="123753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FA-logo20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3383" y="1063844"/>
              <a:ext cx="2157541" cy="1150689"/>
            </a:xfrm>
            <a:prstGeom prst="rect">
              <a:avLst/>
            </a:prstGeom>
            <a:grpFill/>
          </p:spPr>
        </p:pic>
        <p:pic>
          <p:nvPicPr>
            <p:cNvPr id="5" name="Picture 4" descr="Screenshot 2016-05-28 10.51.2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543" y="2265636"/>
              <a:ext cx="2312120" cy="156513"/>
            </a:xfrm>
            <a:prstGeom prst="rect">
              <a:avLst/>
            </a:prstGeom>
            <a:grpFill/>
          </p:spPr>
        </p:pic>
      </p:grpSp>
      <p:sp>
        <p:nvSpPr>
          <p:cNvPr id="6" name="ZoneTexte 5"/>
          <p:cNvSpPr txBox="1"/>
          <p:nvPr/>
        </p:nvSpPr>
        <p:spPr>
          <a:xfrm>
            <a:off x="180443" y="2228671"/>
            <a:ext cx="1640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Asia: 5</a:t>
            </a:r>
          </a:p>
          <a:p>
            <a:r>
              <a:rPr lang="fr-FR" sz="2400" dirty="0" err="1" smtClean="0"/>
              <a:t>Americas</a:t>
            </a:r>
            <a:r>
              <a:rPr lang="fr-FR" sz="2400" dirty="0" smtClean="0"/>
              <a:t>: 5</a:t>
            </a:r>
          </a:p>
          <a:p>
            <a:r>
              <a:rPr lang="fr-FR" sz="2400" dirty="0" smtClean="0"/>
              <a:t>Europe: 5</a:t>
            </a:r>
          </a:p>
          <a:p>
            <a:r>
              <a:rPr lang="fr-FR" sz="2400" dirty="0" smtClean="0"/>
              <a:t>+ chairman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460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Roadmap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 document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ICFA </a:t>
            </a:r>
            <a:r>
              <a:rPr lang="en-US" dirty="0" err="1" smtClean="0"/>
              <a:t>nuPanel</a:t>
            </a:r>
            <a:r>
              <a:rPr lang="en-US" dirty="0" smtClean="0"/>
              <a:t>: roadmap discussion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7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756848" y="6127845"/>
            <a:ext cx="22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Version May 7</a:t>
            </a:r>
            <a:r>
              <a:rPr lang="fr-FR" baseline="30000" dirty="0" smtClean="0"/>
              <a:t>th</a:t>
            </a:r>
            <a:r>
              <a:rPr lang="fr-FR" dirty="0" smtClean="0"/>
              <a:t>, 2016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89647" y="808672"/>
            <a:ext cx="6824900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The terms of reference for the ICFA Neutrino Panel </a:t>
            </a:r>
            <a:r>
              <a:rPr lang="en-US" sz="2000" dirty="0" smtClean="0"/>
              <a:t> </a:t>
            </a:r>
            <a:r>
              <a:rPr lang="en-US" sz="2000" dirty="0"/>
              <a:t>require the Panel to develop a roadmap for the</a:t>
            </a:r>
          </a:p>
          <a:p>
            <a:r>
              <a:rPr lang="fr-FR" sz="2000" dirty="0" err="1"/>
              <a:t>accelerator-based</a:t>
            </a:r>
            <a:r>
              <a:rPr lang="fr-FR" sz="2000" dirty="0"/>
              <a:t> neutrino-oscillation programme.</a:t>
            </a:r>
          </a:p>
        </p:txBody>
      </p:sp>
    </p:spTree>
    <p:extLst>
      <p:ext uri="{BB962C8B-B14F-4D97-AF65-F5344CB8AC3E}">
        <p14:creationId xmlns:p14="http://schemas.microsoft.com/office/powerpoint/2010/main" val="24084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0"/>
            <a:ext cx="549976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/>
          <p:cNvSpPr txBox="1"/>
          <p:nvPr/>
        </p:nvSpPr>
        <p:spPr>
          <a:xfrm rot="16200000">
            <a:off x="-2940549" y="3165077"/>
            <a:ext cx="6250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icfa.fnal.gov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wp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-content/uploads/2016-05-07-nuPanel-roadmap-Final.pdf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6946230" y="3165077"/>
            <a:ext cx="4044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https://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kds.kek.jp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indico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/event/20176/material/0</a:t>
            </a:r>
            <a:r>
              <a:rPr lang="en-US" sz="1400" b="1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450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 document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Documents:</a:t>
            </a:r>
          </a:p>
          <a:p>
            <a:pPr lvl="1"/>
            <a:r>
              <a:rPr lang="en-US" dirty="0" smtClean="0"/>
              <a:t>Approved objectives for experiments in operation</a:t>
            </a:r>
          </a:p>
          <a:p>
            <a:pPr lvl="1"/>
            <a:r>
              <a:rPr lang="en-US" dirty="0" smtClean="0"/>
              <a:t>Approval, construction/exploitation timeline for experiments under consideration</a:t>
            </a:r>
          </a:p>
          <a:p>
            <a:pPr lvl="1"/>
            <a:r>
              <a:rPr lang="en-US" dirty="0" smtClean="0"/>
              <a:t>Proposed timeline for experiments not yet under consideration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Evaluation:</a:t>
            </a:r>
          </a:p>
          <a:p>
            <a:pPr lvl="1"/>
            <a:r>
              <a:rPr lang="en-US" dirty="0" smtClean="0"/>
              <a:t>Evolution of precision of </a:t>
            </a:r>
            <a:r>
              <a:rPr lang="en-US" dirty="0" err="1" smtClean="0"/>
              <a:t>SvM</a:t>
            </a:r>
            <a:r>
              <a:rPr lang="en-US" dirty="0" smtClean="0"/>
              <a:t> mixing parameters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Panel derived interim:</a:t>
            </a:r>
          </a:p>
          <a:p>
            <a:pPr lvl="1"/>
            <a:r>
              <a:rPr lang="en-US" dirty="0" smtClean="0"/>
              <a:t>Branch points based on evolution of precision</a:t>
            </a:r>
          </a:p>
          <a:p>
            <a:pPr lvl="1"/>
            <a:r>
              <a:rPr lang="en-US" dirty="0" smtClean="0"/>
              <a:t>Recommendations on development of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KL-standard-black.potx</Template>
  <TotalTime>3822</TotalTime>
  <Words>713</Words>
  <Application>Microsoft Office PowerPoint</Application>
  <PresentationFormat>Affichage à l'écran (4:3)</PresentationFormat>
  <Paragraphs>176</Paragraphs>
  <Slides>28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KL-standard-black</vt:lpstr>
      <vt:lpstr>Thème Office</vt:lpstr>
      <vt:lpstr>Présentation PowerPoint</vt:lpstr>
      <vt:lpstr>ICFA Neutrino Panel: Roadmap discussion document</vt:lpstr>
      <vt:lpstr>Contents</vt:lpstr>
      <vt:lpstr>The Panel and its mission</vt:lpstr>
      <vt:lpstr>Présentation PowerPoint</vt:lpstr>
      <vt:lpstr>Présentation PowerPoint</vt:lpstr>
      <vt:lpstr>Roadmap  discussion document</vt:lpstr>
      <vt:lpstr>Présentation PowerPoint</vt:lpstr>
      <vt:lpstr>Discussion document</vt:lpstr>
      <vt:lpstr>Présentation PowerPoint</vt:lpstr>
      <vt:lpstr>Roadmap goals</vt:lpstr>
      <vt:lpstr>Accelerator-based neutrino community</vt:lpstr>
      <vt:lpstr>Accelerator-based neutrino community</vt:lpstr>
      <vt:lpstr>Présentation PowerPoint</vt:lpstr>
      <vt:lpstr>Accelerator-based LBL nu-oscillation programme</vt:lpstr>
      <vt:lpstr>Synergy and complementarity</vt:lpstr>
      <vt:lpstr>Accelerator-based LBL nu-oscillation programme</vt:lpstr>
      <vt:lpstr>Accelerator-based LBL nu-oscillation programme</vt:lpstr>
      <vt:lpstr>Sterile-neutrino searches at accelerators</vt:lpstr>
      <vt:lpstr>Sterile-neutrino searches at accelerators</vt:lpstr>
      <vt:lpstr>Supporting programme</vt:lpstr>
      <vt:lpstr>Supporting programme</vt:lpstr>
      <vt:lpstr>Supporting programme</vt:lpstr>
      <vt:lpstr>Supporting programme</vt:lpstr>
      <vt:lpstr>Roadmap next steps</vt:lpstr>
      <vt:lpstr>Roadmap next steps</vt:lpstr>
      <vt:lpstr>Backup</vt:lpstr>
      <vt:lpstr>Census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Long</dc:creator>
  <cp:lastModifiedBy>Dominique Duchesneau</cp:lastModifiedBy>
  <cp:revision>168</cp:revision>
  <dcterms:created xsi:type="dcterms:W3CDTF">2014-12-02T20:44:04Z</dcterms:created>
  <dcterms:modified xsi:type="dcterms:W3CDTF">2016-06-05T13:39:51Z</dcterms:modified>
</cp:coreProperties>
</file>