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236" y="-1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328186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  <a:defRPr sz="4200"/>
            </a:lvl1pPr>
            <a:lvl2pPr>
              <a:spcBef>
                <a:spcPts val="4800"/>
              </a:spcBef>
              <a:defRPr sz="4200"/>
            </a:lvl2pPr>
            <a:lvl3pPr>
              <a:spcBef>
                <a:spcPts val="4800"/>
              </a:spcBef>
              <a:defRPr sz="4200"/>
            </a:lvl3pPr>
            <a:lvl4pPr>
              <a:spcBef>
                <a:spcPts val="4800"/>
              </a:spcBef>
              <a:defRPr sz="4200"/>
            </a:lvl4pPr>
            <a:lvl5pPr>
              <a:spcBef>
                <a:spcPts val="4800"/>
              </a:spcBef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92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1473200"/>
            <a:ext cx="10464800" cy="665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Mass Hierarchy in LBL experiments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Mass hierarchy in LBL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sz="half" idx="1"/>
          </p:nvPr>
        </p:nvSpPr>
        <p:spPr>
          <a:xfrm>
            <a:off x="1269999" y="1056520"/>
            <a:ext cx="10464801" cy="3164286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MH can be determined combining appearance probability of νe and νe-bar</a:t>
            </a:r>
          </a:p>
          <a:p>
            <a:pPr>
              <a:defRPr sz="2400"/>
            </a:pPr>
            <a:r>
              <a:t>MH effects proportional to L ⇒ longer distance is better</a:t>
            </a:r>
          </a:p>
          <a:p>
            <a:pPr>
              <a:defRPr sz="2400"/>
            </a:pPr>
            <a:r>
              <a:t>2 experiments are running and will collect large amount of </a:t>
            </a:r>
            <a:r>
              <a:rPr>
                <a:solidFill>
                  <a:schemeClr val="accent5"/>
                </a:solidFill>
              </a:rPr>
              <a:t>data by 2020</a:t>
            </a:r>
          </a:p>
        </p:txBody>
      </p:sp>
      <p:pic>
        <p:nvPicPr>
          <p:cNvPr id="14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43718" y="4062382"/>
            <a:ext cx="4328885" cy="18730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6817" y="6044172"/>
            <a:ext cx="10571166" cy="333649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/>
          <p:nvPr/>
        </p:nvSpPr>
        <p:spPr>
          <a:xfrm>
            <a:off x="1502320" y="3962399"/>
            <a:ext cx="5101284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889000" indent="-571500" algn="l">
              <a:spcBef>
                <a:spcPts val="2400"/>
              </a:spcBef>
              <a:buSzPct val="171000"/>
              <a:buChar char="•"/>
              <a:defRPr sz="2400"/>
            </a:pPr>
            <a:r>
              <a:t>T2K (295 km) will collect 7.8x10</a:t>
            </a:r>
            <a:r>
              <a:rPr baseline="31999"/>
              <a:t>21</a:t>
            </a:r>
            <a:r>
              <a:t> POT by 2020 </a:t>
            </a:r>
          </a:p>
          <a:p>
            <a:pPr marL="889000" indent="-571500" algn="l">
              <a:spcBef>
                <a:spcPts val="2400"/>
              </a:spcBef>
              <a:buSzPct val="171000"/>
              <a:buChar char="•"/>
              <a:defRPr sz="2400"/>
            </a:pPr>
            <a:r>
              <a:t>NOVA (810 km) will collect 3.6x10</a:t>
            </a:r>
            <a:r>
              <a:rPr baseline="31999"/>
              <a:t>21</a:t>
            </a:r>
            <a:r>
              <a:t> POT by 2020</a:t>
            </a:r>
          </a:p>
        </p:txBody>
      </p:sp>
      <p:grpSp>
        <p:nvGrpSpPr>
          <p:cNvPr id="156" name="Group 156"/>
          <p:cNvGrpSpPr/>
          <p:nvPr/>
        </p:nvGrpSpPr>
        <p:grpSpPr>
          <a:xfrm>
            <a:off x="6511731" y="3760429"/>
            <a:ext cx="6392858" cy="2907993"/>
            <a:chOff x="0" y="0"/>
            <a:chExt cx="6392856" cy="2907992"/>
          </a:xfrm>
        </p:grpSpPr>
        <p:grpSp>
          <p:nvGrpSpPr>
            <p:cNvPr id="146" name="Group 146"/>
            <p:cNvGrpSpPr/>
            <p:nvPr/>
          </p:nvGrpSpPr>
          <p:grpSpPr>
            <a:xfrm>
              <a:off x="0" y="-1"/>
              <a:ext cx="6392857" cy="2372933"/>
              <a:chOff x="0" y="0"/>
              <a:chExt cx="6392856" cy="2372931"/>
            </a:xfrm>
          </p:grpSpPr>
          <p:sp>
            <p:nvSpPr>
              <p:cNvPr id="144" name="Shape 144"/>
              <p:cNvSpPr/>
              <p:nvPr/>
            </p:nvSpPr>
            <p:spPr>
              <a:xfrm>
                <a:off x="0" y="21636"/>
                <a:ext cx="6392857" cy="2351296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85888D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3200">
                    <a:solidFill>
                      <a:srgbClr val="FFFFFF"/>
                    </a:solidFill>
                    <a:effectLst>
                      <a:outerShdw blurRad="38100" dist="25400" dir="5400000" rotWithShape="0">
                        <a:srgbClr val="000000">
                          <a:alpha val="85000"/>
                        </a:srgbClr>
                      </a:outerShdw>
                    </a:effectLst>
                    <a:latin typeface="Monaco"/>
                    <a:ea typeface="Monaco"/>
                    <a:cs typeface="Monaco"/>
                    <a:sym typeface="Monaco"/>
                  </a:defRPr>
                </a:pPr>
                <a:endParaRPr/>
              </a:p>
            </p:txBody>
          </p:sp>
          <p:pic>
            <p:nvPicPr>
              <p:cNvPr id="145" name="pasted-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85111" y="0"/>
                <a:ext cx="6041175" cy="22255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147" name="Image 146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11169" y="723482"/>
              <a:ext cx="633279" cy="416005"/>
            </a:xfrm>
            <a:prstGeom prst="rect">
              <a:avLst/>
            </a:prstGeom>
            <a:effectLst/>
          </p:spPr>
        </p:pic>
        <p:pic>
          <p:nvPicPr>
            <p:cNvPr id="149" name="Image 148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78983" y="1408008"/>
              <a:ext cx="3610220" cy="960893"/>
            </a:xfrm>
            <a:prstGeom prst="rect">
              <a:avLst/>
            </a:prstGeom>
            <a:effectLst/>
          </p:spPr>
        </p:pic>
        <p:sp>
          <p:nvSpPr>
            <p:cNvPr id="151" name="Shape 151"/>
            <p:cNvSpPr/>
            <p:nvPr/>
          </p:nvSpPr>
          <p:spPr>
            <a:xfrm>
              <a:off x="4719219" y="1425028"/>
              <a:ext cx="1616707" cy="14829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2000">
                  <a:solidFill>
                    <a:schemeClr val="accent1">
                      <a:satOff val="-3355"/>
                      <a:lumOff val="26614"/>
                    </a:schemeClr>
                  </a:solidFill>
                  <a:effectLst>
                    <a:outerShdw blurRad="25400" dist="25400" dir="18900000" rotWithShape="0">
                      <a:srgbClr val="000000">
                        <a:alpha val="75000"/>
                      </a:srgbClr>
                    </a:outerShdw>
                  </a:effectLst>
                </a:defRPr>
              </a:pPr>
              <a:r>
                <a:t>Matter effects</a:t>
              </a:r>
            </a:p>
            <a:p>
              <a:pPr defTabSz="457200">
                <a:defRPr sz="2000">
                  <a:solidFill>
                    <a:schemeClr val="accent1">
                      <a:satOff val="-3355"/>
                      <a:lumOff val="26614"/>
                    </a:schemeClr>
                  </a:solidFill>
                  <a:effectLst>
                    <a:outerShdw blurRad="25400" dist="25400" dir="18900000" rotWithShape="0">
                      <a:srgbClr val="000000">
                        <a:alpha val="75000"/>
                      </a:srgbClr>
                    </a:outerShdw>
                  </a:effectLst>
                </a:defRPr>
              </a:pPr>
              <a:r>
                <a:t>∝distance</a:t>
              </a:r>
            </a:p>
            <a:p>
              <a:pPr defTabSz="457200">
                <a:defRPr sz="2000">
                  <a:solidFill>
                    <a:schemeClr val="accent1">
                      <a:satOff val="-3355"/>
                      <a:lumOff val="26614"/>
                    </a:schemeClr>
                  </a:solidFill>
                  <a:effectLst>
                    <a:outerShdw blurRad="25400" dist="25400" dir="18900000" rotWithShape="0">
                      <a:srgbClr val="000000">
                        <a:alpha val="75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24046" y="746113"/>
              <a:ext cx="1141894" cy="370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457200">
                <a:defRPr sz="2000">
                  <a:solidFill>
                    <a:schemeClr val="accent5"/>
                  </a:solidFill>
                  <a:effectLst>
                    <a:outerShdw blurRad="25400" dist="25400" dir="18900000" rotWithShape="0">
                      <a:srgbClr val="000000">
                        <a:alpha val="75000"/>
                      </a:srgbClr>
                    </a:outerShdw>
                  </a:effectLst>
                </a:defRPr>
              </a:lvl1pPr>
            </a:lstStyle>
            <a:p>
              <a:r>
                <a:t>CPV term</a:t>
              </a:r>
            </a:p>
          </p:txBody>
        </p:sp>
        <p:pic>
          <p:nvPicPr>
            <p:cNvPr id="153" name="Image 152"/>
            <p:cNvPicPr>
              <a:picLocks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415719" y="52155"/>
              <a:ext cx="633279" cy="416005"/>
            </a:xfrm>
            <a:prstGeom prst="rect">
              <a:avLst/>
            </a:prstGeom>
            <a:effectLst/>
          </p:spPr>
        </p:pic>
        <p:sp>
          <p:nvSpPr>
            <p:cNvPr id="155" name="Shape 155"/>
            <p:cNvSpPr/>
            <p:nvPr/>
          </p:nvSpPr>
          <p:spPr>
            <a:xfrm>
              <a:off x="2815936" y="70152"/>
              <a:ext cx="2481136" cy="3800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2000">
                  <a:solidFill>
                    <a:schemeClr val="accent2">
                      <a:hueOff val="-2473792"/>
                      <a:satOff val="-50209"/>
                      <a:lumOff val="23543"/>
                    </a:schemeClr>
                  </a:solidFill>
                  <a:effectLst>
                    <a:outerShdw blurRad="25400" dist="25400" dir="18900000" rotWithShape="0">
                      <a:srgbClr val="000000">
                        <a:alpha val="75000"/>
                      </a:srgbClr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t>Leading term ➔ θ</a:t>
              </a:r>
              <a:r>
                <a:rPr baseline="-5999"/>
                <a:t>13</a:t>
              </a:r>
            </a:p>
          </p:txBody>
        </p:sp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xfrm>
            <a:off x="1270000" y="268744"/>
            <a:ext cx="10464800" cy="1924958"/>
          </a:xfrm>
          <a:prstGeom prst="rect">
            <a:avLst/>
          </a:prstGeom>
        </p:spPr>
        <p:txBody>
          <a:bodyPr/>
          <a:lstStyle/>
          <a:p>
            <a:r>
              <a:t>Effect of oscillation parameters on appearance event rate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sz="half" idx="1"/>
          </p:nvPr>
        </p:nvSpPr>
        <p:spPr>
          <a:xfrm>
            <a:off x="1270000" y="6538512"/>
            <a:ext cx="10464800" cy="3238530"/>
          </a:xfrm>
          <a:prstGeom prst="rect">
            <a:avLst/>
          </a:prstGeom>
        </p:spPr>
        <p:txBody>
          <a:bodyPr/>
          <a:lstStyle/>
          <a:p>
            <a:r>
              <a:t>NOVA has larger MH effects than T2K due to the longer baseline</a:t>
            </a:r>
          </a:p>
          <a:p>
            <a:r>
              <a:t>T2K has larger effects due to CP</a:t>
            </a:r>
          </a:p>
          <a:p>
            <a:r>
              <a:t>Combination of the two might be very valuable!</a:t>
            </a:r>
          </a:p>
        </p:txBody>
      </p:sp>
      <p:grpSp>
        <p:nvGrpSpPr>
          <p:cNvPr id="163" name="Group 163"/>
          <p:cNvGrpSpPr/>
          <p:nvPr/>
        </p:nvGrpSpPr>
        <p:grpSpPr>
          <a:xfrm>
            <a:off x="4024223" y="2384910"/>
            <a:ext cx="10618307" cy="4448387"/>
            <a:chOff x="0" y="0"/>
            <a:chExt cx="10618306" cy="4448386"/>
          </a:xfrm>
        </p:grpSpPr>
        <p:pic>
          <p:nvPicPr>
            <p:cNvPr id="160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11137"/>
              <a:ext cx="10618307" cy="42261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1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53097" y="208629"/>
              <a:ext cx="6691433" cy="40311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2" name="Shape 162"/>
            <p:cNvSpPr/>
            <p:nvPr/>
          </p:nvSpPr>
          <p:spPr>
            <a:xfrm>
              <a:off x="8552002" y="0"/>
              <a:ext cx="1981201" cy="444838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64" name="Shape 164"/>
          <p:cNvSpPr/>
          <p:nvPr/>
        </p:nvSpPr>
        <p:spPr>
          <a:xfrm>
            <a:off x="132883" y="2319495"/>
            <a:ext cx="3951210" cy="4318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ν</a:t>
            </a:r>
            <a:r>
              <a:rPr baseline="-5999"/>
              <a:t>μ </a:t>
            </a:r>
            <a:r>
              <a:t>→ ν</a:t>
            </a:r>
            <a:r>
              <a:rPr baseline="-5999"/>
              <a:t>e</a:t>
            </a:r>
            <a:r>
              <a:t> expected events </a:t>
            </a:r>
          </a:p>
          <a:p>
            <a:r>
              <a:t>(NH, δ</a:t>
            </a:r>
            <a:r>
              <a:rPr baseline="-5999"/>
              <a:t>CP</a:t>
            </a:r>
            <a:r>
              <a:t>=-π/2, sin</a:t>
            </a:r>
            <a:r>
              <a:rPr baseline="31999"/>
              <a:t>2</a:t>
            </a:r>
            <a:r>
              <a:t>θ</a:t>
            </a:r>
            <a:r>
              <a:rPr baseline="-5999"/>
              <a:t>23</a:t>
            </a:r>
            <a:r>
              <a:t>=0.5)</a:t>
            </a:r>
          </a:p>
          <a:p>
            <a:endParaRPr/>
          </a:p>
          <a:p>
            <a:pPr>
              <a:defRPr>
                <a:solidFill>
                  <a:schemeClr val="accent5"/>
                </a:solidFill>
              </a:defRPr>
            </a:pPr>
            <a:r>
              <a:t>T2K: 31.1/E21 POT</a:t>
            </a:r>
          </a:p>
          <a:p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</a:rPr>
              <a:t>NOVA: 21.5/E21 POT </a:t>
            </a:r>
            <a:r>
              <a:t> </a:t>
            </a:r>
          </a:p>
          <a:p>
            <a:endParaRPr/>
          </a:p>
          <a:p>
            <a:r>
              <a:t>ν</a:t>
            </a:r>
            <a:r>
              <a:rPr baseline="-5999"/>
              <a:t>μ </a:t>
            </a:r>
            <a:r>
              <a:t>→ ν</a:t>
            </a:r>
            <a:r>
              <a:rPr baseline="-5999"/>
              <a:t>e</a:t>
            </a:r>
            <a:r>
              <a:t> expected events </a:t>
            </a:r>
          </a:p>
          <a:p>
            <a:r>
              <a:t>(NH, δ</a:t>
            </a:r>
            <a:r>
              <a:rPr baseline="-5999"/>
              <a:t>CP</a:t>
            </a:r>
            <a:r>
              <a:t>=-π/2, sin</a:t>
            </a:r>
            <a:r>
              <a:rPr baseline="31999"/>
              <a:t>2</a:t>
            </a:r>
            <a:r>
              <a:t>θ</a:t>
            </a:r>
            <a:r>
              <a:rPr baseline="-5999"/>
              <a:t>23</a:t>
            </a:r>
            <a:r>
              <a:t>=0.5)</a:t>
            </a:r>
          </a:p>
          <a:p>
            <a:endParaRPr/>
          </a:p>
          <a:p>
            <a:pPr>
              <a:defRPr>
                <a:solidFill>
                  <a:schemeClr val="accent5"/>
                </a:solidFill>
              </a:defRPr>
            </a:pPr>
            <a:r>
              <a:t>T2K: 3.7/E21 POT</a:t>
            </a:r>
          </a:p>
          <a:p>
            <a:r>
              <a: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</a:rPr>
              <a:t>NOVA: ~7.6/E21 POT </a:t>
            </a:r>
          </a:p>
        </p:txBody>
      </p:sp>
      <p:sp>
        <p:nvSpPr>
          <p:cNvPr id="165" name="Shape 165"/>
          <p:cNvSpPr/>
          <p:nvPr/>
        </p:nvSpPr>
        <p:spPr>
          <a:xfrm>
            <a:off x="405546" y="4473308"/>
            <a:ext cx="221035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-</a:t>
            </a:r>
          </a:p>
        </p:txBody>
      </p:sp>
      <p:sp>
        <p:nvSpPr>
          <p:cNvPr id="166" name="Shape 166"/>
          <p:cNvSpPr/>
          <p:nvPr/>
        </p:nvSpPr>
        <p:spPr>
          <a:xfrm>
            <a:off x="1196056" y="4473308"/>
            <a:ext cx="2210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-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MH Today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401670" y="5684692"/>
            <a:ext cx="7460185" cy="3118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Analyses of data of T2K+reactors, NOVA+reactors, T2K+SK all point to δCP ~ -90° and NH </a:t>
            </a:r>
          </a:p>
          <a:p>
            <a:r>
              <a:t>⇒  best possible value to determine MH with LBL</a:t>
            </a:r>
          </a:p>
          <a:p>
            <a:endParaRPr/>
          </a:p>
          <a:p>
            <a:r>
              <a:t>Updates are expected for Neutrino2016</a:t>
            </a:r>
          </a:p>
          <a:p>
            <a:r>
              <a:t>⇒ T2K inclusion of ν-bar data (same POT as ν data)</a:t>
            </a:r>
          </a:p>
          <a:p>
            <a:r>
              <a:t>⇒ NOVA will double its statistics in ν mode </a:t>
            </a:r>
          </a:p>
        </p:txBody>
      </p:sp>
      <p:pic>
        <p:nvPicPr>
          <p:cNvPr id="17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679" y="1973981"/>
            <a:ext cx="3582418" cy="32909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17425" y="1691872"/>
            <a:ext cx="3364985" cy="3206431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/>
        </p:nvSpPr>
        <p:spPr>
          <a:xfrm>
            <a:off x="1317447" y="1624362"/>
            <a:ext cx="2286882" cy="489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T2K only, ν only</a:t>
            </a:r>
          </a:p>
        </p:txBody>
      </p:sp>
      <p:pic>
        <p:nvPicPr>
          <p:cNvPr id="174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58181" y="1367301"/>
            <a:ext cx="4589155" cy="7226086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Shape 175"/>
          <p:cNvSpPr/>
          <p:nvPr/>
        </p:nvSpPr>
        <p:spPr>
          <a:xfrm>
            <a:off x="8779020" y="922161"/>
            <a:ext cx="3134148" cy="489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Δχ</a:t>
            </a:r>
            <a:r>
              <a:rPr baseline="31999"/>
              <a:t>2</a:t>
            </a:r>
            <a:r>
              <a:t> = χ</a:t>
            </a:r>
            <a:r>
              <a:rPr baseline="31999"/>
              <a:t>2</a:t>
            </a:r>
            <a:r>
              <a:t>(NH) - χ</a:t>
            </a:r>
            <a:r>
              <a:rPr baseline="31999"/>
              <a:t>2</a:t>
            </a:r>
            <a:r>
              <a:t>(IH)</a:t>
            </a:r>
          </a:p>
        </p:txBody>
      </p:sp>
      <p:pic>
        <p:nvPicPr>
          <p:cNvPr id="176" name="Image 175"/>
          <p:cNvPicPr>
            <a:picLocks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45643" y="1456309"/>
            <a:ext cx="2260948" cy="2489403"/>
          </a:xfrm>
          <a:prstGeom prst="rect">
            <a:avLst/>
          </a:prstGeom>
        </p:spPr>
      </p:pic>
      <p:sp>
        <p:nvSpPr>
          <p:cNvPr id="178" name="Shape 178"/>
          <p:cNvSpPr/>
          <p:nvPr/>
        </p:nvSpPr>
        <p:spPr>
          <a:xfrm>
            <a:off x="564117" y="5044477"/>
            <a:ext cx="440194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t>Abe, K., et al. Physical Review D 91.7 (2015): 072010</a:t>
            </a:r>
          </a:p>
        </p:txBody>
      </p:sp>
      <p:sp>
        <p:nvSpPr>
          <p:cNvPr id="179" name="Shape 179"/>
          <p:cNvSpPr/>
          <p:nvPr/>
        </p:nvSpPr>
        <p:spPr>
          <a:xfrm>
            <a:off x="9469032" y="8614948"/>
            <a:ext cx="208783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r>
              <a:t>PTEP 2015 (2015) no.4, 043C01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MH in 2020 (Long baseline)</a:t>
            </a:r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xfrm>
            <a:off x="1270000" y="1827072"/>
            <a:ext cx="10464800" cy="1900796"/>
          </a:xfrm>
          <a:prstGeom prst="rect">
            <a:avLst/>
          </a:prstGeom>
        </p:spPr>
        <p:txBody>
          <a:bodyPr/>
          <a:lstStyle/>
          <a:p>
            <a:r>
              <a:t>Capability to determine MH in LBL strongly depend on the true values of CP and MH</a:t>
            </a:r>
          </a:p>
          <a:p>
            <a:r>
              <a:t>If the current favored values are the true values MH will be determined at &gt;3σ by LBL experiments in 2020</a:t>
            </a:r>
          </a:p>
        </p:txBody>
      </p:sp>
      <p:pic>
        <p:nvPicPr>
          <p:cNvPr id="18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2931" y="4113076"/>
            <a:ext cx="6713661" cy="478434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Shape 184"/>
          <p:cNvSpPr/>
          <p:nvPr/>
        </p:nvSpPr>
        <p:spPr>
          <a:xfrm>
            <a:off x="4660801" y="8961390"/>
            <a:ext cx="4626857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M. Messier,  Third International Meeting</a:t>
            </a:r>
          </a:p>
          <a:p>
            <a:pPr>
              <a:defRPr sz="2200"/>
            </a:pPr>
            <a:r>
              <a:t> for large neutrino infrastructure</a:t>
            </a:r>
          </a:p>
        </p:txBody>
      </p:sp>
      <p:pic>
        <p:nvPicPr>
          <p:cNvPr id="185" name="Image 184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64790" y="5046190"/>
            <a:ext cx="2216828" cy="1371601"/>
          </a:xfrm>
          <a:prstGeom prst="rect">
            <a:avLst/>
          </a:prstGeom>
        </p:spPr>
      </p:pic>
      <p:sp>
        <p:nvSpPr>
          <p:cNvPr id="187" name="Shape 187"/>
          <p:cNvSpPr/>
          <p:nvPr/>
        </p:nvSpPr>
        <p:spPr>
          <a:xfrm>
            <a:off x="9754273" y="5168899"/>
            <a:ext cx="2166120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r>
              <a:t>Current </a:t>
            </a:r>
          </a:p>
          <a:p>
            <a:pPr>
              <a:defRPr>
                <a:solidFill>
                  <a:schemeClr val="accent2">
                    <a:hueOff val="-2473792"/>
                    <a:satOff val="-50209"/>
                    <a:lumOff val="23543"/>
                  </a:schemeClr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r>
              <a:t>favored values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511340" y="254000"/>
            <a:ext cx="11982119" cy="927100"/>
          </a:xfrm>
          <a:prstGeom prst="rect">
            <a:avLst/>
          </a:prstGeom>
        </p:spPr>
        <p:txBody>
          <a:bodyPr/>
          <a:lstStyle/>
          <a:p>
            <a:r>
              <a:t>Bonus slide: CP violation with T2K-II</a:t>
            </a:r>
          </a:p>
        </p:txBody>
      </p:sp>
      <p:sp>
        <p:nvSpPr>
          <p:cNvPr id="190" name="Shape 190"/>
          <p:cNvSpPr>
            <a:spLocks noGrp="1"/>
          </p:cNvSpPr>
          <p:nvPr>
            <p:ph type="body" sz="half" idx="1"/>
          </p:nvPr>
        </p:nvSpPr>
        <p:spPr>
          <a:xfrm>
            <a:off x="518021" y="1755825"/>
            <a:ext cx="5890325" cy="4365921"/>
          </a:xfrm>
          <a:prstGeom prst="rect">
            <a:avLst/>
          </a:prstGeom>
        </p:spPr>
        <p:txBody>
          <a:bodyPr/>
          <a:lstStyle/>
          <a:p>
            <a:r>
              <a:t>T2K is also proposing to extend its physics run up to 2026 to collect 20x10</a:t>
            </a:r>
            <a:r>
              <a:rPr baseline="31999"/>
              <a:t>21</a:t>
            </a:r>
            <a:r>
              <a:t> POT (T2K-II)</a:t>
            </a:r>
          </a:p>
          <a:p>
            <a:r>
              <a:t>If CP is (close to) maximally violated this will allow to exclude sin(δCP)=0 at more than 3 sigma before next generation of LBL experiments (Dune and Hyper-K) will start their data taking</a:t>
            </a:r>
          </a:p>
        </p:txBody>
      </p:sp>
      <p:grpSp>
        <p:nvGrpSpPr>
          <p:cNvPr id="193" name="Group 193"/>
          <p:cNvGrpSpPr/>
          <p:nvPr/>
        </p:nvGrpSpPr>
        <p:grpSpPr>
          <a:xfrm>
            <a:off x="-23094" y="6281300"/>
            <a:ext cx="6972555" cy="2700150"/>
            <a:chOff x="0" y="0"/>
            <a:chExt cx="6972553" cy="2700148"/>
          </a:xfrm>
        </p:grpSpPr>
        <p:sp>
          <p:nvSpPr>
            <p:cNvPr id="191" name="Shape 191"/>
            <p:cNvSpPr/>
            <p:nvPr/>
          </p:nvSpPr>
          <p:spPr>
            <a:xfrm>
              <a:off x="162793" y="0"/>
              <a:ext cx="6646968" cy="2609608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400000"/>
            </a:ln>
            <a:effectLst>
              <a:outerShdw blurRad="25400" dist="25400" dir="18900000" rotWithShape="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effectLst>
                    <a:outerShdw blurRad="38100" dist="25400" dir="5400000" rotWithShape="0">
                      <a:srgbClr val="000000">
                        <a:alpha val="85000"/>
                      </a:srgbClr>
                    </a:outerShdw>
                  </a:effectLst>
                  <a:latin typeface="Monaco"/>
                  <a:ea typeface="Monaco"/>
                  <a:cs typeface="Monaco"/>
                  <a:sym typeface="Monaco"/>
                </a:defRPr>
              </a:pPr>
              <a:endParaRPr/>
            </a:p>
          </p:txBody>
        </p:sp>
        <p:pic>
          <p:nvPicPr>
            <p:cNvPr id="192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90541"/>
              <a:ext cx="6972554" cy="26096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4" name="Shape 194"/>
          <p:cNvSpPr/>
          <p:nvPr/>
        </p:nvSpPr>
        <p:spPr>
          <a:xfrm>
            <a:off x="9581687" y="6192732"/>
            <a:ext cx="193959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MH unknown</a:t>
            </a:r>
          </a:p>
        </p:txBody>
      </p:sp>
      <p:pic>
        <p:nvPicPr>
          <p:cNvPr id="195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84590" y="1670148"/>
            <a:ext cx="6141361" cy="79119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Personnalisé</PresentationFormat>
  <Paragraphs>50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White</vt:lpstr>
      <vt:lpstr>Mass Hierarchy in LBL experiments </vt:lpstr>
      <vt:lpstr>Mass hierarchy in LBL</vt:lpstr>
      <vt:lpstr>Effect of oscillation parameters on appearance event rate</vt:lpstr>
      <vt:lpstr>MH Today</vt:lpstr>
      <vt:lpstr>MH in 2020 (Long baseline)</vt:lpstr>
      <vt:lpstr>Bonus slide: CP violation with T2K-II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Hierarchy in LBL experiments </dc:title>
  <dc:creator>Dominique Duchesneau</dc:creator>
  <cp:lastModifiedBy>Dominique Duchesneau</cp:lastModifiedBy>
  <cp:revision>1</cp:revision>
  <dcterms:modified xsi:type="dcterms:W3CDTF">2016-06-06T06:08:45Z</dcterms:modified>
</cp:coreProperties>
</file>