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694" r:id="rId3"/>
    <p:sldMasterId id="2147483700" r:id="rId4"/>
    <p:sldMasterId id="2147483706" r:id="rId5"/>
  </p:sldMasterIdLst>
  <p:notesMasterIdLst>
    <p:notesMasterId r:id="rId26"/>
  </p:notesMasterIdLst>
  <p:sldIdLst>
    <p:sldId id="256" r:id="rId6"/>
    <p:sldId id="284" r:id="rId7"/>
    <p:sldId id="268" r:id="rId8"/>
    <p:sldId id="269" r:id="rId9"/>
    <p:sldId id="270" r:id="rId10"/>
    <p:sldId id="271" r:id="rId11"/>
    <p:sldId id="282" r:id="rId12"/>
    <p:sldId id="287" r:id="rId13"/>
    <p:sldId id="285" r:id="rId14"/>
    <p:sldId id="286" r:id="rId15"/>
    <p:sldId id="272" r:id="rId16"/>
    <p:sldId id="288" r:id="rId17"/>
    <p:sldId id="278" r:id="rId18"/>
    <p:sldId id="279" r:id="rId19"/>
    <p:sldId id="280" r:id="rId20"/>
    <p:sldId id="275" r:id="rId21"/>
    <p:sldId id="276" r:id="rId22"/>
    <p:sldId id="274" r:id="rId23"/>
    <p:sldId id="273" r:id="rId24"/>
    <p:sldId id="26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1FB43-2CAC-48E1-89C1-702E99C17BF6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E212B-65B6-4653-A132-02C7170688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72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ED111-5779-425C-95B2-44288A16085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3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DBD6158-A18D-4156-9643-F50C7609A9FE}" type="slidenum">
              <a:rPr lang="en-US" altLang="zh-CN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6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8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4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72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13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20868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2012-7-11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Jun Cao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53963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2012-7-11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Jun Cao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7071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B604C62-E775-4746-9BFA-AC7859C40E85}" type="datetime1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6/6/2016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3962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Observation of Electron-antineutrino Disappearance</a:t>
            </a: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AECFE-2508-7F4F-81FE-439E5AA991D9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8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0" y="6600998"/>
            <a:ext cx="2133600" cy="284386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2015-4-21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7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6777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2012-7-11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Jun Cao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51264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2012-7-11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Jun Cao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0052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16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B604C62-E775-4746-9BFA-AC7859C40E85}" type="datetime1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6/6/2016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3962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Observation of Electron-antineutrino Disappearance</a:t>
            </a: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AECFE-2508-7F4F-81FE-439E5AA991D9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58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0" y="6600998"/>
            <a:ext cx="2133600" cy="284386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2015-4-21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12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33043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2012-7-11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Jun Cao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2421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2012-7-11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Jun Cao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278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B604C62-E775-4746-9BFA-AC7859C40E85}" type="datetime1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6/6/2016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3962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Observation of Electron-antineutrino Disappearance</a:t>
            </a: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AECFE-2508-7F4F-81FE-439E5AA991D9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35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0" y="6600998"/>
            <a:ext cx="2133600" cy="284386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2015-4-21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8227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2012-7-11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Jun Cao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2297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2012-7-11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latin typeface="Arial" charset="0"/>
              </a:rPr>
              <a:t>Jun Cao</a:t>
            </a: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797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32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B604C62-E775-4746-9BFA-AC7859C40E85}" type="datetime1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6/6/2016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3962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</a:rPr>
              <a:t>Observation of Electron-antineutrino Disappearance</a:t>
            </a: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AECFE-2508-7F4F-81FE-439E5AA991D9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0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24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65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48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6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0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8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70E0-55EF-4226-A28D-AA13551F86E7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70EF-B132-48CD-AFDB-F8D32C8A3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88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976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20688"/>
            <a:ext cx="8229600" cy="59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76256" y="6586184"/>
            <a:ext cx="2267744" cy="27699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square" tIns="0" bIns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i="1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altLang="zh-CN" sz="1600" i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1600" smtClean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fld id="{1CEEA5D8-A167-44F9-85E3-5C9A7E390D15}" type="slidenum"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t>‹N°›</a:t>
            </a:fld>
            <a:r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36378"/>
            <a:ext cx="2057400" cy="457200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/>
        </p:spPr>
        <p:txBody>
          <a:bodyPr tIns="46800" bIns="46800"/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 i="1">
                <a:solidFill>
                  <a:prstClr val="black"/>
                </a:solidFill>
              </a:rPr>
              <a:t>  </a:t>
            </a:r>
            <a:endParaRPr lang="en-US" altLang="zh-CN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4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ransition spd="slow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800" b="1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400" b="1">
          <a:solidFill>
            <a:srgbClr val="00800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95400" indent="-3810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976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20688"/>
            <a:ext cx="8229600" cy="59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76256" y="6586184"/>
            <a:ext cx="2267744" cy="27699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square" tIns="0" bIns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i="1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altLang="zh-CN" sz="1600" i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1600" smtClean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fld id="{1CEEA5D8-A167-44F9-85E3-5C9A7E390D15}" type="slidenum"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t>‹N°›</a:t>
            </a:fld>
            <a:r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36378"/>
            <a:ext cx="2057400" cy="457200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/>
        </p:spPr>
        <p:txBody>
          <a:bodyPr tIns="46800" bIns="46800"/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 i="1">
                <a:solidFill>
                  <a:prstClr val="black"/>
                </a:solidFill>
              </a:rPr>
              <a:t>  </a:t>
            </a:r>
            <a:endParaRPr lang="en-US" altLang="zh-CN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1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ransition spd="slow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800" b="1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400" b="1">
          <a:solidFill>
            <a:srgbClr val="00800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95400" indent="-3810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976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20688"/>
            <a:ext cx="8229600" cy="59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76256" y="6586184"/>
            <a:ext cx="2267744" cy="27699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square" tIns="0" bIns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i="1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altLang="zh-CN" sz="1600" i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1600" smtClean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fld id="{1CEEA5D8-A167-44F9-85E3-5C9A7E390D15}" type="slidenum"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t>‹N°›</a:t>
            </a:fld>
            <a:r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36378"/>
            <a:ext cx="2057400" cy="457200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/>
        </p:spPr>
        <p:txBody>
          <a:bodyPr tIns="46800" bIns="46800"/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 i="1">
                <a:solidFill>
                  <a:prstClr val="black"/>
                </a:solidFill>
              </a:rPr>
              <a:t>  </a:t>
            </a:r>
            <a:endParaRPr lang="en-US" altLang="zh-CN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3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ransition spd="slow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800" b="1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400" b="1">
          <a:solidFill>
            <a:srgbClr val="00800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95400" indent="-3810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976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20688"/>
            <a:ext cx="8229600" cy="59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Level one</a:t>
            </a:r>
          </a:p>
          <a:p>
            <a:pPr lvl="1"/>
            <a:r>
              <a:rPr lang="en-US" altLang="zh-CN" smtClean="0"/>
              <a:t>Level two</a:t>
            </a:r>
          </a:p>
          <a:p>
            <a:pPr lvl="2"/>
            <a:r>
              <a:rPr lang="en-US" altLang="zh-CN" smtClean="0"/>
              <a:t>Level three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76256" y="6586184"/>
            <a:ext cx="2267744" cy="27699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wrap="square" tIns="0" bIns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i="1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altLang="zh-CN" sz="1600" i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1600" smtClean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fld id="{1CEEA5D8-A167-44F9-85E3-5C9A7E390D15}" type="slidenum"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buNone/>
              </a:pPr>
              <a:t>‹N°›</a:t>
            </a:fld>
            <a:r>
              <a:rPr lang="en-US" altLang="zh-CN" b="1">
                <a:solidFill>
                  <a:prstClr val="black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36378"/>
            <a:ext cx="2057400" cy="457200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/>
        </p:spPr>
        <p:txBody>
          <a:bodyPr tIns="46800" bIns="46800"/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 i="1">
                <a:solidFill>
                  <a:prstClr val="black"/>
                </a:solidFill>
              </a:rPr>
              <a:t>  </a:t>
            </a:r>
            <a:endParaRPr lang="en-US" altLang="zh-CN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ransition spd="slow" advClick="0"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宋体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FF9900"/>
        </a:buClr>
        <a:buSzPct val="75000"/>
        <a:buFont typeface="Wingdings" pitchFamily="2" charset="2"/>
        <a:buChar char="u"/>
        <a:defRPr sz="2800" b="1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CC3399"/>
        </a:buClr>
        <a:buFont typeface="Wingdings" pitchFamily="2" charset="2"/>
        <a:buChar char="ð"/>
        <a:defRPr sz="2400" b="1">
          <a:solidFill>
            <a:srgbClr val="00800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95400" indent="-3810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213285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Several experiments are expected to contribute to MH determination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404933"/>
            <a:ext cx="667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Prospects for Mass </a:t>
            </a:r>
            <a:r>
              <a:rPr lang="fr-FR" sz="2800" dirty="0" err="1" smtClean="0"/>
              <a:t>Hierarchy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measurements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635896" y="1124744"/>
            <a:ext cx="159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D. </a:t>
            </a:r>
            <a:r>
              <a:rPr lang="fr-FR" dirty="0" err="1" smtClean="0"/>
              <a:t>Duchesneau</a:t>
            </a:r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58500" y="3429000"/>
            <a:ext cx="4551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Atmospherics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Orca</a:t>
            </a:r>
            <a:r>
              <a:rPr lang="fr-FR" dirty="0" smtClean="0"/>
              <a:t>, </a:t>
            </a:r>
            <a:r>
              <a:rPr lang="fr-FR" dirty="0" err="1" smtClean="0"/>
              <a:t>Pingu</a:t>
            </a:r>
            <a:r>
              <a:rPr lang="fr-FR" dirty="0" smtClean="0"/>
              <a:t>, </a:t>
            </a:r>
          </a:p>
          <a:p>
            <a:pPr lvl="1"/>
            <a:r>
              <a:rPr lang="fr-FR" dirty="0" err="1" smtClean="0"/>
              <a:t>HyperK</a:t>
            </a:r>
            <a:r>
              <a:rPr lang="fr-FR" dirty="0" smtClean="0"/>
              <a:t>, INO</a:t>
            </a:r>
          </a:p>
          <a:p>
            <a:endParaRPr lang="fr-FR" dirty="0"/>
          </a:p>
          <a:p>
            <a:r>
              <a:rPr lang="fr-FR" dirty="0" smtClean="0"/>
              <a:t>Neutrino </a:t>
            </a:r>
            <a:r>
              <a:rPr lang="fr-FR" dirty="0" err="1" smtClean="0"/>
              <a:t>Beam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Running: T2K, </a:t>
            </a:r>
            <a:r>
              <a:rPr lang="fr-FR" dirty="0" smtClean="0"/>
              <a:t>Nova</a:t>
            </a:r>
            <a:endParaRPr lang="fr-FR" dirty="0" smtClean="0"/>
          </a:p>
          <a:p>
            <a:pPr lvl="1"/>
            <a:r>
              <a:rPr lang="fr-FR" dirty="0" smtClean="0"/>
              <a:t>Future: DUNE, </a:t>
            </a:r>
            <a:r>
              <a:rPr lang="fr-FR" dirty="0" err="1" smtClean="0"/>
              <a:t>HyperK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Reactor</a:t>
            </a:r>
            <a:r>
              <a:rPr lang="fr-FR" dirty="0" smtClean="0"/>
              <a:t>: JUNO</a:t>
            </a:r>
          </a:p>
          <a:p>
            <a:endParaRPr lang="fr-FR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03" y="2613372"/>
            <a:ext cx="3279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2"/>
          <p:cNvSpPr txBox="1">
            <a:spLocks noChangeArrowheads="1"/>
          </p:cNvSpPr>
          <p:nvPr/>
        </p:nvSpPr>
        <p:spPr bwMode="auto">
          <a:xfrm>
            <a:off x="460971" y="2823021"/>
            <a:ext cx="238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2400" dirty="0" smtClean="0">
                <a:solidFill>
                  <a:srgbClr val="0000FF"/>
                </a:solidFill>
              </a:rPr>
              <a:t>Worldwide effort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27422" y="6165304"/>
            <a:ext cx="2432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GDR Neutrino</a:t>
            </a:r>
          </a:p>
          <a:p>
            <a:r>
              <a:rPr lang="fr-FR" dirty="0" smtClean="0"/>
              <a:t>Grenoble </a:t>
            </a:r>
            <a:r>
              <a:rPr lang="fr-FR" dirty="0" err="1" smtClean="0"/>
              <a:t>June</a:t>
            </a:r>
            <a:r>
              <a:rPr lang="fr-FR" dirty="0" smtClean="0"/>
              <a:t> 6</a:t>
            </a:r>
            <a:r>
              <a:rPr lang="fr-FR" baseline="30000" dirty="0" smtClean="0"/>
              <a:t>th</a:t>
            </a:r>
            <a:r>
              <a:rPr lang="fr-FR" dirty="0" smtClean="0"/>
              <a:t>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7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61950"/>
            <a:ext cx="82010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6057" y="645537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Thomas </a:t>
            </a:r>
            <a:r>
              <a:rPr lang="fr-FR" dirty="0" err="1" smtClean="0"/>
              <a:t>Eberl</a:t>
            </a:r>
            <a:r>
              <a:rPr lang="fr-FR" dirty="0" smtClean="0"/>
              <a:t> KEK 31/05/16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42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61950"/>
            <a:ext cx="82010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66203" y="2627620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Start data </a:t>
            </a:r>
            <a:r>
              <a:rPr lang="fr-FR" dirty="0" err="1" smtClean="0">
                <a:solidFill>
                  <a:srgbClr val="FF0000"/>
                </a:solidFill>
              </a:rPr>
              <a:t>taking</a:t>
            </a:r>
            <a:r>
              <a:rPr lang="fr-FR" dirty="0" smtClean="0">
                <a:solidFill>
                  <a:srgbClr val="FF0000"/>
                </a:solidFill>
              </a:rPr>
              <a:t>: 2020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24128" y="2996952"/>
            <a:ext cx="244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Start construction: 2019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36057" y="645537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Thomas </a:t>
            </a:r>
            <a:r>
              <a:rPr lang="fr-FR" dirty="0" err="1" smtClean="0"/>
              <a:t>Eberl</a:t>
            </a:r>
            <a:r>
              <a:rPr lang="fr-FR" dirty="0" smtClean="0"/>
              <a:t> KEK 31/05/16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2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28638"/>
            <a:ext cx="82010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171922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HYPER-K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11760" y="218088"/>
            <a:ext cx="461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Start of data </a:t>
            </a:r>
            <a:r>
              <a:rPr lang="fr-FR" dirty="0" err="1" smtClean="0"/>
              <a:t>taking</a:t>
            </a:r>
            <a:r>
              <a:rPr lang="fr-FR" dirty="0" smtClean="0"/>
              <a:t>  First Tank </a:t>
            </a:r>
            <a:r>
              <a:rPr lang="fr-FR" dirty="0" err="1" smtClean="0"/>
              <a:t>expected</a:t>
            </a:r>
            <a:r>
              <a:rPr lang="fr-FR" dirty="0" smtClean="0"/>
              <a:t> in 2026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6057" y="6455375"/>
            <a:ext cx="314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Masato</a:t>
            </a:r>
            <a:r>
              <a:rPr lang="fr-FR" dirty="0" smtClean="0"/>
              <a:t> </a:t>
            </a:r>
            <a:r>
              <a:rPr lang="fr-FR" dirty="0" err="1" smtClean="0"/>
              <a:t>Shiozawa</a:t>
            </a:r>
            <a:r>
              <a:rPr lang="fr-FR" dirty="0" smtClean="0"/>
              <a:t> KEK 30/05/16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1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057" y="6455375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Gobinda</a:t>
            </a:r>
            <a:r>
              <a:rPr lang="fr-FR" dirty="0"/>
              <a:t> </a:t>
            </a:r>
            <a:r>
              <a:rPr lang="fr-FR" dirty="0" err="1" smtClean="0"/>
              <a:t>Majumder</a:t>
            </a:r>
            <a:r>
              <a:rPr lang="fr-FR" dirty="0" smtClean="0"/>
              <a:t>  KEK 31/05/16</a:t>
            </a:r>
            <a:endParaRPr lang="fr-F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7992888" cy="59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561305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Expect </a:t>
            </a:r>
            <a:r>
              <a:rPr lang="en-US" dirty="0"/>
              <a:t>construction of tunnel to begin by end of this year.</a:t>
            </a:r>
          </a:p>
          <a:p>
            <a:r>
              <a:rPr lang="en-US" dirty="0"/>
              <a:t>–</a:t>
            </a:r>
            <a:r>
              <a:rPr lang="en-US" b="1" dirty="0"/>
              <a:t>Tunnel and experimental hall : 3-4 years,</a:t>
            </a:r>
            <a:endParaRPr lang="en-US" dirty="0"/>
          </a:p>
          <a:p>
            <a:r>
              <a:rPr lang="fr-FR" dirty="0"/>
              <a:t>–</a:t>
            </a:r>
            <a:r>
              <a:rPr lang="fr-FR" b="1" dirty="0"/>
              <a:t>One module per </a:t>
            </a:r>
            <a:r>
              <a:rPr lang="fr-FR" b="1" dirty="0" err="1" smtClean="0"/>
              <a:t>year</a:t>
            </a:r>
            <a:r>
              <a:rPr lang="fr-FR" b="1" dirty="0" smtClean="0"/>
              <a:t> (total 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7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1" y="352425"/>
            <a:ext cx="82010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504" y="1268760"/>
            <a:ext cx="143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Can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data in 2024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6057" y="6455375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Gobinda</a:t>
            </a:r>
            <a:r>
              <a:rPr lang="fr-FR" dirty="0"/>
              <a:t> </a:t>
            </a:r>
            <a:r>
              <a:rPr lang="fr-FR" dirty="0" err="1" smtClean="0"/>
              <a:t>Majumder</a:t>
            </a:r>
            <a:r>
              <a:rPr lang="fr-FR" dirty="0" smtClean="0"/>
              <a:t>  KEK 31/05/16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3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824" y="2636911"/>
            <a:ext cx="287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Neutrino </a:t>
            </a:r>
            <a:r>
              <a:rPr lang="fr-FR" sz="3200" dirty="0" err="1" smtClean="0">
                <a:solidFill>
                  <a:schemeClr val="tx2"/>
                </a:solidFill>
              </a:rPr>
              <a:t>beams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2425"/>
            <a:ext cx="82105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6455375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Mark Messier KEK 30/05/16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3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2425"/>
            <a:ext cx="82105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6455375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Mark Messier KEK 30/05/16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2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154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8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60033" y="897428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MH at 3 sigma in &lt; 1 </a:t>
            </a:r>
            <a:r>
              <a:rPr lang="fr-FR" dirty="0" err="1" smtClean="0"/>
              <a:t>year</a:t>
            </a:r>
            <a:endParaRPr lang="fr-FR" dirty="0" smtClean="0"/>
          </a:p>
          <a:p>
            <a:r>
              <a:rPr lang="fr-FR" dirty="0" smtClean="0"/>
              <a:t>MH at 5 sigma </a:t>
            </a:r>
            <a:r>
              <a:rPr lang="fr-FR" dirty="0" err="1" smtClean="0"/>
              <a:t>from</a:t>
            </a:r>
            <a:r>
              <a:rPr lang="fr-FR" dirty="0" smtClean="0"/>
              <a:t> 2- 5 </a:t>
            </a:r>
            <a:r>
              <a:rPr lang="fr-FR" dirty="0" err="1" smtClean="0"/>
              <a:t>years</a:t>
            </a:r>
            <a:r>
              <a:rPr lang="fr-FR" dirty="0" smtClean="0"/>
              <a:t> (230 </a:t>
            </a:r>
            <a:r>
              <a:rPr lang="fr-FR" dirty="0" err="1" smtClean="0"/>
              <a:t>kt</a:t>
            </a:r>
            <a:r>
              <a:rPr lang="fr-FR" dirty="0" smtClean="0"/>
              <a:t> MW </a:t>
            </a:r>
            <a:r>
              <a:rPr lang="fr-FR" dirty="0" err="1" smtClean="0"/>
              <a:t>year</a:t>
            </a:r>
            <a:r>
              <a:rPr lang="fr-FR" dirty="0" smtClean="0"/>
              <a:t>) </a:t>
            </a:r>
            <a:r>
              <a:rPr lang="fr-FR" dirty="0" err="1" smtClean="0"/>
              <a:t>depending</a:t>
            </a:r>
            <a:r>
              <a:rPr lang="fr-FR" dirty="0" smtClean="0"/>
              <a:t> on </a:t>
            </a:r>
            <a:r>
              <a:rPr lang="fr-FR" dirty="0" err="1" smtClean="0"/>
              <a:t>deltaCP</a:t>
            </a:r>
            <a:endParaRPr lang="fr-FR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4" y="1124744"/>
            <a:ext cx="4452814" cy="47879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260648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DUNE: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821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824" y="2636911"/>
            <a:ext cx="1620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solidFill>
                  <a:schemeClr val="tx2"/>
                </a:solidFill>
              </a:rPr>
              <a:t>Reactors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908720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Reactors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JUNO :     </a:t>
            </a:r>
            <a:r>
              <a:rPr lang="fr-FR" dirty="0" err="1" smtClean="0"/>
              <a:t>start</a:t>
            </a:r>
            <a:r>
              <a:rPr lang="fr-FR" dirty="0" smtClean="0"/>
              <a:t> 2020, </a:t>
            </a:r>
            <a:r>
              <a:rPr lang="fr-FR" dirty="0"/>
              <a:t>6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 =&gt; MH at 3 sigma in </a:t>
            </a:r>
            <a:r>
              <a:rPr lang="fr-FR" dirty="0" smtClean="0"/>
              <a:t>2026</a:t>
            </a:r>
            <a:endParaRPr lang="fr-FR" dirty="0"/>
          </a:p>
          <a:p>
            <a:pPr lvl="1"/>
            <a:r>
              <a:rPr lang="fr-FR" dirty="0" smtClean="0"/>
              <a:t>RENO </a:t>
            </a:r>
            <a:r>
              <a:rPr lang="fr-FR" dirty="0"/>
              <a:t>50: </a:t>
            </a:r>
            <a:r>
              <a:rPr lang="fr-FR" dirty="0" err="1"/>
              <a:t>start</a:t>
            </a:r>
            <a:r>
              <a:rPr lang="fr-FR" dirty="0"/>
              <a:t> 2022, 10 </a:t>
            </a:r>
            <a:r>
              <a:rPr lang="fr-FR" dirty="0" err="1"/>
              <a:t>years</a:t>
            </a:r>
            <a:r>
              <a:rPr lang="fr-FR" dirty="0"/>
              <a:t> =&gt; MH at 3 sigma  in 2032</a:t>
            </a:r>
          </a:p>
          <a:p>
            <a:endParaRPr lang="fr-FR" dirty="0" smtClean="0"/>
          </a:p>
          <a:p>
            <a:r>
              <a:rPr lang="fr-FR" dirty="0" err="1" smtClean="0"/>
              <a:t>Atmospherics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 err="1" smtClean="0"/>
              <a:t>Orca</a:t>
            </a:r>
            <a:r>
              <a:rPr lang="fr-FR" dirty="0" smtClean="0"/>
              <a:t>: </a:t>
            </a:r>
            <a:r>
              <a:rPr lang="fr-FR" dirty="0" err="1" smtClean="0"/>
              <a:t>start</a:t>
            </a:r>
            <a:r>
              <a:rPr lang="fr-FR" dirty="0" smtClean="0"/>
              <a:t> 2020, 3 </a:t>
            </a:r>
            <a:r>
              <a:rPr lang="fr-FR" dirty="0" err="1" smtClean="0"/>
              <a:t>years</a:t>
            </a:r>
            <a:r>
              <a:rPr lang="fr-FR" dirty="0"/>
              <a:t> </a:t>
            </a:r>
            <a:r>
              <a:rPr lang="fr-FR" dirty="0" smtClean="0"/>
              <a:t>= &gt; MH at 3 sigma in 2023</a:t>
            </a:r>
          </a:p>
          <a:p>
            <a:pPr lvl="1"/>
            <a:r>
              <a:rPr lang="fr-FR" dirty="0" err="1" smtClean="0"/>
              <a:t>Pingu</a:t>
            </a:r>
            <a:r>
              <a:rPr lang="fr-FR" dirty="0" smtClean="0"/>
              <a:t>: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smtClean="0"/>
              <a:t>2020, </a:t>
            </a:r>
            <a:r>
              <a:rPr lang="fr-FR" dirty="0" smtClean="0"/>
              <a:t>4 </a:t>
            </a:r>
            <a:r>
              <a:rPr lang="fr-FR" dirty="0" err="1" smtClean="0"/>
              <a:t>years</a:t>
            </a:r>
            <a:r>
              <a:rPr lang="fr-FR" dirty="0" smtClean="0"/>
              <a:t> =&gt; MH at 3 sigma in </a:t>
            </a:r>
            <a:r>
              <a:rPr lang="fr-FR" dirty="0" smtClean="0"/>
              <a:t>2024</a:t>
            </a:r>
            <a:endParaRPr lang="fr-FR" dirty="0"/>
          </a:p>
          <a:p>
            <a:pPr lvl="1"/>
            <a:r>
              <a:rPr lang="fr-FR" dirty="0" smtClean="0"/>
              <a:t>INO: </a:t>
            </a:r>
            <a:r>
              <a:rPr lang="fr-FR" dirty="0" err="1" smtClean="0"/>
              <a:t>start</a:t>
            </a:r>
            <a:r>
              <a:rPr lang="fr-FR" dirty="0" smtClean="0"/>
              <a:t> 2024, 5 </a:t>
            </a:r>
            <a:r>
              <a:rPr lang="fr-FR" dirty="0" err="1" smtClean="0"/>
              <a:t>years</a:t>
            </a:r>
            <a:r>
              <a:rPr lang="fr-FR" dirty="0" smtClean="0"/>
              <a:t> =&gt; MH at  &gt; 3 sigma in 2029</a:t>
            </a:r>
          </a:p>
          <a:p>
            <a:pPr lvl="1"/>
            <a:r>
              <a:rPr lang="fr-FR" dirty="0" smtClean="0"/>
              <a:t>HYPER K: </a:t>
            </a:r>
            <a:r>
              <a:rPr lang="fr-FR" dirty="0" err="1" smtClean="0"/>
              <a:t>start</a:t>
            </a:r>
            <a:r>
              <a:rPr lang="fr-FR" dirty="0" smtClean="0"/>
              <a:t> 2026, 3 </a:t>
            </a:r>
            <a:r>
              <a:rPr lang="fr-FR" dirty="0" err="1" smtClean="0"/>
              <a:t>years</a:t>
            </a:r>
            <a:r>
              <a:rPr lang="fr-FR" dirty="0"/>
              <a:t> </a:t>
            </a:r>
            <a:r>
              <a:rPr lang="fr-FR" dirty="0" smtClean="0"/>
              <a:t>=&gt;  MH at 3 sigma in 2029</a:t>
            </a:r>
          </a:p>
          <a:p>
            <a:endParaRPr lang="fr-FR" dirty="0" smtClean="0"/>
          </a:p>
          <a:p>
            <a:r>
              <a:rPr lang="fr-FR" dirty="0" smtClean="0"/>
              <a:t>Neutrino </a:t>
            </a:r>
            <a:r>
              <a:rPr lang="fr-FR" dirty="0" err="1" smtClean="0"/>
              <a:t>beams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Nova: running, in 3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2 sigma in 2018</a:t>
            </a:r>
          </a:p>
          <a:p>
            <a:pPr lvl="1"/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T2K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3 sigmas </a:t>
            </a:r>
            <a:r>
              <a:rPr lang="fr-FR" dirty="0" smtClean="0"/>
              <a:t>by 2020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Claudio’s</a:t>
            </a:r>
            <a:r>
              <a:rPr lang="fr-FR" dirty="0" smtClean="0"/>
              <a:t> slides)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DUNE: </a:t>
            </a:r>
            <a:r>
              <a:rPr lang="fr-FR" dirty="0" err="1" smtClean="0"/>
              <a:t>start</a:t>
            </a:r>
            <a:r>
              <a:rPr lang="fr-FR" dirty="0" smtClean="0"/>
              <a:t> 2026, 2-5  </a:t>
            </a:r>
            <a:r>
              <a:rPr lang="fr-FR" dirty="0" err="1" smtClean="0"/>
              <a:t>years</a:t>
            </a:r>
            <a:r>
              <a:rPr lang="fr-FR" dirty="0" smtClean="0"/>
              <a:t> =&gt; MH at 5 sigma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9250" y="260648"/>
            <a:ext cx="145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tx2"/>
                </a:solidFill>
              </a:rPr>
              <a:t>Summary</a:t>
            </a:r>
            <a:r>
              <a:rPr lang="fr-FR" sz="2400" dirty="0" smtClean="0">
                <a:solidFill>
                  <a:schemeClr val="tx2"/>
                </a:solidFill>
              </a:rPr>
              <a:t>: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5805264"/>
            <a:ext cx="492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 </a:t>
            </a:r>
            <a:r>
              <a:rPr lang="fr-FR" dirty="0" err="1" smtClean="0"/>
              <a:t>careful</a:t>
            </a:r>
            <a:r>
              <a:rPr lang="fr-FR" dirty="0" smtClean="0"/>
              <a:t>: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assumption</a:t>
            </a:r>
            <a:r>
              <a:rPr lang="fr-FR" dirty="0" smtClean="0"/>
              <a:t> on theta23 octant</a:t>
            </a:r>
          </a:p>
          <a:p>
            <a:r>
              <a:rPr lang="fr-FR" dirty="0" err="1" smtClean="0"/>
              <a:t>different</a:t>
            </a:r>
            <a:r>
              <a:rPr lang="fr-FR" dirty="0" smtClean="0"/>
              <a:t> observables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reactors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580"/>
          </a:xfrm>
        </p:spPr>
        <p:txBody>
          <a:bodyPr/>
          <a:lstStyle/>
          <a:p>
            <a:r>
              <a:rPr lang="en-US" altLang="zh-CN" dirty="0" smtClean="0"/>
              <a:t>Determine MH with Reactors</a:t>
            </a:r>
            <a:endParaRPr lang="zh-CN" altLang="en-US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673" y="2485864"/>
            <a:ext cx="4039816" cy="27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046177"/>
            <a:ext cx="4076701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38744" y="4062899"/>
                <a:ext cx="4681003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Precision energy spectrum </a:t>
                </a:r>
                <a:r>
                  <a:rPr lang="en-US" altLang="zh-CN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measurement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interference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between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sz="2000" b="1" i="1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31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altLang="zh-CN" sz="20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CN" sz="2000" b="1" i="1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à"/>
                  <a:defRPr/>
                </a:pP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: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Relative measurement</a:t>
                </a: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à"/>
                  <a:defRPr/>
                </a:pPr>
                <a:endParaRPr lang="en-US" altLang="zh-CN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dirty="0" smtClean="0">
                    <a:solidFill>
                      <a:srgbClr val="0000FF"/>
                    </a:solidFill>
                    <a:latin typeface="Arial" charset="0"/>
                  </a:rPr>
                  <a:t>Further improvement  with Δm</a:t>
                </a:r>
                <a:r>
                  <a:rPr lang="en-US" altLang="zh-CN" sz="2000" baseline="30000" dirty="0" smtClean="0">
                    <a:solidFill>
                      <a:srgbClr val="0000FF"/>
                    </a:solidFill>
                    <a:latin typeface="Arial" charset="0"/>
                  </a:rPr>
                  <a:t>2</a:t>
                </a:r>
                <a:r>
                  <a:rPr lang="el-GR" altLang="zh-CN" sz="2000" baseline="-25000" dirty="0" smtClean="0">
                    <a:solidFill>
                      <a:srgbClr val="0000FF"/>
                    </a:solidFill>
                    <a:latin typeface="Arial" charset="0"/>
                  </a:rPr>
                  <a:t>μμ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Arial" charset="0"/>
                  </a:rPr>
                  <a:t> measurement from accelerator exp.</a:t>
                </a: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à"/>
                  <a:defRPr/>
                </a:pP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: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Absolute measurement</a:t>
                </a:r>
                <a:endParaRPr lang="en-US" altLang="zh-CN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4" y="4062899"/>
                <a:ext cx="4681003" cy="2246769"/>
              </a:xfrm>
              <a:prstGeom prst="rect">
                <a:avLst/>
              </a:prstGeom>
              <a:blipFill rotWithShape="0">
                <a:blip r:embed="rId6"/>
                <a:stretch>
                  <a:fillRect l="-1432" t="-1355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4" descr="allbaseline_dyb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57" y="1046177"/>
            <a:ext cx="3563888" cy="288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3302196" y="3068529"/>
            <a:ext cx="142851" cy="14444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>
            <a:off x="3373622" y="2177364"/>
            <a:ext cx="0" cy="545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79246" y="971436"/>
            <a:ext cx="1300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4 MeV </a:t>
            </a:r>
            <a:r>
              <a:rPr lang="en-US" altLang="zh-CN" dirty="0" smtClean="0">
                <a:solidFill>
                  <a:prstClr val="black"/>
                </a:solidFill>
                <a:latin typeface="Arial" charset="0"/>
                <a:sym typeface="Symbol" panose="05050102010706020507" pitchFamily="18" charset="2"/>
              </a:rPr>
              <a:t></a:t>
            </a:r>
            <a:r>
              <a:rPr lang="en-US" altLang="zh-CN" baseline="-25000" dirty="0" smtClean="0">
                <a:solidFill>
                  <a:prstClr val="black"/>
                </a:solidFill>
                <a:latin typeface="Arial" charset="0"/>
                <a:sym typeface="Symbol" panose="05050102010706020507" pitchFamily="18" charset="2"/>
              </a:rPr>
              <a:t>e</a:t>
            </a:r>
            <a:endParaRPr lang="zh-CN" altLang="en-US" baseline="-250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7620398" y="1978529"/>
            <a:ext cx="92943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接连接符 60"/>
          <p:cNvCxnSpPr/>
          <p:nvPr/>
        </p:nvCxnSpPr>
        <p:spPr bwMode="auto">
          <a:xfrm>
            <a:off x="7633612" y="2322527"/>
            <a:ext cx="92943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 bwMode="auto">
          <a:xfrm>
            <a:off x="5796136" y="1988926"/>
            <a:ext cx="92943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/>
          <p:cNvCxnSpPr/>
          <p:nvPr/>
        </p:nvCxnSpPr>
        <p:spPr bwMode="auto">
          <a:xfrm>
            <a:off x="5796136" y="2322527"/>
            <a:ext cx="929433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9081" y="5373216"/>
            <a:ext cx="4752975" cy="12668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6057" y="6455375"/>
            <a:ext cx="260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Jun CAO </a:t>
            </a:r>
            <a:r>
              <a:rPr lang="fr-FR" dirty="0"/>
              <a:t> </a:t>
            </a:r>
            <a:r>
              <a:rPr lang="fr-FR" dirty="0" smtClean="0"/>
              <a:t> KEK 31/05/16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4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chemeClr val="accent1">
                    <a:lumMod val="50000"/>
                  </a:schemeClr>
                </a:solidFill>
              </a:rPr>
              <a:t>Rich</a:t>
            </a:r>
            <a:r>
              <a:rPr lang="en-US" altLang="zh-CN" sz="3600" u="sng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Physics Program</a:t>
            </a:r>
            <a:endParaRPr lang="zh-CN" altLang="en-US" sz="3600" u="sng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4032" y="1499195"/>
            <a:ext cx="3404432" cy="452209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sz="2000" b="1" dirty="0">
                <a:cs typeface="Times New Roman" panose="02020603050405020304" pitchFamily="18" charset="0"/>
              </a:rPr>
              <a:t>20 </a:t>
            </a:r>
            <a:r>
              <a:rPr lang="en-US" altLang="zh-CN" sz="2000" b="1" dirty="0" err="1">
                <a:cs typeface="Times New Roman" panose="02020603050405020304" pitchFamily="18" charset="0"/>
              </a:rPr>
              <a:t>kton</a:t>
            </a:r>
            <a:r>
              <a:rPr lang="en-US" altLang="zh-CN" sz="2000" b="1" dirty="0">
                <a:cs typeface="Times New Roman" panose="02020603050405020304" pitchFamily="18" charset="0"/>
              </a:rPr>
              <a:t> LS detector</a:t>
            </a: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3%</a:t>
            </a:r>
            <a:r>
              <a:rPr lang="zh-CN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cs typeface="Times New Roman" panose="02020603050405020304" pitchFamily="18" charset="0"/>
              </a:rPr>
              <a:t>energy </a:t>
            </a:r>
            <a:r>
              <a:rPr lang="en-US" altLang="zh-CN" sz="2000" b="1" dirty="0" smtClean="0">
                <a:cs typeface="Times New Roman" panose="02020603050405020304" pitchFamily="18" charset="0"/>
              </a:rPr>
              <a:t>resolution</a:t>
            </a:r>
          </a:p>
          <a:p>
            <a:r>
              <a:rPr lang="en-US" altLang="zh-CN" sz="2000" b="1" dirty="0" smtClean="0">
                <a:cs typeface="Times New Roman" panose="02020603050405020304" pitchFamily="18" charset="0"/>
              </a:rPr>
              <a:t>700 m underground</a:t>
            </a:r>
            <a:endParaRPr lang="en-US" altLang="zh-CN" sz="2000" b="1" dirty="0"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Rich physics possibilities</a:t>
            </a:r>
          </a:p>
          <a:p>
            <a:pPr lvl="1"/>
            <a:r>
              <a:rPr lang="en-US" altLang="zh-CN" sz="1800" b="1" dirty="0">
                <a:cs typeface="Times New Roman" panose="02020603050405020304" pitchFamily="18" charset="0"/>
              </a:rPr>
              <a:t>Reactor </a:t>
            </a:r>
            <a:r>
              <a:rPr lang="en-US" altLang="zh-CN" sz="1800" b="1" dirty="0" smtClean="0">
                <a:cs typeface="Times New Roman" panose="02020603050405020304" pitchFamily="18" charset="0"/>
              </a:rPr>
              <a:t>neutrino</a:t>
            </a:r>
            <a:r>
              <a:rPr lang="en-US" altLang="zh-CN" sz="1800" b="1" dirty="0">
                <a:cs typeface="Times New Roman" panose="02020603050405020304" pitchFamily="18" charset="0"/>
              </a:rPr>
              <a:t/>
            </a:r>
            <a:br>
              <a:rPr lang="en-US" altLang="zh-CN" sz="1800" b="1" dirty="0">
                <a:cs typeface="Times New Roman" panose="02020603050405020304" pitchFamily="18" charset="0"/>
              </a:rPr>
            </a:br>
            <a:r>
              <a:rPr lang="en-US" altLang="zh-CN" sz="1800" b="1" dirty="0">
                <a:cs typeface="Times New Roman" panose="02020603050405020304" pitchFamily="18" charset="0"/>
              </a:rPr>
              <a:t>for </a:t>
            </a:r>
            <a:r>
              <a:rPr lang="en-US" altLang="zh-CN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Mass hierarchy </a:t>
            </a:r>
            <a:r>
              <a:rPr lang="en-US" altLang="zh-CN" sz="1800" b="1" dirty="0">
                <a:cs typeface="Times New Roman" panose="02020603050405020304" pitchFamily="18" charset="0"/>
              </a:rPr>
              <a:t>and </a:t>
            </a:r>
            <a:r>
              <a:rPr lang="en-US" altLang="zh-CN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zh-CN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recision </a:t>
            </a:r>
            <a:r>
              <a:rPr lang="en-US" altLang="zh-CN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measurement </a:t>
            </a:r>
            <a:r>
              <a:rPr lang="en-US" altLang="zh-CN" sz="1800" b="1" dirty="0">
                <a:cs typeface="Times New Roman" panose="02020603050405020304" pitchFamily="18" charset="0"/>
              </a:rPr>
              <a:t>of </a:t>
            </a:r>
            <a:r>
              <a:rPr lang="en-US" altLang="zh-CN" sz="1800" b="1" dirty="0" smtClean="0">
                <a:cs typeface="Times New Roman" panose="02020603050405020304" pitchFamily="18" charset="0"/>
              </a:rPr>
              <a:t>oscillation parameters</a:t>
            </a:r>
            <a:endParaRPr lang="en-US" altLang="zh-CN" sz="1800" b="1" dirty="0"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Supernovae 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neutrino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 err="1" smtClean="0">
                <a:cs typeface="Times New Roman" panose="02020603050405020304" pitchFamily="18" charset="0"/>
              </a:rPr>
              <a:t>Geoneutrino</a:t>
            </a:r>
            <a:endParaRPr lang="en-US" altLang="zh-CN" sz="1800" b="1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Solar neutrino</a:t>
            </a:r>
          </a:p>
          <a:p>
            <a:pPr lvl="1"/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Atmospheric neutrino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>
                <a:cs typeface="Times New Roman" panose="02020603050405020304" pitchFamily="18" charset="0"/>
              </a:rPr>
              <a:t>Exotic searches </a:t>
            </a:r>
          </a:p>
        </p:txBody>
      </p:sp>
      <p:sp>
        <p:nvSpPr>
          <p:cNvPr id="119813" name="矩形 12"/>
          <p:cNvSpPr>
            <a:spLocks noChangeArrowheads="1"/>
          </p:cNvSpPr>
          <p:nvPr/>
        </p:nvSpPr>
        <p:spPr bwMode="auto">
          <a:xfrm>
            <a:off x="514954" y="6165304"/>
            <a:ext cx="762823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b="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 Physics with JUNO</a:t>
            </a:r>
            <a:r>
              <a:rPr lang="en-US" altLang="zh-CN" sz="20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Phys. </a:t>
            </a:r>
            <a:r>
              <a:rPr lang="en-US" altLang="zh-CN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43, 030401 (2016)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465407" y="782170"/>
            <a:ext cx="7992887" cy="8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b="1" kern="0" dirty="0">
                <a:solidFill>
                  <a:srgbClr val="0000FF">
                    <a:lumMod val="75000"/>
                  </a:srgbClr>
                </a:solidFill>
                <a:cs typeface="Times New Roman" panose="02020603050405020304" pitchFamily="18" charset="0"/>
              </a:rPr>
              <a:t>JUNO </a:t>
            </a:r>
            <a:r>
              <a:rPr lang="en-US" altLang="zh-CN" sz="2000" b="1" kern="0" dirty="0" smtClean="0">
                <a:solidFill>
                  <a:srgbClr val="0000FF">
                    <a:lumMod val="75000"/>
                  </a:srgbClr>
                </a:solidFill>
                <a:cs typeface="Times New Roman" panose="02020603050405020304" pitchFamily="18" charset="0"/>
              </a:rPr>
              <a:t>has been approved </a:t>
            </a:r>
            <a:r>
              <a:rPr lang="en-US" altLang="zh-CN" sz="2000" b="1" kern="0" dirty="0">
                <a:solidFill>
                  <a:srgbClr val="0000FF">
                    <a:lumMod val="75000"/>
                  </a:srgbClr>
                </a:solidFill>
                <a:cs typeface="Times New Roman" panose="02020603050405020304" pitchFamily="18" charset="0"/>
              </a:rPr>
              <a:t>in Feb. 2013. ~ 300 M$.</a:t>
            </a:r>
          </a:p>
          <a:p>
            <a:r>
              <a:rPr lang="en-US" altLang="zh-CN" sz="2000" b="1" kern="0" dirty="0" smtClean="0">
                <a:solidFill>
                  <a:srgbClr val="0000FF">
                    <a:lumMod val="75000"/>
                  </a:srgbClr>
                </a:solidFill>
                <a:cs typeface="Times New Roman" panose="02020603050405020304" pitchFamily="18" charset="0"/>
              </a:rPr>
              <a:t>A multiple-purpose neutrino experiment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40" y="1711775"/>
            <a:ext cx="4303172" cy="41104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6057" y="6455375"/>
            <a:ext cx="260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Jun CAO </a:t>
            </a:r>
            <a:r>
              <a:rPr lang="fr-FR" dirty="0"/>
              <a:t> </a:t>
            </a:r>
            <a:r>
              <a:rPr lang="fr-FR" dirty="0" smtClean="0"/>
              <a:t> KEK 31/05/16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42502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39393"/>
              </p:ext>
            </p:extLst>
          </p:nvPr>
        </p:nvGraphicFramePr>
        <p:xfrm>
          <a:off x="278120" y="1073686"/>
          <a:ext cx="6356077" cy="1188738"/>
        </p:xfrm>
        <a:graphic>
          <a:graphicData uri="http://schemas.openxmlformats.org/drawingml/2006/table">
            <a:tbl>
              <a:tblPr/>
              <a:tblGrid>
                <a:gridCol w="2258070"/>
                <a:gridCol w="1728192"/>
                <a:gridCol w="2369815"/>
              </a:tblGrid>
              <a:tr h="133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0" dirty="0" smtClean="0">
                          <a:solidFill>
                            <a:schemeClr val="accent1"/>
                          </a:solidFill>
                        </a:rPr>
                        <a:t>PRD 88, 013008 (2013)</a:t>
                      </a:r>
                    </a:p>
                  </a:txBody>
                  <a:tcPr marL="91437" marR="91437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Relative Meas. 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w/ absolute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2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Statistics only</a:t>
                      </a:r>
                      <a:endParaRPr kumimoji="1" lang="en-US" altLang="zh-C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4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s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5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s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Realistic case</a:t>
                      </a:r>
                      <a:endParaRPr kumimoji="1" lang="en-US" altLang="zh-C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s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4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</a:rPr>
                        <a:t>s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20733" y="191566"/>
            <a:ext cx="9144000" cy="725488"/>
          </a:xfrm>
        </p:spPr>
        <p:txBody>
          <a:bodyPr/>
          <a:lstStyle/>
          <a:p>
            <a:r>
              <a:rPr lang="en-US" altLang="zh-CN" sz="3200" dirty="0" smtClean="0"/>
              <a:t>JUNO Sensitivity on MH</a:t>
            </a:r>
            <a:endParaRPr lang="zh-CN" altLang="en-US" sz="3200" dirty="0" smtClean="0"/>
          </a:p>
        </p:txBody>
      </p:sp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6750649" y="1078185"/>
            <a:ext cx="2088232" cy="12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b="1" i="0" kern="1200" baseline="0">
                <a:solidFill>
                  <a:srgbClr val="0000FF"/>
                </a:solidFill>
                <a:latin typeface="Calibri" pitchFamily="34" charset="0"/>
                <a:ea typeface="楷体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altLang="zh-CN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JUNO</a:t>
            </a:r>
            <a:r>
              <a:rPr lang="en-US" altLang="zh-CN" sz="2200" dirty="0" smtClean="0">
                <a:ea typeface="黑体" pitchFamily="49" charset="-122"/>
              </a:rPr>
              <a:t> MH sensitivity with</a:t>
            </a:r>
            <a:r>
              <a:rPr lang="en-US" altLang="zh-CN" sz="2200" dirty="0" smtClean="0">
                <a:solidFill>
                  <a:srgbClr val="FF0000"/>
                </a:solidFill>
                <a:ea typeface="黑体" pitchFamily="49" charset="-122"/>
              </a:rPr>
              <a:t> 6 years</a:t>
            </a:r>
            <a:r>
              <a:rPr lang="en-US" altLang="zh-CN" sz="2200" dirty="0" smtClean="0">
                <a:ea typeface="黑体" pitchFamily="49" charset="-122"/>
              </a:rPr>
              <a:t>' data:</a:t>
            </a:r>
            <a:endParaRPr lang="en-US" altLang="zh-CN" sz="2000" dirty="0" smtClean="0"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400420"/>
            <a:ext cx="3967775" cy="3129310"/>
          </a:xfrm>
          <a:prstGeom prst="rect">
            <a:avLst/>
          </a:prstGeom>
        </p:spPr>
      </p:pic>
      <p:pic>
        <p:nvPicPr>
          <p:cNvPr id="20" name="image04.png"/>
          <p:cNvPicPr>
            <a:picLocks noGrp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32" y="2489528"/>
            <a:ext cx="4396153" cy="3072523"/>
          </a:xfrm>
          <a:prstGeom prst="rect">
            <a:avLst/>
          </a:prstGeom>
          <a:ln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365104"/>
            <a:ext cx="1800766" cy="427300"/>
          </a:xfrm>
          <a:prstGeom prst="rect">
            <a:avLst/>
          </a:prstGeom>
        </p:spPr>
      </p:pic>
      <p:graphicFrame>
        <p:nvGraphicFramePr>
          <p:cNvPr id="9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46750"/>
              </p:ext>
            </p:extLst>
          </p:nvPr>
        </p:nvGraphicFramePr>
        <p:xfrm>
          <a:off x="273801" y="5667726"/>
          <a:ext cx="8560761" cy="1097298"/>
        </p:xfrm>
        <a:graphic>
          <a:graphicData uri="http://schemas.openxmlformats.org/drawingml/2006/table">
            <a:tbl>
              <a:tblPr/>
              <a:tblGrid>
                <a:gridCol w="951196"/>
                <a:gridCol w="977584"/>
                <a:gridCol w="1182348"/>
                <a:gridCol w="1347527"/>
                <a:gridCol w="792663"/>
                <a:gridCol w="1109728"/>
                <a:gridCol w="1268261"/>
                <a:gridCol w="931454"/>
              </a:tblGrid>
              <a:tr h="304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0" dirty="0" smtClean="0">
                        <a:ea typeface="黑体" pitchFamily="49" charset="-122"/>
                      </a:endParaRP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Ideal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Core distr.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DYB &amp; HZ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Shape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B/S (stat.)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B/S (shape)</a:t>
                      </a: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  <a:cs typeface="Times New Roman" panose="02020603050405020304" pitchFamily="18" charset="0"/>
                        </a:rPr>
                        <a:t>|D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1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zh-CN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  <a:cs typeface="Times New Roman" panose="02020603050405020304" pitchFamily="18" charset="0"/>
                        </a:rPr>
                        <a:t>|</a:t>
                      </a:r>
                      <a:endParaRPr kumimoji="1" lang="en-US" altLang="zh-CN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ymbol" panose="05050102010706020507" pitchFamily="18" charset="2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Size</a:t>
                      </a:r>
                      <a:endParaRPr kumimoji="1" lang="en-US" altLang="zh-CN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52.5 km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1%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6.3%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0.4%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1%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  <a:cs typeface="Times New Roman" panose="02020603050405020304" pitchFamily="18" charset="0"/>
                        </a:rPr>
                        <a:t>Dc</a:t>
                      </a:r>
                      <a:r>
                        <a:rPr kumimoji="1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zh-CN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宋体" charset="-122"/>
                          <a:cs typeface="Times New Roman" panose="02020603050405020304" pitchFamily="18" charset="0"/>
                        </a:rPr>
                        <a:t>MH</a:t>
                      </a:r>
                    </a:p>
                  </a:txBody>
                  <a:tcPr marL="91437" marR="9143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8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-1.7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- 1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- 0.6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- 0.1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charset="-122"/>
                          <a:cs typeface="Times New Roman" panose="02020603050405020304" pitchFamily="18" charset="0"/>
                        </a:rPr>
                        <a:t>+ (4-12)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516216" y="35332"/>
            <a:ext cx="260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Jun CAO </a:t>
            </a:r>
            <a:r>
              <a:rPr lang="fr-FR" dirty="0"/>
              <a:t> </a:t>
            </a:r>
            <a:r>
              <a:rPr lang="fr-FR" dirty="0" smtClean="0"/>
              <a:t> KEK 31/05/16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532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7" name="Picture 4" descr="C:\Users\admin\Documents\MY DOCU\江门中微子实验\基建\图\图\大厅周围（有文字）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13" y="1396147"/>
            <a:ext cx="35353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9051" y="110010"/>
            <a:ext cx="9144000" cy="584200"/>
          </a:xfrm>
        </p:spPr>
        <p:txBody>
          <a:bodyPr/>
          <a:lstStyle/>
          <a:p>
            <a:pPr>
              <a:defRPr/>
            </a:pPr>
            <a:r>
              <a:rPr lang="en-US" altLang="zh-CN" u="none" dirty="0" smtClean="0">
                <a:solidFill>
                  <a:schemeClr val="accent1">
                    <a:lumMod val="50000"/>
                  </a:schemeClr>
                </a:solidFill>
              </a:rPr>
              <a:t>JUNO Schedule and Progresses</a:t>
            </a:r>
            <a:endParaRPr lang="zh-CN" altLang="en-US" u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03" name="内容占位符 2"/>
          <p:cNvSpPr>
            <a:spLocks noGrp="1"/>
          </p:cNvSpPr>
          <p:nvPr>
            <p:ph idx="1"/>
          </p:nvPr>
        </p:nvSpPr>
        <p:spPr>
          <a:xfrm>
            <a:off x="226981" y="1539677"/>
            <a:ext cx="5115971" cy="116924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Ground </a:t>
            </a:r>
            <a:r>
              <a:rPr lang="en-US" altLang="zh-CN" sz="2400" dirty="0">
                <a:solidFill>
                  <a:srgbClr val="FF0000"/>
                </a:solidFill>
              </a:rPr>
              <a:t>breaking in Jan. </a:t>
            </a:r>
            <a:r>
              <a:rPr lang="en-US" altLang="zh-CN" sz="2400" dirty="0" smtClean="0">
                <a:solidFill>
                  <a:srgbClr val="FF0000"/>
                </a:solidFill>
              </a:rPr>
              <a:t>2015</a:t>
            </a:r>
          </a:p>
          <a:p>
            <a:pPr marL="360000" lvl="1" indent="-360000">
              <a:spcBef>
                <a:spcPts val="300"/>
              </a:spcBef>
            </a:pPr>
            <a:r>
              <a:rPr lang="en-US" altLang="zh-CN" sz="2000" dirty="0">
                <a:solidFill>
                  <a:srgbClr val="C00000"/>
                </a:solidFill>
              </a:rPr>
              <a:t>9</a:t>
            </a:r>
            <a:r>
              <a:rPr lang="en-US" altLang="zh-CN" sz="2000" dirty="0" smtClean="0">
                <a:solidFill>
                  <a:srgbClr val="C00000"/>
                </a:solidFill>
              </a:rPr>
              <a:t>00 m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slope tunnel excavated out of 1340 m</a:t>
            </a:r>
          </a:p>
          <a:p>
            <a:pPr marL="360000" lvl="1" indent="-360000">
              <a:spcBef>
                <a:spcPts val="300"/>
              </a:spcBef>
            </a:pPr>
            <a:r>
              <a:rPr lang="en-US" altLang="zh-CN" sz="2000" dirty="0" smtClean="0">
                <a:solidFill>
                  <a:srgbClr val="C00000"/>
                </a:solidFill>
              </a:rPr>
              <a:t>330 </a:t>
            </a:r>
            <a:r>
              <a:rPr lang="en-US" altLang="zh-CN" sz="2000" dirty="0">
                <a:solidFill>
                  <a:srgbClr val="C00000"/>
                </a:solidFill>
              </a:rPr>
              <a:t>m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vertical shaft excavated </a:t>
            </a:r>
            <a:r>
              <a:rPr lang="en-US" altLang="zh-CN" sz="2000" b="0" dirty="0">
                <a:solidFill>
                  <a:schemeClr val="tx1"/>
                </a:solidFill>
              </a:rPr>
              <a:t>out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of 611 m</a:t>
            </a:r>
          </a:p>
        </p:txBody>
      </p:sp>
      <p:sp>
        <p:nvSpPr>
          <p:cNvPr id="3" name="矩形 2"/>
          <p:cNvSpPr/>
          <p:nvPr/>
        </p:nvSpPr>
        <p:spPr>
          <a:xfrm>
            <a:off x="226981" y="2964284"/>
            <a:ext cx="5115971" cy="21929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/>
              </a:rPr>
              <a:t>Schedule:</a:t>
            </a:r>
            <a:endParaRPr lang="en-US" altLang="zh-CN" sz="2400" dirty="0">
              <a:solidFill>
                <a:srgbClr val="C00000"/>
              </a:solidFill>
              <a:latin typeface="Times New Roman"/>
            </a:endParaRPr>
          </a:p>
          <a:p>
            <a:pPr indent="-1800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/>
              </a:rPr>
              <a:t>Civil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preparation</a:t>
            </a:r>
            <a:r>
              <a:rPr lang="zh-CN" altLang="en-US" sz="2000" dirty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2013-2014</a:t>
            </a:r>
          </a:p>
          <a:p>
            <a:pPr indent="-1800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/>
              </a:rPr>
              <a:t>Civil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construction</a:t>
            </a:r>
            <a:r>
              <a:rPr lang="zh-CN" altLang="en-US" sz="2000" dirty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2014-2017 </a:t>
            </a:r>
          </a:p>
          <a:p>
            <a:pPr indent="-1800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/>
              </a:rPr>
              <a:t>Detector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component production</a:t>
            </a:r>
            <a:r>
              <a:rPr lang="zh-CN" altLang="en-US" sz="2000" dirty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2016-2017</a:t>
            </a:r>
          </a:p>
          <a:p>
            <a:pPr indent="-1800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/>
              </a:rPr>
              <a:t>Detector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assembly &amp; installation</a:t>
            </a:r>
            <a:r>
              <a:rPr lang="zh-CN" altLang="en-US" sz="2000" dirty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2018-2019 </a:t>
            </a:r>
          </a:p>
          <a:p>
            <a:pPr indent="-1800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/>
              </a:rPr>
              <a:t>Filling 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&amp; data taking</a:t>
            </a:r>
            <a:r>
              <a:rPr lang="zh-CN" altLang="en-US" sz="2000" dirty="0">
                <a:solidFill>
                  <a:prstClr val="black"/>
                </a:solidFill>
                <a:latin typeface="Times New Roman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latin typeface="Times New Roman"/>
              </a:rPr>
              <a:t>2020</a:t>
            </a:r>
          </a:p>
        </p:txBody>
      </p:sp>
      <p:pic>
        <p:nvPicPr>
          <p:cNvPr id="102408" name="Picture 2" descr="G:\大亚湾二期\新建文件夹\新建文件夹\3DVia Files(1)\图片\大厅详图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0" y="4175125"/>
            <a:ext cx="28670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8158744" y="10716"/>
            <a:ext cx="968686" cy="900770"/>
            <a:chOff x="8158744" y="10716"/>
            <a:chExt cx="968686" cy="9007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8745" y="10716"/>
              <a:ext cx="968685" cy="90077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 bwMode="auto">
            <a:xfrm>
              <a:off x="8158744" y="24867"/>
              <a:ext cx="966205" cy="87747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 smtClean="0">
                <a:noFill/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26980" y="5412556"/>
            <a:ext cx="5353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Plan</a:t>
            </a:r>
          </a:p>
          <a:p>
            <a:pPr indent="-1800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00FF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for 20-30 years</a:t>
            </a:r>
          </a:p>
          <a:p>
            <a:pPr indent="-1800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00FF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Likely, double beta decay experiment in 2030</a:t>
            </a:r>
            <a:endParaRPr lang="zh-CN" altLang="en-US" sz="2000" b="1" dirty="0">
              <a:solidFill>
                <a:srgbClr val="00FF0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6057" y="6455375"/>
            <a:ext cx="260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Jun CAO </a:t>
            </a:r>
            <a:r>
              <a:rPr lang="fr-FR" dirty="0"/>
              <a:t> </a:t>
            </a:r>
            <a:r>
              <a:rPr lang="fr-FR" dirty="0" smtClean="0"/>
              <a:t> KEK 31/05/16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4055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824" y="2636911"/>
            <a:ext cx="2461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solidFill>
                  <a:schemeClr val="tx2"/>
                </a:solidFill>
              </a:rPr>
              <a:t>Atmospherics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9388" y="3801095"/>
            <a:ext cx="9101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dirty="0" err="1" smtClean="0">
                <a:solidFill>
                  <a:srgbClr val="000000"/>
                </a:solidFill>
              </a:rPr>
              <a:t>Other</a:t>
            </a:r>
            <a:r>
              <a:rPr lang="fr-FR" altLang="fr-FR" sz="2000" dirty="0" smtClean="0">
                <a:solidFill>
                  <a:srgbClr val="000000"/>
                </a:solidFill>
              </a:rPr>
              <a:t> investigation techniques: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dirty="0" err="1" smtClean="0">
                <a:solidFill>
                  <a:srgbClr val="C00000"/>
                </a:solidFill>
              </a:rPr>
              <a:t>Atmospheric</a:t>
            </a:r>
            <a:r>
              <a:rPr lang="fr-FR" altLang="fr-FR" sz="2000" dirty="0" smtClean="0">
                <a:solidFill>
                  <a:srgbClr val="C00000"/>
                </a:solidFill>
              </a:rPr>
              <a:t> neutrinos</a:t>
            </a:r>
            <a:r>
              <a:rPr lang="fr-FR" altLang="fr-FR" sz="2000" dirty="0" smtClean="0">
                <a:solidFill>
                  <a:srgbClr val="000000"/>
                </a:solidFill>
              </a:rPr>
              <a:t>: </a:t>
            </a:r>
            <a:r>
              <a:rPr lang="fr-FR" altLang="fr-FR" sz="2000" dirty="0" err="1" smtClean="0">
                <a:solidFill>
                  <a:srgbClr val="000000"/>
                </a:solidFill>
              </a:rPr>
              <a:t>looking</a:t>
            </a:r>
            <a:r>
              <a:rPr lang="fr-FR" altLang="fr-FR" sz="2000" dirty="0" smtClean="0">
                <a:solidFill>
                  <a:srgbClr val="000000"/>
                </a:solidFill>
              </a:rPr>
              <a:t> at the </a:t>
            </a:r>
            <a:r>
              <a:rPr lang="fr-FR" altLang="fr-FR" sz="2000" dirty="0" err="1" smtClean="0">
                <a:solidFill>
                  <a:srgbClr val="000000"/>
                </a:solidFill>
              </a:rPr>
              <a:t>effect</a:t>
            </a:r>
            <a:r>
              <a:rPr lang="fr-FR" altLang="fr-FR" sz="2000" dirty="0" smtClean="0">
                <a:solidFill>
                  <a:srgbClr val="000000"/>
                </a:solidFill>
              </a:rPr>
              <a:t> of </a:t>
            </a:r>
            <a:r>
              <a:rPr lang="fr-FR" altLang="fr-FR" sz="2000" dirty="0" err="1" smtClean="0">
                <a:solidFill>
                  <a:srgbClr val="000000"/>
                </a:solidFill>
              </a:rPr>
              <a:t>matter</a:t>
            </a:r>
            <a:r>
              <a:rPr lang="fr-FR" altLang="fr-FR" sz="2000" dirty="0" smtClean="0">
                <a:solidFill>
                  <a:srgbClr val="000000"/>
                </a:solidFill>
              </a:rPr>
              <a:t> </a:t>
            </a:r>
            <a:r>
              <a:rPr lang="fr-FR" altLang="fr-FR" sz="2000" dirty="0" err="1" smtClean="0">
                <a:solidFill>
                  <a:srgbClr val="000000"/>
                </a:solidFill>
              </a:rPr>
              <a:t>effect</a:t>
            </a:r>
            <a:r>
              <a:rPr lang="fr-FR" altLang="fr-FR" sz="2000" dirty="0" smtClean="0">
                <a:solidFill>
                  <a:srgbClr val="000000"/>
                </a:solidFill>
              </a:rPr>
              <a:t> in the </a:t>
            </a:r>
            <a:r>
              <a:rPr lang="fr-FR" altLang="fr-FR" sz="2000" dirty="0" smtClean="0">
                <a:solidFill>
                  <a:srgbClr val="000000"/>
                </a:solidFill>
                <a:latin typeface="Symbol" pitchFamily="18" charset="2"/>
              </a:rPr>
              <a:t>nm</a:t>
            </a:r>
            <a:r>
              <a:rPr lang="fr-FR" altLang="fr-FR" sz="2000" dirty="0" smtClean="0">
                <a:solidFill>
                  <a:srgbClr val="000000"/>
                </a:solidFill>
              </a:rPr>
              <a:t> and </a:t>
            </a:r>
            <a:r>
              <a:rPr lang="fr-FR" altLang="fr-FR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fr-FR" altLang="fr-FR" sz="2000" dirty="0" smtClean="0">
                <a:solidFill>
                  <a:srgbClr val="000000"/>
                </a:solidFill>
              </a:rPr>
              <a:t>e rate</a:t>
            </a:r>
          </a:p>
        </p:txBody>
      </p:sp>
    </p:spTree>
    <p:extLst>
      <p:ext uri="{BB962C8B-B14F-4D97-AF65-F5344CB8AC3E}">
        <p14:creationId xmlns:p14="http://schemas.microsoft.com/office/powerpoint/2010/main" val="5372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38175"/>
            <a:ext cx="74580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6057" y="645537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Thomas </a:t>
            </a:r>
            <a:r>
              <a:rPr lang="fr-FR" dirty="0" err="1" smtClean="0"/>
              <a:t>Eberl</a:t>
            </a:r>
            <a:r>
              <a:rPr lang="fr-FR" dirty="0" smtClean="0"/>
              <a:t> KEK 31/05/16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04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61950"/>
            <a:ext cx="82010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6057" y="645537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Thomas </a:t>
            </a:r>
            <a:r>
              <a:rPr lang="fr-FR" dirty="0" err="1" smtClean="0"/>
              <a:t>Eberl</a:t>
            </a:r>
            <a:r>
              <a:rPr lang="fr-FR" dirty="0" smtClean="0"/>
              <a:t> KEK 31/05/16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J_empty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FF00"/>
      </a:accent4>
      <a:accent5>
        <a:srgbClr val="006600"/>
      </a:accent5>
      <a:accent6>
        <a:srgbClr val="A50021"/>
      </a:accent6>
      <a:hlink>
        <a:srgbClr val="660066"/>
      </a:hlink>
      <a:folHlink>
        <a:srgbClr val="800080"/>
      </a:folHlink>
    </a:clrScheme>
    <a:fontScheme name="CJ_empty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J_empty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FF00"/>
      </a:accent4>
      <a:accent5>
        <a:srgbClr val="006600"/>
      </a:accent5>
      <a:accent6>
        <a:srgbClr val="A50021"/>
      </a:accent6>
      <a:hlink>
        <a:srgbClr val="660066"/>
      </a:hlink>
      <a:folHlink>
        <a:srgbClr val="800080"/>
      </a:folHlink>
    </a:clrScheme>
    <a:fontScheme name="CJ_empty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J_empty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FF00"/>
      </a:accent4>
      <a:accent5>
        <a:srgbClr val="006600"/>
      </a:accent5>
      <a:accent6>
        <a:srgbClr val="A50021"/>
      </a:accent6>
      <a:hlink>
        <a:srgbClr val="660066"/>
      </a:hlink>
      <a:folHlink>
        <a:srgbClr val="800080"/>
      </a:folHlink>
    </a:clrScheme>
    <a:fontScheme name="CJ_empty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J_empty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FF00"/>
      </a:accent4>
      <a:accent5>
        <a:srgbClr val="006600"/>
      </a:accent5>
      <a:accent6>
        <a:srgbClr val="A50021"/>
      </a:accent6>
      <a:hlink>
        <a:srgbClr val="660066"/>
      </a:hlink>
      <a:folHlink>
        <a:srgbClr val="800080"/>
      </a:folHlink>
    </a:clrScheme>
    <a:fontScheme name="CJ_empty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CJ_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_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_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601</Words>
  <Application>Microsoft Office PowerPoint</Application>
  <PresentationFormat>Affichage à l'écran (4:3)</PresentationFormat>
  <Paragraphs>134</Paragraphs>
  <Slides>20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Thème Office</vt:lpstr>
      <vt:lpstr>CJ_empty</vt:lpstr>
      <vt:lpstr>1_CJ_empty</vt:lpstr>
      <vt:lpstr>2_CJ_empty</vt:lpstr>
      <vt:lpstr>3_CJ_empty</vt:lpstr>
      <vt:lpstr>Présentation PowerPoint</vt:lpstr>
      <vt:lpstr>Présentation PowerPoint</vt:lpstr>
      <vt:lpstr>Determine MH with Reactors</vt:lpstr>
      <vt:lpstr>Rich Physics Program</vt:lpstr>
      <vt:lpstr>JUNO Sensitivity on MH</vt:lpstr>
      <vt:lpstr>JUNO Schedule and Progresses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Duchesneau</dc:creator>
  <cp:lastModifiedBy>Dominique Duchesneau</cp:lastModifiedBy>
  <cp:revision>50</cp:revision>
  <dcterms:created xsi:type="dcterms:W3CDTF">2016-06-05T08:12:22Z</dcterms:created>
  <dcterms:modified xsi:type="dcterms:W3CDTF">2016-06-06T15:31:08Z</dcterms:modified>
</cp:coreProperties>
</file>