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1" r:id="rId2"/>
    <p:sldId id="519" r:id="rId3"/>
    <p:sldId id="520" r:id="rId4"/>
    <p:sldId id="518" r:id="rId5"/>
    <p:sldId id="521" r:id="rId6"/>
    <p:sldId id="525" r:id="rId7"/>
    <p:sldId id="524" r:id="rId8"/>
    <p:sldId id="526" r:id="rId9"/>
    <p:sldId id="522" r:id="rId10"/>
    <p:sldId id="52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17C9A2-5FF7-7A47-A81F-B1D2B1AB1B5E}">
          <p14:sldIdLst>
            <p14:sldId id="311"/>
            <p14:sldId id="519"/>
            <p14:sldId id="520"/>
            <p14:sldId id="518"/>
            <p14:sldId id="521"/>
            <p14:sldId id="525"/>
            <p14:sldId id="524"/>
            <p14:sldId id="526"/>
            <p14:sldId id="522"/>
            <p14:sldId id="52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FF0000"/>
    <a:srgbClr val="408000"/>
    <a:srgbClr val="FFFFFF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2" autoAdjust="0"/>
    <p:restoredTop sz="95334" autoAdjust="0"/>
  </p:normalViewPr>
  <p:slideViewPr>
    <p:cSldViewPr>
      <p:cViewPr>
        <p:scale>
          <a:sx n="100" d="100"/>
          <a:sy n="100" d="100"/>
        </p:scale>
        <p:origin x="-69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12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76456" y="6597352"/>
            <a:ext cx="435270" cy="23927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algn="r"/>
            <a:fld id="{AEFB9B6D-867A-40B8-ACB0-35CC9F272C9C}" type="slidenum">
              <a:rPr lang="fr-FR" sz="1200" smtClean="0"/>
              <a:pPr algn="r"/>
              <a:t>‹#›</a:t>
            </a:fld>
            <a:endParaRPr lang="fr-FR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144344" y="6509501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Stereo </a:t>
            </a:r>
            <a:r>
              <a:rPr lang="fr-FR" dirty="0" err="1" smtClean="0"/>
              <a:t>Collab</a:t>
            </a:r>
            <a:r>
              <a:rPr lang="fr-FR" baseline="0" dirty="0" smtClean="0"/>
              <a:t> Meeting | ILL Grenoble May-2016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60" y="52752"/>
            <a:ext cx="7236464" cy="908720"/>
          </a:xfrm>
        </p:spPr>
        <p:txBody>
          <a:bodyPr/>
          <a:lstStyle/>
          <a:p>
            <a:r>
              <a:rPr lang="en-US" sz="4000" dirty="0" smtClean="0"/>
              <a:t>STEREO </a:t>
            </a:r>
            <a:r>
              <a:rPr lang="en-US" sz="4000" dirty="0" err="1" smtClean="0"/>
              <a:t>collab</a:t>
            </a:r>
            <a:r>
              <a:rPr lang="en-US" sz="4000" dirty="0" smtClean="0"/>
              <a:t>. Meeting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1</a:t>
            </a:fld>
            <a:endParaRPr lang="fr-FR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2" y="3645024"/>
            <a:ext cx="648072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Verdana"/>
                <a:cs typeface="Verdana"/>
              </a:rPr>
              <a:t>LPSC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  <a:cs typeface="Verdana"/>
              </a:rPr>
              <a:t>Grenoble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  <a:cs typeface="Verdana"/>
              </a:rPr>
              <a:t>October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  <a:cs typeface="Verdana"/>
              </a:rPr>
              <a:t> 11-13, </a:t>
            </a:r>
            <a:r>
              <a:rPr lang="en-US" sz="2400" b="1" dirty="0" smtClean="0">
                <a:solidFill>
                  <a:srgbClr val="000000"/>
                </a:solidFill>
                <a:latin typeface="Verdana"/>
                <a:cs typeface="Verdana"/>
              </a:rPr>
              <a:t>2016</a:t>
            </a:r>
          </a:p>
          <a:p>
            <a:pPr algn="ctr"/>
            <a:endParaRPr lang="en-US" sz="2400" b="1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4" name="Picture 3" descr="IMG_11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24744"/>
            <a:ext cx="1800200" cy="2400267"/>
          </a:xfrm>
          <a:prstGeom prst="rect">
            <a:avLst/>
          </a:prstGeom>
        </p:spPr>
      </p:pic>
      <p:pic>
        <p:nvPicPr>
          <p:cNvPr id="5" name="Picture 4" descr="DSC_17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2705792" cy="1800471"/>
          </a:xfrm>
          <a:prstGeom prst="rect">
            <a:avLst/>
          </a:prstGeom>
        </p:spPr>
      </p:pic>
      <p:pic>
        <p:nvPicPr>
          <p:cNvPr id="9" name="Picture 8" descr="Photo_LPSC_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412776"/>
            <a:ext cx="2639384" cy="1980185"/>
          </a:xfrm>
          <a:prstGeom prst="rect">
            <a:avLst/>
          </a:prstGeom>
        </p:spPr>
      </p:pic>
      <p:pic>
        <p:nvPicPr>
          <p:cNvPr id="10" name="Picture 9" descr="Photo_LPSC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65104"/>
            <a:ext cx="2520280" cy="1888359"/>
          </a:xfrm>
          <a:prstGeom prst="rect">
            <a:avLst/>
          </a:prstGeom>
        </p:spPr>
      </p:pic>
      <p:pic>
        <p:nvPicPr>
          <p:cNvPr id="11" name="Picture 10" descr="Photo_LPSC_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221088"/>
            <a:ext cx="2160240" cy="2160240"/>
          </a:xfrm>
          <a:prstGeom prst="rect">
            <a:avLst/>
          </a:prstGeom>
        </p:spPr>
      </p:pic>
      <p:pic>
        <p:nvPicPr>
          <p:cNvPr id="12" name="Picture 11" descr="DSC_129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364186"/>
            <a:ext cx="3145462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data taking and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10</a:t>
            </a:fld>
            <a:endParaRPr lang="fr-FR" sz="1200" dirty="0"/>
          </a:p>
        </p:txBody>
      </p:sp>
      <p:pic>
        <p:nvPicPr>
          <p:cNvPr id="5" name="Picture 4" descr="20161011_0902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73016"/>
            <a:ext cx="3672408" cy="2754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789040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Shift training at the end of this meeting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Switch to shift (training) mode next week?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Stereo office, ILL1 – room 52</a:t>
            </a:r>
          </a:p>
          <a:p>
            <a:r>
              <a:rPr lang="en-US" dirty="0" smtClean="0"/>
              <a:t>(still need few chairs, a blackboard… and operational heating)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314633"/>
            <a:ext cx="78488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We need an efficient commissioning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Minimal calibration, low thresholds setting to be compatible with reactor ON data.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Take as much as possible reactor OFF data for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0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moved in 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2</a:t>
            </a:fld>
            <a:endParaRPr lang="fr-FR" sz="1200" dirty="0"/>
          </a:p>
        </p:txBody>
      </p:sp>
      <p:pic>
        <p:nvPicPr>
          <p:cNvPr id="6" name="Picture 5" descr="IMG_137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74" y="1556792"/>
            <a:ext cx="3348372" cy="4464496"/>
          </a:xfrm>
          <a:prstGeom prst="rect">
            <a:avLst/>
          </a:prstGeom>
        </p:spPr>
      </p:pic>
      <p:pic>
        <p:nvPicPr>
          <p:cNvPr id="7" name="Picture 6" descr="DSC_12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45024"/>
            <a:ext cx="4176464" cy="2773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253659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20 m flight on air cushions… at the end of a long and demanding installation path.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T</a:t>
            </a:r>
            <a:r>
              <a:rPr lang="en-US" dirty="0" smtClean="0"/>
              <a:t>echnical teams did an outstanding work on site to keep the installation planning since the delivery of the PE shielding on August 19.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3140968"/>
            <a:ext cx="183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See Anne’s talk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8363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 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3</a:t>
            </a:fld>
            <a:endParaRPr lang="fr-FR" sz="1200" dirty="0"/>
          </a:p>
        </p:txBody>
      </p:sp>
      <p:pic>
        <p:nvPicPr>
          <p:cNvPr id="5" name="Picture 4" descr="20160825_1019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276872"/>
            <a:ext cx="4932040" cy="3699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1556792"/>
            <a:ext cx="54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coordination work for the installation on site</a:t>
            </a:r>
          </a:p>
        </p:txBody>
      </p:sp>
    </p:spTree>
    <p:extLst>
      <p:ext uri="{BB962C8B-B14F-4D97-AF65-F5344CB8AC3E}">
        <p14:creationId xmlns:p14="http://schemas.microsoft.com/office/powerpoint/2010/main" val="423653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Students and postdocs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4</a:t>
            </a:fld>
            <a:endParaRPr lang="fr-F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56691"/>
            <a:ext cx="4942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Congratulations to our first Stereo doctors: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Stéphane </a:t>
            </a:r>
            <a:r>
              <a:rPr lang="en-US" dirty="0" err="1" smtClean="0"/>
              <a:t>Zsoldos</a:t>
            </a:r>
            <a:r>
              <a:rPr lang="en-US" dirty="0" smtClean="0"/>
              <a:t> – Sept 30, 2016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Luis </a:t>
            </a:r>
            <a:r>
              <a:rPr lang="en-US" dirty="0" err="1" smtClean="0"/>
              <a:t>Manzanillas</a:t>
            </a:r>
            <a:r>
              <a:rPr lang="en-US" dirty="0" smtClean="0"/>
              <a:t> – Oct 10,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972915"/>
            <a:ext cx="440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for your work on Stereo</a:t>
            </a:r>
          </a:p>
          <a:p>
            <a:r>
              <a:rPr lang="en-US" dirty="0"/>
              <a:t> </a:t>
            </a:r>
            <a:r>
              <a:rPr lang="en-US" dirty="0" smtClean="0"/>
              <a:t>  and best wishes for your future projects</a:t>
            </a:r>
          </a:p>
        </p:txBody>
      </p:sp>
      <p:pic>
        <p:nvPicPr>
          <p:cNvPr id="7" name="Picture 6" descr="20160930_13100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1456" y="2413339"/>
            <a:ext cx="4208612" cy="3007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269059"/>
            <a:ext cx="508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Welcome to Elena, Stefan, Julia, Laura, </a:t>
            </a:r>
            <a:r>
              <a:rPr lang="en-US" dirty="0" err="1" smtClean="0"/>
              <a:t>Adrien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0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mechanics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5</a:t>
            </a:fld>
            <a:endParaRPr lang="fr-F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052736"/>
            <a:ext cx="738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mechanics to connect Stereo to the floor and to the side walls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2660719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Bolted to the floor instead of welded for easier dismounting: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Validated by NECS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Under fabrication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1686041"/>
            <a:ext cx="475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Connection to the IN20 wall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Designed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Under fabrication at the ILL workshop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581128"/>
            <a:ext cx="5400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Connection to the D19wall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Issue of misplaced attach points at the top of the D19 wall (10 cm shift)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New designed being worked out by ILL, NECS and Saclay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On the critical path</a:t>
            </a: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3861048"/>
            <a:ext cx="2664296" cy="1418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5373216"/>
            <a:ext cx="1805993" cy="1368152"/>
          </a:xfrm>
          <a:prstGeom prst="rect">
            <a:avLst/>
          </a:prstGeom>
        </p:spPr>
      </p:pic>
      <p:pic>
        <p:nvPicPr>
          <p:cNvPr id="12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86041"/>
            <a:ext cx="3096344" cy="239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2771800" y="1988840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5856" y="1988840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39752" y="2852936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156176" y="4653136"/>
            <a:ext cx="57606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2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881" y="3921596"/>
            <a:ext cx="2779119" cy="195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6</a:t>
            </a:fld>
            <a:endParaRPr lang="fr-F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640871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Seismic study validated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Review by a fire expert from IRSN (</a:t>
            </a:r>
            <a:r>
              <a:rPr lang="en-US" dirty="0" err="1" smtClean="0"/>
              <a:t>Institut</a:t>
            </a:r>
            <a:r>
              <a:rPr lang="en-US" dirty="0" smtClean="0"/>
              <a:t> de Radioprotection et de </a:t>
            </a:r>
            <a:r>
              <a:rPr lang="en-US" dirty="0" err="1" smtClean="0"/>
              <a:t>Sureté</a:t>
            </a:r>
            <a:r>
              <a:rPr lang="en-US" dirty="0" smtClean="0"/>
              <a:t> </a:t>
            </a:r>
            <a:r>
              <a:rPr lang="en-US" dirty="0" err="1" smtClean="0"/>
              <a:t>Nucléaire</a:t>
            </a:r>
            <a:r>
              <a:rPr lang="en-US" dirty="0" smtClean="0"/>
              <a:t>):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Fire hazard of the IN20 considered as not acceptable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Extra fire protection of the IN20 polyethylene required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Concept of two layers of standard </a:t>
            </a:r>
            <a:r>
              <a:rPr lang="en-US" dirty="0" smtClean="0"/>
              <a:t>plasterboard accepted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Positive report from IRSN but still not sent to the ASN…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ASN signatures for final agreement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n the critical path</a:t>
            </a:r>
          </a:p>
          <a:p>
            <a:pPr marL="285750" indent="-285750">
              <a:buFont typeface="Wingdings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Ongoing work to finalize all the required ILL documentation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(updated LOMC, alarm report to the control room, procedures)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6093296"/>
            <a:ext cx="235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See </a:t>
            </a:r>
            <a:r>
              <a:rPr lang="en-US" i="1" dirty="0" err="1"/>
              <a:t>Véronique’s</a:t>
            </a:r>
            <a:r>
              <a:rPr lang="en-US" i="1" dirty="0"/>
              <a:t> talk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59492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Placoflam</a:t>
            </a:r>
            <a:r>
              <a:rPr lang="en-US" sz="1400" baseline="30000" dirty="0" smtClean="0"/>
              <a:t>©</a:t>
            </a:r>
            <a:r>
              <a:rPr lang="en-US" sz="1400" dirty="0" smtClean="0"/>
              <a:t>: 13 mm fireproof plasterboard</a:t>
            </a:r>
            <a:endParaRPr lang="en-US" sz="1400" dirty="0"/>
          </a:p>
        </p:txBody>
      </p:sp>
      <p:pic>
        <p:nvPicPr>
          <p:cNvPr id="10" name="Picture 9" descr="20160513_08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556792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7</a:t>
            </a:fld>
            <a:endParaRPr lang="fr-FR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2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reactor off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8</a:t>
            </a:fld>
            <a:endParaRPr lang="fr-F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852936"/>
            <a:ext cx="3712920" cy="3277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8478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Water level in the reactor pool and in the first part of the water channel are often lowered during the long winter stops.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This affects the cosmic background seen by Stereo.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40152" y="1916832"/>
            <a:ext cx="1296144" cy="27363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0152" y="1916832"/>
            <a:ext cx="1872208" cy="2592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3528" y="28529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Most of the reactor OFF data have to be taken during the short inter-cycles and (part of) the summer stop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2 to 3 weeks of reactor OFF only (Christmas break +few days) for the analysis of the 2 first cycles.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Impact on the sensitivity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58924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H6 tube will be removed in spring 2017, probably not replaced. </a:t>
            </a:r>
          </a:p>
          <a:p>
            <a:r>
              <a:rPr lang="en-US" i="1" dirty="0" smtClean="0"/>
              <a:t>See Felix’s talk</a:t>
            </a:r>
            <a:endParaRPr lang="en-US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55976" y="5085184"/>
            <a:ext cx="2952328" cy="9361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0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taking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EFB9B6D-867A-40B8-ACB0-35CC9F272C9C}" type="slidenum">
              <a:rPr lang="fr-FR" sz="1200" smtClean="0"/>
              <a:pPr algn="r"/>
              <a:t>9</a:t>
            </a:fld>
            <a:endParaRPr lang="fr-F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196752"/>
            <a:ext cx="7031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muon veto has been filled with water and is taking data since early October 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Background issue to be discussed in this meeting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Need to define the required extra shielding</a:t>
            </a:r>
            <a:r>
              <a:rPr lang="en-US" dirty="0"/>
              <a:t> </a:t>
            </a:r>
            <a:r>
              <a:rPr lang="en-US" dirty="0" smtClean="0"/>
              <a:t>and to organize better the analysis task force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6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645024"/>
            <a:ext cx="6156684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436510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High single rate seen by the veto PMTs induced by IN20 and D19 experiments.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26005</TotalTime>
  <Words>551</Words>
  <Application>Microsoft Macintosh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Mod_powerpoint_CEA_Irfu</vt:lpstr>
      <vt:lpstr>STEREO collab. Meeting</vt:lpstr>
      <vt:lpstr>Stereo moved in !</vt:lpstr>
      <vt:lpstr>Special Thanks to Anne</vt:lpstr>
      <vt:lpstr>PhD Students and postdocs</vt:lpstr>
      <vt:lpstr>Missing mechanics</vt:lpstr>
      <vt:lpstr>Safety file</vt:lpstr>
      <vt:lpstr>Planning</vt:lpstr>
      <vt:lpstr>Important reactor off data</vt:lpstr>
      <vt:lpstr>We are taking data</vt:lpstr>
      <vt:lpstr>Organization of data taking and analysis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SCOLA Loris</dc:creator>
  <cp:lastModifiedBy>david lhuillier</cp:lastModifiedBy>
  <cp:revision>531</cp:revision>
  <cp:lastPrinted>2015-07-01T10:21:42Z</cp:lastPrinted>
  <dcterms:created xsi:type="dcterms:W3CDTF">2013-10-18T08:25:06Z</dcterms:created>
  <dcterms:modified xsi:type="dcterms:W3CDTF">2016-10-11T12:57:06Z</dcterms:modified>
</cp:coreProperties>
</file>