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35" r:id="rId2"/>
    <p:sldId id="327" r:id="rId3"/>
    <p:sldId id="337" r:id="rId4"/>
    <p:sldId id="323" r:id="rId5"/>
    <p:sldId id="324" r:id="rId6"/>
    <p:sldId id="325" r:id="rId7"/>
    <p:sldId id="326" r:id="rId8"/>
    <p:sldId id="332" r:id="rId9"/>
    <p:sldId id="328" r:id="rId10"/>
    <p:sldId id="329" r:id="rId11"/>
    <p:sldId id="330" r:id="rId12"/>
    <p:sldId id="336" r:id="rId13"/>
    <p:sldId id="289" r:id="rId14"/>
  </p:sldIdLst>
  <p:sldSz cx="9144000" cy="6858000" type="screen4x3"/>
  <p:notesSz cx="6858000" cy="99456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32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222" autoAdjust="0"/>
    <p:restoredTop sz="94660"/>
  </p:normalViewPr>
  <p:slideViewPr>
    <p:cSldViewPr>
      <p:cViewPr>
        <p:scale>
          <a:sx n="75" d="100"/>
          <a:sy n="75" d="100"/>
        </p:scale>
        <p:origin x="-14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22BE50A3-0350-4E68-994A-86C82B762D6B}" type="datetimeFigureOut">
              <a:rPr lang="fr-FR" smtClean="0"/>
              <a:pPr/>
              <a:t>02/02/2017</a:t>
            </a:fld>
            <a:endParaRPr lang="fr-FR"/>
          </a:p>
        </p:txBody>
      </p:sp>
      <p:sp>
        <p:nvSpPr>
          <p:cNvPr id="4" name="Espace réservé de l'image des diapositives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13C5C3F6-7E89-41B6-8A2B-945BB991AED0}" type="slidenum">
              <a:rPr lang="fr-FR" smtClean="0"/>
              <a:pPr/>
              <a:t>‹N°›</a:t>
            </a:fld>
            <a:endParaRPr lang="fr-FR"/>
          </a:p>
        </p:txBody>
      </p:sp>
    </p:spTree>
    <p:extLst>
      <p:ext uri="{BB962C8B-B14F-4D97-AF65-F5344CB8AC3E}">
        <p14:creationId xmlns:p14="http://schemas.microsoft.com/office/powerpoint/2010/main" val="718376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1CA7CB65-7007-429A-8981-F0DA696A4534}" type="datetimeFigureOut">
              <a:rPr lang="fr-FR" smtClean="0"/>
              <a:pPr/>
              <a:t>02/02/2017</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3C9971C7-5A96-4CA9-9BC9-47521395D92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descr="POWERPOINTfond_suite (2).jpg"/>
          <p:cNvPicPr>
            <a:picLocks noChangeAspect="1"/>
          </p:cNvPicPr>
          <p:nvPr userDrawn="1"/>
        </p:nvPicPr>
        <p:blipFill>
          <a:blip r:embed="rId13" cstate="print"/>
          <a:stretch>
            <a:fillRect/>
          </a:stretch>
        </p:blipFill>
        <p:spPr>
          <a:xfrm>
            <a:off x="-36512" y="0"/>
            <a:ext cx="9144000" cy="6857999"/>
          </a:xfrm>
          <a:prstGeom prst="rect">
            <a:avLst/>
          </a:prstGeom>
        </p:spPr>
      </p:pic>
      <p:sp>
        <p:nvSpPr>
          <p:cNvPr id="17" name="ZoneTexte 16"/>
          <p:cNvSpPr txBox="1"/>
          <p:nvPr userDrawn="1"/>
        </p:nvSpPr>
        <p:spPr>
          <a:xfrm>
            <a:off x="6103838" y="6505599"/>
            <a:ext cx="3148682" cy="307777"/>
          </a:xfrm>
          <a:prstGeom prst="rect">
            <a:avLst/>
          </a:prstGeom>
          <a:noFill/>
        </p:spPr>
        <p:txBody>
          <a:bodyPr wrap="none">
            <a:spAutoFit/>
          </a:bodyPr>
          <a:lstStyle/>
          <a:p>
            <a:pPr fontAlgn="auto">
              <a:spcBef>
                <a:spcPts val="0"/>
              </a:spcBef>
              <a:spcAft>
                <a:spcPts val="0"/>
              </a:spcAft>
              <a:defRPr/>
            </a:pPr>
            <a:r>
              <a:rPr lang="fr-FR" sz="1400" i="1" dirty="0" smtClean="0">
                <a:latin typeface="Calibri" pitchFamily="34" charset="0"/>
                <a:cs typeface="Calibri" pitchFamily="34" charset="0"/>
              </a:rPr>
              <a:t>Atelier </a:t>
            </a:r>
            <a:r>
              <a:rPr lang="fr-FR" sz="1400" i="1" dirty="0" err="1" smtClean="0">
                <a:latin typeface="Calibri" pitchFamily="34" charset="0"/>
                <a:cs typeface="Calibri" pitchFamily="34" charset="0"/>
              </a:rPr>
              <a:t>MSFR</a:t>
            </a:r>
            <a:r>
              <a:rPr lang="fr-FR" sz="1400" i="1" dirty="0" smtClean="0">
                <a:latin typeface="Calibri" pitchFamily="34" charset="0"/>
                <a:cs typeface="Calibri" pitchFamily="34" charset="0"/>
              </a:rPr>
              <a:t>, AREVA-Lyon, février  2017</a:t>
            </a:r>
            <a:endParaRPr lang="fr-FR" sz="1400" i="1" dirty="0">
              <a:latin typeface="Calibri" pitchFamily="34" charset="0"/>
              <a:cs typeface="Calibri" pitchFamily="34" charset="0"/>
            </a:endParaRPr>
          </a:p>
        </p:txBody>
      </p:sp>
      <p:cxnSp>
        <p:nvCxnSpPr>
          <p:cNvPr id="19" name="Connecteur droit 18"/>
          <p:cNvCxnSpPr/>
          <p:nvPr userDrawn="1"/>
        </p:nvCxnSpPr>
        <p:spPr>
          <a:xfrm>
            <a:off x="71438" y="6465972"/>
            <a:ext cx="9001156" cy="1588"/>
          </a:xfrm>
          <a:prstGeom prst="line">
            <a:avLst/>
          </a:prstGeom>
        </p:spPr>
        <p:style>
          <a:lnRef idx="1">
            <a:schemeClr val="accent3"/>
          </a:lnRef>
          <a:fillRef idx="0">
            <a:schemeClr val="accent3"/>
          </a:fillRef>
          <a:effectRef idx="0">
            <a:schemeClr val="accent3"/>
          </a:effectRef>
          <a:fontRef idx="minor">
            <a:schemeClr val="tx1"/>
          </a:fontRef>
        </p:style>
      </p:cxnSp>
      <p:pic>
        <p:nvPicPr>
          <p:cNvPr id="8" name="Image 7" descr="logoipn.png"/>
          <p:cNvPicPr>
            <a:picLocks noChangeAspect="1"/>
          </p:cNvPicPr>
          <p:nvPr userDrawn="1"/>
        </p:nvPicPr>
        <p:blipFill>
          <a:blip r:embed="rId14" cstate="print"/>
          <a:stretch>
            <a:fillRect/>
          </a:stretch>
        </p:blipFill>
        <p:spPr>
          <a:xfrm>
            <a:off x="-178359" y="-71438"/>
            <a:ext cx="2178591" cy="1357298"/>
          </a:xfrm>
          <a:prstGeom prst="rect">
            <a:avLst/>
          </a:prstGeom>
        </p:spPr>
      </p:pic>
      <p:sp>
        <p:nvSpPr>
          <p:cNvPr id="9" name="ZoneTexte 8"/>
          <p:cNvSpPr txBox="1"/>
          <p:nvPr userDrawn="1"/>
        </p:nvSpPr>
        <p:spPr>
          <a:xfrm>
            <a:off x="55166" y="6525344"/>
            <a:ext cx="934871" cy="307777"/>
          </a:xfrm>
          <a:prstGeom prst="rect">
            <a:avLst/>
          </a:prstGeom>
          <a:noFill/>
        </p:spPr>
        <p:txBody>
          <a:bodyPr wrap="none">
            <a:spAutoFit/>
          </a:bodyPr>
          <a:lstStyle/>
          <a:p>
            <a:pPr fontAlgn="auto">
              <a:spcBef>
                <a:spcPts val="0"/>
              </a:spcBef>
              <a:spcAft>
                <a:spcPts val="0"/>
              </a:spcAft>
              <a:defRPr/>
            </a:pPr>
            <a:r>
              <a:rPr lang="fr-FR" sz="1400" i="1" dirty="0" smtClean="0">
                <a:latin typeface="Calibri" pitchFamily="34" charset="0"/>
                <a:cs typeface="Calibri" pitchFamily="34" charset="0"/>
              </a:rPr>
              <a:t>S. Delpech</a:t>
            </a:r>
            <a:endParaRPr lang="fr-FR" sz="1400" i="1" dirty="0">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smtClean="0">
                <a:solidFill>
                  <a:schemeClr val="accent5">
                    <a:lumMod val="75000"/>
                  </a:schemeClr>
                </a:solidFill>
              </a:rPr>
              <a:t>Projet </a:t>
            </a:r>
            <a:r>
              <a:rPr lang="fr-FR" sz="2400" b="1" dirty="0" err="1" smtClean="0">
                <a:solidFill>
                  <a:schemeClr val="accent5">
                    <a:lumMod val="75000"/>
                  </a:schemeClr>
                </a:solidFill>
              </a:rPr>
              <a:t>SAMOFAR</a:t>
            </a:r>
            <a:endParaRPr lang="fr-FR" sz="2400" b="1" dirty="0">
              <a:solidFill>
                <a:schemeClr val="accent5">
                  <a:lumMod val="75000"/>
                </a:schemeClr>
              </a:solidFill>
            </a:endParaRPr>
          </a:p>
        </p:txBody>
      </p:sp>
      <p:sp>
        <p:nvSpPr>
          <p:cNvPr id="7" name="Espace réservé du contenu 2"/>
          <p:cNvSpPr txBox="1">
            <a:spLocks/>
          </p:cNvSpPr>
          <p:nvPr/>
        </p:nvSpPr>
        <p:spPr>
          <a:xfrm>
            <a:off x="457200" y="924000"/>
            <a:ext cx="8507288" cy="1756792"/>
          </a:xfrm>
          <a:prstGeom prst="rect">
            <a:avLst/>
          </a:prstGeom>
        </p:spPr>
        <p:txBody>
          <a:bodyP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sz="1800" dirty="0" smtClean="0"/>
              <a:t>Coordinateur scientifique : Jan </a:t>
            </a:r>
            <a:r>
              <a:rPr lang="fr-FR" sz="1800" dirty="0" err="1" smtClean="0"/>
              <a:t>Leen</a:t>
            </a:r>
            <a:r>
              <a:rPr lang="fr-FR" sz="1800" dirty="0" smtClean="0"/>
              <a:t> Kloosterman (TU DELFT)</a:t>
            </a:r>
          </a:p>
          <a:p>
            <a:r>
              <a:rPr lang="fr-FR" sz="1800" dirty="0" smtClean="0"/>
              <a:t>Manager : Karin van der Graaf (TU Delft)</a:t>
            </a:r>
          </a:p>
        </p:txBody>
      </p:sp>
      <p:sp>
        <p:nvSpPr>
          <p:cNvPr id="8" name="Rectangle à coins arrondis 7"/>
          <p:cNvSpPr/>
          <p:nvPr/>
        </p:nvSpPr>
        <p:spPr>
          <a:xfrm>
            <a:off x="1475656" y="1988840"/>
            <a:ext cx="6408712" cy="468000"/>
          </a:xfrm>
          <a:prstGeom prst="roundRect">
            <a:avLst/>
          </a:prstGeom>
          <a:solidFill>
            <a:schemeClr val="accent5">
              <a:lumMod val="20000"/>
              <a:lumOff val="80000"/>
            </a:schemeClr>
          </a:solidFill>
          <a:ln w="6350" cap="flat" cmpd="sng" algn="ctr">
            <a:solidFill>
              <a:schemeClr val="accent5">
                <a:lumMod val="60000"/>
                <a:lumOff val="40000"/>
                <a:alpha val="49000"/>
              </a:schemeClr>
            </a:solidFill>
            <a:prstDash val="solid"/>
            <a:round/>
            <a:headEnd type="none" w="med" len="med"/>
            <a:tailEnd type="none" w="med" len="med"/>
          </a:ln>
          <a:effectLst>
            <a:outerShdw blurRad="40000" dist="35687" dir="82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lvl="0">
              <a:spcAft>
                <a:spcPts val="300"/>
              </a:spcAft>
            </a:pPr>
            <a:r>
              <a:rPr lang="fr-FR" sz="1400" b="1" dirty="0" smtClean="0">
                <a:solidFill>
                  <a:schemeClr val="tx1"/>
                </a:solidFill>
              </a:rPr>
              <a:t>WP1</a:t>
            </a:r>
            <a:r>
              <a:rPr lang="fr-FR" sz="1400" dirty="0" smtClean="0">
                <a:solidFill>
                  <a:schemeClr val="tx1"/>
                </a:solidFill>
              </a:rPr>
              <a:t> : </a:t>
            </a:r>
            <a:r>
              <a:rPr lang="en-GB" sz="1400" dirty="0" smtClean="0">
                <a:solidFill>
                  <a:schemeClr val="tx1"/>
                </a:solidFill>
              </a:rPr>
              <a:t>Integral safety approach and system integration</a:t>
            </a:r>
          </a:p>
          <a:p>
            <a:pPr lvl="0"/>
            <a:r>
              <a:rPr lang="en-GB" sz="1400" i="1" dirty="0" smtClean="0">
                <a:solidFill>
                  <a:schemeClr val="tx1"/>
                </a:solidFill>
              </a:rPr>
              <a:t>E. Merle (</a:t>
            </a:r>
            <a:r>
              <a:rPr lang="en-GB" sz="1400" i="1" dirty="0" err="1" smtClean="0">
                <a:solidFill>
                  <a:schemeClr val="tx1"/>
                </a:solidFill>
              </a:rPr>
              <a:t>CNRS</a:t>
            </a:r>
            <a:r>
              <a:rPr lang="en-GB" sz="1400" i="1" dirty="0" smtClean="0">
                <a:solidFill>
                  <a:schemeClr val="tx1"/>
                </a:solidFill>
              </a:rPr>
              <a:t>/IN2P3/</a:t>
            </a:r>
            <a:r>
              <a:rPr lang="en-GB" sz="1400" i="1" dirty="0" err="1" smtClean="0">
                <a:solidFill>
                  <a:schemeClr val="tx1"/>
                </a:solidFill>
              </a:rPr>
              <a:t>LPSC</a:t>
            </a:r>
            <a:r>
              <a:rPr lang="en-GB" sz="1400" i="1" dirty="0" smtClean="0">
                <a:solidFill>
                  <a:schemeClr val="tx1"/>
                </a:solidFill>
              </a:rPr>
              <a:t>)</a:t>
            </a:r>
            <a:endParaRPr lang="fr-FR" sz="1400" i="1" dirty="0">
              <a:solidFill>
                <a:schemeClr val="tx1"/>
              </a:solidFill>
            </a:endParaRPr>
          </a:p>
        </p:txBody>
      </p:sp>
      <p:sp>
        <p:nvSpPr>
          <p:cNvPr id="9" name="Rectangle à coins arrondis 8"/>
          <p:cNvSpPr/>
          <p:nvPr/>
        </p:nvSpPr>
        <p:spPr>
          <a:xfrm>
            <a:off x="1475656" y="2528848"/>
            <a:ext cx="6408712" cy="468000"/>
          </a:xfrm>
          <a:prstGeom prst="roundRect">
            <a:avLst/>
          </a:prstGeom>
          <a:solidFill>
            <a:schemeClr val="accent5">
              <a:lumMod val="20000"/>
              <a:lumOff val="80000"/>
            </a:schemeClr>
          </a:solidFill>
          <a:ln w="6350" cap="flat" cmpd="sng" algn="ctr">
            <a:solidFill>
              <a:srgbClr val="000000">
                <a:alpha val="49000"/>
              </a:srgbClr>
            </a:solidFill>
            <a:prstDash val="solid"/>
            <a:round/>
            <a:headEnd type="none" w="med" len="med"/>
            <a:tailEnd type="none" w="med" len="med"/>
          </a:ln>
          <a:effectLst>
            <a:outerShdw blurRad="40000" dist="35687" dir="82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fr-FR" sz="1400" dirty="0" smtClean="0">
              <a:solidFill>
                <a:schemeClr val="tx1"/>
              </a:solidFill>
            </a:endParaRPr>
          </a:p>
          <a:p>
            <a:pPr lvl="0">
              <a:spcAft>
                <a:spcPts val="300"/>
              </a:spcAft>
            </a:pPr>
            <a:r>
              <a:rPr lang="fr-FR" sz="1400" b="1" dirty="0" smtClean="0">
                <a:solidFill>
                  <a:schemeClr val="tx1"/>
                </a:solidFill>
              </a:rPr>
              <a:t>WP2</a:t>
            </a:r>
            <a:r>
              <a:rPr lang="fr-FR" sz="1400" dirty="0" smtClean="0">
                <a:solidFill>
                  <a:schemeClr val="tx1"/>
                </a:solidFill>
              </a:rPr>
              <a:t> : </a:t>
            </a:r>
            <a:r>
              <a:rPr lang="en-GB" sz="1400" dirty="0" smtClean="0">
                <a:solidFill>
                  <a:schemeClr val="tx1"/>
                </a:solidFill>
              </a:rPr>
              <a:t>Physical and chemical properties required for safety analysis</a:t>
            </a:r>
          </a:p>
          <a:p>
            <a:pPr lvl="0"/>
            <a:r>
              <a:rPr lang="en-GB" sz="1400" i="1" dirty="0" smtClean="0">
                <a:solidFill>
                  <a:schemeClr val="tx1"/>
                </a:solidFill>
              </a:rPr>
              <a:t>O. Benes (JRC)</a:t>
            </a:r>
            <a:endParaRPr lang="fr-FR" sz="1400" i="1" dirty="0" smtClean="0">
              <a:solidFill>
                <a:schemeClr val="tx1"/>
              </a:solidFill>
            </a:endParaRPr>
          </a:p>
          <a:p>
            <a:pPr lvl="0"/>
            <a:endParaRPr lang="fr-FR" sz="1400" dirty="0" smtClean="0">
              <a:solidFill>
                <a:schemeClr val="tx1"/>
              </a:solidFill>
            </a:endParaRPr>
          </a:p>
        </p:txBody>
      </p:sp>
      <p:sp>
        <p:nvSpPr>
          <p:cNvPr id="10" name="Rectangle à coins arrondis 9"/>
          <p:cNvSpPr/>
          <p:nvPr/>
        </p:nvSpPr>
        <p:spPr>
          <a:xfrm>
            <a:off x="1475656" y="3068960"/>
            <a:ext cx="6408712" cy="468000"/>
          </a:xfrm>
          <a:prstGeom prst="roundRect">
            <a:avLst/>
          </a:prstGeom>
          <a:solidFill>
            <a:schemeClr val="accent5">
              <a:lumMod val="20000"/>
              <a:lumOff val="80000"/>
            </a:schemeClr>
          </a:solidFill>
          <a:ln w="6350" cap="flat" cmpd="sng" algn="ctr">
            <a:solidFill>
              <a:schemeClr val="tx1"/>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fr-FR" sz="1400" dirty="0" smtClean="0">
              <a:solidFill>
                <a:schemeClr val="tx1"/>
              </a:solidFill>
            </a:endParaRPr>
          </a:p>
          <a:p>
            <a:pPr lvl="0">
              <a:spcAft>
                <a:spcPts val="300"/>
              </a:spcAft>
            </a:pPr>
            <a:r>
              <a:rPr lang="fr-FR" sz="1400" b="1" dirty="0" smtClean="0">
                <a:solidFill>
                  <a:schemeClr val="tx1"/>
                </a:solidFill>
              </a:rPr>
              <a:t>WP3</a:t>
            </a:r>
            <a:r>
              <a:rPr lang="fr-FR" sz="1400" dirty="0" smtClean="0">
                <a:solidFill>
                  <a:schemeClr val="tx1"/>
                </a:solidFill>
              </a:rPr>
              <a:t> : </a:t>
            </a:r>
            <a:r>
              <a:rPr lang="en-GB" sz="1400" dirty="0" smtClean="0">
                <a:solidFill>
                  <a:schemeClr val="tx1"/>
                </a:solidFill>
              </a:rPr>
              <a:t>Experimental proof of shut-down and decay heat removal concepts</a:t>
            </a:r>
          </a:p>
          <a:p>
            <a:pPr lvl="0"/>
            <a:r>
              <a:rPr lang="en-GB" sz="1400" i="1" dirty="0" smtClean="0">
                <a:solidFill>
                  <a:schemeClr val="tx1"/>
                </a:solidFill>
              </a:rPr>
              <a:t>M. </a:t>
            </a:r>
            <a:r>
              <a:rPr lang="en-GB" sz="1400" i="1" dirty="0" err="1" smtClean="0">
                <a:solidFill>
                  <a:schemeClr val="tx1"/>
                </a:solidFill>
              </a:rPr>
              <a:t>Ricotti</a:t>
            </a:r>
            <a:r>
              <a:rPr lang="en-GB" sz="1400" i="1" dirty="0" smtClean="0">
                <a:solidFill>
                  <a:schemeClr val="tx1"/>
                </a:solidFill>
              </a:rPr>
              <a:t> (CIRTEN)</a:t>
            </a:r>
            <a:endParaRPr lang="fr-FR" sz="1400" i="1" dirty="0" smtClean="0">
              <a:solidFill>
                <a:schemeClr val="tx1"/>
              </a:solidFill>
            </a:endParaRPr>
          </a:p>
          <a:p>
            <a:pPr lvl="0"/>
            <a:endParaRPr lang="fr-FR" sz="1400" dirty="0" smtClean="0">
              <a:solidFill>
                <a:schemeClr val="tx1"/>
              </a:solidFill>
            </a:endParaRPr>
          </a:p>
        </p:txBody>
      </p:sp>
      <p:sp>
        <p:nvSpPr>
          <p:cNvPr id="11" name="Rectangle à coins arrondis 10"/>
          <p:cNvSpPr/>
          <p:nvPr/>
        </p:nvSpPr>
        <p:spPr>
          <a:xfrm>
            <a:off x="1475656" y="3573016"/>
            <a:ext cx="6408712" cy="468000"/>
          </a:xfrm>
          <a:prstGeom prst="roundRect">
            <a:avLst/>
          </a:prstGeom>
          <a:solidFill>
            <a:schemeClr val="accent5">
              <a:lumMod val="20000"/>
              <a:lumOff val="80000"/>
            </a:schemeClr>
          </a:solidFill>
          <a:ln w="6350" cap="flat" cmpd="sng" algn="ctr">
            <a:solidFill>
              <a:srgbClr val="000000">
                <a:alpha val="49000"/>
              </a:srgbClr>
            </a:solidFill>
            <a:prstDash val="solid"/>
            <a:round/>
            <a:headEnd type="none" w="med" len="med"/>
            <a:tailEnd type="none" w="med" len="med"/>
          </a:ln>
          <a:effectLst>
            <a:outerShdw blurRad="40000" dist="35687" dir="82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lvl="0">
              <a:spcAft>
                <a:spcPts val="300"/>
              </a:spcAft>
            </a:pPr>
            <a:r>
              <a:rPr lang="fr-FR" sz="1400" b="1" dirty="0" smtClean="0">
                <a:solidFill>
                  <a:schemeClr val="tx1"/>
                </a:solidFill>
              </a:rPr>
              <a:t>WP4</a:t>
            </a:r>
            <a:r>
              <a:rPr lang="fr-FR" sz="1400" dirty="0" smtClean="0">
                <a:solidFill>
                  <a:schemeClr val="tx1"/>
                </a:solidFill>
              </a:rPr>
              <a:t> : </a:t>
            </a:r>
            <a:r>
              <a:rPr lang="en-GB" sz="1400" dirty="0" smtClean="0">
                <a:solidFill>
                  <a:schemeClr val="tx1"/>
                </a:solidFill>
              </a:rPr>
              <a:t>Accidental Transients</a:t>
            </a:r>
          </a:p>
          <a:p>
            <a:pPr lvl="0"/>
            <a:r>
              <a:rPr lang="en-GB" sz="1400" i="1" dirty="0" smtClean="0">
                <a:solidFill>
                  <a:schemeClr val="tx1"/>
                </a:solidFill>
              </a:rPr>
              <a:t>D. </a:t>
            </a:r>
            <a:r>
              <a:rPr lang="en-GB" sz="1400" i="1" dirty="0" err="1" smtClean="0">
                <a:solidFill>
                  <a:schemeClr val="tx1"/>
                </a:solidFill>
              </a:rPr>
              <a:t>Lathouwers</a:t>
            </a:r>
            <a:r>
              <a:rPr lang="en-GB" sz="1400" i="1" dirty="0" smtClean="0">
                <a:solidFill>
                  <a:schemeClr val="tx1"/>
                </a:solidFill>
              </a:rPr>
              <a:t> (TU Delft)</a:t>
            </a:r>
            <a:endParaRPr lang="fr-FR" sz="1400" i="1" dirty="0" smtClean="0">
              <a:solidFill>
                <a:schemeClr val="tx1"/>
              </a:solidFill>
            </a:endParaRPr>
          </a:p>
        </p:txBody>
      </p:sp>
      <p:sp>
        <p:nvSpPr>
          <p:cNvPr id="12" name="Rectangle à coins arrondis 11"/>
          <p:cNvSpPr/>
          <p:nvPr/>
        </p:nvSpPr>
        <p:spPr>
          <a:xfrm>
            <a:off x="1475656" y="4113024"/>
            <a:ext cx="6408712" cy="468000"/>
          </a:xfrm>
          <a:prstGeom prst="roundRect">
            <a:avLst/>
          </a:prstGeom>
          <a:solidFill>
            <a:schemeClr val="accent5">
              <a:lumMod val="20000"/>
              <a:lumOff val="80000"/>
            </a:schemeClr>
          </a:solidFill>
          <a:ln w="6350" cap="flat" cmpd="sng" algn="ctr">
            <a:solidFill>
              <a:srgbClr val="000000">
                <a:alpha val="49000"/>
              </a:srgbClr>
            </a:solidFill>
            <a:prstDash val="solid"/>
            <a:round/>
            <a:headEnd type="none" w="med" len="med"/>
            <a:tailEnd type="none" w="med" len="med"/>
          </a:ln>
          <a:effectLst>
            <a:outerShdw blurRad="40000" dist="35687" dir="82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fr-FR" sz="1400" dirty="0" smtClean="0">
              <a:solidFill>
                <a:schemeClr val="tx1"/>
              </a:solidFill>
            </a:endParaRPr>
          </a:p>
          <a:p>
            <a:pPr lvl="0">
              <a:spcAft>
                <a:spcPts val="300"/>
              </a:spcAft>
            </a:pPr>
            <a:r>
              <a:rPr lang="fr-FR" sz="1400" b="1" dirty="0" smtClean="0">
                <a:solidFill>
                  <a:schemeClr val="tx1"/>
                </a:solidFill>
              </a:rPr>
              <a:t>WP5</a:t>
            </a:r>
            <a:r>
              <a:rPr lang="fr-FR" sz="1400" dirty="0" smtClean="0">
                <a:solidFill>
                  <a:schemeClr val="tx1"/>
                </a:solidFill>
              </a:rPr>
              <a:t> : </a:t>
            </a:r>
            <a:r>
              <a:rPr lang="en-GB" sz="1400" dirty="0" smtClean="0">
                <a:solidFill>
                  <a:schemeClr val="tx1"/>
                </a:solidFill>
              </a:rPr>
              <a:t>Safety evaluation of the chemical plant</a:t>
            </a:r>
          </a:p>
          <a:p>
            <a:pPr lvl="0"/>
            <a:r>
              <a:rPr lang="en-GB" sz="1400" i="1" dirty="0" smtClean="0">
                <a:solidFill>
                  <a:schemeClr val="tx1"/>
                </a:solidFill>
              </a:rPr>
              <a:t>S. </a:t>
            </a:r>
            <a:r>
              <a:rPr lang="en-GB" sz="1400" i="1" dirty="0" err="1" smtClean="0">
                <a:solidFill>
                  <a:schemeClr val="tx1"/>
                </a:solidFill>
              </a:rPr>
              <a:t>Delpech</a:t>
            </a:r>
            <a:r>
              <a:rPr lang="en-GB" sz="1400" i="1" dirty="0" smtClean="0">
                <a:solidFill>
                  <a:schemeClr val="tx1"/>
                </a:solidFill>
              </a:rPr>
              <a:t> (</a:t>
            </a:r>
            <a:r>
              <a:rPr lang="en-GB" sz="1400" i="1" dirty="0" err="1" smtClean="0">
                <a:solidFill>
                  <a:schemeClr val="tx1"/>
                </a:solidFill>
              </a:rPr>
              <a:t>CNRS</a:t>
            </a:r>
            <a:r>
              <a:rPr lang="en-GB" sz="1400" i="1" dirty="0" smtClean="0">
                <a:solidFill>
                  <a:schemeClr val="tx1"/>
                </a:solidFill>
              </a:rPr>
              <a:t>/IN2P3/</a:t>
            </a:r>
            <a:r>
              <a:rPr lang="en-GB" sz="1400" i="1" dirty="0" err="1" smtClean="0">
                <a:solidFill>
                  <a:schemeClr val="tx1"/>
                </a:solidFill>
              </a:rPr>
              <a:t>INO</a:t>
            </a:r>
            <a:r>
              <a:rPr lang="en-GB" sz="1400" dirty="0" smtClean="0">
                <a:solidFill>
                  <a:schemeClr val="tx1"/>
                </a:solidFill>
              </a:rPr>
              <a:t>)</a:t>
            </a:r>
            <a:endParaRPr lang="fr-FR" sz="1400" dirty="0" smtClean="0">
              <a:solidFill>
                <a:schemeClr val="tx1"/>
              </a:solidFill>
            </a:endParaRPr>
          </a:p>
          <a:p>
            <a:pPr lvl="0"/>
            <a:endParaRPr lang="fr-FR" sz="1400" dirty="0">
              <a:solidFill>
                <a:schemeClr val="tx1"/>
              </a:solidFill>
            </a:endParaRPr>
          </a:p>
        </p:txBody>
      </p:sp>
      <p:sp>
        <p:nvSpPr>
          <p:cNvPr id="13" name="Rectangle à coins arrondis 12"/>
          <p:cNvSpPr/>
          <p:nvPr/>
        </p:nvSpPr>
        <p:spPr>
          <a:xfrm>
            <a:off x="1475656" y="4653136"/>
            <a:ext cx="6408712" cy="468000"/>
          </a:xfrm>
          <a:prstGeom prst="roundRect">
            <a:avLst/>
          </a:prstGeom>
          <a:solidFill>
            <a:schemeClr val="accent5">
              <a:lumMod val="20000"/>
              <a:lumOff val="80000"/>
            </a:schemeClr>
          </a:solidFill>
          <a:ln w="6350" cap="flat" cmpd="sng" algn="ctr">
            <a:solidFill>
              <a:srgbClr val="000000">
                <a:alpha val="49000"/>
              </a:srgbClr>
            </a:solidFill>
            <a:prstDash val="solid"/>
            <a:round/>
            <a:headEnd type="none" w="med" len="med"/>
            <a:tailEnd type="none" w="med" len="med"/>
          </a:ln>
          <a:effectLst>
            <a:outerShdw blurRad="40000" dist="35687" dir="82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fr-FR" sz="1400" dirty="0" smtClean="0">
              <a:solidFill>
                <a:schemeClr val="tx1"/>
              </a:solidFill>
            </a:endParaRPr>
          </a:p>
          <a:p>
            <a:pPr lvl="0">
              <a:spcAft>
                <a:spcPts val="300"/>
              </a:spcAft>
            </a:pPr>
            <a:r>
              <a:rPr lang="fr-FR" sz="1400" b="1" dirty="0" smtClean="0">
                <a:solidFill>
                  <a:schemeClr val="tx1"/>
                </a:solidFill>
              </a:rPr>
              <a:t>WP6</a:t>
            </a:r>
            <a:r>
              <a:rPr lang="fr-FR" sz="1400" dirty="0" smtClean="0">
                <a:solidFill>
                  <a:schemeClr val="tx1"/>
                </a:solidFill>
              </a:rPr>
              <a:t> : </a:t>
            </a:r>
            <a:r>
              <a:rPr lang="en-GB" sz="1400" dirty="0" smtClean="0">
                <a:solidFill>
                  <a:schemeClr val="tx1"/>
                </a:solidFill>
              </a:rPr>
              <a:t>Training, education and dissemination of results</a:t>
            </a:r>
          </a:p>
          <a:p>
            <a:pPr lvl="0"/>
            <a:r>
              <a:rPr lang="en-GB" sz="1400" i="1" dirty="0" smtClean="0">
                <a:solidFill>
                  <a:schemeClr val="tx1"/>
                </a:solidFill>
              </a:rPr>
              <a:t>J.L. </a:t>
            </a:r>
            <a:r>
              <a:rPr lang="en-GB" sz="1400" i="1" dirty="0" err="1" smtClean="0">
                <a:solidFill>
                  <a:schemeClr val="tx1"/>
                </a:solidFill>
              </a:rPr>
              <a:t>Kloosterman</a:t>
            </a:r>
            <a:r>
              <a:rPr lang="en-GB" sz="1400" i="1" dirty="0" smtClean="0">
                <a:solidFill>
                  <a:schemeClr val="tx1"/>
                </a:solidFill>
              </a:rPr>
              <a:t>  (TU Delft)</a:t>
            </a:r>
            <a:endParaRPr lang="fr-FR" sz="1400" i="1" dirty="0" smtClean="0">
              <a:solidFill>
                <a:schemeClr val="tx1"/>
              </a:solidFill>
            </a:endParaRPr>
          </a:p>
          <a:p>
            <a:pPr lvl="0"/>
            <a:endParaRPr lang="fr-FR" sz="1400" dirty="0" smtClean="0">
              <a:solidFill>
                <a:schemeClr val="tx1"/>
              </a:solidFill>
            </a:endParaRPr>
          </a:p>
        </p:txBody>
      </p:sp>
      <p:sp>
        <p:nvSpPr>
          <p:cNvPr id="14" name="Rectangle à coins arrondis 13"/>
          <p:cNvSpPr/>
          <p:nvPr/>
        </p:nvSpPr>
        <p:spPr>
          <a:xfrm>
            <a:off x="1475656" y="5193144"/>
            <a:ext cx="6408712" cy="468000"/>
          </a:xfrm>
          <a:prstGeom prst="roundRect">
            <a:avLst/>
          </a:prstGeom>
          <a:solidFill>
            <a:schemeClr val="accent5">
              <a:lumMod val="20000"/>
              <a:lumOff val="80000"/>
            </a:schemeClr>
          </a:solidFill>
          <a:ln w="6350" cap="flat" cmpd="sng" algn="ctr">
            <a:solidFill>
              <a:srgbClr val="000000">
                <a:alpha val="49000"/>
              </a:srgbClr>
            </a:solidFill>
            <a:prstDash val="solid"/>
            <a:round/>
            <a:headEnd type="none" w="med" len="med"/>
            <a:tailEnd type="none" w="med" len="med"/>
          </a:ln>
          <a:effectLst>
            <a:outerShdw blurRad="40000" dist="35687" dir="828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lvl="0">
              <a:spcAft>
                <a:spcPts val="300"/>
              </a:spcAft>
            </a:pPr>
            <a:endParaRPr lang="fr-FR" sz="1400" dirty="0" smtClean="0">
              <a:solidFill>
                <a:schemeClr val="tx1"/>
              </a:solidFill>
            </a:endParaRPr>
          </a:p>
          <a:p>
            <a:pPr lvl="0">
              <a:spcAft>
                <a:spcPts val="300"/>
              </a:spcAft>
            </a:pPr>
            <a:r>
              <a:rPr lang="fr-FR" sz="1400" b="1" dirty="0" smtClean="0">
                <a:solidFill>
                  <a:schemeClr val="tx1"/>
                </a:solidFill>
              </a:rPr>
              <a:t>WP7</a:t>
            </a:r>
            <a:r>
              <a:rPr lang="fr-FR" sz="1400" dirty="0" smtClean="0">
                <a:solidFill>
                  <a:schemeClr val="tx1"/>
                </a:solidFill>
              </a:rPr>
              <a:t> : Project management</a:t>
            </a:r>
          </a:p>
          <a:p>
            <a:pPr lvl="0">
              <a:spcAft>
                <a:spcPts val="300"/>
              </a:spcAft>
            </a:pPr>
            <a:r>
              <a:rPr lang="fr-FR" sz="1400" i="1" dirty="0" smtClean="0">
                <a:solidFill>
                  <a:schemeClr val="tx1"/>
                </a:solidFill>
              </a:rPr>
              <a:t>K. Van der Graaf (TU Delft)</a:t>
            </a:r>
          </a:p>
          <a:p>
            <a:pPr lvl="0">
              <a:spcAft>
                <a:spcPts val="300"/>
              </a:spcAft>
            </a:pPr>
            <a:endParaRPr lang="fr-FR" sz="1400" dirty="0" smtClean="0">
              <a:solidFill>
                <a:schemeClr val="tx1"/>
              </a:solidFill>
            </a:endParaRPr>
          </a:p>
        </p:txBody>
      </p:sp>
      <p:cxnSp>
        <p:nvCxnSpPr>
          <p:cNvPr id="3" name="Connecteur droit 2"/>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5088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smtClean="0">
                <a:solidFill>
                  <a:schemeClr val="accent5">
                    <a:lumMod val="75000"/>
                  </a:schemeClr>
                </a:solidFill>
                <a:latin typeface="Cambria" pitchFamily="18" charset="0"/>
              </a:rPr>
              <a:t>Méthodologie</a:t>
            </a:r>
            <a:endParaRPr lang="fr-FR" sz="2400" b="1" dirty="0">
              <a:solidFill>
                <a:schemeClr val="accent5">
                  <a:lumMod val="75000"/>
                </a:schemeClr>
              </a:solidFill>
              <a:latin typeface="Cambria" pitchFamily="18" charset="0"/>
            </a:endParaRPr>
          </a:p>
        </p:txBody>
      </p:sp>
      <p:cxnSp>
        <p:nvCxnSpPr>
          <p:cNvPr id="6" name="Connecteur droit 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776" y="1020461"/>
            <a:ext cx="8604448" cy="5139346"/>
          </a:xfrm>
          <a:prstGeom prst="rect">
            <a:avLst/>
          </a:prstGeom>
        </p:spPr>
      </p:pic>
    </p:spTree>
    <p:extLst>
      <p:ext uri="{BB962C8B-B14F-4D97-AF65-F5344CB8AC3E}">
        <p14:creationId xmlns:p14="http://schemas.microsoft.com/office/powerpoint/2010/main" val="1507541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93936" y="1196752"/>
            <a:ext cx="7560840" cy="3693319"/>
          </a:xfrm>
          <a:prstGeom prst="rect">
            <a:avLst/>
          </a:prstGeom>
          <a:noFill/>
        </p:spPr>
        <p:txBody>
          <a:bodyPr wrap="square" rtlCol="0">
            <a:spAutoFit/>
          </a:bodyPr>
          <a:lstStyle/>
          <a:p>
            <a:r>
              <a:rPr lang="fr-FR" dirty="0" smtClean="0"/>
              <a:t>Estimation des fonctions de transfert d’une phase à une autre pour tous les éléments du cœur.</a:t>
            </a:r>
          </a:p>
          <a:p>
            <a:endParaRPr lang="fr-FR" dirty="0" smtClean="0"/>
          </a:p>
          <a:p>
            <a:r>
              <a:rPr lang="fr-FR" dirty="0"/>
              <a:t>	</a:t>
            </a:r>
            <a:r>
              <a:rPr lang="fr-FR" dirty="0" smtClean="0"/>
              <a:t>- Bibliographie (rapports </a:t>
            </a:r>
            <a:r>
              <a:rPr lang="fr-FR" dirty="0" err="1" smtClean="0"/>
              <a:t>ORNL</a:t>
            </a:r>
            <a:r>
              <a:rPr lang="fr-FR" dirty="0" smtClean="0"/>
              <a:t>)</a:t>
            </a:r>
          </a:p>
          <a:p>
            <a:endParaRPr lang="fr-FR" dirty="0" smtClean="0"/>
          </a:p>
          <a:p>
            <a:r>
              <a:rPr lang="fr-FR" dirty="0"/>
              <a:t>	</a:t>
            </a:r>
            <a:r>
              <a:rPr lang="fr-FR" dirty="0" smtClean="0"/>
              <a:t>- Partie expérimentale (choix de certains éléments majeurs)</a:t>
            </a:r>
          </a:p>
          <a:p>
            <a:endParaRPr lang="fr-FR" dirty="0"/>
          </a:p>
          <a:p>
            <a:r>
              <a:rPr lang="fr-FR" dirty="0"/>
              <a:t>	</a:t>
            </a:r>
            <a:r>
              <a:rPr lang="fr-FR" dirty="0" smtClean="0"/>
              <a:t>	- Détermination de données fondamentales (coefficients 			d’activité, potentiels redox)</a:t>
            </a:r>
          </a:p>
          <a:p>
            <a:r>
              <a:rPr lang="fr-FR" dirty="0"/>
              <a:t>	</a:t>
            </a:r>
            <a:r>
              <a:rPr lang="fr-FR" dirty="0" smtClean="0"/>
              <a:t>	- Etudes cinétiques</a:t>
            </a:r>
            <a:endParaRPr lang="fr-FR" dirty="0"/>
          </a:p>
          <a:p>
            <a:endParaRPr lang="fr-FR" dirty="0" smtClean="0"/>
          </a:p>
          <a:p>
            <a:endParaRPr lang="fr-FR" dirty="0" smtClean="0"/>
          </a:p>
          <a:p>
            <a:endParaRPr lang="fr-FR" dirty="0"/>
          </a:p>
        </p:txBody>
      </p:sp>
      <p:sp>
        <p:nvSpPr>
          <p:cNvPr id="4"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smtClean="0">
                <a:solidFill>
                  <a:schemeClr val="accent5">
                    <a:lumMod val="75000"/>
                  </a:schemeClr>
                </a:solidFill>
                <a:latin typeface="Cambria" pitchFamily="18" charset="0"/>
              </a:rPr>
              <a:t>Méthodologie pour le calcul de l’inventaire</a:t>
            </a:r>
            <a:endParaRPr lang="fr-FR" sz="2400" b="1" dirty="0">
              <a:solidFill>
                <a:schemeClr val="accent5">
                  <a:lumMod val="75000"/>
                </a:schemeClr>
              </a:solidFill>
              <a:latin typeface="Cambria" pitchFamily="18" charset="0"/>
            </a:endParaRPr>
          </a:p>
        </p:txBody>
      </p:sp>
      <p:cxnSp>
        <p:nvCxnSpPr>
          <p:cNvPr id="6" name="Connecteur droit 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5642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089154"/>
            <a:ext cx="7236296" cy="5288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047984" y="1089154"/>
            <a:ext cx="5226412" cy="6836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878384" y="161610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1272084" y="21031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641560" y="21031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033368" y="21031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6425140" y="21031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7229928" y="25857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10"/>
          <p:cNvSpPr/>
          <p:nvPr/>
        </p:nvSpPr>
        <p:spPr>
          <a:xfrm>
            <a:off x="6835980" y="25857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p:cNvSpPr/>
          <p:nvPr/>
        </p:nvSpPr>
        <p:spPr>
          <a:xfrm>
            <a:off x="6431508" y="25857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6035508" y="25857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5635228" y="25857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14"/>
          <p:cNvSpPr/>
          <p:nvPr/>
        </p:nvSpPr>
        <p:spPr>
          <a:xfrm>
            <a:off x="1266884" y="25857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15"/>
          <p:cNvSpPr/>
          <p:nvPr/>
        </p:nvSpPr>
        <p:spPr>
          <a:xfrm>
            <a:off x="870000" y="258574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p:cNvSpPr/>
          <p:nvPr/>
        </p:nvSpPr>
        <p:spPr>
          <a:xfrm>
            <a:off x="870000"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17"/>
          <p:cNvSpPr/>
          <p:nvPr/>
        </p:nvSpPr>
        <p:spPr>
          <a:xfrm>
            <a:off x="1270280"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Rectangle 18"/>
          <p:cNvSpPr/>
          <p:nvPr/>
        </p:nvSpPr>
        <p:spPr>
          <a:xfrm>
            <a:off x="1664104"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2051720"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20"/>
          <p:cNvSpPr/>
          <p:nvPr/>
        </p:nvSpPr>
        <p:spPr>
          <a:xfrm>
            <a:off x="2447808"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2841756"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3239896"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3646296"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4031984" y="304356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2051720"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p:cNvSpPr/>
          <p:nvPr/>
        </p:nvSpPr>
        <p:spPr>
          <a:xfrm>
            <a:off x="2447808"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p:cNvSpPr/>
          <p:nvPr/>
        </p:nvSpPr>
        <p:spPr>
          <a:xfrm>
            <a:off x="2841756"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3239896"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p:cNvSpPr/>
          <p:nvPr/>
        </p:nvSpPr>
        <p:spPr>
          <a:xfrm>
            <a:off x="3646296"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Rectangle 30"/>
          <p:cNvSpPr/>
          <p:nvPr/>
        </p:nvSpPr>
        <p:spPr>
          <a:xfrm>
            <a:off x="4031984"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31"/>
          <p:cNvSpPr/>
          <p:nvPr/>
        </p:nvSpPr>
        <p:spPr>
          <a:xfrm>
            <a:off x="4427984"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Rectangle 32"/>
          <p:cNvSpPr/>
          <p:nvPr/>
        </p:nvSpPr>
        <p:spPr>
          <a:xfrm>
            <a:off x="4824072"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Rectangle 33"/>
          <p:cNvSpPr/>
          <p:nvPr/>
        </p:nvSpPr>
        <p:spPr>
          <a:xfrm>
            <a:off x="5218020"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p:cNvSpPr/>
          <p:nvPr/>
        </p:nvSpPr>
        <p:spPr>
          <a:xfrm>
            <a:off x="5616160"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p:cNvSpPr/>
          <p:nvPr/>
        </p:nvSpPr>
        <p:spPr>
          <a:xfrm>
            <a:off x="6804248"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p:cNvSpPr/>
          <p:nvPr/>
        </p:nvSpPr>
        <p:spPr>
          <a:xfrm>
            <a:off x="6408248"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p:cNvSpPr/>
          <p:nvPr/>
        </p:nvSpPr>
        <p:spPr>
          <a:xfrm>
            <a:off x="7200336" y="4005064"/>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00</a:t>
            </a:r>
            <a:endParaRPr lang="fr-FR" dirty="0"/>
          </a:p>
        </p:txBody>
      </p:sp>
      <p:sp>
        <p:nvSpPr>
          <p:cNvPr id="39" name="Rectangle 38"/>
          <p:cNvSpPr/>
          <p:nvPr/>
        </p:nvSpPr>
        <p:spPr>
          <a:xfrm>
            <a:off x="877732" y="447102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p:cNvSpPr/>
          <p:nvPr/>
        </p:nvSpPr>
        <p:spPr>
          <a:xfrm>
            <a:off x="1273820" y="4471020"/>
            <a:ext cx="396000" cy="504056"/>
          </a:xfrm>
          <a:prstGeom prst="rect">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00</a:t>
            </a:r>
            <a:endParaRPr lang="fr-FR" dirty="0"/>
          </a:p>
        </p:txBody>
      </p:sp>
      <p:sp>
        <p:nvSpPr>
          <p:cNvPr id="42" name="Rectangle 41"/>
          <p:cNvSpPr/>
          <p:nvPr/>
        </p:nvSpPr>
        <p:spPr>
          <a:xfrm>
            <a:off x="7225648" y="2105112"/>
            <a:ext cx="396000" cy="504056"/>
          </a:xfrm>
          <a:prstGeom prst="rect">
            <a:avLst/>
          </a:prstGeom>
          <a:solidFill>
            <a:schemeClr val="accent2">
              <a:lumMod val="75000"/>
              <a:alpha val="35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43" name="Rectangle 42"/>
          <p:cNvSpPr/>
          <p:nvPr/>
        </p:nvSpPr>
        <p:spPr>
          <a:xfrm>
            <a:off x="863384" y="2105112"/>
            <a:ext cx="396000" cy="504056"/>
          </a:xfrm>
          <a:prstGeom prst="rect">
            <a:avLst/>
          </a:prstGeom>
          <a:solidFill>
            <a:schemeClr val="accent2">
              <a:lumMod val="75000"/>
              <a:alpha val="35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44" name="Rectangle 43"/>
          <p:cNvSpPr/>
          <p:nvPr/>
        </p:nvSpPr>
        <p:spPr>
          <a:xfrm>
            <a:off x="2042568" y="5627340"/>
            <a:ext cx="396000" cy="504056"/>
          </a:xfrm>
          <a:prstGeom prst="rect">
            <a:avLst/>
          </a:prstGeom>
          <a:solidFill>
            <a:schemeClr val="accent2">
              <a:lumMod val="75000"/>
              <a:alpha val="35000"/>
            </a:schemeClr>
          </a:solid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accent2">
                  <a:lumMod val="60000"/>
                  <a:lumOff val="40000"/>
                </a:schemeClr>
              </a:solidFill>
            </a:endParaRPr>
          </a:p>
        </p:txBody>
      </p:sp>
      <p:sp>
        <p:nvSpPr>
          <p:cNvPr id="45" name="Triangle rectangle 44"/>
          <p:cNvSpPr/>
          <p:nvPr/>
        </p:nvSpPr>
        <p:spPr>
          <a:xfrm>
            <a:off x="2477418" y="3572086"/>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Triangle rectangle 45"/>
          <p:cNvSpPr/>
          <p:nvPr/>
        </p:nvSpPr>
        <p:spPr>
          <a:xfrm>
            <a:off x="2871366" y="3578436"/>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Triangle rectangle 46"/>
          <p:cNvSpPr/>
          <p:nvPr/>
        </p:nvSpPr>
        <p:spPr>
          <a:xfrm>
            <a:off x="3275856" y="3572086"/>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Triangle rectangle 47"/>
          <p:cNvSpPr/>
          <p:nvPr/>
        </p:nvSpPr>
        <p:spPr>
          <a:xfrm>
            <a:off x="3665026" y="3566635"/>
            <a:ext cx="351825" cy="449002"/>
          </a:xfrm>
          <a:prstGeom prst="rtTriangle">
            <a:avLst/>
          </a:prstGeom>
          <a:solidFill>
            <a:srgbClr val="7030A0">
              <a:alpha val="15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Triangle rectangle 48"/>
          <p:cNvSpPr/>
          <p:nvPr/>
        </p:nvSpPr>
        <p:spPr>
          <a:xfrm>
            <a:off x="4457407" y="3560316"/>
            <a:ext cx="351825" cy="449002"/>
          </a:xfrm>
          <a:prstGeom prst="rtTriangle">
            <a:avLst/>
          </a:prstGeom>
          <a:solidFill>
            <a:srgbClr val="7030A0">
              <a:alpha val="15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Triangle rectangle 49"/>
          <p:cNvSpPr/>
          <p:nvPr/>
        </p:nvSpPr>
        <p:spPr>
          <a:xfrm>
            <a:off x="4855547" y="3560316"/>
            <a:ext cx="351825" cy="449002"/>
          </a:xfrm>
          <a:prstGeom prst="rtTriangle">
            <a:avLst/>
          </a:prstGeom>
          <a:solidFill>
            <a:srgbClr val="7030A0">
              <a:alpha val="15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Triangle rectangle 50"/>
          <p:cNvSpPr/>
          <p:nvPr/>
        </p:nvSpPr>
        <p:spPr>
          <a:xfrm>
            <a:off x="5643071" y="3580910"/>
            <a:ext cx="360040" cy="425202"/>
          </a:xfrm>
          <a:prstGeom prst="rtTriangle">
            <a:avLst/>
          </a:prstGeom>
          <a:solidFill>
            <a:srgbClr val="92D050">
              <a:alpha val="25000"/>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p:cNvSpPr txBox="1"/>
          <p:nvPr/>
        </p:nvSpPr>
        <p:spPr>
          <a:xfrm>
            <a:off x="5769782" y="3479016"/>
            <a:ext cx="300082" cy="369332"/>
          </a:xfrm>
          <a:prstGeom prst="rect">
            <a:avLst/>
          </a:prstGeom>
          <a:noFill/>
        </p:spPr>
        <p:txBody>
          <a:bodyPr wrap="none" rtlCol="0">
            <a:spAutoFit/>
          </a:bodyPr>
          <a:lstStyle/>
          <a:p>
            <a:r>
              <a:rPr lang="fr-FR" dirty="0" smtClean="0">
                <a:sym typeface="Symbol"/>
              </a:rPr>
              <a:t></a:t>
            </a:r>
            <a:endParaRPr lang="fr-FR" dirty="0"/>
          </a:p>
        </p:txBody>
      </p:sp>
      <p:sp>
        <p:nvSpPr>
          <p:cNvPr id="53" name="Triangle rectangle 52"/>
          <p:cNvSpPr/>
          <p:nvPr/>
        </p:nvSpPr>
        <p:spPr>
          <a:xfrm>
            <a:off x="6026832" y="3575670"/>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ZoneTexte 53"/>
          <p:cNvSpPr txBox="1"/>
          <p:nvPr/>
        </p:nvSpPr>
        <p:spPr>
          <a:xfrm>
            <a:off x="6150782" y="3488308"/>
            <a:ext cx="300082" cy="369332"/>
          </a:xfrm>
          <a:prstGeom prst="rect">
            <a:avLst/>
          </a:prstGeom>
          <a:noFill/>
        </p:spPr>
        <p:txBody>
          <a:bodyPr wrap="none" rtlCol="0">
            <a:spAutoFit/>
          </a:bodyPr>
          <a:lstStyle/>
          <a:p>
            <a:r>
              <a:rPr lang="fr-FR" dirty="0" smtClean="0">
                <a:sym typeface="Symbol"/>
              </a:rPr>
              <a:t></a:t>
            </a:r>
            <a:endParaRPr lang="fr-FR" dirty="0"/>
          </a:p>
        </p:txBody>
      </p:sp>
      <p:sp>
        <p:nvSpPr>
          <p:cNvPr id="55" name="Triangle rectangle 54"/>
          <p:cNvSpPr/>
          <p:nvPr/>
        </p:nvSpPr>
        <p:spPr>
          <a:xfrm>
            <a:off x="6439524" y="3575670"/>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p:cNvSpPr txBox="1"/>
          <p:nvPr/>
        </p:nvSpPr>
        <p:spPr>
          <a:xfrm>
            <a:off x="6563474" y="3488308"/>
            <a:ext cx="300082" cy="369332"/>
          </a:xfrm>
          <a:prstGeom prst="rect">
            <a:avLst/>
          </a:prstGeom>
          <a:noFill/>
        </p:spPr>
        <p:txBody>
          <a:bodyPr wrap="none" rtlCol="0">
            <a:spAutoFit/>
          </a:bodyPr>
          <a:lstStyle/>
          <a:p>
            <a:r>
              <a:rPr lang="fr-FR" dirty="0" smtClean="0">
                <a:sym typeface="Symbol"/>
              </a:rPr>
              <a:t></a:t>
            </a:r>
            <a:endParaRPr lang="fr-FR" dirty="0"/>
          </a:p>
        </p:txBody>
      </p:sp>
      <p:sp>
        <p:nvSpPr>
          <p:cNvPr id="57" name="ZoneTexte 56"/>
          <p:cNvSpPr txBox="1"/>
          <p:nvPr/>
        </p:nvSpPr>
        <p:spPr>
          <a:xfrm>
            <a:off x="6974314" y="3488308"/>
            <a:ext cx="300082" cy="369332"/>
          </a:xfrm>
          <a:prstGeom prst="rect">
            <a:avLst/>
          </a:prstGeom>
          <a:noFill/>
        </p:spPr>
        <p:txBody>
          <a:bodyPr wrap="none" rtlCol="0">
            <a:spAutoFit/>
          </a:bodyPr>
          <a:lstStyle/>
          <a:p>
            <a:r>
              <a:rPr lang="fr-FR" dirty="0" smtClean="0">
                <a:sym typeface="Symbol"/>
              </a:rPr>
              <a:t></a:t>
            </a:r>
            <a:endParaRPr lang="fr-FR" dirty="0"/>
          </a:p>
        </p:txBody>
      </p:sp>
      <p:sp>
        <p:nvSpPr>
          <p:cNvPr id="58" name="Triangle rectangle 57"/>
          <p:cNvSpPr/>
          <p:nvPr/>
        </p:nvSpPr>
        <p:spPr>
          <a:xfrm>
            <a:off x="5249912" y="3584786"/>
            <a:ext cx="360040" cy="425202"/>
          </a:xfrm>
          <a:prstGeom prst="rtTriangle">
            <a:avLst/>
          </a:prstGeom>
          <a:solidFill>
            <a:schemeClr val="accent3">
              <a:lumMod val="60000"/>
              <a:lumOff val="40000"/>
              <a:alpha val="29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riangle rectangle 59"/>
          <p:cNvSpPr/>
          <p:nvPr/>
        </p:nvSpPr>
        <p:spPr>
          <a:xfrm>
            <a:off x="6804248" y="3550270"/>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Rectangle 60"/>
          <p:cNvSpPr/>
          <p:nvPr/>
        </p:nvSpPr>
        <p:spPr>
          <a:xfrm>
            <a:off x="7223596" y="2603004"/>
            <a:ext cx="360040" cy="1859508"/>
          </a:xfrm>
          <a:prstGeom prst="rect">
            <a:avLst/>
          </a:prstGeom>
          <a:solidFill>
            <a:schemeClr val="accent2">
              <a:lumMod val="75000"/>
              <a:alpha val="21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Rectangle 61"/>
          <p:cNvSpPr/>
          <p:nvPr/>
        </p:nvSpPr>
        <p:spPr>
          <a:xfrm>
            <a:off x="7596336" y="1628800"/>
            <a:ext cx="396000" cy="2833712"/>
          </a:xfrm>
          <a:prstGeom prst="rect">
            <a:avLst/>
          </a:prstGeom>
          <a:solidFill>
            <a:schemeClr val="accent3">
              <a:lumMod val="60000"/>
              <a:lumOff val="40000"/>
              <a:alpha val="29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Triangle rectangle 62"/>
          <p:cNvSpPr/>
          <p:nvPr/>
        </p:nvSpPr>
        <p:spPr>
          <a:xfrm>
            <a:off x="4847332" y="3115568"/>
            <a:ext cx="360040" cy="425202"/>
          </a:xfrm>
          <a:prstGeom prst="rtTriangle">
            <a:avLst/>
          </a:prstGeom>
          <a:solidFill>
            <a:srgbClr val="92D050">
              <a:alpha val="25000"/>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Triangle rectangle 63"/>
          <p:cNvSpPr/>
          <p:nvPr/>
        </p:nvSpPr>
        <p:spPr>
          <a:xfrm>
            <a:off x="5241280" y="3102868"/>
            <a:ext cx="360040" cy="425202"/>
          </a:xfrm>
          <a:prstGeom prst="rtTriangle">
            <a:avLst/>
          </a:prstGeom>
          <a:solidFill>
            <a:srgbClr val="92D050">
              <a:alpha val="25000"/>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ZoneTexte 64"/>
          <p:cNvSpPr txBox="1"/>
          <p:nvPr/>
        </p:nvSpPr>
        <p:spPr>
          <a:xfrm>
            <a:off x="5757082" y="2971552"/>
            <a:ext cx="300082" cy="369332"/>
          </a:xfrm>
          <a:prstGeom prst="rect">
            <a:avLst/>
          </a:prstGeom>
          <a:noFill/>
        </p:spPr>
        <p:txBody>
          <a:bodyPr wrap="none" rtlCol="0">
            <a:spAutoFit/>
          </a:bodyPr>
          <a:lstStyle/>
          <a:p>
            <a:r>
              <a:rPr lang="fr-FR" dirty="0" smtClean="0">
                <a:sym typeface="Symbol"/>
              </a:rPr>
              <a:t></a:t>
            </a:r>
            <a:endParaRPr lang="fr-FR" dirty="0"/>
          </a:p>
        </p:txBody>
      </p:sp>
      <p:sp>
        <p:nvSpPr>
          <p:cNvPr id="66" name="ZoneTexte 65"/>
          <p:cNvSpPr txBox="1"/>
          <p:nvPr/>
        </p:nvSpPr>
        <p:spPr>
          <a:xfrm>
            <a:off x="6169526" y="2971552"/>
            <a:ext cx="300082" cy="369332"/>
          </a:xfrm>
          <a:prstGeom prst="rect">
            <a:avLst/>
          </a:prstGeom>
          <a:noFill/>
        </p:spPr>
        <p:txBody>
          <a:bodyPr wrap="none" rtlCol="0">
            <a:spAutoFit/>
          </a:bodyPr>
          <a:lstStyle/>
          <a:p>
            <a:r>
              <a:rPr lang="fr-FR" dirty="0" smtClean="0">
                <a:sym typeface="Symbol"/>
              </a:rPr>
              <a:t></a:t>
            </a:r>
            <a:endParaRPr lang="fr-FR" dirty="0"/>
          </a:p>
        </p:txBody>
      </p:sp>
      <p:sp>
        <p:nvSpPr>
          <p:cNvPr id="67" name="Rectangle 66"/>
          <p:cNvSpPr/>
          <p:nvPr/>
        </p:nvSpPr>
        <p:spPr>
          <a:xfrm>
            <a:off x="6406108" y="3072718"/>
            <a:ext cx="396000" cy="455352"/>
          </a:xfrm>
          <a:prstGeom prst="rect">
            <a:avLst/>
          </a:prstGeom>
          <a:solidFill>
            <a:schemeClr val="accent3">
              <a:lumMod val="60000"/>
              <a:lumOff val="40000"/>
              <a:alpha val="29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8" name="Rectangle 67"/>
          <p:cNvSpPr/>
          <p:nvPr/>
        </p:nvSpPr>
        <p:spPr>
          <a:xfrm>
            <a:off x="6819635" y="3085418"/>
            <a:ext cx="396000" cy="455352"/>
          </a:xfrm>
          <a:prstGeom prst="rect">
            <a:avLst/>
          </a:prstGeom>
          <a:solidFill>
            <a:schemeClr val="accent3">
              <a:lumMod val="60000"/>
              <a:lumOff val="40000"/>
              <a:alpha val="29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Triangle rectangle 68"/>
          <p:cNvSpPr/>
          <p:nvPr/>
        </p:nvSpPr>
        <p:spPr>
          <a:xfrm>
            <a:off x="5652120" y="3088010"/>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Triangle rectangle 69"/>
          <p:cNvSpPr/>
          <p:nvPr/>
        </p:nvSpPr>
        <p:spPr>
          <a:xfrm>
            <a:off x="6033368" y="3094360"/>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Triangle rectangle 70"/>
          <p:cNvSpPr/>
          <p:nvPr/>
        </p:nvSpPr>
        <p:spPr>
          <a:xfrm>
            <a:off x="4461892" y="3115568"/>
            <a:ext cx="360040" cy="425202"/>
          </a:xfrm>
          <a:prstGeom prst="rtTriangle">
            <a:avLst/>
          </a:prstGeom>
          <a:solidFill>
            <a:srgbClr val="92D050">
              <a:alpha val="25000"/>
            </a:srgb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Triangle rectangle 71"/>
          <p:cNvSpPr/>
          <p:nvPr/>
        </p:nvSpPr>
        <p:spPr>
          <a:xfrm>
            <a:off x="6033430" y="4045818"/>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3" name="ZoneTexte 72"/>
          <p:cNvSpPr txBox="1"/>
          <p:nvPr/>
        </p:nvSpPr>
        <p:spPr>
          <a:xfrm>
            <a:off x="6150782" y="3923764"/>
            <a:ext cx="300082" cy="369332"/>
          </a:xfrm>
          <a:prstGeom prst="rect">
            <a:avLst/>
          </a:prstGeom>
          <a:noFill/>
        </p:spPr>
        <p:txBody>
          <a:bodyPr wrap="none" rtlCol="0">
            <a:spAutoFit/>
          </a:bodyPr>
          <a:lstStyle/>
          <a:p>
            <a:r>
              <a:rPr lang="fr-FR" dirty="0" smtClean="0">
                <a:sym typeface="Symbol"/>
              </a:rPr>
              <a:t></a:t>
            </a:r>
            <a:endParaRPr lang="fr-FR" dirty="0"/>
          </a:p>
        </p:txBody>
      </p:sp>
      <p:sp>
        <p:nvSpPr>
          <p:cNvPr id="74" name="Rectangle 73"/>
          <p:cNvSpPr/>
          <p:nvPr/>
        </p:nvSpPr>
        <p:spPr>
          <a:xfrm>
            <a:off x="852984" y="3519562"/>
            <a:ext cx="414000" cy="989558"/>
          </a:xfrm>
          <a:prstGeom prst="rect">
            <a:avLst/>
          </a:prstGeom>
          <a:solidFill>
            <a:srgbClr val="92D050">
              <a:alpha val="12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5" name="Rectangle 74"/>
          <p:cNvSpPr/>
          <p:nvPr/>
        </p:nvSpPr>
        <p:spPr>
          <a:xfrm>
            <a:off x="1264980" y="3519562"/>
            <a:ext cx="414000" cy="989558"/>
          </a:xfrm>
          <a:prstGeom prst="rect">
            <a:avLst/>
          </a:prstGeom>
          <a:solidFill>
            <a:srgbClr val="92D050">
              <a:alpha val="12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6" name="Rectangle 75"/>
          <p:cNvSpPr/>
          <p:nvPr/>
        </p:nvSpPr>
        <p:spPr>
          <a:xfrm>
            <a:off x="1687984" y="3532758"/>
            <a:ext cx="360000" cy="481366"/>
          </a:xfrm>
          <a:prstGeom prst="rect">
            <a:avLst/>
          </a:prstGeom>
          <a:solidFill>
            <a:srgbClr val="92D050">
              <a:alpha val="12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7" name="Rectangle 76"/>
          <p:cNvSpPr/>
          <p:nvPr/>
        </p:nvSpPr>
        <p:spPr>
          <a:xfrm>
            <a:off x="2079318" y="3543424"/>
            <a:ext cx="360000" cy="481366"/>
          </a:xfrm>
          <a:prstGeom prst="rect">
            <a:avLst/>
          </a:prstGeom>
          <a:solidFill>
            <a:srgbClr val="92D050">
              <a:alpha val="12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Rectangle 77"/>
          <p:cNvSpPr/>
          <p:nvPr/>
        </p:nvSpPr>
        <p:spPr>
          <a:xfrm>
            <a:off x="1687984" y="5157192"/>
            <a:ext cx="5904656" cy="504056"/>
          </a:xfrm>
          <a:prstGeom prst="rect">
            <a:avLst/>
          </a:prstGeom>
          <a:solidFill>
            <a:srgbClr val="92D050">
              <a:alpha val="13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9" name="Rectangle 78"/>
          <p:cNvSpPr/>
          <p:nvPr/>
        </p:nvSpPr>
        <p:spPr>
          <a:xfrm>
            <a:off x="1674416" y="5613660"/>
            <a:ext cx="398219" cy="504056"/>
          </a:xfrm>
          <a:prstGeom prst="rect">
            <a:avLst/>
          </a:prstGeom>
          <a:solidFill>
            <a:srgbClr val="92D050">
              <a:alpha val="13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0" name="Rectangle 79"/>
          <p:cNvSpPr/>
          <p:nvPr/>
        </p:nvSpPr>
        <p:spPr>
          <a:xfrm>
            <a:off x="3635896" y="5661248"/>
            <a:ext cx="1224136" cy="432048"/>
          </a:xfrm>
          <a:prstGeom prst="rect">
            <a:avLst/>
          </a:prstGeom>
          <a:solidFill>
            <a:schemeClr val="accent1">
              <a:alpha val="1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1" name="Rectangle 80"/>
          <p:cNvSpPr/>
          <p:nvPr/>
        </p:nvSpPr>
        <p:spPr>
          <a:xfrm>
            <a:off x="2871366" y="5661248"/>
            <a:ext cx="751790" cy="432048"/>
          </a:xfrm>
          <a:prstGeom prst="rect">
            <a:avLst/>
          </a:prstGeom>
          <a:solidFill>
            <a:schemeClr val="accent2">
              <a:lumMod val="75000"/>
              <a:alpha val="2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2" name="Triangle rectangle 81"/>
          <p:cNvSpPr/>
          <p:nvPr/>
        </p:nvSpPr>
        <p:spPr>
          <a:xfrm>
            <a:off x="4067944" y="3578436"/>
            <a:ext cx="360040" cy="425202"/>
          </a:xfrm>
          <a:prstGeom prst="rtTriangle">
            <a:avLst/>
          </a:prstGeom>
          <a:solidFill>
            <a:schemeClr val="accent2">
              <a:lumMod val="75000"/>
              <a:alpha val="2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3" name="Ellipse 82"/>
          <p:cNvSpPr/>
          <p:nvPr/>
        </p:nvSpPr>
        <p:spPr>
          <a:xfrm>
            <a:off x="1191961" y="3534725"/>
            <a:ext cx="514315" cy="4858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4" name="Ellipse 83"/>
          <p:cNvSpPr/>
          <p:nvPr/>
        </p:nvSpPr>
        <p:spPr>
          <a:xfrm>
            <a:off x="760069" y="4045818"/>
            <a:ext cx="514315" cy="4858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5" name="Ellipse 84"/>
          <p:cNvSpPr/>
          <p:nvPr/>
        </p:nvSpPr>
        <p:spPr>
          <a:xfrm>
            <a:off x="1983410" y="3557257"/>
            <a:ext cx="514315" cy="4858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6" name="Ellipse 85"/>
          <p:cNvSpPr/>
          <p:nvPr/>
        </p:nvSpPr>
        <p:spPr>
          <a:xfrm>
            <a:off x="7131058" y="3545369"/>
            <a:ext cx="514315" cy="4858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7" name="Ellipse 86"/>
          <p:cNvSpPr/>
          <p:nvPr/>
        </p:nvSpPr>
        <p:spPr>
          <a:xfrm>
            <a:off x="2761541" y="5634370"/>
            <a:ext cx="514315" cy="4858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8" name="Ellipse 87"/>
          <p:cNvSpPr/>
          <p:nvPr/>
        </p:nvSpPr>
        <p:spPr>
          <a:xfrm>
            <a:off x="4384754" y="3054967"/>
            <a:ext cx="514315" cy="48580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72942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1680" y="2204864"/>
            <a:ext cx="8229600" cy="4525963"/>
          </a:xfrm>
        </p:spPr>
        <p:txBody>
          <a:bodyPr/>
          <a:lstStyle/>
          <a:p>
            <a:pPr marL="0" indent="0">
              <a:buNone/>
            </a:pPr>
            <a:r>
              <a:rPr lang="fr-FR" b="1" dirty="0" err="1" smtClean="0"/>
              <a:t>THANKS</a:t>
            </a:r>
            <a:r>
              <a:rPr lang="fr-FR" b="1" dirty="0" smtClean="0"/>
              <a:t> FOR </a:t>
            </a:r>
            <a:r>
              <a:rPr lang="fr-FR" b="1" dirty="0" err="1" smtClean="0"/>
              <a:t>YOUR</a:t>
            </a:r>
            <a:r>
              <a:rPr lang="fr-FR" b="1" dirty="0" smtClean="0"/>
              <a:t> ATTENTION</a:t>
            </a:r>
            <a:endParaRPr lang="fr-FR" b="1" dirty="0"/>
          </a:p>
        </p:txBody>
      </p:sp>
    </p:spTree>
    <p:extLst>
      <p:ext uri="{BB962C8B-B14F-4D97-AF65-F5344CB8AC3E}">
        <p14:creationId xmlns:p14="http://schemas.microsoft.com/office/powerpoint/2010/main" val="2973871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9512" y="1484784"/>
            <a:ext cx="8964488" cy="3785652"/>
          </a:xfrm>
          <a:prstGeom prst="rect">
            <a:avLst/>
          </a:prstGeom>
          <a:noFill/>
        </p:spPr>
        <p:txBody>
          <a:bodyPr wrap="square" rtlCol="0">
            <a:spAutoFit/>
          </a:bodyPr>
          <a:lstStyle/>
          <a:p>
            <a:r>
              <a:rPr lang="fr-FR" sz="2000" dirty="0" smtClean="0"/>
              <a:t>Etudier de la chimie du traitement du sel combustible, proposer un design pour l’unité de retraitement et étudier les besoins en sûreté de l’unité.</a:t>
            </a:r>
          </a:p>
          <a:p>
            <a:endParaRPr lang="fr-FR" sz="2000" dirty="0"/>
          </a:p>
          <a:p>
            <a:endParaRPr lang="fr-FR" sz="2000" dirty="0" smtClean="0"/>
          </a:p>
          <a:p>
            <a:r>
              <a:rPr lang="fr-FR" sz="2000" dirty="0" smtClean="0"/>
              <a:t>Partenaires du </a:t>
            </a:r>
            <a:r>
              <a:rPr lang="fr-FR" sz="2000" dirty="0" err="1" smtClean="0"/>
              <a:t>WP5</a:t>
            </a:r>
            <a:r>
              <a:rPr lang="fr-FR" sz="2000" dirty="0" smtClean="0"/>
              <a:t>:</a:t>
            </a:r>
          </a:p>
          <a:p>
            <a:r>
              <a:rPr lang="fr-FR" sz="2000" dirty="0"/>
              <a:t>	</a:t>
            </a:r>
            <a:r>
              <a:rPr lang="fr-FR" sz="2000" dirty="0" smtClean="0"/>
              <a:t>- CNRS</a:t>
            </a:r>
          </a:p>
          <a:p>
            <a:r>
              <a:rPr lang="fr-FR" sz="2000" dirty="0"/>
              <a:t>	</a:t>
            </a:r>
            <a:r>
              <a:rPr lang="fr-FR" sz="2000" dirty="0" smtClean="0"/>
              <a:t>- </a:t>
            </a:r>
            <a:r>
              <a:rPr lang="fr-FR" sz="2000" dirty="0" err="1" smtClean="0"/>
              <a:t>ITU</a:t>
            </a:r>
            <a:endParaRPr lang="fr-FR" sz="2000" dirty="0" smtClean="0"/>
          </a:p>
          <a:p>
            <a:r>
              <a:rPr lang="fr-FR" sz="2000" dirty="0"/>
              <a:t>	</a:t>
            </a:r>
            <a:r>
              <a:rPr lang="fr-FR" sz="2000" dirty="0" smtClean="0"/>
              <a:t>- CEA</a:t>
            </a:r>
          </a:p>
          <a:p>
            <a:r>
              <a:rPr lang="fr-FR" sz="2000" dirty="0"/>
              <a:t>	</a:t>
            </a:r>
            <a:r>
              <a:rPr lang="fr-FR" sz="2000" dirty="0" smtClean="0"/>
              <a:t>- </a:t>
            </a:r>
            <a:r>
              <a:rPr lang="fr-FR" sz="2000" dirty="0" err="1" smtClean="0"/>
              <a:t>CINVESTAV</a:t>
            </a:r>
            <a:endParaRPr lang="fr-FR" sz="2000" dirty="0" smtClean="0"/>
          </a:p>
          <a:p>
            <a:endParaRPr lang="fr-FR" sz="2000" dirty="0" smtClean="0"/>
          </a:p>
          <a:p>
            <a:endParaRPr lang="fr-FR" sz="2000" dirty="0"/>
          </a:p>
          <a:p>
            <a:endParaRPr lang="fr-FR" sz="2000" b="1" dirty="0"/>
          </a:p>
        </p:txBody>
      </p:sp>
      <p:sp>
        <p:nvSpPr>
          <p:cNvPr id="4"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a:solidFill>
                  <a:schemeClr val="accent5">
                    <a:lumMod val="75000"/>
                  </a:schemeClr>
                </a:solidFill>
                <a:latin typeface="Cambria" pitchFamily="18" charset="0"/>
              </a:rPr>
              <a:t>Principal </a:t>
            </a:r>
            <a:r>
              <a:rPr lang="fr-FR" sz="2400" b="1" dirty="0" smtClean="0">
                <a:solidFill>
                  <a:schemeClr val="accent5">
                    <a:lumMod val="75000"/>
                  </a:schemeClr>
                </a:solidFill>
                <a:latin typeface="Cambria" pitchFamily="18" charset="0"/>
              </a:rPr>
              <a:t>objectif </a:t>
            </a:r>
            <a:r>
              <a:rPr lang="fr-FR" sz="2400" b="1" dirty="0">
                <a:solidFill>
                  <a:schemeClr val="accent5">
                    <a:lumMod val="75000"/>
                  </a:schemeClr>
                </a:solidFill>
                <a:latin typeface="Cambria" pitchFamily="18" charset="0"/>
              </a:rPr>
              <a:t>du </a:t>
            </a:r>
            <a:r>
              <a:rPr lang="fr-FR" sz="2400" b="1" dirty="0" err="1">
                <a:solidFill>
                  <a:schemeClr val="accent5">
                    <a:lumMod val="75000"/>
                  </a:schemeClr>
                </a:solidFill>
                <a:latin typeface="Cambria" pitchFamily="18" charset="0"/>
              </a:rPr>
              <a:t>WP5</a:t>
            </a:r>
            <a:endParaRPr lang="fr-FR" sz="2400" b="1" dirty="0">
              <a:solidFill>
                <a:schemeClr val="accent5">
                  <a:lumMod val="75000"/>
                </a:schemeClr>
              </a:solidFill>
              <a:latin typeface="Cambria" pitchFamily="18" charset="0"/>
            </a:endParaRPr>
          </a:p>
        </p:txBody>
      </p:sp>
      <p:cxnSp>
        <p:nvCxnSpPr>
          <p:cNvPr id="6" name="Connecteur droit 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07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108 Grupo"/>
          <p:cNvGrpSpPr>
            <a:grpSpLocks/>
          </p:cNvGrpSpPr>
          <p:nvPr/>
        </p:nvGrpSpPr>
        <p:grpSpPr bwMode="auto">
          <a:xfrm>
            <a:off x="1042988" y="1347788"/>
            <a:ext cx="2089150" cy="5248275"/>
            <a:chOff x="827584" y="1196752"/>
            <a:chExt cx="2088232" cy="5248062"/>
          </a:xfrm>
        </p:grpSpPr>
        <p:sp>
          <p:nvSpPr>
            <p:cNvPr id="5" name="8 Rectángulo"/>
            <p:cNvSpPr/>
            <p:nvPr/>
          </p:nvSpPr>
          <p:spPr>
            <a:xfrm>
              <a:off x="827584" y="1196752"/>
              <a:ext cx="2088232" cy="1439804"/>
            </a:xfrm>
            <a:prstGeom prst="rect">
              <a:avLst/>
            </a:prstGeom>
            <a:solidFill>
              <a:schemeClr val="accent4">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sp>
          <p:nvSpPr>
            <p:cNvPr id="6" name="12 Rectángulo"/>
            <p:cNvSpPr/>
            <p:nvPr/>
          </p:nvSpPr>
          <p:spPr>
            <a:xfrm>
              <a:off x="827584" y="3068338"/>
              <a:ext cx="2088232" cy="1441391"/>
            </a:xfrm>
            <a:prstGeom prst="rect">
              <a:avLst/>
            </a:prstGeom>
            <a:solidFill>
              <a:srgbClr val="0099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sp>
          <p:nvSpPr>
            <p:cNvPr id="7" name="13 Rectángulo"/>
            <p:cNvSpPr/>
            <p:nvPr/>
          </p:nvSpPr>
          <p:spPr>
            <a:xfrm>
              <a:off x="827584" y="5005009"/>
              <a:ext cx="2088232" cy="1439805"/>
            </a:xfrm>
            <a:prstGeom prst="rect">
              <a:avLst/>
            </a:prstGeom>
            <a:solidFill>
              <a:schemeClr val="accent6">
                <a:lumMod val="40000"/>
                <a:lumOff val="6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cxnSp>
          <p:nvCxnSpPr>
            <p:cNvPr id="8" name="46 Conector recto de flecha"/>
            <p:cNvCxnSpPr/>
            <p:nvPr/>
          </p:nvCxnSpPr>
          <p:spPr>
            <a:xfrm>
              <a:off x="1908196" y="2493686"/>
              <a:ext cx="0" cy="719109"/>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9" name="47 Conector recto de flecha"/>
            <p:cNvCxnSpPr/>
            <p:nvPr/>
          </p:nvCxnSpPr>
          <p:spPr>
            <a:xfrm>
              <a:off x="1908196" y="4406547"/>
              <a:ext cx="0" cy="611162"/>
            </a:xfrm>
            <a:prstGeom prst="straightConnector1">
              <a:avLst/>
            </a:prstGeom>
            <a:ln w="28575">
              <a:solidFill>
                <a:schemeClr val="tx1"/>
              </a:solidFill>
              <a:headEnd type="triangle" w="lg" len="med"/>
              <a:tailEnd type="none" w="med" len="med"/>
            </a:ln>
          </p:spPr>
          <p:style>
            <a:lnRef idx="1">
              <a:schemeClr val="accent1"/>
            </a:lnRef>
            <a:fillRef idx="0">
              <a:schemeClr val="accent1"/>
            </a:fillRef>
            <a:effectRef idx="0">
              <a:schemeClr val="accent1"/>
            </a:effectRef>
            <a:fontRef idx="minor">
              <a:schemeClr val="tx1"/>
            </a:fontRef>
          </p:style>
        </p:cxnSp>
      </p:grpSp>
      <p:sp>
        <p:nvSpPr>
          <p:cNvPr id="10" name="9 Rectángulo"/>
          <p:cNvSpPr/>
          <p:nvPr/>
        </p:nvSpPr>
        <p:spPr>
          <a:xfrm>
            <a:off x="3389313" y="3221038"/>
            <a:ext cx="2335212" cy="1439862"/>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sp>
        <p:nvSpPr>
          <p:cNvPr id="11" name="10 Rectángulo"/>
          <p:cNvSpPr/>
          <p:nvPr/>
        </p:nvSpPr>
        <p:spPr>
          <a:xfrm>
            <a:off x="3389313" y="1347788"/>
            <a:ext cx="2335212" cy="1441450"/>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grpSp>
        <p:nvGrpSpPr>
          <p:cNvPr id="12" name="110 Grupo"/>
          <p:cNvGrpSpPr>
            <a:grpSpLocks/>
          </p:cNvGrpSpPr>
          <p:nvPr/>
        </p:nvGrpSpPr>
        <p:grpSpPr bwMode="auto">
          <a:xfrm>
            <a:off x="5940425" y="3254375"/>
            <a:ext cx="2287588" cy="3341688"/>
            <a:chOff x="6228184" y="3102799"/>
            <a:chExt cx="2287488" cy="3342015"/>
          </a:xfrm>
        </p:grpSpPr>
        <p:sp>
          <p:nvSpPr>
            <p:cNvPr id="13" name="14 Rectángulo"/>
            <p:cNvSpPr/>
            <p:nvPr/>
          </p:nvSpPr>
          <p:spPr>
            <a:xfrm>
              <a:off x="6245646" y="3102799"/>
              <a:ext cx="2270026" cy="1440004"/>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sp>
          <p:nvSpPr>
            <p:cNvPr id="14" name="15 Rectángulo"/>
            <p:cNvSpPr/>
            <p:nvPr/>
          </p:nvSpPr>
          <p:spPr>
            <a:xfrm>
              <a:off x="6228184" y="5004810"/>
              <a:ext cx="2287488" cy="1440004"/>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grpSp>
      <p:grpSp>
        <p:nvGrpSpPr>
          <p:cNvPr id="15" name="102 Grupo"/>
          <p:cNvGrpSpPr>
            <a:grpSpLocks/>
          </p:cNvGrpSpPr>
          <p:nvPr/>
        </p:nvGrpSpPr>
        <p:grpSpPr bwMode="auto">
          <a:xfrm>
            <a:off x="900113" y="1473200"/>
            <a:ext cx="2376487" cy="5027773"/>
            <a:chOff x="899592" y="1322184"/>
            <a:chExt cx="2376264" cy="5027788"/>
          </a:xfrm>
        </p:grpSpPr>
        <p:grpSp>
          <p:nvGrpSpPr>
            <p:cNvPr id="16" name="101 Grupo"/>
            <p:cNvGrpSpPr>
              <a:grpSpLocks/>
            </p:cNvGrpSpPr>
            <p:nvPr/>
          </p:nvGrpSpPr>
          <p:grpSpPr bwMode="auto">
            <a:xfrm>
              <a:off x="1043608" y="1322184"/>
              <a:ext cx="2160240" cy="2868126"/>
              <a:chOff x="1043608" y="1322184"/>
              <a:chExt cx="2160240" cy="2868126"/>
            </a:xfrm>
          </p:grpSpPr>
          <p:grpSp>
            <p:nvGrpSpPr>
              <p:cNvPr id="19" name="100 Grupo"/>
              <p:cNvGrpSpPr>
                <a:grpSpLocks/>
              </p:cNvGrpSpPr>
              <p:nvPr/>
            </p:nvGrpSpPr>
            <p:grpSpPr bwMode="auto">
              <a:xfrm>
                <a:off x="1043608" y="1322184"/>
                <a:ext cx="2160240" cy="1041937"/>
                <a:chOff x="1043608" y="1322184"/>
                <a:chExt cx="2160240" cy="1041937"/>
              </a:xfrm>
            </p:grpSpPr>
            <p:sp>
              <p:nvSpPr>
                <p:cNvPr id="22" name="17 CuadroTexto"/>
                <p:cNvSpPr txBox="1">
                  <a:spLocks noChangeArrowheads="1"/>
                </p:cNvSpPr>
                <p:nvPr/>
              </p:nvSpPr>
              <p:spPr bwMode="auto">
                <a:xfrm>
                  <a:off x="1043608" y="1322184"/>
                  <a:ext cx="20882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dirty="0">
                      <a:latin typeface="Cambria" pitchFamily="18" charset="0"/>
                    </a:rPr>
                    <a:t>Bullage </a:t>
                  </a:r>
                  <a:r>
                    <a:rPr lang="fr-FR" altLang="fr-FR" sz="1600" b="1" dirty="0" smtClean="0">
                      <a:latin typeface="Cambria" pitchFamily="18" charset="0"/>
                    </a:rPr>
                    <a:t>de gaz</a:t>
                  </a:r>
                  <a:endParaRPr lang="fr-FR" altLang="fr-FR" sz="1600" b="1" dirty="0">
                    <a:latin typeface="Cambria" pitchFamily="18" charset="0"/>
                  </a:endParaRPr>
                </a:p>
              </p:txBody>
            </p:sp>
            <p:sp>
              <p:nvSpPr>
                <p:cNvPr id="23" name="19 CuadroTexto"/>
                <p:cNvSpPr txBox="1">
                  <a:spLocks noChangeArrowheads="1"/>
                </p:cNvSpPr>
                <p:nvPr/>
              </p:nvSpPr>
              <p:spPr bwMode="auto">
                <a:xfrm>
                  <a:off x="1115616" y="1700808"/>
                  <a:ext cx="20882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a:latin typeface="Cambria" pitchFamily="18" charset="0"/>
                    </a:rPr>
                    <a:t>Xe, Kr, … </a:t>
                  </a:r>
                </a:p>
              </p:txBody>
            </p:sp>
            <p:sp>
              <p:nvSpPr>
                <p:cNvPr id="24" name="20 CuadroTexto"/>
                <p:cNvSpPr txBox="1">
                  <a:spLocks noChangeArrowheads="1"/>
                </p:cNvSpPr>
                <p:nvPr/>
              </p:nvSpPr>
              <p:spPr bwMode="auto">
                <a:xfrm>
                  <a:off x="1115616" y="2025567"/>
                  <a:ext cx="20882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a:latin typeface="Cambria" pitchFamily="18" charset="0"/>
                    </a:rPr>
                    <a:t>Métaux nobles</a:t>
                  </a:r>
                </a:p>
              </p:txBody>
            </p:sp>
          </p:grpSp>
          <p:sp>
            <p:nvSpPr>
              <p:cNvPr id="20" name="21 CuadroTexto"/>
              <p:cNvSpPr txBox="1">
                <a:spLocks noChangeArrowheads="1"/>
              </p:cNvSpPr>
              <p:nvPr/>
            </p:nvSpPr>
            <p:spPr bwMode="auto">
              <a:xfrm>
                <a:off x="1115616" y="3284984"/>
                <a:ext cx="20162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Cœur du réacteur</a:t>
                </a:r>
              </a:p>
            </p:txBody>
          </p:sp>
          <p:sp>
            <p:nvSpPr>
              <p:cNvPr id="21" name="22 CuadroTexto"/>
              <p:cNvSpPr txBox="1">
                <a:spLocks noChangeArrowheads="1"/>
              </p:cNvSpPr>
              <p:nvPr/>
            </p:nvSpPr>
            <p:spPr bwMode="auto">
              <a:xfrm>
                <a:off x="1043608" y="3851756"/>
                <a:ext cx="208823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a:latin typeface="Cambria" pitchFamily="18" charset="0"/>
                  </a:rPr>
                  <a:t>LiF-ThF</a:t>
                </a:r>
                <a:r>
                  <a:rPr lang="fr-FR" altLang="fr-FR" sz="1600" baseline="-25000">
                    <a:latin typeface="Cambria" pitchFamily="18" charset="0"/>
                  </a:rPr>
                  <a:t>4</a:t>
                </a:r>
                <a:r>
                  <a:rPr lang="fr-FR" altLang="fr-FR" sz="1600">
                    <a:latin typeface="Cambria" pitchFamily="18" charset="0"/>
                  </a:rPr>
                  <a:t>-(UF</a:t>
                </a:r>
                <a:r>
                  <a:rPr lang="fr-FR" altLang="fr-FR" sz="1600" baseline="-25000">
                    <a:latin typeface="Cambria" pitchFamily="18" charset="0"/>
                  </a:rPr>
                  <a:t>4</a:t>
                </a:r>
                <a:r>
                  <a:rPr lang="fr-FR" altLang="fr-FR" sz="1600">
                    <a:latin typeface="Cambria" pitchFamily="18" charset="0"/>
                  </a:rPr>
                  <a:t>-UF</a:t>
                </a:r>
                <a:r>
                  <a:rPr lang="fr-FR" altLang="fr-FR" sz="1600" baseline="-25000">
                    <a:latin typeface="Cambria" pitchFamily="18" charset="0"/>
                  </a:rPr>
                  <a:t>3</a:t>
                </a:r>
                <a:r>
                  <a:rPr lang="fr-FR" altLang="fr-FR" sz="1600">
                    <a:latin typeface="Cambria" pitchFamily="18" charset="0"/>
                  </a:rPr>
                  <a:t>)</a:t>
                </a:r>
              </a:p>
            </p:txBody>
          </p:sp>
        </p:grpSp>
        <p:sp>
          <p:nvSpPr>
            <p:cNvPr id="17" name="23 CuadroTexto"/>
            <p:cNvSpPr txBox="1">
              <a:spLocks noChangeArrowheads="1"/>
            </p:cNvSpPr>
            <p:nvPr/>
          </p:nvSpPr>
          <p:spPr bwMode="auto">
            <a:xfrm>
              <a:off x="1187624" y="5147900"/>
              <a:ext cx="17311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Etape 5</a:t>
              </a:r>
            </a:p>
          </p:txBody>
        </p:sp>
        <p:sp>
          <p:nvSpPr>
            <p:cNvPr id="18" name="24 CuadroTexto"/>
            <p:cNvSpPr txBox="1">
              <a:spLocks noChangeArrowheads="1"/>
            </p:cNvSpPr>
            <p:nvPr/>
          </p:nvSpPr>
          <p:spPr bwMode="auto">
            <a:xfrm>
              <a:off x="899592" y="5518973"/>
              <a:ext cx="2376264" cy="83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dirty="0" smtClean="0">
                  <a:latin typeface="Cambria" pitchFamily="18" charset="0"/>
                </a:rPr>
                <a:t>Contrôle </a:t>
              </a:r>
              <a:r>
                <a:rPr lang="fr-FR" altLang="fr-FR" sz="1600" dirty="0">
                  <a:latin typeface="Cambria" pitchFamily="18" charset="0"/>
                </a:rPr>
                <a:t>du potentiel redox et </a:t>
              </a:r>
              <a:r>
                <a:rPr lang="fr-FR" altLang="fr-FR" sz="1600" dirty="0" smtClean="0">
                  <a:latin typeface="Cambria" pitchFamily="18" charset="0"/>
                </a:rPr>
                <a:t>composition U/Th</a:t>
              </a:r>
              <a:endParaRPr lang="fr-FR" altLang="fr-FR" sz="1600" dirty="0">
                <a:latin typeface="Cambria" pitchFamily="18" charset="0"/>
              </a:endParaRPr>
            </a:p>
          </p:txBody>
        </p:sp>
      </p:grpSp>
      <p:grpSp>
        <p:nvGrpSpPr>
          <p:cNvPr id="25" name="109 Grupo"/>
          <p:cNvGrpSpPr>
            <a:grpSpLocks/>
          </p:cNvGrpSpPr>
          <p:nvPr/>
        </p:nvGrpSpPr>
        <p:grpSpPr bwMode="auto">
          <a:xfrm>
            <a:off x="3203575" y="1420813"/>
            <a:ext cx="2716213" cy="5176837"/>
            <a:chOff x="3131840" y="1268760"/>
            <a:chExt cx="2716205" cy="5177041"/>
          </a:xfrm>
        </p:grpSpPr>
        <p:sp>
          <p:nvSpPr>
            <p:cNvPr id="26" name="16 Rectángulo"/>
            <p:cNvSpPr/>
            <p:nvPr/>
          </p:nvSpPr>
          <p:spPr>
            <a:xfrm>
              <a:off x="3317577" y="5005882"/>
              <a:ext cx="2335205" cy="1439919"/>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grpSp>
          <p:nvGrpSpPr>
            <p:cNvPr id="27" name="99 Grupo"/>
            <p:cNvGrpSpPr>
              <a:grpSpLocks/>
            </p:cNvGrpSpPr>
            <p:nvPr/>
          </p:nvGrpSpPr>
          <p:grpSpPr bwMode="auto">
            <a:xfrm>
              <a:off x="3131840" y="1268760"/>
              <a:ext cx="2622619" cy="1234588"/>
              <a:chOff x="3131840" y="1268760"/>
              <a:chExt cx="2622619" cy="1234588"/>
            </a:xfrm>
          </p:grpSpPr>
          <p:grpSp>
            <p:nvGrpSpPr>
              <p:cNvPr id="31" name="87 Grupo"/>
              <p:cNvGrpSpPr>
                <a:grpSpLocks/>
              </p:cNvGrpSpPr>
              <p:nvPr/>
            </p:nvGrpSpPr>
            <p:grpSpPr bwMode="auto">
              <a:xfrm>
                <a:off x="3347864" y="1268760"/>
                <a:ext cx="2232248" cy="635878"/>
                <a:chOff x="3347864" y="1331476"/>
                <a:chExt cx="2232248" cy="635878"/>
              </a:xfrm>
            </p:grpSpPr>
            <p:sp>
              <p:nvSpPr>
                <p:cNvPr id="33" name="25 CuadroTexto"/>
                <p:cNvSpPr txBox="1">
                  <a:spLocks noChangeArrowheads="1"/>
                </p:cNvSpPr>
                <p:nvPr/>
              </p:nvSpPr>
              <p:spPr bwMode="auto">
                <a:xfrm>
                  <a:off x="3347864" y="1331476"/>
                  <a:ext cx="22019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Etape 1</a:t>
                  </a:r>
                </a:p>
              </p:txBody>
            </p:sp>
            <p:sp>
              <p:nvSpPr>
                <p:cNvPr id="34" name="26 CuadroTexto"/>
                <p:cNvSpPr txBox="1">
                  <a:spLocks noChangeArrowheads="1"/>
                </p:cNvSpPr>
                <p:nvPr/>
              </p:nvSpPr>
              <p:spPr bwMode="auto">
                <a:xfrm>
                  <a:off x="3378195" y="1628800"/>
                  <a:ext cx="220191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Fluoration</a:t>
                  </a:r>
                </a:p>
              </p:txBody>
            </p:sp>
          </p:grpSp>
          <p:sp>
            <p:nvSpPr>
              <p:cNvPr id="32" name="27 CuadroTexto"/>
              <p:cNvSpPr txBox="1">
                <a:spLocks noChangeArrowheads="1"/>
              </p:cNvSpPr>
              <p:nvPr/>
            </p:nvSpPr>
            <p:spPr bwMode="auto">
              <a:xfrm>
                <a:off x="3131840" y="1918573"/>
                <a:ext cx="262261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dirty="0">
                    <a:latin typeface="Cambria" pitchFamily="18" charset="0"/>
                  </a:rPr>
                  <a:t>Extraction U, </a:t>
                </a:r>
                <a:r>
                  <a:rPr lang="fr-FR" altLang="fr-FR" sz="1600" dirty="0" err="1">
                    <a:latin typeface="Cambria" pitchFamily="18" charset="0"/>
                  </a:rPr>
                  <a:t>Np</a:t>
                </a:r>
                <a:r>
                  <a:rPr lang="fr-FR" altLang="fr-FR" sz="1600" dirty="0">
                    <a:latin typeface="Cambria" pitchFamily="18" charset="0"/>
                  </a:rPr>
                  <a:t>, </a:t>
                </a:r>
                <a:r>
                  <a:rPr lang="fr-FR" altLang="fr-FR" sz="1600" dirty="0" smtClean="0">
                    <a:latin typeface="Cambria" pitchFamily="18" charset="0"/>
                  </a:rPr>
                  <a:t>Pu, I</a:t>
                </a:r>
                <a:r>
                  <a:rPr lang="fr-FR" altLang="fr-FR" sz="1600" dirty="0">
                    <a:latin typeface="Cambria" pitchFamily="18" charset="0"/>
                  </a:rPr>
                  <a:t>, Tc, Te Nb, Mo, Se …</a:t>
                </a:r>
              </a:p>
            </p:txBody>
          </p:sp>
        </p:grpSp>
        <p:grpSp>
          <p:nvGrpSpPr>
            <p:cNvPr id="28" name="98 Grupo"/>
            <p:cNvGrpSpPr>
              <a:grpSpLocks/>
            </p:cNvGrpSpPr>
            <p:nvPr/>
          </p:nvGrpSpPr>
          <p:grpSpPr bwMode="auto">
            <a:xfrm>
              <a:off x="3131840" y="3212976"/>
              <a:ext cx="2716205" cy="1119029"/>
              <a:chOff x="3131840" y="3212976"/>
              <a:chExt cx="2716205" cy="1119029"/>
            </a:xfrm>
          </p:grpSpPr>
          <p:sp>
            <p:nvSpPr>
              <p:cNvPr id="29" name="28 CuadroTexto"/>
              <p:cNvSpPr txBox="1">
                <a:spLocks noChangeArrowheads="1"/>
              </p:cNvSpPr>
              <p:nvPr/>
            </p:nvSpPr>
            <p:spPr bwMode="auto">
              <a:xfrm>
                <a:off x="3851920" y="3212976"/>
                <a:ext cx="12961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Etape 2.A</a:t>
                </a:r>
              </a:p>
            </p:txBody>
          </p:sp>
          <p:sp>
            <p:nvSpPr>
              <p:cNvPr id="30" name="29 CuadroTexto"/>
              <p:cNvSpPr txBox="1">
                <a:spLocks noChangeArrowheads="1"/>
              </p:cNvSpPr>
              <p:nvPr/>
            </p:nvSpPr>
            <p:spPr bwMode="auto">
              <a:xfrm>
                <a:off x="3131840" y="3501008"/>
                <a:ext cx="271620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Extraction réductrice </a:t>
                </a:r>
              </a:p>
              <a:p>
                <a:pPr algn="ctr"/>
                <a:r>
                  <a:rPr lang="fr-FR" altLang="fr-FR" sz="1600">
                    <a:latin typeface="Cambria" pitchFamily="18" charset="0"/>
                  </a:rPr>
                  <a:t>An</a:t>
                </a:r>
              </a:p>
              <a:p>
                <a:pPr algn="ctr"/>
                <a:r>
                  <a:rPr lang="fr-FR" altLang="fr-FR" sz="1600">
                    <a:latin typeface="Cambria" pitchFamily="18" charset="0"/>
                  </a:rPr>
                  <a:t>(Bi-Li</a:t>
                </a:r>
                <a:r>
                  <a:rPr lang="fr-FR" altLang="fr-FR" sz="1600" baseline="-25000">
                    <a:latin typeface="Cambria" pitchFamily="18" charset="0"/>
                  </a:rPr>
                  <a:t>1</a:t>
                </a:r>
                <a:r>
                  <a:rPr lang="fr-FR" altLang="fr-FR" sz="1600">
                    <a:latin typeface="Cambria" pitchFamily="18" charset="0"/>
                  </a:rPr>
                  <a:t>)</a:t>
                </a:r>
              </a:p>
            </p:txBody>
          </p:sp>
        </p:grpSp>
      </p:grpSp>
      <p:grpSp>
        <p:nvGrpSpPr>
          <p:cNvPr id="35" name="97 Grupo"/>
          <p:cNvGrpSpPr>
            <a:grpSpLocks/>
          </p:cNvGrpSpPr>
          <p:nvPr/>
        </p:nvGrpSpPr>
        <p:grpSpPr bwMode="auto">
          <a:xfrm>
            <a:off x="3348038" y="3363913"/>
            <a:ext cx="5106987" cy="3135727"/>
            <a:chOff x="3347864" y="3212976"/>
            <a:chExt cx="5106870" cy="3135082"/>
          </a:xfrm>
        </p:grpSpPr>
        <p:sp>
          <p:nvSpPr>
            <p:cNvPr id="36" name="32 CuadroTexto"/>
            <p:cNvSpPr txBox="1">
              <a:spLocks noChangeArrowheads="1"/>
            </p:cNvSpPr>
            <p:nvPr/>
          </p:nvSpPr>
          <p:spPr bwMode="auto">
            <a:xfrm>
              <a:off x="3851920" y="5147900"/>
              <a:ext cx="12961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Etape 2.C</a:t>
              </a:r>
            </a:p>
          </p:txBody>
        </p:sp>
        <p:sp>
          <p:nvSpPr>
            <p:cNvPr id="37" name="33 CuadroTexto"/>
            <p:cNvSpPr txBox="1">
              <a:spLocks noChangeArrowheads="1"/>
            </p:cNvSpPr>
            <p:nvPr/>
          </p:nvSpPr>
          <p:spPr bwMode="auto">
            <a:xfrm>
              <a:off x="3347864" y="5445224"/>
              <a:ext cx="2273925" cy="83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dirty="0" err="1" smtClean="0">
                  <a:latin typeface="Cambria" pitchFamily="18" charset="0"/>
                </a:rPr>
                <a:t>Désextraction</a:t>
              </a:r>
              <a:r>
                <a:rPr lang="fr-FR" altLang="fr-FR" sz="1600" dirty="0" smtClean="0">
                  <a:latin typeface="Cambria" pitchFamily="18" charset="0"/>
                </a:rPr>
                <a:t> An </a:t>
              </a:r>
            </a:p>
            <a:p>
              <a:pPr algn="ctr"/>
              <a:r>
                <a:rPr lang="fr-FR" altLang="fr-FR" sz="1600" dirty="0" smtClean="0">
                  <a:latin typeface="Cambria" pitchFamily="18" charset="0"/>
                </a:rPr>
                <a:t>dans</a:t>
              </a:r>
              <a:endParaRPr lang="fr-FR" altLang="fr-FR" sz="1600" dirty="0">
                <a:latin typeface="Cambria" pitchFamily="18" charset="0"/>
              </a:endParaRPr>
            </a:p>
            <a:p>
              <a:pPr algn="ctr"/>
              <a:r>
                <a:rPr lang="fr-FR" altLang="fr-FR" sz="1600" dirty="0" err="1" smtClean="0">
                  <a:latin typeface="Cambria" pitchFamily="18" charset="0"/>
                </a:rPr>
                <a:t>LiF-ThF</a:t>
              </a:r>
              <a:r>
                <a:rPr lang="fr-FR" altLang="fr-FR" sz="1600" baseline="-25000" dirty="0" err="1" smtClean="0">
                  <a:latin typeface="Cambria" pitchFamily="18" charset="0"/>
                </a:rPr>
                <a:t>4</a:t>
              </a:r>
              <a:r>
                <a:rPr lang="fr-FR" altLang="fr-FR" sz="1600" baseline="-25000" dirty="0" smtClean="0">
                  <a:latin typeface="Cambria" pitchFamily="18" charset="0"/>
                </a:rPr>
                <a:t> </a:t>
              </a:r>
              <a:r>
                <a:rPr lang="fr-FR" altLang="fr-FR" sz="1600" dirty="0" smtClean="0">
                  <a:latin typeface="Cambria" pitchFamily="18" charset="0"/>
                </a:rPr>
                <a:t>propre</a:t>
              </a:r>
              <a:endParaRPr lang="fr-FR" altLang="fr-FR" sz="1600" dirty="0">
                <a:latin typeface="Cambria" pitchFamily="18" charset="0"/>
              </a:endParaRPr>
            </a:p>
          </p:txBody>
        </p:sp>
        <p:grpSp>
          <p:nvGrpSpPr>
            <p:cNvPr id="38" name="96 Grupo"/>
            <p:cNvGrpSpPr>
              <a:grpSpLocks/>
            </p:cNvGrpSpPr>
            <p:nvPr/>
          </p:nvGrpSpPr>
          <p:grpSpPr bwMode="auto">
            <a:xfrm>
              <a:off x="5796136" y="3212976"/>
              <a:ext cx="2658598" cy="3135082"/>
              <a:chOff x="5796136" y="3212976"/>
              <a:chExt cx="2658598" cy="3135082"/>
            </a:xfrm>
          </p:grpSpPr>
          <p:grpSp>
            <p:nvGrpSpPr>
              <p:cNvPr id="39" name="95 Grupo"/>
              <p:cNvGrpSpPr>
                <a:grpSpLocks/>
              </p:cNvGrpSpPr>
              <p:nvPr/>
            </p:nvGrpSpPr>
            <p:grpSpPr bwMode="auto">
              <a:xfrm>
                <a:off x="5796136" y="3212976"/>
                <a:ext cx="2658598" cy="1119029"/>
                <a:chOff x="5796136" y="3212976"/>
                <a:chExt cx="2658598" cy="1119029"/>
              </a:xfrm>
            </p:grpSpPr>
            <p:sp>
              <p:nvSpPr>
                <p:cNvPr id="42" name="30 CuadroTexto"/>
                <p:cNvSpPr txBox="1">
                  <a:spLocks noChangeArrowheads="1"/>
                </p:cNvSpPr>
                <p:nvPr/>
              </p:nvSpPr>
              <p:spPr bwMode="auto">
                <a:xfrm>
                  <a:off x="6444208" y="3212976"/>
                  <a:ext cx="12961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Etape 2.B</a:t>
                  </a:r>
                </a:p>
              </p:txBody>
            </p:sp>
            <p:sp>
              <p:nvSpPr>
                <p:cNvPr id="43" name="31 CuadroTexto"/>
                <p:cNvSpPr txBox="1">
                  <a:spLocks noChangeArrowheads="1"/>
                </p:cNvSpPr>
                <p:nvPr/>
              </p:nvSpPr>
              <p:spPr bwMode="auto">
                <a:xfrm>
                  <a:off x="5796136" y="3501008"/>
                  <a:ext cx="265859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Extraction réductrice</a:t>
                  </a:r>
                </a:p>
                <a:p>
                  <a:pPr algn="ctr"/>
                  <a:r>
                    <a:rPr lang="fr-FR" altLang="fr-FR" sz="1600" b="1">
                      <a:latin typeface="Cambria" pitchFamily="18" charset="0"/>
                    </a:rPr>
                    <a:t> </a:t>
                  </a:r>
                  <a:r>
                    <a:rPr lang="fr-FR" altLang="fr-FR" sz="1600">
                      <a:latin typeface="Cambria" pitchFamily="18" charset="0"/>
                    </a:rPr>
                    <a:t>Ln</a:t>
                  </a:r>
                </a:p>
                <a:p>
                  <a:pPr algn="ctr"/>
                  <a:r>
                    <a:rPr lang="fr-FR" altLang="fr-FR" sz="1600">
                      <a:latin typeface="Cambria" pitchFamily="18" charset="0"/>
                    </a:rPr>
                    <a:t>(Bi-Li</a:t>
                  </a:r>
                  <a:r>
                    <a:rPr lang="fr-FR" altLang="fr-FR" sz="1600" baseline="-25000">
                      <a:latin typeface="Cambria" pitchFamily="18" charset="0"/>
                    </a:rPr>
                    <a:t>2</a:t>
                  </a:r>
                  <a:r>
                    <a:rPr lang="fr-FR" altLang="fr-FR" sz="1600">
                      <a:latin typeface="Cambria" pitchFamily="18" charset="0"/>
                    </a:rPr>
                    <a:t>)</a:t>
                  </a:r>
                </a:p>
              </p:txBody>
            </p:sp>
          </p:grpSp>
          <p:sp>
            <p:nvSpPr>
              <p:cNvPr id="40" name="34 CuadroTexto"/>
              <p:cNvSpPr txBox="1">
                <a:spLocks noChangeArrowheads="1"/>
              </p:cNvSpPr>
              <p:nvPr/>
            </p:nvSpPr>
            <p:spPr bwMode="auto">
              <a:xfrm>
                <a:off x="6372200" y="5147900"/>
                <a:ext cx="12961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Etape 4</a:t>
                </a:r>
              </a:p>
            </p:txBody>
          </p:sp>
          <p:sp>
            <p:nvSpPr>
              <p:cNvPr id="41" name="35 CuadroTexto"/>
              <p:cNvSpPr txBox="1">
                <a:spLocks noChangeArrowheads="1"/>
              </p:cNvSpPr>
              <p:nvPr/>
            </p:nvSpPr>
            <p:spPr bwMode="auto">
              <a:xfrm>
                <a:off x="5868144" y="5517232"/>
                <a:ext cx="2412269" cy="830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dirty="0" smtClean="0">
                    <a:latin typeface="Cambria" pitchFamily="18" charset="0"/>
                  </a:rPr>
                  <a:t>Régénération de la composition des sels et des phases </a:t>
                </a:r>
                <a:r>
                  <a:rPr lang="fr-FR" altLang="fr-FR" sz="1600" dirty="0">
                    <a:latin typeface="Cambria" pitchFamily="18" charset="0"/>
                  </a:rPr>
                  <a:t>métalliques</a:t>
                </a:r>
              </a:p>
            </p:txBody>
          </p:sp>
        </p:grpSp>
      </p:grpSp>
      <p:grpSp>
        <p:nvGrpSpPr>
          <p:cNvPr id="44" name="86 Grupo"/>
          <p:cNvGrpSpPr>
            <a:grpSpLocks/>
          </p:cNvGrpSpPr>
          <p:nvPr/>
        </p:nvGrpSpPr>
        <p:grpSpPr bwMode="auto">
          <a:xfrm>
            <a:off x="360363" y="1060450"/>
            <a:ext cx="2851150" cy="3740150"/>
            <a:chOff x="359848" y="908720"/>
            <a:chExt cx="2852363" cy="3740934"/>
          </a:xfrm>
        </p:grpSpPr>
        <p:cxnSp>
          <p:nvCxnSpPr>
            <p:cNvPr id="45" name="40 Conector recto"/>
            <p:cNvCxnSpPr/>
            <p:nvPr/>
          </p:nvCxnSpPr>
          <p:spPr>
            <a:xfrm>
              <a:off x="3212211" y="908720"/>
              <a:ext cx="0" cy="3740934"/>
            </a:xfrm>
            <a:prstGeom prst="line">
              <a:avLst/>
            </a:prstGeom>
            <a:ln w="38100">
              <a:solidFill>
                <a:srgbClr val="FF0000"/>
              </a:solidFill>
              <a:prstDash val="dash"/>
            </a:ln>
          </p:spPr>
          <p:style>
            <a:lnRef idx="1">
              <a:schemeClr val="accent2"/>
            </a:lnRef>
            <a:fillRef idx="0">
              <a:schemeClr val="accent2"/>
            </a:fillRef>
            <a:effectRef idx="0">
              <a:schemeClr val="accent2"/>
            </a:effectRef>
            <a:fontRef idx="minor">
              <a:schemeClr val="tx1"/>
            </a:fontRef>
          </p:style>
        </p:cxnSp>
        <p:cxnSp>
          <p:nvCxnSpPr>
            <p:cNvPr id="46" name="42 Conector recto"/>
            <p:cNvCxnSpPr/>
            <p:nvPr/>
          </p:nvCxnSpPr>
          <p:spPr>
            <a:xfrm flipH="1">
              <a:off x="359848" y="4649654"/>
              <a:ext cx="2844422" cy="0"/>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cxnSp>
        <p:nvCxnSpPr>
          <p:cNvPr id="47" name="63 Conector recto"/>
          <p:cNvCxnSpPr/>
          <p:nvPr/>
        </p:nvCxnSpPr>
        <p:spPr>
          <a:xfrm>
            <a:off x="4945063" y="4948238"/>
            <a:ext cx="190817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67 Conector recto"/>
          <p:cNvCxnSpPr/>
          <p:nvPr/>
        </p:nvCxnSpPr>
        <p:spPr>
          <a:xfrm>
            <a:off x="6878638" y="4660900"/>
            <a:ext cx="0" cy="28733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75 Conector recto de flecha"/>
          <p:cNvCxnSpPr/>
          <p:nvPr/>
        </p:nvCxnSpPr>
        <p:spPr>
          <a:xfrm flipV="1">
            <a:off x="2879725" y="2435225"/>
            <a:ext cx="746125" cy="89376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0" name="106 Grupo"/>
          <p:cNvGrpSpPr>
            <a:grpSpLocks/>
          </p:cNvGrpSpPr>
          <p:nvPr/>
        </p:nvGrpSpPr>
        <p:grpSpPr bwMode="auto">
          <a:xfrm>
            <a:off x="4556125" y="4581525"/>
            <a:ext cx="2536825" cy="665163"/>
            <a:chOff x="4576636" y="4473192"/>
            <a:chExt cx="2536588" cy="666000"/>
          </a:xfrm>
        </p:grpSpPr>
        <p:cxnSp>
          <p:nvCxnSpPr>
            <p:cNvPr id="51" name="50 Conector recto de flecha"/>
            <p:cNvCxnSpPr/>
            <p:nvPr/>
          </p:nvCxnSpPr>
          <p:spPr>
            <a:xfrm>
              <a:off x="4576636" y="4473192"/>
              <a:ext cx="0" cy="666000"/>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52" name="77 Conector recto de flecha"/>
            <p:cNvCxnSpPr/>
            <p:nvPr/>
          </p:nvCxnSpPr>
          <p:spPr>
            <a:xfrm>
              <a:off x="7113224" y="4509751"/>
              <a:ext cx="0" cy="611956"/>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grpSp>
      <p:cxnSp>
        <p:nvCxnSpPr>
          <p:cNvPr id="53" name="79 Conector recto de flecha"/>
          <p:cNvCxnSpPr/>
          <p:nvPr/>
        </p:nvCxnSpPr>
        <p:spPr>
          <a:xfrm>
            <a:off x="4932363" y="4951413"/>
            <a:ext cx="0" cy="360362"/>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grpSp>
        <p:nvGrpSpPr>
          <p:cNvPr id="54" name="104 Grupo"/>
          <p:cNvGrpSpPr>
            <a:grpSpLocks/>
          </p:cNvGrpSpPr>
          <p:nvPr/>
        </p:nvGrpSpPr>
        <p:grpSpPr bwMode="auto">
          <a:xfrm>
            <a:off x="3059113" y="3940175"/>
            <a:ext cx="3025775" cy="34925"/>
            <a:chOff x="2879872" y="3789040"/>
            <a:chExt cx="3024336" cy="33839"/>
          </a:xfrm>
        </p:grpSpPr>
        <p:cxnSp>
          <p:nvCxnSpPr>
            <p:cNvPr id="55" name="54 Conector recto de flecha"/>
            <p:cNvCxnSpPr/>
            <p:nvPr/>
          </p:nvCxnSpPr>
          <p:spPr>
            <a:xfrm>
              <a:off x="5472613" y="3822879"/>
              <a:ext cx="431595" cy="0"/>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56" name="80 Conector recto de flecha"/>
            <p:cNvCxnSpPr/>
            <p:nvPr/>
          </p:nvCxnSpPr>
          <p:spPr>
            <a:xfrm>
              <a:off x="2879872" y="3789040"/>
              <a:ext cx="431595" cy="0"/>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grpSp>
      <p:grpSp>
        <p:nvGrpSpPr>
          <p:cNvPr id="57" name="90 Grupo"/>
          <p:cNvGrpSpPr>
            <a:grpSpLocks/>
          </p:cNvGrpSpPr>
          <p:nvPr/>
        </p:nvGrpSpPr>
        <p:grpSpPr bwMode="auto">
          <a:xfrm>
            <a:off x="8243888" y="2068513"/>
            <a:ext cx="366712" cy="3887787"/>
            <a:chOff x="8604448" y="1916832"/>
            <a:chExt cx="365679" cy="3888432"/>
          </a:xfrm>
        </p:grpSpPr>
        <p:cxnSp>
          <p:nvCxnSpPr>
            <p:cNvPr id="58" name="56 Conector recto de flecha"/>
            <p:cNvCxnSpPr/>
            <p:nvPr/>
          </p:nvCxnSpPr>
          <p:spPr>
            <a:xfrm>
              <a:off x="8610780" y="1916832"/>
              <a:ext cx="359347" cy="0"/>
            </a:xfrm>
            <a:prstGeom prst="straightConnector1">
              <a:avLst/>
            </a:prstGeom>
            <a:ln w="28575">
              <a:solidFill>
                <a:schemeClr val="tx1"/>
              </a:solidFill>
              <a:headEnd type="stealth" w="lg"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59 Conector recto"/>
            <p:cNvCxnSpPr/>
            <p:nvPr/>
          </p:nvCxnSpPr>
          <p:spPr>
            <a:xfrm>
              <a:off x="8963795" y="1916832"/>
              <a:ext cx="0" cy="3869379"/>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0" name="81 Conector recto de flecha"/>
            <p:cNvCxnSpPr/>
            <p:nvPr/>
          </p:nvCxnSpPr>
          <p:spPr>
            <a:xfrm>
              <a:off x="8604448" y="5805264"/>
              <a:ext cx="359347" cy="0"/>
            </a:xfrm>
            <a:prstGeom prst="straightConnector1">
              <a:avLst/>
            </a:prstGeom>
            <a:ln w="28575">
              <a:solidFill>
                <a:schemeClr val="tx1"/>
              </a:solidFill>
              <a:headEnd type="stealth" w="lg"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1" name="103 Grupo"/>
          <p:cNvGrpSpPr>
            <a:grpSpLocks/>
          </p:cNvGrpSpPr>
          <p:nvPr/>
        </p:nvGrpSpPr>
        <p:grpSpPr bwMode="auto">
          <a:xfrm>
            <a:off x="3059113" y="5956300"/>
            <a:ext cx="2989262" cy="0"/>
            <a:chOff x="3203800" y="5805264"/>
            <a:chExt cx="2988336" cy="0"/>
          </a:xfrm>
        </p:grpSpPr>
        <p:cxnSp>
          <p:nvCxnSpPr>
            <p:cNvPr id="62" name="82 Conector recto de flecha"/>
            <p:cNvCxnSpPr/>
            <p:nvPr/>
          </p:nvCxnSpPr>
          <p:spPr>
            <a:xfrm>
              <a:off x="5795384" y="5805264"/>
              <a:ext cx="396752" cy="0"/>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63" name="83 Conector recto de flecha"/>
            <p:cNvCxnSpPr/>
            <p:nvPr/>
          </p:nvCxnSpPr>
          <p:spPr>
            <a:xfrm>
              <a:off x="3203800" y="5805264"/>
              <a:ext cx="431666" cy="0"/>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grpSp>
      <p:grpSp>
        <p:nvGrpSpPr>
          <p:cNvPr id="64" name="107 Grupo"/>
          <p:cNvGrpSpPr>
            <a:grpSpLocks/>
          </p:cNvGrpSpPr>
          <p:nvPr/>
        </p:nvGrpSpPr>
        <p:grpSpPr bwMode="auto">
          <a:xfrm>
            <a:off x="3024188" y="2716213"/>
            <a:ext cx="1116012" cy="3024187"/>
            <a:chOff x="2951856" y="2564904"/>
            <a:chExt cx="1116088" cy="3024336"/>
          </a:xfrm>
        </p:grpSpPr>
        <p:cxnSp>
          <p:nvCxnSpPr>
            <p:cNvPr id="65" name="64 Conector recto"/>
            <p:cNvCxnSpPr/>
            <p:nvPr/>
          </p:nvCxnSpPr>
          <p:spPr>
            <a:xfrm>
              <a:off x="3204285" y="2852255"/>
              <a:ext cx="86365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66 Conector recto"/>
            <p:cNvCxnSpPr/>
            <p:nvPr/>
          </p:nvCxnSpPr>
          <p:spPr>
            <a:xfrm>
              <a:off x="4067944" y="2564904"/>
              <a:ext cx="0" cy="2873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68 Conector recto"/>
            <p:cNvCxnSpPr/>
            <p:nvPr/>
          </p:nvCxnSpPr>
          <p:spPr>
            <a:xfrm>
              <a:off x="3204285" y="2853843"/>
              <a:ext cx="0" cy="273539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84 Conector recto de flecha"/>
            <p:cNvCxnSpPr/>
            <p:nvPr/>
          </p:nvCxnSpPr>
          <p:spPr>
            <a:xfrm>
              <a:off x="2951856" y="5589240"/>
              <a:ext cx="252429" cy="0"/>
            </a:xfrm>
            <a:prstGeom prst="straightConnector1">
              <a:avLst/>
            </a:prstGeom>
            <a:ln w="28575">
              <a:solidFill>
                <a:schemeClr val="tx1"/>
              </a:solidFill>
              <a:headEnd type="stealth" w="lg"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9" name="94 Grupo"/>
          <p:cNvGrpSpPr>
            <a:grpSpLocks/>
          </p:cNvGrpSpPr>
          <p:nvPr/>
        </p:nvGrpSpPr>
        <p:grpSpPr bwMode="auto">
          <a:xfrm>
            <a:off x="-36512" y="1347788"/>
            <a:ext cx="8316912" cy="1441450"/>
            <a:chOff x="-35936" y="1196752"/>
            <a:chExt cx="8316349" cy="1440160"/>
          </a:xfrm>
        </p:grpSpPr>
        <p:sp>
          <p:nvSpPr>
            <p:cNvPr id="70" name="11 Rectángulo"/>
            <p:cNvSpPr/>
            <p:nvPr/>
          </p:nvSpPr>
          <p:spPr>
            <a:xfrm>
              <a:off x="5921548" y="1196752"/>
              <a:ext cx="2306482" cy="1440160"/>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sz="1600">
                <a:latin typeface="Cambria" panose="02040503050406030204" pitchFamily="18" charset="0"/>
              </a:endParaRPr>
            </a:p>
          </p:txBody>
        </p:sp>
        <p:sp>
          <p:nvSpPr>
            <p:cNvPr id="71" name="36 CuadroTexto"/>
            <p:cNvSpPr txBox="1">
              <a:spLocks noChangeArrowheads="1"/>
            </p:cNvSpPr>
            <p:nvPr/>
          </p:nvSpPr>
          <p:spPr bwMode="auto">
            <a:xfrm>
              <a:off x="6444208" y="1331476"/>
              <a:ext cx="12961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b="1">
                  <a:latin typeface="Cambria" pitchFamily="18" charset="0"/>
                </a:rPr>
                <a:t>Etape 3</a:t>
              </a:r>
            </a:p>
          </p:txBody>
        </p:sp>
        <p:sp>
          <p:nvSpPr>
            <p:cNvPr id="72" name="38 CuadroTexto"/>
            <p:cNvSpPr txBox="1">
              <a:spLocks noChangeArrowheads="1"/>
            </p:cNvSpPr>
            <p:nvPr/>
          </p:nvSpPr>
          <p:spPr bwMode="auto">
            <a:xfrm>
              <a:off x="5868144" y="1628800"/>
              <a:ext cx="241226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fr-FR" altLang="fr-FR" sz="1600" dirty="0" err="1" smtClean="0">
                  <a:latin typeface="Cambria" pitchFamily="18" charset="0"/>
                </a:rPr>
                <a:t>Désextraction</a:t>
              </a:r>
              <a:r>
                <a:rPr lang="fr-FR" altLang="fr-FR" sz="1600" dirty="0" smtClean="0">
                  <a:latin typeface="Cambria" pitchFamily="18" charset="0"/>
                </a:rPr>
                <a:t> Ln </a:t>
              </a:r>
              <a:r>
                <a:rPr lang="fr-FR" altLang="fr-FR" sz="1600" dirty="0">
                  <a:latin typeface="Cambria" pitchFamily="18" charset="0"/>
                </a:rPr>
                <a:t>dans </a:t>
              </a:r>
              <a:r>
                <a:rPr lang="fr-FR" altLang="fr-FR" sz="1600" dirty="0" err="1">
                  <a:latin typeface="Cambria" pitchFamily="18" charset="0"/>
                </a:rPr>
                <a:t>LiCl-LiF</a:t>
              </a:r>
              <a:r>
                <a:rPr lang="fr-FR" altLang="fr-FR" sz="1600" dirty="0">
                  <a:latin typeface="Cambria" pitchFamily="18" charset="0"/>
                </a:rPr>
                <a:t> et précipitation </a:t>
              </a:r>
              <a:r>
                <a:rPr lang="fr-FR" altLang="fr-FR" sz="1600" dirty="0" err="1">
                  <a:latin typeface="Cambria" pitchFamily="18" charset="0"/>
                </a:rPr>
                <a:t>Ln</a:t>
              </a:r>
              <a:r>
                <a:rPr lang="fr-FR" altLang="fr-FR" sz="1600" baseline="-25000" dirty="0" err="1">
                  <a:latin typeface="Cambria" pitchFamily="18" charset="0"/>
                </a:rPr>
                <a:t>2</a:t>
              </a:r>
              <a:r>
                <a:rPr lang="fr-FR" altLang="fr-FR" sz="1600" dirty="0" err="1">
                  <a:latin typeface="Cambria" pitchFamily="18" charset="0"/>
                </a:rPr>
                <a:t>O</a:t>
              </a:r>
              <a:r>
                <a:rPr lang="fr-FR" altLang="fr-FR" sz="1600" baseline="-25000" dirty="0" err="1">
                  <a:latin typeface="Cambria" pitchFamily="18" charset="0"/>
                </a:rPr>
                <a:t>3</a:t>
              </a:r>
              <a:endParaRPr lang="fr-FR" altLang="fr-FR" sz="1600" baseline="-25000" dirty="0">
                <a:latin typeface="Cambria" pitchFamily="18" charset="0"/>
              </a:endParaRPr>
            </a:p>
          </p:txBody>
        </p:sp>
        <p:sp>
          <p:nvSpPr>
            <p:cNvPr id="73" name="92 CuadroTexto"/>
            <p:cNvSpPr txBox="1">
              <a:spLocks noChangeArrowheads="1"/>
            </p:cNvSpPr>
            <p:nvPr/>
          </p:nvSpPr>
          <p:spPr bwMode="auto">
            <a:xfrm>
              <a:off x="-35936" y="1506270"/>
              <a:ext cx="115212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600" b="1" dirty="0" smtClean="0">
                  <a:solidFill>
                    <a:srgbClr val="008000"/>
                  </a:solidFill>
                  <a:latin typeface="Cambria" pitchFamily="18" charset="0"/>
                </a:rPr>
                <a:t>déchets</a:t>
              </a:r>
              <a:endParaRPr lang="fr-FR" altLang="fr-FR" sz="1600" b="1" dirty="0">
                <a:solidFill>
                  <a:srgbClr val="008000"/>
                </a:solidFill>
                <a:latin typeface="Cambria" pitchFamily="18" charset="0"/>
              </a:endParaRPr>
            </a:p>
          </p:txBody>
        </p:sp>
      </p:grpSp>
      <p:grpSp>
        <p:nvGrpSpPr>
          <p:cNvPr id="74" name="105 Grupo"/>
          <p:cNvGrpSpPr>
            <a:grpSpLocks/>
          </p:cNvGrpSpPr>
          <p:nvPr/>
        </p:nvGrpSpPr>
        <p:grpSpPr bwMode="auto">
          <a:xfrm>
            <a:off x="4559300" y="2681288"/>
            <a:ext cx="2533650" cy="647700"/>
            <a:chOff x="4559670" y="2528968"/>
            <a:chExt cx="2532610" cy="648016"/>
          </a:xfrm>
        </p:grpSpPr>
        <p:cxnSp>
          <p:nvCxnSpPr>
            <p:cNvPr id="75" name="49 Conector recto de flecha"/>
            <p:cNvCxnSpPr/>
            <p:nvPr/>
          </p:nvCxnSpPr>
          <p:spPr>
            <a:xfrm>
              <a:off x="7092280" y="2528968"/>
              <a:ext cx="0" cy="611485"/>
            </a:xfrm>
            <a:prstGeom prst="straightConnector1">
              <a:avLst/>
            </a:prstGeom>
            <a:ln w="28575">
              <a:solidFill>
                <a:schemeClr val="tx1"/>
              </a:solidFill>
              <a:headEnd type="stealth" w="lg" len="med"/>
              <a:tailEnd type="none" w="lg" len="med"/>
            </a:ln>
          </p:spPr>
          <p:style>
            <a:lnRef idx="1">
              <a:schemeClr val="accent1"/>
            </a:lnRef>
            <a:fillRef idx="0">
              <a:schemeClr val="accent1"/>
            </a:fillRef>
            <a:effectRef idx="0">
              <a:schemeClr val="accent1"/>
            </a:effectRef>
            <a:fontRef idx="minor">
              <a:schemeClr val="tx1"/>
            </a:fontRef>
          </p:style>
        </p:cxnSp>
        <p:cxnSp>
          <p:nvCxnSpPr>
            <p:cNvPr id="76" name="51 Conector recto de flecha"/>
            <p:cNvCxnSpPr/>
            <p:nvPr/>
          </p:nvCxnSpPr>
          <p:spPr>
            <a:xfrm>
              <a:off x="4559670" y="2565498"/>
              <a:ext cx="0" cy="611486"/>
            </a:xfrm>
            <a:prstGeom prst="straightConnector1">
              <a:avLst/>
            </a:prstGeom>
            <a:ln w="28575">
              <a:solidFill>
                <a:schemeClr val="tx1"/>
              </a:solidFill>
              <a:headEnd w="lg" len="med"/>
              <a:tailEnd type="stealth" w="lg" len="med"/>
            </a:ln>
          </p:spPr>
          <p:style>
            <a:lnRef idx="1">
              <a:schemeClr val="accent1"/>
            </a:lnRef>
            <a:fillRef idx="0">
              <a:schemeClr val="accent1"/>
            </a:fillRef>
            <a:effectRef idx="0">
              <a:schemeClr val="accent1"/>
            </a:effectRef>
            <a:fontRef idx="minor">
              <a:schemeClr val="tx1"/>
            </a:fontRef>
          </p:style>
        </p:cxnSp>
      </p:grpSp>
      <p:sp>
        <p:nvSpPr>
          <p:cNvPr id="77" name="111 Flecha izquierda"/>
          <p:cNvSpPr/>
          <p:nvPr/>
        </p:nvSpPr>
        <p:spPr>
          <a:xfrm>
            <a:off x="842963" y="1735138"/>
            <a:ext cx="288925" cy="188912"/>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8" name="112 CuadroTexto"/>
          <p:cNvSpPr txBox="1">
            <a:spLocks noChangeArrowheads="1"/>
          </p:cNvSpPr>
          <p:nvPr/>
        </p:nvSpPr>
        <p:spPr bwMode="auto">
          <a:xfrm>
            <a:off x="8316416" y="1441450"/>
            <a:ext cx="11525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600" b="1" dirty="0" smtClean="0">
                <a:solidFill>
                  <a:srgbClr val="008000"/>
                </a:solidFill>
                <a:latin typeface="Cambria" pitchFamily="18" charset="0"/>
              </a:rPr>
              <a:t>déchets</a:t>
            </a:r>
            <a:endParaRPr lang="fr-FR" altLang="fr-FR" sz="1600" b="1" dirty="0">
              <a:solidFill>
                <a:srgbClr val="008000"/>
              </a:solidFill>
              <a:latin typeface="Cambria" pitchFamily="18" charset="0"/>
            </a:endParaRPr>
          </a:p>
        </p:txBody>
      </p:sp>
      <p:sp>
        <p:nvSpPr>
          <p:cNvPr id="79" name="113 CuadroTexto"/>
          <p:cNvSpPr txBox="1">
            <a:spLocks noChangeArrowheads="1"/>
          </p:cNvSpPr>
          <p:nvPr/>
        </p:nvSpPr>
        <p:spPr bwMode="auto">
          <a:xfrm>
            <a:off x="3059832" y="865188"/>
            <a:ext cx="295284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FR" altLang="fr-FR" sz="1600" b="1" dirty="0" smtClean="0">
                <a:solidFill>
                  <a:srgbClr val="008000"/>
                </a:solidFill>
                <a:latin typeface="Cambria" pitchFamily="18" charset="0"/>
              </a:rPr>
              <a:t>Matière fissile, </a:t>
            </a:r>
            <a:r>
              <a:rPr lang="fr-FR" altLang="fr-FR" sz="1600" b="1" dirty="0" err="1" smtClean="0">
                <a:solidFill>
                  <a:srgbClr val="008000"/>
                </a:solidFill>
                <a:latin typeface="Cambria" pitchFamily="18" charset="0"/>
              </a:rPr>
              <a:t>Np</a:t>
            </a:r>
            <a:r>
              <a:rPr lang="fr-FR" altLang="fr-FR" sz="1600" b="1" dirty="0" smtClean="0">
                <a:solidFill>
                  <a:srgbClr val="008000"/>
                </a:solidFill>
                <a:latin typeface="Cambria" pitchFamily="18" charset="0"/>
              </a:rPr>
              <a:t> et déchets</a:t>
            </a:r>
            <a:endParaRPr lang="fr-FR" altLang="fr-FR" sz="1600" b="1" dirty="0">
              <a:solidFill>
                <a:srgbClr val="008000"/>
              </a:solidFill>
              <a:latin typeface="Cambria" pitchFamily="18" charset="0"/>
            </a:endParaRPr>
          </a:p>
        </p:txBody>
      </p:sp>
      <p:sp>
        <p:nvSpPr>
          <p:cNvPr id="80" name="114 Flecha derecha"/>
          <p:cNvSpPr/>
          <p:nvPr/>
        </p:nvSpPr>
        <p:spPr>
          <a:xfrm>
            <a:off x="8083550" y="1517650"/>
            <a:ext cx="287338" cy="187325"/>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1" name="117 Flecha arriba"/>
          <p:cNvSpPr/>
          <p:nvPr/>
        </p:nvSpPr>
        <p:spPr>
          <a:xfrm>
            <a:off x="4427538" y="1196975"/>
            <a:ext cx="187325" cy="287338"/>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83"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smtClean="0">
                <a:solidFill>
                  <a:schemeClr val="accent5">
                    <a:lumMod val="75000"/>
                  </a:schemeClr>
                </a:solidFill>
                <a:latin typeface="Cambria" pitchFamily="18" charset="0"/>
              </a:rPr>
              <a:t>Schéma de traitement</a:t>
            </a:r>
            <a:endParaRPr lang="fr-FR" sz="2400" b="1" dirty="0">
              <a:solidFill>
                <a:schemeClr val="accent5">
                  <a:lumMod val="75000"/>
                </a:schemeClr>
              </a:solidFill>
              <a:latin typeface="Cambria" pitchFamily="18" charset="0"/>
            </a:endParaRPr>
          </a:p>
        </p:txBody>
      </p:sp>
      <p:cxnSp>
        <p:nvCxnSpPr>
          <p:cNvPr id="84" name="Connecteur droit 83"/>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931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1628800"/>
            <a:ext cx="8712968" cy="3693319"/>
          </a:xfrm>
          <a:prstGeom prst="rect">
            <a:avLst/>
          </a:prstGeom>
          <a:noFill/>
        </p:spPr>
        <p:txBody>
          <a:bodyPr wrap="square" rtlCol="0">
            <a:spAutoFit/>
          </a:bodyPr>
          <a:lstStyle/>
          <a:p>
            <a:pPr algn="just"/>
            <a:r>
              <a:rPr lang="en-US" b="1" dirty="0"/>
              <a:t>Task 5.1  Evaluation of nuclide inventory at various stages in the chemical plant (</a:t>
            </a:r>
            <a:r>
              <a:rPr lang="en-US" b="1" u="sng" dirty="0"/>
              <a:t>CNRS</a:t>
            </a:r>
            <a:r>
              <a:rPr lang="en-US" b="1" dirty="0"/>
              <a:t>, </a:t>
            </a:r>
            <a:r>
              <a:rPr lang="en-US" b="1" dirty="0" err="1"/>
              <a:t>ITU</a:t>
            </a:r>
            <a:r>
              <a:rPr lang="en-US" b="1" dirty="0"/>
              <a:t>)</a:t>
            </a:r>
            <a:endParaRPr lang="fr-FR" dirty="0"/>
          </a:p>
          <a:p>
            <a:pPr algn="just"/>
            <a:r>
              <a:rPr lang="en-US" dirty="0"/>
              <a:t>A reprocessing scheme has been established in the </a:t>
            </a:r>
            <a:r>
              <a:rPr lang="en-US" dirty="0" err="1"/>
              <a:t>EVOL</a:t>
            </a:r>
            <a:r>
              <a:rPr lang="en-US" dirty="0"/>
              <a:t> project. The different steps have been validated both by bibliographic study and experimental determinations. The determination of the nuclide inventory at various stages of the chemical plant requires the knowledge of basic data such as activity coefficients and redox potential values. </a:t>
            </a:r>
            <a:endParaRPr lang="en-US" dirty="0" smtClean="0"/>
          </a:p>
          <a:p>
            <a:pPr algn="just"/>
            <a:endParaRPr lang="fr-FR" dirty="0"/>
          </a:p>
          <a:p>
            <a:pPr algn="just"/>
            <a:r>
              <a:rPr lang="en-US" b="1" dirty="0"/>
              <a:t>This task is dedicated to the determination of fundamental data such as activity coefficients both in metallic and salt phases (CNRS, </a:t>
            </a:r>
            <a:r>
              <a:rPr lang="en-US" b="1" dirty="0" err="1"/>
              <a:t>ITU</a:t>
            </a:r>
            <a:r>
              <a:rPr lang="en-US" b="1" dirty="0"/>
              <a:t>), the calculation of the separation/extraction efficiencies and the elemental inventory. </a:t>
            </a:r>
            <a:endParaRPr lang="en-US" b="1" dirty="0" smtClean="0"/>
          </a:p>
          <a:p>
            <a:pPr algn="just"/>
            <a:endParaRPr lang="en-US" b="1" dirty="0"/>
          </a:p>
          <a:p>
            <a:pPr algn="just"/>
            <a:r>
              <a:rPr lang="en-US" b="1" dirty="0" smtClean="0"/>
              <a:t>The </a:t>
            </a:r>
            <a:r>
              <a:rPr lang="en-US" b="1" dirty="0"/>
              <a:t>experimental validation of the reductive extraction between </a:t>
            </a:r>
            <a:r>
              <a:rPr lang="en-US" b="1" dirty="0" err="1"/>
              <a:t>LiF-ThF</a:t>
            </a:r>
            <a:r>
              <a:rPr lang="en-US" b="1" baseline="-25000" dirty="0" err="1"/>
              <a:t>4</a:t>
            </a:r>
            <a:r>
              <a:rPr lang="en-US" b="1" dirty="0"/>
              <a:t>/Bi-Li will be done and the extraction kinetic will be studied for actinides (</a:t>
            </a:r>
            <a:r>
              <a:rPr lang="en-US" b="1" dirty="0" err="1"/>
              <a:t>ITU</a:t>
            </a:r>
            <a:r>
              <a:rPr lang="en-US" b="1" dirty="0"/>
              <a:t>) and lanthanides (CNRS). </a:t>
            </a:r>
            <a:endParaRPr lang="fr-FR" b="1" dirty="0"/>
          </a:p>
        </p:txBody>
      </p:sp>
      <p:sp>
        <p:nvSpPr>
          <p:cNvPr id="4"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err="1" smtClean="0">
                <a:solidFill>
                  <a:schemeClr val="accent5">
                    <a:lumMod val="75000"/>
                  </a:schemeClr>
                </a:solidFill>
                <a:latin typeface="Cambria" pitchFamily="18" charset="0"/>
              </a:rPr>
              <a:t>WP5</a:t>
            </a:r>
            <a:endParaRPr lang="fr-FR" sz="2400" b="1" dirty="0">
              <a:solidFill>
                <a:schemeClr val="accent5">
                  <a:lumMod val="75000"/>
                </a:schemeClr>
              </a:solidFill>
              <a:latin typeface="Cambria" pitchFamily="18" charset="0"/>
            </a:endParaRPr>
          </a:p>
        </p:txBody>
      </p:sp>
      <p:cxnSp>
        <p:nvCxnSpPr>
          <p:cNvPr id="6" name="Connecteur droit 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9552" y="1783950"/>
            <a:ext cx="7920880" cy="3970318"/>
          </a:xfrm>
          <a:prstGeom prst="rect">
            <a:avLst/>
          </a:prstGeom>
          <a:noFill/>
        </p:spPr>
        <p:txBody>
          <a:bodyPr wrap="square" rtlCol="0">
            <a:spAutoFit/>
          </a:bodyPr>
          <a:lstStyle/>
          <a:p>
            <a:pPr algn="just"/>
            <a:r>
              <a:rPr lang="en-US" b="1" dirty="0"/>
              <a:t>Task 5.2  Coupling of </a:t>
            </a:r>
            <a:r>
              <a:rPr lang="en-US" b="1" dirty="0" err="1"/>
              <a:t>neutronic</a:t>
            </a:r>
            <a:r>
              <a:rPr lang="en-US" b="1" dirty="0"/>
              <a:t> and reprocessing efficiencies (</a:t>
            </a:r>
            <a:r>
              <a:rPr lang="en-US" b="1" u="sng" dirty="0"/>
              <a:t>CNRS</a:t>
            </a:r>
            <a:r>
              <a:rPr lang="en-US" b="1" dirty="0"/>
              <a:t>)</a:t>
            </a:r>
            <a:endParaRPr lang="fr-FR" dirty="0"/>
          </a:p>
          <a:p>
            <a:pPr algn="just"/>
            <a:r>
              <a:rPr lang="en-US" dirty="0"/>
              <a:t>The reprocessing efficiencies (Task 5.1) have to be coupled with the </a:t>
            </a:r>
            <a:r>
              <a:rPr lang="en-US" dirty="0" err="1"/>
              <a:t>neutronics</a:t>
            </a:r>
            <a:r>
              <a:rPr lang="en-US" dirty="0"/>
              <a:t> in order to determine the stage number of each reprocessing step, especially for the reductive extraction. The increase of the extraction stages can lead to an improve efficiency. The size of the chemical plant will depend on the number of stages</a:t>
            </a:r>
            <a:r>
              <a:rPr lang="en-US" dirty="0" smtClean="0"/>
              <a:t>.</a:t>
            </a:r>
          </a:p>
          <a:p>
            <a:pPr algn="just"/>
            <a:endParaRPr lang="fr-FR" dirty="0"/>
          </a:p>
          <a:p>
            <a:pPr algn="just"/>
            <a:r>
              <a:rPr lang="en-US" b="1" dirty="0"/>
              <a:t>The fuel salt purity level (against fission products) required by </a:t>
            </a:r>
            <a:r>
              <a:rPr lang="en-US" b="1" dirty="0" err="1"/>
              <a:t>neutronic</a:t>
            </a:r>
            <a:r>
              <a:rPr lang="en-US" b="1" dirty="0"/>
              <a:t> calculations (realized in the </a:t>
            </a:r>
            <a:r>
              <a:rPr lang="en-US" b="1" dirty="0" err="1"/>
              <a:t>WP1</a:t>
            </a:r>
            <a:r>
              <a:rPr lang="en-US" b="1" dirty="0"/>
              <a:t>) helps to define a design for the chemical plant in relation with </a:t>
            </a:r>
            <a:r>
              <a:rPr lang="en-US" b="1" dirty="0" err="1"/>
              <a:t>WP1</a:t>
            </a:r>
            <a:r>
              <a:rPr lang="en-US" b="1" dirty="0"/>
              <a:t> (CNRS</a:t>
            </a:r>
            <a:r>
              <a:rPr lang="en-US" b="1" dirty="0" smtClean="0"/>
              <a:t>).</a:t>
            </a:r>
          </a:p>
          <a:p>
            <a:pPr algn="just"/>
            <a:endParaRPr lang="fr-FR" b="1" dirty="0"/>
          </a:p>
          <a:p>
            <a:pPr algn="just"/>
            <a:r>
              <a:rPr lang="en-US" b="1" dirty="0"/>
              <a:t> </a:t>
            </a:r>
            <a:endParaRPr lang="fr-FR" dirty="0"/>
          </a:p>
          <a:p>
            <a:pPr algn="just"/>
            <a:r>
              <a:rPr lang="en-US" b="1" dirty="0"/>
              <a:t>Task 5.3  Evaluation of Re-criticality issues (CNRS, </a:t>
            </a:r>
            <a:r>
              <a:rPr lang="en-US" b="1" u="sng" dirty="0" err="1"/>
              <a:t>CEA</a:t>
            </a:r>
            <a:r>
              <a:rPr lang="en-US" b="1" dirty="0"/>
              <a:t>)</a:t>
            </a:r>
            <a:endParaRPr lang="fr-FR" dirty="0"/>
          </a:p>
          <a:p>
            <a:pPr algn="just"/>
            <a:r>
              <a:rPr lang="en-US" b="1" dirty="0"/>
              <a:t>Calculation of criticality </a:t>
            </a:r>
            <a:r>
              <a:rPr lang="en-US" dirty="0"/>
              <a:t>based on the nuclide inventory to avoid fissile concentration in a part of the chemical plant (in relation with task 5.1) (CNRS, </a:t>
            </a:r>
            <a:r>
              <a:rPr lang="en-US" dirty="0" err="1"/>
              <a:t>CEA</a:t>
            </a:r>
            <a:r>
              <a:rPr lang="en-US" dirty="0"/>
              <a:t>).</a:t>
            </a:r>
            <a:endParaRPr lang="fr-FR" dirty="0"/>
          </a:p>
        </p:txBody>
      </p:sp>
      <p:sp>
        <p:nvSpPr>
          <p:cNvPr id="4"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err="1" smtClean="0">
                <a:solidFill>
                  <a:schemeClr val="accent5">
                    <a:lumMod val="75000"/>
                  </a:schemeClr>
                </a:solidFill>
                <a:latin typeface="Cambria" pitchFamily="18" charset="0"/>
              </a:rPr>
              <a:t>WP5</a:t>
            </a:r>
            <a:endParaRPr lang="fr-FR" sz="2400" b="1" dirty="0">
              <a:solidFill>
                <a:schemeClr val="accent5">
                  <a:lumMod val="75000"/>
                </a:schemeClr>
              </a:solidFill>
              <a:latin typeface="Cambria" pitchFamily="18" charset="0"/>
            </a:endParaRPr>
          </a:p>
        </p:txBody>
      </p:sp>
      <p:cxnSp>
        <p:nvCxnSpPr>
          <p:cNvPr id="6" name="Connecteur droit 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783950"/>
            <a:ext cx="8208911" cy="4247317"/>
          </a:xfrm>
          <a:prstGeom prst="rect">
            <a:avLst/>
          </a:prstGeom>
          <a:noFill/>
        </p:spPr>
        <p:txBody>
          <a:bodyPr wrap="square" rtlCol="0">
            <a:spAutoFit/>
          </a:bodyPr>
          <a:lstStyle/>
          <a:p>
            <a:pPr algn="just"/>
            <a:r>
              <a:rPr lang="en-US" b="1" dirty="0"/>
              <a:t>Task 5.4  Design and safety of the chemical plant (</a:t>
            </a:r>
            <a:r>
              <a:rPr lang="en-US" b="1" u="sng" dirty="0"/>
              <a:t>CNRS</a:t>
            </a:r>
            <a:r>
              <a:rPr lang="en-US" b="1" dirty="0"/>
              <a:t>, </a:t>
            </a:r>
            <a:r>
              <a:rPr lang="en-US" b="1" dirty="0" err="1"/>
              <a:t>CEA</a:t>
            </a:r>
            <a:r>
              <a:rPr lang="en-US" b="1" dirty="0"/>
              <a:t>, </a:t>
            </a:r>
            <a:r>
              <a:rPr lang="en-US" b="1" u="sng" dirty="0" err="1"/>
              <a:t>ITU</a:t>
            </a:r>
            <a:r>
              <a:rPr lang="en-US" b="1" dirty="0"/>
              <a:t>)</a:t>
            </a:r>
            <a:endParaRPr lang="fr-FR" dirty="0"/>
          </a:p>
          <a:p>
            <a:pPr algn="just"/>
            <a:r>
              <a:rPr lang="en-US" dirty="0"/>
              <a:t>The radioprotection of the chemical plant will be calculated based on the nuclide inventory at each stage of the reprocessing (in relation with task 5.1, 5.3 and 5.4) (</a:t>
            </a:r>
            <a:r>
              <a:rPr lang="en-US" dirty="0" err="1"/>
              <a:t>CEA</a:t>
            </a:r>
            <a:r>
              <a:rPr lang="en-US" dirty="0"/>
              <a:t>, CNRS, </a:t>
            </a:r>
            <a:r>
              <a:rPr lang="en-US" dirty="0" err="1"/>
              <a:t>ITU</a:t>
            </a:r>
            <a:r>
              <a:rPr lang="en-US" dirty="0"/>
              <a:t>).</a:t>
            </a:r>
            <a:endParaRPr lang="fr-FR" dirty="0"/>
          </a:p>
          <a:p>
            <a:pPr algn="just"/>
            <a:r>
              <a:rPr lang="en-US" dirty="0"/>
              <a:t>Two reprocessing steps require gas flows. The on-line reprocessing which consists in injection of He the reactor core to extract the gaseous fission products and the noble metal. Management of the gas and of the elements extracted by this step has to be studied from safety point of view. </a:t>
            </a:r>
            <a:r>
              <a:rPr lang="en-US" b="1" dirty="0"/>
              <a:t>Calculations of residual heat, radioactivity decrease in the tanks and size of the tanks have to be performed (CNRS, </a:t>
            </a:r>
            <a:r>
              <a:rPr lang="en-US" b="1" dirty="0" err="1"/>
              <a:t>CEA</a:t>
            </a:r>
            <a:r>
              <a:rPr lang="en-US" b="1" dirty="0"/>
              <a:t>). </a:t>
            </a:r>
            <a:r>
              <a:rPr lang="en-US" dirty="0"/>
              <a:t>The second step which requires gas flow is the fluorination step. Fluorine is injected in the molten salt to extract U, Np and several FP. The gas extracted is adsorbed on </a:t>
            </a:r>
            <a:r>
              <a:rPr lang="en-US" dirty="0" err="1"/>
              <a:t>NaF</a:t>
            </a:r>
            <a:r>
              <a:rPr lang="en-US" dirty="0"/>
              <a:t> traps heated at different temperatures to perform the separation. The gases are separated and reduced by reaction with hydrogen gas. </a:t>
            </a:r>
            <a:r>
              <a:rPr lang="en-US" b="1" dirty="0"/>
              <a:t>The separation efficiency of this step will be determined based on the experimental feedback from </a:t>
            </a:r>
            <a:r>
              <a:rPr lang="en-US" b="1" dirty="0" err="1"/>
              <a:t>ORNL</a:t>
            </a:r>
            <a:r>
              <a:rPr lang="en-US" b="1" dirty="0"/>
              <a:t> available</a:t>
            </a:r>
            <a:r>
              <a:rPr lang="en-US" dirty="0"/>
              <a:t>. </a:t>
            </a:r>
            <a:endParaRPr lang="fr-FR" dirty="0"/>
          </a:p>
          <a:p>
            <a:pPr algn="just"/>
            <a:endParaRPr lang="fr-FR" dirty="0"/>
          </a:p>
        </p:txBody>
      </p:sp>
      <p:sp>
        <p:nvSpPr>
          <p:cNvPr id="4"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err="1" smtClean="0">
                <a:solidFill>
                  <a:schemeClr val="accent5">
                    <a:lumMod val="75000"/>
                  </a:schemeClr>
                </a:solidFill>
                <a:latin typeface="Cambria" pitchFamily="18" charset="0"/>
              </a:rPr>
              <a:t>WP5</a:t>
            </a:r>
            <a:endParaRPr lang="fr-FR" sz="2400" b="1" dirty="0">
              <a:solidFill>
                <a:schemeClr val="accent5">
                  <a:lumMod val="75000"/>
                </a:schemeClr>
              </a:solidFill>
              <a:latin typeface="Cambria" pitchFamily="18" charset="0"/>
            </a:endParaRPr>
          </a:p>
        </p:txBody>
      </p:sp>
      <p:cxnSp>
        <p:nvCxnSpPr>
          <p:cNvPr id="6" name="Connecteur droit 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39552" y="1988840"/>
            <a:ext cx="7848872" cy="2308324"/>
          </a:xfrm>
          <a:prstGeom prst="rect">
            <a:avLst/>
          </a:prstGeom>
          <a:noFill/>
        </p:spPr>
        <p:txBody>
          <a:bodyPr wrap="square" rtlCol="0">
            <a:spAutoFit/>
          </a:bodyPr>
          <a:lstStyle/>
          <a:p>
            <a:pPr algn="just"/>
            <a:r>
              <a:rPr lang="en-US" b="1" dirty="0"/>
              <a:t>Task 5.5 Material issues (CNRS, </a:t>
            </a:r>
            <a:r>
              <a:rPr lang="en-US" b="1" u="sng" dirty="0" err="1"/>
              <a:t>CINVESTAV</a:t>
            </a:r>
            <a:r>
              <a:rPr lang="en-US" b="1" dirty="0"/>
              <a:t>)and KI (collaboration)</a:t>
            </a:r>
            <a:endParaRPr lang="fr-FR" dirty="0"/>
          </a:p>
          <a:p>
            <a:pPr algn="just"/>
            <a:r>
              <a:rPr lang="en-US" dirty="0"/>
              <a:t>The compatibility of materials in the several structures of the chemical plant will be assessed in this task. Recommendations on the material structure will be given especially for the fluorination plant, the reductive extraction line and the lanthanide oxide precipitation tank. </a:t>
            </a:r>
            <a:r>
              <a:rPr lang="en-US" b="1" dirty="0"/>
              <a:t>Ni-based alloys with </a:t>
            </a:r>
            <a:r>
              <a:rPr lang="en-US" b="1" dirty="0" err="1"/>
              <a:t>ZrO</a:t>
            </a:r>
            <a:r>
              <a:rPr lang="en-US" b="1" baseline="-25000" dirty="0" err="1"/>
              <a:t>2</a:t>
            </a:r>
            <a:r>
              <a:rPr lang="en-US" b="1" dirty="0"/>
              <a:t> coatings will be studied to evaluate their compatibility with non active fluoride molten salts (</a:t>
            </a:r>
            <a:r>
              <a:rPr lang="en-US" b="1" dirty="0" err="1"/>
              <a:t>CINVESTAV</a:t>
            </a:r>
            <a:r>
              <a:rPr lang="en-US" b="1" dirty="0"/>
              <a:t>) and active salts (CNRS)</a:t>
            </a:r>
            <a:r>
              <a:rPr lang="en-US" dirty="0"/>
              <a:t>. For compatibility with liquid Bi pools, studies to evaluate the resistance of Mo will be done (CNRS, KI).</a:t>
            </a:r>
            <a:endParaRPr lang="fr-FR" dirty="0"/>
          </a:p>
        </p:txBody>
      </p:sp>
      <p:sp>
        <p:nvSpPr>
          <p:cNvPr id="4"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err="1" smtClean="0">
                <a:solidFill>
                  <a:schemeClr val="accent5">
                    <a:lumMod val="75000"/>
                  </a:schemeClr>
                </a:solidFill>
                <a:latin typeface="Cambria" pitchFamily="18" charset="0"/>
              </a:rPr>
              <a:t>WP5</a:t>
            </a:r>
            <a:endParaRPr lang="fr-FR" sz="2400" b="1" dirty="0">
              <a:solidFill>
                <a:schemeClr val="accent5">
                  <a:lumMod val="75000"/>
                </a:schemeClr>
              </a:solidFill>
              <a:latin typeface="Cambria" pitchFamily="18" charset="0"/>
            </a:endParaRPr>
          </a:p>
        </p:txBody>
      </p:sp>
      <p:cxnSp>
        <p:nvCxnSpPr>
          <p:cNvPr id="6" name="Connecteur droit 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1537692"/>
            <a:ext cx="8547399" cy="4027140"/>
          </a:xfrm>
          <a:prstGeom prst="rect">
            <a:avLst/>
          </a:prstGeom>
        </p:spPr>
      </p:pic>
      <p:sp>
        <p:nvSpPr>
          <p:cNvPr id="3"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smtClean="0">
                <a:solidFill>
                  <a:schemeClr val="accent5">
                    <a:lumMod val="75000"/>
                  </a:schemeClr>
                </a:solidFill>
                <a:latin typeface="Cambria" pitchFamily="18" charset="0"/>
              </a:rPr>
              <a:t>Méthodologie</a:t>
            </a:r>
            <a:endParaRPr lang="fr-FR" sz="2400" b="1" dirty="0">
              <a:solidFill>
                <a:schemeClr val="accent5">
                  <a:lumMod val="75000"/>
                </a:schemeClr>
              </a:solidFill>
              <a:latin typeface="Cambria" pitchFamily="18" charset="0"/>
            </a:endParaRPr>
          </a:p>
        </p:txBody>
      </p:sp>
      <p:cxnSp>
        <p:nvCxnSpPr>
          <p:cNvPr id="4" name="Connecteur droit 3"/>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920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562100"/>
            <a:ext cx="7924800" cy="3733800"/>
          </a:xfrm>
          <a:prstGeom prst="rect">
            <a:avLst/>
          </a:prstGeom>
        </p:spPr>
      </p:pic>
      <p:sp>
        <p:nvSpPr>
          <p:cNvPr id="10" name="Forme libre 9"/>
          <p:cNvSpPr/>
          <p:nvPr/>
        </p:nvSpPr>
        <p:spPr>
          <a:xfrm>
            <a:off x="132721" y="1121238"/>
            <a:ext cx="5713807" cy="2804545"/>
          </a:xfrm>
          <a:custGeom>
            <a:avLst/>
            <a:gdLst>
              <a:gd name="connsiteX0" fmla="*/ 273679 w 5713807"/>
              <a:gd name="connsiteY0" fmla="*/ 250362 h 2804545"/>
              <a:gd name="connsiteX1" fmla="*/ 1911979 w 5713807"/>
              <a:gd name="connsiteY1" fmla="*/ 59862 h 2804545"/>
              <a:gd name="connsiteX2" fmla="*/ 2940679 w 5713807"/>
              <a:gd name="connsiteY2" fmla="*/ 1012362 h 2804545"/>
              <a:gd name="connsiteX3" fmla="*/ 3994779 w 5713807"/>
              <a:gd name="connsiteY3" fmla="*/ 1380662 h 2804545"/>
              <a:gd name="connsiteX4" fmla="*/ 5086979 w 5713807"/>
              <a:gd name="connsiteY4" fmla="*/ 1482262 h 2804545"/>
              <a:gd name="connsiteX5" fmla="*/ 5709279 w 5713807"/>
              <a:gd name="connsiteY5" fmla="*/ 2231562 h 2804545"/>
              <a:gd name="connsiteX6" fmla="*/ 4782179 w 5713807"/>
              <a:gd name="connsiteY6" fmla="*/ 2701462 h 2804545"/>
              <a:gd name="connsiteX7" fmla="*/ 3054979 w 5713807"/>
              <a:gd name="connsiteY7" fmla="*/ 2676062 h 2804545"/>
              <a:gd name="connsiteX8" fmla="*/ 464179 w 5713807"/>
              <a:gd name="connsiteY8" fmla="*/ 2726862 h 2804545"/>
              <a:gd name="connsiteX9" fmla="*/ 19679 w 5713807"/>
              <a:gd name="connsiteY9" fmla="*/ 1482262 h 2804545"/>
              <a:gd name="connsiteX10" fmla="*/ 273679 w 5713807"/>
              <a:gd name="connsiteY10" fmla="*/ 250362 h 2804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13807" h="2804545">
                <a:moveTo>
                  <a:pt x="273679" y="250362"/>
                </a:moveTo>
                <a:cubicBezTo>
                  <a:pt x="589062" y="13295"/>
                  <a:pt x="1467479" y="-67138"/>
                  <a:pt x="1911979" y="59862"/>
                </a:cubicBezTo>
                <a:cubicBezTo>
                  <a:pt x="2356479" y="186862"/>
                  <a:pt x="2593546" y="792229"/>
                  <a:pt x="2940679" y="1012362"/>
                </a:cubicBezTo>
                <a:cubicBezTo>
                  <a:pt x="3287812" y="1232495"/>
                  <a:pt x="3637062" y="1302345"/>
                  <a:pt x="3994779" y="1380662"/>
                </a:cubicBezTo>
                <a:cubicBezTo>
                  <a:pt x="4352496" y="1458979"/>
                  <a:pt x="4801229" y="1340445"/>
                  <a:pt x="5086979" y="1482262"/>
                </a:cubicBezTo>
                <a:cubicBezTo>
                  <a:pt x="5372729" y="1624079"/>
                  <a:pt x="5760079" y="2028362"/>
                  <a:pt x="5709279" y="2231562"/>
                </a:cubicBezTo>
                <a:cubicBezTo>
                  <a:pt x="5658479" y="2434762"/>
                  <a:pt x="5224562" y="2627379"/>
                  <a:pt x="4782179" y="2701462"/>
                </a:cubicBezTo>
                <a:cubicBezTo>
                  <a:pt x="4339796" y="2775545"/>
                  <a:pt x="3774646" y="2671829"/>
                  <a:pt x="3054979" y="2676062"/>
                </a:cubicBezTo>
                <a:cubicBezTo>
                  <a:pt x="2335312" y="2680295"/>
                  <a:pt x="970062" y="2925829"/>
                  <a:pt x="464179" y="2726862"/>
                </a:cubicBezTo>
                <a:cubicBezTo>
                  <a:pt x="-41704" y="2527895"/>
                  <a:pt x="53546" y="1890779"/>
                  <a:pt x="19679" y="1482262"/>
                </a:cubicBezTo>
                <a:cubicBezTo>
                  <a:pt x="-14188" y="1073745"/>
                  <a:pt x="-41704" y="487429"/>
                  <a:pt x="273679" y="250362"/>
                </a:cubicBezTo>
                <a:close/>
              </a:path>
            </a:pathLst>
          </a:custGeom>
          <a:solidFill>
            <a:srgbClr val="3D32C8">
              <a:alpha val="10000"/>
            </a:srgb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467544" y="3741117"/>
            <a:ext cx="1197123" cy="369332"/>
          </a:xfrm>
          <a:prstGeom prst="rect">
            <a:avLst/>
          </a:prstGeom>
          <a:solidFill>
            <a:schemeClr val="bg1"/>
          </a:solidFill>
          <a:ln>
            <a:solidFill>
              <a:schemeClr val="accent6">
                <a:lumMod val="75000"/>
              </a:schemeClr>
            </a:solidFill>
          </a:ln>
        </p:spPr>
        <p:txBody>
          <a:bodyPr wrap="none" rtlCol="0">
            <a:spAutoFit/>
          </a:bodyPr>
          <a:lstStyle/>
          <a:p>
            <a:r>
              <a:rPr lang="fr-FR" b="1" dirty="0" smtClean="0"/>
              <a:t>CNRS - </a:t>
            </a:r>
            <a:r>
              <a:rPr lang="fr-FR" b="1" dirty="0" err="1" smtClean="0"/>
              <a:t>ITU</a:t>
            </a:r>
            <a:endParaRPr lang="fr-FR" b="1" dirty="0"/>
          </a:p>
        </p:txBody>
      </p:sp>
      <p:sp>
        <p:nvSpPr>
          <p:cNvPr id="12" name="Forme libre 11"/>
          <p:cNvSpPr/>
          <p:nvPr/>
        </p:nvSpPr>
        <p:spPr>
          <a:xfrm>
            <a:off x="3005160" y="1051274"/>
            <a:ext cx="5937915" cy="1282927"/>
          </a:xfrm>
          <a:custGeom>
            <a:avLst/>
            <a:gdLst>
              <a:gd name="connsiteX0" fmla="*/ 93640 w 5937915"/>
              <a:gd name="connsiteY0" fmla="*/ 307626 h 1282927"/>
              <a:gd name="connsiteX1" fmla="*/ 1096940 w 5937915"/>
              <a:gd name="connsiteY1" fmla="*/ 28226 h 1282927"/>
              <a:gd name="connsiteX2" fmla="*/ 2341540 w 5937915"/>
              <a:gd name="connsiteY2" fmla="*/ 28226 h 1282927"/>
              <a:gd name="connsiteX3" fmla="*/ 4119540 w 5937915"/>
              <a:gd name="connsiteY3" fmla="*/ 193326 h 1282927"/>
              <a:gd name="connsiteX4" fmla="*/ 5656240 w 5937915"/>
              <a:gd name="connsiteY4" fmla="*/ 320326 h 1282927"/>
              <a:gd name="connsiteX5" fmla="*/ 5808640 w 5937915"/>
              <a:gd name="connsiteY5" fmla="*/ 980726 h 1282927"/>
              <a:gd name="connsiteX6" fmla="*/ 4246540 w 5937915"/>
              <a:gd name="connsiteY6" fmla="*/ 1272826 h 1282927"/>
              <a:gd name="connsiteX7" fmla="*/ 1884340 w 5937915"/>
              <a:gd name="connsiteY7" fmla="*/ 1209326 h 1282927"/>
              <a:gd name="connsiteX8" fmla="*/ 563540 w 5937915"/>
              <a:gd name="connsiteY8" fmla="*/ 1145826 h 1282927"/>
              <a:gd name="connsiteX9" fmla="*/ 93640 w 5937915"/>
              <a:gd name="connsiteY9" fmla="*/ 802926 h 1282927"/>
              <a:gd name="connsiteX10" fmla="*/ 93640 w 5937915"/>
              <a:gd name="connsiteY10" fmla="*/ 307626 h 1282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37915" h="1282927">
                <a:moveTo>
                  <a:pt x="93640" y="307626"/>
                </a:moveTo>
                <a:cubicBezTo>
                  <a:pt x="260856" y="178509"/>
                  <a:pt x="722290" y="74793"/>
                  <a:pt x="1096940" y="28226"/>
                </a:cubicBezTo>
                <a:cubicBezTo>
                  <a:pt x="1471590" y="-18341"/>
                  <a:pt x="1837773" y="709"/>
                  <a:pt x="2341540" y="28226"/>
                </a:cubicBezTo>
                <a:cubicBezTo>
                  <a:pt x="2845307" y="55743"/>
                  <a:pt x="4119540" y="193326"/>
                  <a:pt x="4119540" y="193326"/>
                </a:cubicBezTo>
                <a:cubicBezTo>
                  <a:pt x="4671990" y="242009"/>
                  <a:pt x="5374723" y="189093"/>
                  <a:pt x="5656240" y="320326"/>
                </a:cubicBezTo>
                <a:cubicBezTo>
                  <a:pt x="5937757" y="451559"/>
                  <a:pt x="6043590" y="821976"/>
                  <a:pt x="5808640" y="980726"/>
                </a:cubicBezTo>
                <a:cubicBezTo>
                  <a:pt x="5573690" y="1139476"/>
                  <a:pt x="4900590" y="1234726"/>
                  <a:pt x="4246540" y="1272826"/>
                </a:cubicBezTo>
                <a:cubicBezTo>
                  <a:pt x="3592490" y="1310926"/>
                  <a:pt x="2498173" y="1230493"/>
                  <a:pt x="1884340" y="1209326"/>
                </a:cubicBezTo>
                <a:cubicBezTo>
                  <a:pt x="1270507" y="1188159"/>
                  <a:pt x="861990" y="1213559"/>
                  <a:pt x="563540" y="1145826"/>
                </a:cubicBezTo>
                <a:cubicBezTo>
                  <a:pt x="265090" y="1078093"/>
                  <a:pt x="167723" y="946859"/>
                  <a:pt x="93640" y="802926"/>
                </a:cubicBezTo>
                <a:cubicBezTo>
                  <a:pt x="19557" y="658993"/>
                  <a:pt x="-73576" y="436743"/>
                  <a:pt x="93640" y="307626"/>
                </a:cubicBezTo>
                <a:close/>
              </a:path>
            </a:pathLst>
          </a:custGeom>
          <a:solidFill>
            <a:schemeClr val="accent5">
              <a:lumMod val="60000"/>
              <a:lumOff val="40000"/>
              <a:alpha val="12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5724128" y="936572"/>
            <a:ext cx="748282" cy="369332"/>
          </a:xfrm>
          <a:prstGeom prst="rect">
            <a:avLst/>
          </a:prstGeom>
          <a:solidFill>
            <a:schemeClr val="bg1"/>
          </a:solidFill>
          <a:ln>
            <a:solidFill>
              <a:schemeClr val="accent6">
                <a:lumMod val="75000"/>
              </a:schemeClr>
            </a:solidFill>
          </a:ln>
        </p:spPr>
        <p:txBody>
          <a:bodyPr wrap="none" rtlCol="0">
            <a:spAutoFit/>
          </a:bodyPr>
          <a:lstStyle/>
          <a:p>
            <a:r>
              <a:rPr lang="fr-FR" b="1" dirty="0" smtClean="0"/>
              <a:t>CNRS </a:t>
            </a:r>
            <a:endParaRPr lang="fr-FR" b="1" dirty="0"/>
          </a:p>
        </p:txBody>
      </p:sp>
      <p:sp>
        <p:nvSpPr>
          <p:cNvPr id="14" name="Forme libre 13"/>
          <p:cNvSpPr/>
          <p:nvPr/>
        </p:nvSpPr>
        <p:spPr>
          <a:xfrm>
            <a:off x="2918858" y="3993585"/>
            <a:ext cx="5480629" cy="1664413"/>
          </a:xfrm>
          <a:custGeom>
            <a:avLst/>
            <a:gdLst>
              <a:gd name="connsiteX0" fmla="*/ 91042 w 5480629"/>
              <a:gd name="connsiteY0" fmla="*/ 184715 h 1664413"/>
              <a:gd name="connsiteX1" fmla="*/ 27542 w 5480629"/>
              <a:gd name="connsiteY1" fmla="*/ 641915 h 1664413"/>
              <a:gd name="connsiteX2" fmla="*/ 383142 w 5480629"/>
              <a:gd name="connsiteY2" fmla="*/ 1619815 h 1664413"/>
              <a:gd name="connsiteX3" fmla="*/ 2224642 w 5480629"/>
              <a:gd name="connsiteY3" fmla="*/ 1505515 h 1664413"/>
              <a:gd name="connsiteX4" fmla="*/ 4256642 w 5480629"/>
              <a:gd name="connsiteY4" fmla="*/ 1569015 h 1664413"/>
              <a:gd name="connsiteX5" fmla="*/ 5386942 w 5480629"/>
              <a:gd name="connsiteY5" fmla="*/ 1315015 h 1664413"/>
              <a:gd name="connsiteX6" fmla="*/ 5336142 w 5480629"/>
              <a:gd name="connsiteY6" fmla="*/ 540315 h 1664413"/>
              <a:gd name="connsiteX7" fmla="*/ 4688442 w 5480629"/>
              <a:gd name="connsiteY7" fmla="*/ 210115 h 1664413"/>
              <a:gd name="connsiteX8" fmla="*/ 2885042 w 5480629"/>
              <a:gd name="connsiteY8" fmla="*/ 57715 h 1664413"/>
              <a:gd name="connsiteX9" fmla="*/ 624442 w 5480629"/>
              <a:gd name="connsiteY9" fmla="*/ 6915 h 1664413"/>
              <a:gd name="connsiteX10" fmla="*/ 91042 w 5480629"/>
              <a:gd name="connsiteY10" fmla="*/ 184715 h 1664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80629" h="1664413">
                <a:moveTo>
                  <a:pt x="91042" y="184715"/>
                </a:moveTo>
                <a:cubicBezTo>
                  <a:pt x="-8441" y="290548"/>
                  <a:pt x="-21141" y="402732"/>
                  <a:pt x="27542" y="641915"/>
                </a:cubicBezTo>
                <a:cubicBezTo>
                  <a:pt x="76225" y="881098"/>
                  <a:pt x="16959" y="1475882"/>
                  <a:pt x="383142" y="1619815"/>
                </a:cubicBezTo>
                <a:cubicBezTo>
                  <a:pt x="749325" y="1763748"/>
                  <a:pt x="1579059" y="1513982"/>
                  <a:pt x="2224642" y="1505515"/>
                </a:cubicBezTo>
                <a:cubicBezTo>
                  <a:pt x="2870225" y="1497048"/>
                  <a:pt x="3729592" y="1600765"/>
                  <a:pt x="4256642" y="1569015"/>
                </a:cubicBezTo>
                <a:cubicBezTo>
                  <a:pt x="4783692" y="1537265"/>
                  <a:pt x="5207025" y="1486465"/>
                  <a:pt x="5386942" y="1315015"/>
                </a:cubicBezTo>
                <a:cubicBezTo>
                  <a:pt x="5566859" y="1143565"/>
                  <a:pt x="5452559" y="724465"/>
                  <a:pt x="5336142" y="540315"/>
                </a:cubicBezTo>
                <a:cubicBezTo>
                  <a:pt x="5219725" y="356165"/>
                  <a:pt x="5096959" y="290548"/>
                  <a:pt x="4688442" y="210115"/>
                </a:cubicBezTo>
                <a:cubicBezTo>
                  <a:pt x="4279925" y="129682"/>
                  <a:pt x="3562375" y="91582"/>
                  <a:pt x="2885042" y="57715"/>
                </a:cubicBezTo>
                <a:cubicBezTo>
                  <a:pt x="2207709" y="23848"/>
                  <a:pt x="1090109" y="-16368"/>
                  <a:pt x="624442" y="6915"/>
                </a:cubicBezTo>
                <a:cubicBezTo>
                  <a:pt x="158775" y="30198"/>
                  <a:pt x="190525" y="78882"/>
                  <a:pt x="91042" y="184715"/>
                </a:cubicBezTo>
                <a:close/>
              </a:path>
            </a:pathLst>
          </a:custGeom>
          <a:solidFill>
            <a:srgbClr val="00B050">
              <a:alpha val="10000"/>
            </a:srgb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6588224" y="5363924"/>
            <a:ext cx="1242391" cy="369332"/>
          </a:xfrm>
          <a:prstGeom prst="rect">
            <a:avLst/>
          </a:prstGeom>
          <a:solidFill>
            <a:schemeClr val="bg1"/>
          </a:solidFill>
          <a:ln>
            <a:solidFill>
              <a:schemeClr val="accent6">
                <a:lumMod val="75000"/>
              </a:schemeClr>
            </a:solidFill>
          </a:ln>
        </p:spPr>
        <p:txBody>
          <a:bodyPr wrap="none" rtlCol="0">
            <a:spAutoFit/>
          </a:bodyPr>
          <a:lstStyle/>
          <a:p>
            <a:r>
              <a:rPr lang="fr-FR" b="1" dirty="0" smtClean="0"/>
              <a:t>CNRS - CEA</a:t>
            </a:r>
            <a:endParaRPr lang="fr-FR" b="1" dirty="0"/>
          </a:p>
        </p:txBody>
      </p:sp>
      <p:sp>
        <p:nvSpPr>
          <p:cNvPr id="9" name="Titre 1"/>
          <p:cNvSpPr txBox="1">
            <a:spLocks/>
          </p:cNvSpPr>
          <p:nvPr/>
        </p:nvSpPr>
        <p:spPr>
          <a:xfrm>
            <a:off x="457200" y="116632"/>
            <a:ext cx="8229600" cy="9906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fr-FR" sz="2400" b="1" dirty="0" smtClean="0">
                <a:solidFill>
                  <a:schemeClr val="accent5">
                    <a:lumMod val="75000"/>
                  </a:schemeClr>
                </a:solidFill>
                <a:latin typeface="Cambria" pitchFamily="18" charset="0"/>
              </a:rPr>
              <a:t>Méthodologie</a:t>
            </a:r>
            <a:endParaRPr lang="fr-FR" sz="2400" b="1" dirty="0">
              <a:solidFill>
                <a:schemeClr val="accent5">
                  <a:lumMod val="75000"/>
                </a:schemeClr>
              </a:solidFill>
              <a:latin typeface="Cambria" pitchFamily="18" charset="0"/>
            </a:endParaRPr>
          </a:p>
        </p:txBody>
      </p:sp>
      <p:cxnSp>
        <p:nvCxnSpPr>
          <p:cNvPr id="16" name="Connecteur droit 15"/>
          <p:cNvCxnSpPr/>
          <p:nvPr/>
        </p:nvCxnSpPr>
        <p:spPr>
          <a:xfrm>
            <a:off x="2411760" y="611932"/>
            <a:ext cx="6732240" cy="0"/>
          </a:xfrm>
          <a:prstGeom prst="line">
            <a:avLst/>
          </a:prstGeom>
          <a:ln w="254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688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2522</TotalTime>
  <Words>862</Words>
  <Application>Microsoft Office PowerPoint</Application>
  <PresentationFormat>Affichage à l'écran (4:3)</PresentationFormat>
  <Paragraphs>111</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Sylvie</dc:creator>
  <cp:lastModifiedBy>Sylvie Delpech</cp:lastModifiedBy>
  <cp:revision>134</cp:revision>
  <cp:lastPrinted>2017-01-31T11:23:29Z</cp:lastPrinted>
  <dcterms:created xsi:type="dcterms:W3CDTF">2013-06-26T15:28:53Z</dcterms:created>
  <dcterms:modified xsi:type="dcterms:W3CDTF">2017-02-02T06:46:32Z</dcterms:modified>
</cp:coreProperties>
</file>