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0" r:id="rId3"/>
    <p:sldId id="256" r:id="rId4"/>
    <p:sldId id="301" r:id="rId5"/>
    <p:sldId id="299" r:id="rId6"/>
    <p:sldId id="300" r:id="rId7"/>
    <p:sldId id="260" r:id="rId8"/>
    <p:sldId id="259" r:id="rId9"/>
    <p:sldId id="296" r:id="rId10"/>
    <p:sldId id="261" r:id="rId11"/>
    <p:sldId id="295" r:id="rId12"/>
    <p:sldId id="262" r:id="rId13"/>
    <p:sldId id="294" r:id="rId14"/>
    <p:sldId id="263" r:id="rId15"/>
    <p:sldId id="298" r:id="rId16"/>
    <p:sldId id="280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E3CB70"/>
    <a:srgbClr val="F1E6CB"/>
    <a:srgbClr val="F1E5B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22D77-36B8-4455-BCF2-4F63644AF272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1A8F6F7-36BF-4DAA-B30C-BCD22DC87CF4}">
      <dgm:prSet/>
      <dgm:spPr/>
      <dgm:t>
        <a:bodyPr/>
        <a:lstStyle/>
        <a:p>
          <a:pPr rtl="0"/>
          <a:r>
            <a:rPr lang="fr-FR" noProof="0" dirty="0" smtClean="0"/>
            <a:t>MLD</a:t>
          </a:r>
          <a:endParaRPr lang="fr-FR" noProof="0" dirty="0"/>
        </a:p>
      </dgm:t>
    </dgm:pt>
    <dgm:pt modelId="{A9182755-5032-430A-9AA4-9AC9134FB606}" type="parTrans" cxnId="{8520F573-A362-4560-BBAB-33D2828A5BBD}">
      <dgm:prSet/>
      <dgm:spPr/>
      <dgm:t>
        <a:bodyPr/>
        <a:lstStyle/>
        <a:p>
          <a:endParaRPr lang="fr-FR" noProof="0" dirty="0"/>
        </a:p>
      </dgm:t>
    </dgm:pt>
    <dgm:pt modelId="{DC9FA3D2-73CF-4891-94A5-D4A3E0A15F5F}" type="sibTrans" cxnId="{8520F573-A362-4560-BBAB-33D2828A5BBD}">
      <dgm:prSet/>
      <dgm:spPr/>
      <dgm:t>
        <a:bodyPr/>
        <a:lstStyle/>
        <a:p>
          <a:endParaRPr lang="fr-FR" noProof="0" dirty="0"/>
        </a:p>
      </dgm:t>
    </dgm:pt>
    <dgm:pt modelId="{FF7870EE-0162-4FBD-AEAE-88290FE9F7A8}">
      <dgm:prSet/>
      <dgm:spPr/>
      <dgm:t>
        <a:bodyPr/>
        <a:lstStyle/>
        <a:p>
          <a:pPr rtl="0"/>
          <a:r>
            <a:rPr lang="fr-FR" noProof="0" dirty="0" smtClean="0"/>
            <a:t>Description de la méthodologie MLD</a:t>
          </a:r>
          <a:endParaRPr lang="fr-FR" noProof="0" dirty="0"/>
        </a:p>
      </dgm:t>
    </dgm:pt>
    <dgm:pt modelId="{DF64DE2B-3E34-4476-B207-00E719C8E1A4}" type="parTrans" cxnId="{551230AA-83D9-4C3E-9997-7C56F3FB7B9E}">
      <dgm:prSet/>
      <dgm:spPr/>
      <dgm:t>
        <a:bodyPr/>
        <a:lstStyle/>
        <a:p>
          <a:endParaRPr lang="fr-FR" noProof="0" dirty="0"/>
        </a:p>
      </dgm:t>
    </dgm:pt>
    <dgm:pt modelId="{D0303156-FF54-4069-BE80-949FCADD0A68}" type="sibTrans" cxnId="{551230AA-83D9-4C3E-9997-7C56F3FB7B9E}">
      <dgm:prSet/>
      <dgm:spPr/>
      <dgm:t>
        <a:bodyPr/>
        <a:lstStyle/>
        <a:p>
          <a:endParaRPr lang="fr-FR" noProof="0" dirty="0"/>
        </a:p>
      </dgm:t>
    </dgm:pt>
    <dgm:pt modelId="{78EA0470-47BD-4AE8-8E1E-553760914D96}">
      <dgm:prSet/>
      <dgm:spPr/>
      <dgm:t>
        <a:bodyPr/>
        <a:lstStyle/>
        <a:p>
          <a:pPr rtl="0"/>
          <a:r>
            <a:rPr lang="fr-FR" noProof="0" dirty="0" smtClean="0"/>
            <a:t>Application au MSFR</a:t>
          </a:r>
          <a:endParaRPr lang="fr-FR" noProof="0" dirty="0"/>
        </a:p>
      </dgm:t>
    </dgm:pt>
    <dgm:pt modelId="{8665B666-1150-4556-9662-E8C3202CF03A}" type="parTrans" cxnId="{7C3D1E7E-4C4B-417D-A18A-7C26D0DADE76}">
      <dgm:prSet/>
      <dgm:spPr/>
      <dgm:t>
        <a:bodyPr/>
        <a:lstStyle/>
        <a:p>
          <a:endParaRPr lang="fr-FR" noProof="0" dirty="0"/>
        </a:p>
      </dgm:t>
    </dgm:pt>
    <dgm:pt modelId="{1B55E8D8-6ADD-4C19-9939-292DBB46415C}" type="sibTrans" cxnId="{7C3D1E7E-4C4B-417D-A18A-7C26D0DADE76}">
      <dgm:prSet/>
      <dgm:spPr/>
      <dgm:t>
        <a:bodyPr/>
        <a:lstStyle/>
        <a:p>
          <a:endParaRPr lang="fr-FR" noProof="0" dirty="0"/>
        </a:p>
      </dgm:t>
    </dgm:pt>
    <dgm:pt modelId="{1D5C9D27-C6B6-4ED5-B124-C8C6BBA78A38}">
      <dgm:prSet/>
      <dgm:spPr/>
      <dgm:t>
        <a:bodyPr/>
        <a:lstStyle/>
        <a:p>
          <a:pPr rtl="0"/>
          <a:r>
            <a:rPr lang="fr-FR" noProof="0" dirty="0" smtClean="0"/>
            <a:t>FFMEA </a:t>
          </a:r>
          <a:endParaRPr lang="fr-FR" noProof="0" dirty="0"/>
        </a:p>
      </dgm:t>
    </dgm:pt>
    <dgm:pt modelId="{D1617990-D205-407C-AE92-E512CF1C69FB}" type="parTrans" cxnId="{C02554EA-8291-41B0-A109-0158A60411B2}">
      <dgm:prSet/>
      <dgm:spPr/>
      <dgm:t>
        <a:bodyPr/>
        <a:lstStyle/>
        <a:p>
          <a:endParaRPr lang="fr-FR" noProof="0" dirty="0"/>
        </a:p>
      </dgm:t>
    </dgm:pt>
    <dgm:pt modelId="{A709FABE-DC77-4824-980D-A5EB3CAA5F3B}" type="sibTrans" cxnId="{C02554EA-8291-41B0-A109-0158A60411B2}">
      <dgm:prSet/>
      <dgm:spPr/>
      <dgm:t>
        <a:bodyPr/>
        <a:lstStyle/>
        <a:p>
          <a:endParaRPr lang="fr-FR" noProof="0" dirty="0"/>
        </a:p>
      </dgm:t>
    </dgm:pt>
    <dgm:pt modelId="{693D350D-44AD-4ACB-870C-A319BAB0F943}">
      <dgm:prSet/>
      <dgm:spPr/>
      <dgm:t>
        <a:bodyPr/>
        <a:lstStyle/>
        <a:p>
          <a:pPr rtl="0"/>
          <a:r>
            <a:rPr lang="it-IT" b="0" dirty="0" smtClean="0"/>
            <a:t>Description de la méthodologie FFMEA</a:t>
          </a:r>
          <a:endParaRPr lang="fr-FR" b="0" noProof="0" dirty="0"/>
        </a:p>
      </dgm:t>
    </dgm:pt>
    <dgm:pt modelId="{507CBF09-D415-4FE8-9F70-61FA37FADEF4}" type="parTrans" cxnId="{4B66C16A-0E53-47B6-88F7-5C5B589588C9}">
      <dgm:prSet/>
      <dgm:spPr/>
      <dgm:t>
        <a:bodyPr/>
        <a:lstStyle/>
        <a:p>
          <a:endParaRPr lang="fr-FR" noProof="0" dirty="0"/>
        </a:p>
      </dgm:t>
    </dgm:pt>
    <dgm:pt modelId="{BCB975AD-D833-47FF-BED2-2413F075CFEC}" type="sibTrans" cxnId="{4B66C16A-0E53-47B6-88F7-5C5B589588C9}">
      <dgm:prSet/>
      <dgm:spPr/>
      <dgm:t>
        <a:bodyPr/>
        <a:lstStyle/>
        <a:p>
          <a:endParaRPr lang="fr-FR" noProof="0" dirty="0"/>
        </a:p>
      </dgm:t>
    </dgm:pt>
    <dgm:pt modelId="{A8B84124-C33D-4960-BA9F-A6A263607E4A}">
      <dgm:prSet/>
      <dgm:spPr/>
      <dgm:t>
        <a:bodyPr/>
        <a:lstStyle/>
        <a:p>
          <a:pPr rtl="0"/>
          <a:r>
            <a:rPr lang="fr-FR" noProof="0" dirty="0" smtClean="0"/>
            <a:t>Liste de points du design à définir</a:t>
          </a:r>
          <a:endParaRPr lang="fr-FR" noProof="0" dirty="0"/>
        </a:p>
      </dgm:t>
    </dgm:pt>
    <dgm:pt modelId="{E23AFFCA-76DD-4B07-9ECB-BC0DE53CB26F}" type="parTrans" cxnId="{41826B7D-51D6-4F1C-8A62-B44BE32B3FE2}">
      <dgm:prSet/>
      <dgm:spPr/>
      <dgm:t>
        <a:bodyPr/>
        <a:lstStyle/>
        <a:p>
          <a:endParaRPr lang="fr-FR" noProof="0" dirty="0"/>
        </a:p>
      </dgm:t>
    </dgm:pt>
    <dgm:pt modelId="{AA6CFF7D-F729-4D5C-90AE-37AA43688071}" type="sibTrans" cxnId="{41826B7D-51D6-4F1C-8A62-B44BE32B3FE2}">
      <dgm:prSet/>
      <dgm:spPr/>
      <dgm:t>
        <a:bodyPr/>
        <a:lstStyle/>
        <a:p>
          <a:endParaRPr lang="fr-FR" noProof="0" dirty="0"/>
        </a:p>
      </dgm:t>
    </dgm:pt>
    <dgm:pt modelId="{3032DD1B-A939-4EC7-84C9-4C7EBD7A4EA4}">
      <dgm:prSet/>
      <dgm:spPr/>
      <dgm:t>
        <a:bodyPr/>
        <a:lstStyle/>
        <a:p>
          <a:pPr rtl="0"/>
          <a:r>
            <a:rPr lang="fr-FR" noProof="0" dirty="0" smtClean="0"/>
            <a:t>Définition des barrières de confinement pour le MSFR</a:t>
          </a:r>
          <a:endParaRPr lang="fr-FR" noProof="0" dirty="0"/>
        </a:p>
      </dgm:t>
    </dgm:pt>
    <dgm:pt modelId="{D7E0282F-1166-4EB2-8254-85BED25A4B6D}" type="parTrans" cxnId="{01C3C92A-F710-429F-BD2F-A49E01E09C82}">
      <dgm:prSet/>
      <dgm:spPr/>
      <dgm:t>
        <a:bodyPr/>
        <a:lstStyle/>
        <a:p>
          <a:endParaRPr lang="fr-FR" noProof="0" dirty="0"/>
        </a:p>
      </dgm:t>
    </dgm:pt>
    <dgm:pt modelId="{978AF53C-2780-4B96-88B8-B2E357227AC5}" type="sibTrans" cxnId="{01C3C92A-F710-429F-BD2F-A49E01E09C82}">
      <dgm:prSet/>
      <dgm:spPr/>
      <dgm:t>
        <a:bodyPr/>
        <a:lstStyle/>
        <a:p>
          <a:endParaRPr lang="fr-FR" noProof="0" dirty="0"/>
        </a:p>
      </dgm:t>
    </dgm:pt>
    <dgm:pt modelId="{FF32A7B2-4762-460C-BABA-AB70209A6043}">
      <dgm:prSet/>
      <dgm:spPr/>
      <dgm:t>
        <a:bodyPr/>
        <a:lstStyle/>
        <a:p>
          <a:pPr rtl="0"/>
          <a:r>
            <a:rPr lang="it-IT" b="0" dirty="0" smtClean="0"/>
            <a:t>Caractéristiques du MSFR</a:t>
          </a:r>
          <a:endParaRPr lang="fr-FR" b="0" noProof="0" dirty="0"/>
        </a:p>
      </dgm:t>
    </dgm:pt>
    <dgm:pt modelId="{51E14BD4-1FFE-42C3-95FC-61820352AED9}" type="parTrans" cxnId="{F0368590-C79E-4ABD-899C-6047F1968B79}">
      <dgm:prSet/>
      <dgm:spPr/>
      <dgm:t>
        <a:bodyPr/>
        <a:lstStyle/>
        <a:p>
          <a:endParaRPr lang="fr-FR" noProof="0" dirty="0"/>
        </a:p>
      </dgm:t>
    </dgm:pt>
    <dgm:pt modelId="{D21323DD-B517-4883-BAAB-F1C58E66DF60}" type="sibTrans" cxnId="{F0368590-C79E-4ABD-899C-6047F1968B79}">
      <dgm:prSet/>
      <dgm:spPr/>
      <dgm:t>
        <a:bodyPr/>
        <a:lstStyle/>
        <a:p>
          <a:endParaRPr lang="fr-FR" noProof="0" dirty="0"/>
        </a:p>
      </dgm:t>
    </dgm:pt>
    <dgm:pt modelId="{A76F1FFF-D293-49A9-9FF3-49ABDC8531CA}">
      <dgm:prSet/>
      <dgm:spPr/>
      <dgm:t>
        <a:bodyPr/>
        <a:lstStyle/>
        <a:p>
          <a:pPr rtl="0"/>
          <a:r>
            <a:rPr lang="fr-FR" noProof="0" dirty="0" smtClean="0"/>
            <a:t>Propositions de barrières de confinement</a:t>
          </a:r>
          <a:endParaRPr lang="fr-FR" noProof="0" dirty="0"/>
        </a:p>
      </dgm:t>
    </dgm:pt>
    <dgm:pt modelId="{0DF2376D-EE9D-450B-8DAD-ADCDE590F432}" type="parTrans" cxnId="{B5CF9558-B285-4BDB-AD36-4F0DFC34C1D3}">
      <dgm:prSet/>
      <dgm:spPr/>
      <dgm:t>
        <a:bodyPr/>
        <a:lstStyle/>
        <a:p>
          <a:endParaRPr lang="fr-FR" noProof="0" dirty="0"/>
        </a:p>
      </dgm:t>
    </dgm:pt>
    <dgm:pt modelId="{DC367A7B-F525-4C47-8DA1-F1C3C08718BC}" type="sibTrans" cxnId="{B5CF9558-B285-4BDB-AD36-4F0DFC34C1D3}">
      <dgm:prSet/>
      <dgm:spPr/>
      <dgm:t>
        <a:bodyPr/>
        <a:lstStyle/>
        <a:p>
          <a:endParaRPr lang="fr-FR" noProof="0" dirty="0"/>
        </a:p>
      </dgm:t>
    </dgm:pt>
    <dgm:pt modelId="{A70D4AC9-495C-406D-AF40-17DEE8529CC9}">
      <dgm:prSet/>
      <dgm:spPr/>
      <dgm:t>
        <a:bodyPr/>
        <a:lstStyle/>
        <a:p>
          <a:pPr rtl="0"/>
          <a:r>
            <a:rPr lang="it-IT" b="0" dirty="0" smtClean="0"/>
            <a:t>Liste préliminaire d’évènements initiateurs hypothétiques</a:t>
          </a:r>
          <a:endParaRPr lang="fr-FR" b="0" noProof="0" dirty="0"/>
        </a:p>
      </dgm:t>
    </dgm:pt>
    <dgm:pt modelId="{BBBF2E12-80BB-48CF-93BE-0605258D8B4D}" type="parTrans" cxnId="{3A52B689-1A3E-44EB-B88E-3A58AEDA007E}">
      <dgm:prSet/>
      <dgm:spPr/>
      <dgm:t>
        <a:bodyPr/>
        <a:lstStyle/>
        <a:p>
          <a:endParaRPr lang="fr-FR"/>
        </a:p>
      </dgm:t>
    </dgm:pt>
    <dgm:pt modelId="{15E736E9-87B0-48DA-932B-071B2967425B}" type="sibTrans" cxnId="{3A52B689-1A3E-44EB-B88E-3A58AEDA007E}">
      <dgm:prSet/>
      <dgm:spPr/>
      <dgm:t>
        <a:bodyPr/>
        <a:lstStyle/>
        <a:p>
          <a:endParaRPr lang="fr-FR"/>
        </a:p>
      </dgm:t>
    </dgm:pt>
    <dgm:pt modelId="{5D038224-4ED1-4399-93E5-AA98A006012F}">
      <dgm:prSet/>
      <dgm:spPr/>
      <dgm:t>
        <a:bodyPr/>
        <a:lstStyle/>
        <a:p>
          <a:pPr rtl="0"/>
          <a:r>
            <a:rPr lang="fr-FR" b="0" noProof="0" dirty="0" smtClean="0"/>
            <a:t>Bibliographie </a:t>
          </a:r>
          <a:endParaRPr lang="fr-FR" b="0" noProof="0" dirty="0"/>
        </a:p>
      </dgm:t>
    </dgm:pt>
    <dgm:pt modelId="{710D5B6C-A123-41C8-B3C3-5CC3EF527ED3}" type="parTrans" cxnId="{EA629C0C-9354-4991-A0F8-BC58DE16C320}">
      <dgm:prSet/>
      <dgm:spPr/>
      <dgm:t>
        <a:bodyPr/>
        <a:lstStyle/>
        <a:p>
          <a:endParaRPr lang="fr-FR"/>
        </a:p>
      </dgm:t>
    </dgm:pt>
    <dgm:pt modelId="{65272DF5-B51F-4DCA-A527-29F0817AE7AD}" type="sibTrans" cxnId="{EA629C0C-9354-4991-A0F8-BC58DE16C320}">
      <dgm:prSet/>
      <dgm:spPr/>
      <dgm:t>
        <a:bodyPr/>
        <a:lstStyle/>
        <a:p>
          <a:endParaRPr lang="fr-FR"/>
        </a:p>
      </dgm:t>
    </dgm:pt>
    <dgm:pt modelId="{1F0F011D-4AE2-45C3-BDAB-2C22ADCC8AF9}" type="pres">
      <dgm:prSet presAssocID="{89F22D77-36B8-4455-BCF2-4F63644AF2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9FFFD2-FBAF-4E9B-848A-0E46AA2337A5}" type="pres">
      <dgm:prSet presAssocID="{91A8F6F7-36BF-4DAA-B30C-BCD22DC87CF4}" presName="parentLin" presStyleCnt="0"/>
      <dgm:spPr/>
    </dgm:pt>
    <dgm:pt modelId="{936976BC-BD8F-49AD-B0F5-24504522900E}" type="pres">
      <dgm:prSet presAssocID="{91A8F6F7-36BF-4DAA-B30C-BCD22DC87CF4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D12A230-0C07-4DD6-BF01-4FF217FC93A4}" type="pres">
      <dgm:prSet presAssocID="{91A8F6F7-36BF-4DAA-B30C-BCD22DC87CF4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3D77A29-43CA-4AA0-82B8-2D6CC5591782}" type="pres">
      <dgm:prSet presAssocID="{91A8F6F7-36BF-4DAA-B30C-BCD22DC87CF4}" presName="negativeSpace" presStyleCnt="0"/>
      <dgm:spPr/>
    </dgm:pt>
    <dgm:pt modelId="{12B1241D-7965-48EE-BC1C-28B393FA0A3A}" type="pres">
      <dgm:prSet presAssocID="{91A8F6F7-36BF-4DAA-B30C-BCD22DC87CF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1CEB0A-C1D6-4BF6-A8A1-378B592CB610}" type="pres">
      <dgm:prSet presAssocID="{DC9FA3D2-73CF-4891-94A5-D4A3E0A15F5F}" presName="spaceBetweenRectangles" presStyleCnt="0"/>
      <dgm:spPr/>
    </dgm:pt>
    <dgm:pt modelId="{BCFFE6F9-D3CA-4BAA-BEDE-D8940EB0968C}" type="pres">
      <dgm:prSet presAssocID="{1D5C9D27-C6B6-4ED5-B124-C8C6BBA78A38}" presName="parentLin" presStyleCnt="0"/>
      <dgm:spPr/>
    </dgm:pt>
    <dgm:pt modelId="{0BCF843A-8FC2-4D6E-AC02-841CD6262414}" type="pres">
      <dgm:prSet presAssocID="{1D5C9D27-C6B6-4ED5-B124-C8C6BBA78A38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8B74A651-492B-433B-87DD-C64072B7E0B8}" type="pres">
      <dgm:prSet presAssocID="{1D5C9D27-C6B6-4ED5-B124-C8C6BBA78A38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2FE2694C-608C-4560-AFCF-D8A0792A36AB}" type="pres">
      <dgm:prSet presAssocID="{1D5C9D27-C6B6-4ED5-B124-C8C6BBA78A38}" presName="negativeSpace" presStyleCnt="0"/>
      <dgm:spPr/>
    </dgm:pt>
    <dgm:pt modelId="{120C502B-D147-4266-9BAA-972263FC2E90}" type="pres">
      <dgm:prSet presAssocID="{1D5C9D27-C6B6-4ED5-B124-C8C6BBA78A3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0CBF0E-B606-4131-BC43-F6DA893EB060}" type="pres">
      <dgm:prSet presAssocID="{A709FABE-DC77-4824-980D-A5EB3CAA5F3B}" presName="spaceBetweenRectangles" presStyleCnt="0"/>
      <dgm:spPr/>
    </dgm:pt>
    <dgm:pt modelId="{02D7E2F4-CEF3-46A5-8F80-AA81927FF5A3}" type="pres">
      <dgm:prSet presAssocID="{3032DD1B-A939-4EC7-84C9-4C7EBD7A4EA4}" presName="parentLin" presStyleCnt="0"/>
      <dgm:spPr/>
    </dgm:pt>
    <dgm:pt modelId="{17C03AEF-F0EB-4FE3-9539-8E1F1F1A70FE}" type="pres">
      <dgm:prSet presAssocID="{3032DD1B-A939-4EC7-84C9-4C7EBD7A4EA4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0E20DFEE-283D-4630-B1E1-DC46980155A2}" type="pres">
      <dgm:prSet presAssocID="{3032DD1B-A939-4EC7-84C9-4C7EBD7A4EA4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C4427EB8-EDE7-4000-A846-2B8F726648C9}" type="pres">
      <dgm:prSet presAssocID="{3032DD1B-A939-4EC7-84C9-4C7EBD7A4EA4}" presName="negativeSpace" presStyleCnt="0"/>
      <dgm:spPr/>
    </dgm:pt>
    <dgm:pt modelId="{2DA93FBF-F000-4574-8BE3-7E2F5D465024}" type="pres">
      <dgm:prSet presAssocID="{3032DD1B-A939-4EC7-84C9-4C7EBD7A4EA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20F573-A362-4560-BBAB-33D2828A5BBD}" srcId="{89F22D77-36B8-4455-BCF2-4F63644AF272}" destId="{91A8F6F7-36BF-4DAA-B30C-BCD22DC87CF4}" srcOrd="0" destOrd="0" parTransId="{A9182755-5032-430A-9AA4-9AC9134FB606}" sibTransId="{DC9FA3D2-73CF-4891-94A5-D4A3E0A15F5F}"/>
    <dgm:cxn modelId="{3A52B689-1A3E-44EB-B88E-3A58AEDA007E}" srcId="{1D5C9D27-C6B6-4ED5-B124-C8C6BBA78A38}" destId="{A70D4AC9-495C-406D-AF40-17DEE8529CC9}" srcOrd="1" destOrd="0" parTransId="{BBBF2E12-80BB-48CF-93BE-0605258D8B4D}" sibTransId="{15E736E9-87B0-48DA-932B-071B2967425B}"/>
    <dgm:cxn modelId="{B5CF9558-B285-4BDB-AD36-4F0DFC34C1D3}" srcId="{3032DD1B-A939-4EC7-84C9-4C7EBD7A4EA4}" destId="{A76F1FFF-D293-49A9-9FF3-49ABDC8531CA}" srcOrd="2" destOrd="0" parTransId="{0DF2376D-EE9D-450B-8DAD-ADCDE590F432}" sibTransId="{DC367A7B-F525-4C47-8DA1-F1C3C08718BC}"/>
    <dgm:cxn modelId="{41826B7D-51D6-4F1C-8A62-B44BE32B3FE2}" srcId="{1D5C9D27-C6B6-4ED5-B124-C8C6BBA78A38}" destId="{A8B84124-C33D-4960-BA9F-A6A263607E4A}" srcOrd="2" destOrd="0" parTransId="{E23AFFCA-76DD-4B07-9ECB-BC0DE53CB26F}" sibTransId="{AA6CFF7D-F729-4D5C-90AE-37AA43688071}"/>
    <dgm:cxn modelId="{99C4027D-990F-4E67-B655-B1B28E897246}" type="presOf" srcId="{1D5C9D27-C6B6-4ED5-B124-C8C6BBA78A38}" destId="{0BCF843A-8FC2-4D6E-AC02-841CD6262414}" srcOrd="0" destOrd="0" presId="urn:microsoft.com/office/officeart/2005/8/layout/list1"/>
    <dgm:cxn modelId="{B0B9A345-7DC9-4C99-B8B1-55D41315AFC6}" type="presOf" srcId="{A8B84124-C33D-4960-BA9F-A6A263607E4A}" destId="{120C502B-D147-4266-9BAA-972263FC2E90}" srcOrd="0" destOrd="2" presId="urn:microsoft.com/office/officeart/2005/8/layout/list1"/>
    <dgm:cxn modelId="{552B358B-50C6-417A-B618-DFD7DCD708D5}" type="presOf" srcId="{3032DD1B-A939-4EC7-84C9-4C7EBD7A4EA4}" destId="{17C03AEF-F0EB-4FE3-9539-8E1F1F1A70FE}" srcOrd="0" destOrd="0" presId="urn:microsoft.com/office/officeart/2005/8/layout/list1"/>
    <dgm:cxn modelId="{BE2D54A6-CA75-4C95-B87E-26A45C068B56}" type="presOf" srcId="{91A8F6F7-36BF-4DAA-B30C-BCD22DC87CF4}" destId="{DD12A230-0C07-4DD6-BF01-4FF217FC93A4}" srcOrd="1" destOrd="0" presId="urn:microsoft.com/office/officeart/2005/8/layout/list1"/>
    <dgm:cxn modelId="{01C3C92A-F710-429F-BD2F-A49E01E09C82}" srcId="{89F22D77-36B8-4455-BCF2-4F63644AF272}" destId="{3032DD1B-A939-4EC7-84C9-4C7EBD7A4EA4}" srcOrd="2" destOrd="0" parTransId="{D7E0282F-1166-4EB2-8254-85BED25A4B6D}" sibTransId="{978AF53C-2780-4B96-88B8-B2E357227AC5}"/>
    <dgm:cxn modelId="{4FD32499-C14E-4845-AAF6-F0996FDBEEF2}" type="presOf" srcId="{A70D4AC9-495C-406D-AF40-17DEE8529CC9}" destId="{120C502B-D147-4266-9BAA-972263FC2E90}" srcOrd="0" destOrd="1" presId="urn:microsoft.com/office/officeart/2005/8/layout/list1"/>
    <dgm:cxn modelId="{E8A68518-D9CB-4338-9047-FA0350132B98}" type="presOf" srcId="{FF32A7B2-4762-460C-BABA-AB70209A6043}" destId="{2DA93FBF-F000-4574-8BE3-7E2F5D465024}" srcOrd="0" destOrd="0" presId="urn:microsoft.com/office/officeart/2005/8/layout/list1"/>
    <dgm:cxn modelId="{0C145CDA-F06F-44AA-B3AE-343E539E65F1}" type="presOf" srcId="{5D038224-4ED1-4399-93E5-AA98A006012F}" destId="{2DA93FBF-F000-4574-8BE3-7E2F5D465024}" srcOrd="0" destOrd="1" presId="urn:microsoft.com/office/officeart/2005/8/layout/list1"/>
    <dgm:cxn modelId="{CFB6B3A7-A5E7-4748-BBD8-1E57639784D2}" type="presOf" srcId="{A76F1FFF-D293-49A9-9FF3-49ABDC8531CA}" destId="{2DA93FBF-F000-4574-8BE3-7E2F5D465024}" srcOrd="0" destOrd="2" presId="urn:microsoft.com/office/officeart/2005/8/layout/list1"/>
    <dgm:cxn modelId="{C02554EA-8291-41B0-A109-0158A60411B2}" srcId="{89F22D77-36B8-4455-BCF2-4F63644AF272}" destId="{1D5C9D27-C6B6-4ED5-B124-C8C6BBA78A38}" srcOrd="1" destOrd="0" parTransId="{D1617990-D205-407C-AE92-E512CF1C69FB}" sibTransId="{A709FABE-DC77-4824-980D-A5EB3CAA5F3B}"/>
    <dgm:cxn modelId="{873D123B-7942-4BE5-8F85-6A2D3D93271E}" type="presOf" srcId="{1D5C9D27-C6B6-4ED5-B124-C8C6BBA78A38}" destId="{8B74A651-492B-433B-87DD-C64072B7E0B8}" srcOrd="1" destOrd="0" presId="urn:microsoft.com/office/officeart/2005/8/layout/list1"/>
    <dgm:cxn modelId="{50DCA61D-3C10-4336-9472-D7B2138C7FC9}" type="presOf" srcId="{FF7870EE-0162-4FBD-AEAE-88290FE9F7A8}" destId="{12B1241D-7965-48EE-BC1C-28B393FA0A3A}" srcOrd="0" destOrd="0" presId="urn:microsoft.com/office/officeart/2005/8/layout/list1"/>
    <dgm:cxn modelId="{00FBA3E9-0124-49F7-9868-F9F37854858B}" type="presOf" srcId="{78EA0470-47BD-4AE8-8E1E-553760914D96}" destId="{12B1241D-7965-48EE-BC1C-28B393FA0A3A}" srcOrd="0" destOrd="1" presId="urn:microsoft.com/office/officeart/2005/8/layout/list1"/>
    <dgm:cxn modelId="{551230AA-83D9-4C3E-9997-7C56F3FB7B9E}" srcId="{91A8F6F7-36BF-4DAA-B30C-BCD22DC87CF4}" destId="{FF7870EE-0162-4FBD-AEAE-88290FE9F7A8}" srcOrd="0" destOrd="0" parTransId="{DF64DE2B-3E34-4476-B207-00E719C8E1A4}" sibTransId="{D0303156-FF54-4069-BE80-949FCADD0A68}"/>
    <dgm:cxn modelId="{1621F2C6-4B6A-4B9B-88DD-292FCA91A70D}" type="presOf" srcId="{693D350D-44AD-4ACB-870C-A319BAB0F943}" destId="{120C502B-D147-4266-9BAA-972263FC2E90}" srcOrd="0" destOrd="0" presId="urn:microsoft.com/office/officeart/2005/8/layout/list1"/>
    <dgm:cxn modelId="{320B1AC0-B6CA-4523-9D24-E343D93CD080}" type="presOf" srcId="{89F22D77-36B8-4455-BCF2-4F63644AF272}" destId="{1F0F011D-4AE2-45C3-BDAB-2C22ADCC8AF9}" srcOrd="0" destOrd="0" presId="urn:microsoft.com/office/officeart/2005/8/layout/list1"/>
    <dgm:cxn modelId="{1C3868B5-B7F0-4A4F-914F-6F7687409920}" type="presOf" srcId="{3032DD1B-A939-4EC7-84C9-4C7EBD7A4EA4}" destId="{0E20DFEE-283D-4630-B1E1-DC46980155A2}" srcOrd="1" destOrd="0" presId="urn:microsoft.com/office/officeart/2005/8/layout/list1"/>
    <dgm:cxn modelId="{7C3D1E7E-4C4B-417D-A18A-7C26D0DADE76}" srcId="{91A8F6F7-36BF-4DAA-B30C-BCD22DC87CF4}" destId="{78EA0470-47BD-4AE8-8E1E-553760914D96}" srcOrd="1" destOrd="0" parTransId="{8665B666-1150-4556-9662-E8C3202CF03A}" sibTransId="{1B55E8D8-6ADD-4C19-9939-292DBB46415C}"/>
    <dgm:cxn modelId="{007E2BFC-D9DD-4F5C-88CA-50BCC6834A53}" type="presOf" srcId="{91A8F6F7-36BF-4DAA-B30C-BCD22DC87CF4}" destId="{936976BC-BD8F-49AD-B0F5-24504522900E}" srcOrd="0" destOrd="0" presId="urn:microsoft.com/office/officeart/2005/8/layout/list1"/>
    <dgm:cxn modelId="{F0368590-C79E-4ABD-899C-6047F1968B79}" srcId="{3032DD1B-A939-4EC7-84C9-4C7EBD7A4EA4}" destId="{FF32A7B2-4762-460C-BABA-AB70209A6043}" srcOrd="0" destOrd="0" parTransId="{51E14BD4-1FFE-42C3-95FC-61820352AED9}" sibTransId="{D21323DD-B517-4883-BAAB-F1C58E66DF60}"/>
    <dgm:cxn modelId="{EA629C0C-9354-4991-A0F8-BC58DE16C320}" srcId="{3032DD1B-A939-4EC7-84C9-4C7EBD7A4EA4}" destId="{5D038224-4ED1-4399-93E5-AA98A006012F}" srcOrd="1" destOrd="0" parTransId="{710D5B6C-A123-41C8-B3C3-5CC3EF527ED3}" sibTransId="{65272DF5-B51F-4DCA-A527-29F0817AE7AD}"/>
    <dgm:cxn modelId="{4B66C16A-0E53-47B6-88F7-5C5B589588C9}" srcId="{1D5C9D27-C6B6-4ED5-B124-C8C6BBA78A38}" destId="{693D350D-44AD-4ACB-870C-A319BAB0F943}" srcOrd="0" destOrd="0" parTransId="{507CBF09-D415-4FE8-9F70-61FA37FADEF4}" sibTransId="{BCB975AD-D833-47FF-BED2-2413F075CFEC}"/>
    <dgm:cxn modelId="{4940E70B-4584-4CD3-951A-B779F108F7D5}" type="presParOf" srcId="{1F0F011D-4AE2-45C3-BDAB-2C22ADCC8AF9}" destId="{2F9FFFD2-FBAF-4E9B-848A-0E46AA2337A5}" srcOrd="0" destOrd="0" presId="urn:microsoft.com/office/officeart/2005/8/layout/list1"/>
    <dgm:cxn modelId="{7F63D53F-D9CA-44A1-B0E7-A739C1A84C8A}" type="presParOf" srcId="{2F9FFFD2-FBAF-4E9B-848A-0E46AA2337A5}" destId="{936976BC-BD8F-49AD-B0F5-24504522900E}" srcOrd="0" destOrd="0" presId="urn:microsoft.com/office/officeart/2005/8/layout/list1"/>
    <dgm:cxn modelId="{B76B4B87-645D-4025-8A94-ABFE8BDD1680}" type="presParOf" srcId="{2F9FFFD2-FBAF-4E9B-848A-0E46AA2337A5}" destId="{DD12A230-0C07-4DD6-BF01-4FF217FC93A4}" srcOrd="1" destOrd="0" presId="urn:microsoft.com/office/officeart/2005/8/layout/list1"/>
    <dgm:cxn modelId="{273EE3E9-C537-46C6-976A-A647753804A9}" type="presParOf" srcId="{1F0F011D-4AE2-45C3-BDAB-2C22ADCC8AF9}" destId="{D3D77A29-43CA-4AA0-82B8-2D6CC5591782}" srcOrd="1" destOrd="0" presId="urn:microsoft.com/office/officeart/2005/8/layout/list1"/>
    <dgm:cxn modelId="{C9FFC19A-C016-4B4C-9456-D7976F3B0A89}" type="presParOf" srcId="{1F0F011D-4AE2-45C3-BDAB-2C22ADCC8AF9}" destId="{12B1241D-7965-48EE-BC1C-28B393FA0A3A}" srcOrd="2" destOrd="0" presId="urn:microsoft.com/office/officeart/2005/8/layout/list1"/>
    <dgm:cxn modelId="{FE127DC5-AECF-4193-A1C1-128491ECD889}" type="presParOf" srcId="{1F0F011D-4AE2-45C3-BDAB-2C22ADCC8AF9}" destId="{A71CEB0A-C1D6-4BF6-A8A1-378B592CB610}" srcOrd="3" destOrd="0" presId="urn:microsoft.com/office/officeart/2005/8/layout/list1"/>
    <dgm:cxn modelId="{004D5BB5-07A6-40A6-B50A-AF60E6321304}" type="presParOf" srcId="{1F0F011D-4AE2-45C3-BDAB-2C22ADCC8AF9}" destId="{BCFFE6F9-D3CA-4BAA-BEDE-D8940EB0968C}" srcOrd="4" destOrd="0" presId="urn:microsoft.com/office/officeart/2005/8/layout/list1"/>
    <dgm:cxn modelId="{56B12D8E-74A4-4FC1-9CC1-4964C765ABCD}" type="presParOf" srcId="{BCFFE6F9-D3CA-4BAA-BEDE-D8940EB0968C}" destId="{0BCF843A-8FC2-4D6E-AC02-841CD6262414}" srcOrd="0" destOrd="0" presId="urn:microsoft.com/office/officeart/2005/8/layout/list1"/>
    <dgm:cxn modelId="{8F44DACC-A2FD-463A-A8A2-494485CEEA09}" type="presParOf" srcId="{BCFFE6F9-D3CA-4BAA-BEDE-D8940EB0968C}" destId="{8B74A651-492B-433B-87DD-C64072B7E0B8}" srcOrd="1" destOrd="0" presId="urn:microsoft.com/office/officeart/2005/8/layout/list1"/>
    <dgm:cxn modelId="{CEE9D67F-4BB5-41F2-8C99-C15D7124393B}" type="presParOf" srcId="{1F0F011D-4AE2-45C3-BDAB-2C22ADCC8AF9}" destId="{2FE2694C-608C-4560-AFCF-D8A0792A36AB}" srcOrd="5" destOrd="0" presId="urn:microsoft.com/office/officeart/2005/8/layout/list1"/>
    <dgm:cxn modelId="{5E131A74-9A0A-44CA-A9F2-33D3FA1260ED}" type="presParOf" srcId="{1F0F011D-4AE2-45C3-BDAB-2C22ADCC8AF9}" destId="{120C502B-D147-4266-9BAA-972263FC2E90}" srcOrd="6" destOrd="0" presId="urn:microsoft.com/office/officeart/2005/8/layout/list1"/>
    <dgm:cxn modelId="{76C3AC66-DBF0-4699-834D-84F27DEE0355}" type="presParOf" srcId="{1F0F011D-4AE2-45C3-BDAB-2C22ADCC8AF9}" destId="{350CBF0E-B606-4131-BC43-F6DA893EB060}" srcOrd="7" destOrd="0" presId="urn:microsoft.com/office/officeart/2005/8/layout/list1"/>
    <dgm:cxn modelId="{05D2DEF6-54F2-4F89-B419-B89621F58364}" type="presParOf" srcId="{1F0F011D-4AE2-45C3-BDAB-2C22ADCC8AF9}" destId="{02D7E2F4-CEF3-46A5-8F80-AA81927FF5A3}" srcOrd="8" destOrd="0" presId="urn:microsoft.com/office/officeart/2005/8/layout/list1"/>
    <dgm:cxn modelId="{853B4EC9-FCB3-435E-A5DF-7C53BD4DF335}" type="presParOf" srcId="{02D7E2F4-CEF3-46A5-8F80-AA81927FF5A3}" destId="{17C03AEF-F0EB-4FE3-9539-8E1F1F1A70FE}" srcOrd="0" destOrd="0" presId="urn:microsoft.com/office/officeart/2005/8/layout/list1"/>
    <dgm:cxn modelId="{3AB2D7A4-A8A0-455E-856C-6C632DA13988}" type="presParOf" srcId="{02D7E2F4-CEF3-46A5-8F80-AA81927FF5A3}" destId="{0E20DFEE-283D-4630-B1E1-DC46980155A2}" srcOrd="1" destOrd="0" presId="urn:microsoft.com/office/officeart/2005/8/layout/list1"/>
    <dgm:cxn modelId="{9907E9CB-A589-42AB-A614-0804FC7CA078}" type="presParOf" srcId="{1F0F011D-4AE2-45C3-BDAB-2C22ADCC8AF9}" destId="{C4427EB8-EDE7-4000-A846-2B8F726648C9}" srcOrd="9" destOrd="0" presId="urn:microsoft.com/office/officeart/2005/8/layout/list1"/>
    <dgm:cxn modelId="{2DFA7F65-A304-453E-98E7-F21024A13ABD}" type="presParOf" srcId="{1F0F011D-4AE2-45C3-BDAB-2C22ADCC8AF9}" destId="{2DA93FBF-F000-4574-8BE3-7E2F5D4650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284B6-8A7C-4EEC-805F-0848703487AD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236ED8E-EA6A-4150-B6EF-47AC0EE51BED}">
      <dgm:prSet phldrT="[Texte]"/>
      <dgm:spPr/>
      <dgm:t>
        <a:bodyPr/>
        <a:lstStyle/>
        <a:p>
          <a:r>
            <a:rPr lang="fr-FR" altLang="fr-FR" noProof="0" dirty="0" smtClean="0">
              <a:sym typeface="Symbol" pitchFamily="18" charset="2"/>
            </a:rPr>
            <a:t>Identification d’un évènement redouté central à prévenir ;</a:t>
          </a:r>
          <a:endParaRPr lang="fr-FR" noProof="0" dirty="0"/>
        </a:p>
      </dgm:t>
    </dgm:pt>
    <dgm:pt modelId="{E95B0FD3-7020-498E-8AE1-D59EAC056915}" type="parTrans" cxnId="{3CEC5157-51D6-4E37-B1E7-B8BDF6FAE7AC}">
      <dgm:prSet/>
      <dgm:spPr/>
      <dgm:t>
        <a:bodyPr/>
        <a:lstStyle/>
        <a:p>
          <a:endParaRPr lang="fr-FR" noProof="0" dirty="0"/>
        </a:p>
      </dgm:t>
    </dgm:pt>
    <dgm:pt modelId="{5B65E963-49C0-4A0A-B067-B35222CF58E1}" type="sibTrans" cxnId="{3CEC5157-51D6-4E37-B1E7-B8BDF6FAE7AC}">
      <dgm:prSet/>
      <dgm:spPr/>
      <dgm:t>
        <a:bodyPr/>
        <a:lstStyle/>
        <a:p>
          <a:endParaRPr lang="fr-FR" noProof="0" dirty="0"/>
        </a:p>
      </dgm:t>
    </dgm:pt>
    <dgm:pt modelId="{94689DF9-77E3-4A46-A3DD-D81DA9C629C3}">
      <dgm:prSet/>
      <dgm:spPr/>
      <dgm:t>
        <a:bodyPr/>
        <a:lstStyle/>
        <a:p>
          <a:r>
            <a:rPr lang="fr-FR" altLang="fr-FR" noProof="0" dirty="0" smtClean="0">
              <a:sym typeface="Symbol" pitchFamily="18" charset="2"/>
            </a:rPr>
            <a:t>Construction de sous-évènements et recherche </a:t>
          </a:r>
          <a:r>
            <a:rPr lang="fr-FR" altLang="fr-FR" noProof="0" dirty="0" smtClean="0">
              <a:sym typeface="Symbol" pitchFamily="18" charset="2"/>
            </a:rPr>
            <a:t>de leurs causes, </a:t>
          </a:r>
          <a:r>
            <a:rPr lang="fr-FR" altLang="fr-FR" noProof="0" dirty="0" smtClean="0">
              <a:sym typeface="Symbol" pitchFamily="18" charset="2"/>
            </a:rPr>
            <a:t>en considérant tous les phénomènes possibles ;</a:t>
          </a:r>
        </a:p>
      </dgm:t>
    </dgm:pt>
    <dgm:pt modelId="{7B300781-D546-4BA3-86A1-6FC1054213CC}" type="parTrans" cxnId="{393276E8-8D14-4D07-B401-8C57F987D1F7}">
      <dgm:prSet/>
      <dgm:spPr/>
      <dgm:t>
        <a:bodyPr/>
        <a:lstStyle/>
        <a:p>
          <a:endParaRPr lang="fr-FR" noProof="0" dirty="0"/>
        </a:p>
      </dgm:t>
    </dgm:pt>
    <dgm:pt modelId="{42C00734-16E0-4C69-9737-8AFD7104CBF4}" type="sibTrans" cxnId="{393276E8-8D14-4D07-B401-8C57F987D1F7}">
      <dgm:prSet/>
      <dgm:spPr/>
      <dgm:t>
        <a:bodyPr/>
        <a:lstStyle/>
        <a:p>
          <a:endParaRPr lang="fr-FR" noProof="0" dirty="0"/>
        </a:p>
      </dgm:t>
    </dgm:pt>
    <dgm:pt modelId="{2CDBC4BF-9744-4235-8C59-C12D927BCBFB}">
      <dgm:prSet/>
      <dgm:spPr/>
      <dgm:t>
        <a:bodyPr/>
        <a:lstStyle/>
        <a:p>
          <a:r>
            <a:rPr lang="fr-FR" altLang="fr-FR" noProof="0" dirty="0" smtClean="0">
              <a:sym typeface="Symbol" pitchFamily="18" charset="2"/>
            </a:rPr>
            <a:t>Pour chaque cause, </a:t>
          </a:r>
          <a:r>
            <a:rPr lang="fr-FR" altLang="fr-FR" noProof="0" dirty="0" smtClean="0">
              <a:sym typeface="Symbol" pitchFamily="18" charset="2"/>
            </a:rPr>
            <a:t>identification </a:t>
          </a:r>
          <a:r>
            <a:rPr lang="fr-FR" altLang="fr-FR" noProof="0" dirty="0" smtClean="0">
              <a:sym typeface="Symbol" pitchFamily="18" charset="2"/>
            </a:rPr>
            <a:t>des évènements initiateurs </a:t>
          </a:r>
          <a:r>
            <a:rPr lang="fr-FR" altLang="fr-FR" noProof="0" dirty="0" smtClean="0">
              <a:sym typeface="Symbol" pitchFamily="18" charset="2"/>
            </a:rPr>
            <a:t>correspondants. </a:t>
          </a:r>
          <a:endParaRPr lang="fr-FR" noProof="0" dirty="0"/>
        </a:p>
      </dgm:t>
    </dgm:pt>
    <dgm:pt modelId="{167ED60A-2028-4E87-B6F7-BF3D30B53D07}" type="parTrans" cxnId="{4DF760CC-FB7F-4901-A4EF-03471BFA810C}">
      <dgm:prSet/>
      <dgm:spPr/>
      <dgm:t>
        <a:bodyPr/>
        <a:lstStyle/>
        <a:p>
          <a:endParaRPr lang="fr-FR" noProof="0" dirty="0"/>
        </a:p>
      </dgm:t>
    </dgm:pt>
    <dgm:pt modelId="{4452A497-304C-40C1-8D11-C9A85B5D37A6}" type="sibTrans" cxnId="{4DF760CC-FB7F-4901-A4EF-03471BFA810C}">
      <dgm:prSet/>
      <dgm:spPr/>
      <dgm:t>
        <a:bodyPr/>
        <a:lstStyle/>
        <a:p>
          <a:endParaRPr lang="fr-FR" noProof="0" dirty="0"/>
        </a:p>
      </dgm:t>
    </dgm:pt>
    <dgm:pt modelId="{1EED5441-C8C0-41E0-9710-3BFC3E6357B7}" type="pres">
      <dgm:prSet presAssocID="{344284B6-8A7C-4EEC-805F-0848703487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7754B9-76B7-4C6A-820C-7D1BC001F51B}" type="pres">
      <dgm:prSet presAssocID="{8236ED8E-EA6A-4150-B6EF-47AC0EE51B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2A6033-159A-43FF-899C-AFD13FB197AF}" type="pres">
      <dgm:prSet presAssocID="{5B65E963-49C0-4A0A-B067-B35222CF58E1}" presName="parTxOnlySpace" presStyleCnt="0"/>
      <dgm:spPr/>
    </dgm:pt>
    <dgm:pt modelId="{5EC5296E-501C-4EF9-A2DB-03797EC477B2}" type="pres">
      <dgm:prSet presAssocID="{94689DF9-77E3-4A46-A3DD-D81DA9C629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EF860B-D431-446F-921D-A60321F4154C}" type="pres">
      <dgm:prSet presAssocID="{42C00734-16E0-4C69-9737-8AFD7104CBF4}" presName="parTxOnlySpace" presStyleCnt="0"/>
      <dgm:spPr/>
    </dgm:pt>
    <dgm:pt modelId="{8830C876-F3B1-47B3-9B37-A590413F28C0}" type="pres">
      <dgm:prSet presAssocID="{2CDBC4BF-9744-4235-8C59-C12D927BCBF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191C14-740C-4DE1-9D74-98E9D7D32BA8}" type="presOf" srcId="{94689DF9-77E3-4A46-A3DD-D81DA9C629C3}" destId="{5EC5296E-501C-4EF9-A2DB-03797EC477B2}" srcOrd="0" destOrd="0" presId="urn:microsoft.com/office/officeart/2005/8/layout/chevron1"/>
    <dgm:cxn modelId="{393276E8-8D14-4D07-B401-8C57F987D1F7}" srcId="{344284B6-8A7C-4EEC-805F-0848703487AD}" destId="{94689DF9-77E3-4A46-A3DD-D81DA9C629C3}" srcOrd="1" destOrd="0" parTransId="{7B300781-D546-4BA3-86A1-6FC1054213CC}" sibTransId="{42C00734-16E0-4C69-9737-8AFD7104CBF4}"/>
    <dgm:cxn modelId="{1F08E290-A2CE-410B-B1CB-AE209A699315}" type="presOf" srcId="{344284B6-8A7C-4EEC-805F-0848703487AD}" destId="{1EED5441-C8C0-41E0-9710-3BFC3E6357B7}" srcOrd="0" destOrd="0" presId="urn:microsoft.com/office/officeart/2005/8/layout/chevron1"/>
    <dgm:cxn modelId="{7324549F-1B21-43B6-BDD2-9558E759F3D0}" type="presOf" srcId="{2CDBC4BF-9744-4235-8C59-C12D927BCBFB}" destId="{8830C876-F3B1-47B3-9B37-A590413F28C0}" srcOrd="0" destOrd="0" presId="urn:microsoft.com/office/officeart/2005/8/layout/chevron1"/>
    <dgm:cxn modelId="{4DF760CC-FB7F-4901-A4EF-03471BFA810C}" srcId="{344284B6-8A7C-4EEC-805F-0848703487AD}" destId="{2CDBC4BF-9744-4235-8C59-C12D927BCBFB}" srcOrd="2" destOrd="0" parTransId="{167ED60A-2028-4E87-B6F7-BF3D30B53D07}" sibTransId="{4452A497-304C-40C1-8D11-C9A85B5D37A6}"/>
    <dgm:cxn modelId="{70A32CBF-1B15-4120-BF6E-A96999707D98}" type="presOf" srcId="{8236ED8E-EA6A-4150-B6EF-47AC0EE51BED}" destId="{C97754B9-76B7-4C6A-820C-7D1BC001F51B}" srcOrd="0" destOrd="0" presId="urn:microsoft.com/office/officeart/2005/8/layout/chevron1"/>
    <dgm:cxn modelId="{3CEC5157-51D6-4E37-B1E7-B8BDF6FAE7AC}" srcId="{344284B6-8A7C-4EEC-805F-0848703487AD}" destId="{8236ED8E-EA6A-4150-B6EF-47AC0EE51BED}" srcOrd="0" destOrd="0" parTransId="{E95B0FD3-7020-498E-8AE1-D59EAC056915}" sibTransId="{5B65E963-49C0-4A0A-B067-B35222CF58E1}"/>
    <dgm:cxn modelId="{D227FFB8-8770-465B-ACD4-21180C0A31FF}" type="presParOf" srcId="{1EED5441-C8C0-41E0-9710-3BFC3E6357B7}" destId="{C97754B9-76B7-4C6A-820C-7D1BC001F51B}" srcOrd="0" destOrd="0" presId="urn:microsoft.com/office/officeart/2005/8/layout/chevron1"/>
    <dgm:cxn modelId="{24B27243-D7DC-4110-8B63-BCFB9954A9D9}" type="presParOf" srcId="{1EED5441-C8C0-41E0-9710-3BFC3E6357B7}" destId="{B32A6033-159A-43FF-899C-AFD13FB197AF}" srcOrd="1" destOrd="0" presId="urn:microsoft.com/office/officeart/2005/8/layout/chevron1"/>
    <dgm:cxn modelId="{C7E9ADB5-046D-46E8-BCC5-776E72F6868C}" type="presParOf" srcId="{1EED5441-C8C0-41E0-9710-3BFC3E6357B7}" destId="{5EC5296E-501C-4EF9-A2DB-03797EC477B2}" srcOrd="2" destOrd="0" presId="urn:microsoft.com/office/officeart/2005/8/layout/chevron1"/>
    <dgm:cxn modelId="{C3E7008F-0839-47BC-AE38-0CCCF58F2F35}" type="presParOf" srcId="{1EED5441-C8C0-41E0-9710-3BFC3E6357B7}" destId="{57EF860B-D431-446F-921D-A60321F4154C}" srcOrd="3" destOrd="0" presId="urn:microsoft.com/office/officeart/2005/8/layout/chevron1"/>
    <dgm:cxn modelId="{C52FA463-0DBC-47C0-9455-EF20B34F52BE}" type="presParOf" srcId="{1EED5441-C8C0-41E0-9710-3BFC3E6357B7}" destId="{8830C876-F3B1-47B3-9B37-A590413F28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F77A2-80B1-489F-BD6B-FA94DAB400B5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91ACF20B-81F9-4FDC-A4DC-6D90D0374A95}">
      <dgm:prSet phldrT="[Texte]" custT="1"/>
      <dgm:spPr/>
      <dgm:t>
        <a:bodyPr/>
        <a:lstStyle/>
        <a:p>
          <a:r>
            <a:rPr lang="fr-FR" sz="2000" noProof="0" dirty="0" smtClean="0"/>
            <a:t>Composants et systèmes</a:t>
          </a:r>
          <a:endParaRPr lang="fr-FR" sz="2000" noProof="0" dirty="0"/>
        </a:p>
      </dgm:t>
    </dgm:pt>
    <dgm:pt modelId="{DAC083C9-418D-44E7-A222-05A0818DE739}" type="parTrans" cxnId="{57A3F1CA-22A4-4837-BDA5-49AB493D5251}">
      <dgm:prSet/>
      <dgm:spPr/>
      <dgm:t>
        <a:bodyPr/>
        <a:lstStyle/>
        <a:p>
          <a:endParaRPr lang="fr-FR" noProof="0" dirty="0"/>
        </a:p>
      </dgm:t>
    </dgm:pt>
    <dgm:pt modelId="{D446E969-6AC1-43CF-BD1F-16C3196C4A59}" type="sibTrans" cxnId="{57A3F1CA-22A4-4837-BDA5-49AB493D5251}">
      <dgm:prSet/>
      <dgm:spPr/>
      <dgm:t>
        <a:bodyPr/>
        <a:lstStyle/>
        <a:p>
          <a:endParaRPr lang="fr-FR" noProof="0" dirty="0"/>
        </a:p>
      </dgm:t>
    </dgm:pt>
    <dgm:pt modelId="{74B11D35-2367-445F-B381-73F380A19A9E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r-FR" sz="1600" noProof="0" dirty="0" smtClean="0"/>
            <a:t>Les composants du système d’extraction des produits de fission (système de bullage) doivent être </a:t>
          </a:r>
          <a:r>
            <a:rPr lang="fr-FR" sz="1600" noProof="0" dirty="0" smtClean="0"/>
            <a:t>choisis ;</a:t>
          </a:r>
          <a:endParaRPr lang="fr-FR" sz="1600" noProof="0" dirty="0" smtClean="0"/>
        </a:p>
      </dgm:t>
    </dgm:pt>
    <dgm:pt modelId="{EC9F5B94-6877-4F0B-BF30-36CBA2EA9783}" type="parTrans" cxnId="{1F5922F0-EA58-4993-AB87-668C02B289D3}">
      <dgm:prSet/>
      <dgm:spPr/>
      <dgm:t>
        <a:bodyPr/>
        <a:lstStyle/>
        <a:p>
          <a:endParaRPr lang="fr-FR" noProof="0" dirty="0"/>
        </a:p>
      </dgm:t>
    </dgm:pt>
    <dgm:pt modelId="{5B97B577-8546-4CF0-AD58-696D73F6EDA1}" type="sibTrans" cxnId="{1F5922F0-EA58-4993-AB87-668C02B289D3}">
      <dgm:prSet/>
      <dgm:spPr/>
      <dgm:t>
        <a:bodyPr/>
        <a:lstStyle/>
        <a:p>
          <a:endParaRPr lang="fr-FR" noProof="0" dirty="0"/>
        </a:p>
      </dgm:t>
    </dgm:pt>
    <dgm:pt modelId="{FACB017C-14B7-4251-9256-57029032E322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fr-FR" sz="1600" noProof="0" dirty="0" smtClean="0"/>
            <a:t>Système de dépressurisation pour l’enceinte </a:t>
          </a:r>
          <a:r>
            <a:rPr lang="fr-FR" sz="1600" noProof="0" dirty="0" smtClean="0"/>
            <a:t>réacteur ;</a:t>
          </a:r>
          <a:endParaRPr lang="fr-FR" sz="1600" noProof="0" dirty="0" smtClean="0"/>
        </a:p>
      </dgm:t>
    </dgm:pt>
    <dgm:pt modelId="{C4B5995A-7BC8-4B03-ACFF-BCCA860DB3A0}" type="parTrans" cxnId="{34EAE588-A774-48D0-8C57-7ABD12D09CDA}">
      <dgm:prSet/>
      <dgm:spPr/>
      <dgm:t>
        <a:bodyPr/>
        <a:lstStyle/>
        <a:p>
          <a:endParaRPr lang="fr-FR" noProof="0" dirty="0"/>
        </a:p>
      </dgm:t>
    </dgm:pt>
    <dgm:pt modelId="{FC2CF85D-1374-4D7F-BC41-1A1AA5DD23E2}" type="sibTrans" cxnId="{34EAE588-A774-48D0-8C57-7ABD12D09CDA}">
      <dgm:prSet/>
      <dgm:spPr/>
      <dgm:t>
        <a:bodyPr/>
        <a:lstStyle/>
        <a:p>
          <a:endParaRPr lang="fr-FR" noProof="0" dirty="0"/>
        </a:p>
      </dgm:t>
    </dgm:pt>
    <dgm:pt modelId="{307A9DD1-6F98-458C-8683-48CF1DF07AB8}">
      <dgm:prSet custT="1"/>
      <dgm:spPr/>
      <dgm:t>
        <a:bodyPr/>
        <a:lstStyle/>
        <a:p>
          <a:r>
            <a:rPr lang="fr-FR" sz="1400" noProof="0" dirty="0" smtClean="0"/>
            <a:t>Puissance résiduelle de la couverture fertile à </a:t>
          </a:r>
          <a:r>
            <a:rPr lang="fr-FR" sz="1400" noProof="0" dirty="0" smtClean="0"/>
            <a:t>évaluer.</a:t>
          </a:r>
          <a:endParaRPr lang="fr-FR" sz="1400" noProof="0" dirty="0" smtClean="0"/>
        </a:p>
      </dgm:t>
    </dgm:pt>
    <dgm:pt modelId="{B35ACA66-EF9E-46AB-986D-CA1C6256644E}" type="parTrans" cxnId="{6B75F6E6-6874-4264-9040-BCE0C57A48EE}">
      <dgm:prSet/>
      <dgm:spPr/>
      <dgm:t>
        <a:bodyPr/>
        <a:lstStyle/>
        <a:p>
          <a:endParaRPr lang="fr-FR" noProof="0" dirty="0"/>
        </a:p>
      </dgm:t>
    </dgm:pt>
    <dgm:pt modelId="{4E9891F4-3434-4229-957F-CBF8F26B1423}" type="sibTrans" cxnId="{6B75F6E6-6874-4264-9040-BCE0C57A48EE}">
      <dgm:prSet/>
      <dgm:spPr/>
      <dgm:t>
        <a:bodyPr/>
        <a:lstStyle/>
        <a:p>
          <a:endParaRPr lang="fr-FR" noProof="0" dirty="0"/>
        </a:p>
      </dgm:t>
    </dgm:pt>
    <dgm:pt modelId="{B06D87DE-863E-4FDF-B0C7-773BE24AFEA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r-FR" sz="1600" noProof="0" dirty="0" smtClean="0"/>
            <a:t>Des </a:t>
          </a:r>
          <a:r>
            <a:rPr lang="fr-FR" sz="1600" noProof="0" dirty="0" smtClean="0"/>
            <a:t>vannes </a:t>
          </a:r>
          <a:r>
            <a:rPr lang="fr-FR" sz="1600" noProof="0" dirty="0" smtClean="0"/>
            <a:t>sont à prévoir pour isoler les systèmes en cas de mauvais </a:t>
          </a:r>
          <a:r>
            <a:rPr lang="fr-FR" sz="1600" noProof="0" dirty="0" smtClean="0"/>
            <a:t>fonctionnement :</a:t>
          </a:r>
          <a:endParaRPr lang="fr-FR" sz="1600" noProof="0" dirty="0" smtClean="0"/>
        </a:p>
      </dgm:t>
    </dgm:pt>
    <dgm:pt modelId="{484198E8-A12A-461A-BA14-15BB11BC0FA0}" type="parTrans" cxnId="{CDB81E97-0A25-4C10-A046-8EC683E0B5B6}">
      <dgm:prSet/>
      <dgm:spPr/>
      <dgm:t>
        <a:bodyPr/>
        <a:lstStyle/>
        <a:p>
          <a:endParaRPr lang="fr-FR"/>
        </a:p>
      </dgm:t>
    </dgm:pt>
    <dgm:pt modelId="{AB99A438-B5A8-4DE1-9268-9EEC11E4FEC4}" type="sibTrans" cxnId="{CDB81E97-0A25-4C10-A046-8EC683E0B5B6}">
      <dgm:prSet/>
      <dgm:spPr/>
      <dgm:t>
        <a:bodyPr/>
        <a:lstStyle/>
        <a:p>
          <a:endParaRPr lang="fr-FR"/>
        </a:p>
      </dgm:t>
    </dgm:pt>
    <dgm:pt modelId="{59986864-9BFC-4536-8190-96FA18B06F5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r-FR" sz="1400" noProof="0" dirty="0" smtClean="0"/>
            <a:t>Circuit intermédiaire pour isoler les </a:t>
          </a:r>
          <a:r>
            <a:rPr lang="fr-FR" sz="1400" noProof="0" dirty="0" smtClean="0"/>
            <a:t>secteurs ;</a:t>
          </a:r>
          <a:endParaRPr lang="fr-FR" sz="1600" noProof="0" dirty="0" smtClean="0"/>
        </a:p>
      </dgm:t>
    </dgm:pt>
    <dgm:pt modelId="{FE924D5F-A39E-4261-AED8-D9904D7FED49}" type="parTrans" cxnId="{3F119DBD-D70B-401B-913B-8397F0539BFB}">
      <dgm:prSet/>
      <dgm:spPr/>
      <dgm:t>
        <a:bodyPr/>
        <a:lstStyle/>
        <a:p>
          <a:endParaRPr lang="fr-FR"/>
        </a:p>
      </dgm:t>
    </dgm:pt>
    <dgm:pt modelId="{23985D97-2995-49CA-975D-C44D778F00FA}" type="sibTrans" cxnId="{3F119DBD-D70B-401B-913B-8397F0539BFB}">
      <dgm:prSet/>
      <dgm:spPr/>
      <dgm:t>
        <a:bodyPr/>
        <a:lstStyle/>
        <a:p>
          <a:endParaRPr lang="fr-FR"/>
        </a:p>
      </dgm:t>
    </dgm:pt>
    <dgm:pt modelId="{8B6A31F2-ABD2-4F08-B377-B58E404DD330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r-FR" sz="1400" noProof="0" dirty="0" smtClean="0"/>
            <a:t>Circuit de refroidissement des </a:t>
          </a:r>
          <a:r>
            <a:rPr lang="fr-FR" sz="1400" noProof="0" dirty="0" smtClean="0"/>
            <a:t>structures ;</a:t>
          </a:r>
          <a:endParaRPr lang="fr-FR" sz="1600" noProof="0" dirty="0" smtClean="0"/>
        </a:p>
      </dgm:t>
    </dgm:pt>
    <dgm:pt modelId="{DFDA6485-395B-4C66-9DC7-11AC9161C1B3}" type="parTrans" cxnId="{1F246F4C-CBC3-47E4-8436-DFAA19405B68}">
      <dgm:prSet/>
      <dgm:spPr/>
      <dgm:t>
        <a:bodyPr/>
        <a:lstStyle/>
        <a:p>
          <a:endParaRPr lang="fr-FR"/>
        </a:p>
      </dgm:t>
    </dgm:pt>
    <dgm:pt modelId="{C0F400F8-3720-4FAA-905F-C77092EAE397}" type="sibTrans" cxnId="{1F246F4C-CBC3-47E4-8436-DFAA19405B68}">
      <dgm:prSet/>
      <dgm:spPr/>
      <dgm:t>
        <a:bodyPr/>
        <a:lstStyle/>
        <a:p>
          <a:endParaRPr lang="fr-FR"/>
        </a:p>
      </dgm:t>
    </dgm:pt>
    <dgm:pt modelId="{B43FDD49-3E43-4C73-9916-CEFF70CBE051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r-FR" sz="1400" noProof="0" dirty="0" smtClean="0"/>
            <a:t>Système de </a:t>
          </a:r>
          <a:r>
            <a:rPr lang="fr-FR" sz="1400" noProof="0" dirty="0" smtClean="0"/>
            <a:t>bullage ;</a:t>
          </a:r>
          <a:endParaRPr lang="fr-FR" sz="1600" noProof="0" dirty="0" smtClean="0"/>
        </a:p>
      </dgm:t>
    </dgm:pt>
    <dgm:pt modelId="{AA2EF7EC-D1FD-4A05-A330-D8B1C4AB0B48}" type="parTrans" cxnId="{D6143AF1-3A4E-4744-B475-E855F801E27B}">
      <dgm:prSet/>
      <dgm:spPr/>
      <dgm:t>
        <a:bodyPr/>
        <a:lstStyle/>
        <a:p>
          <a:endParaRPr lang="fr-FR"/>
        </a:p>
      </dgm:t>
    </dgm:pt>
    <dgm:pt modelId="{2BEFE885-FDCC-4C43-B52C-CDB196068054}" type="sibTrans" cxnId="{D6143AF1-3A4E-4744-B475-E855F801E27B}">
      <dgm:prSet/>
      <dgm:spPr/>
      <dgm:t>
        <a:bodyPr/>
        <a:lstStyle/>
        <a:p>
          <a:endParaRPr lang="fr-FR"/>
        </a:p>
      </dgm:t>
    </dgm:pt>
    <dgm:pt modelId="{B380C0AE-C7D9-4327-9E05-161805BFD792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fr-FR" sz="1600" noProof="0" dirty="0" smtClean="0"/>
            <a:t>Des systèmes de chauffage pour maintenir les sels fertile et intermédiaire </a:t>
          </a:r>
          <a:r>
            <a:rPr lang="fr-FR" sz="1600" noProof="0" dirty="0" smtClean="0"/>
            <a:t>à l’état liquide après </a:t>
          </a:r>
          <a:r>
            <a:rPr lang="fr-FR" sz="1600" noProof="0" dirty="0" smtClean="0"/>
            <a:t>la vidange du </a:t>
          </a:r>
          <a:r>
            <a:rPr lang="fr-FR" sz="1600" noProof="0" dirty="0" smtClean="0"/>
            <a:t>combustible : </a:t>
          </a:r>
          <a:endParaRPr lang="fr-FR" sz="1600" noProof="0" dirty="0" smtClean="0"/>
        </a:p>
      </dgm:t>
    </dgm:pt>
    <dgm:pt modelId="{552B63EB-830C-49A0-B119-1789CB9CB186}" type="parTrans" cxnId="{AD8448BB-D86B-4C85-B0EB-C5FCD9DB1AE1}">
      <dgm:prSet/>
      <dgm:spPr/>
      <dgm:t>
        <a:bodyPr/>
        <a:lstStyle/>
        <a:p>
          <a:endParaRPr lang="fr-FR"/>
        </a:p>
      </dgm:t>
    </dgm:pt>
    <dgm:pt modelId="{86AF091C-8659-4864-BC48-48C751B7559A}" type="sibTrans" cxnId="{AD8448BB-D86B-4C85-B0EB-C5FCD9DB1AE1}">
      <dgm:prSet/>
      <dgm:spPr/>
      <dgm:t>
        <a:bodyPr/>
        <a:lstStyle/>
        <a:p>
          <a:endParaRPr lang="fr-FR"/>
        </a:p>
      </dgm:t>
    </dgm:pt>
    <dgm:pt modelId="{0E2F103D-E3EE-44DF-86C2-866BB085B0FB}" type="pres">
      <dgm:prSet presAssocID="{643F77A2-80B1-489F-BD6B-FA94DAB40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9E8522-BBAA-449D-8E0D-8355384070DA}" type="pres">
      <dgm:prSet presAssocID="{91ACF20B-81F9-4FDC-A4DC-6D90D0374A95}" presName="parentText" presStyleLbl="node1" presStyleIdx="0" presStyleCnt="1" custScaleY="121820" custLinFactNeighborY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30399199-4AD9-4186-AB01-3088D3E93824}" type="pres">
      <dgm:prSet presAssocID="{91ACF20B-81F9-4FDC-A4DC-6D90D0374A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3875C6-D6BB-4BB0-BDA3-A298236098BA}" type="presOf" srcId="{8B6A31F2-ABD2-4F08-B377-B58E404DD330}" destId="{30399199-4AD9-4186-AB01-3088D3E93824}" srcOrd="0" destOrd="3" presId="urn:microsoft.com/office/officeart/2005/8/layout/vList2"/>
    <dgm:cxn modelId="{81E16E60-828E-4A6B-A7C7-94FB92270705}" type="presOf" srcId="{B06D87DE-863E-4FDF-B0C7-773BE24AFEAD}" destId="{30399199-4AD9-4186-AB01-3088D3E93824}" srcOrd="0" destOrd="1" presId="urn:microsoft.com/office/officeart/2005/8/layout/vList2"/>
    <dgm:cxn modelId="{CDB81E97-0A25-4C10-A046-8EC683E0B5B6}" srcId="{91ACF20B-81F9-4FDC-A4DC-6D90D0374A95}" destId="{B06D87DE-863E-4FDF-B0C7-773BE24AFEAD}" srcOrd="1" destOrd="0" parTransId="{484198E8-A12A-461A-BA14-15BB11BC0FA0}" sibTransId="{AB99A438-B5A8-4DE1-9268-9EEC11E4FEC4}"/>
    <dgm:cxn modelId="{AD8448BB-D86B-4C85-B0EB-C5FCD9DB1AE1}" srcId="{91ACF20B-81F9-4FDC-A4DC-6D90D0374A95}" destId="{B380C0AE-C7D9-4327-9E05-161805BFD792}" srcOrd="3" destOrd="0" parTransId="{552B63EB-830C-49A0-B119-1789CB9CB186}" sibTransId="{86AF091C-8659-4864-BC48-48C751B7559A}"/>
    <dgm:cxn modelId="{7B610C18-8390-4FFC-8283-EAE389221412}" type="presOf" srcId="{FACB017C-14B7-4251-9256-57029032E322}" destId="{30399199-4AD9-4186-AB01-3088D3E93824}" srcOrd="0" destOrd="5" presId="urn:microsoft.com/office/officeart/2005/8/layout/vList2"/>
    <dgm:cxn modelId="{1F246F4C-CBC3-47E4-8436-DFAA19405B68}" srcId="{B06D87DE-863E-4FDF-B0C7-773BE24AFEAD}" destId="{8B6A31F2-ABD2-4F08-B377-B58E404DD330}" srcOrd="1" destOrd="0" parTransId="{DFDA6485-395B-4C66-9DC7-11AC9161C1B3}" sibTransId="{C0F400F8-3720-4FAA-905F-C77092EAE397}"/>
    <dgm:cxn modelId="{2C77DD9B-4F47-4496-9A33-52615B061EF6}" type="presOf" srcId="{91ACF20B-81F9-4FDC-A4DC-6D90D0374A95}" destId="{2E9E8522-BBAA-449D-8E0D-8355384070DA}" srcOrd="0" destOrd="0" presId="urn:microsoft.com/office/officeart/2005/8/layout/vList2"/>
    <dgm:cxn modelId="{844A7DCA-92CD-4A4A-B0EA-4F66A6194D8C}" type="presOf" srcId="{643F77A2-80B1-489F-BD6B-FA94DAB400B5}" destId="{0E2F103D-E3EE-44DF-86C2-866BB085B0FB}" srcOrd="0" destOrd="0" presId="urn:microsoft.com/office/officeart/2005/8/layout/vList2"/>
    <dgm:cxn modelId="{5CCCC849-9A16-460C-9710-56F2671E3A93}" type="presOf" srcId="{B43FDD49-3E43-4C73-9916-CEFF70CBE051}" destId="{30399199-4AD9-4186-AB01-3088D3E93824}" srcOrd="0" destOrd="4" presId="urn:microsoft.com/office/officeart/2005/8/layout/vList2"/>
    <dgm:cxn modelId="{DF98D647-0BA3-4C28-A8C6-2BDF6694FFF1}" type="presOf" srcId="{59986864-9BFC-4536-8190-96FA18B06F5D}" destId="{30399199-4AD9-4186-AB01-3088D3E93824}" srcOrd="0" destOrd="2" presId="urn:microsoft.com/office/officeart/2005/8/layout/vList2"/>
    <dgm:cxn modelId="{1B86C6DF-67A6-4A68-8998-AA52A857BA72}" type="presOf" srcId="{307A9DD1-6F98-458C-8683-48CF1DF07AB8}" destId="{30399199-4AD9-4186-AB01-3088D3E93824}" srcOrd="0" destOrd="7" presId="urn:microsoft.com/office/officeart/2005/8/layout/vList2"/>
    <dgm:cxn modelId="{57A3F1CA-22A4-4837-BDA5-49AB493D5251}" srcId="{643F77A2-80B1-489F-BD6B-FA94DAB400B5}" destId="{91ACF20B-81F9-4FDC-A4DC-6D90D0374A95}" srcOrd="0" destOrd="0" parTransId="{DAC083C9-418D-44E7-A222-05A0818DE739}" sibTransId="{D446E969-6AC1-43CF-BD1F-16C3196C4A59}"/>
    <dgm:cxn modelId="{1F5922F0-EA58-4993-AB87-668C02B289D3}" srcId="{91ACF20B-81F9-4FDC-A4DC-6D90D0374A95}" destId="{74B11D35-2367-445F-B381-73F380A19A9E}" srcOrd="0" destOrd="0" parTransId="{EC9F5B94-6877-4F0B-BF30-36CBA2EA9783}" sibTransId="{5B97B577-8546-4CF0-AD58-696D73F6EDA1}"/>
    <dgm:cxn modelId="{34EAE588-A774-48D0-8C57-7ABD12D09CDA}" srcId="{91ACF20B-81F9-4FDC-A4DC-6D90D0374A95}" destId="{FACB017C-14B7-4251-9256-57029032E322}" srcOrd="2" destOrd="0" parTransId="{C4B5995A-7BC8-4B03-ACFF-BCCA860DB3A0}" sibTransId="{FC2CF85D-1374-4D7F-BC41-1A1AA5DD23E2}"/>
    <dgm:cxn modelId="{2E70D243-7B87-4108-800E-29720576687B}" type="presOf" srcId="{B380C0AE-C7D9-4327-9E05-161805BFD792}" destId="{30399199-4AD9-4186-AB01-3088D3E93824}" srcOrd="0" destOrd="6" presId="urn:microsoft.com/office/officeart/2005/8/layout/vList2"/>
    <dgm:cxn modelId="{3B585846-7CAF-45BC-A748-AC17ADFCB460}" type="presOf" srcId="{74B11D35-2367-445F-B381-73F380A19A9E}" destId="{30399199-4AD9-4186-AB01-3088D3E93824}" srcOrd="0" destOrd="0" presId="urn:microsoft.com/office/officeart/2005/8/layout/vList2"/>
    <dgm:cxn modelId="{6B75F6E6-6874-4264-9040-BCE0C57A48EE}" srcId="{B380C0AE-C7D9-4327-9E05-161805BFD792}" destId="{307A9DD1-6F98-458C-8683-48CF1DF07AB8}" srcOrd="0" destOrd="0" parTransId="{B35ACA66-EF9E-46AB-986D-CA1C6256644E}" sibTransId="{4E9891F4-3434-4229-957F-CBF8F26B1423}"/>
    <dgm:cxn modelId="{3F119DBD-D70B-401B-913B-8397F0539BFB}" srcId="{B06D87DE-863E-4FDF-B0C7-773BE24AFEAD}" destId="{59986864-9BFC-4536-8190-96FA18B06F5D}" srcOrd="0" destOrd="0" parTransId="{FE924D5F-A39E-4261-AED8-D9904D7FED49}" sibTransId="{23985D97-2995-49CA-975D-C44D778F00FA}"/>
    <dgm:cxn modelId="{D6143AF1-3A4E-4744-B475-E855F801E27B}" srcId="{B06D87DE-863E-4FDF-B0C7-773BE24AFEAD}" destId="{B43FDD49-3E43-4C73-9916-CEFF70CBE051}" srcOrd="2" destOrd="0" parTransId="{AA2EF7EC-D1FD-4A05-A330-D8B1C4AB0B48}" sibTransId="{2BEFE885-FDCC-4C43-B52C-CDB196068054}"/>
    <dgm:cxn modelId="{FC1D0861-C89A-4965-899F-D1319558BD61}" type="presParOf" srcId="{0E2F103D-E3EE-44DF-86C2-866BB085B0FB}" destId="{2E9E8522-BBAA-449D-8E0D-8355384070DA}" srcOrd="0" destOrd="0" presId="urn:microsoft.com/office/officeart/2005/8/layout/vList2"/>
    <dgm:cxn modelId="{EDDFE8AD-EB1E-4720-9699-4B9F8014AE58}" type="presParOf" srcId="{0E2F103D-E3EE-44DF-86C2-866BB085B0FB}" destId="{30399199-4AD9-4186-AB01-3088D3E938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2D0EC-5F7D-4F22-AD2B-1F8B54461459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119E01CD-D2AA-4501-9373-C9C5F3A3A558}">
      <dgm:prSet phldrT="[Texte]"/>
      <dgm:spPr/>
      <dgm:t>
        <a:bodyPr/>
        <a:lstStyle/>
        <a:p>
          <a:r>
            <a:rPr lang="fr-FR" noProof="0" dirty="0" smtClean="0"/>
            <a:t>L’application de la méthodologie FFMEA au MSFR a soulevé des questions sur le design</a:t>
          </a:r>
          <a:endParaRPr lang="fr-FR" noProof="0" dirty="0"/>
        </a:p>
      </dgm:t>
    </dgm:pt>
    <dgm:pt modelId="{9720DB04-DA59-4956-98F1-8D3B8B19465F}" type="parTrans" cxnId="{1CDE96E6-BACC-436C-B2D1-F75C08003AC1}">
      <dgm:prSet/>
      <dgm:spPr/>
      <dgm:t>
        <a:bodyPr/>
        <a:lstStyle/>
        <a:p>
          <a:endParaRPr lang="fr-FR" noProof="0" dirty="0"/>
        </a:p>
      </dgm:t>
    </dgm:pt>
    <dgm:pt modelId="{7D24968C-1F11-4B58-83B4-100F7E9BA0A6}" type="sibTrans" cxnId="{1CDE96E6-BACC-436C-B2D1-F75C08003AC1}">
      <dgm:prSet/>
      <dgm:spPr/>
      <dgm:t>
        <a:bodyPr/>
        <a:lstStyle/>
        <a:p>
          <a:endParaRPr lang="fr-FR" noProof="0" dirty="0"/>
        </a:p>
      </dgm:t>
    </dgm:pt>
    <dgm:pt modelId="{8C7D8AA7-2130-4F52-A88B-44D1DED4DF24}">
      <dgm:prSet/>
      <dgm:spPr/>
      <dgm:t>
        <a:bodyPr/>
        <a:lstStyle/>
        <a:p>
          <a:r>
            <a:rPr lang="fr-FR" noProof="0" dirty="0" smtClean="0"/>
            <a:t>Production d’une liste d’options de design à définir incluant des composants et des systèmes, mais aussi des procédures, des variables clés et des phénomènes à étudier.</a:t>
          </a:r>
          <a:endParaRPr lang="fr-FR" noProof="0" dirty="0"/>
        </a:p>
      </dgm:t>
    </dgm:pt>
    <dgm:pt modelId="{24763885-7457-4F39-9014-B7C8475C23FF}" type="parTrans" cxnId="{F0236B7E-6F77-40C4-99F5-4D1AA673325D}">
      <dgm:prSet/>
      <dgm:spPr/>
      <dgm:t>
        <a:bodyPr/>
        <a:lstStyle/>
        <a:p>
          <a:endParaRPr lang="fr-FR" noProof="0" dirty="0"/>
        </a:p>
      </dgm:t>
    </dgm:pt>
    <dgm:pt modelId="{56319564-67DA-4324-AD8B-80C16674B635}" type="sibTrans" cxnId="{F0236B7E-6F77-40C4-99F5-4D1AA673325D}">
      <dgm:prSet/>
      <dgm:spPr/>
      <dgm:t>
        <a:bodyPr/>
        <a:lstStyle/>
        <a:p>
          <a:endParaRPr lang="fr-FR" noProof="0" dirty="0"/>
        </a:p>
      </dgm:t>
    </dgm:pt>
    <dgm:pt modelId="{F6CDBF51-FC02-4841-B944-8109927F562F}" type="pres">
      <dgm:prSet presAssocID="{FF92D0EC-5F7D-4F22-AD2B-1F8B54461459}" presName="Name0" presStyleCnt="0">
        <dgm:presLayoutVars>
          <dgm:dir/>
          <dgm:resizeHandles val="exact"/>
        </dgm:presLayoutVars>
      </dgm:prSet>
      <dgm:spPr/>
    </dgm:pt>
    <dgm:pt modelId="{9CE9F8F9-86EC-42FC-80DC-D5D05BCC9574}" type="pres">
      <dgm:prSet presAssocID="{119E01CD-D2AA-4501-9373-C9C5F3A3A558}" presName="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21CEEC5A-6881-4418-8A94-70A29E7EDADC}" type="pres">
      <dgm:prSet presAssocID="{7D24968C-1F11-4B58-83B4-100F7E9BA0A6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B8067EC-E484-4A5C-90EC-55AF6F94A00A}" type="pres">
      <dgm:prSet presAssocID="{7D24968C-1F11-4B58-83B4-100F7E9BA0A6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CC371776-0F69-45FA-8944-4601882BD992}" type="pres">
      <dgm:prSet presAssocID="{8C7D8AA7-2130-4F52-A88B-44D1DED4DF24}" presName="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1CDE96E6-BACC-436C-B2D1-F75C08003AC1}" srcId="{FF92D0EC-5F7D-4F22-AD2B-1F8B54461459}" destId="{119E01CD-D2AA-4501-9373-C9C5F3A3A558}" srcOrd="0" destOrd="0" parTransId="{9720DB04-DA59-4956-98F1-8D3B8B19465F}" sibTransId="{7D24968C-1F11-4B58-83B4-100F7E9BA0A6}"/>
    <dgm:cxn modelId="{BA6FD0B0-6F0A-4711-BFD7-086A677F35B7}" type="presOf" srcId="{119E01CD-D2AA-4501-9373-C9C5F3A3A558}" destId="{9CE9F8F9-86EC-42FC-80DC-D5D05BCC9574}" srcOrd="0" destOrd="0" presId="urn:microsoft.com/office/officeart/2005/8/layout/process1"/>
    <dgm:cxn modelId="{E0FB4C55-82A2-4D5C-9C62-1D4CD04FF54F}" type="presOf" srcId="{FF92D0EC-5F7D-4F22-AD2B-1F8B54461459}" destId="{F6CDBF51-FC02-4841-B944-8109927F562F}" srcOrd="0" destOrd="0" presId="urn:microsoft.com/office/officeart/2005/8/layout/process1"/>
    <dgm:cxn modelId="{F0236B7E-6F77-40C4-99F5-4D1AA673325D}" srcId="{FF92D0EC-5F7D-4F22-AD2B-1F8B54461459}" destId="{8C7D8AA7-2130-4F52-A88B-44D1DED4DF24}" srcOrd="1" destOrd="0" parTransId="{24763885-7457-4F39-9014-B7C8475C23FF}" sibTransId="{56319564-67DA-4324-AD8B-80C16674B635}"/>
    <dgm:cxn modelId="{3455E69D-439B-49C6-98F2-B327A36CF1D7}" type="presOf" srcId="{8C7D8AA7-2130-4F52-A88B-44D1DED4DF24}" destId="{CC371776-0F69-45FA-8944-4601882BD992}" srcOrd="0" destOrd="0" presId="urn:microsoft.com/office/officeart/2005/8/layout/process1"/>
    <dgm:cxn modelId="{8F02FAD7-731D-4CBD-85E7-57B48A414896}" type="presOf" srcId="{7D24968C-1F11-4B58-83B4-100F7E9BA0A6}" destId="{21CEEC5A-6881-4418-8A94-70A29E7EDADC}" srcOrd="0" destOrd="0" presId="urn:microsoft.com/office/officeart/2005/8/layout/process1"/>
    <dgm:cxn modelId="{5287AEE8-4D84-4618-91C3-397FD53A0990}" type="presOf" srcId="{7D24968C-1F11-4B58-83B4-100F7E9BA0A6}" destId="{7B8067EC-E484-4A5C-90EC-55AF6F94A00A}" srcOrd="1" destOrd="0" presId="urn:microsoft.com/office/officeart/2005/8/layout/process1"/>
    <dgm:cxn modelId="{5E85FD2F-E7EC-4740-B400-8081853C5E2A}" type="presParOf" srcId="{F6CDBF51-FC02-4841-B944-8109927F562F}" destId="{9CE9F8F9-86EC-42FC-80DC-D5D05BCC9574}" srcOrd="0" destOrd="0" presId="urn:microsoft.com/office/officeart/2005/8/layout/process1"/>
    <dgm:cxn modelId="{8004FB37-1455-4BA4-B886-E6971F77C83D}" type="presParOf" srcId="{F6CDBF51-FC02-4841-B944-8109927F562F}" destId="{21CEEC5A-6881-4418-8A94-70A29E7EDADC}" srcOrd="1" destOrd="0" presId="urn:microsoft.com/office/officeart/2005/8/layout/process1"/>
    <dgm:cxn modelId="{0521E27C-202E-4E6C-9385-9F808704E57C}" type="presParOf" srcId="{21CEEC5A-6881-4418-8A94-70A29E7EDADC}" destId="{7B8067EC-E484-4A5C-90EC-55AF6F94A00A}" srcOrd="0" destOrd="0" presId="urn:microsoft.com/office/officeart/2005/8/layout/process1"/>
    <dgm:cxn modelId="{193980D6-69D2-411C-BB6B-FF89F51B8136}" type="presParOf" srcId="{F6CDBF51-FC02-4841-B944-8109927F562F}" destId="{CC371776-0F69-45FA-8944-4601882BD99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C96076-8575-4E09-904E-98511BE1187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D08EC9C-8371-4AB4-8FFB-94C0A2F055A9}">
      <dgm:prSet phldrT="[Texte]" custT="1"/>
      <dgm:spPr>
        <a:ln>
          <a:solidFill>
            <a:srgbClr val="C0504D"/>
          </a:solidFill>
        </a:ln>
      </dgm:spPr>
      <dgm:t>
        <a:bodyPr/>
        <a:lstStyle/>
        <a:p>
          <a:r>
            <a:rPr lang="fr-FR" sz="2000" noProof="0" dirty="0" smtClean="0"/>
            <a:t>Procédures</a:t>
          </a:r>
          <a:endParaRPr lang="fr-FR" sz="2000" noProof="0" dirty="0"/>
        </a:p>
      </dgm:t>
    </dgm:pt>
    <dgm:pt modelId="{B3E5CD48-1AA2-44BE-9B3C-F18BE15162FA}" type="parTrans" cxnId="{375DA758-5680-47EA-87E3-45D644C15B95}">
      <dgm:prSet/>
      <dgm:spPr/>
      <dgm:t>
        <a:bodyPr/>
        <a:lstStyle/>
        <a:p>
          <a:endParaRPr lang="fr-FR" noProof="0" dirty="0"/>
        </a:p>
      </dgm:t>
    </dgm:pt>
    <dgm:pt modelId="{25D29B1C-5105-48D2-A217-2B2DFFC6F1BC}" type="sibTrans" cxnId="{375DA758-5680-47EA-87E3-45D644C15B95}">
      <dgm:prSet/>
      <dgm:spPr/>
      <dgm:t>
        <a:bodyPr/>
        <a:lstStyle/>
        <a:p>
          <a:endParaRPr lang="fr-FR" noProof="0" dirty="0"/>
        </a:p>
      </dgm:t>
    </dgm:pt>
    <dgm:pt modelId="{9CA0608F-87E1-4839-B34B-24B28F2D9C7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0" noProof="0" dirty="0" smtClean="0"/>
            <a:t>Utilisation de l’EDS (Emergency </a:t>
          </a:r>
          <a:r>
            <a:rPr lang="fr-FR" sz="1600" b="0" noProof="0" dirty="0" err="1" smtClean="0"/>
            <a:t>Draining</a:t>
          </a:r>
          <a:r>
            <a:rPr lang="fr-FR" sz="1600" b="0" noProof="0" dirty="0" smtClean="0"/>
            <a:t> System</a:t>
          </a:r>
          <a:r>
            <a:rPr lang="fr-FR" sz="1600" b="0" noProof="0" dirty="0" smtClean="0"/>
            <a:t>) :</a:t>
          </a:r>
          <a:endParaRPr lang="fr-FR" sz="1600" b="0" noProof="0" dirty="0" smtClean="0"/>
        </a:p>
      </dgm:t>
    </dgm:pt>
    <dgm:pt modelId="{D82FFDFB-DE4B-406C-B855-A537C17591CA}" type="parTrans" cxnId="{E26D9A39-DF2E-4155-A694-BF464767CD7A}">
      <dgm:prSet/>
      <dgm:spPr/>
      <dgm:t>
        <a:bodyPr/>
        <a:lstStyle/>
        <a:p>
          <a:endParaRPr lang="fr-FR" noProof="0" dirty="0"/>
        </a:p>
      </dgm:t>
    </dgm:pt>
    <dgm:pt modelId="{55F28E1F-3098-4568-BD9D-A537D5B12D71}" type="sibTrans" cxnId="{E26D9A39-DF2E-4155-A694-BF464767CD7A}">
      <dgm:prSet/>
      <dgm:spPr/>
      <dgm:t>
        <a:bodyPr/>
        <a:lstStyle/>
        <a:p>
          <a:endParaRPr lang="fr-FR" noProof="0" dirty="0"/>
        </a:p>
      </dgm:t>
    </dgm:pt>
    <dgm:pt modelId="{D0B92EAF-7B01-4BCE-8A1D-AB40D75516FD}">
      <dgm:prSet custT="1"/>
      <dgm:spPr/>
      <dgm:t>
        <a:bodyPr/>
        <a:lstStyle/>
        <a:p>
          <a:pPr marL="228600" lvl="2" indent="0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400" noProof="0" dirty="0" smtClean="0"/>
            <a:t>Si tous des incidents fréquents/de faible ampleur déclenchent l’EDS, un système pour récupérer le combustible doit être </a:t>
          </a:r>
          <a:r>
            <a:rPr lang="fr-FR" sz="1400" noProof="0" dirty="0" smtClean="0"/>
            <a:t>prévu.</a:t>
          </a:r>
          <a:endParaRPr lang="fr-FR" sz="1400" noProof="0" dirty="0" smtClean="0"/>
        </a:p>
      </dgm:t>
    </dgm:pt>
    <dgm:pt modelId="{1596DE5C-93EE-45D4-8D45-721133805084}" type="parTrans" cxnId="{8B06D37B-C657-47B4-AA6B-BA612DCB25B7}">
      <dgm:prSet/>
      <dgm:spPr/>
      <dgm:t>
        <a:bodyPr/>
        <a:lstStyle/>
        <a:p>
          <a:endParaRPr lang="fr-FR" noProof="0" dirty="0"/>
        </a:p>
      </dgm:t>
    </dgm:pt>
    <dgm:pt modelId="{B2109F26-C6AB-404C-96E2-C4E3A0AF7BFD}" type="sibTrans" cxnId="{8B06D37B-C657-47B4-AA6B-BA612DCB25B7}">
      <dgm:prSet/>
      <dgm:spPr/>
      <dgm:t>
        <a:bodyPr/>
        <a:lstStyle/>
        <a:p>
          <a:endParaRPr lang="fr-FR" noProof="0" dirty="0"/>
        </a:p>
      </dgm:t>
    </dgm:pt>
    <dgm:pt modelId="{18A3E487-6535-4883-BC21-AA6E80F41333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2000" noProof="0" dirty="0" smtClean="0"/>
            <a:t>Paramètres et variables</a:t>
          </a:r>
          <a:endParaRPr lang="fr-FR" sz="2000" noProof="0" dirty="0"/>
        </a:p>
      </dgm:t>
    </dgm:pt>
    <dgm:pt modelId="{787130E5-E426-456F-8C7F-14412D49A834}" type="parTrans" cxnId="{BDC6E9C5-6593-4B4C-A551-753CCD014118}">
      <dgm:prSet/>
      <dgm:spPr/>
      <dgm:t>
        <a:bodyPr/>
        <a:lstStyle/>
        <a:p>
          <a:endParaRPr lang="fr-FR" noProof="0" dirty="0"/>
        </a:p>
      </dgm:t>
    </dgm:pt>
    <dgm:pt modelId="{BF0B8554-CB8F-4D00-B7B7-571CEF8EEC16}" type="sibTrans" cxnId="{BDC6E9C5-6593-4B4C-A551-753CCD014118}">
      <dgm:prSet/>
      <dgm:spPr/>
      <dgm:t>
        <a:bodyPr/>
        <a:lstStyle/>
        <a:p>
          <a:endParaRPr lang="fr-FR" noProof="0" dirty="0"/>
        </a:p>
      </dgm:t>
    </dgm:pt>
    <dgm:pt modelId="{1A935730-B41F-44AC-AE5A-8593452F2427}">
      <dgm:prSet custT="1"/>
      <dgm:spPr/>
      <dgm:t>
        <a:bodyPr/>
        <a:lstStyle/>
        <a:p>
          <a:r>
            <a:rPr lang="fr-FR" sz="1600" noProof="0" dirty="0" smtClean="0"/>
            <a:t>Pression </a:t>
          </a:r>
          <a:r>
            <a:rPr lang="fr-FR" sz="1600" noProof="0" dirty="0" smtClean="0"/>
            <a:t>dans le circuit combustible supérieure/égale/inférieure à celle  de l’enceinte </a:t>
          </a:r>
          <a:r>
            <a:rPr lang="fr-FR" sz="1600" noProof="0" dirty="0" smtClean="0"/>
            <a:t>réacteur.</a:t>
          </a:r>
          <a:endParaRPr lang="fr-FR" sz="1600" noProof="0" dirty="0"/>
        </a:p>
      </dgm:t>
    </dgm:pt>
    <dgm:pt modelId="{B07DAE08-AB47-49E7-A915-AE624097F37E}" type="parTrans" cxnId="{5B794E15-DE02-4087-9043-0D385CD30A7D}">
      <dgm:prSet/>
      <dgm:spPr/>
      <dgm:t>
        <a:bodyPr/>
        <a:lstStyle/>
        <a:p>
          <a:endParaRPr lang="fr-FR" noProof="0" dirty="0"/>
        </a:p>
      </dgm:t>
    </dgm:pt>
    <dgm:pt modelId="{29C8730D-2C8F-4385-B81D-55549112C24B}" type="sibTrans" cxnId="{5B794E15-DE02-4087-9043-0D385CD30A7D}">
      <dgm:prSet/>
      <dgm:spPr/>
      <dgm:t>
        <a:bodyPr/>
        <a:lstStyle/>
        <a:p>
          <a:endParaRPr lang="fr-FR" noProof="0" dirty="0"/>
        </a:p>
      </dgm:t>
    </dgm:pt>
    <dgm:pt modelId="{1A026009-A267-4631-ABDD-BAC0FEC603B5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2000" noProof="0" dirty="0" smtClean="0"/>
            <a:t>Phénomènes</a:t>
          </a:r>
          <a:endParaRPr lang="fr-FR" sz="2000" noProof="0" dirty="0"/>
        </a:p>
      </dgm:t>
    </dgm:pt>
    <dgm:pt modelId="{EFA02F8F-7A76-4DD5-9FE0-250DA376C92E}" type="parTrans" cxnId="{A7AE04EC-57CE-4C55-9D0A-722FFF91A0CE}">
      <dgm:prSet/>
      <dgm:spPr/>
      <dgm:t>
        <a:bodyPr/>
        <a:lstStyle/>
        <a:p>
          <a:endParaRPr lang="fr-FR" noProof="0" dirty="0"/>
        </a:p>
      </dgm:t>
    </dgm:pt>
    <dgm:pt modelId="{4C6B432D-CC30-496C-9276-814C718DE81A}" type="sibTrans" cxnId="{A7AE04EC-57CE-4C55-9D0A-722FFF91A0CE}">
      <dgm:prSet/>
      <dgm:spPr/>
      <dgm:t>
        <a:bodyPr/>
        <a:lstStyle/>
        <a:p>
          <a:endParaRPr lang="fr-FR" noProof="0" dirty="0"/>
        </a:p>
      </dgm:t>
    </dgm:pt>
    <dgm:pt modelId="{EC6DB84F-5DC9-4039-85D7-67E05F1FBFFA}">
      <dgm:prSet custT="1"/>
      <dgm:spPr/>
      <dgm:t>
        <a:bodyPr/>
        <a:lstStyle/>
        <a:p>
          <a:r>
            <a:rPr lang="fr-FR" sz="1600" noProof="0" dirty="0" smtClean="0"/>
            <a:t>Réactions physico-chimiques </a:t>
          </a:r>
          <a:r>
            <a:rPr lang="fr-FR" sz="1600" noProof="0" dirty="0" smtClean="0"/>
            <a:t>entre le sel combustible et les autres fluides du </a:t>
          </a:r>
          <a:r>
            <a:rPr lang="fr-FR" sz="1600" noProof="0" dirty="0" smtClean="0"/>
            <a:t>réacteur ;</a:t>
          </a:r>
          <a:endParaRPr lang="fr-FR" sz="1600" noProof="0" dirty="0"/>
        </a:p>
      </dgm:t>
    </dgm:pt>
    <dgm:pt modelId="{915E01C4-F68E-496C-A1CF-3C24128D54E4}" type="parTrans" cxnId="{3B2416D7-86DC-4C41-A40B-BE681E52091D}">
      <dgm:prSet/>
      <dgm:spPr/>
      <dgm:t>
        <a:bodyPr/>
        <a:lstStyle/>
        <a:p>
          <a:endParaRPr lang="fr-FR" noProof="0" dirty="0"/>
        </a:p>
      </dgm:t>
    </dgm:pt>
    <dgm:pt modelId="{5507E10C-4FC6-4DDD-9D7D-A9082EA122DB}" type="sibTrans" cxnId="{3B2416D7-86DC-4C41-A40B-BE681E52091D}">
      <dgm:prSet/>
      <dgm:spPr/>
      <dgm:t>
        <a:bodyPr/>
        <a:lstStyle/>
        <a:p>
          <a:endParaRPr lang="fr-FR" noProof="0" dirty="0"/>
        </a:p>
      </dgm:t>
    </dgm:pt>
    <dgm:pt modelId="{0D6BCFE7-AC63-4A19-8888-AD13D73E4798}">
      <dgm:prSet custT="1"/>
      <dgm:spPr/>
      <dgm:t>
        <a:bodyPr/>
        <a:lstStyle/>
        <a:p>
          <a:pPr marL="228600" marR="0" lvl="2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fr-FR" sz="1400" noProof="0" dirty="0" smtClean="0"/>
            <a:t>Les différentes variables permettant de déclencher la vidange sont à sélectionner (température du combustible, perte </a:t>
          </a:r>
          <a:r>
            <a:rPr lang="fr-FR" sz="1400" noProof="0" dirty="0" smtClean="0"/>
            <a:t>totale de </a:t>
          </a:r>
          <a:r>
            <a:rPr lang="fr-FR" sz="1400" noProof="0" dirty="0" smtClean="0"/>
            <a:t>puissance électrique, </a:t>
          </a:r>
          <a:r>
            <a:rPr lang="fr-FR" sz="1400" noProof="0" dirty="0" smtClean="0"/>
            <a:t>pression ?) ;</a:t>
          </a:r>
          <a:endParaRPr lang="fr-FR" sz="1400" noProof="0" dirty="0" smtClean="0"/>
        </a:p>
      </dgm:t>
    </dgm:pt>
    <dgm:pt modelId="{AA87E520-5F94-4D57-9FB9-9934F82475A1}" type="parTrans" cxnId="{76E23B3C-B8D6-4C92-8EDE-A5955F1B0D98}">
      <dgm:prSet/>
      <dgm:spPr/>
      <dgm:t>
        <a:bodyPr/>
        <a:lstStyle/>
        <a:p>
          <a:endParaRPr lang="fr-FR" noProof="0" dirty="0"/>
        </a:p>
      </dgm:t>
    </dgm:pt>
    <dgm:pt modelId="{0FE5A772-082E-4746-8D2D-F115AB0DFEF7}" type="sibTrans" cxnId="{76E23B3C-B8D6-4C92-8EDE-A5955F1B0D98}">
      <dgm:prSet/>
      <dgm:spPr/>
      <dgm:t>
        <a:bodyPr/>
        <a:lstStyle/>
        <a:p>
          <a:endParaRPr lang="fr-FR" noProof="0" dirty="0"/>
        </a:p>
      </dgm:t>
    </dgm:pt>
    <dgm:pt modelId="{A9A375A7-D38E-4B36-948B-80A030809AF5}">
      <dgm:prSet custT="1"/>
      <dgm:spPr/>
      <dgm:t>
        <a:bodyPr/>
        <a:lstStyle/>
        <a:p>
          <a:pPr marL="228600" lvl="2" indent="0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400" noProof="0" dirty="0" smtClean="0"/>
            <a:t>Les cas dans lesquels l’EDS est utilisé ou les réservoirs de stockage employés sont à </a:t>
          </a:r>
          <a:r>
            <a:rPr lang="fr-FR" sz="1400" noProof="0" dirty="0" smtClean="0"/>
            <a:t>déterminer ;</a:t>
          </a:r>
          <a:endParaRPr lang="fr-FR" sz="1400" noProof="0" dirty="0" smtClean="0"/>
        </a:p>
      </dgm:t>
    </dgm:pt>
    <dgm:pt modelId="{6E932373-8649-48DA-A77A-A5EBF9B8317A}" type="parTrans" cxnId="{B6D87B0C-29FB-4F04-A4F1-FAACE6125E15}">
      <dgm:prSet/>
      <dgm:spPr/>
      <dgm:t>
        <a:bodyPr/>
        <a:lstStyle/>
        <a:p>
          <a:endParaRPr lang="fr-FR" noProof="0" dirty="0"/>
        </a:p>
      </dgm:t>
    </dgm:pt>
    <dgm:pt modelId="{A6BA1AD6-329A-4C8D-9945-B8D4D060C885}" type="sibTrans" cxnId="{B6D87B0C-29FB-4F04-A4F1-FAACE6125E15}">
      <dgm:prSet/>
      <dgm:spPr/>
      <dgm:t>
        <a:bodyPr/>
        <a:lstStyle/>
        <a:p>
          <a:endParaRPr lang="fr-FR" noProof="0" dirty="0"/>
        </a:p>
      </dgm:t>
    </dgm:pt>
    <dgm:pt modelId="{EADA06CB-2315-4182-A1D9-A2154E33084F}">
      <dgm:prSet custT="1"/>
      <dgm:spPr/>
      <dgm:t>
        <a:bodyPr/>
        <a:lstStyle/>
        <a:p>
          <a:r>
            <a:rPr lang="fr-FR" sz="1600" noProof="0" dirty="0" smtClean="0"/>
            <a:t>Rôle de la convection naturelle (des sels combustible, fertile et intermédiaire) pendant les accidents.</a:t>
          </a:r>
          <a:endParaRPr lang="fr-FR" sz="1600" noProof="0" dirty="0"/>
        </a:p>
      </dgm:t>
    </dgm:pt>
    <dgm:pt modelId="{338A3E3C-18BF-49EA-84E9-40CB896A5CAC}" type="parTrans" cxnId="{BC2860FC-9FB2-4110-AB61-1446BCCE8199}">
      <dgm:prSet/>
      <dgm:spPr/>
      <dgm:t>
        <a:bodyPr/>
        <a:lstStyle/>
        <a:p>
          <a:endParaRPr lang="fr-FR" noProof="0" dirty="0"/>
        </a:p>
      </dgm:t>
    </dgm:pt>
    <dgm:pt modelId="{3E8F8BB6-FC5A-4BEB-B1E5-717BEFAFB2A7}" type="sibTrans" cxnId="{BC2860FC-9FB2-4110-AB61-1446BCCE8199}">
      <dgm:prSet/>
      <dgm:spPr/>
      <dgm:t>
        <a:bodyPr/>
        <a:lstStyle/>
        <a:p>
          <a:endParaRPr lang="fr-FR" noProof="0" dirty="0"/>
        </a:p>
      </dgm:t>
    </dgm:pt>
    <dgm:pt modelId="{8A0E5B30-2FA0-41C2-8A57-5D636595160C}" type="pres">
      <dgm:prSet presAssocID="{CDC96076-8575-4E09-904E-98511BE11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582DF8-69B6-4719-9ECC-032B2303BA6C}" type="pres">
      <dgm:prSet presAssocID="{8D08EC9C-8371-4AB4-8FFB-94C0A2F055A9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D114A70-D97C-4A45-9052-43750CD92644}" type="pres">
      <dgm:prSet presAssocID="{8D08EC9C-8371-4AB4-8FFB-94C0A2F055A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C7458-B3FE-45E5-8DBD-B68F7BF2A1CE}" type="pres">
      <dgm:prSet presAssocID="{18A3E487-6535-4883-BC21-AA6E80F41333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B47177DD-DE01-415D-9A40-1F3ED140065F}" type="pres">
      <dgm:prSet presAssocID="{18A3E487-6535-4883-BC21-AA6E80F4133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9AFDEC-464A-4CD4-A2AF-78732824004F}" type="pres">
      <dgm:prSet presAssocID="{1A026009-A267-4631-ABDD-BAC0FEC603B5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56FE5F3-62EA-4458-BD56-A9721AA129B5}" type="pres">
      <dgm:prSet presAssocID="{1A026009-A267-4631-ABDD-BAC0FEC603B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C6E9C5-6593-4B4C-A551-753CCD014118}" srcId="{CDC96076-8575-4E09-904E-98511BE11878}" destId="{18A3E487-6535-4883-BC21-AA6E80F41333}" srcOrd="1" destOrd="0" parTransId="{787130E5-E426-456F-8C7F-14412D49A834}" sibTransId="{BF0B8554-CB8F-4D00-B7B7-571CEF8EEC16}"/>
    <dgm:cxn modelId="{8967333A-07E4-4D8B-9373-6D0D9F963D99}" type="presOf" srcId="{CDC96076-8575-4E09-904E-98511BE11878}" destId="{8A0E5B30-2FA0-41C2-8A57-5D636595160C}" srcOrd="0" destOrd="0" presId="urn:microsoft.com/office/officeart/2005/8/layout/vList2"/>
    <dgm:cxn modelId="{BC2860FC-9FB2-4110-AB61-1446BCCE8199}" srcId="{1A026009-A267-4631-ABDD-BAC0FEC603B5}" destId="{EADA06CB-2315-4182-A1D9-A2154E33084F}" srcOrd="1" destOrd="0" parTransId="{338A3E3C-18BF-49EA-84E9-40CB896A5CAC}" sibTransId="{3E8F8BB6-FC5A-4BEB-B1E5-717BEFAFB2A7}"/>
    <dgm:cxn modelId="{C4A18F0C-DAF5-4293-A18D-EA588E213CC3}" type="presOf" srcId="{8D08EC9C-8371-4AB4-8FFB-94C0A2F055A9}" destId="{4D582DF8-69B6-4719-9ECC-032B2303BA6C}" srcOrd="0" destOrd="0" presId="urn:microsoft.com/office/officeart/2005/8/layout/vList2"/>
    <dgm:cxn modelId="{DF4D2FCA-3A26-4382-80D2-E41B53908D3F}" type="presOf" srcId="{18A3E487-6535-4883-BC21-AA6E80F41333}" destId="{8F8C7458-B3FE-45E5-8DBD-B68F7BF2A1CE}" srcOrd="0" destOrd="0" presId="urn:microsoft.com/office/officeart/2005/8/layout/vList2"/>
    <dgm:cxn modelId="{315F74D1-3255-43E5-BBDB-9C150E349285}" type="presOf" srcId="{1A935730-B41F-44AC-AE5A-8593452F2427}" destId="{B47177DD-DE01-415D-9A40-1F3ED140065F}" srcOrd="0" destOrd="0" presId="urn:microsoft.com/office/officeart/2005/8/layout/vList2"/>
    <dgm:cxn modelId="{5B794E15-DE02-4087-9043-0D385CD30A7D}" srcId="{18A3E487-6535-4883-BC21-AA6E80F41333}" destId="{1A935730-B41F-44AC-AE5A-8593452F2427}" srcOrd="0" destOrd="0" parTransId="{B07DAE08-AB47-49E7-A915-AE624097F37E}" sibTransId="{29C8730D-2C8F-4385-B81D-55549112C24B}"/>
    <dgm:cxn modelId="{E26D9A39-DF2E-4155-A694-BF464767CD7A}" srcId="{8D08EC9C-8371-4AB4-8FFB-94C0A2F055A9}" destId="{9CA0608F-87E1-4839-B34B-24B28F2D9C7A}" srcOrd="0" destOrd="0" parTransId="{D82FFDFB-DE4B-406C-B855-A537C17591CA}" sibTransId="{55F28E1F-3098-4568-BD9D-A537D5B12D71}"/>
    <dgm:cxn modelId="{3B2416D7-86DC-4C41-A40B-BE681E52091D}" srcId="{1A026009-A267-4631-ABDD-BAC0FEC603B5}" destId="{EC6DB84F-5DC9-4039-85D7-67E05F1FBFFA}" srcOrd="0" destOrd="0" parTransId="{915E01C4-F68E-496C-A1CF-3C24128D54E4}" sibTransId="{5507E10C-4FC6-4DDD-9D7D-A9082EA122DB}"/>
    <dgm:cxn modelId="{9EE3F9B6-09EB-40C7-AC1C-38F4BE878090}" type="presOf" srcId="{EADA06CB-2315-4182-A1D9-A2154E33084F}" destId="{756FE5F3-62EA-4458-BD56-A9721AA129B5}" srcOrd="0" destOrd="1" presId="urn:microsoft.com/office/officeart/2005/8/layout/vList2"/>
    <dgm:cxn modelId="{CAC19932-28A3-47FD-8DD5-BE84481565D8}" type="presOf" srcId="{0D6BCFE7-AC63-4A19-8888-AD13D73E4798}" destId="{5D114A70-D97C-4A45-9052-43750CD92644}" srcOrd="0" destOrd="1" presId="urn:microsoft.com/office/officeart/2005/8/layout/vList2"/>
    <dgm:cxn modelId="{1A681849-F697-40E4-9C99-6277478328C0}" type="presOf" srcId="{1A026009-A267-4631-ABDD-BAC0FEC603B5}" destId="{199AFDEC-464A-4CD4-A2AF-78732824004F}" srcOrd="0" destOrd="0" presId="urn:microsoft.com/office/officeart/2005/8/layout/vList2"/>
    <dgm:cxn modelId="{A7AE04EC-57CE-4C55-9D0A-722FFF91A0CE}" srcId="{CDC96076-8575-4E09-904E-98511BE11878}" destId="{1A026009-A267-4631-ABDD-BAC0FEC603B5}" srcOrd="2" destOrd="0" parTransId="{EFA02F8F-7A76-4DD5-9FE0-250DA376C92E}" sibTransId="{4C6B432D-CC30-496C-9276-814C718DE81A}"/>
    <dgm:cxn modelId="{51F50AE1-C391-4FC4-A76B-16DD70C68510}" type="presOf" srcId="{9CA0608F-87E1-4839-B34B-24B28F2D9C7A}" destId="{5D114A70-D97C-4A45-9052-43750CD92644}" srcOrd="0" destOrd="0" presId="urn:microsoft.com/office/officeart/2005/8/layout/vList2"/>
    <dgm:cxn modelId="{20C27A59-62F8-4E37-A9F3-0A010288181D}" type="presOf" srcId="{D0B92EAF-7B01-4BCE-8A1D-AB40D75516FD}" destId="{5D114A70-D97C-4A45-9052-43750CD92644}" srcOrd="0" destOrd="3" presId="urn:microsoft.com/office/officeart/2005/8/layout/vList2"/>
    <dgm:cxn modelId="{375DA758-5680-47EA-87E3-45D644C15B95}" srcId="{CDC96076-8575-4E09-904E-98511BE11878}" destId="{8D08EC9C-8371-4AB4-8FFB-94C0A2F055A9}" srcOrd="0" destOrd="0" parTransId="{B3E5CD48-1AA2-44BE-9B3C-F18BE15162FA}" sibTransId="{25D29B1C-5105-48D2-A217-2B2DFFC6F1BC}"/>
    <dgm:cxn modelId="{9791FEB2-7320-48C1-AC30-4629812640E0}" type="presOf" srcId="{EC6DB84F-5DC9-4039-85D7-67E05F1FBFFA}" destId="{756FE5F3-62EA-4458-BD56-A9721AA129B5}" srcOrd="0" destOrd="0" presId="urn:microsoft.com/office/officeart/2005/8/layout/vList2"/>
    <dgm:cxn modelId="{76E23B3C-B8D6-4C92-8EDE-A5955F1B0D98}" srcId="{9CA0608F-87E1-4839-B34B-24B28F2D9C7A}" destId="{0D6BCFE7-AC63-4A19-8888-AD13D73E4798}" srcOrd="0" destOrd="0" parTransId="{AA87E520-5F94-4D57-9FB9-9934F82475A1}" sibTransId="{0FE5A772-082E-4746-8D2D-F115AB0DFEF7}"/>
    <dgm:cxn modelId="{8B06D37B-C657-47B4-AA6B-BA612DCB25B7}" srcId="{9CA0608F-87E1-4839-B34B-24B28F2D9C7A}" destId="{D0B92EAF-7B01-4BCE-8A1D-AB40D75516FD}" srcOrd="2" destOrd="0" parTransId="{1596DE5C-93EE-45D4-8D45-721133805084}" sibTransId="{B2109F26-C6AB-404C-96E2-C4E3A0AF7BFD}"/>
    <dgm:cxn modelId="{B6D87B0C-29FB-4F04-A4F1-FAACE6125E15}" srcId="{9CA0608F-87E1-4839-B34B-24B28F2D9C7A}" destId="{A9A375A7-D38E-4B36-948B-80A030809AF5}" srcOrd="1" destOrd="0" parTransId="{6E932373-8649-48DA-A77A-A5EBF9B8317A}" sibTransId="{A6BA1AD6-329A-4C8D-9945-B8D4D060C885}"/>
    <dgm:cxn modelId="{505FAF83-174B-4F3E-9CC1-C2AB001E90E3}" type="presOf" srcId="{A9A375A7-D38E-4B36-948B-80A030809AF5}" destId="{5D114A70-D97C-4A45-9052-43750CD92644}" srcOrd="0" destOrd="2" presId="urn:microsoft.com/office/officeart/2005/8/layout/vList2"/>
    <dgm:cxn modelId="{D3274A36-D29C-4F01-8245-17CDA98324E9}" type="presParOf" srcId="{8A0E5B30-2FA0-41C2-8A57-5D636595160C}" destId="{4D582DF8-69B6-4719-9ECC-032B2303BA6C}" srcOrd="0" destOrd="0" presId="urn:microsoft.com/office/officeart/2005/8/layout/vList2"/>
    <dgm:cxn modelId="{A15EEC33-9B84-4015-A1DC-29136243B0D6}" type="presParOf" srcId="{8A0E5B30-2FA0-41C2-8A57-5D636595160C}" destId="{5D114A70-D97C-4A45-9052-43750CD92644}" srcOrd="1" destOrd="0" presId="urn:microsoft.com/office/officeart/2005/8/layout/vList2"/>
    <dgm:cxn modelId="{3899AF31-5C3B-4048-A030-341B153CFC8A}" type="presParOf" srcId="{8A0E5B30-2FA0-41C2-8A57-5D636595160C}" destId="{8F8C7458-B3FE-45E5-8DBD-B68F7BF2A1CE}" srcOrd="2" destOrd="0" presId="urn:microsoft.com/office/officeart/2005/8/layout/vList2"/>
    <dgm:cxn modelId="{1F4C86E9-EAD3-4F93-93B1-791F640E7F9D}" type="presParOf" srcId="{8A0E5B30-2FA0-41C2-8A57-5D636595160C}" destId="{B47177DD-DE01-415D-9A40-1F3ED140065F}" srcOrd="3" destOrd="0" presId="urn:microsoft.com/office/officeart/2005/8/layout/vList2"/>
    <dgm:cxn modelId="{C8A3BC35-CCF8-4085-8025-BB33BE4B8A51}" type="presParOf" srcId="{8A0E5B30-2FA0-41C2-8A57-5D636595160C}" destId="{199AFDEC-464A-4CD4-A2AF-78732824004F}" srcOrd="4" destOrd="0" presId="urn:microsoft.com/office/officeart/2005/8/layout/vList2"/>
    <dgm:cxn modelId="{AE4B423D-1950-44AD-A841-C46B0FF888B7}" type="presParOf" srcId="{8A0E5B30-2FA0-41C2-8A57-5D636595160C}" destId="{756FE5F3-62EA-4458-BD56-A9721AA129B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BA14E4-07EB-4EC4-84D4-9864819FDE7E}" type="doc">
      <dgm:prSet loTypeId="urn:microsoft.com/office/officeart/2005/8/layout/process3" loCatId="process" qsTypeId="urn:microsoft.com/office/officeart/2005/8/quickstyle/simple3" qsCatId="simple" csTypeId="urn:microsoft.com/office/officeart/2005/8/colors/colorful2" csCatId="colorful" phldr="1"/>
      <dgm:spPr/>
    </dgm:pt>
    <dgm:pt modelId="{B6E90F73-D71B-4AFE-8B12-81D1CAC7A3E0}">
      <dgm:prSet phldrT="[Texte]" custT="1"/>
      <dgm:spPr/>
      <dgm:t>
        <a:bodyPr/>
        <a:lstStyle/>
        <a:p>
          <a:r>
            <a:rPr lang="fr-FR" sz="1400" noProof="0" dirty="0" smtClean="0"/>
            <a:t>Caractéristiques de sûreté du MSFR</a:t>
          </a:r>
          <a:endParaRPr lang="fr-FR" sz="1400" noProof="0" dirty="0"/>
        </a:p>
      </dgm:t>
    </dgm:pt>
    <dgm:pt modelId="{CCBD95FA-FE2A-4E1E-A60B-6889202CE5D1}" type="parTrans" cxnId="{5AE2D0BC-4246-4056-A431-3F58E8CC76F2}">
      <dgm:prSet/>
      <dgm:spPr/>
      <dgm:t>
        <a:bodyPr/>
        <a:lstStyle/>
        <a:p>
          <a:endParaRPr lang="fr-FR" noProof="0" dirty="0"/>
        </a:p>
      </dgm:t>
    </dgm:pt>
    <dgm:pt modelId="{A36DF57C-A4BF-446D-ACF0-CFF28EFFCDB1}" type="sibTrans" cxnId="{5AE2D0BC-4246-4056-A431-3F58E8CC76F2}">
      <dgm:prSet/>
      <dgm:spPr/>
      <dgm:t>
        <a:bodyPr/>
        <a:lstStyle/>
        <a:p>
          <a:endParaRPr lang="fr-FR" noProof="0" dirty="0"/>
        </a:p>
      </dgm:t>
    </dgm:pt>
    <dgm:pt modelId="{71095289-B838-490B-92AB-584BEC3BE719}">
      <dgm:prSet phldrT="[Texte]" custT="1"/>
      <dgm:spPr/>
      <dgm:t>
        <a:bodyPr/>
        <a:lstStyle/>
        <a:p>
          <a:r>
            <a:rPr lang="fr-FR" sz="1400" noProof="0" dirty="0" smtClean="0"/>
            <a:t>1</a:t>
          </a:r>
          <a:r>
            <a:rPr lang="fr-FR" sz="1400" baseline="30000" noProof="0" dirty="0" smtClean="0"/>
            <a:t>ère</a:t>
          </a:r>
          <a:r>
            <a:rPr lang="fr-FR" sz="1400" noProof="0" dirty="0" smtClean="0"/>
            <a:t> étape: liste des caractéristiques du MSFR liées à la sûreté</a:t>
          </a:r>
          <a:endParaRPr lang="fr-FR" sz="1400" noProof="0" dirty="0"/>
        </a:p>
      </dgm:t>
    </dgm:pt>
    <dgm:pt modelId="{ADECFAA4-CD28-4467-8352-D65618D071F2}" type="parTrans" cxnId="{B0159831-0BB8-40A3-92B5-6A02E859F2AB}">
      <dgm:prSet/>
      <dgm:spPr/>
      <dgm:t>
        <a:bodyPr/>
        <a:lstStyle/>
        <a:p>
          <a:endParaRPr lang="fr-FR" noProof="0" dirty="0"/>
        </a:p>
      </dgm:t>
    </dgm:pt>
    <dgm:pt modelId="{882A86D6-7108-4FAF-9D2E-FC43F2DF5A9B}" type="sibTrans" cxnId="{B0159831-0BB8-40A3-92B5-6A02E859F2AB}">
      <dgm:prSet/>
      <dgm:spPr/>
      <dgm:t>
        <a:bodyPr/>
        <a:lstStyle/>
        <a:p>
          <a:endParaRPr lang="fr-FR" noProof="0" dirty="0"/>
        </a:p>
      </dgm:t>
    </dgm:pt>
    <dgm:pt modelId="{296B500F-E10D-4C9E-9EEC-DF4F57014227}">
      <dgm:prSet phldrT="[Texte]"/>
      <dgm:spPr/>
      <dgm:t>
        <a:bodyPr anchor="ctr"/>
        <a:lstStyle/>
        <a:p>
          <a:r>
            <a:rPr lang="fr-FR" noProof="0" dirty="0" smtClean="0"/>
            <a:t>Différentes de la plupart des réacteurs actuels</a:t>
          </a:r>
          <a:endParaRPr lang="fr-FR" noProof="0" dirty="0"/>
        </a:p>
      </dgm:t>
    </dgm:pt>
    <dgm:pt modelId="{26914EDE-BE35-4941-B1E9-DE2D31F08524}" type="parTrans" cxnId="{566BCE12-BD35-4185-8C31-295FE9CA676F}">
      <dgm:prSet/>
      <dgm:spPr/>
      <dgm:t>
        <a:bodyPr/>
        <a:lstStyle/>
        <a:p>
          <a:endParaRPr lang="fr-FR" noProof="0" dirty="0"/>
        </a:p>
      </dgm:t>
    </dgm:pt>
    <dgm:pt modelId="{4364E82B-9B25-4628-913E-23EF6CA5CE20}" type="sibTrans" cxnId="{566BCE12-BD35-4185-8C31-295FE9CA676F}">
      <dgm:prSet/>
      <dgm:spPr/>
      <dgm:t>
        <a:bodyPr/>
        <a:lstStyle/>
        <a:p>
          <a:endParaRPr lang="fr-FR" noProof="0" dirty="0"/>
        </a:p>
      </dgm:t>
    </dgm:pt>
    <dgm:pt modelId="{D0A87392-374E-4153-8774-4C1EE170700C}">
      <dgm:prSet phldrT="[Texte]"/>
      <dgm:spPr/>
      <dgm:t>
        <a:bodyPr anchor="ctr"/>
        <a:lstStyle/>
        <a:p>
          <a:r>
            <a:rPr lang="fr-FR" noProof="0" dirty="0" smtClean="0"/>
            <a:t>Impactent la définition des barrières de confinement</a:t>
          </a:r>
          <a:endParaRPr lang="fr-FR" noProof="0" dirty="0"/>
        </a:p>
      </dgm:t>
    </dgm:pt>
    <dgm:pt modelId="{55C078D4-E335-4B26-BBCC-8C90601A2CAF}" type="parTrans" cxnId="{3283403A-52D2-4E99-A2DA-A5A868EDF236}">
      <dgm:prSet/>
      <dgm:spPr/>
      <dgm:t>
        <a:bodyPr/>
        <a:lstStyle/>
        <a:p>
          <a:endParaRPr lang="fr-FR" noProof="0" dirty="0"/>
        </a:p>
      </dgm:t>
    </dgm:pt>
    <dgm:pt modelId="{53077F00-DC87-4E0E-A781-8F7B7A6F7296}" type="sibTrans" cxnId="{3283403A-52D2-4E99-A2DA-A5A868EDF236}">
      <dgm:prSet/>
      <dgm:spPr/>
      <dgm:t>
        <a:bodyPr/>
        <a:lstStyle/>
        <a:p>
          <a:endParaRPr lang="fr-FR" noProof="0" dirty="0"/>
        </a:p>
      </dgm:t>
    </dgm:pt>
    <dgm:pt modelId="{A55B652B-C7B7-4DAD-94BE-2873DE7DDDF8}">
      <dgm:prSet phldrT="[Texte]"/>
      <dgm:spPr/>
      <dgm:t>
        <a:bodyPr anchor="ctr"/>
        <a:lstStyle/>
        <a:p>
          <a:r>
            <a:rPr lang="fr-FR" noProof="0" dirty="0" smtClean="0"/>
            <a:t>Exemple de caractéristiques liées au confinement : </a:t>
          </a:r>
          <a:endParaRPr lang="fr-FR" noProof="0" dirty="0"/>
        </a:p>
      </dgm:t>
    </dgm:pt>
    <dgm:pt modelId="{113DC224-5CA1-4EDB-BC1B-B9B7F8FC061D}" type="sibTrans" cxnId="{73665A59-BB54-496D-B938-9CC7E7B51346}">
      <dgm:prSet/>
      <dgm:spPr/>
      <dgm:t>
        <a:bodyPr/>
        <a:lstStyle/>
        <a:p>
          <a:endParaRPr lang="fr-FR" noProof="0" dirty="0"/>
        </a:p>
      </dgm:t>
    </dgm:pt>
    <dgm:pt modelId="{35FBA134-16CB-4E34-81A1-001F26DF0158}" type="parTrans" cxnId="{73665A59-BB54-496D-B938-9CC7E7B51346}">
      <dgm:prSet/>
      <dgm:spPr/>
      <dgm:t>
        <a:bodyPr/>
        <a:lstStyle/>
        <a:p>
          <a:endParaRPr lang="fr-FR" noProof="0" dirty="0"/>
        </a:p>
      </dgm:t>
    </dgm:pt>
    <dgm:pt modelId="{6A14AD36-F404-4BA3-9DAD-CA49DE6ABF28}">
      <dgm:prSet/>
      <dgm:spPr/>
      <dgm:t>
        <a:bodyPr/>
        <a:lstStyle/>
        <a:p>
          <a:r>
            <a:rPr lang="fr-FR" noProof="0" dirty="0" smtClean="0"/>
            <a:t>Absence de gaine combustible ;</a:t>
          </a:r>
          <a:endParaRPr lang="fr-FR" noProof="0" dirty="0"/>
        </a:p>
      </dgm:t>
    </dgm:pt>
    <dgm:pt modelId="{3F958FAB-B2B8-4966-9703-9BFD55735E34}" type="parTrans" cxnId="{85F93BE6-1D7A-4AFB-A417-C52F99D532B1}">
      <dgm:prSet/>
      <dgm:spPr/>
      <dgm:t>
        <a:bodyPr/>
        <a:lstStyle/>
        <a:p>
          <a:endParaRPr lang="fr-FR" noProof="0" dirty="0"/>
        </a:p>
      </dgm:t>
    </dgm:pt>
    <dgm:pt modelId="{1F3C6B39-F8EF-45DD-B63F-7916718EBAAE}" type="sibTrans" cxnId="{85F93BE6-1D7A-4AFB-A417-C52F99D532B1}">
      <dgm:prSet/>
      <dgm:spPr/>
      <dgm:t>
        <a:bodyPr/>
        <a:lstStyle/>
        <a:p>
          <a:endParaRPr lang="fr-FR" noProof="0" dirty="0"/>
        </a:p>
      </dgm:t>
    </dgm:pt>
    <dgm:pt modelId="{BA8E6842-5F6F-47FA-A08E-99FA55C414D9}">
      <dgm:prSet/>
      <dgm:spPr/>
      <dgm:t>
        <a:bodyPr/>
        <a:lstStyle/>
        <a:p>
          <a:r>
            <a:rPr lang="fr-FR" noProof="0" dirty="0" smtClean="0"/>
            <a:t>Partie significative de l’inventaire fissile située hors du cœur dans les secteurs de recirculation ;</a:t>
          </a:r>
          <a:endParaRPr lang="fr-FR" noProof="0" dirty="0"/>
        </a:p>
      </dgm:t>
    </dgm:pt>
    <dgm:pt modelId="{157D5D20-861F-4021-9171-BA785DEF516A}" type="parTrans" cxnId="{350270AE-5E7C-4EB1-9CDB-CBAF1DF423D2}">
      <dgm:prSet/>
      <dgm:spPr/>
      <dgm:t>
        <a:bodyPr/>
        <a:lstStyle/>
        <a:p>
          <a:endParaRPr lang="fr-FR" noProof="0" dirty="0"/>
        </a:p>
      </dgm:t>
    </dgm:pt>
    <dgm:pt modelId="{9AB1B545-1267-4DB4-B2FA-02EEFE0D7ECB}" type="sibTrans" cxnId="{350270AE-5E7C-4EB1-9CDB-CBAF1DF423D2}">
      <dgm:prSet/>
      <dgm:spPr/>
      <dgm:t>
        <a:bodyPr/>
        <a:lstStyle/>
        <a:p>
          <a:endParaRPr lang="fr-FR" noProof="0" dirty="0"/>
        </a:p>
      </dgm:t>
    </dgm:pt>
    <dgm:pt modelId="{3E4EA985-4C9C-4F64-B1B7-CB02CDE4C41A}">
      <dgm:prSet/>
      <dgm:spPr/>
      <dgm:t>
        <a:bodyPr/>
        <a:lstStyle/>
        <a:p>
          <a:r>
            <a:rPr lang="fr-FR" noProof="0" dirty="0" smtClean="0"/>
            <a:t>Prélèvements </a:t>
          </a:r>
          <a:r>
            <a:rPr lang="fr-FR" noProof="0" dirty="0" smtClean="0"/>
            <a:t>de combustible et de couverture </a:t>
          </a:r>
          <a:r>
            <a:rPr lang="fr-FR" noProof="0" dirty="0" smtClean="0"/>
            <a:t>effectués </a:t>
          </a:r>
          <a:r>
            <a:rPr lang="fr-FR" noProof="0" dirty="0" smtClean="0"/>
            <a:t>quand le réacteur est en production de puissance.</a:t>
          </a:r>
          <a:endParaRPr lang="fr-FR" noProof="0" dirty="0"/>
        </a:p>
      </dgm:t>
    </dgm:pt>
    <dgm:pt modelId="{CFF50DD1-7337-4B16-A546-4519FDBA55E2}" type="parTrans" cxnId="{D7EE2C40-436E-4872-8502-8F8F596B6474}">
      <dgm:prSet/>
      <dgm:spPr/>
      <dgm:t>
        <a:bodyPr/>
        <a:lstStyle/>
        <a:p>
          <a:endParaRPr lang="fr-FR" noProof="0" dirty="0"/>
        </a:p>
      </dgm:t>
    </dgm:pt>
    <dgm:pt modelId="{F1773A07-21AE-4B51-9656-6F3B9044B865}" type="sibTrans" cxnId="{D7EE2C40-436E-4872-8502-8F8F596B6474}">
      <dgm:prSet/>
      <dgm:spPr/>
      <dgm:t>
        <a:bodyPr/>
        <a:lstStyle/>
        <a:p>
          <a:endParaRPr lang="fr-FR" noProof="0" dirty="0"/>
        </a:p>
      </dgm:t>
    </dgm:pt>
    <dgm:pt modelId="{F281488C-2E8E-4CF4-94A7-FD14A6A99E29}">
      <dgm:prSet/>
      <dgm:spPr/>
      <dgm:t>
        <a:bodyPr/>
        <a:lstStyle/>
        <a:p>
          <a:r>
            <a:rPr lang="fr-FR" noProof="0" dirty="0" smtClean="0"/>
            <a:t>Connexions entre le circuit combustible et les réservoirs de stockage et possibilité qu’une partie du sel reste dans le système de transfert et dans les réservoirs ;</a:t>
          </a:r>
          <a:endParaRPr lang="fr-FR" noProof="0" dirty="0"/>
        </a:p>
      </dgm:t>
    </dgm:pt>
    <dgm:pt modelId="{3282BD97-F22F-4220-BD3D-89E217A649D2}" type="parTrans" cxnId="{0FC47C77-F198-4149-B454-3C037B0DF62D}">
      <dgm:prSet/>
      <dgm:spPr/>
      <dgm:t>
        <a:bodyPr/>
        <a:lstStyle/>
        <a:p>
          <a:endParaRPr lang="fr-FR" noProof="0" dirty="0"/>
        </a:p>
      </dgm:t>
    </dgm:pt>
    <dgm:pt modelId="{4E179E9F-F94A-46EF-A4EE-1086A043FDA0}" type="sibTrans" cxnId="{0FC47C77-F198-4149-B454-3C037B0DF62D}">
      <dgm:prSet/>
      <dgm:spPr/>
      <dgm:t>
        <a:bodyPr/>
        <a:lstStyle/>
        <a:p>
          <a:endParaRPr lang="fr-FR" noProof="0" dirty="0"/>
        </a:p>
      </dgm:t>
    </dgm:pt>
    <dgm:pt modelId="{5426DA10-9990-4164-B18E-C5AD944C93AC}" type="pres">
      <dgm:prSet presAssocID="{F1BA14E4-07EB-4EC4-84D4-9864819FDE7E}" presName="linearFlow" presStyleCnt="0">
        <dgm:presLayoutVars>
          <dgm:dir/>
          <dgm:animLvl val="lvl"/>
          <dgm:resizeHandles val="exact"/>
        </dgm:presLayoutVars>
      </dgm:prSet>
      <dgm:spPr/>
    </dgm:pt>
    <dgm:pt modelId="{CE13EE49-5DBC-487B-89EB-A2A90C90492A}" type="pres">
      <dgm:prSet presAssocID="{B6E90F73-D71B-4AFE-8B12-81D1CAC7A3E0}" presName="composite" presStyleCnt="0"/>
      <dgm:spPr/>
    </dgm:pt>
    <dgm:pt modelId="{47004FA6-761C-425C-A2EF-F0F2D41BE095}" type="pres">
      <dgm:prSet presAssocID="{B6E90F73-D71B-4AFE-8B12-81D1CAC7A3E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5999D5-BDC4-441C-B807-180B53570262}" type="pres">
      <dgm:prSet presAssocID="{B6E90F73-D71B-4AFE-8B12-81D1CAC7A3E0}" presName="parSh" presStyleLbl="node1" presStyleIdx="0" presStyleCnt="2" custLinFactNeighborX="-150" custLinFactNeighborY="-2909"/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D6C72280-09ED-4E2F-AAE1-BD8F266165DF}" type="pres">
      <dgm:prSet presAssocID="{B6E90F73-D71B-4AFE-8B12-81D1CAC7A3E0}" presName="desTx" presStyleLbl="fgAcc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C260313-4503-4CD9-9EA1-58AC353233E2}" type="pres">
      <dgm:prSet presAssocID="{A36DF57C-A4BF-446D-ACF0-CFF28EFFCDB1}" presName="sibTrans" presStyleLbl="sibTrans2D1" presStyleIdx="0" presStyleCnt="1"/>
      <dgm:spPr/>
      <dgm:t>
        <a:bodyPr/>
        <a:lstStyle/>
        <a:p>
          <a:endParaRPr lang="it-IT"/>
        </a:p>
      </dgm:t>
    </dgm:pt>
    <dgm:pt modelId="{D617308C-6F70-4B14-A3AA-34652A6E3C99}" type="pres">
      <dgm:prSet presAssocID="{A36DF57C-A4BF-446D-ACF0-CFF28EFFCDB1}" presName="connTx" presStyleLbl="sibTrans2D1" presStyleIdx="0" presStyleCnt="1"/>
      <dgm:spPr/>
      <dgm:t>
        <a:bodyPr/>
        <a:lstStyle/>
        <a:p>
          <a:endParaRPr lang="it-IT"/>
        </a:p>
      </dgm:t>
    </dgm:pt>
    <dgm:pt modelId="{FE115758-DB1C-4DB8-9130-95536BA09C54}" type="pres">
      <dgm:prSet presAssocID="{71095289-B838-490B-92AB-584BEC3BE719}" presName="composite" presStyleCnt="0"/>
      <dgm:spPr/>
    </dgm:pt>
    <dgm:pt modelId="{5C1DCD27-8A73-4DF2-8D07-4EAE58FEDE91}" type="pres">
      <dgm:prSet presAssocID="{71095289-B838-490B-92AB-584BEC3BE71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25947C-1606-4F23-9C96-A5DB08709402}" type="pres">
      <dgm:prSet presAssocID="{71095289-B838-490B-92AB-584BEC3BE719}" presName="parSh" presStyleLbl="node1" presStyleIdx="1" presStyleCnt="2" custLinFactNeighborX="-150" custLinFactNeighborY="-2909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FFA476EC-E72B-4B85-A616-00FE73D56660}" type="pres">
      <dgm:prSet presAssocID="{71095289-B838-490B-92AB-584BEC3BE719}" presName="desTx" presStyleLbl="fgAcc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2102C159-36E9-41ED-B3EE-CF997129318C}" type="presOf" srcId="{A55B652B-C7B7-4DAD-94BE-2873DE7DDDF8}" destId="{FFA476EC-E72B-4B85-A616-00FE73D56660}" srcOrd="0" destOrd="0" presId="urn:microsoft.com/office/officeart/2005/8/layout/process3"/>
    <dgm:cxn modelId="{4A65418C-ECCC-4FA7-9216-07CFA4E3765B}" type="presOf" srcId="{B6E90F73-D71B-4AFE-8B12-81D1CAC7A3E0}" destId="{FA5999D5-BDC4-441C-B807-180B53570262}" srcOrd="1" destOrd="0" presId="urn:microsoft.com/office/officeart/2005/8/layout/process3"/>
    <dgm:cxn modelId="{ED7A1B3C-9F39-42A3-A854-7EE0E9D2504C}" type="presOf" srcId="{6A14AD36-F404-4BA3-9DAD-CA49DE6ABF28}" destId="{FFA476EC-E72B-4B85-A616-00FE73D56660}" srcOrd="0" destOrd="1" presId="urn:microsoft.com/office/officeart/2005/8/layout/process3"/>
    <dgm:cxn modelId="{E77C480A-65A1-4BF7-AC76-4B58320A63E6}" type="presOf" srcId="{B6E90F73-D71B-4AFE-8B12-81D1CAC7A3E0}" destId="{47004FA6-761C-425C-A2EF-F0F2D41BE095}" srcOrd="0" destOrd="0" presId="urn:microsoft.com/office/officeart/2005/8/layout/process3"/>
    <dgm:cxn modelId="{D7EE2C40-436E-4872-8502-8F8F596B6474}" srcId="{A55B652B-C7B7-4DAD-94BE-2873DE7DDDF8}" destId="{3E4EA985-4C9C-4F64-B1B7-CB02CDE4C41A}" srcOrd="3" destOrd="0" parTransId="{CFF50DD1-7337-4B16-A546-4519FDBA55E2}" sibTransId="{F1773A07-21AE-4B51-9656-6F3B9044B865}"/>
    <dgm:cxn modelId="{D4E7C525-BEFB-4FC4-9DE6-0FEA4763A79C}" type="presOf" srcId="{BA8E6842-5F6F-47FA-A08E-99FA55C414D9}" destId="{FFA476EC-E72B-4B85-A616-00FE73D56660}" srcOrd="0" destOrd="2" presId="urn:microsoft.com/office/officeart/2005/8/layout/process3"/>
    <dgm:cxn modelId="{FBBDDCE0-91E3-4AF4-B785-EAB517A2C945}" type="presOf" srcId="{71095289-B838-490B-92AB-584BEC3BE719}" destId="{2C25947C-1606-4F23-9C96-A5DB08709402}" srcOrd="1" destOrd="0" presId="urn:microsoft.com/office/officeart/2005/8/layout/process3"/>
    <dgm:cxn modelId="{C95725E6-99A0-4D96-8ACB-5700E3B037C5}" type="presOf" srcId="{F1BA14E4-07EB-4EC4-84D4-9864819FDE7E}" destId="{5426DA10-9990-4164-B18E-C5AD944C93AC}" srcOrd="0" destOrd="0" presId="urn:microsoft.com/office/officeart/2005/8/layout/process3"/>
    <dgm:cxn modelId="{350270AE-5E7C-4EB1-9CDB-CBAF1DF423D2}" srcId="{A55B652B-C7B7-4DAD-94BE-2873DE7DDDF8}" destId="{BA8E6842-5F6F-47FA-A08E-99FA55C414D9}" srcOrd="1" destOrd="0" parTransId="{157D5D20-861F-4021-9171-BA785DEF516A}" sibTransId="{9AB1B545-1267-4DB4-B2FA-02EEFE0D7ECB}"/>
    <dgm:cxn modelId="{B930FCEB-1ED1-4A8E-86C4-F79E95FA66DA}" type="presOf" srcId="{3E4EA985-4C9C-4F64-B1B7-CB02CDE4C41A}" destId="{FFA476EC-E72B-4B85-A616-00FE73D56660}" srcOrd="0" destOrd="4" presId="urn:microsoft.com/office/officeart/2005/8/layout/process3"/>
    <dgm:cxn modelId="{B0159831-0BB8-40A3-92B5-6A02E859F2AB}" srcId="{F1BA14E4-07EB-4EC4-84D4-9864819FDE7E}" destId="{71095289-B838-490B-92AB-584BEC3BE719}" srcOrd="1" destOrd="0" parTransId="{ADECFAA4-CD28-4467-8352-D65618D071F2}" sibTransId="{882A86D6-7108-4FAF-9D2E-FC43F2DF5A9B}"/>
    <dgm:cxn modelId="{0FC47C77-F198-4149-B454-3C037B0DF62D}" srcId="{A55B652B-C7B7-4DAD-94BE-2873DE7DDDF8}" destId="{F281488C-2E8E-4CF4-94A7-FD14A6A99E29}" srcOrd="2" destOrd="0" parTransId="{3282BD97-F22F-4220-BD3D-89E217A649D2}" sibTransId="{4E179E9F-F94A-46EF-A4EE-1086A043FDA0}"/>
    <dgm:cxn modelId="{FD8DEEB1-F4D6-4B2B-8167-ACEBCC7FCA90}" type="presOf" srcId="{71095289-B838-490B-92AB-584BEC3BE719}" destId="{5C1DCD27-8A73-4DF2-8D07-4EAE58FEDE91}" srcOrd="0" destOrd="0" presId="urn:microsoft.com/office/officeart/2005/8/layout/process3"/>
    <dgm:cxn modelId="{85F93BE6-1D7A-4AFB-A417-C52F99D532B1}" srcId="{A55B652B-C7B7-4DAD-94BE-2873DE7DDDF8}" destId="{6A14AD36-F404-4BA3-9DAD-CA49DE6ABF28}" srcOrd="0" destOrd="0" parTransId="{3F958FAB-B2B8-4966-9703-9BFD55735E34}" sibTransId="{1F3C6B39-F8EF-45DD-B63F-7916718EBAAE}"/>
    <dgm:cxn modelId="{73665A59-BB54-496D-B938-9CC7E7B51346}" srcId="{71095289-B838-490B-92AB-584BEC3BE719}" destId="{A55B652B-C7B7-4DAD-94BE-2873DE7DDDF8}" srcOrd="0" destOrd="0" parTransId="{35FBA134-16CB-4E34-81A1-001F26DF0158}" sibTransId="{113DC224-5CA1-4EDB-BC1B-B9B7F8FC061D}"/>
    <dgm:cxn modelId="{8A487624-EE3A-44B2-A427-126B6DA55727}" type="presOf" srcId="{A36DF57C-A4BF-446D-ACF0-CFF28EFFCDB1}" destId="{EC260313-4503-4CD9-9EA1-58AC353233E2}" srcOrd="0" destOrd="0" presId="urn:microsoft.com/office/officeart/2005/8/layout/process3"/>
    <dgm:cxn modelId="{3B1D8F71-50E5-4B77-8DAB-635F006AE743}" type="presOf" srcId="{D0A87392-374E-4153-8774-4C1EE170700C}" destId="{D6C72280-09ED-4E2F-AAE1-BD8F266165DF}" srcOrd="0" destOrd="1" presId="urn:microsoft.com/office/officeart/2005/8/layout/process3"/>
    <dgm:cxn modelId="{EBD0D1F5-F94A-4272-865D-256DE6F0AFDA}" type="presOf" srcId="{A36DF57C-A4BF-446D-ACF0-CFF28EFFCDB1}" destId="{D617308C-6F70-4B14-A3AA-34652A6E3C99}" srcOrd="1" destOrd="0" presId="urn:microsoft.com/office/officeart/2005/8/layout/process3"/>
    <dgm:cxn modelId="{3283403A-52D2-4E99-A2DA-A5A868EDF236}" srcId="{B6E90F73-D71B-4AFE-8B12-81D1CAC7A3E0}" destId="{D0A87392-374E-4153-8774-4C1EE170700C}" srcOrd="1" destOrd="0" parTransId="{55C078D4-E335-4B26-BBCC-8C90601A2CAF}" sibTransId="{53077F00-DC87-4E0E-A781-8F7B7A6F7296}"/>
    <dgm:cxn modelId="{5AE2D0BC-4246-4056-A431-3F58E8CC76F2}" srcId="{F1BA14E4-07EB-4EC4-84D4-9864819FDE7E}" destId="{B6E90F73-D71B-4AFE-8B12-81D1CAC7A3E0}" srcOrd="0" destOrd="0" parTransId="{CCBD95FA-FE2A-4E1E-A60B-6889202CE5D1}" sibTransId="{A36DF57C-A4BF-446D-ACF0-CFF28EFFCDB1}"/>
    <dgm:cxn modelId="{D69438C3-F538-4C68-AA46-A9CF981F1A8B}" type="presOf" srcId="{296B500F-E10D-4C9E-9EEC-DF4F57014227}" destId="{D6C72280-09ED-4E2F-AAE1-BD8F266165DF}" srcOrd="0" destOrd="0" presId="urn:microsoft.com/office/officeart/2005/8/layout/process3"/>
    <dgm:cxn modelId="{493F8683-524A-4F7D-B1FA-410744CFF6A4}" type="presOf" srcId="{F281488C-2E8E-4CF4-94A7-FD14A6A99E29}" destId="{FFA476EC-E72B-4B85-A616-00FE73D56660}" srcOrd="0" destOrd="3" presId="urn:microsoft.com/office/officeart/2005/8/layout/process3"/>
    <dgm:cxn modelId="{566BCE12-BD35-4185-8C31-295FE9CA676F}" srcId="{B6E90F73-D71B-4AFE-8B12-81D1CAC7A3E0}" destId="{296B500F-E10D-4C9E-9EEC-DF4F57014227}" srcOrd="0" destOrd="0" parTransId="{26914EDE-BE35-4941-B1E9-DE2D31F08524}" sibTransId="{4364E82B-9B25-4628-913E-23EF6CA5CE20}"/>
    <dgm:cxn modelId="{200B991D-8567-4655-9094-030BECB89030}" type="presParOf" srcId="{5426DA10-9990-4164-B18E-C5AD944C93AC}" destId="{CE13EE49-5DBC-487B-89EB-A2A90C90492A}" srcOrd="0" destOrd="0" presId="urn:microsoft.com/office/officeart/2005/8/layout/process3"/>
    <dgm:cxn modelId="{47F2B050-A0F3-4AD2-BE34-F4DFC32788AF}" type="presParOf" srcId="{CE13EE49-5DBC-487B-89EB-A2A90C90492A}" destId="{47004FA6-761C-425C-A2EF-F0F2D41BE095}" srcOrd="0" destOrd="0" presId="urn:microsoft.com/office/officeart/2005/8/layout/process3"/>
    <dgm:cxn modelId="{395699A5-D8AE-4A17-9A12-8138834864D1}" type="presParOf" srcId="{CE13EE49-5DBC-487B-89EB-A2A90C90492A}" destId="{FA5999D5-BDC4-441C-B807-180B53570262}" srcOrd="1" destOrd="0" presId="urn:microsoft.com/office/officeart/2005/8/layout/process3"/>
    <dgm:cxn modelId="{00AFFD03-CD3E-4CA6-BB5B-E1F87C50B6F0}" type="presParOf" srcId="{CE13EE49-5DBC-487B-89EB-A2A90C90492A}" destId="{D6C72280-09ED-4E2F-AAE1-BD8F266165DF}" srcOrd="2" destOrd="0" presId="urn:microsoft.com/office/officeart/2005/8/layout/process3"/>
    <dgm:cxn modelId="{E91A92A2-3E60-4666-8A15-886869D1CC02}" type="presParOf" srcId="{5426DA10-9990-4164-B18E-C5AD944C93AC}" destId="{EC260313-4503-4CD9-9EA1-58AC353233E2}" srcOrd="1" destOrd="0" presId="urn:microsoft.com/office/officeart/2005/8/layout/process3"/>
    <dgm:cxn modelId="{3CFA99E4-C2CC-4614-851B-AFD0AB4FD020}" type="presParOf" srcId="{EC260313-4503-4CD9-9EA1-58AC353233E2}" destId="{D617308C-6F70-4B14-A3AA-34652A6E3C99}" srcOrd="0" destOrd="0" presId="urn:microsoft.com/office/officeart/2005/8/layout/process3"/>
    <dgm:cxn modelId="{3826591E-D808-4F68-9298-6342FD60519D}" type="presParOf" srcId="{5426DA10-9990-4164-B18E-C5AD944C93AC}" destId="{FE115758-DB1C-4DB8-9130-95536BA09C54}" srcOrd="2" destOrd="0" presId="urn:microsoft.com/office/officeart/2005/8/layout/process3"/>
    <dgm:cxn modelId="{2FFE3515-2FBB-4B6A-8923-ED893DBA4324}" type="presParOf" srcId="{FE115758-DB1C-4DB8-9130-95536BA09C54}" destId="{5C1DCD27-8A73-4DF2-8D07-4EAE58FEDE91}" srcOrd="0" destOrd="0" presId="urn:microsoft.com/office/officeart/2005/8/layout/process3"/>
    <dgm:cxn modelId="{18D0B100-52BE-4F6F-B266-84BFBF984020}" type="presParOf" srcId="{FE115758-DB1C-4DB8-9130-95536BA09C54}" destId="{2C25947C-1606-4F23-9C96-A5DB08709402}" srcOrd="1" destOrd="0" presId="urn:microsoft.com/office/officeart/2005/8/layout/process3"/>
    <dgm:cxn modelId="{1924A488-FCE4-4E15-A260-5DE286D28C91}" type="presParOf" srcId="{FE115758-DB1C-4DB8-9130-95536BA09C54}" destId="{FFA476EC-E72B-4B85-A616-00FE73D5666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DE7DB1-AC11-4F12-A3F7-B1A8B77D0EE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3655233-0D47-41A2-AF60-E8D063193EB0}">
      <dgm:prSet phldrT="[Texte]"/>
      <dgm:spPr/>
      <dgm:t>
        <a:bodyPr/>
        <a:lstStyle/>
        <a:p>
          <a:r>
            <a:rPr lang="fr-FR" noProof="0" dirty="0" smtClean="0"/>
            <a:t>Règles pour la définition des barrières issues des rapports IAEA  :</a:t>
          </a:r>
          <a:endParaRPr lang="fr-FR" noProof="0" dirty="0"/>
        </a:p>
      </dgm:t>
    </dgm:pt>
    <dgm:pt modelId="{17A03F0C-2B5E-4936-96C2-C510E21DBC85}" type="parTrans" cxnId="{EDE6DC0E-AAFE-4012-AE4D-83ACA7CBDD19}">
      <dgm:prSet/>
      <dgm:spPr/>
      <dgm:t>
        <a:bodyPr/>
        <a:lstStyle/>
        <a:p>
          <a:endParaRPr lang="fr-FR" noProof="0" dirty="0"/>
        </a:p>
      </dgm:t>
    </dgm:pt>
    <dgm:pt modelId="{2BC97A37-BACD-423A-A643-F39DE472BC06}" type="sibTrans" cxnId="{EDE6DC0E-AAFE-4012-AE4D-83ACA7CBDD19}">
      <dgm:prSet/>
      <dgm:spPr/>
      <dgm:t>
        <a:bodyPr/>
        <a:lstStyle/>
        <a:p>
          <a:endParaRPr lang="fr-FR" noProof="0" dirty="0"/>
        </a:p>
      </dgm:t>
    </dgm:pt>
    <dgm:pt modelId="{146E21F3-4D4A-442B-B51F-EFA6B950C0BE}">
      <dgm:prSet/>
      <dgm:spPr/>
      <dgm:t>
        <a:bodyPr/>
        <a:lstStyle/>
        <a:p>
          <a:r>
            <a:rPr lang="fr-FR" i="1" noProof="0" dirty="0" smtClean="0"/>
            <a:t>The design </a:t>
          </a:r>
          <a:r>
            <a:rPr lang="fr-FR" i="1" noProof="0" dirty="0" err="1" smtClean="0"/>
            <a:t>shall</a:t>
          </a:r>
          <a:r>
            <a:rPr lang="fr-FR" i="1" noProof="0" dirty="0" smtClean="0"/>
            <a:t> </a:t>
          </a:r>
          <a:r>
            <a:rPr lang="fr-FR" i="1" noProof="0" dirty="0" err="1" smtClean="0"/>
            <a:t>provide</a:t>
          </a:r>
          <a:r>
            <a:rPr lang="fr-FR" i="1" noProof="0" dirty="0" smtClean="0"/>
            <a:t> for multiple </a:t>
          </a:r>
          <a:r>
            <a:rPr lang="fr-FR" i="1" noProof="0" dirty="0" err="1" smtClean="0"/>
            <a:t>physical</a:t>
          </a:r>
          <a:r>
            <a:rPr lang="fr-FR" i="1" noProof="0" dirty="0" smtClean="0"/>
            <a:t> </a:t>
          </a:r>
          <a:r>
            <a:rPr lang="fr-FR" i="1" noProof="0" dirty="0" err="1" smtClean="0"/>
            <a:t>barriers</a:t>
          </a:r>
          <a:r>
            <a:rPr lang="fr-FR" i="1" noProof="0" dirty="0" smtClean="0"/>
            <a:t>. [6]</a:t>
          </a:r>
          <a:endParaRPr lang="fr-FR" i="1" noProof="0" dirty="0"/>
        </a:p>
      </dgm:t>
    </dgm:pt>
    <dgm:pt modelId="{F95F0A2F-E742-4195-BCB5-E6B71F677113}" type="parTrans" cxnId="{0AC6C621-DD65-4770-A65F-7C8A366853B1}">
      <dgm:prSet/>
      <dgm:spPr/>
      <dgm:t>
        <a:bodyPr/>
        <a:lstStyle/>
        <a:p>
          <a:endParaRPr lang="fr-FR" noProof="0" dirty="0"/>
        </a:p>
      </dgm:t>
    </dgm:pt>
    <dgm:pt modelId="{3459D854-7EE4-4599-AEB1-3FB49C5E42E5}" type="sibTrans" cxnId="{0AC6C621-DD65-4770-A65F-7C8A366853B1}">
      <dgm:prSet/>
      <dgm:spPr/>
      <dgm:t>
        <a:bodyPr/>
        <a:lstStyle/>
        <a:p>
          <a:endParaRPr lang="fr-FR" noProof="0" dirty="0"/>
        </a:p>
      </dgm:t>
    </dgm:pt>
    <dgm:pt modelId="{7520BBEA-1FF4-45F4-B07C-A148C823EFC6}">
      <dgm:prSet/>
      <dgm:spPr/>
      <dgm:t>
        <a:bodyPr/>
        <a:lstStyle/>
        <a:p>
          <a:r>
            <a:rPr lang="fr-FR" i="1" noProof="0" dirty="0" err="1" smtClean="0"/>
            <a:t>Barriers</a:t>
          </a:r>
          <a:r>
            <a:rPr lang="fr-FR" i="1" noProof="0" dirty="0" smtClean="0"/>
            <a:t> </a:t>
          </a:r>
          <a:r>
            <a:rPr lang="fr-FR" i="1" noProof="0" dirty="0" err="1" smtClean="0"/>
            <a:t>shall</a:t>
          </a:r>
          <a:r>
            <a:rPr lang="fr-FR" i="1" noProof="0" dirty="0" smtClean="0"/>
            <a:t> </a:t>
          </a:r>
          <a:r>
            <a:rPr lang="fr-FR" i="1" noProof="0" dirty="0" err="1" smtClean="0"/>
            <a:t>be</a:t>
          </a:r>
          <a:r>
            <a:rPr lang="fr-FR" i="1" noProof="0" dirty="0" smtClean="0"/>
            <a:t> </a:t>
          </a:r>
          <a:r>
            <a:rPr lang="fr-FR" i="1" noProof="0" dirty="0" err="1" smtClean="0"/>
            <a:t>independent</a:t>
          </a:r>
          <a:r>
            <a:rPr lang="fr-FR" i="1" noProof="0" dirty="0" smtClean="0"/>
            <a:t> as far as </a:t>
          </a:r>
          <a:r>
            <a:rPr lang="fr-FR" i="1" noProof="0" dirty="0" err="1" smtClean="0"/>
            <a:t>is</a:t>
          </a:r>
          <a:r>
            <a:rPr lang="fr-FR" i="1" noProof="0" dirty="0" smtClean="0"/>
            <a:t> </a:t>
          </a:r>
          <a:r>
            <a:rPr lang="fr-FR" i="1" noProof="0" dirty="0" err="1" smtClean="0"/>
            <a:t>practicable</a:t>
          </a:r>
          <a:r>
            <a:rPr lang="fr-FR" i="1" noProof="0" dirty="0" smtClean="0"/>
            <a:t>. [6]</a:t>
          </a:r>
          <a:endParaRPr lang="fr-FR" i="1" noProof="0" dirty="0"/>
        </a:p>
      </dgm:t>
    </dgm:pt>
    <dgm:pt modelId="{1BD30B39-C3AF-4256-9702-22D8741580D7}" type="parTrans" cxnId="{CE70524B-B6F3-43B5-B9D6-79D42D3C5512}">
      <dgm:prSet/>
      <dgm:spPr/>
      <dgm:t>
        <a:bodyPr/>
        <a:lstStyle/>
        <a:p>
          <a:endParaRPr lang="fr-FR" noProof="0" dirty="0"/>
        </a:p>
      </dgm:t>
    </dgm:pt>
    <dgm:pt modelId="{4F42D0F6-2E51-4060-AEF7-4B25CE528749}" type="sibTrans" cxnId="{CE70524B-B6F3-43B5-B9D6-79D42D3C5512}">
      <dgm:prSet/>
      <dgm:spPr/>
      <dgm:t>
        <a:bodyPr/>
        <a:lstStyle/>
        <a:p>
          <a:endParaRPr lang="fr-FR" noProof="0" dirty="0"/>
        </a:p>
      </dgm:t>
    </dgm:pt>
    <dgm:pt modelId="{2461424D-F76F-49CE-A64E-8CE52205D41D}">
      <dgm:prSet/>
      <dgm:spPr/>
      <dgm:t>
        <a:bodyPr/>
        <a:lstStyle/>
        <a:p>
          <a:r>
            <a:rPr lang="fr-FR" i="1" noProof="0" dirty="0" smtClean="0"/>
            <a:t>The </a:t>
          </a:r>
          <a:r>
            <a:rPr lang="fr-FR" i="1" noProof="0" dirty="0" err="1" smtClean="0"/>
            <a:t>number</a:t>
          </a:r>
          <a:r>
            <a:rPr lang="fr-FR" i="1" noProof="0" dirty="0" smtClean="0"/>
            <a:t> of </a:t>
          </a:r>
          <a:r>
            <a:rPr lang="fr-FR" i="1" noProof="0" dirty="0" err="1" smtClean="0"/>
            <a:t>barriers</a:t>
          </a:r>
          <a:r>
            <a:rPr lang="fr-FR" i="1" noProof="0" dirty="0" smtClean="0"/>
            <a:t> </a:t>
          </a:r>
          <a:r>
            <a:rPr lang="fr-FR" i="1" noProof="0" dirty="0" err="1" smtClean="0"/>
            <a:t>that</a:t>
          </a:r>
          <a:r>
            <a:rPr lang="fr-FR" i="1" noProof="0" dirty="0" smtClean="0"/>
            <a:t> </a:t>
          </a:r>
          <a:r>
            <a:rPr lang="fr-FR" i="1" noProof="0" dirty="0" err="1" smtClean="0"/>
            <a:t>will</a:t>
          </a:r>
          <a:r>
            <a:rPr lang="fr-FR" i="1" noProof="0" dirty="0" smtClean="0"/>
            <a:t> </a:t>
          </a:r>
          <a:r>
            <a:rPr lang="fr-FR" i="1" noProof="0" dirty="0" err="1" smtClean="0"/>
            <a:t>be</a:t>
          </a:r>
          <a:r>
            <a:rPr lang="fr-FR" i="1" noProof="0" dirty="0" smtClean="0"/>
            <a:t> </a:t>
          </a:r>
          <a:r>
            <a:rPr lang="fr-FR" i="1" noProof="0" dirty="0" err="1" smtClean="0"/>
            <a:t>necessary</a:t>
          </a:r>
          <a:r>
            <a:rPr lang="fr-FR" i="1" noProof="0" dirty="0" smtClean="0"/>
            <a:t> </a:t>
          </a:r>
          <a:r>
            <a:rPr lang="fr-FR" i="1" noProof="0" dirty="0" err="1" smtClean="0"/>
            <a:t>will</a:t>
          </a:r>
          <a:r>
            <a:rPr lang="fr-FR" i="1" noProof="0" dirty="0" smtClean="0"/>
            <a:t> </a:t>
          </a:r>
          <a:r>
            <a:rPr lang="fr-FR" i="1" noProof="0" dirty="0" err="1" smtClean="0"/>
            <a:t>depend</a:t>
          </a:r>
          <a:r>
            <a:rPr lang="fr-FR" i="1" noProof="0" dirty="0" smtClean="0"/>
            <a:t> </a:t>
          </a:r>
          <a:r>
            <a:rPr lang="fr-FR" i="1" noProof="0" dirty="0" err="1" smtClean="0"/>
            <a:t>upon</a:t>
          </a:r>
          <a:r>
            <a:rPr lang="fr-FR" i="1" noProof="0" dirty="0" smtClean="0"/>
            <a:t> the initial source </a:t>
          </a:r>
          <a:r>
            <a:rPr lang="fr-FR" i="1" noProof="0" dirty="0" err="1" smtClean="0"/>
            <a:t>term</a:t>
          </a:r>
          <a:r>
            <a:rPr lang="fr-FR" i="1" noProof="0" dirty="0" smtClean="0"/>
            <a:t> in </a:t>
          </a:r>
          <a:r>
            <a:rPr lang="fr-FR" i="1" noProof="0" dirty="0" err="1" smtClean="0"/>
            <a:t>terms</a:t>
          </a:r>
          <a:r>
            <a:rPr lang="fr-FR" i="1" noProof="0" dirty="0" smtClean="0"/>
            <a:t> of the </a:t>
          </a:r>
          <a:r>
            <a:rPr lang="fr-FR" i="1" noProof="0" dirty="0" err="1" smtClean="0"/>
            <a:t>amount</a:t>
          </a:r>
          <a:r>
            <a:rPr lang="fr-FR" i="1" noProof="0" dirty="0" smtClean="0"/>
            <a:t> and </a:t>
          </a:r>
          <a:r>
            <a:rPr lang="fr-FR" i="1" noProof="0" dirty="0" err="1" smtClean="0"/>
            <a:t>isotopic</a:t>
          </a:r>
          <a:r>
            <a:rPr lang="fr-FR" i="1" noProof="0" dirty="0" smtClean="0"/>
            <a:t> composition </a:t>
          </a:r>
          <a:r>
            <a:rPr lang="fr-FR" i="1" noProof="0" dirty="0" err="1" smtClean="0"/>
            <a:t>radionuclides</a:t>
          </a:r>
          <a:r>
            <a:rPr lang="fr-FR" i="1" noProof="0" dirty="0" smtClean="0"/>
            <a:t>, the </a:t>
          </a:r>
          <a:r>
            <a:rPr lang="fr-FR" i="1" noProof="0" dirty="0" err="1" smtClean="0"/>
            <a:t>effectiveness</a:t>
          </a:r>
          <a:r>
            <a:rPr lang="fr-FR" i="1" noProof="0" dirty="0" smtClean="0"/>
            <a:t> of the </a:t>
          </a:r>
          <a:r>
            <a:rPr lang="fr-FR" i="1" noProof="0" dirty="0" err="1" smtClean="0"/>
            <a:t>individual</a:t>
          </a:r>
          <a:r>
            <a:rPr lang="fr-FR" i="1" noProof="0" dirty="0" smtClean="0"/>
            <a:t> </a:t>
          </a:r>
          <a:r>
            <a:rPr lang="fr-FR" i="1" noProof="0" dirty="0" err="1" smtClean="0"/>
            <a:t>barriers</a:t>
          </a:r>
          <a:r>
            <a:rPr lang="fr-FR" i="1" noProof="0" dirty="0" smtClean="0"/>
            <a:t>, the possible </a:t>
          </a:r>
          <a:r>
            <a:rPr lang="fr-FR" i="1" noProof="0" dirty="0" err="1" smtClean="0"/>
            <a:t>internal</a:t>
          </a:r>
          <a:r>
            <a:rPr lang="fr-FR" i="1" noProof="0" dirty="0" smtClean="0"/>
            <a:t> and </a:t>
          </a:r>
          <a:r>
            <a:rPr lang="fr-FR" i="1" noProof="0" dirty="0" err="1" smtClean="0"/>
            <a:t>external</a:t>
          </a:r>
          <a:r>
            <a:rPr lang="fr-FR" i="1" noProof="0" dirty="0" smtClean="0"/>
            <a:t> </a:t>
          </a:r>
          <a:r>
            <a:rPr lang="fr-FR" i="1" noProof="0" dirty="0" err="1" smtClean="0"/>
            <a:t>hazards</a:t>
          </a:r>
          <a:r>
            <a:rPr lang="fr-FR" i="1" noProof="0" dirty="0" smtClean="0"/>
            <a:t> and the </a:t>
          </a:r>
          <a:r>
            <a:rPr lang="fr-FR" i="1" noProof="0" dirty="0" err="1" smtClean="0"/>
            <a:t>potential</a:t>
          </a:r>
          <a:r>
            <a:rPr lang="fr-FR" i="1" noProof="0" dirty="0" smtClean="0"/>
            <a:t> </a:t>
          </a:r>
          <a:r>
            <a:rPr lang="fr-FR" i="1" noProof="0" dirty="0" err="1" smtClean="0"/>
            <a:t>consequences</a:t>
          </a:r>
          <a:r>
            <a:rPr lang="fr-FR" i="1" noProof="0" dirty="0" smtClean="0"/>
            <a:t> of </a:t>
          </a:r>
          <a:r>
            <a:rPr lang="fr-FR" i="1" noProof="0" dirty="0" err="1" smtClean="0"/>
            <a:t>failures</a:t>
          </a:r>
          <a:r>
            <a:rPr lang="fr-FR" i="1" noProof="0" dirty="0" smtClean="0"/>
            <a:t>.  [6]</a:t>
          </a:r>
          <a:endParaRPr lang="fr-FR" i="1" noProof="0" dirty="0"/>
        </a:p>
      </dgm:t>
    </dgm:pt>
    <dgm:pt modelId="{DFD35A73-F1AB-4455-B410-A47CBE060AF5}" type="parTrans" cxnId="{383E4B7F-F42F-444D-9656-844644BB19A5}">
      <dgm:prSet/>
      <dgm:spPr/>
      <dgm:t>
        <a:bodyPr/>
        <a:lstStyle/>
        <a:p>
          <a:endParaRPr lang="fr-FR" noProof="0" dirty="0"/>
        </a:p>
      </dgm:t>
    </dgm:pt>
    <dgm:pt modelId="{142E03E0-6634-4DBC-A296-1F28E3D2409D}" type="sibTrans" cxnId="{383E4B7F-F42F-444D-9656-844644BB19A5}">
      <dgm:prSet/>
      <dgm:spPr/>
      <dgm:t>
        <a:bodyPr/>
        <a:lstStyle/>
        <a:p>
          <a:endParaRPr lang="fr-FR" noProof="0" dirty="0"/>
        </a:p>
      </dgm:t>
    </dgm:pt>
    <dgm:pt modelId="{FE4AC94B-7C99-47B7-AE0C-83942456E4A2}">
      <dgm:prSet/>
      <dgm:spPr/>
      <dgm:t>
        <a:bodyPr/>
        <a:lstStyle/>
        <a:p>
          <a:r>
            <a:rPr lang="fr-FR" i="1" noProof="0" dirty="0" err="1" smtClean="0"/>
            <a:t>Risk</a:t>
          </a:r>
          <a:r>
            <a:rPr lang="fr-FR" i="1" noProof="0" dirty="0" smtClean="0"/>
            <a:t> </a:t>
          </a:r>
          <a:r>
            <a:rPr lang="fr-FR" i="1" noProof="0" dirty="0" err="1" smtClean="0"/>
            <a:t>assessment</a:t>
          </a:r>
          <a:r>
            <a:rPr lang="fr-FR" i="1" noProof="0" dirty="0" smtClean="0"/>
            <a:t> </a:t>
          </a:r>
          <a:r>
            <a:rPr lang="fr-FR" i="1" noProof="0" dirty="0" err="1" smtClean="0"/>
            <a:t>will</a:t>
          </a:r>
          <a:r>
            <a:rPr lang="fr-FR" i="1" noProof="0" dirty="0" smtClean="0"/>
            <a:t> </a:t>
          </a:r>
          <a:r>
            <a:rPr lang="fr-FR" i="1" noProof="0" dirty="0" err="1" smtClean="0"/>
            <a:t>determine</a:t>
          </a:r>
          <a:r>
            <a:rPr lang="fr-FR" i="1" noProof="0" dirty="0" smtClean="0"/>
            <a:t> </a:t>
          </a:r>
          <a:r>
            <a:rPr lang="fr-FR" i="1" noProof="0" dirty="0" err="1" smtClean="0"/>
            <a:t>whether</a:t>
          </a:r>
          <a:r>
            <a:rPr lang="fr-FR" i="1" noProof="0" dirty="0" smtClean="0"/>
            <a:t> </a:t>
          </a:r>
          <a:r>
            <a:rPr lang="fr-FR" i="1" noProof="0" dirty="0" err="1" smtClean="0"/>
            <a:t>barriers</a:t>
          </a:r>
          <a:r>
            <a:rPr lang="fr-FR" i="1" noProof="0" dirty="0" smtClean="0"/>
            <a:t> </a:t>
          </a:r>
          <a:r>
            <a:rPr lang="fr-FR" i="1" noProof="0" dirty="0" err="1" smtClean="0"/>
            <a:t>incorporated</a:t>
          </a:r>
          <a:r>
            <a:rPr lang="fr-FR" i="1" noProof="0" dirty="0" smtClean="0"/>
            <a:t> in the design </a:t>
          </a:r>
          <a:r>
            <a:rPr lang="fr-FR" i="1" noProof="0" dirty="0" err="1" smtClean="0"/>
            <a:t>fulfil</a:t>
          </a:r>
          <a:r>
            <a:rPr lang="fr-FR" i="1" noProof="0" dirty="0" smtClean="0"/>
            <a:t> the </a:t>
          </a:r>
          <a:r>
            <a:rPr lang="fr-FR" i="1" noProof="0" dirty="0" err="1" smtClean="0"/>
            <a:t>safety</a:t>
          </a:r>
          <a:r>
            <a:rPr lang="fr-FR" i="1" noProof="0" dirty="0" smtClean="0"/>
            <a:t> </a:t>
          </a:r>
          <a:r>
            <a:rPr lang="fr-FR" i="1" noProof="0" dirty="0" err="1" smtClean="0"/>
            <a:t>functions</a:t>
          </a:r>
          <a:r>
            <a:rPr lang="fr-FR" i="1" noProof="0" dirty="0" smtClean="0"/>
            <a:t> </a:t>
          </a:r>
          <a:r>
            <a:rPr lang="fr-FR" i="1" noProof="0" dirty="0" err="1" smtClean="0"/>
            <a:t>required</a:t>
          </a:r>
          <a:r>
            <a:rPr lang="fr-FR" i="1" noProof="0" dirty="0" smtClean="0"/>
            <a:t> of </a:t>
          </a:r>
          <a:r>
            <a:rPr lang="fr-FR" i="1" noProof="0" dirty="0" err="1" smtClean="0"/>
            <a:t>them</a:t>
          </a:r>
          <a:r>
            <a:rPr lang="fr-FR" i="1" noProof="0" dirty="0" smtClean="0"/>
            <a:t>. [7]</a:t>
          </a:r>
          <a:endParaRPr lang="fr-FR" i="1" noProof="0" dirty="0"/>
        </a:p>
      </dgm:t>
    </dgm:pt>
    <dgm:pt modelId="{853B8F8F-D8F2-4868-9D28-5BE6EA7DBEC4}" type="parTrans" cxnId="{B81EE324-C58E-41D9-9AED-644763B709F4}">
      <dgm:prSet/>
      <dgm:spPr/>
      <dgm:t>
        <a:bodyPr/>
        <a:lstStyle/>
        <a:p>
          <a:endParaRPr lang="fr-FR" noProof="0" dirty="0"/>
        </a:p>
      </dgm:t>
    </dgm:pt>
    <dgm:pt modelId="{3D3423B5-6406-423E-8D3D-9778FB93D2FC}" type="sibTrans" cxnId="{B81EE324-C58E-41D9-9AED-644763B709F4}">
      <dgm:prSet/>
      <dgm:spPr/>
      <dgm:t>
        <a:bodyPr/>
        <a:lstStyle/>
        <a:p>
          <a:endParaRPr lang="fr-FR" noProof="0" dirty="0"/>
        </a:p>
      </dgm:t>
    </dgm:pt>
    <dgm:pt modelId="{284D6917-63F4-45D9-B655-68D55E833535}">
      <dgm:prSet/>
      <dgm:spPr/>
      <dgm:t>
        <a:bodyPr/>
        <a:lstStyle/>
        <a:p>
          <a:r>
            <a:rPr lang="fr-FR" noProof="0" dirty="0" smtClean="0"/>
            <a:t>Discussions avec le </a:t>
          </a:r>
          <a:r>
            <a:rPr lang="fr-FR" noProof="0" dirty="0" err="1" smtClean="0"/>
            <a:t>Risk</a:t>
          </a:r>
          <a:r>
            <a:rPr lang="fr-FR" noProof="0" dirty="0" smtClean="0"/>
            <a:t> and </a:t>
          </a:r>
          <a:r>
            <a:rPr lang="fr-FR" noProof="0" dirty="0" err="1" smtClean="0"/>
            <a:t>Safety</a:t>
          </a:r>
          <a:r>
            <a:rPr lang="fr-FR" noProof="0" dirty="0" smtClean="0"/>
            <a:t> </a:t>
          </a:r>
          <a:r>
            <a:rPr lang="fr-FR" noProof="0" dirty="0" err="1" smtClean="0"/>
            <a:t>Working</a:t>
          </a:r>
          <a:r>
            <a:rPr lang="fr-FR" noProof="0" dirty="0" smtClean="0"/>
            <a:t> group (RSWG) du </a:t>
          </a:r>
          <a:r>
            <a:rPr lang="fr-FR" noProof="0" dirty="0" smtClean="0"/>
            <a:t>GIF :</a:t>
          </a:r>
          <a:endParaRPr lang="fr-FR" noProof="0" dirty="0"/>
        </a:p>
      </dgm:t>
    </dgm:pt>
    <dgm:pt modelId="{F786A199-1CA9-4650-BE1C-78CB70E12993}" type="parTrans" cxnId="{BFE72DB9-83A3-442A-90A6-02C3F9DC2A64}">
      <dgm:prSet/>
      <dgm:spPr/>
      <dgm:t>
        <a:bodyPr/>
        <a:lstStyle/>
        <a:p>
          <a:endParaRPr lang="fr-FR" noProof="0" dirty="0"/>
        </a:p>
      </dgm:t>
    </dgm:pt>
    <dgm:pt modelId="{ED2023C5-53C7-4AEB-8F49-7A07C53840C0}" type="sibTrans" cxnId="{BFE72DB9-83A3-442A-90A6-02C3F9DC2A64}">
      <dgm:prSet/>
      <dgm:spPr/>
      <dgm:t>
        <a:bodyPr/>
        <a:lstStyle/>
        <a:p>
          <a:endParaRPr lang="fr-FR" noProof="0" dirty="0"/>
        </a:p>
      </dgm:t>
    </dgm:pt>
    <dgm:pt modelId="{5EF799DD-1EC0-49CE-B157-151DCE3DB670}">
      <dgm:prSet/>
      <dgm:spPr/>
      <dgm:t>
        <a:bodyPr/>
        <a:lstStyle/>
        <a:p>
          <a:r>
            <a:rPr lang="fr-FR" noProof="0" dirty="0" smtClean="0"/>
            <a:t>Définition des barrières de confinement</a:t>
          </a:r>
        </a:p>
      </dgm:t>
    </dgm:pt>
    <dgm:pt modelId="{6BC4A08C-F58D-46FC-87AF-1413FCE3F9FA}" type="parTrans" cxnId="{4911462C-F687-4872-8E6E-1D2415A3FDF5}">
      <dgm:prSet/>
      <dgm:spPr/>
      <dgm:t>
        <a:bodyPr/>
        <a:lstStyle/>
        <a:p>
          <a:endParaRPr lang="fr-FR" noProof="0" dirty="0"/>
        </a:p>
      </dgm:t>
    </dgm:pt>
    <dgm:pt modelId="{CBE9CE22-E2AB-4B68-9218-56AB103B43A9}" type="sibTrans" cxnId="{4911462C-F687-4872-8E6E-1D2415A3FDF5}">
      <dgm:prSet/>
      <dgm:spPr/>
      <dgm:t>
        <a:bodyPr/>
        <a:lstStyle/>
        <a:p>
          <a:endParaRPr lang="fr-FR" noProof="0" dirty="0"/>
        </a:p>
      </dgm:t>
    </dgm:pt>
    <dgm:pt modelId="{6BB31886-B5E5-43BB-9A18-EF9B96D7E584}">
      <dgm:prSet/>
      <dgm:spPr/>
      <dgm:t>
        <a:bodyPr/>
        <a:lstStyle/>
        <a:p>
          <a:r>
            <a:rPr lang="fr-FR" noProof="0" smtClean="0"/>
            <a:t>Application du concept de défense en profondeur à la fonction de sûreté confinement des éléments radioactifs</a:t>
          </a:r>
          <a:endParaRPr lang="fr-FR" noProof="0" dirty="0" smtClean="0"/>
        </a:p>
      </dgm:t>
    </dgm:pt>
    <dgm:pt modelId="{C63DC71B-F1FE-44E1-A357-43866274DAE2}" type="parTrans" cxnId="{E685C0CE-FD30-4136-8132-B63488C7C6D4}">
      <dgm:prSet/>
      <dgm:spPr/>
      <dgm:t>
        <a:bodyPr/>
        <a:lstStyle/>
        <a:p>
          <a:endParaRPr lang="fr-FR" noProof="0" dirty="0"/>
        </a:p>
      </dgm:t>
    </dgm:pt>
    <dgm:pt modelId="{7C3D8368-69FE-44A6-A588-98087E00BD34}" type="sibTrans" cxnId="{E685C0CE-FD30-4136-8132-B63488C7C6D4}">
      <dgm:prSet/>
      <dgm:spPr/>
      <dgm:t>
        <a:bodyPr/>
        <a:lstStyle/>
        <a:p>
          <a:endParaRPr lang="fr-FR" noProof="0" dirty="0"/>
        </a:p>
      </dgm:t>
    </dgm:pt>
    <dgm:pt modelId="{8D043B7E-DB56-4939-970D-D3EE5311C2C9}">
      <dgm:prSet/>
      <dgm:spPr/>
      <dgm:t>
        <a:bodyPr/>
        <a:lstStyle/>
        <a:p>
          <a:r>
            <a:rPr lang="fr-FR" noProof="0" dirty="0" smtClean="0"/>
            <a:t>Barrières de confinement pour les autres </a:t>
          </a:r>
          <a:r>
            <a:rPr lang="fr-FR" noProof="0" dirty="0" smtClean="0"/>
            <a:t>concepts :</a:t>
          </a:r>
          <a:endParaRPr lang="fr-FR" noProof="0" dirty="0" smtClean="0"/>
        </a:p>
      </dgm:t>
    </dgm:pt>
    <dgm:pt modelId="{D11621A8-7C9D-4426-AAC8-1B5D49B92C78}" type="parTrans" cxnId="{9D9243AC-B8CB-4DCC-92F9-3A1D99B980A2}">
      <dgm:prSet/>
      <dgm:spPr/>
      <dgm:t>
        <a:bodyPr/>
        <a:lstStyle/>
        <a:p>
          <a:endParaRPr lang="fr-FR" noProof="0" dirty="0"/>
        </a:p>
      </dgm:t>
    </dgm:pt>
    <dgm:pt modelId="{AF3C4C2E-B31D-4952-AE43-63F850CEEF18}" type="sibTrans" cxnId="{9D9243AC-B8CB-4DCC-92F9-3A1D99B980A2}">
      <dgm:prSet/>
      <dgm:spPr/>
      <dgm:t>
        <a:bodyPr/>
        <a:lstStyle/>
        <a:p>
          <a:endParaRPr lang="fr-FR" noProof="0" dirty="0"/>
        </a:p>
      </dgm:t>
    </dgm:pt>
    <dgm:pt modelId="{FB3F3C64-33CF-4A52-921C-441EFC6A33CC}">
      <dgm:prSet/>
      <dgm:spPr/>
      <dgm:t>
        <a:bodyPr/>
        <a:lstStyle/>
        <a:p>
          <a:r>
            <a:rPr lang="fr-FR" noProof="0" dirty="0" smtClean="0"/>
            <a:t>À combustible solide: PWR, </a:t>
          </a:r>
          <a:r>
            <a:rPr lang="fr-FR" noProof="0" dirty="0" err="1" smtClean="0"/>
            <a:t>Candu</a:t>
          </a:r>
          <a:r>
            <a:rPr lang="fr-FR" noProof="0" dirty="0" smtClean="0"/>
            <a:t>, SFR, VHTR, DLFR, PBMR</a:t>
          </a:r>
        </a:p>
      </dgm:t>
    </dgm:pt>
    <dgm:pt modelId="{8B114E1E-9A48-4920-8CD2-D3A5379C2AEC}" type="parTrans" cxnId="{8E1C2D60-89C3-46F2-84F0-CAC69FDFCF1A}">
      <dgm:prSet/>
      <dgm:spPr/>
      <dgm:t>
        <a:bodyPr/>
        <a:lstStyle/>
        <a:p>
          <a:endParaRPr lang="fr-FR" noProof="0" dirty="0"/>
        </a:p>
      </dgm:t>
    </dgm:pt>
    <dgm:pt modelId="{91893864-3C0F-4630-A625-B2E31AE197B8}" type="sibTrans" cxnId="{8E1C2D60-89C3-46F2-84F0-CAC69FDFCF1A}">
      <dgm:prSet/>
      <dgm:spPr/>
      <dgm:t>
        <a:bodyPr/>
        <a:lstStyle/>
        <a:p>
          <a:endParaRPr lang="fr-FR" noProof="0" dirty="0"/>
        </a:p>
      </dgm:t>
    </dgm:pt>
    <dgm:pt modelId="{7688A959-8380-42CA-BF46-56A194274BA0}">
      <dgm:prSet/>
      <dgm:spPr/>
      <dgm:t>
        <a:bodyPr/>
        <a:lstStyle/>
        <a:p>
          <a:r>
            <a:rPr lang="fr-FR" noProof="0" smtClean="0"/>
            <a:t>Lié à la définition de l’accident grave</a:t>
          </a:r>
          <a:endParaRPr lang="fr-FR" noProof="0" dirty="0" smtClean="0"/>
        </a:p>
      </dgm:t>
    </dgm:pt>
    <dgm:pt modelId="{EB315981-0324-4FBA-8D21-FEB1B052AA3C}" type="parTrans" cxnId="{8F635582-A208-4B00-9242-EB29AED0E5C7}">
      <dgm:prSet/>
      <dgm:spPr/>
      <dgm:t>
        <a:bodyPr/>
        <a:lstStyle/>
        <a:p>
          <a:endParaRPr lang="fr-FR"/>
        </a:p>
      </dgm:t>
    </dgm:pt>
    <dgm:pt modelId="{27863404-BD19-470F-BCAA-14A47350B04A}" type="sibTrans" cxnId="{8F635582-A208-4B00-9242-EB29AED0E5C7}">
      <dgm:prSet/>
      <dgm:spPr/>
      <dgm:t>
        <a:bodyPr/>
        <a:lstStyle/>
        <a:p>
          <a:endParaRPr lang="fr-FR"/>
        </a:p>
      </dgm:t>
    </dgm:pt>
    <dgm:pt modelId="{F8A12B91-E8F1-48F2-BA3F-1DA7AE2A508A}">
      <dgm:prSet/>
      <dgm:spPr/>
      <dgm:t>
        <a:bodyPr/>
        <a:lstStyle/>
        <a:p>
          <a:r>
            <a:rPr lang="fr-FR" noProof="0" dirty="0" err="1" smtClean="0"/>
            <a:t>MSRs</a:t>
          </a:r>
          <a:r>
            <a:rPr lang="fr-FR" noProof="0" dirty="0" smtClean="0"/>
            <a:t> : </a:t>
          </a:r>
          <a:r>
            <a:rPr lang="fr-FR" noProof="0" dirty="0" smtClean="0"/>
            <a:t>ORNL MSRE, MSFR livrable </a:t>
          </a:r>
          <a:r>
            <a:rPr lang="fr-FR" noProof="0" dirty="0" smtClean="0"/>
            <a:t>2.5 du projet EVOL.</a:t>
          </a:r>
          <a:endParaRPr lang="fr-FR" noProof="0" dirty="0" smtClean="0"/>
        </a:p>
      </dgm:t>
    </dgm:pt>
    <dgm:pt modelId="{D9B519A7-AEB6-4D10-9988-8A96FA9F99B6}" type="parTrans" cxnId="{8E51E1D9-74C4-4AC0-AD51-16B366FDEB4F}">
      <dgm:prSet/>
      <dgm:spPr/>
      <dgm:t>
        <a:bodyPr/>
        <a:lstStyle/>
        <a:p>
          <a:endParaRPr lang="fr-FR"/>
        </a:p>
      </dgm:t>
    </dgm:pt>
    <dgm:pt modelId="{3A295A23-DD59-429B-A2CA-773F25E95BF2}" type="sibTrans" cxnId="{8E51E1D9-74C4-4AC0-AD51-16B366FDEB4F}">
      <dgm:prSet/>
      <dgm:spPr/>
      <dgm:t>
        <a:bodyPr/>
        <a:lstStyle/>
        <a:p>
          <a:endParaRPr lang="fr-FR"/>
        </a:p>
      </dgm:t>
    </dgm:pt>
    <dgm:pt modelId="{3EC5A1B6-E1EE-470A-9E20-4543AA7F6FB5}" type="pres">
      <dgm:prSet presAssocID="{E6DE7DB1-AC11-4F12-A3F7-B1A8B77D0E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BC42610-DC8B-4254-A962-E9DA0BE5504A}" type="pres">
      <dgm:prSet presAssocID="{F3655233-0D47-41A2-AF60-E8D063193EB0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3A5A2851-BF5D-4DE3-BDB0-A83221C8FE7C}" type="pres">
      <dgm:prSet presAssocID="{F3655233-0D47-41A2-AF60-E8D063193EB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6ECEF3-3BDE-4472-9E6A-E8C30DBA1702}" type="pres">
      <dgm:prSet presAssocID="{284D6917-63F4-45D9-B655-68D55E833535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98C3995B-973B-4B91-9027-AF692E236E0C}" type="pres">
      <dgm:prSet presAssocID="{284D6917-63F4-45D9-B655-68D55E83353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442DEF-B37D-4A76-A003-55D4402CD664}" type="pres">
      <dgm:prSet presAssocID="{8D043B7E-DB56-4939-970D-D3EE5311C2C9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811CAF83-EAA9-4DB9-9C83-407821EB0B12}" type="pres">
      <dgm:prSet presAssocID="{8D043B7E-DB56-4939-970D-D3EE5311C2C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CC29D7-C00A-4D4F-BA75-6A5DDC597EBA}" type="presOf" srcId="{284D6917-63F4-45D9-B655-68D55E833535}" destId="{906ECEF3-3BDE-4472-9E6A-E8C30DBA1702}" srcOrd="0" destOrd="0" presId="urn:microsoft.com/office/officeart/2005/8/layout/vList2"/>
    <dgm:cxn modelId="{CE70524B-B6F3-43B5-B9D6-79D42D3C5512}" srcId="{F3655233-0D47-41A2-AF60-E8D063193EB0}" destId="{7520BBEA-1FF4-45F4-B07C-A148C823EFC6}" srcOrd="1" destOrd="0" parTransId="{1BD30B39-C3AF-4256-9702-22D8741580D7}" sibTransId="{4F42D0F6-2E51-4060-AEF7-4B25CE528749}"/>
    <dgm:cxn modelId="{05073D5D-A0A7-4473-8EBC-C01205C11ECA}" type="presOf" srcId="{8D043B7E-DB56-4939-970D-D3EE5311C2C9}" destId="{13442DEF-B37D-4A76-A003-55D4402CD664}" srcOrd="0" destOrd="0" presId="urn:microsoft.com/office/officeart/2005/8/layout/vList2"/>
    <dgm:cxn modelId="{2DBFA76A-5B99-4B04-A262-6116F255122F}" type="presOf" srcId="{F3655233-0D47-41A2-AF60-E8D063193EB0}" destId="{DBC42610-DC8B-4254-A962-E9DA0BE5504A}" srcOrd="0" destOrd="0" presId="urn:microsoft.com/office/officeart/2005/8/layout/vList2"/>
    <dgm:cxn modelId="{0AC6C621-DD65-4770-A65F-7C8A366853B1}" srcId="{F3655233-0D47-41A2-AF60-E8D063193EB0}" destId="{146E21F3-4D4A-442B-B51F-EFA6B950C0BE}" srcOrd="0" destOrd="0" parTransId="{F95F0A2F-E742-4195-BCB5-E6B71F677113}" sibTransId="{3459D854-7EE4-4599-AEB1-3FB49C5E42E5}"/>
    <dgm:cxn modelId="{3AE67656-333E-43D2-B326-4BE41FBFBCF5}" type="presOf" srcId="{7520BBEA-1FF4-45F4-B07C-A148C823EFC6}" destId="{3A5A2851-BF5D-4DE3-BDB0-A83221C8FE7C}" srcOrd="0" destOrd="1" presId="urn:microsoft.com/office/officeart/2005/8/layout/vList2"/>
    <dgm:cxn modelId="{CF8535F7-8C2F-4140-9B16-7186EE19EBA8}" type="presOf" srcId="{F8A12B91-E8F1-48F2-BA3F-1DA7AE2A508A}" destId="{811CAF83-EAA9-4DB9-9C83-407821EB0B12}" srcOrd="0" destOrd="1" presId="urn:microsoft.com/office/officeart/2005/8/layout/vList2"/>
    <dgm:cxn modelId="{BFE72DB9-83A3-442A-90A6-02C3F9DC2A64}" srcId="{E6DE7DB1-AC11-4F12-A3F7-B1A8B77D0EEC}" destId="{284D6917-63F4-45D9-B655-68D55E833535}" srcOrd="1" destOrd="0" parTransId="{F786A199-1CA9-4650-BE1C-78CB70E12993}" sibTransId="{ED2023C5-53C7-4AEB-8F49-7A07C53840C0}"/>
    <dgm:cxn modelId="{E028A6FC-6255-4579-B761-E0303FD83359}" type="presOf" srcId="{7688A959-8380-42CA-BF46-56A194274BA0}" destId="{98C3995B-973B-4B91-9027-AF692E236E0C}" srcOrd="0" destOrd="2" presId="urn:microsoft.com/office/officeart/2005/8/layout/vList2"/>
    <dgm:cxn modelId="{25BFEB62-63FE-417D-84E1-F0C1C6116D2D}" type="presOf" srcId="{FB3F3C64-33CF-4A52-921C-441EFC6A33CC}" destId="{811CAF83-EAA9-4DB9-9C83-407821EB0B12}" srcOrd="0" destOrd="0" presId="urn:microsoft.com/office/officeart/2005/8/layout/vList2"/>
    <dgm:cxn modelId="{9D9243AC-B8CB-4DCC-92F9-3A1D99B980A2}" srcId="{E6DE7DB1-AC11-4F12-A3F7-B1A8B77D0EEC}" destId="{8D043B7E-DB56-4939-970D-D3EE5311C2C9}" srcOrd="2" destOrd="0" parTransId="{D11621A8-7C9D-4426-AAC8-1B5D49B92C78}" sibTransId="{AF3C4C2E-B31D-4952-AE43-63F850CEEF18}"/>
    <dgm:cxn modelId="{DE0D0316-3614-4990-9E49-E7A3E7A3ABF8}" type="presOf" srcId="{5EF799DD-1EC0-49CE-B157-151DCE3DB670}" destId="{98C3995B-973B-4B91-9027-AF692E236E0C}" srcOrd="0" destOrd="0" presId="urn:microsoft.com/office/officeart/2005/8/layout/vList2"/>
    <dgm:cxn modelId="{96D9D4D3-1443-4828-B775-7A96A0F5E6BF}" type="presOf" srcId="{6BB31886-B5E5-43BB-9A18-EF9B96D7E584}" destId="{98C3995B-973B-4B91-9027-AF692E236E0C}" srcOrd="0" destOrd="1" presId="urn:microsoft.com/office/officeart/2005/8/layout/vList2"/>
    <dgm:cxn modelId="{8E1C2D60-89C3-46F2-84F0-CAC69FDFCF1A}" srcId="{8D043B7E-DB56-4939-970D-D3EE5311C2C9}" destId="{FB3F3C64-33CF-4A52-921C-441EFC6A33CC}" srcOrd="0" destOrd="0" parTransId="{8B114E1E-9A48-4920-8CD2-D3A5379C2AEC}" sibTransId="{91893864-3C0F-4630-A625-B2E31AE197B8}"/>
    <dgm:cxn modelId="{C1E9A35F-54B9-4761-BF2E-8C93DAA33A9A}" type="presOf" srcId="{146E21F3-4D4A-442B-B51F-EFA6B950C0BE}" destId="{3A5A2851-BF5D-4DE3-BDB0-A83221C8FE7C}" srcOrd="0" destOrd="0" presId="urn:microsoft.com/office/officeart/2005/8/layout/vList2"/>
    <dgm:cxn modelId="{EDE6DC0E-AAFE-4012-AE4D-83ACA7CBDD19}" srcId="{E6DE7DB1-AC11-4F12-A3F7-B1A8B77D0EEC}" destId="{F3655233-0D47-41A2-AF60-E8D063193EB0}" srcOrd="0" destOrd="0" parTransId="{17A03F0C-2B5E-4936-96C2-C510E21DBC85}" sibTransId="{2BC97A37-BACD-423A-A643-F39DE472BC06}"/>
    <dgm:cxn modelId="{E685C0CE-FD30-4136-8132-B63488C7C6D4}" srcId="{5EF799DD-1EC0-49CE-B157-151DCE3DB670}" destId="{6BB31886-B5E5-43BB-9A18-EF9B96D7E584}" srcOrd="0" destOrd="0" parTransId="{C63DC71B-F1FE-44E1-A357-43866274DAE2}" sibTransId="{7C3D8368-69FE-44A6-A588-98087E00BD34}"/>
    <dgm:cxn modelId="{28D98120-DEE0-4571-9DE5-50BA38F6DF10}" type="presOf" srcId="{2461424D-F76F-49CE-A64E-8CE52205D41D}" destId="{3A5A2851-BF5D-4DE3-BDB0-A83221C8FE7C}" srcOrd="0" destOrd="2" presId="urn:microsoft.com/office/officeart/2005/8/layout/vList2"/>
    <dgm:cxn modelId="{8F635582-A208-4B00-9242-EB29AED0E5C7}" srcId="{5EF799DD-1EC0-49CE-B157-151DCE3DB670}" destId="{7688A959-8380-42CA-BF46-56A194274BA0}" srcOrd="1" destOrd="0" parTransId="{EB315981-0324-4FBA-8D21-FEB1B052AA3C}" sibTransId="{27863404-BD19-470F-BCAA-14A47350B04A}"/>
    <dgm:cxn modelId="{69BC4554-1162-4901-B5D8-4F0C3B03182C}" type="presOf" srcId="{FE4AC94B-7C99-47B7-AE0C-83942456E4A2}" destId="{3A5A2851-BF5D-4DE3-BDB0-A83221C8FE7C}" srcOrd="0" destOrd="3" presId="urn:microsoft.com/office/officeart/2005/8/layout/vList2"/>
    <dgm:cxn modelId="{8E51E1D9-74C4-4AC0-AD51-16B366FDEB4F}" srcId="{8D043B7E-DB56-4939-970D-D3EE5311C2C9}" destId="{F8A12B91-E8F1-48F2-BA3F-1DA7AE2A508A}" srcOrd="1" destOrd="0" parTransId="{D9B519A7-AEB6-4D10-9988-8A96FA9F99B6}" sibTransId="{3A295A23-DD59-429B-A2CA-773F25E95BF2}"/>
    <dgm:cxn modelId="{4911462C-F687-4872-8E6E-1D2415A3FDF5}" srcId="{284D6917-63F4-45D9-B655-68D55E833535}" destId="{5EF799DD-1EC0-49CE-B157-151DCE3DB670}" srcOrd="0" destOrd="0" parTransId="{6BC4A08C-F58D-46FC-87AF-1413FCE3F9FA}" sibTransId="{CBE9CE22-E2AB-4B68-9218-56AB103B43A9}"/>
    <dgm:cxn modelId="{383E4B7F-F42F-444D-9656-844644BB19A5}" srcId="{F3655233-0D47-41A2-AF60-E8D063193EB0}" destId="{2461424D-F76F-49CE-A64E-8CE52205D41D}" srcOrd="2" destOrd="0" parTransId="{DFD35A73-F1AB-4455-B410-A47CBE060AF5}" sibTransId="{142E03E0-6634-4DBC-A296-1F28E3D2409D}"/>
    <dgm:cxn modelId="{B81EE324-C58E-41D9-9AED-644763B709F4}" srcId="{F3655233-0D47-41A2-AF60-E8D063193EB0}" destId="{FE4AC94B-7C99-47B7-AE0C-83942456E4A2}" srcOrd="3" destOrd="0" parTransId="{853B8F8F-D8F2-4868-9D28-5BE6EA7DBEC4}" sibTransId="{3D3423B5-6406-423E-8D3D-9778FB93D2FC}"/>
    <dgm:cxn modelId="{9C3DBFDC-00C0-4535-88B8-4D59A1C03E05}" type="presOf" srcId="{E6DE7DB1-AC11-4F12-A3F7-B1A8B77D0EEC}" destId="{3EC5A1B6-E1EE-470A-9E20-4543AA7F6FB5}" srcOrd="0" destOrd="0" presId="urn:microsoft.com/office/officeart/2005/8/layout/vList2"/>
    <dgm:cxn modelId="{8A8788AB-7E9A-421D-A936-88E4E757593A}" type="presParOf" srcId="{3EC5A1B6-E1EE-470A-9E20-4543AA7F6FB5}" destId="{DBC42610-DC8B-4254-A962-E9DA0BE5504A}" srcOrd="0" destOrd="0" presId="urn:microsoft.com/office/officeart/2005/8/layout/vList2"/>
    <dgm:cxn modelId="{8895A19F-0E2A-40B4-8239-293C3E6EA38A}" type="presParOf" srcId="{3EC5A1B6-E1EE-470A-9E20-4543AA7F6FB5}" destId="{3A5A2851-BF5D-4DE3-BDB0-A83221C8FE7C}" srcOrd="1" destOrd="0" presId="urn:microsoft.com/office/officeart/2005/8/layout/vList2"/>
    <dgm:cxn modelId="{97F64798-11B6-43BA-B37B-65BC82DD7342}" type="presParOf" srcId="{3EC5A1B6-E1EE-470A-9E20-4543AA7F6FB5}" destId="{906ECEF3-3BDE-4472-9E6A-E8C30DBA1702}" srcOrd="2" destOrd="0" presId="urn:microsoft.com/office/officeart/2005/8/layout/vList2"/>
    <dgm:cxn modelId="{88F9A78A-E5F3-480A-9858-19F8D1AFFAA2}" type="presParOf" srcId="{3EC5A1B6-E1EE-470A-9E20-4543AA7F6FB5}" destId="{98C3995B-973B-4B91-9027-AF692E236E0C}" srcOrd="3" destOrd="0" presId="urn:microsoft.com/office/officeart/2005/8/layout/vList2"/>
    <dgm:cxn modelId="{A0ECC830-3B68-4339-99B0-C72FAB3B63C8}" type="presParOf" srcId="{3EC5A1B6-E1EE-470A-9E20-4543AA7F6FB5}" destId="{13442DEF-B37D-4A76-A003-55D4402CD664}" srcOrd="4" destOrd="0" presId="urn:microsoft.com/office/officeart/2005/8/layout/vList2"/>
    <dgm:cxn modelId="{B045F60A-DBAA-472A-BC61-5E1838A23C2B}" type="presParOf" srcId="{3EC5A1B6-E1EE-470A-9E20-4543AA7F6FB5}" destId="{811CAF83-EAA9-4DB9-9C83-407821EB0B1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1241D-7965-48EE-BC1C-28B393FA0A3A}">
      <dsp:nvSpPr>
        <dsp:cNvPr id="0" name=""/>
        <dsp:cNvSpPr/>
      </dsp:nvSpPr>
      <dsp:spPr>
        <a:xfrm>
          <a:off x="0" y="320707"/>
          <a:ext cx="8358909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4" tIns="354076" rIns="64874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noProof="0" dirty="0" smtClean="0"/>
            <a:t>Description de la méthodologie MLD</a:t>
          </a:r>
          <a:endParaRPr lang="fr-FR" sz="170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noProof="0" dirty="0" smtClean="0"/>
            <a:t>Application au MSFR</a:t>
          </a:r>
          <a:endParaRPr lang="fr-FR" sz="1700" kern="1200" noProof="0" dirty="0"/>
        </a:p>
      </dsp:txBody>
      <dsp:txXfrm>
        <a:off x="0" y="320707"/>
        <a:ext cx="8358909" cy="990675"/>
      </dsp:txXfrm>
    </dsp:sp>
    <dsp:sp modelId="{DD12A230-0C07-4DD6-BF01-4FF217FC93A4}">
      <dsp:nvSpPr>
        <dsp:cNvPr id="0" name=""/>
        <dsp:cNvSpPr/>
      </dsp:nvSpPr>
      <dsp:spPr>
        <a:xfrm>
          <a:off x="417945" y="69787"/>
          <a:ext cx="5851236" cy="501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63" tIns="0" rIns="221163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MLD</a:t>
          </a:r>
          <a:endParaRPr lang="fr-FR" sz="1700" kern="1200" noProof="0" dirty="0"/>
        </a:p>
      </dsp:txBody>
      <dsp:txXfrm>
        <a:off x="417945" y="69787"/>
        <a:ext cx="5851236" cy="501840"/>
      </dsp:txXfrm>
    </dsp:sp>
    <dsp:sp modelId="{120C502B-D147-4266-9BAA-972263FC2E90}">
      <dsp:nvSpPr>
        <dsp:cNvPr id="0" name=""/>
        <dsp:cNvSpPr/>
      </dsp:nvSpPr>
      <dsp:spPr>
        <a:xfrm>
          <a:off x="0" y="1654103"/>
          <a:ext cx="835890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4" tIns="354076" rIns="64874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0" kern="1200" dirty="0" smtClean="0"/>
            <a:t>Description de la méthodologie FFMEA</a:t>
          </a:r>
          <a:endParaRPr lang="fr-FR" sz="1700" b="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0" kern="1200" dirty="0" smtClean="0"/>
            <a:t>Liste préliminaire d’évènements initiateurs hypothétiques</a:t>
          </a:r>
          <a:endParaRPr lang="fr-FR" sz="1700" b="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noProof="0" dirty="0" smtClean="0"/>
            <a:t>Liste de points du design à définir</a:t>
          </a:r>
          <a:endParaRPr lang="fr-FR" sz="1700" kern="1200" noProof="0" dirty="0"/>
        </a:p>
      </dsp:txBody>
      <dsp:txXfrm>
        <a:off x="0" y="1654103"/>
        <a:ext cx="8358909" cy="1285200"/>
      </dsp:txXfrm>
    </dsp:sp>
    <dsp:sp modelId="{8B74A651-492B-433B-87DD-C64072B7E0B8}">
      <dsp:nvSpPr>
        <dsp:cNvPr id="0" name=""/>
        <dsp:cNvSpPr/>
      </dsp:nvSpPr>
      <dsp:spPr>
        <a:xfrm>
          <a:off x="417945" y="1403183"/>
          <a:ext cx="5851236" cy="50184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63" tIns="0" rIns="221163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FFMEA </a:t>
          </a:r>
          <a:endParaRPr lang="fr-FR" sz="1700" kern="1200" noProof="0" dirty="0"/>
        </a:p>
      </dsp:txBody>
      <dsp:txXfrm>
        <a:off x="417945" y="1403183"/>
        <a:ext cx="5851236" cy="501840"/>
      </dsp:txXfrm>
    </dsp:sp>
    <dsp:sp modelId="{2DA93FBF-F000-4574-8BE3-7E2F5D465024}">
      <dsp:nvSpPr>
        <dsp:cNvPr id="0" name=""/>
        <dsp:cNvSpPr/>
      </dsp:nvSpPr>
      <dsp:spPr>
        <a:xfrm>
          <a:off x="0" y="3282023"/>
          <a:ext cx="835890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4" tIns="354076" rIns="64874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0" kern="1200" dirty="0" smtClean="0"/>
            <a:t>Caractéristiques du MSFR</a:t>
          </a:r>
          <a:endParaRPr lang="fr-FR" sz="1700" b="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noProof="0" dirty="0" smtClean="0"/>
            <a:t>Bibliographie </a:t>
          </a:r>
          <a:endParaRPr lang="fr-FR" sz="1700" b="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noProof="0" dirty="0" smtClean="0"/>
            <a:t>Propositions de barrières de confinement</a:t>
          </a:r>
          <a:endParaRPr lang="fr-FR" sz="1700" kern="1200" noProof="0" dirty="0"/>
        </a:p>
      </dsp:txBody>
      <dsp:txXfrm>
        <a:off x="0" y="3282023"/>
        <a:ext cx="8358909" cy="1285200"/>
      </dsp:txXfrm>
    </dsp:sp>
    <dsp:sp modelId="{0E20DFEE-283D-4630-B1E1-DC46980155A2}">
      <dsp:nvSpPr>
        <dsp:cNvPr id="0" name=""/>
        <dsp:cNvSpPr/>
      </dsp:nvSpPr>
      <dsp:spPr>
        <a:xfrm>
          <a:off x="417945" y="3031103"/>
          <a:ext cx="5851236" cy="50184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63" tIns="0" rIns="221163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Définition des barrières de confinement pour le MSFR</a:t>
          </a:r>
          <a:endParaRPr lang="fr-FR" sz="1700" kern="1200" noProof="0" dirty="0"/>
        </a:p>
      </dsp:txBody>
      <dsp:txXfrm>
        <a:off x="417945" y="3031103"/>
        <a:ext cx="5851236" cy="50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54B9-76B7-4C6A-820C-7D1BC001F51B}">
      <dsp:nvSpPr>
        <dsp:cNvPr id="0" name=""/>
        <dsp:cNvSpPr/>
      </dsp:nvSpPr>
      <dsp:spPr>
        <a:xfrm>
          <a:off x="2621" y="545949"/>
          <a:ext cx="3193352" cy="12773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400" kern="1200" noProof="0" dirty="0" smtClean="0">
              <a:sym typeface="Symbol" pitchFamily="18" charset="2"/>
            </a:rPr>
            <a:t>Identification d’un évènement redouté central à prévenir ;</a:t>
          </a:r>
          <a:endParaRPr lang="fr-FR" sz="1400" kern="1200" noProof="0" dirty="0"/>
        </a:p>
      </dsp:txBody>
      <dsp:txXfrm>
        <a:off x="641291" y="545949"/>
        <a:ext cx="1916012" cy="1277340"/>
      </dsp:txXfrm>
    </dsp:sp>
    <dsp:sp modelId="{5EC5296E-501C-4EF9-A2DB-03797EC477B2}">
      <dsp:nvSpPr>
        <dsp:cNvPr id="0" name=""/>
        <dsp:cNvSpPr/>
      </dsp:nvSpPr>
      <dsp:spPr>
        <a:xfrm>
          <a:off x="2876638" y="545949"/>
          <a:ext cx="3193352" cy="127734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400" kern="1200" noProof="0" dirty="0" smtClean="0">
              <a:sym typeface="Symbol" pitchFamily="18" charset="2"/>
            </a:rPr>
            <a:t>Construction de sous-évènements et recherche </a:t>
          </a:r>
          <a:r>
            <a:rPr lang="fr-FR" altLang="fr-FR" sz="1400" kern="1200" noProof="0" dirty="0" smtClean="0">
              <a:sym typeface="Symbol" pitchFamily="18" charset="2"/>
            </a:rPr>
            <a:t>de leurs causes, </a:t>
          </a:r>
          <a:r>
            <a:rPr lang="fr-FR" altLang="fr-FR" sz="1400" kern="1200" noProof="0" dirty="0" smtClean="0">
              <a:sym typeface="Symbol" pitchFamily="18" charset="2"/>
            </a:rPr>
            <a:t>en considérant tous les phénomènes possibles ;</a:t>
          </a:r>
        </a:p>
      </dsp:txBody>
      <dsp:txXfrm>
        <a:off x="3515308" y="545949"/>
        <a:ext cx="1916012" cy="1277340"/>
      </dsp:txXfrm>
    </dsp:sp>
    <dsp:sp modelId="{8830C876-F3B1-47B3-9B37-A590413F28C0}">
      <dsp:nvSpPr>
        <dsp:cNvPr id="0" name=""/>
        <dsp:cNvSpPr/>
      </dsp:nvSpPr>
      <dsp:spPr>
        <a:xfrm>
          <a:off x="5750655" y="545949"/>
          <a:ext cx="3193352" cy="12773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400" kern="1200" noProof="0" dirty="0" smtClean="0">
              <a:sym typeface="Symbol" pitchFamily="18" charset="2"/>
            </a:rPr>
            <a:t>Pour chaque cause, </a:t>
          </a:r>
          <a:r>
            <a:rPr lang="fr-FR" altLang="fr-FR" sz="1400" kern="1200" noProof="0" dirty="0" smtClean="0">
              <a:sym typeface="Symbol" pitchFamily="18" charset="2"/>
            </a:rPr>
            <a:t>identification </a:t>
          </a:r>
          <a:r>
            <a:rPr lang="fr-FR" altLang="fr-FR" sz="1400" kern="1200" noProof="0" dirty="0" smtClean="0">
              <a:sym typeface="Symbol" pitchFamily="18" charset="2"/>
            </a:rPr>
            <a:t>des évènements initiateurs </a:t>
          </a:r>
          <a:r>
            <a:rPr lang="fr-FR" altLang="fr-FR" sz="1400" kern="1200" noProof="0" dirty="0" smtClean="0">
              <a:sym typeface="Symbol" pitchFamily="18" charset="2"/>
            </a:rPr>
            <a:t>correspondants. </a:t>
          </a:r>
          <a:endParaRPr lang="fr-FR" sz="1400" kern="1200" noProof="0" dirty="0"/>
        </a:p>
      </dsp:txBody>
      <dsp:txXfrm>
        <a:off x="6389325" y="545949"/>
        <a:ext cx="1916012" cy="1277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8522-BBAA-449D-8E0D-8355384070DA}">
      <dsp:nvSpPr>
        <dsp:cNvPr id="0" name=""/>
        <dsp:cNvSpPr/>
      </dsp:nvSpPr>
      <dsp:spPr>
        <a:xfrm>
          <a:off x="0" y="2893"/>
          <a:ext cx="5710765" cy="45687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Composants et systèmes</a:t>
          </a:r>
          <a:endParaRPr lang="fr-FR" sz="2000" kern="1200" noProof="0" dirty="0"/>
        </a:p>
      </dsp:txBody>
      <dsp:txXfrm>
        <a:off x="0" y="2893"/>
        <a:ext cx="5710765" cy="456872"/>
      </dsp:txXfrm>
    </dsp:sp>
    <dsp:sp modelId="{30399199-4AD9-4186-AB01-3088D3E93824}">
      <dsp:nvSpPr>
        <dsp:cNvPr id="0" name=""/>
        <dsp:cNvSpPr/>
      </dsp:nvSpPr>
      <dsp:spPr>
        <a:xfrm>
          <a:off x="0" y="459766"/>
          <a:ext cx="5710765" cy="25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Les composants du système d’extraction des produits de fission (système de bullage) doivent être </a:t>
          </a:r>
          <a:r>
            <a:rPr lang="fr-FR" sz="1600" kern="1200" noProof="0" dirty="0" smtClean="0"/>
            <a:t>choisis ;</a:t>
          </a:r>
          <a:endParaRPr lang="fr-FR" sz="1600" kern="1200" noProof="0" dirty="0" smtClean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Des </a:t>
          </a:r>
          <a:r>
            <a:rPr lang="fr-FR" sz="1600" kern="1200" noProof="0" dirty="0" smtClean="0"/>
            <a:t>vannes </a:t>
          </a:r>
          <a:r>
            <a:rPr lang="fr-FR" sz="1600" kern="1200" noProof="0" dirty="0" smtClean="0"/>
            <a:t>sont à prévoir pour isoler les systèmes en cas de mauvais </a:t>
          </a:r>
          <a:r>
            <a:rPr lang="fr-FR" sz="1600" kern="1200" noProof="0" dirty="0" smtClean="0"/>
            <a:t>fonctionnement :</a:t>
          </a:r>
          <a:endParaRPr lang="fr-FR" sz="1600" kern="1200" noProof="0" dirty="0" smtClean="0"/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Circuit intermédiaire pour isoler les </a:t>
          </a:r>
          <a:r>
            <a:rPr lang="fr-FR" sz="1400" kern="1200" noProof="0" dirty="0" smtClean="0"/>
            <a:t>secteurs ;</a:t>
          </a:r>
          <a:endParaRPr lang="fr-FR" sz="1600" kern="1200" noProof="0" dirty="0" smtClean="0"/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Circuit de refroidissement des </a:t>
          </a:r>
          <a:r>
            <a:rPr lang="fr-FR" sz="1400" kern="1200" noProof="0" dirty="0" smtClean="0"/>
            <a:t>structures ;</a:t>
          </a:r>
          <a:endParaRPr lang="fr-FR" sz="1600" kern="1200" noProof="0" dirty="0" smtClean="0"/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Système de </a:t>
          </a:r>
          <a:r>
            <a:rPr lang="fr-FR" sz="1400" kern="1200" noProof="0" dirty="0" smtClean="0"/>
            <a:t>bullage ;</a:t>
          </a:r>
          <a:endParaRPr lang="fr-FR" sz="1600" kern="1200" noProof="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Système de dépressurisation pour l’enceinte </a:t>
          </a:r>
          <a:r>
            <a:rPr lang="fr-FR" sz="1600" kern="1200" noProof="0" dirty="0" smtClean="0"/>
            <a:t>réacteur ;</a:t>
          </a:r>
          <a:endParaRPr lang="fr-FR" sz="1600" kern="1200" noProof="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Des systèmes de chauffage pour maintenir les sels fertile et intermédiaire </a:t>
          </a:r>
          <a:r>
            <a:rPr lang="fr-FR" sz="1600" kern="1200" noProof="0" dirty="0" smtClean="0"/>
            <a:t>à l’état liquide après </a:t>
          </a:r>
          <a:r>
            <a:rPr lang="fr-FR" sz="1600" kern="1200" noProof="0" dirty="0" smtClean="0"/>
            <a:t>la vidange du </a:t>
          </a:r>
          <a:r>
            <a:rPr lang="fr-FR" sz="1600" kern="1200" noProof="0" dirty="0" smtClean="0"/>
            <a:t>combustible : </a:t>
          </a:r>
          <a:endParaRPr lang="fr-FR" sz="1600" kern="1200" noProof="0" dirty="0" smtClean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Puissance résiduelle de la couverture fertile à </a:t>
          </a:r>
          <a:r>
            <a:rPr lang="fr-FR" sz="1400" kern="1200" noProof="0" dirty="0" smtClean="0"/>
            <a:t>évaluer.</a:t>
          </a:r>
          <a:endParaRPr lang="fr-FR" sz="1400" kern="1200" noProof="0" dirty="0" smtClean="0"/>
        </a:p>
      </dsp:txBody>
      <dsp:txXfrm>
        <a:off x="0" y="459766"/>
        <a:ext cx="5710765" cy="2510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9F8F9-86EC-42FC-80DC-D5D05BCC9574}">
      <dsp:nvSpPr>
        <dsp:cNvPr id="0" name=""/>
        <dsp:cNvSpPr/>
      </dsp:nvSpPr>
      <dsp:spPr>
        <a:xfrm>
          <a:off x="1499" y="0"/>
          <a:ext cx="3196841" cy="11753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L’application de la méthodologie FFMEA au MSFR a soulevé des questions sur le design</a:t>
          </a:r>
          <a:endParaRPr lang="fr-FR" sz="1500" kern="1200" noProof="0" dirty="0"/>
        </a:p>
      </dsp:txBody>
      <dsp:txXfrm>
        <a:off x="1499" y="0"/>
        <a:ext cx="3196841" cy="1175332"/>
      </dsp:txXfrm>
    </dsp:sp>
    <dsp:sp modelId="{21CEEC5A-6881-4418-8A94-70A29E7EDADC}">
      <dsp:nvSpPr>
        <dsp:cNvPr id="0" name=""/>
        <dsp:cNvSpPr/>
      </dsp:nvSpPr>
      <dsp:spPr>
        <a:xfrm>
          <a:off x="3518024" y="191257"/>
          <a:ext cx="677730" cy="7928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noProof="0" dirty="0"/>
        </a:p>
      </dsp:txBody>
      <dsp:txXfrm>
        <a:off x="3518024" y="349820"/>
        <a:ext cx="474411" cy="475690"/>
      </dsp:txXfrm>
    </dsp:sp>
    <dsp:sp modelId="{CC371776-0F69-45FA-8944-4601882BD992}">
      <dsp:nvSpPr>
        <dsp:cNvPr id="0" name=""/>
        <dsp:cNvSpPr/>
      </dsp:nvSpPr>
      <dsp:spPr>
        <a:xfrm>
          <a:off x="4477077" y="0"/>
          <a:ext cx="3196841" cy="117533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dirty="0" smtClean="0"/>
            <a:t>Production d’une liste d’options de design à définir incluant des composants et des systèmes, mais aussi des procédures, des variables clés et des phénomènes à étudier.</a:t>
          </a:r>
          <a:endParaRPr lang="fr-FR" sz="1500" kern="1200" noProof="0" dirty="0"/>
        </a:p>
      </dsp:txBody>
      <dsp:txXfrm>
        <a:off x="4477077" y="0"/>
        <a:ext cx="3196841" cy="1175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82DF8-69B6-4719-9ECC-032B2303BA6C}">
      <dsp:nvSpPr>
        <dsp:cNvPr id="0" name=""/>
        <dsp:cNvSpPr/>
      </dsp:nvSpPr>
      <dsp:spPr>
        <a:xfrm>
          <a:off x="0" y="337"/>
          <a:ext cx="6369051" cy="4303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504D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Procédures</a:t>
          </a:r>
          <a:endParaRPr lang="fr-FR" sz="2000" kern="1200" noProof="0" dirty="0"/>
        </a:p>
      </dsp:txBody>
      <dsp:txXfrm>
        <a:off x="0" y="337"/>
        <a:ext cx="6369051" cy="430363"/>
      </dsp:txXfrm>
    </dsp:sp>
    <dsp:sp modelId="{5D114A70-D97C-4A45-9052-43750CD92644}">
      <dsp:nvSpPr>
        <dsp:cNvPr id="0" name=""/>
        <dsp:cNvSpPr/>
      </dsp:nvSpPr>
      <dsp:spPr>
        <a:xfrm>
          <a:off x="0" y="430700"/>
          <a:ext cx="6369051" cy="1769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17" tIns="20320" rIns="113792" bIns="203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600" b="0" kern="1200" noProof="0" dirty="0" smtClean="0"/>
            <a:t>Utilisation de l’EDS (Emergency </a:t>
          </a:r>
          <a:r>
            <a:rPr lang="fr-FR" sz="1600" b="0" kern="1200" noProof="0" dirty="0" err="1" smtClean="0"/>
            <a:t>Draining</a:t>
          </a:r>
          <a:r>
            <a:rPr lang="fr-FR" sz="1600" b="0" kern="1200" noProof="0" dirty="0" smtClean="0"/>
            <a:t> System</a:t>
          </a:r>
          <a:r>
            <a:rPr lang="fr-FR" sz="1600" b="0" kern="1200" noProof="0" dirty="0" smtClean="0"/>
            <a:t>) :</a:t>
          </a:r>
          <a:endParaRPr lang="fr-FR" sz="1600" b="0" kern="1200" noProof="0" dirty="0" smtClean="0"/>
        </a:p>
        <a:p>
          <a:pPr marL="228600" marR="0" lvl="2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fr-FR" sz="1400" kern="1200" noProof="0" dirty="0" smtClean="0"/>
            <a:t>Les différentes variables permettant de déclencher la vidange sont à sélectionner (température du combustible, perte </a:t>
          </a:r>
          <a:r>
            <a:rPr lang="fr-FR" sz="1400" kern="1200" noProof="0" dirty="0" smtClean="0"/>
            <a:t>totale de </a:t>
          </a:r>
          <a:r>
            <a:rPr lang="fr-FR" sz="1400" kern="1200" noProof="0" dirty="0" smtClean="0"/>
            <a:t>puissance électrique, </a:t>
          </a:r>
          <a:r>
            <a:rPr lang="fr-FR" sz="1400" kern="1200" noProof="0" dirty="0" smtClean="0"/>
            <a:t>pression ?) ;</a:t>
          </a:r>
          <a:endParaRPr lang="fr-FR" sz="1400" kern="1200" noProof="0" dirty="0" smtClean="0"/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Les cas dans lesquels l’EDS est utilisé ou les réservoirs de stockage employés sont à </a:t>
          </a:r>
          <a:r>
            <a:rPr lang="fr-FR" sz="1400" kern="1200" noProof="0" dirty="0" smtClean="0"/>
            <a:t>déterminer ;</a:t>
          </a:r>
          <a:endParaRPr lang="fr-FR" sz="1400" kern="1200" noProof="0" dirty="0" smtClean="0"/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Si tous des incidents fréquents/de faible ampleur déclenchent l’EDS, un système pour récupérer le combustible doit être </a:t>
          </a:r>
          <a:r>
            <a:rPr lang="fr-FR" sz="1400" kern="1200" noProof="0" dirty="0" smtClean="0"/>
            <a:t>prévu.</a:t>
          </a:r>
          <a:endParaRPr lang="fr-FR" sz="1400" kern="1200" noProof="0" dirty="0" smtClean="0"/>
        </a:p>
      </dsp:txBody>
      <dsp:txXfrm>
        <a:off x="0" y="430700"/>
        <a:ext cx="6369051" cy="1769769"/>
      </dsp:txXfrm>
    </dsp:sp>
    <dsp:sp modelId="{8F8C7458-B3FE-45E5-8DBD-B68F7BF2A1CE}">
      <dsp:nvSpPr>
        <dsp:cNvPr id="0" name=""/>
        <dsp:cNvSpPr/>
      </dsp:nvSpPr>
      <dsp:spPr>
        <a:xfrm>
          <a:off x="0" y="2200469"/>
          <a:ext cx="6369051" cy="43036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Paramètres et variables</a:t>
          </a:r>
          <a:endParaRPr lang="fr-FR" sz="2000" kern="1200" noProof="0" dirty="0"/>
        </a:p>
      </dsp:txBody>
      <dsp:txXfrm>
        <a:off x="0" y="2200469"/>
        <a:ext cx="6369051" cy="430363"/>
      </dsp:txXfrm>
    </dsp:sp>
    <dsp:sp modelId="{B47177DD-DE01-415D-9A40-1F3ED140065F}">
      <dsp:nvSpPr>
        <dsp:cNvPr id="0" name=""/>
        <dsp:cNvSpPr/>
      </dsp:nvSpPr>
      <dsp:spPr>
        <a:xfrm>
          <a:off x="0" y="2630833"/>
          <a:ext cx="6369051" cy="49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Pression </a:t>
          </a:r>
          <a:r>
            <a:rPr lang="fr-FR" sz="1600" kern="1200" noProof="0" dirty="0" smtClean="0"/>
            <a:t>dans le circuit combustible supérieure/égale/inférieure à celle  de l’enceinte </a:t>
          </a:r>
          <a:r>
            <a:rPr lang="fr-FR" sz="1600" kern="1200" noProof="0" dirty="0" smtClean="0"/>
            <a:t>réacteur.</a:t>
          </a:r>
          <a:endParaRPr lang="fr-FR" sz="1600" kern="1200" noProof="0" dirty="0"/>
        </a:p>
      </dsp:txBody>
      <dsp:txXfrm>
        <a:off x="0" y="2630833"/>
        <a:ext cx="6369051" cy="493889"/>
      </dsp:txXfrm>
    </dsp:sp>
    <dsp:sp modelId="{199AFDEC-464A-4CD4-A2AF-78732824004F}">
      <dsp:nvSpPr>
        <dsp:cNvPr id="0" name=""/>
        <dsp:cNvSpPr/>
      </dsp:nvSpPr>
      <dsp:spPr>
        <a:xfrm>
          <a:off x="0" y="3124722"/>
          <a:ext cx="6369051" cy="43036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Phénomènes</a:t>
          </a:r>
          <a:endParaRPr lang="fr-FR" sz="2000" kern="1200" noProof="0" dirty="0"/>
        </a:p>
      </dsp:txBody>
      <dsp:txXfrm>
        <a:off x="0" y="3124722"/>
        <a:ext cx="6369051" cy="430363"/>
      </dsp:txXfrm>
    </dsp:sp>
    <dsp:sp modelId="{756FE5F3-62EA-4458-BD56-A9721AA129B5}">
      <dsp:nvSpPr>
        <dsp:cNvPr id="0" name=""/>
        <dsp:cNvSpPr/>
      </dsp:nvSpPr>
      <dsp:spPr>
        <a:xfrm>
          <a:off x="0" y="3555085"/>
          <a:ext cx="6369051" cy="987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Réactions physico-chimiques </a:t>
          </a:r>
          <a:r>
            <a:rPr lang="fr-FR" sz="1600" kern="1200" noProof="0" dirty="0" smtClean="0"/>
            <a:t>entre le sel combustible et les autres fluides du </a:t>
          </a:r>
          <a:r>
            <a:rPr lang="fr-FR" sz="1600" kern="1200" noProof="0" dirty="0" smtClean="0"/>
            <a:t>réacteur ;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noProof="0" dirty="0" smtClean="0"/>
            <a:t>Rôle de la convection naturelle (des sels combustible, fertile et intermédiaire) pendant les accidents.</a:t>
          </a:r>
          <a:endParaRPr lang="fr-FR" sz="1600" kern="1200" noProof="0" dirty="0"/>
        </a:p>
      </dsp:txBody>
      <dsp:txXfrm>
        <a:off x="0" y="3555085"/>
        <a:ext cx="6369051" cy="987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99D5-BDC4-441C-B807-180B53570262}">
      <dsp:nvSpPr>
        <dsp:cNvPr id="0" name=""/>
        <dsp:cNvSpPr/>
      </dsp:nvSpPr>
      <dsp:spPr>
        <a:xfrm>
          <a:off x="0" y="76462"/>
          <a:ext cx="3099216" cy="8445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Caractéristiques de sûreté du MSFR</a:t>
          </a:r>
          <a:endParaRPr lang="fr-FR" sz="1400" kern="1200" noProof="0" dirty="0"/>
        </a:p>
      </dsp:txBody>
      <dsp:txXfrm>
        <a:off x="0" y="76462"/>
        <a:ext cx="3099216" cy="563009"/>
      </dsp:txXfrm>
    </dsp:sp>
    <dsp:sp modelId="{D6C72280-09ED-4E2F-AAE1-BD8F266165DF}">
      <dsp:nvSpPr>
        <dsp:cNvPr id="0" name=""/>
        <dsp:cNvSpPr/>
      </dsp:nvSpPr>
      <dsp:spPr>
        <a:xfrm>
          <a:off x="638389" y="664039"/>
          <a:ext cx="3099216" cy="249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Différentes de la plupart des réacteurs actuels</a:t>
          </a:r>
          <a:endParaRPr lang="fr-F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Impactent la définition des barrières de confinement</a:t>
          </a:r>
          <a:endParaRPr lang="fr-FR" sz="1200" kern="1200" noProof="0" dirty="0"/>
        </a:p>
      </dsp:txBody>
      <dsp:txXfrm>
        <a:off x="638389" y="664039"/>
        <a:ext cx="3099216" cy="2490750"/>
      </dsp:txXfrm>
    </dsp:sp>
    <dsp:sp modelId="{EC260313-4503-4CD9-9EA1-58AC353233E2}">
      <dsp:nvSpPr>
        <dsp:cNvPr id="0" name=""/>
        <dsp:cNvSpPr/>
      </dsp:nvSpPr>
      <dsp:spPr>
        <a:xfrm>
          <a:off x="3568786" y="-27840"/>
          <a:ext cx="995489" cy="771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noProof="0" dirty="0"/>
        </a:p>
      </dsp:txBody>
      <dsp:txXfrm>
        <a:off x="3568786" y="126483"/>
        <a:ext cx="764005" cy="462969"/>
      </dsp:txXfrm>
    </dsp:sp>
    <dsp:sp modelId="{2C25947C-1606-4F23-9C96-A5DB08709402}">
      <dsp:nvSpPr>
        <dsp:cNvPr id="0" name=""/>
        <dsp:cNvSpPr/>
      </dsp:nvSpPr>
      <dsp:spPr>
        <a:xfrm>
          <a:off x="4977497" y="76462"/>
          <a:ext cx="3099216" cy="84451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1</a:t>
          </a:r>
          <a:r>
            <a:rPr lang="fr-FR" sz="1400" kern="1200" baseline="30000" noProof="0" dirty="0" smtClean="0"/>
            <a:t>ère</a:t>
          </a:r>
          <a:r>
            <a:rPr lang="fr-FR" sz="1400" kern="1200" noProof="0" dirty="0" smtClean="0"/>
            <a:t> étape: liste des caractéristiques du MSFR liées à la sûreté</a:t>
          </a:r>
          <a:endParaRPr lang="fr-FR" sz="1400" kern="1200" noProof="0" dirty="0"/>
        </a:p>
      </dsp:txBody>
      <dsp:txXfrm>
        <a:off x="4977497" y="76462"/>
        <a:ext cx="3099216" cy="563009"/>
      </dsp:txXfrm>
    </dsp:sp>
    <dsp:sp modelId="{FFA476EC-E72B-4B85-A616-00FE73D56660}">
      <dsp:nvSpPr>
        <dsp:cNvPr id="0" name=""/>
        <dsp:cNvSpPr/>
      </dsp:nvSpPr>
      <dsp:spPr>
        <a:xfrm>
          <a:off x="5616925" y="664039"/>
          <a:ext cx="3099216" cy="249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Exemple de caractéristiques liées au confinement : </a:t>
          </a:r>
          <a:endParaRPr lang="fr-FR" sz="1200" kern="1200" noProof="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Absence de gaine combustible ;</a:t>
          </a:r>
          <a:endParaRPr lang="fr-FR" sz="1200" kern="1200" noProof="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Partie significative de l’inventaire fissile située hors du cœur dans les secteurs de recirculation ;</a:t>
          </a:r>
          <a:endParaRPr lang="fr-FR" sz="1200" kern="1200" noProof="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Connexions entre le circuit combustible et les réservoirs de stockage et possibilité qu’une partie du sel reste dans le système de transfert et dans les réservoirs ;</a:t>
          </a:r>
          <a:endParaRPr lang="fr-FR" sz="1200" kern="1200" noProof="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 smtClean="0"/>
            <a:t>Prélèvements </a:t>
          </a:r>
          <a:r>
            <a:rPr lang="fr-FR" sz="1200" kern="1200" noProof="0" dirty="0" smtClean="0"/>
            <a:t>de combustible et de couverture </a:t>
          </a:r>
          <a:r>
            <a:rPr lang="fr-FR" sz="1200" kern="1200" noProof="0" dirty="0" smtClean="0"/>
            <a:t>effectués </a:t>
          </a:r>
          <a:r>
            <a:rPr lang="fr-FR" sz="1200" kern="1200" noProof="0" dirty="0" smtClean="0"/>
            <a:t>quand le réacteur est en production de puissance.</a:t>
          </a:r>
          <a:endParaRPr lang="fr-FR" sz="1200" kern="1200" noProof="0" dirty="0"/>
        </a:p>
      </dsp:txBody>
      <dsp:txXfrm>
        <a:off x="5616925" y="664039"/>
        <a:ext cx="3099216" cy="2490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2610-DC8B-4254-A962-E9DA0BE5504A}">
      <dsp:nvSpPr>
        <dsp:cNvPr id="0" name=""/>
        <dsp:cNvSpPr/>
      </dsp:nvSpPr>
      <dsp:spPr>
        <a:xfrm>
          <a:off x="0" y="29426"/>
          <a:ext cx="8289636" cy="38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Règles pour la définition des barrières issues des rapports IAEA  :</a:t>
          </a:r>
          <a:endParaRPr lang="fr-FR" sz="1800" kern="1200" noProof="0" dirty="0"/>
        </a:p>
      </dsp:txBody>
      <dsp:txXfrm>
        <a:off x="0" y="29426"/>
        <a:ext cx="8289636" cy="389609"/>
      </dsp:txXfrm>
    </dsp:sp>
    <dsp:sp modelId="{3A5A2851-BF5D-4DE3-BDB0-A83221C8FE7C}">
      <dsp:nvSpPr>
        <dsp:cNvPr id="0" name=""/>
        <dsp:cNvSpPr/>
      </dsp:nvSpPr>
      <dsp:spPr>
        <a:xfrm>
          <a:off x="0" y="419036"/>
          <a:ext cx="8289636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9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noProof="0" dirty="0" smtClean="0"/>
            <a:t>The design </a:t>
          </a:r>
          <a:r>
            <a:rPr lang="fr-FR" sz="1400" i="1" kern="1200" noProof="0" dirty="0" err="1" smtClean="0"/>
            <a:t>shall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provide</a:t>
          </a:r>
          <a:r>
            <a:rPr lang="fr-FR" sz="1400" i="1" kern="1200" noProof="0" dirty="0" smtClean="0"/>
            <a:t> for multiple </a:t>
          </a:r>
          <a:r>
            <a:rPr lang="fr-FR" sz="1400" i="1" kern="1200" noProof="0" dirty="0" err="1" smtClean="0"/>
            <a:t>physical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barriers</a:t>
          </a:r>
          <a:r>
            <a:rPr lang="fr-FR" sz="1400" i="1" kern="1200" noProof="0" dirty="0" smtClean="0"/>
            <a:t>. [6]</a:t>
          </a:r>
          <a:endParaRPr lang="fr-FR" sz="1400" i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noProof="0" dirty="0" err="1" smtClean="0"/>
            <a:t>Barriers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shall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be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independent</a:t>
          </a:r>
          <a:r>
            <a:rPr lang="fr-FR" sz="1400" i="1" kern="1200" noProof="0" dirty="0" smtClean="0"/>
            <a:t> as far as </a:t>
          </a:r>
          <a:r>
            <a:rPr lang="fr-FR" sz="1400" i="1" kern="1200" noProof="0" dirty="0" err="1" smtClean="0"/>
            <a:t>is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practicable</a:t>
          </a:r>
          <a:r>
            <a:rPr lang="fr-FR" sz="1400" i="1" kern="1200" noProof="0" dirty="0" smtClean="0"/>
            <a:t>. [6]</a:t>
          </a:r>
          <a:endParaRPr lang="fr-FR" sz="1400" i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noProof="0" dirty="0" smtClean="0"/>
            <a:t>The </a:t>
          </a:r>
          <a:r>
            <a:rPr lang="fr-FR" sz="1400" i="1" kern="1200" noProof="0" dirty="0" err="1" smtClean="0"/>
            <a:t>number</a:t>
          </a:r>
          <a:r>
            <a:rPr lang="fr-FR" sz="1400" i="1" kern="1200" noProof="0" dirty="0" smtClean="0"/>
            <a:t> of </a:t>
          </a:r>
          <a:r>
            <a:rPr lang="fr-FR" sz="1400" i="1" kern="1200" noProof="0" dirty="0" err="1" smtClean="0"/>
            <a:t>barriers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that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will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be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necessary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will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depend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upon</a:t>
          </a:r>
          <a:r>
            <a:rPr lang="fr-FR" sz="1400" i="1" kern="1200" noProof="0" dirty="0" smtClean="0"/>
            <a:t> the initial source </a:t>
          </a:r>
          <a:r>
            <a:rPr lang="fr-FR" sz="1400" i="1" kern="1200" noProof="0" dirty="0" err="1" smtClean="0"/>
            <a:t>term</a:t>
          </a:r>
          <a:r>
            <a:rPr lang="fr-FR" sz="1400" i="1" kern="1200" noProof="0" dirty="0" smtClean="0"/>
            <a:t> in </a:t>
          </a:r>
          <a:r>
            <a:rPr lang="fr-FR" sz="1400" i="1" kern="1200" noProof="0" dirty="0" err="1" smtClean="0"/>
            <a:t>terms</a:t>
          </a:r>
          <a:r>
            <a:rPr lang="fr-FR" sz="1400" i="1" kern="1200" noProof="0" dirty="0" smtClean="0"/>
            <a:t> of the </a:t>
          </a:r>
          <a:r>
            <a:rPr lang="fr-FR" sz="1400" i="1" kern="1200" noProof="0" dirty="0" err="1" smtClean="0"/>
            <a:t>amount</a:t>
          </a:r>
          <a:r>
            <a:rPr lang="fr-FR" sz="1400" i="1" kern="1200" noProof="0" dirty="0" smtClean="0"/>
            <a:t> and </a:t>
          </a:r>
          <a:r>
            <a:rPr lang="fr-FR" sz="1400" i="1" kern="1200" noProof="0" dirty="0" err="1" smtClean="0"/>
            <a:t>isotopic</a:t>
          </a:r>
          <a:r>
            <a:rPr lang="fr-FR" sz="1400" i="1" kern="1200" noProof="0" dirty="0" smtClean="0"/>
            <a:t> composition </a:t>
          </a:r>
          <a:r>
            <a:rPr lang="fr-FR" sz="1400" i="1" kern="1200" noProof="0" dirty="0" err="1" smtClean="0"/>
            <a:t>radionuclides</a:t>
          </a:r>
          <a:r>
            <a:rPr lang="fr-FR" sz="1400" i="1" kern="1200" noProof="0" dirty="0" smtClean="0"/>
            <a:t>, the </a:t>
          </a:r>
          <a:r>
            <a:rPr lang="fr-FR" sz="1400" i="1" kern="1200" noProof="0" dirty="0" err="1" smtClean="0"/>
            <a:t>effectiveness</a:t>
          </a:r>
          <a:r>
            <a:rPr lang="fr-FR" sz="1400" i="1" kern="1200" noProof="0" dirty="0" smtClean="0"/>
            <a:t> of the </a:t>
          </a:r>
          <a:r>
            <a:rPr lang="fr-FR" sz="1400" i="1" kern="1200" noProof="0" dirty="0" err="1" smtClean="0"/>
            <a:t>individual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barriers</a:t>
          </a:r>
          <a:r>
            <a:rPr lang="fr-FR" sz="1400" i="1" kern="1200" noProof="0" dirty="0" smtClean="0"/>
            <a:t>, the possible </a:t>
          </a:r>
          <a:r>
            <a:rPr lang="fr-FR" sz="1400" i="1" kern="1200" noProof="0" dirty="0" err="1" smtClean="0"/>
            <a:t>internal</a:t>
          </a:r>
          <a:r>
            <a:rPr lang="fr-FR" sz="1400" i="1" kern="1200" noProof="0" dirty="0" smtClean="0"/>
            <a:t> and </a:t>
          </a:r>
          <a:r>
            <a:rPr lang="fr-FR" sz="1400" i="1" kern="1200" noProof="0" dirty="0" err="1" smtClean="0"/>
            <a:t>external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hazards</a:t>
          </a:r>
          <a:r>
            <a:rPr lang="fr-FR" sz="1400" i="1" kern="1200" noProof="0" dirty="0" smtClean="0"/>
            <a:t> and the </a:t>
          </a:r>
          <a:r>
            <a:rPr lang="fr-FR" sz="1400" i="1" kern="1200" noProof="0" dirty="0" err="1" smtClean="0"/>
            <a:t>potential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consequences</a:t>
          </a:r>
          <a:r>
            <a:rPr lang="fr-FR" sz="1400" i="1" kern="1200" noProof="0" dirty="0" smtClean="0"/>
            <a:t> of </a:t>
          </a:r>
          <a:r>
            <a:rPr lang="fr-FR" sz="1400" i="1" kern="1200" noProof="0" dirty="0" err="1" smtClean="0"/>
            <a:t>failures</a:t>
          </a:r>
          <a:r>
            <a:rPr lang="fr-FR" sz="1400" i="1" kern="1200" noProof="0" dirty="0" smtClean="0"/>
            <a:t>.  [6]</a:t>
          </a:r>
          <a:endParaRPr lang="fr-FR" sz="1400" i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noProof="0" dirty="0" err="1" smtClean="0"/>
            <a:t>Risk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assessment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will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determine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whether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barriers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incorporated</a:t>
          </a:r>
          <a:r>
            <a:rPr lang="fr-FR" sz="1400" i="1" kern="1200" noProof="0" dirty="0" smtClean="0"/>
            <a:t> in the design </a:t>
          </a:r>
          <a:r>
            <a:rPr lang="fr-FR" sz="1400" i="1" kern="1200" noProof="0" dirty="0" err="1" smtClean="0"/>
            <a:t>fulfil</a:t>
          </a:r>
          <a:r>
            <a:rPr lang="fr-FR" sz="1400" i="1" kern="1200" noProof="0" dirty="0" smtClean="0"/>
            <a:t> the </a:t>
          </a:r>
          <a:r>
            <a:rPr lang="fr-FR" sz="1400" i="1" kern="1200" noProof="0" dirty="0" err="1" smtClean="0"/>
            <a:t>safety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functions</a:t>
          </a:r>
          <a:r>
            <a:rPr lang="fr-FR" sz="1400" i="1" kern="1200" noProof="0" dirty="0" smtClean="0"/>
            <a:t> </a:t>
          </a:r>
          <a:r>
            <a:rPr lang="fr-FR" sz="1400" i="1" kern="1200" noProof="0" dirty="0" err="1" smtClean="0"/>
            <a:t>required</a:t>
          </a:r>
          <a:r>
            <a:rPr lang="fr-FR" sz="1400" i="1" kern="1200" noProof="0" dirty="0" smtClean="0"/>
            <a:t> of </a:t>
          </a:r>
          <a:r>
            <a:rPr lang="fr-FR" sz="1400" i="1" kern="1200" noProof="0" dirty="0" err="1" smtClean="0"/>
            <a:t>them</a:t>
          </a:r>
          <a:r>
            <a:rPr lang="fr-FR" sz="1400" i="1" kern="1200" noProof="0" dirty="0" smtClean="0"/>
            <a:t>. [7]</a:t>
          </a:r>
          <a:endParaRPr lang="fr-FR" sz="1400" i="1" kern="1200" noProof="0" dirty="0"/>
        </a:p>
      </dsp:txBody>
      <dsp:txXfrm>
        <a:off x="0" y="419036"/>
        <a:ext cx="8289636" cy="1564920"/>
      </dsp:txXfrm>
    </dsp:sp>
    <dsp:sp modelId="{906ECEF3-3BDE-4472-9E6A-E8C30DBA1702}">
      <dsp:nvSpPr>
        <dsp:cNvPr id="0" name=""/>
        <dsp:cNvSpPr/>
      </dsp:nvSpPr>
      <dsp:spPr>
        <a:xfrm>
          <a:off x="0" y="1983956"/>
          <a:ext cx="8289636" cy="3896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Discussions avec le </a:t>
          </a:r>
          <a:r>
            <a:rPr lang="fr-FR" sz="1800" kern="1200" noProof="0" dirty="0" err="1" smtClean="0"/>
            <a:t>Risk</a:t>
          </a:r>
          <a:r>
            <a:rPr lang="fr-FR" sz="1800" kern="1200" noProof="0" dirty="0" smtClean="0"/>
            <a:t> and </a:t>
          </a:r>
          <a:r>
            <a:rPr lang="fr-FR" sz="1800" kern="1200" noProof="0" dirty="0" err="1" smtClean="0"/>
            <a:t>Safety</a:t>
          </a:r>
          <a:r>
            <a:rPr lang="fr-FR" sz="1800" kern="1200" noProof="0" dirty="0" smtClean="0"/>
            <a:t> </a:t>
          </a:r>
          <a:r>
            <a:rPr lang="fr-FR" sz="1800" kern="1200" noProof="0" dirty="0" err="1" smtClean="0"/>
            <a:t>Working</a:t>
          </a:r>
          <a:r>
            <a:rPr lang="fr-FR" sz="1800" kern="1200" noProof="0" dirty="0" smtClean="0"/>
            <a:t> group (RSWG) du </a:t>
          </a:r>
          <a:r>
            <a:rPr lang="fr-FR" sz="1800" kern="1200" noProof="0" dirty="0" smtClean="0"/>
            <a:t>GIF :</a:t>
          </a:r>
          <a:endParaRPr lang="fr-FR" sz="1800" kern="1200" noProof="0" dirty="0"/>
        </a:p>
      </dsp:txBody>
      <dsp:txXfrm>
        <a:off x="0" y="1983956"/>
        <a:ext cx="8289636" cy="389609"/>
      </dsp:txXfrm>
    </dsp:sp>
    <dsp:sp modelId="{98C3995B-973B-4B91-9027-AF692E236E0C}">
      <dsp:nvSpPr>
        <dsp:cNvPr id="0" name=""/>
        <dsp:cNvSpPr/>
      </dsp:nvSpPr>
      <dsp:spPr>
        <a:xfrm>
          <a:off x="0" y="2373566"/>
          <a:ext cx="8289636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9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Définition des barrières de confinement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smtClean="0"/>
            <a:t>Application du concept de défense en profondeur à la fonction de sûreté confinement des éléments radioactifs</a:t>
          </a:r>
          <a:endParaRPr lang="fr-FR" sz="1400" kern="1200" noProof="0" dirty="0" smtClean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smtClean="0"/>
            <a:t>Lié à la définition de l’accident grave</a:t>
          </a:r>
          <a:endParaRPr lang="fr-FR" sz="1400" kern="1200" noProof="0" dirty="0" smtClean="0"/>
        </a:p>
      </dsp:txBody>
      <dsp:txXfrm>
        <a:off x="0" y="2373566"/>
        <a:ext cx="8289636" cy="931500"/>
      </dsp:txXfrm>
    </dsp:sp>
    <dsp:sp modelId="{13442DEF-B37D-4A76-A003-55D4402CD664}">
      <dsp:nvSpPr>
        <dsp:cNvPr id="0" name=""/>
        <dsp:cNvSpPr/>
      </dsp:nvSpPr>
      <dsp:spPr>
        <a:xfrm>
          <a:off x="0" y="3305066"/>
          <a:ext cx="8289636" cy="3896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Barrières de confinement pour les autres </a:t>
          </a:r>
          <a:r>
            <a:rPr lang="fr-FR" sz="1800" kern="1200" noProof="0" dirty="0" smtClean="0"/>
            <a:t>concepts :</a:t>
          </a:r>
          <a:endParaRPr lang="fr-FR" sz="1800" kern="1200" noProof="0" dirty="0" smtClean="0"/>
        </a:p>
      </dsp:txBody>
      <dsp:txXfrm>
        <a:off x="0" y="3305066"/>
        <a:ext cx="8289636" cy="389609"/>
      </dsp:txXfrm>
    </dsp:sp>
    <dsp:sp modelId="{811CAF83-EAA9-4DB9-9C83-407821EB0B12}">
      <dsp:nvSpPr>
        <dsp:cNvPr id="0" name=""/>
        <dsp:cNvSpPr/>
      </dsp:nvSpPr>
      <dsp:spPr>
        <a:xfrm>
          <a:off x="0" y="3694676"/>
          <a:ext cx="8289636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9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smtClean="0"/>
            <a:t>À combustible solide: PWR, </a:t>
          </a:r>
          <a:r>
            <a:rPr lang="fr-FR" sz="1400" kern="1200" noProof="0" dirty="0" err="1" smtClean="0"/>
            <a:t>Candu</a:t>
          </a:r>
          <a:r>
            <a:rPr lang="fr-FR" sz="1400" kern="1200" noProof="0" dirty="0" smtClean="0"/>
            <a:t>, SFR, VHTR, DLFR, PBMR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noProof="0" dirty="0" err="1" smtClean="0"/>
            <a:t>MSRs</a:t>
          </a:r>
          <a:r>
            <a:rPr lang="fr-FR" sz="1400" kern="1200" noProof="0" dirty="0" smtClean="0"/>
            <a:t> : </a:t>
          </a:r>
          <a:r>
            <a:rPr lang="fr-FR" sz="1400" kern="1200" noProof="0" dirty="0" smtClean="0"/>
            <a:t>ORNL MSRE, MSFR livrable </a:t>
          </a:r>
          <a:r>
            <a:rPr lang="fr-FR" sz="1400" kern="1200" noProof="0" dirty="0" smtClean="0"/>
            <a:t>2.5 du projet EVOL.</a:t>
          </a:r>
          <a:endParaRPr lang="fr-FR" sz="1400" kern="1200" noProof="0" dirty="0" smtClean="0"/>
        </a:p>
      </dsp:txBody>
      <dsp:txXfrm>
        <a:off x="0" y="3694676"/>
        <a:ext cx="8289636" cy="4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809E-3E3D-46AF-B4C4-AD11A8E47CE0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59F0-937C-4FC7-A9E9-E6895E3BC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0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AA9B-B104-462C-B0E8-6126598B93D3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32FA-B644-4C4E-BC00-EF1465F2D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5D7F-11F2-46B1-B6D0-CF0EF5CB5710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2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D8D5-D8CE-4326-9FF9-9E25DEB8B01F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7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4F20-BAA4-4145-A571-C9EF4660253F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78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0FE8-7267-499D-BAE0-9593D1BD73E6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1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F110-B37A-41E1-A968-DAD9BD2CC611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1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48BE-C195-4633-B3DD-5C42E343C5D7}" type="datetime1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AA0-A562-41A8-A76A-9BDADC510A21}" type="datetime1">
              <a:rPr lang="it-IT" smtClean="0"/>
              <a:t>01/02/2017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1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AE8F-DA29-4DD0-8848-627AF3C5A0C7}" type="datetime1">
              <a:rPr lang="it-IT" smtClean="0"/>
              <a:t>01/02/2017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12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E53B-A4C0-48BB-A516-E63352CCA98D}" type="datetime1">
              <a:rPr lang="it-IT" smtClean="0"/>
              <a:t>01/02/2017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83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401F-515B-4479-A389-800F26CB744F}" type="datetime1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55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1F7D-B140-495C-8BC9-550245453D9F}" type="datetime1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B115-389D-4451-BF90-EB5BA671C3DA}" type="datetime1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223E-805F-634D-8D82-9489072021F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30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8474" y="-64655"/>
            <a:ext cx="9144000" cy="276343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 smtClean="0"/>
              <a:t>Analyse de sûreté du MSFR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1423" y="2594900"/>
            <a:ext cx="71642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en-US" u="sng" dirty="0"/>
              <a:t>Delphine </a:t>
            </a:r>
            <a:r>
              <a:rPr lang="en-US" u="sng" dirty="0" err="1" smtClean="0"/>
              <a:t>Gérardin</a:t>
            </a:r>
            <a:r>
              <a:rPr lang="en-US" dirty="0" smtClean="0"/>
              <a:t>, </a:t>
            </a:r>
            <a:r>
              <a:rPr lang="en-US" dirty="0"/>
              <a:t>Elsa Merle, </a:t>
            </a:r>
            <a:r>
              <a:rPr lang="en-US" dirty="0" smtClean="0"/>
              <a:t>Daniel </a:t>
            </a:r>
            <a:r>
              <a:rPr lang="en-US" dirty="0" err="1" smtClean="0"/>
              <a:t>Heuer</a:t>
            </a:r>
            <a:r>
              <a:rPr lang="en-US" dirty="0" smtClean="0"/>
              <a:t>, Axel </a:t>
            </a:r>
            <a:r>
              <a:rPr lang="en-US" dirty="0" err="1" smtClean="0"/>
              <a:t>Laureau</a:t>
            </a:r>
            <a:r>
              <a:rPr lang="en-US" dirty="0" smtClean="0"/>
              <a:t>, Michel </a:t>
            </a:r>
            <a:r>
              <a:rPr lang="en-US" dirty="0" err="1" smtClean="0"/>
              <a:t>Allibert</a:t>
            </a:r>
            <a:r>
              <a:rPr lang="en-US" dirty="0" smtClean="0"/>
              <a:t> </a:t>
            </a:r>
            <a:endParaRPr lang="it-IT" dirty="0" smtClean="0">
              <a:effectLst/>
            </a:endParaRPr>
          </a:p>
          <a:p>
            <a:pPr algn="ctr"/>
            <a:r>
              <a:rPr lang="en-US" i="1" dirty="0" err="1" smtClean="0"/>
              <a:t>Equipe</a:t>
            </a:r>
            <a:r>
              <a:rPr lang="en-US" i="1" dirty="0" smtClean="0"/>
              <a:t> </a:t>
            </a:r>
            <a:r>
              <a:rPr lang="en-US" i="1" dirty="0" smtClean="0"/>
              <a:t>MSFR, </a:t>
            </a:r>
            <a:r>
              <a:rPr lang="en-US" i="1" dirty="0" smtClean="0"/>
              <a:t>LPSC-CNRS </a:t>
            </a:r>
            <a:endParaRPr lang="en-US" i="1" dirty="0" smtClean="0"/>
          </a:p>
          <a:p>
            <a:pPr algn="ctr"/>
            <a:endParaRPr lang="en-US" i="1" dirty="0" smtClean="0">
              <a:effectLst/>
            </a:endParaRPr>
          </a:p>
          <a:p>
            <a:pPr algn="ctr"/>
            <a:r>
              <a:rPr lang="en-US" dirty="0"/>
              <a:t>Anna Chiara </a:t>
            </a:r>
            <a:r>
              <a:rPr lang="en-US" dirty="0" err="1"/>
              <a:t>Uggenti</a:t>
            </a:r>
            <a:r>
              <a:rPr lang="en-US" dirty="0"/>
              <a:t>, Andrea </a:t>
            </a:r>
            <a:r>
              <a:rPr lang="en-US" dirty="0" err="1"/>
              <a:t>Carpignano</a:t>
            </a:r>
            <a:r>
              <a:rPr lang="en-US" dirty="0"/>
              <a:t>, Sandra </a:t>
            </a:r>
            <a:r>
              <a:rPr lang="en-US" dirty="0" err="1"/>
              <a:t>Dulla</a:t>
            </a:r>
            <a:r>
              <a:rPr lang="en-US" dirty="0"/>
              <a:t> </a:t>
            </a:r>
          </a:p>
          <a:p>
            <a:pPr algn="ctr"/>
            <a:r>
              <a:rPr lang="en-GB" i="1" dirty="0"/>
              <a:t>NEMO </a:t>
            </a:r>
            <a:r>
              <a:rPr lang="en-GB" i="1" dirty="0" smtClean="0"/>
              <a:t>group, </a:t>
            </a:r>
            <a:r>
              <a:rPr lang="en-GB" i="1" dirty="0" err="1" smtClean="0"/>
              <a:t>Politecnico</a:t>
            </a:r>
            <a:r>
              <a:rPr lang="en-GB" i="1" dirty="0" smtClean="0"/>
              <a:t> </a:t>
            </a:r>
            <a:r>
              <a:rPr lang="en-GB" i="1" dirty="0"/>
              <a:t>di </a:t>
            </a:r>
            <a:r>
              <a:rPr lang="en-GB" i="1" dirty="0" smtClean="0"/>
              <a:t>Torino</a:t>
            </a:r>
            <a:endParaRPr lang="it-IT" dirty="0"/>
          </a:p>
          <a:p>
            <a:pPr algn="ctr"/>
            <a:endParaRPr lang="en-US" i="1" dirty="0">
              <a:effectLst/>
            </a:endParaRPr>
          </a:p>
          <a:p>
            <a:pPr algn="ctr"/>
            <a:r>
              <a:rPr lang="en-US" dirty="0" err="1" smtClean="0"/>
              <a:t>Stéphane</a:t>
            </a:r>
            <a:r>
              <a:rPr lang="en-US" dirty="0" smtClean="0"/>
              <a:t> </a:t>
            </a:r>
            <a:r>
              <a:rPr lang="en-US" dirty="0" err="1" smtClean="0"/>
              <a:t>Beils</a:t>
            </a:r>
            <a:r>
              <a:rPr lang="en-US" dirty="0" smtClean="0"/>
              <a:t>, Bernard </a:t>
            </a:r>
            <a:r>
              <a:rPr lang="en-US" dirty="0" err="1" smtClean="0"/>
              <a:t>Carluec</a:t>
            </a:r>
            <a:r>
              <a:rPr lang="en-US" dirty="0" smtClean="0"/>
              <a:t>, Alain Gerber</a:t>
            </a:r>
            <a:endParaRPr lang="en-US" dirty="0"/>
          </a:p>
          <a:p>
            <a:pPr algn="ctr"/>
            <a:r>
              <a:rPr lang="en-US" i="1" dirty="0" smtClean="0"/>
              <a:t>AREVA</a:t>
            </a:r>
          </a:p>
          <a:p>
            <a:pPr algn="ctr"/>
            <a:endParaRPr lang="en-US" i="1" dirty="0" smtClean="0"/>
          </a:p>
          <a:p>
            <a:pPr algn="ctr"/>
            <a:r>
              <a:rPr lang="fr-FR" dirty="0" smtClean="0"/>
              <a:t>Atelier </a:t>
            </a:r>
            <a:r>
              <a:rPr lang="fr-FR" dirty="0"/>
              <a:t>NEEDS MSFR</a:t>
            </a:r>
          </a:p>
          <a:p>
            <a:pPr algn="ctr"/>
            <a:r>
              <a:rPr lang="fr-FR" dirty="0"/>
              <a:t>2 </a:t>
            </a:r>
            <a:r>
              <a:rPr lang="fr-FR" dirty="0" smtClean="0"/>
              <a:t>Février </a:t>
            </a:r>
            <a:r>
              <a:rPr lang="fr-FR" dirty="0"/>
              <a:t>2017</a:t>
            </a:r>
          </a:p>
          <a:p>
            <a:pPr algn="ctr"/>
            <a:endParaRPr lang="it-IT" dirty="0" smtClean="0">
              <a:effectLst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-18474" y="5974596"/>
            <a:ext cx="9144000" cy="842217"/>
            <a:chOff x="0" y="6249448"/>
            <a:chExt cx="9144000" cy="84221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727" y="6338993"/>
              <a:ext cx="1440523" cy="752672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 flipV="1">
              <a:off x="0" y="6249448"/>
              <a:ext cx="9144000" cy="48225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987" y="6380180"/>
              <a:ext cx="1164740" cy="646999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1" y="6432176"/>
              <a:ext cx="1119800" cy="56753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281" y="6329074"/>
              <a:ext cx="915677" cy="762591"/>
            </a:xfrm>
            <a:prstGeom prst="rect">
              <a:avLst/>
            </a:prstGeom>
          </p:spPr>
        </p:pic>
      </p:grpSp>
      <p:pic>
        <p:nvPicPr>
          <p:cNvPr id="10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53" y="6157324"/>
            <a:ext cx="1406370" cy="59500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20" y="6122621"/>
            <a:ext cx="709661" cy="7114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9" y="6105328"/>
            <a:ext cx="1670311" cy="746072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3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616584"/>
            <a:ext cx="91240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1.	Active fuel zone </a:t>
            </a:r>
          </a:p>
          <a:p>
            <a:r>
              <a:rPr lang="en-GB" sz="1600" dirty="0" smtClean="0"/>
              <a:t>	1.1.	Fuel circuit containment structure</a:t>
            </a:r>
          </a:p>
          <a:p>
            <a:r>
              <a:rPr lang="en-GB" sz="1600" dirty="0" smtClean="0"/>
              <a:t>		1.1.1.	Core vessel </a:t>
            </a:r>
          </a:p>
          <a:p>
            <a:r>
              <a:rPr lang="en-GB" sz="1600" dirty="0" smtClean="0"/>
              <a:t>		1.1.2.	Upper and lower closure of the core cavity </a:t>
            </a:r>
          </a:p>
          <a:p>
            <a:r>
              <a:rPr lang="en-GB" sz="1600" dirty="0" smtClean="0"/>
              <a:t>			1.1.2.1.	Upper closure of the core cavity </a:t>
            </a:r>
          </a:p>
          <a:p>
            <a:r>
              <a:rPr lang="en-GB" sz="1600" dirty="0" smtClean="0"/>
              <a:t>				1.1.2.1.1.	Upper reflector </a:t>
            </a:r>
          </a:p>
          <a:p>
            <a:r>
              <a:rPr lang="en-GB" sz="1600" dirty="0" smtClean="0"/>
              <a:t>				1.1.2.1.2.	Expansion Vessel system</a:t>
            </a:r>
          </a:p>
          <a:p>
            <a:r>
              <a:rPr lang="en-GB" sz="1600" dirty="0" smtClean="0"/>
              <a:t>					1.1.2.1.2.1.	Expansion Vessel (fuel salt free surface) </a:t>
            </a:r>
          </a:p>
          <a:p>
            <a:pPr lvl="5"/>
            <a:r>
              <a:rPr lang="en-GB" sz="1600" dirty="0" smtClean="0"/>
              <a:t>1.1.2.1.2.2.	Vertical inlet pipe for the fuel from the core to the expansion tank </a:t>
            </a:r>
          </a:p>
          <a:p>
            <a:pPr lvl="5"/>
            <a:r>
              <a:rPr lang="en-GB" sz="1600" dirty="0" smtClean="0"/>
              <a:t>1.1.2.1.2.3.	Radial fuel outlet pipes (x4) </a:t>
            </a:r>
          </a:p>
          <a:p>
            <a:pPr lvl="5"/>
            <a:r>
              <a:rPr lang="en-GB" sz="1600" dirty="0" smtClean="0"/>
              <a:t>1.1.2.1.2.4.	Removable condenser lid </a:t>
            </a:r>
          </a:p>
          <a:p>
            <a:pPr lvl="5"/>
            <a:r>
              <a:rPr lang="en-GB" sz="1600" dirty="0" smtClean="0"/>
              <a:t>1.1.2.1.2.5.	Pressurised sampling device </a:t>
            </a:r>
          </a:p>
          <a:p>
            <a:pPr lvl="5"/>
            <a:r>
              <a:rPr lang="en-GB" sz="1600" dirty="0" smtClean="0"/>
              <a:t>1.1.2.1.2.6.	Opening for fuel transfer in the upper reflector (Sampling and injection) </a:t>
            </a:r>
          </a:p>
          <a:p>
            <a:pPr lvl="5"/>
            <a:r>
              <a:rPr lang="en-GB" sz="1600" dirty="0" smtClean="0"/>
              <a:t>1.1.2.1.2.7.	Connexion from the pressurised sampling device to the reprocessing unit through the reactor building (for fuel salt samples transfer-sealed system)  </a:t>
            </a:r>
          </a:p>
          <a:p>
            <a:pPr algn="ctr"/>
            <a:r>
              <a:rPr lang="en-GB" sz="1600" dirty="0" smtClean="0"/>
              <a:t>… … … … … … … … … … … … … … … … … … … … … … … … … … … … … … … … … … …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1" y="1176394"/>
            <a:ext cx="3763939" cy="3789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PLANT BREAKDOWN STRUCTURE </a:t>
            </a:r>
            <a:endParaRPr lang="it-IT" dirty="0"/>
          </a:p>
        </p:txBody>
      </p:sp>
      <p:cxnSp>
        <p:nvCxnSpPr>
          <p:cNvPr id="26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10</a:t>
            </a:fld>
            <a:endParaRPr lang="it-IT"/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505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3806" y="1395574"/>
            <a:ext cx="8857155" cy="2686900"/>
            <a:chOff x="41865" y="2419889"/>
            <a:chExt cx="8857155" cy="2213754"/>
          </a:xfrm>
        </p:grpSpPr>
        <p:grpSp>
          <p:nvGrpSpPr>
            <p:cNvPr id="11" name="Gruppo 10"/>
            <p:cNvGrpSpPr/>
            <p:nvPr/>
          </p:nvGrpSpPr>
          <p:grpSpPr>
            <a:xfrm>
              <a:off x="186858" y="2419889"/>
              <a:ext cx="8712162" cy="1296676"/>
              <a:chOff x="10990019" y="18527897"/>
              <a:chExt cx="18585106" cy="2545138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25426807" y="18530001"/>
                <a:ext cx="4148318" cy="25430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80000" defTabSz="4176713"/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Identification des évènements initiateurs </a:t>
                </a:r>
                <a:r>
                  <a:rPr lang="fr-FR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hypothétiques (</a:t>
                </a:r>
                <a:r>
                  <a:rPr lang="fr-FR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PIEs</a:t>
                </a:r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0990019" y="18527897"/>
                <a:ext cx="14726931" cy="2545135"/>
                <a:chOff x="11700173" y="9503988"/>
                <a:chExt cx="13800710" cy="1857213"/>
              </a:xfrm>
            </p:grpSpPr>
            <p:sp>
              <p:nvSpPr>
                <p:cNvPr id="17" name="Rettangolo 16"/>
                <p:cNvSpPr/>
                <p:nvPr/>
              </p:nvSpPr>
              <p:spPr bwMode="auto">
                <a:xfrm>
                  <a:off x="16374261" y="9503988"/>
                  <a:ext cx="3734827" cy="1857213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/>
                    <a:t>Identification des principales fonctions (procédé, sûreté, protection de l’investissement, etc.) du système </a:t>
                  </a:r>
                </a:p>
              </p:txBody>
            </p:sp>
            <p:sp>
              <p:nvSpPr>
                <p:cNvPr id="18" name="Rettangolo 17"/>
                <p:cNvSpPr/>
                <p:nvPr/>
              </p:nvSpPr>
              <p:spPr bwMode="auto">
                <a:xfrm>
                  <a:off x="11700173" y="9505522"/>
                  <a:ext cx="3871083" cy="18556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Subdivision des systèmes en sous-systèmes fonctionnellement indépendants</a:t>
                  </a:r>
                </a:p>
              </p:txBody>
            </p:sp>
            <p:sp>
              <p:nvSpPr>
                <p:cNvPr id="19" name="Rettangolo 18"/>
                <p:cNvSpPr/>
                <p:nvPr/>
              </p:nvSpPr>
              <p:spPr bwMode="auto">
                <a:xfrm>
                  <a:off x="20860741" y="9503988"/>
                  <a:ext cx="3783765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Analyse des modes de défaillance, des effets, des systèmes de détection et de protection</a:t>
                  </a:r>
                </a:p>
              </p:txBody>
            </p:sp>
            <p:sp>
              <p:nvSpPr>
                <p:cNvPr id="20" name="Freccia destra 19"/>
                <p:cNvSpPr/>
                <p:nvPr/>
              </p:nvSpPr>
              <p:spPr bwMode="auto">
                <a:xfrm>
                  <a:off x="15359434" y="10079708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ccia destra 20"/>
                <p:cNvSpPr/>
                <p:nvPr/>
              </p:nvSpPr>
              <p:spPr bwMode="auto">
                <a:xfrm>
                  <a:off x="24384748" y="10081244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ccia destra 21"/>
                <p:cNvSpPr/>
                <p:nvPr/>
              </p:nvSpPr>
              <p:spPr bwMode="auto">
                <a:xfrm>
                  <a:off x="19973809" y="10029339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" name="Ovale 11"/>
            <p:cNvSpPr/>
            <p:nvPr/>
          </p:nvSpPr>
          <p:spPr>
            <a:xfrm>
              <a:off x="41865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Plant Breakdown Structure (PBS)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2379753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rgbClr val="000000"/>
                  </a:solidFill>
                </a:rPr>
                <a:t>Functional</a:t>
              </a:r>
              <a:r>
                <a:rPr lang="fr-FR" sz="1500" dirty="0" smtClean="0">
                  <a:solidFill>
                    <a:srgbClr val="000000"/>
                  </a:solidFill>
                </a:rPr>
                <a:t> Breakdown Structure (FBS)</a:t>
              </a:r>
              <a:endParaRPr lang="fr-FR" sz="1500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4674096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Tableau FFMEA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406252" y="4434044"/>
            <a:ext cx="4350327" cy="14773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FBS réalisé pour </a:t>
            </a:r>
            <a:r>
              <a:rPr lang="fr-FR" sz="1600" dirty="0" smtClean="0"/>
              <a:t>le MSFR </a:t>
            </a:r>
            <a:endParaRPr lang="fr-FR" sz="1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Pour les fonctions de procédé et de sûreté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Pour le mode de </a:t>
            </a:r>
            <a:r>
              <a:rPr lang="fr-FR" sz="1400" dirty="0" smtClean="0"/>
              <a:t>fonctionnement production </a:t>
            </a:r>
            <a:r>
              <a:rPr lang="fr-FR" sz="1400" dirty="0" smtClean="0"/>
              <a:t>de puissance</a:t>
            </a:r>
          </a:p>
          <a:p>
            <a:r>
              <a:rPr lang="fr-FR" sz="1600" dirty="0" smtClean="0"/>
              <a:t>Lorsque cela est possible les fonctions sont associées à des éléments du PBS</a:t>
            </a:r>
            <a:endParaRPr lang="fr-FR" sz="1600" dirty="0"/>
          </a:p>
        </p:txBody>
      </p:sp>
      <p:cxnSp>
        <p:nvCxnSpPr>
          <p:cNvPr id="32" name="Connettore 2 31"/>
          <p:cNvCxnSpPr>
            <a:stCxn id="13" idx="4"/>
            <a:endCxn id="30" idx="0"/>
          </p:cNvCxnSpPr>
          <p:nvPr/>
        </p:nvCxnSpPr>
        <p:spPr>
          <a:xfrm>
            <a:off x="3581416" y="4082474"/>
            <a:ext cx="0" cy="35157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11</a:t>
            </a:fld>
            <a:endParaRPr lang="it-IT"/>
          </a:p>
        </p:txBody>
      </p:sp>
      <p:sp>
        <p:nvSpPr>
          <p:cNvPr id="5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3859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-1" y="1176394"/>
            <a:ext cx="4314760" cy="3789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FUNCTIONAL BREAKDOWN STRUCTURE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767007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1.	To generate electricity  </a:t>
            </a:r>
          </a:p>
          <a:p>
            <a:r>
              <a:rPr lang="en-GB" sz="1700" dirty="0" smtClean="0"/>
              <a:t>	1.1.	To generate heat by realizing fissions in the core cavity</a:t>
            </a:r>
          </a:p>
          <a:p>
            <a:r>
              <a:rPr lang="en-GB" sz="1700" dirty="0" smtClean="0"/>
              <a:t>		1.1.1.	To provide fuel salt inventory in the core cavity </a:t>
            </a:r>
          </a:p>
          <a:p>
            <a:r>
              <a:rPr lang="en-GB" sz="1700" dirty="0" smtClean="0"/>
              <a:t>			1.1.1.1.	To keep and preserve the integrity and leak-tightness of the core cavity</a:t>
            </a:r>
          </a:p>
          <a:p>
            <a:pPr lvl="3"/>
            <a:r>
              <a:rPr lang="en-GB" sz="1700" dirty="0" smtClean="0"/>
              <a:t>1.1.1.2.	To keep and preserve the integrity of the fuel salt recirculation sectors </a:t>
            </a:r>
          </a:p>
          <a:p>
            <a:pPr lvl="3"/>
            <a:r>
              <a:rPr lang="en-GB" sz="1700" dirty="0" smtClean="0"/>
              <a:t>1.1.1.3.	To add fuel salt to the core cavity </a:t>
            </a:r>
          </a:p>
          <a:p>
            <a:pPr lvl="3"/>
            <a:r>
              <a:rPr lang="en-GB" sz="1700" dirty="0" smtClean="0"/>
              <a:t>1.1.1.4.	To remove fuel salt from the core cavity</a:t>
            </a:r>
          </a:p>
          <a:p>
            <a:pPr lvl="3"/>
            <a:r>
              <a:rPr lang="en-GB" sz="1700" dirty="0" smtClean="0"/>
              <a:t>1.1.1.5.	To manage pressure/volume of the fuel salt</a:t>
            </a:r>
          </a:p>
          <a:p>
            <a:r>
              <a:rPr lang="en-GB" sz="1700" dirty="0" smtClean="0"/>
              <a:t>				1.1.1.5.1.	To preserve free surfaces in the active zone </a:t>
            </a:r>
          </a:p>
          <a:p>
            <a:r>
              <a:rPr lang="en-GB" sz="1700" dirty="0" smtClean="0"/>
              <a:t>				1.1.1.5.2.	To manage the fission products presence (in terms of pressure and  						volume) in the active zone </a:t>
            </a:r>
          </a:p>
          <a:p>
            <a:r>
              <a:rPr lang="en-GB" sz="1700" dirty="0" smtClean="0"/>
              <a:t>		1.1.2.	To maintain controlled and self-sustained chain reaction in the core cavity  </a:t>
            </a:r>
          </a:p>
          <a:p>
            <a:r>
              <a:rPr lang="en-GB" sz="1700" dirty="0" smtClean="0"/>
              <a:t>			1.1.2.1.	To maintain the core critical geometry and mass </a:t>
            </a:r>
          </a:p>
          <a:p>
            <a:r>
              <a:rPr lang="en-GB" sz="1700" dirty="0" smtClean="0"/>
              <a:t>				1.1.2.1.1.	To keep and preserve the integrity and leak-tightness of the core cavity</a:t>
            </a:r>
          </a:p>
          <a:p>
            <a:r>
              <a:rPr lang="en-GB" sz="1700" dirty="0" smtClean="0"/>
              <a:t>				1.1.2.1.2.	To keep and preserve the integrity of the fuel salt recirculation sectors </a:t>
            </a:r>
          </a:p>
          <a:p>
            <a:pPr algn="ctr"/>
            <a:r>
              <a:rPr lang="en-GB" sz="1700" dirty="0" smtClean="0"/>
              <a:t>… … … … … … … … … … … … … … … … … … … … … … … … … … … … … … … … … … …</a:t>
            </a:r>
          </a:p>
        </p:txBody>
      </p:sp>
      <p:cxnSp>
        <p:nvCxnSpPr>
          <p:cNvPr id="22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12</a:t>
            </a:fld>
            <a:endParaRPr lang="it-IT"/>
          </a:p>
        </p:txBody>
      </p: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35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3806" y="1395574"/>
            <a:ext cx="8857155" cy="2686900"/>
            <a:chOff x="41865" y="2419889"/>
            <a:chExt cx="8857155" cy="2213754"/>
          </a:xfrm>
        </p:grpSpPr>
        <p:grpSp>
          <p:nvGrpSpPr>
            <p:cNvPr id="11" name="Gruppo 10"/>
            <p:cNvGrpSpPr/>
            <p:nvPr/>
          </p:nvGrpSpPr>
          <p:grpSpPr>
            <a:xfrm>
              <a:off x="186858" y="2419889"/>
              <a:ext cx="8712162" cy="1296676"/>
              <a:chOff x="10990019" y="18527897"/>
              <a:chExt cx="18585106" cy="2545138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25426807" y="18530001"/>
                <a:ext cx="4148318" cy="25430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80000" defTabSz="4176713"/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Identification des évènements initiateurs </a:t>
                </a:r>
                <a:r>
                  <a:rPr lang="fr-FR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hypothétiques (</a:t>
                </a:r>
                <a:r>
                  <a:rPr lang="fr-FR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PIEs</a:t>
                </a:r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0990019" y="18527897"/>
                <a:ext cx="14726931" cy="2545135"/>
                <a:chOff x="11700173" y="9503988"/>
                <a:chExt cx="13800710" cy="1857213"/>
              </a:xfrm>
            </p:grpSpPr>
            <p:sp>
              <p:nvSpPr>
                <p:cNvPr id="17" name="Rettangolo 16"/>
                <p:cNvSpPr/>
                <p:nvPr/>
              </p:nvSpPr>
              <p:spPr bwMode="auto">
                <a:xfrm>
                  <a:off x="16374261" y="9503988"/>
                  <a:ext cx="3734827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Identification des principales fonctions (procédé, sûreté, protection de l’investissement, etc.) du système </a:t>
                  </a:r>
                </a:p>
              </p:txBody>
            </p:sp>
            <p:sp>
              <p:nvSpPr>
                <p:cNvPr id="18" name="Rettangolo 17"/>
                <p:cNvSpPr/>
                <p:nvPr/>
              </p:nvSpPr>
              <p:spPr bwMode="auto">
                <a:xfrm>
                  <a:off x="11700173" y="9505522"/>
                  <a:ext cx="3871083" cy="18556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Subdivision des systèmes en sous-systèmes fonctionnellement indépendants</a:t>
                  </a:r>
                </a:p>
              </p:txBody>
            </p:sp>
            <p:sp>
              <p:nvSpPr>
                <p:cNvPr id="19" name="Rettangolo 18"/>
                <p:cNvSpPr/>
                <p:nvPr/>
              </p:nvSpPr>
              <p:spPr bwMode="auto">
                <a:xfrm>
                  <a:off x="20860741" y="9503988"/>
                  <a:ext cx="3783765" cy="18572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/>
                    <a:t>Analyse des modes de défaillance, des effets, des systèmes de détection et de protection</a:t>
                  </a:r>
                </a:p>
              </p:txBody>
            </p:sp>
            <p:sp>
              <p:nvSpPr>
                <p:cNvPr id="20" name="Freccia destra 19"/>
                <p:cNvSpPr/>
                <p:nvPr/>
              </p:nvSpPr>
              <p:spPr bwMode="auto">
                <a:xfrm>
                  <a:off x="15359434" y="10079708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ccia destra 20"/>
                <p:cNvSpPr/>
                <p:nvPr/>
              </p:nvSpPr>
              <p:spPr bwMode="auto">
                <a:xfrm>
                  <a:off x="24384748" y="10081244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ccia destra 21"/>
                <p:cNvSpPr/>
                <p:nvPr/>
              </p:nvSpPr>
              <p:spPr bwMode="auto">
                <a:xfrm>
                  <a:off x="19973809" y="10029339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" name="Ovale 11"/>
            <p:cNvSpPr/>
            <p:nvPr/>
          </p:nvSpPr>
          <p:spPr>
            <a:xfrm>
              <a:off x="41865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Plant Breakdown Structure (PBS)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2379753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bg1">
                      <a:lumMod val="50000"/>
                    </a:schemeClr>
                  </a:solidFill>
                </a:rPr>
                <a:t>Functional</a:t>
              </a:r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 Breakdown Structure (FBS)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4674096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rgbClr val="000000"/>
                  </a:solidFill>
                </a:rPr>
                <a:t>Tableau FFMEA</a:t>
              </a:r>
              <a:endParaRPr lang="fr-F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2710059" y="4451802"/>
            <a:ext cx="6319699" cy="12618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Elaboration du tableau du FFMEA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Postuler la perte de chaque sous-fonction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Recherche des causes et des conséquences de la perte de la fonction</a:t>
            </a:r>
          </a:p>
          <a:p>
            <a:r>
              <a:rPr lang="fr-FR" sz="1600" dirty="0" smtClean="0"/>
              <a:t>Tableau rempli pour une partie des </a:t>
            </a:r>
            <a:r>
              <a:rPr lang="fr-FR" sz="1600" dirty="0" smtClean="0"/>
              <a:t>fonctions </a:t>
            </a:r>
            <a:r>
              <a:rPr lang="fr-FR" sz="1600" dirty="0" smtClean="0"/>
              <a:t>du circuit combustible du MSFR</a:t>
            </a:r>
          </a:p>
        </p:txBody>
      </p:sp>
      <p:cxnSp>
        <p:nvCxnSpPr>
          <p:cNvPr id="36" name="Connettore 2 35"/>
          <p:cNvCxnSpPr>
            <a:stCxn id="14" idx="4"/>
            <a:endCxn id="34" idx="0"/>
          </p:cNvCxnSpPr>
          <p:nvPr/>
        </p:nvCxnSpPr>
        <p:spPr>
          <a:xfrm flipH="1">
            <a:off x="5869909" y="4082474"/>
            <a:ext cx="5850" cy="36932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13</a:t>
            </a:fld>
            <a:endParaRPr lang="it-IT"/>
          </a:p>
        </p:txBody>
      </p:sp>
      <p:sp>
        <p:nvSpPr>
          <p:cNvPr id="5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30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EXAMPLE OF A PART OF THE COMPILED TABLE  </a:t>
            </a:r>
            <a:endParaRPr lang="it-IT" sz="2800" b="1" dirty="0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244"/>
              </p:ext>
            </p:extLst>
          </p:nvPr>
        </p:nvGraphicFramePr>
        <p:xfrm>
          <a:off x="47074" y="1269632"/>
          <a:ext cx="8986352" cy="4709963"/>
        </p:xfrm>
        <a:graphic>
          <a:graphicData uri="http://schemas.openxmlformats.org/drawingml/2006/table">
            <a:tbl>
              <a:tblPr/>
              <a:tblGrid>
                <a:gridCol w="235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4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478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Process function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PBS elements 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Failure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Cause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Failure Consequences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PIE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P0 To perform process functions 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smtClean="0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P1 To generate electricity </a:t>
                      </a:r>
                      <a:endParaRPr lang="en-GB" sz="1400" b="1" i="0" u="none" strike="noStrike" noProof="0">
                        <a:solidFill>
                          <a:srgbClr val="F79646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071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P1.1 To generate heat by realizing fissions in the core cavity</a:t>
                      </a:r>
                      <a:endParaRPr lang="en-GB" sz="1400" b="1" i="0" u="none" strike="noStrike" noProof="0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75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rgbClr val="8064A2"/>
                          </a:solidFill>
                          <a:effectLst/>
                          <a:latin typeface="Calibri"/>
                        </a:rPr>
                        <a:t>P1.1.1 To provide fuel salt inventory in the core cavity </a:t>
                      </a:r>
                      <a:endParaRPr lang="en-GB" sz="1400" b="1" i="0" u="none" strike="noStrike" noProof="0" dirty="0">
                        <a:solidFill>
                          <a:srgbClr val="8064A2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rgbClr val="538DD5"/>
                          </a:solidFill>
                          <a:effectLst/>
                          <a:latin typeface="Cambria"/>
                        </a:rPr>
                        <a:t>P1.1.1.1. To keep and preserve the integrity and leak-tightness of the core cavity</a:t>
                      </a:r>
                      <a:endParaRPr lang="en-GB" sz="1400" b="1" i="0" u="none" strike="noStrike" noProof="0" dirty="0">
                        <a:solidFill>
                          <a:srgbClr val="538DD5"/>
                        </a:solidFill>
                        <a:effectLst/>
                        <a:latin typeface="Cambria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vessel 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of containment leak tightness 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Rupture in the core vessel 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fissile fuel flows outside from the core cavity;</a:t>
                      </a:r>
                      <a:b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chain reaction shuts down; </a:t>
                      </a:r>
                      <a:b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fissile fuel is collected in the collector;</a:t>
                      </a:r>
                      <a:b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fissile fuel is drained in the EDS;</a:t>
                      </a:r>
                      <a:b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fissile fuel is cooled down by natural convection in the EDS in order to remove the residual heat;  </a:t>
                      </a:r>
                      <a:b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… … … … …    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LOLF 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87" marR="9987" marT="9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27000" y="6000750"/>
            <a:ext cx="44132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*LOLF = Loss of Liquid Fuel </a:t>
            </a:r>
            <a:endParaRPr lang="en-GB" sz="1500"/>
          </a:p>
        </p:txBody>
      </p:sp>
      <p:cxnSp>
        <p:nvCxnSpPr>
          <p:cNvPr id="23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14</a:t>
            </a:fld>
            <a:endParaRPr lang="it-IT"/>
          </a:p>
        </p:txBody>
      </p: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285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3806" y="1395574"/>
            <a:ext cx="8857155" cy="2686900"/>
            <a:chOff x="41865" y="2419889"/>
            <a:chExt cx="8857155" cy="2213754"/>
          </a:xfrm>
        </p:grpSpPr>
        <p:grpSp>
          <p:nvGrpSpPr>
            <p:cNvPr id="11" name="Gruppo 10"/>
            <p:cNvGrpSpPr/>
            <p:nvPr/>
          </p:nvGrpSpPr>
          <p:grpSpPr>
            <a:xfrm>
              <a:off x="186858" y="2419889"/>
              <a:ext cx="8712162" cy="1296676"/>
              <a:chOff x="10990019" y="18527897"/>
              <a:chExt cx="18585106" cy="2545138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25426807" y="18530001"/>
                <a:ext cx="4148318" cy="254303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80000" defTabSz="4176713"/>
                <a:r>
                  <a:rPr lang="fr-FR" sz="1400" dirty="0"/>
                  <a:t>Identification des évènements initiateurs </a:t>
                </a:r>
                <a:r>
                  <a:rPr lang="fr-FR" sz="1400" dirty="0" smtClean="0"/>
                  <a:t>hypothétiques (</a:t>
                </a:r>
                <a:r>
                  <a:rPr lang="fr-FR" sz="1400" dirty="0" err="1" smtClean="0"/>
                  <a:t>PIEs</a:t>
                </a:r>
                <a:r>
                  <a:rPr lang="fr-FR" sz="1400" dirty="0"/>
                  <a:t>)</a:t>
                </a:r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0990019" y="18527897"/>
                <a:ext cx="14726931" cy="2545135"/>
                <a:chOff x="11700173" y="9503988"/>
                <a:chExt cx="13800710" cy="1857213"/>
              </a:xfrm>
            </p:grpSpPr>
            <p:sp>
              <p:nvSpPr>
                <p:cNvPr id="17" name="Rettangolo 16"/>
                <p:cNvSpPr/>
                <p:nvPr/>
              </p:nvSpPr>
              <p:spPr bwMode="auto">
                <a:xfrm>
                  <a:off x="16374261" y="9503988"/>
                  <a:ext cx="3734827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Identification des principales fonctions (procédé, sûreté, protection de l’investissement, etc.) du système </a:t>
                  </a:r>
                </a:p>
              </p:txBody>
            </p:sp>
            <p:sp>
              <p:nvSpPr>
                <p:cNvPr id="18" name="Rettangolo 17"/>
                <p:cNvSpPr/>
                <p:nvPr/>
              </p:nvSpPr>
              <p:spPr bwMode="auto">
                <a:xfrm>
                  <a:off x="11700173" y="9505522"/>
                  <a:ext cx="3871083" cy="18556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Subdivision des systèmes en sous-systèmes fonctionnellement indépendants</a:t>
                  </a:r>
                </a:p>
              </p:txBody>
            </p:sp>
            <p:sp>
              <p:nvSpPr>
                <p:cNvPr id="19" name="Rettangolo 18"/>
                <p:cNvSpPr/>
                <p:nvPr/>
              </p:nvSpPr>
              <p:spPr bwMode="auto">
                <a:xfrm>
                  <a:off x="20860741" y="9503988"/>
                  <a:ext cx="3783765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Analyse des modes de défaillance, des effets, des systèmes de détection et de protection</a:t>
                  </a:r>
                </a:p>
              </p:txBody>
            </p:sp>
            <p:sp>
              <p:nvSpPr>
                <p:cNvPr id="20" name="Freccia destra 19"/>
                <p:cNvSpPr/>
                <p:nvPr/>
              </p:nvSpPr>
              <p:spPr bwMode="auto">
                <a:xfrm>
                  <a:off x="15359434" y="10079708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ccia destra 20"/>
                <p:cNvSpPr/>
                <p:nvPr/>
              </p:nvSpPr>
              <p:spPr bwMode="auto">
                <a:xfrm>
                  <a:off x="24384748" y="10081244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ccia destra 21"/>
                <p:cNvSpPr/>
                <p:nvPr/>
              </p:nvSpPr>
              <p:spPr bwMode="auto">
                <a:xfrm>
                  <a:off x="19973809" y="10029339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" name="Ovale 11"/>
            <p:cNvSpPr/>
            <p:nvPr/>
          </p:nvSpPr>
          <p:spPr>
            <a:xfrm>
              <a:off x="41865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Plant Breakdown Structure (PBS)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2379753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bg1">
                      <a:lumMod val="50000"/>
                    </a:schemeClr>
                  </a:solidFill>
                </a:rPr>
                <a:t>Functional</a:t>
              </a:r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 Breakdown Structure (FBS)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4674096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ableau FFMEA   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  <p:sp>
        <p:nvSpPr>
          <p:cNvPr id="38" name="Rettangolo 37"/>
          <p:cNvSpPr/>
          <p:nvPr/>
        </p:nvSpPr>
        <p:spPr>
          <a:xfrm>
            <a:off x="1366982" y="4287323"/>
            <a:ext cx="7633979" cy="150810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err="1" smtClean="0"/>
              <a:t>PIEs</a:t>
            </a:r>
            <a:r>
              <a:rPr lang="fr-FR" sz="1600" dirty="0" smtClean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Postulated</a:t>
            </a:r>
            <a:r>
              <a:rPr lang="fr-FR" sz="1600" dirty="0" smtClean="0"/>
              <a:t> </a:t>
            </a:r>
            <a:r>
              <a:rPr lang="fr-FR" sz="1600" dirty="0" err="1" smtClean="0"/>
              <a:t>Initiating</a:t>
            </a:r>
            <a:r>
              <a:rPr lang="fr-FR" sz="1600" dirty="0" smtClean="0"/>
              <a:t> Events) sélectionnés </a:t>
            </a:r>
            <a:r>
              <a:rPr lang="fr-FR" sz="1600" dirty="0" smtClean="0"/>
              <a:t>parmi l’ensemble des causes de perte de fonction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Pour chaque type d’accident, l’évènement initiateur menant aux conséquences les plus grave est choisi comme </a:t>
            </a:r>
            <a:r>
              <a:rPr lang="fr-FR" sz="1400" dirty="0" err="1" smtClean="0"/>
              <a:t>PIEs</a:t>
            </a:r>
            <a:endParaRPr lang="fr-FR" sz="1400" dirty="0" smtClean="0"/>
          </a:p>
          <a:p>
            <a:r>
              <a:rPr lang="fr-FR" sz="1600" dirty="0" smtClean="0"/>
              <a:t>Liste préliminaire de </a:t>
            </a:r>
            <a:r>
              <a:rPr lang="fr-FR" sz="1600" dirty="0" err="1" smtClean="0"/>
              <a:t>PIEs</a:t>
            </a:r>
            <a:r>
              <a:rPr lang="fr-FR" sz="1600" dirty="0" smtClean="0"/>
              <a:t> déterminée pour le MSFR pour la partie du tableau déjà complétée (une partie des fonctions du circuit combustible)</a:t>
            </a:r>
          </a:p>
        </p:txBody>
      </p:sp>
      <p:cxnSp>
        <p:nvCxnSpPr>
          <p:cNvPr id="40" name="Connettore 2 39"/>
          <p:cNvCxnSpPr>
            <a:stCxn id="15" idx="2"/>
          </p:cNvCxnSpPr>
          <p:nvPr/>
        </p:nvCxnSpPr>
        <p:spPr>
          <a:xfrm>
            <a:off x="8028655" y="2969389"/>
            <a:ext cx="0" cy="1317934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15</a:t>
            </a:fld>
            <a:endParaRPr lang="it-IT"/>
          </a:p>
        </p:txBody>
      </p:sp>
      <p:sp>
        <p:nvSpPr>
          <p:cNvPr id="2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LISTE </a:t>
            </a:r>
            <a:r>
              <a:rPr lang="it-IT" sz="2800" b="1" dirty="0" smtClean="0"/>
              <a:t>PRELIMINAIRE D’EVENEMENTS INITIATEURS HYPOTHETIQUES</a:t>
            </a:r>
            <a:endParaRPr lang="it-IT" sz="2800" b="1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0478"/>
              </p:ext>
            </p:extLst>
          </p:nvPr>
        </p:nvGraphicFramePr>
        <p:xfrm>
          <a:off x="283457" y="1539514"/>
          <a:ext cx="8614181" cy="408940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861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d’intégrité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cavité cœur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</a:rPr>
                        <a:t>Brèche du réflecteur supérieur avec rupture du système de refroidissement des structures</a:t>
                      </a:r>
                      <a:r>
                        <a:rPr lang="fr-FR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(sans endommagement du système d’expansion)</a:t>
                      </a:r>
                      <a:r>
                        <a:rPr lang="fr-FR" sz="15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5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d’intégrité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cavité cœur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</a:rPr>
                        <a:t>Brèche du réflecteur supérieur avec rupture d’une conduite</a:t>
                      </a:r>
                      <a:r>
                        <a:rPr lang="fr-FR" sz="1500" b="0" baseline="0" dirty="0" smtClean="0">
                          <a:solidFill>
                            <a:schemeClr val="tx1"/>
                          </a:solidFill>
                        </a:rPr>
                        <a:t> du système d’expansion </a:t>
                      </a:r>
                      <a:r>
                        <a:rPr lang="fr-FR" sz="15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(sans </a:t>
                      </a:r>
                      <a:r>
                        <a:rPr lang="fr-FR" sz="15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endommagement du système</a:t>
                      </a:r>
                      <a:r>
                        <a:rPr lang="fr-FR" sz="15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refroidissement des structures</a:t>
                      </a:r>
                      <a:r>
                        <a:rPr lang="fr-FR" sz="15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500" noProof="0" dirty="0" smtClean="0">
                          <a:effectLst/>
                        </a:rPr>
                        <a:t> </a:t>
                      </a:r>
                      <a:endParaRPr lang="fr-FR" sz="15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d’intégrité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cavité cœur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rupture du dispositif d’échantillonnage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d’intégrité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cavité cœur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Rupture d’une conduite du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système de bullage pour le contrôle de la réactivité</a:t>
                      </a:r>
                      <a:endParaRPr lang="fr-FR" sz="15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Rupture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d’une plaque/conduite d’un échangeur de chaleur</a:t>
                      </a:r>
                      <a:endParaRPr lang="fr-FR" sz="15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90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contrôle de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pression/volume dans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cavité cœur :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Obstruction de la conduite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cœur au réservoir d’expansion</a:t>
                      </a:r>
                      <a:endParaRPr lang="fr-FR" sz="15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Accident d’insertion de réactivité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Insertion accidentelle de combustible</a:t>
                      </a:r>
                      <a:endParaRPr lang="fr-FR" sz="15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44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débit combustible :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Rupture complète d’une pompe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9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contrôle chimique 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Rupture d’un injecteur de bulles pour le</a:t>
                      </a:r>
                      <a:r>
                        <a:rPr lang="fr-FR" sz="15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nettoyage du sel </a:t>
                      </a:r>
                      <a:r>
                        <a:rPr lang="fr-FR" sz="15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608558"/>
                  </a:ext>
                </a:extLst>
              </a:tr>
            </a:tbl>
          </a:graphicData>
        </a:graphic>
      </p:graphicFrame>
      <p:cxnSp>
        <p:nvCxnSpPr>
          <p:cNvPr id="1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16</a:t>
            </a:fld>
            <a:endParaRPr lang="it-IT"/>
          </a:p>
        </p:txBody>
      </p:sp>
      <p:sp>
        <p:nvSpPr>
          <p:cNvPr id="2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losione 2 15"/>
          <p:cNvSpPr/>
          <p:nvPr/>
        </p:nvSpPr>
        <p:spPr>
          <a:xfrm>
            <a:off x="5643517" y="5383116"/>
            <a:ext cx="3043283" cy="121706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A COMPLETER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3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EXEMPLE: Brèche du réflecteur supérieur avec rupture du système de refroidissement des structures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2893" y="2004225"/>
            <a:ext cx="2815304" cy="566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CONSEQUENCES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090714" y="1208673"/>
            <a:ext cx="6002743" cy="20621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Les gaz contenus dans la cavité cœur (</a:t>
            </a:r>
            <a:r>
              <a:rPr lang="fr-FR" sz="1600" dirty="0" smtClean="0"/>
              <a:t>Produits de Fission </a:t>
            </a:r>
            <a:r>
              <a:rPr lang="fr-FR" sz="1600" dirty="0" smtClean="0"/>
              <a:t>gazeux) sortent par la </a:t>
            </a:r>
            <a:r>
              <a:rPr lang="fr-FR" sz="1600" dirty="0" smtClean="0"/>
              <a:t>brèche ;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Les sels combustible et intermédiaire (provenant du circuit de refroidissement des structures) se </a:t>
            </a:r>
            <a:r>
              <a:rPr lang="fr-FR" sz="1600" dirty="0" smtClean="0"/>
              <a:t>mélangent ;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Fuite possible des sels par la brèche et solidification en dehors de la cavité </a:t>
            </a:r>
            <a:r>
              <a:rPr lang="fr-FR" sz="1600" dirty="0" smtClean="0"/>
              <a:t>cœur ; 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Extinction de la réaction en </a:t>
            </a:r>
            <a:r>
              <a:rPr lang="fr-FR" sz="1600" dirty="0" smtClean="0"/>
              <a:t>chaine ;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Etc. </a:t>
            </a:r>
            <a:endParaRPr lang="fr-FR" sz="1600" dirty="0"/>
          </a:p>
        </p:txBody>
      </p:sp>
      <p:sp>
        <p:nvSpPr>
          <p:cNvPr id="17" name="Rettangolo 16"/>
          <p:cNvSpPr/>
          <p:nvPr/>
        </p:nvSpPr>
        <p:spPr>
          <a:xfrm>
            <a:off x="132893" y="3503735"/>
            <a:ext cx="2815304" cy="56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PREVENTION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32893" y="4412438"/>
            <a:ext cx="2815304" cy="5660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MITIGATION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132893" y="5414196"/>
            <a:ext cx="2815304" cy="5660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REMARQUES 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090714" y="3342117"/>
            <a:ext cx="6002743" cy="83099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Maintenance </a:t>
            </a:r>
            <a:r>
              <a:rPr lang="fr-FR" sz="1600" dirty="0" smtClean="0"/>
              <a:t>préventive ;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Contrôler la corrosion, la fatigue thermique et mécanique sur les structures.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090714" y="4246473"/>
            <a:ext cx="6002743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Composant </a:t>
            </a:r>
            <a:r>
              <a:rPr lang="fr-FR" sz="1600" dirty="0"/>
              <a:t>SIC </a:t>
            </a:r>
            <a:r>
              <a:rPr lang="fr-FR" sz="1600" dirty="0" smtClean="0"/>
              <a:t>(</a:t>
            </a:r>
            <a:r>
              <a:rPr lang="en-US" sz="1600" dirty="0" smtClean="0"/>
              <a:t>Safety Inspection Certificate</a:t>
            </a:r>
            <a:r>
              <a:rPr lang="fr-FR" sz="1600" dirty="0" smtClean="0"/>
              <a:t>) </a:t>
            </a:r>
            <a:r>
              <a:rPr lang="fr-FR" sz="1600" dirty="0" smtClean="0"/>
              <a:t>/ SSC (</a:t>
            </a:r>
            <a:r>
              <a:rPr lang="en-US" sz="1600" dirty="0" smtClean="0"/>
              <a:t>Safety Standard Certificate</a:t>
            </a:r>
            <a:r>
              <a:rPr lang="fr-FR" sz="1600" dirty="0" smtClean="0"/>
              <a:t>) </a:t>
            </a:r>
            <a:r>
              <a:rPr lang="fr-FR" sz="1600" dirty="0"/>
              <a:t>; 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Vannes </a:t>
            </a:r>
            <a:r>
              <a:rPr lang="fr-FR" sz="1600" dirty="0" smtClean="0"/>
              <a:t>pour isoler le circuit de refroidissement des </a:t>
            </a:r>
            <a:r>
              <a:rPr lang="fr-FR" sz="1600" dirty="0" smtClean="0"/>
              <a:t>structures.</a:t>
            </a:r>
            <a:endParaRPr lang="fr-FR" sz="1600" dirty="0"/>
          </a:p>
        </p:txBody>
      </p:sp>
      <p:sp>
        <p:nvSpPr>
          <p:cNvPr id="23" name="Rettangolo 22"/>
          <p:cNvSpPr/>
          <p:nvPr/>
        </p:nvSpPr>
        <p:spPr>
          <a:xfrm>
            <a:off x="3090714" y="5164727"/>
            <a:ext cx="6002743" cy="107721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fr-FR" sz="1600" dirty="0" smtClean="0"/>
              <a:t>Pression </a:t>
            </a:r>
            <a:r>
              <a:rPr lang="fr-FR" sz="1600" dirty="0"/>
              <a:t>dans le circuit combustible supérieure/égale/inférieure à celle  de l’enceinte réacteur ?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Quel système est utilisé pour vidanger le </a:t>
            </a:r>
            <a:r>
              <a:rPr lang="fr-FR" sz="1600" dirty="0" smtClean="0"/>
              <a:t>combustible : réservoir de vidange d’urgence </a:t>
            </a:r>
            <a:r>
              <a:rPr lang="fr-FR" sz="1600" dirty="0" smtClean="0"/>
              <a:t>ou </a:t>
            </a:r>
            <a:r>
              <a:rPr lang="fr-FR" sz="1600" dirty="0" smtClean="0"/>
              <a:t>réservoirs </a:t>
            </a:r>
            <a:r>
              <a:rPr lang="fr-FR" sz="1600" dirty="0" smtClean="0"/>
              <a:t>de stockage </a:t>
            </a:r>
            <a:r>
              <a:rPr lang="fr-FR" sz="1600" dirty="0" smtClean="0"/>
              <a:t>normaux ? </a:t>
            </a:r>
            <a:endParaRPr lang="fr-FR" sz="1600" dirty="0"/>
          </a:p>
        </p:txBody>
      </p:sp>
      <p:cxnSp>
        <p:nvCxnSpPr>
          <p:cNvPr id="25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17</a:t>
            </a:fld>
            <a:endParaRPr lang="it-IT"/>
          </a:p>
        </p:txBody>
      </p:sp>
      <p:sp>
        <p:nvSpPr>
          <p:cNvPr id="2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494353413"/>
              </p:ext>
            </p:extLst>
          </p:nvPr>
        </p:nvGraphicFramePr>
        <p:xfrm>
          <a:off x="394470" y="2808648"/>
          <a:ext cx="5710765" cy="297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age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132" y="3653247"/>
            <a:ext cx="3139673" cy="2287956"/>
          </a:xfrm>
          <a:prstGeom prst="rect">
            <a:avLst/>
          </a:prstGeom>
          <a:noFill/>
        </p:spPr>
      </p:pic>
      <p:sp>
        <p:nvSpPr>
          <p:cNvPr id="22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RESULTATS DU FFMEA : LISTE DE POINTS DU DESIGN A DEFINIR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331946554"/>
              </p:ext>
            </p:extLst>
          </p:nvPr>
        </p:nvGraphicFramePr>
        <p:xfrm>
          <a:off x="683491" y="1377904"/>
          <a:ext cx="7675418" cy="117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6342258" y="2864067"/>
            <a:ext cx="25246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Exemples sélectionnés à titre illustratif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>
            <a:endCxn id="23" idx="0"/>
          </p:cNvCxnSpPr>
          <p:nvPr/>
        </p:nvCxnSpPr>
        <p:spPr>
          <a:xfrm>
            <a:off x="7197061" y="2551853"/>
            <a:ext cx="407523" cy="3122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2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RESULTATS DU FFMEA : LISTE DE POINTS DU DESIGN A DEFINIR</a:t>
            </a:r>
            <a:endParaRPr lang="it-IT" sz="2800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05025807"/>
              </p:ext>
            </p:extLst>
          </p:nvPr>
        </p:nvGraphicFramePr>
        <p:xfrm>
          <a:off x="327313" y="1431636"/>
          <a:ext cx="6369051" cy="45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ccolade ouvrante 3"/>
          <p:cNvSpPr/>
          <p:nvPr/>
        </p:nvSpPr>
        <p:spPr>
          <a:xfrm flipH="1">
            <a:off x="8636955" y="2161402"/>
            <a:ext cx="190615" cy="15054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809100" y="2893655"/>
            <a:ext cx="409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EDS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331231" y="4140593"/>
            <a:ext cx="88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Reactor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Vessel</a:t>
            </a:r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Pressure P</a:t>
            </a:r>
            <a:r>
              <a:rPr lang="fr-FR" sz="12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1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331231" y="4798888"/>
            <a:ext cx="88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Core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Vessel</a:t>
            </a:r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Pressure P</a:t>
            </a:r>
            <a:r>
              <a:rPr lang="fr-FR" sz="12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1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" name="Image 3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49" y="1362638"/>
            <a:ext cx="1829670" cy="240579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66" y="4177616"/>
            <a:ext cx="1592661" cy="1260612"/>
          </a:xfrm>
          <a:prstGeom prst="rect">
            <a:avLst/>
          </a:prstGeom>
        </p:spPr>
      </p:pic>
      <p:cxnSp>
        <p:nvCxnSpPr>
          <p:cNvPr id="31" name="Connecteur droit avec flèche 30"/>
          <p:cNvCxnSpPr/>
          <p:nvPr/>
        </p:nvCxnSpPr>
        <p:spPr>
          <a:xfrm flipH="1">
            <a:off x="8002158" y="4373416"/>
            <a:ext cx="502776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7516296" y="4987634"/>
            <a:ext cx="987466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1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NTRODUCTION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0230" y="2210221"/>
            <a:ext cx="58691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Identification des évènements initiateurs : 2 études en cours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altLang="fr-FR" sz="1600" b="1" i="1" u="sng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MLD (Master 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Logic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Diagram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 marL="1257300" lvl="2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ym typeface="Symbol" pitchFamily="18" charset="2"/>
              </a:rPr>
              <a:t>Approche top-down </a:t>
            </a:r>
          </a:p>
          <a:p>
            <a:pPr marL="1257300" lvl="2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600" i="1" dirty="0" smtClean="0">
                <a:sym typeface="Symbol" pitchFamily="18" charset="2"/>
              </a:rPr>
              <a:t>Identification </a:t>
            </a:r>
            <a:r>
              <a:rPr lang="fr-FR" altLang="fr-FR" sz="1600" i="1" dirty="0" smtClean="0">
                <a:sym typeface="Symbol" pitchFamily="18" charset="2"/>
              </a:rPr>
              <a:t>d’un évènement redouté central et recherche des causes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altLang="fr-FR" sz="1600" b="1" i="1" u="sng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FFMEA (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Functional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Failure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 Mode and 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Effect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fr-FR" sz="1600" b="1" i="1" u="sng" dirty="0" err="1" smtClean="0">
                <a:solidFill>
                  <a:schemeClr val="tx2"/>
                </a:solidFill>
                <a:sym typeface="Symbol" pitchFamily="18" charset="2"/>
              </a:rPr>
              <a:t>Analysis</a:t>
            </a:r>
            <a:r>
              <a:rPr lang="fr-FR" altLang="fr-FR" sz="1600" b="1" i="1" u="sng" dirty="0" smtClean="0">
                <a:solidFill>
                  <a:schemeClr val="tx2"/>
                </a:solidFill>
                <a:sym typeface="Symbol" pitchFamily="18" charset="2"/>
              </a:rPr>
              <a:t>) </a:t>
            </a:r>
          </a:p>
          <a:p>
            <a:pPr marL="1200150" lvl="2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ym typeface="Symbol" pitchFamily="18" charset="2"/>
              </a:rPr>
              <a:t>Approche </a:t>
            </a:r>
            <a:r>
              <a:rPr lang="fr-FR" altLang="fr-FR" sz="1600" b="1" i="1" dirty="0" err="1" smtClean="0">
                <a:sym typeface="Symbol" pitchFamily="18" charset="2"/>
              </a:rPr>
              <a:t>bottom</a:t>
            </a:r>
            <a:r>
              <a:rPr lang="fr-FR" altLang="fr-FR" sz="1600" b="1" i="1" dirty="0" smtClean="0">
                <a:sym typeface="Symbol" pitchFamily="18" charset="2"/>
              </a:rPr>
              <a:t>-up</a:t>
            </a:r>
          </a:p>
          <a:p>
            <a:pPr marL="1200150" lvl="2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i="1" dirty="0" smtClean="0">
                <a:sym typeface="Symbol" pitchFamily="18" charset="2"/>
              </a:rPr>
              <a:t>Identification des fonctions du système et étude des conséquences de la perte de chaque fonction</a:t>
            </a:r>
            <a:endParaRPr lang="fr-FR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Réflexion autour de la définition des barrières de confinement du MSFR</a:t>
            </a:r>
          </a:p>
        </p:txBody>
      </p:sp>
      <p:cxnSp>
        <p:nvCxnSpPr>
          <p:cNvPr id="2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6805825" y="3514723"/>
            <a:ext cx="2240484" cy="1314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Utilisation de deux approches complémentaires dans le but d’être le plus exhaustif possible dans la recherche </a:t>
            </a:r>
            <a:r>
              <a:rPr lang="fr-FR" sz="1400" dirty="0" smtClean="0"/>
              <a:t>des évènements initiateurs.</a:t>
            </a:r>
            <a:endParaRPr lang="fr-FR" sz="1400" dirty="0"/>
          </a:p>
        </p:txBody>
      </p:sp>
      <p:sp>
        <p:nvSpPr>
          <p:cNvPr id="4" name="Accolade fermante 3"/>
          <p:cNvSpPr/>
          <p:nvPr/>
        </p:nvSpPr>
        <p:spPr>
          <a:xfrm>
            <a:off x="6327086" y="2997888"/>
            <a:ext cx="366712" cy="23288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1775" y="1453753"/>
            <a:ext cx="765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Etudes de sûreté en cours dans le cadre du projet </a:t>
            </a:r>
            <a:r>
              <a:rPr lang="fr-FR" sz="2400" dirty="0" smtClean="0"/>
              <a:t>SAMOFAR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96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-5576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DEFINITION DES BARRIERES : </a:t>
            </a:r>
            <a:r>
              <a:rPr lang="it-IT" sz="2800" b="1" dirty="0" smtClean="0"/>
              <a:t>CARACTERISTIQUES DU MSFR</a:t>
            </a:r>
            <a:endParaRPr lang="it-IT" sz="2800" b="1" dirty="0"/>
          </a:p>
        </p:txBody>
      </p:sp>
      <p:sp>
        <p:nvSpPr>
          <p:cNvPr id="20" name="CasellaDiTesto 1"/>
          <p:cNvSpPr txBox="1"/>
          <p:nvPr/>
        </p:nvSpPr>
        <p:spPr>
          <a:xfrm>
            <a:off x="535520" y="1367944"/>
            <a:ext cx="601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Réflexion menée sur la définition des barrières de confinement du MSFR menée en parallèle de l’application du MLD et du FFMEA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32491094"/>
              </p:ext>
            </p:extLst>
          </p:nvPr>
        </p:nvGraphicFramePr>
        <p:xfrm>
          <a:off x="234467" y="2923308"/>
          <a:ext cx="8719752" cy="325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20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456218" y="1762647"/>
            <a:ext cx="2327564" cy="7635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Travail réalisé en collaboration avec POLITO</a:t>
            </a:r>
          </a:p>
        </p:txBody>
      </p:sp>
    </p:spTree>
    <p:extLst>
      <p:ext uri="{BB962C8B-B14F-4D97-AF65-F5344CB8AC3E}">
        <p14:creationId xmlns:p14="http://schemas.microsoft.com/office/powerpoint/2010/main" val="5555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"/>
          <p:cNvSpPr txBox="1"/>
          <p:nvPr/>
        </p:nvSpPr>
        <p:spPr>
          <a:xfrm>
            <a:off x="253809" y="1343068"/>
            <a:ext cx="853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r>
              <a:rPr lang="fr-FR" sz="2000" dirty="0" smtClean="0"/>
              <a:t>étape : </a:t>
            </a:r>
            <a:r>
              <a:rPr lang="fr-FR" sz="2000" dirty="0" smtClean="0"/>
              <a:t>bibliographie sur la définition des barrières de confinement</a:t>
            </a:r>
          </a:p>
          <a:p>
            <a:pPr>
              <a:spcBef>
                <a:spcPct val="20000"/>
              </a:spcBef>
            </a:pPr>
            <a:endParaRPr lang="fr-FR" sz="1000" dirty="0"/>
          </a:p>
        </p:txBody>
      </p:sp>
      <p:sp>
        <p:nvSpPr>
          <p:cNvPr id="23" name="Rettangolo 8"/>
          <p:cNvSpPr/>
          <p:nvPr/>
        </p:nvSpPr>
        <p:spPr>
          <a:xfrm>
            <a:off x="0" y="-5576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DEFINITION DES BARRIERES : </a:t>
            </a:r>
            <a:r>
              <a:rPr lang="it-IT" sz="2800" b="1" dirty="0" smtClean="0"/>
              <a:t>BIBLIOGRAPHIE</a:t>
            </a:r>
            <a:endParaRPr lang="it-IT" sz="2800" b="1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116813205"/>
              </p:ext>
            </p:extLst>
          </p:nvPr>
        </p:nvGraphicFramePr>
        <p:xfrm>
          <a:off x="397164" y="1958458"/>
          <a:ext cx="8289636" cy="42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1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DEFINITION DES BARRIERES DE </a:t>
            </a:r>
            <a:r>
              <a:rPr lang="it-IT" sz="2800" b="1" dirty="0"/>
              <a:t>CONFINEMENT : PROPOSITIONS</a:t>
            </a:r>
          </a:p>
        </p:txBody>
      </p:sp>
      <p:sp>
        <p:nvSpPr>
          <p:cNvPr id="20" name="CasellaDiTesto 1"/>
          <p:cNvSpPr txBox="1"/>
          <p:nvPr/>
        </p:nvSpPr>
        <p:spPr>
          <a:xfrm>
            <a:off x="5191679" y="2600516"/>
            <a:ext cx="36336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Proposition basée sur le design de  référence du MSFR du projet SAMOFAR</a:t>
            </a:r>
          </a:p>
          <a:p>
            <a:endParaRPr lang="fr-FR" sz="1600" dirty="0" smtClean="0"/>
          </a:p>
          <a:p>
            <a:r>
              <a:rPr lang="fr-FR" sz="1600" u="sng" dirty="0" smtClean="0"/>
              <a:t>Proposition de barrières pour la production de puissance </a:t>
            </a:r>
            <a:endParaRPr lang="fr-FR" sz="1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 smtClean="0"/>
              <a:t>1</a:t>
            </a:r>
            <a:r>
              <a:rPr lang="fr-FR" sz="1400" b="1" baseline="30000" dirty="0" smtClean="0"/>
              <a:t>ère</a:t>
            </a:r>
            <a:r>
              <a:rPr lang="fr-FR" sz="1400" b="1" dirty="0" smtClean="0"/>
              <a:t> barrière </a:t>
            </a:r>
            <a:r>
              <a:rPr lang="fr-FR" sz="1400" dirty="0" smtClean="0"/>
              <a:t>: enveloppe combustible ; </a:t>
            </a:r>
          </a:p>
          <a:p>
            <a:pPr marL="285750" lvl="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 smtClean="0"/>
              <a:t>2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barrière :</a:t>
            </a:r>
            <a:r>
              <a:rPr lang="fr-FR" sz="1400" dirty="0" smtClean="0"/>
              <a:t> bâtiment réacteur.</a:t>
            </a:r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Large première barrière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Problèmes en termes de maintenance (1ère barrière doit être ouverte chaque fois que la maintenance est nécessaire)</a:t>
            </a:r>
            <a:endParaRPr lang="fr-FR" sz="1400" dirty="0" smtClean="0"/>
          </a:p>
        </p:txBody>
      </p:sp>
      <p:pic>
        <p:nvPicPr>
          <p:cNvPr id="21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" y="2384930"/>
            <a:ext cx="4799330" cy="382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92348" y="1880874"/>
            <a:ext cx="157499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Proposition 1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2349" y="1376218"/>
            <a:ext cx="84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Résultat principal de </a:t>
            </a:r>
            <a:r>
              <a:rPr lang="fr-FR" dirty="0" smtClean="0"/>
              <a:t>l’étude : </a:t>
            </a:r>
            <a:r>
              <a:rPr lang="fr-FR" dirty="0" smtClean="0"/>
              <a:t>3 propositions pour les barrières de confinement du MSFR</a:t>
            </a:r>
            <a:endParaRPr lang="fr-FR" dirty="0"/>
          </a:p>
        </p:txBody>
      </p:sp>
      <p:cxnSp>
        <p:nvCxnSpPr>
          <p:cNvPr id="23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9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220875"/>
            <a:ext cx="5256530" cy="327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sellaDiTesto 1"/>
          <p:cNvSpPr txBox="1"/>
          <p:nvPr/>
        </p:nvSpPr>
        <p:spPr>
          <a:xfrm>
            <a:off x="5070763" y="1864456"/>
            <a:ext cx="40532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Proposition basée sur le design </a:t>
            </a:r>
            <a:r>
              <a:rPr lang="fr-FR" sz="1600" dirty="0" smtClean="0"/>
              <a:t>de </a:t>
            </a:r>
            <a:r>
              <a:rPr lang="fr-FR" sz="1600" dirty="0" smtClean="0"/>
              <a:t>référence du MSFR du projet SAMOFAR avec fermeture du circuit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Limiter les matières radioactives dans une zone restreinte;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Faciliter la maintenance et le démantèlement.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r>
              <a:rPr lang="en-GB" sz="1600" u="sng" dirty="0"/>
              <a:t>Proposition de </a:t>
            </a:r>
            <a:r>
              <a:rPr lang="en-GB" sz="1600" u="sng" dirty="0" err="1"/>
              <a:t>barrières</a:t>
            </a:r>
            <a:r>
              <a:rPr lang="en-GB" sz="1600" u="sng" dirty="0"/>
              <a:t> pour la production de puissance 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1</a:t>
            </a:r>
            <a:r>
              <a:rPr lang="fr-FR" sz="1400" b="1" baseline="30000" dirty="0" smtClean="0"/>
              <a:t>ère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</a:t>
            </a:r>
            <a:r>
              <a:rPr lang="fr-FR" sz="1400" dirty="0" smtClean="0"/>
              <a:t>circuit </a:t>
            </a:r>
            <a:r>
              <a:rPr lang="fr-FR" sz="1400" dirty="0" smtClean="0"/>
              <a:t>combustible ; </a:t>
            </a:r>
            <a:endParaRPr lang="fr-F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2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</a:t>
            </a:r>
            <a:r>
              <a:rPr lang="fr-FR" sz="1400" dirty="0" smtClean="0"/>
              <a:t>enveloppe </a:t>
            </a:r>
            <a:r>
              <a:rPr lang="fr-FR" sz="1400" dirty="0" smtClean="0"/>
              <a:t>combustible ;</a:t>
            </a:r>
            <a:endParaRPr lang="fr-F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3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</a:t>
            </a:r>
            <a:r>
              <a:rPr lang="fr-FR" sz="1400" dirty="0" smtClean="0"/>
              <a:t>bâtiment réacteur. </a:t>
            </a:r>
          </a:p>
          <a:p>
            <a:endParaRPr lang="fr-FR" sz="1600" dirty="0" smtClean="0"/>
          </a:p>
          <a:p>
            <a:r>
              <a:rPr lang="fr-FR" sz="1600" dirty="0" smtClean="0"/>
              <a:t>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barrière = premier composant en </a:t>
            </a:r>
            <a:r>
              <a:rPr lang="fr-FR" sz="1600" dirty="0" smtClean="0"/>
              <a:t>contact </a:t>
            </a:r>
            <a:r>
              <a:rPr lang="fr-FR" sz="1600" dirty="0" smtClean="0"/>
              <a:t>avec le </a:t>
            </a:r>
            <a:r>
              <a:rPr lang="fr-FR" sz="1600" dirty="0" smtClean="0"/>
              <a:t>combustible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Plus similaire à la première barrière d’un </a:t>
            </a:r>
            <a:r>
              <a:rPr lang="fr-FR" sz="1400" dirty="0" smtClean="0"/>
              <a:t>REP.</a:t>
            </a:r>
            <a:endParaRPr lang="fr-FR" sz="1600" dirty="0" smtClean="0"/>
          </a:p>
        </p:txBody>
      </p:sp>
      <p:cxnSp>
        <p:nvCxnSpPr>
          <p:cNvPr id="2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131774" y="1708033"/>
            <a:ext cx="157499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Proposition 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23</a:t>
            </a:fld>
            <a:endParaRPr lang="it-IT"/>
          </a:p>
        </p:txBody>
      </p:sp>
      <p:sp>
        <p:nvSpPr>
          <p:cNvPr id="32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DEFINITION DES BARRIERES DE </a:t>
            </a:r>
            <a:r>
              <a:rPr lang="it-IT" sz="2800" b="1" dirty="0"/>
              <a:t>CONFINEMENT : PROPOSITIONS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50474" y="2900219"/>
            <a:ext cx="286327" cy="8312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94001" y="2817094"/>
            <a:ext cx="286327" cy="83126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942109" y="2974110"/>
            <a:ext cx="1108365" cy="41564"/>
          </a:xfrm>
          <a:prstGeom prst="straightConnector1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29367" y="2902590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Couvercle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889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1002470" y="1477133"/>
            <a:ext cx="157499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Proposition 3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CasellaDiTesto 1"/>
          <p:cNvSpPr txBox="1"/>
          <p:nvPr/>
        </p:nvSpPr>
        <p:spPr>
          <a:xfrm>
            <a:off x="5071579" y="1766056"/>
            <a:ext cx="4056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Proposition basée sur une nouvelle version du design du MSFR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Collecteur situé sous le cœur (sans inclure les réservoirs de stockage)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Faciliter la maintenance sur l’EDS</a:t>
            </a:r>
          </a:p>
          <a:p>
            <a:endParaRPr lang="fr-FR" sz="1600" u="sng" dirty="0" smtClean="0"/>
          </a:p>
          <a:p>
            <a:r>
              <a:rPr lang="fr-FR" sz="1600" u="sng" dirty="0" smtClean="0"/>
              <a:t>Proposition de barrières pour la production de puissance </a:t>
            </a:r>
            <a:endParaRPr lang="fr-FR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1</a:t>
            </a:r>
            <a:r>
              <a:rPr lang="fr-FR" sz="1400" b="1" baseline="30000" dirty="0" smtClean="0"/>
              <a:t>ère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</a:t>
            </a:r>
            <a:r>
              <a:rPr lang="fr-FR" sz="1400" dirty="0" smtClean="0"/>
              <a:t>circuit combustible + </a:t>
            </a:r>
            <a:r>
              <a:rPr lang="fr-FR" sz="1400" dirty="0" smtClean="0"/>
              <a:t>EDS ; </a:t>
            </a:r>
            <a:endParaRPr lang="fr-F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2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enceinte réacteur ;</a:t>
            </a:r>
            <a:endParaRPr lang="fr-F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3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</a:t>
            </a:r>
            <a:r>
              <a:rPr lang="fr-FR" sz="1400" b="1" dirty="0" smtClean="0"/>
              <a:t>barrière </a:t>
            </a:r>
            <a:r>
              <a:rPr lang="fr-FR" sz="1400" dirty="0" smtClean="0"/>
              <a:t>: </a:t>
            </a:r>
            <a:r>
              <a:rPr lang="fr-FR" sz="1400" dirty="0" smtClean="0"/>
              <a:t>bâtiment réacteur.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r>
              <a:rPr lang="fr-FR" sz="1600" dirty="0" smtClean="0"/>
              <a:t>4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proposition avec l’EDS dans la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barrière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Liée </a:t>
            </a:r>
            <a:r>
              <a:rPr lang="fr-FR" sz="1400" dirty="0" smtClean="0"/>
              <a:t>à la fréquence d’utilisation de </a:t>
            </a:r>
            <a:r>
              <a:rPr lang="fr-FR" sz="1400" dirty="0" smtClean="0"/>
              <a:t>l’EDS ;</a:t>
            </a: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Intégrité et imperméabilité de l’EDS peuvent être difficiles à maintenir au même niveau que le reste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barrière.</a:t>
            </a:r>
          </a:p>
          <a:p>
            <a:pPr lvl="0"/>
            <a:endParaRPr lang="fr-FR" sz="1400" dirty="0"/>
          </a:p>
        </p:txBody>
      </p:sp>
      <p:grpSp>
        <p:nvGrpSpPr>
          <p:cNvPr id="67" name="Groupe 66"/>
          <p:cNvGrpSpPr/>
          <p:nvPr/>
        </p:nvGrpSpPr>
        <p:grpSpPr>
          <a:xfrm>
            <a:off x="1015997" y="1980841"/>
            <a:ext cx="2900218" cy="3860800"/>
            <a:chOff x="877455" y="1828800"/>
            <a:chExt cx="2900218" cy="3860800"/>
          </a:xfrm>
        </p:grpSpPr>
        <p:pic>
          <p:nvPicPr>
            <p:cNvPr id="23" name="Image 2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27" y="1990077"/>
              <a:ext cx="2505075" cy="339979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7455" y="1828800"/>
              <a:ext cx="2900218" cy="386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1865745" y="3491345"/>
              <a:ext cx="849746" cy="6465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1865745" y="3491345"/>
              <a:ext cx="0" cy="52382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733964" y="3556000"/>
              <a:ext cx="0" cy="5172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860627" y="4015172"/>
              <a:ext cx="378806" cy="10236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2354764" y="4073236"/>
              <a:ext cx="379200" cy="3694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239433" y="4110181"/>
              <a:ext cx="0" cy="1331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354764" y="4110181"/>
              <a:ext cx="0" cy="1331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1588655" y="4176764"/>
              <a:ext cx="650778" cy="6658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1588655" y="4176449"/>
              <a:ext cx="0" cy="71734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1606619" y="4876995"/>
              <a:ext cx="1366981" cy="6465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2973600" y="4243347"/>
              <a:ext cx="0" cy="69830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2354764" y="4243347"/>
              <a:ext cx="6188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1281626" y="2373745"/>
              <a:ext cx="2037306" cy="1662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281626" y="2373745"/>
              <a:ext cx="0" cy="27524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1281626" y="5126182"/>
              <a:ext cx="2037306" cy="1754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318932" y="2540000"/>
              <a:ext cx="0" cy="27616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Connecteur droit avec flèche 68"/>
          <p:cNvCxnSpPr/>
          <p:nvPr/>
        </p:nvCxnSpPr>
        <p:spPr>
          <a:xfrm>
            <a:off x="849742" y="4045527"/>
            <a:ext cx="114942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>
            <a:off x="3457474" y="4756727"/>
            <a:ext cx="717359" cy="18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3916215" y="3643386"/>
            <a:ext cx="1754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-2899" y="3617862"/>
            <a:ext cx="101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Fuel circuit containment structures + EDS: </a:t>
            </a:r>
          </a:p>
          <a:p>
            <a:r>
              <a:rPr lang="en-US" sz="1100" dirty="0" smtClean="0"/>
              <a:t>1rst barrier </a:t>
            </a:r>
            <a:endParaRPr lang="en-US" sz="1100" dirty="0"/>
          </a:p>
        </p:txBody>
      </p:sp>
      <p:sp>
        <p:nvSpPr>
          <p:cNvPr id="77" name="ZoneTexte 76"/>
          <p:cNvSpPr txBox="1"/>
          <p:nvPr/>
        </p:nvSpPr>
        <p:spPr>
          <a:xfrm>
            <a:off x="4091706" y="4559756"/>
            <a:ext cx="1079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Fuel casing: </a:t>
            </a:r>
          </a:p>
          <a:p>
            <a:r>
              <a:rPr lang="fr-FR" sz="1100" dirty="0" smtClean="0"/>
              <a:t>2</a:t>
            </a:r>
            <a:r>
              <a:rPr lang="fr-FR" sz="1100" baseline="30000" dirty="0" smtClean="0"/>
              <a:t>nd</a:t>
            </a:r>
            <a:r>
              <a:rPr lang="fr-FR" sz="1100" dirty="0" smtClean="0"/>
              <a:t> </a:t>
            </a:r>
            <a:r>
              <a:rPr lang="fr-FR" sz="1100" dirty="0" err="1" smtClean="0"/>
              <a:t>barrier</a:t>
            </a:r>
            <a:endParaRPr lang="fr-FR" sz="11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041593" y="3427942"/>
            <a:ext cx="1224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Reactor</a:t>
            </a:r>
            <a:r>
              <a:rPr lang="fr-FR" sz="1100" dirty="0" smtClean="0"/>
              <a:t> building: </a:t>
            </a:r>
          </a:p>
          <a:p>
            <a:r>
              <a:rPr lang="fr-FR" sz="1100" dirty="0" smtClean="0"/>
              <a:t>3</a:t>
            </a:r>
            <a:r>
              <a:rPr lang="fr-FR" sz="1100" baseline="30000" dirty="0"/>
              <a:t>r</a:t>
            </a:r>
            <a:r>
              <a:rPr lang="fr-FR" sz="1100" baseline="30000" dirty="0" smtClean="0"/>
              <a:t>d</a:t>
            </a:r>
            <a:r>
              <a:rPr lang="fr-FR" sz="1100" dirty="0" smtClean="0"/>
              <a:t> </a:t>
            </a:r>
            <a:r>
              <a:rPr lang="fr-FR" sz="1100" dirty="0" err="1" smtClean="0"/>
              <a:t>barrier</a:t>
            </a:r>
            <a:endParaRPr lang="fr-FR" sz="1100" dirty="0"/>
          </a:p>
        </p:txBody>
      </p:sp>
      <p:cxnSp>
        <p:nvCxnSpPr>
          <p:cNvPr id="43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24</a:t>
            </a:fld>
            <a:endParaRPr lang="it-IT"/>
          </a:p>
        </p:txBody>
      </p:sp>
      <p:sp>
        <p:nvSpPr>
          <p:cNvPr id="4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DEFINITION DES BARRIERES DE CONFINEMENT : PROPOSITIONS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646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Analyses de risques en cours</a:t>
            </a:r>
            <a:endParaRPr lang="fr-FR" dirty="0" smtClean="0"/>
          </a:p>
          <a:p>
            <a:pPr lvl="1"/>
            <a:r>
              <a:rPr lang="fr-FR" dirty="0" smtClean="0"/>
              <a:t>L’application des méthodes du MLD et FFMEA sont en cours</a:t>
            </a:r>
          </a:p>
          <a:p>
            <a:pPr lvl="1"/>
            <a:r>
              <a:rPr lang="fr-FR" dirty="0" smtClean="0"/>
              <a:t>Elles fourniront chacune une liste d’évènements initiateurs</a:t>
            </a:r>
          </a:p>
          <a:p>
            <a:pPr lvl="1"/>
            <a:r>
              <a:rPr lang="fr-FR" dirty="0" smtClean="0"/>
              <a:t>L’utilisation des deux méthodes est complémentaire et permettra d’obtenir une liste </a:t>
            </a:r>
            <a:r>
              <a:rPr lang="fr-FR" dirty="0" smtClean="0"/>
              <a:t>d’évènements initiateurs </a:t>
            </a:r>
            <a:r>
              <a:rPr lang="fr-FR" dirty="0" smtClean="0"/>
              <a:t>la plus exhaustive possible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Optio</a:t>
            </a:r>
            <a:r>
              <a:rPr lang="fr-FR" dirty="0" smtClean="0"/>
              <a:t>ns de design</a:t>
            </a:r>
            <a:endParaRPr lang="fr-FR" dirty="0" smtClean="0"/>
          </a:p>
          <a:p>
            <a:pPr lvl="1"/>
            <a:r>
              <a:rPr lang="fr-FR" dirty="0" smtClean="0"/>
              <a:t>Composants et systèmes à définir </a:t>
            </a:r>
            <a:endParaRPr lang="fr-FR" dirty="0" smtClean="0"/>
          </a:p>
          <a:p>
            <a:pPr lvl="1"/>
            <a:r>
              <a:rPr lang="fr-FR" dirty="0" smtClean="0"/>
              <a:t>Calculs et études dédiées pour vérifier certains points</a:t>
            </a:r>
          </a:p>
          <a:p>
            <a:pPr lvl="1"/>
            <a:endParaRPr lang="fr-FR" dirty="0" smtClean="0"/>
          </a:p>
          <a:p>
            <a:r>
              <a:rPr lang="fr-FR" dirty="0"/>
              <a:t>B</a:t>
            </a:r>
            <a:r>
              <a:rPr lang="fr-FR" dirty="0" smtClean="0"/>
              <a:t>arrières </a:t>
            </a:r>
            <a:r>
              <a:rPr lang="fr-FR" dirty="0" smtClean="0"/>
              <a:t>de confinement</a:t>
            </a:r>
          </a:p>
          <a:p>
            <a:pPr lvl="1"/>
            <a:r>
              <a:rPr lang="fr-FR" dirty="0" smtClean="0"/>
              <a:t>Rapport écrit sur la définition des barrières de confinement du MSFR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ropositions </a:t>
            </a:r>
            <a:r>
              <a:rPr lang="fr-FR" dirty="0" smtClean="0"/>
              <a:t>de </a:t>
            </a:r>
            <a:r>
              <a:rPr lang="fr-FR" dirty="0" smtClean="0"/>
              <a:t>barrières à évaluer/discuter</a:t>
            </a:r>
            <a:endParaRPr lang="fr-FR" dirty="0" smtClean="0"/>
          </a:p>
        </p:txBody>
      </p:sp>
      <p:sp>
        <p:nvSpPr>
          <p:cNvPr id="4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CONCLUSIONS ET PERSPECTIVES</a:t>
            </a:r>
            <a:endParaRPr lang="fr-FR" sz="2800" b="1" dirty="0"/>
          </a:p>
        </p:txBody>
      </p:sp>
      <p:cxnSp>
        <p:nvCxnSpPr>
          <p:cNvPr id="16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25</a:t>
            </a:fld>
            <a:endParaRPr lang="it-IT"/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9144000" cy="1186324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BIBLIOGRAPHY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968" y="1399119"/>
            <a:ext cx="89245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[1] Basis for the Safety Approach for Design and Assessment of Generation IV Nuclear Systems, RSWG, 2008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[2] An Integrated Safety Assessment Methodology (ISAM) for Generation IV Nuclear Systems, RSWG, Gen IV International Forum, June 2011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[3] </a:t>
            </a:r>
            <a:r>
              <a:rPr lang="fr-FR" sz="1400" dirty="0" smtClean="0"/>
              <a:t>Études préliminaires de sûreté du réacteur à sels fondus MSFR, M. Brovchenko, PhD thesis, Université de Grenoble, 2013  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[4] D1.1 Description of initial reference design and identification of safety aspects, M. </a:t>
            </a:r>
            <a:r>
              <a:rPr lang="en-GB" sz="1400" dirty="0" err="1" smtClean="0"/>
              <a:t>Allibert</a:t>
            </a:r>
            <a:r>
              <a:rPr lang="en-GB" sz="1400" dirty="0" smtClean="0"/>
              <a:t>, D. </a:t>
            </a:r>
            <a:r>
              <a:rPr lang="en-GB" sz="1400" dirty="0" err="1" smtClean="0"/>
              <a:t>Gérardin</a:t>
            </a:r>
            <a:r>
              <a:rPr lang="en-GB" sz="1400" dirty="0" smtClean="0"/>
              <a:t>, D. </a:t>
            </a:r>
            <a:r>
              <a:rPr lang="en-GB" sz="1400" dirty="0" err="1" smtClean="0"/>
              <a:t>Heuer</a:t>
            </a:r>
            <a:r>
              <a:rPr lang="en-GB" sz="1400" dirty="0" smtClean="0"/>
              <a:t>, E. </a:t>
            </a:r>
            <a:r>
              <a:rPr lang="en-GB" sz="1400" dirty="0" err="1" smtClean="0"/>
              <a:t>Huffer</a:t>
            </a:r>
            <a:r>
              <a:rPr lang="en-GB" sz="1400" dirty="0" smtClean="0"/>
              <a:t>, A. </a:t>
            </a:r>
            <a:r>
              <a:rPr lang="en-GB" sz="1400" dirty="0" err="1" smtClean="0"/>
              <a:t>Laureau</a:t>
            </a:r>
            <a:r>
              <a:rPr lang="en-GB" sz="1400" dirty="0" smtClean="0"/>
              <a:t>, E. Merle, S. </a:t>
            </a:r>
            <a:r>
              <a:rPr lang="en-GB" sz="1400" dirty="0" err="1" smtClean="0"/>
              <a:t>Beils</a:t>
            </a:r>
            <a:r>
              <a:rPr lang="en-GB" sz="1400" dirty="0" smtClean="0"/>
              <a:t>, A. </a:t>
            </a:r>
            <a:r>
              <a:rPr lang="en-GB" sz="1400" dirty="0" err="1" smtClean="0"/>
              <a:t>Cammi</a:t>
            </a:r>
            <a:r>
              <a:rPr lang="en-GB" sz="1400" dirty="0" smtClean="0"/>
              <a:t>, B. </a:t>
            </a:r>
            <a:r>
              <a:rPr lang="en-GB" sz="1400" dirty="0" err="1" smtClean="0"/>
              <a:t>Carluec</a:t>
            </a:r>
            <a:r>
              <a:rPr lang="en-GB" sz="1400" dirty="0" smtClean="0"/>
              <a:t>, S. </a:t>
            </a:r>
            <a:r>
              <a:rPr lang="en-GB" sz="1400" dirty="0" err="1" smtClean="0"/>
              <a:t>Delpech</a:t>
            </a:r>
            <a:r>
              <a:rPr lang="en-GB" sz="1400" dirty="0" smtClean="0"/>
              <a:t>, A. Gerber, E. </a:t>
            </a:r>
            <a:r>
              <a:rPr lang="en-GB" sz="1400" dirty="0" err="1" smtClean="0"/>
              <a:t>Girardi</a:t>
            </a:r>
            <a:r>
              <a:rPr lang="en-GB" sz="1400" dirty="0" smtClean="0"/>
              <a:t>, J. </a:t>
            </a:r>
            <a:r>
              <a:rPr lang="en-GB" sz="1400" dirty="0" err="1" smtClean="0"/>
              <a:t>Krepel</a:t>
            </a:r>
            <a:r>
              <a:rPr lang="en-GB" sz="1400" dirty="0" smtClean="0"/>
              <a:t>, D. </a:t>
            </a:r>
            <a:r>
              <a:rPr lang="en-GB" sz="1400" dirty="0" err="1" smtClean="0"/>
              <a:t>Lathouwers</a:t>
            </a:r>
            <a:r>
              <a:rPr lang="en-GB" sz="1400" dirty="0" smtClean="0"/>
              <a:t>, D. </a:t>
            </a:r>
            <a:r>
              <a:rPr lang="en-GB" sz="1400" dirty="0" err="1" smtClean="0"/>
              <a:t>Lecarpentier</a:t>
            </a:r>
            <a:r>
              <a:rPr lang="en-GB" sz="1400" dirty="0" smtClean="0"/>
              <a:t>, S. </a:t>
            </a:r>
            <a:r>
              <a:rPr lang="en-GB" sz="1400" dirty="0" err="1" smtClean="0"/>
              <a:t>Lorenzi</a:t>
            </a:r>
            <a:r>
              <a:rPr lang="en-GB" sz="1400" dirty="0" smtClean="0"/>
              <a:t>, L. </a:t>
            </a:r>
            <a:r>
              <a:rPr lang="en-GB" sz="1400" dirty="0" err="1" smtClean="0"/>
              <a:t>Luzzi</a:t>
            </a:r>
            <a:r>
              <a:rPr lang="en-GB" sz="1400" dirty="0" smtClean="0"/>
              <a:t>, S. </a:t>
            </a:r>
            <a:r>
              <a:rPr lang="en-GB" sz="1400" dirty="0" err="1" smtClean="0"/>
              <a:t>Poumerouly</a:t>
            </a:r>
            <a:r>
              <a:rPr lang="en-GB" sz="1400" dirty="0" smtClean="0"/>
              <a:t>, M. </a:t>
            </a:r>
            <a:r>
              <a:rPr lang="en-GB" sz="1400" dirty="0" err="1" smtClean="0"/>
              <a:t>Ricotti</a:t>
            </a:r>
            <a:r>
              <a:rPr lang="en-GB" sz="1400" dirty="0" smtClean="0"/>
              <a:t>, SAMOFAR_D1.1._v3_15feb2016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[5] Fundamental Safety Principles, IAEA Safety Standards for protecting people and environment, No SF-1, Vienna, 2006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[6] IAEA Safety Standard, “Safety of Nuclear Power Plants: Design”, Specific Safety Requirements No. SSR-2/1 (Rev.1), 2016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[7] IAEA Safety Standard, “Safety Assessment for Facilities and Activities", General Safety Requirements No. GSR Part 4 (Rev.1), 2016</a:t>
            </a:r>
            <a:endParaRPr lang="fr-FR" sz="1400" dirty="0"/>
          </a:p>
          <a:p>
            <a:pPr algn="just"/>
            <a:endParaRPr lang="en-GB" dirty="0"/>
          </a:p>
          <a:p>
            <a:pPr algn="just"/>
            <a:endParaRPr lang="fr-FR" dirty="0"/>
          </a:p>
          <a:p>
            <a:pPr algn="just"/>
            <a:r>
              <a:rPr lang="en-GB" sz="1400" dirty="0" smtClean="0"/>
              <a:t> </a:t>
            </a:r>
            <a:endParaRPr lang="fr-FR" sz="1400" dirty="0"/>
          </a:p>
        </p:txBody>
      </p:sp>
      <p:cxnSp>
        <p:nvCxnSpPr>
          <p:cNvPr id="16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26</a:t>
            </a:fld>
            <a:endParaRPr lang="it-IT"/>
          </a:p>
        </p:txBody>
      </p:sp>
      <p:sp>
        <p:nvSpPr>
          <p:cNvPr id="28" name="Espace réservé du pied de page 1"/>
          <p:cNvSpPr txBox="1">
            <a:spLocks/>
          </p:cNvSpPr>
          <p:nvPr/>
        </p:nvSpPr>
        <p:spPr>
          <a:xfrm>
            <a:off x="234467" y="6352967"/>
            <a:ext cx="8712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665740"/>
            <a:ext cx="9144000" cy="142358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Merci de votre attention</a:t>
            </a:r>
            <a:endParaRPr lang="it-IT" sz="4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Delphine Gérardin                Atelier NEEDS MSFR     -     2 Février 2017</a:t>
            </a:r>
            <a:endParaRPr lang="it-IT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PLAN</a:t>
            </a:r>
            <a:endParaRPr lang="it-IT" sz="2800" b="1" dirty="0"/>
          </a:p>
        </p:txBody>
      </p:sp>
      <p:cxnSp>
        <p:nvCxnSpPr>
          <p:cNvPr id="1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364005464"/>
              </p:ext>
            </p:extLst>
          </p:nvPr>
        </p:nvGraphicFramePr>
        <p:xfrm>
          <a:off x="406400" y="1514407"/>
          <a:ext cx="8358909" cy="463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09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MLD : DESCRIPTION DE LA METHODOLOGIE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0704" y="1313562"/>
            <a:ext cx="7169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méthode du 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MLD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Master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Logic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Diagram</a:t>
            </a:r>
            <a:r>
              <a:rPr lang="fr-FR" dirty="0" smtClean="0"/>
              <a:t>)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altLang="fr-FR" sz="1000" dirty="0" smtClean="0">
              <a:sym typeface="Symbol" pitchFamily="18" charset="2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ym typeface="Symbol" pitchFamily="18" charset="2"/>
              </a:rPr>
              <a:t>Approche :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400" dirty="0" smtClean="0">
                <a:sym typeface="Symbol" pitchFamily="18" charset="2"/>
              </a:rPr>
              <a:t>démarche déductive (</a:t>
            </a:r>
            <a:r>
              <a:rPr lang="fr-FR" altLang="fr-FR" sz="1400" dirty="0" err="1" smtClean="0">
                <a:sym typeface="Symbol" pitchFamily="18" charset="2"/>
              </a:rPr>
              <a:t>bottom</a:t>
            </a:r>
            <a:r>
              <a:rPr lang="fr-FR" altLang="fr-FR" sz="1400" dirty="0" smtClean="0">
                <a:sym typeface="Symbol" pitchFamily="18" charset="2"/>
              </a:rPr>
              <a:t>-up)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400" dirty="0" smtClean="0">
                <a:sym typeface="Symbol" pitchFamily="18" charset="2"/>
              </a:rPr>
              <a:t>logique binaire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Objectif : identifier les évènements initiateurs pouvant mener à un évènement redouté central</a:t>
            </a:r>
            <a:endParaRPr lang="fr-FR" sz="1600" b="1" i="1" u="sng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ym typeface="Symbol" pitchFamily="18" charset="2"/>
              </a:rPr>
              <a:t>Adaptée à l’étude :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400" dirty="0" smtClean="0">
                <a:sym typeface="Symbol" pitchFamily="18" charset="2"/>
              </a:rPr>
              <a:t>Des systèmes complexes (réacteurs nucléaires) car permet de mettre en lumière les inter-corrélations entre les différentes fonctions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400" dirty="0" smtClean="0">
                <a:sym typeface="Symbol" pitchFamily="18" charset="2"/>
              </a:rPr>
              <a:t>de systèmes au stade de design conceptuel car analyse basée sur des phénomènes physiques et des caractéristiques générales et non des éléments spécifiques du design</a:t>
            </a:r>
          </a:p>
          <a:p>
            <a:pPr algn="just"/>
            <a:endParaRPr lang="fr-FR" altLang="fr-FR" sz="1400" b="1" i="1" u="sng" dirty="0" smtClean="0">
              <a:solidFill>
                <a:schemeClr val="tx2"/>
              </a:solidFill>
              <a:sym typeface="Symbol" pitchFamily="18" charset="2"/>
            </a:endParaRPr>
          </a:p>
          <a:p>
            <a:pPr algn="just"/>
            <a:r>
              <a:rPr lang="fr-FR" altLang="fr-FR" b="1" i="1" u="sng" dirty="0" smtClean="0">
                <a:solidFill>
                  <a:schemeClr val="tx2"/>
                </a:solidFill>
                <a:sym typeface="Symbol" pitchFamily="18" charset="2"/>
              </a:rPr>
              <a:t>Principales étapes de la méthodologie</a:t>
            </a:r>
            <a:r>
              <a:rPr lang="fr-FR" sz="2400" b="1" dirty="0" smtClean="0"/>
              <a:t> </a:t>
            </a:r>
            <a:endParaRPr lang="fr-FR" sz="2400" b="1" dirty="0"/>
          </a:p>
        </p:txBody>
      </p:sp>
      <p:cxnSp>
        <p:nvCxnSpPr>
          <p:cNvPr id="2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66128099"/>
              </p:ext>
            </p:extLst>
          </p:nvPr>
        </p:nvGraphicFramePr>
        <p:xfrm>
          <a:off x="112353" y="4286252"/>
          <a:ext cx="8946629" cy="236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115301" y="3052500"/>
            <a:ext cx="943681" cy="11695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Adaptée à l’étude du MSFR à ce stade du design</a:t>
            </a:r>
            <a:endParaRPr lang="fr-FR" sz="1400" dirty="0"/>
          </a:p>
        </p:txBody>
      </p:sp>
      <p:sp>
        <p:nvSpPr>
          <p:cNvPr id="5" name="Accolade fermante 4"/>
          <p:cNvSpPr/>
          <p:nvPr/>
        </p:nvSpPr>
        <p:spPr>
          <a:xfrm>
            <a:off x="7620000" y="3124181"/>
            <a:ext cx="352425" cy="1169551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" y="1551460"/>
            <a:ext cx="9144000" cy="306092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MLD : APPLICATION AU MSFR</a:t>
            </a:r>
            <a:endParaRPr lang="it-IT" sz="2800" b="1" dirty="0"/>
          </a:p>
        </p:txBody>
      </p:sp>
      <p:cxnSp>
        <p:nvCxnSpPr>
          <p:cNvPr id="2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5" name="ZoneTexte 4"/>
          <p:cNvSpPr txBox="1"/>
          <p:nvPr/>
        </p:nvSpPr>
        <p:spPr>
          <a:xfrm>
            <a:off x="3561099" y="295101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3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97180" y="296486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4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68776" y="295100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5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740323" y="295100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6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7050" y="405673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7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496537" y="405592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7471" y="406367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9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125180" y="4728705"/>
            <a:ext cx="8452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Top </a:t>
            </a:r>
            <a:r>
              <a:rPr lang="fr-FR" dirty="0"/>
              <a:t>E</a:t>
            </a:r>
            <a:r>
              <a:rPr lang="fr-FR" dirty="0" smtClean="0"/>
              <a:t>vent choisi : </a:t>
            </a:r>
            <a:r>
              <a:rPr lang="fr-FR" dirty="0" smtClean="0"/>
              <a:t>« Endommagement </a:t>
            </a:r>
            <a:r>
              <a:rPr lang="fr-FR" dirty="0" smtClean="0"/>
              <a:t>du circuit </a:t>
            </a:r>
            <a:r>
              <a:rPr lang="fr-FR" dirty="0" smtClean="0"/>
              <a:t>combustible »</a:t>
            </a:r>
            <a:endParaRPr lang="fr-FR" dirty="0" smtClean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Arbre simplifié </a:t>
            </a:r>
            <a:r>
              <a:rPr lang="fr-FR" sz="1600" dirty="0" smtClean="0"/>
              <a:t>présenté ci-dessus</a:t>
            </a:r>
            <a:endParaRPr lang="fr-FR" sz="1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altLang="fr-FR" dirty="0" smtClean="0">
              <a:sym typeface="Symbol" pitchFamily="18" charset="2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dirty="0" smtClean="0">
                <a:sym typeface="Symbol" pitchFamily="18" charset="2"/>
              </a:rPr>
              <a:t>Dégradations </a:t>
            </a:r>
            <a:r>
              <a:rPr lang="fr-FR" altLang="fr-FR" dirty="0" smtClean="0">
                <a:sym typeface="Symbol" pitchFamily="18" charset="2"/>
              </a:rPr>
              <a:t>distinguées selon les phénomènes </a:t>
            </a:r>
            <a:r>
              <a:rPr lang="fr-FR" altLang="fr-FR" dirty="0" smtClean="0">
                <a:sym typeface="Symbol" pitchFamily="18" charset="2"/>
              </a:rPr>
              <a:t>impliqués : thermique, mécanique, chimique, etc.</a:t>
            </a:r>
            <a:endParaRPr lang="fr-FR" altLang="fr-FR" dirty="0">
              <a:sym typeface="Symbol" pitchFamily="18" charset="2"/>
            </a:endParaRPr>
          </a:p>
        </p:txBody>
      </p:sp>
      <p:sp>
        <p:nvSpPr>
          <p:cNvPr id="18" name="Rettangolo 9"/>
          <p:cNvSpPr/>
          <p:nvPr/>
        </p:nvSpPr>
        <p:spPr>
          <a:xfrm>
            <a:off x="-16233" y="1147986"/>
            <a:ext cx="7233529" cy="3789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Arbre de causes de l’évènement «Endommagement du circuit combustible»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6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11304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MLD : APPLICATION AU MSFR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4466" y="5104373"/>
            <a:ext cx="817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dirty="0" smtClean="0">
                <a:sym typeface="Symbol" pitchFamily="18" charset="2"/>
              </a:rPr>
              <a:t>Arbres de causes en cours d’élaboration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dirty="0" smtClean="0">
                <a:sym typeface="Symbol" pitchFamily="18" charset="2"/>
              </a:rPr>
              <a:t>L’étude permettra de lister les évènements initiateurs correspondant au Top </a:t>
            </a:r>
            <a:r>
              <a:rPr lang="fr-FR" altLang="fr-FR" dirty="0" err="1" smtClean="0">
                <a:sym typeface="Symbol" pitchFamily="18" charset="2"/>
              </a:rPr>
              <a:t>event</a:t>
            </a:r>
            <a:r>
              <a:rPr lang="fr-FR" altLang="fr-FR" dirty="0" smtClean="0">
                <a:sym typeface="Symbol" pitchFamily="18" charset="2"/>
              </a:rPr>
              <a:t>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dirty="0" smtClean="0">
                <a:sym typeface="Symbol" pitchFamily="18" charset="2"/>
              </a:rPr>
              <a:t>La liste sera comparée/complétée avec celle issue de </a:t>
            </a:r>
            <a:r>
              <a:rPr lang="fr-FR" altLang="fr-FR" dirty="0" smtClean="0">
                <a:sym typeface="Symbol" pitchFamily="18" charset="2"/>
              </a:rPr>
              <a:t>l’analyse fonctionnelle </a:t>
            </a:r>
            <a:r>
              <a:rPr lang="fr-FR" altLang="fr-FR" dirty="0" smtClean="0">
                <a:sym typeface="Symbol" pitchFamily="18" charset="2"/>
              </a:rPr>
              <a:t>FFMEA</a:t>
            </a:r>
          </a:p>
        </p:txBody>
      </p:sp>
      <p:cxnSp>
        <p:nvCxnSpPr>
          <p:cNvPr id="2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6</a:t>
            </a:r>
            <a:endParaRPr lang="it-IT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" y="1551422"/>
            <a:ext cx="9144000" cy="3479329"/>
          </a:xfrm>
          <a:prstGeom prst="rect">
            <a:avLst/>
          </a:prstGeom>
        </p:spPr>
      </p:pic>
      <p:sp>
        <p:nvSpPr>
          <p:cNvPr id="17" name="Rettangolo 9"/>
          <p:cNvSpPr/>
          <p:nvPr/>
        </p:nvSpPr>
        <p:spPr>
          <a:xfrm>
            <a:off x="-16233" y="1141813"/>
            <a:ext cx="7747069" cy="3789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Arbre de causes de l’évènement «Refroidissement insuffisant du combustible»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581275" y="3800475"/>
            <a:ext cx="1181099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 des pompes intermédiaires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600325" y="3800475"/>
            <a:ext cx="0" cy="1047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743325" y="3800475"/>
            <a:ext cx="0" cy="1047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7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0218" y="1201346"/>
            <a:ext cx="8326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/>
              <a:t>La méthode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FFMEA</a:t>
            </a:r>
            <a:r>
              <a:rPr lang="fr-FR" sz="2000" dirty="0"/>
              <a:t> (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Functional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Failure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Mode ad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Effect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Analysis</a:t>
            </a:r>
            <a:r>
              <a:rPr lang="fr-FR" sz="2000" dirty="0"/>
              <a:t>)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Correspond </a:t>
            </a:r>
            <a:r>
              <a:rPr lang="fr-FR" dirty="0"/>
              <a:t>à un AMDE </a:t>
            </a:r>
            <a:r>
              <a:rPr lang="fr-FR" dirty="0" smtClean="0"/>
              <a:t>(</a:t>
            </a:r>
            <a:r>
              <a:rPr lang="fr-FR" dirty="0"/>
              <a:t>analyse des modes de défaillance et de leurs </a:t>
            </a:r>
            <a:r>
              <a:rPr lang="fr-FR" dirty="0" smtClean="0"/>
              <a:t>effets) </a:t>
            </a:r>
            <a:r>
              <a:rPr lang="fr-FR" dirty="0" smtClean="0"/>
              <a:t>fonctionnel</a:t>
            </a:r>
            <a:r>
              <a:rPr lang="fr-FR" dirty="0"/>
              <a:t>	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Consiste à modéliser fonctionnellement un système et à identifier : 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Les </a:t>
            </a:r>
            <a:r>
              <a:rPr lang="fr-FR" sz="1600" dirty="0"/>
              <a:t>composant jouant un </a:t>
            </a:r>
            <a:r>
              <a:rPr lang="fr-FR" sz="1600" dirty="0" smtClean="0"/>
              <a:t>rôle </a:t>
            </a:r>
            <a:r>
              <a:rPr lang="fr-FR" sz="1600" dirty="0"/>
              <a:t>critique pour la sûreté; 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Les manques d’information sur certains systèmes; 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Limitations </a:t>
            </a:r>
            <a:r>
              <a:rPr lang="fr-FR" sz="1600" dirty="0"/>
              <a:t>potentielles du design actuel; 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Systèmes de sûreté à implémenter;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Identifier les évènements initiateurs hypothétiques ou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Postulated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Initiating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Events </a:t>
            </a:r>
            <a:r>
              <a:rPr lang="fr-FR" sz="1600" dirty="0"/>
              <a:t>(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PIEs</a:t>
            </a:r>
            <a:r>
              <a:rPr lang="fr-FR" sz="1600" dirty="0"/>
              <a:t>).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Utile </a:t>
            </a:r>
            <a:r>
              <a:rPr lang="fr-FR" dirty="0"/>
              <a:t>pour </a:t>
            </a:r>
            <a:r>
              <a:rPr lang="fr-FR" dirty="0" smtClean="0"/>
              <a:t>déterminer </a:t>
            </a:r>
            <a:r>
              <a:rPr lang="fr-FR" dirty="0"/>
              <a:t>les évènements initiateurs quand trop peu de </a:t>
            </a:r>
            <a:r>
              <a:rPr lang="fr-FR" dirty="0" smtClean="0"/>
              <a:t>détails </a:t>
            </a:r>
            <a:r>
              <a:rPr lang="fr-FR" dirty="0"/>
              <a:t>sont disponibles pour </a:t>
            </a:r>
            <a:r>
              <a:rPr lang="fr-FR" dirty="0" smtClean="0"/>
              <a:t>réaliser </a:t>
            </a:r>
            <a:r>
              <a:rPr lang="fr-FR" dirty="0"/>
              <a:t>une étude plus spécifique 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Permet de postuler la perte d’une </a:t>
            </a:r>
            <a:r>
              <a:rPr lang="fr-FR" sz="1600" dirty="0" smtClean="0"/>
              <a:t>fonction </a:t>
            </a:r>
            <a:r>
              <a:rPr lang="fr-FR" sz="1600" dirty="0"/>
              <a:t>plutôt que la défaillance d’un </a:t>
            </a:r>
            <a:r>
              <a:rPr lang="fr-FR" sz="1600" dirty="0" smtClean="0"/>
              <a:t>composant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6579720" y="3451050"/>
            <a:ext cx="2327564" cy="7635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Travail réalisé en collaboration avec POLITO</a:t>
            </a:r>
          </a:p>
        </p:txBody>
      </p:sp>
    </p:spTree>
    <p:extLst>
      <p:ext uri="{BB962C8B-B14F-4D97-AF65-F5344CB8AC3E}">
        <p14:creationId xmlns:p14="http://schemas.microsoft.com/office/powerpoint/2010/main" val="14761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3806" y="1395574"/>
            <a:ext cx="8857155" cy="2686900"/>
            <a:chOff x="41865" y="2419889"/>
            <a:chExt cx="8857155" cy="2213754"/>
          </a:xfrm>
        </p:grpSpPr>
        <p:grpSp>
          <p:nvGrpSpPr>
            <p:cNvPr id="11" name="Gruppo 10"/>
            <p:cNvGrpSpPr/>
            <p:nvPr/>
          </p:nvGrpSpPr>
          <p:grpSpPr>
            <a:xfrm>
              <a:off x="186858" y="2419889"/>
              <a:ext cx="8712162" cy="1296676"/>
              <a:chOff x="10990019" y="18527897"/>
              <a:chExt cx="18585106" cy="2545138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25426807" y="18530001"/>
                <a:ext cx="4148318" cy="254303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80000" defTabSz="4176713"/>
                <a:r>
                  <a:rPr lang="fr-FR" sz="1400" dirty="0" smtClean="0"/>
                  <a:t>Identification des évènements initiateurs hypothétiques (</a:t>
                </a:r>
                <a:r>
                  <a:rPr lang="fr-FR" sz="1400" dirty="0" err="1" smtClean="0"/>
                  <a:t>PIEs</a:t>
                </a:r>
                <a:r>
                  <a:rPr lang="fr-FR" sz="1400" dirty="0" smtClean="0"/>
                  <a:t>)</a:t>
                </a:r>
                <a:endParaRPr lang="fr-FR" sz="1400" dirty="0"/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0990019" y="18527897"/>
                <a:ext cx="14726931" cy="2545135"/>
                <a:chOff x="11700173" y="9503988"/>
                <a:chExt cx="13800710" cy="1857213"/>
              </a:xfrm>
            </p:grpSpPr>
            <p:sp>
              <p:nvSpPr>
                <p:cNvPr id="17" name="Rettangolo 16"/>
                <p:cNvSpPr/>
                <p:nvPr/>
              </p:nvSpPr>
              <p:spPr bwMode="auto">
                <a:xfrm>
                  <a:off x="16374261" y="9503988"/>
                  <a:ext cx="3734827" cy="18572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kumimoji="0" lang="fr-F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Identification des principales fonctions </a:t>
                  </a:r>
                  <a:r>
                    <a:rPr lang="fr-FR" sz="1400" dirty="0" smtClean="0"/>
                    <a:t>(procédé, sûreté, protection de l’investissement, etc.) du système 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8" name="Rettangolo 17"/>
                <p:cNvSpPr/>
                <p:nvPr/>
              </p:nvSpPr>
              <p:spPr bwMode="auto">
                <a:xfrm>
                  <a:off x="11700173" y="9505522"/>
                  <a:ext cx="3871083" cy="1855679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 smtClean="0"/>
                    <a:t>Subdivision du système en sous-systèmes fonctionnellement indépendants</a:t>
                  </a:r>
                  <a:endParaRPr lang="fr-FR" sz="1400" dirty="0"/>
                </a:p>
              </p:txBody>
            </p:sp>
            <p:sp>
              <p:nvSpPr>
                <p:cNvPr id="19" name="Rettangolo 18"/>
                <p:cNvSpPr/>
                <p:nvPr/>
              </p:nvSpPr>
              <p:spPr bwMode="auto">
                <a:xfrm>
                  <a:off x="20860741" y="9503988"/>
                  <a:ext cx="3783764" cy="18572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 smtClean="0"/>
                    <a:t>Analyse des modes de défaillance, des effets, des systèmes de détection et de protection</a:t>
                  </a:r>
                  <a:endParaRPr lang="fr-FR" sz="1400" dirty="0"/>
                </a:p>
              </p:txBody>
            </p:sp>
            <p:sp>
              <p:nvSpPr>
                <p:cNvPr id="20" name="Freccia destra 19"/>
                <p:cNvSpPr/>
                <p:nvPr/>
              </p:nvSpPr>
              <p:spPr bwMode="auto">
                <a:xfrm>
                  <a:off x="15359434" y="10079708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ccia destra 20"/>
                <p:cNvSpPr/>
                <p:nvPr/>
              </p:nvSpPr>
              <p:spPr bwMode="auto">
                <a:xfrm>
                  <a:off x="24384748" y="10081244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ccia destra 21"/>
                <p:cNvSpPr/>
                <p:nvPr/>
              </p:nvSpPr>
              <p:spPr bwMode="auto">
                <a:xfrm>
                  <a:off x="19973809" y="10029339"/>
                  <a:ext cx="1116135" cy="923614"/>
                </a:xfrm>
                <a:prstGeom prst="rightArrow">
                  <a:avLst/>
                </a:prstGeom>
                <a:solidFill>
                  <a:srgbClr val="F1E6CB"/>
                </a:solidFill>
                <a:ln w="9525" cap="flat" cmpd="sng" algn="ctr">
                  <a:solidFill>
                    <a:srgbClr val="E3CB7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" name="Ovale 11"/>
            <p:cNvSpPr/>
            <p:nvPr/>
          </p:nvSpPr>
          <p:spPr>
            <a:xfrm>
              <a:off x="41865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Plant Breakdown Structure (PBS)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2379753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rgbClr val="000000"/>
                  </a:solidFill>
                </a:rPr>
                <a:t>Functional</a:t>
              </a:r>
              <a:r>
                <a:rPr lang="fr-FR" sz="1400" dirty="0" smtClean="0">
                  <a:solidFill>
                    <a:srgbClr val="000000"/>
                  </a:solidFill>
                </a:rPr>
                <a:t> Breakdown Structure (FBS)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4674096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Tableau FFMEA 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8</a:t>
            </a:fld>
            <a:endParaRPr lang="it-IT"/>
          </a:p>
        </p:txBody>
      </p:sp>
      <p:sp>
        <p:nvSpPr>
          <p:cNvPr id="5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041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3806" y="1395574"/>
            <a:ext cx="8857155" cy="2686900"/>
            <a:chOff x="41865" y="2419889"/>
            <a:chExt cx="8857155" cy="2213754"/>
          </a:xfrm>
        </p:grpSpPr>
        <p:grpSp>
          <p:nvGrpSpPr>
            <p:cNvPr id="11" name="Gruppo 10"/>
            <p:cNvGrpSpPr/>
            <p:nvPr/>
          </p:nvGrpSpPr>
          <p:grpSpPr>
            <a:xfrm>
              <a:off x="186858" y="2419889"/>
              <a:ext cx="8712162" cy="1296676"/>
              <a:chOff x="10990019" y="18527897"/>
              <a:chExt cx="18585106" cy="2545138"/>
            </a:xfrm>
          </p:grpSpPr>
          <p:sp>
            <p:nvSpPr>
              <p:cNvPr id="15" name="Rettangolo 14"/>
              <p:cNvSpPr/>
              <p:nvPr/>
            </p:nvSpPr>
            <p:spPr bwMode="auto">
              <a:xfrm>
                <a:off x="25426807" y="18530001"/>
                <a:ext cx="4148318" cy="25430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8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80000" defTabSz="4176713"/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Identification des évènements </a:t>
                </a:r>
                <a:r>
                  <a:rPr lang="fr-FR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initiateurs hypothétiques (</a:t>
                </a:r>
                <a:r>
                  <a:rPr lang="fr-FR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PIEs</a:t>
                </a:r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0990019" y="18527897"/>
                <a:ext cx="14726931" cy="2545135"/>
                <a:chOff x="11700173" y="9503988"/>
                <a:chExt cx="13800710" cy="1857213"/>
              </a:xfrm>
            </p:grpSpPr>
            <p:sp>
              <p:nvSpPr>
                <p:cNvPr id="17" name="Rettangolo 16"/>
                <p:cNvSpPr/>
                <p:nvPr/>
              </p:nvSpPr>
              <p:spPr bwMode="auto">
                <a:xfrm>
                  <a:off x="16374261" y="9503988"/>
                  <a:ext cx="3734827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Identification des principales fonctions (procédé, sûreté, protection de l’investissement, etc.) du système </a:t>
                  </a:r>
                </a:p>
              </p:txBody>
            </p:sp>
            <p:sp>
              <p:nvSpPr>
                <p:cNvPr id="18" name="Rettangolo 17"/>
                <p:cNvSpPr/>
                <p:nvPr/>
              </p:nvSpPr>
              <p:spPr bwMode="auto">
                <a:xfrm>
                  <a:off x="11700173" y="9505522"/>
                  <a:ext cx="3871083" cy="1855679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/>
                    <a:t>Subdivision du système en sous-systèmes fonctionnellement indépendants</a:t>
                  </a:r>
                </a:p>
              </p:txBody>
            </p:sp>
            <p:sp>
              <p:nvSpPr>
                <p:cNvPr id="19" name="Rettangolo 18"/>
                <p:cNvSpPr/>
                <p:nvPr/>
              </p:nvSpPr>
              <p:spPr bwMode="auto">
                <a:xfrm>
                  <a:off x="20860741" y="9503988"/>
                  <a:ext cx="3783765" cy="18572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defTabSz="4176713"/>
                  <a:r>
                    <a:rPr lang="fr-FR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Analyse des modes de défaillance, des effets, des systèmes de détection et de protection</a:t>
                  </a:r>
                </a:p>
              </p:txBody>
            </p:sp>
            <p:sp>
              <p:nvSpPr>
                <p:cNvPr id="20" name="Freccia destra 19"/>
                <p:cNvSpPr/>
                <p:nvPr/>
              </p:nvSpPr>
              <p:spPr bwMode="auto">
                <a:xfrm>
                  <a:off x="15359434" y="10079708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ccia destra 20"/>
                <p:cNvSpPr/>
                <p:nvPr/>
              </p:nvSpPr>
              <p:spPr bwMode="auto">
                <a:xfrm>
                  <a:off x="24384748" y="10081244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ccia destra 21"/>
                <p:cNvSpPr/>
                <p:nvPr/>
              </p:nvSpPr>
              <p:spPr bwMode="auto">
                <a:xfrm>
                  <a:off x="19973809" y="10029339"/>
                  <a:ext cx="1116135" cy="923614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8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180000" marR="0" indent="0" defTabSz="41767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" name="Ovale 11"/>
            <p:cNvSpPr/>
            <p:nvPr/>
          </p:nvSpPr>
          <p:spPr>
            <a:xfrm>
              <a:off x="41865" y="3600843"/>
              <a:ext cx="2199443" cy="1032800"/>
            </a:xfrm>
            <a:prstGeom prst="ellipse">
              <a:avLst/>
            </a:prstGeom>
            <a:noFill/>
            <a:ln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rgbClr val="000000"/>
                  </a:solidFill>
                </a:rPr>
                <a:t>Plant Breakdown Structure (PBS)</a:t>
              </a:r>
              <a:endParaRPr lang="fr-FR" sz="1500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2379753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bg1">
                      <a:lumMod val="50000"/>
                    </a:schemeClr>
                  </a:solidFill>
                </a:rPr>
                <a:t>Functional</a:t>
              </a:r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 Breakdown Structure (FBS)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4674096" y="3600843"/>
              <a:ext cx="2199443" cy="10328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solidFill>
                    <a:schemeClr val="bg1">
                      <a:lumMod val="50000"/>
                    </a:schemeClr>
                  </a:solidFill>
                </a:rPr>
                <a:t>Tableau FFMEA  </a:t>
              </a:r>
              <a:endParaRPr lang="fr-FR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478286" y="4327546"/>
            <a:ext cx="3949253" cy="9541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Liste organisée des systèmes et principaux composants de la centrale;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PBS réalisé pour le </a:t>
            </a:r>
            <a:r>
              <a:rPr lang="fr-FR" sz="1400" dirty="0" smtClean="0"/>
              <a:t>MSFR </a:t>
            </a:r>
            <a:r>
              <a:rPr lang="fr-FR" sz="1400" dirty="0"/>
              <a:t>dans son </a:t>
            </a:r>
            <a:r>
              <a:rPr lang="fr-FR" sz="1400" dirty="0" smtClean="0"/>
              <a:t>ensemble avec plus de détail sur le circuit </a:t>
            </a:r>
            <a:r>
              <a:rPr lang="fr-FR" sz="1400" dirty="0" smtClean="0"/>
              <a:t>combustible.</a:t>
            </a:r>
            <a:endParaRPr lang="fr-FR" sz="1400" dirty="0"/>
          </a:p>
        </p:txBody>
      </p:sp>
      <p:cxnSp>
        <p:nvCxnSpPr>
          <p:cNvPr id="27" name="Connettore 2 26"/>
          <p:cNvCxnSpPr>
            <a:stCxn id="12" idx="4"/>
          </p:cNvCxnSpPr>
          <p:nvPr/>
        </p:nvCxnSpPr>
        <p:spPr>
          <a:xfrm>
            <a:off x="1243528" y="4082474"/>
            <a:ext cx="13491" cy="2450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7"/>
          <p:cNvCxnSpPr/>
          <p:nvPr/>
        </p:nvCxnSpPr>
        <p:spPr>
          <a:xfrm flipV="1">
            <a:off x="-16233" y="6322352"/>
            <a:ext cx="9144000" cy="482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223E-805F-634D-8D82-9489072021FE}" type="slidenum">
              <a:rPr lang="it-IT" smtClean="0"/>
              <a:t>9</a:t>
            </a:fld>
            <a:endParaRPr lang="it-IT"/>
          </a:p>
        </p:txBody>
      </p:sp>
      <p:sp>
        <p:nvSpPr>
          <p:cNvPr id="5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4467" y="6352967"/>
            <a:ext cx="8712162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Delphine Gérardin   	     				   Atelier NEEDS MSFR     -     2 Février 2017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3"/>
          <p:cNvSpPr/>
          <p:nvPr/>
        </p:nvSpPr>
        <p:spPr>
          <a:xfrm>
            <a:off x="0" y="0"/>
            <a:ext cx="9144000" cy="113453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/>
              <a:t>DESCRIPTION DE LA METHODOLOGIE FFMEA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429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3288</TotalTime>
  <Words>2682</Words>
  <Application>Microsoft Office PowerPoint</Application>
  <PresentationFormat>Affichage à l'écran (4:3)</PresentationFormat>
  <Paragraphs>429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Symbol</vt:lpstr>
      <vt:lpstr>Times New Roman</vt:lpstr>
      <vt:lpstr>Wingdings</vt:lpstr>
      <vt:lpstr>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 Chiara Uggenti</dc:creator>
  <cp:lastModifiedBy>Delphine GERARDIN</cp:lastModifiedBy>
  <cp:revision>547</cp:revision>
  <cp:lastPrinted>2017-01-16T13:44:26Z</cp:lastPrinted>
  <dcterms:created xsi:type="dcterms:W3CDTF">2017-01-13T11:49:45Z</dcterms:created>
  <dcterms:modified xsi:type="dcterms:W3CDTF">2017-02-01T16:39:11Z</dcterms:modified>
</cp:coreProperties>
</file>