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7" r:id="rId6"/>
    <p:sldId id="260" r:id="rId7"/>
    <p:sldId id="262" r:id="rId8"/>
    <p:sldId id="261" r:id="rId9"/>
    <p:sldId id="266" r:id="rId10"/>
    <p:sldId id="268" r:id="rId11"/>
    <p:sldId id="263" r:id="rId12"/>
    <p:sldId id="264" r:id="rId13"/>
    <p:sldId id="269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91" autoAdjust="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09A25-4EB1-4869-946C-6050D6237FA5}" type="datetimeFigureOut">
              <a:rPr lang="fr-FR" smtClean="0"/>
              <a:t>02/02/2017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8A516-8EFC-43A0-9308-61C6390359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423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8A516-8EFC-43A0-9308-61C63903592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887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02/02/2017</a:t>
            </a:fld>
            <a:endParaRPr lang="fr-B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02/02/2017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02/02/2017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02/02/2017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02/02/2017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02/02/2017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22849"/>
            <a:ext cx="9144000" cy="548679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0" y="1052736"/>
            <a:ext cx="3566160" cy="3593592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980728"/>
            <a:ext cx="3566160" cy="3595687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02/02/2017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02/02/2017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02/02/2017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02/02/2017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02/02/2017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2960"/>
            <a:ext cx="9144000" cy="5508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46123"/>
            <a:ext cx="9144000" cy="5379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508" y="6560082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02/02/2017</a:t>
            </a:fld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2797" y="6556248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3808" y="6525344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1628800"/>
            <a:ext cx="7315200" cy="244827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Procédure de démarrage du MSFR</a:t>
            </a:r>
            <a:br>
              <a:rPr lang="fr-FR" dirty="0" smtClean="0"/>
            </a:br>
            <a:r>
              <a:rPr lang="fr-FR" sz="3100" dirty="0"/>
              <a:t>A</a:t>
            </a:r>
            <a:r>
              <a:rPr lang="fr-FR" sz="3100" dirty="0" smtClean="0"/>
              <a:t>telier NEEDS </a:t>
            </a:r>
            <a:r>
              <a:rPr lang="fr-FR" sz="3100" dirty="0" err="1" smtClean="0"/>
              <a:t>FrenchTeamMSFR</a:t>
            </a:r>
            <a:r>
              <a:rPr lang="fr-FR" sz="3100" dirty="0" smtClean="0"/>
              <a:t/>
            </a:r>
            <a:br>
              <a:rPr lang="fr-FR" sz="3100" dirty="0" smtClean="0"/>
            </a:br>
            <a:r>
              <a:rPr lang="fr-FR" sz="3100" dirty="0" smtClean="0"/>
              <a:t>le 2 février 2017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400" y="4446450"/>
            <a:ext cx="7315200" cy="494718"/>
          </a:xfrm>
        </p:spPr>
        <p:txBody>
          <a:bodyPr/>
          <a:lstStyle/>
          <a:p>
            <a:pPr algn="ctr"/>
            <a:r>
              <a:rPr lang="fr-FR" dirty="0" smtClean="0"/>
              <a:t>Daniel Heuer, Axel Laureau, Elsa Merle &amp; al</a:t>
            </a:r>
            <a:endParaRPr lang="fr-FR" dirty="0"/>
          </a:p>
        </p:txBody>
      </p:sp>
      <p:pic>
        <p:nvPicPr>
          <p:cNvPr id="4" name="logoNEED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30624" y="5780572"/>
            <a:ext cx="1525497" cy="68169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logoLPSC_alpha.png"/>
          <p:cNvPicPr>
            <a:picLocks noChangeAspect="1"/>
          </p:cNvPicPr>
          <p:nvPr/>
        </p:nvPicPr>
        <p:blipFill>
          <a:blip r:embed="rId3">
            <a:extLst/>
          </a:blip>
          <a:srcRect b="21157"/>
          <a:stretch>
            <a:fillRect/>
          </a:stretch>
        </p:blipFill>
        <p:spPr>
          <a:xfrm>
            <a:off x="7682298" y="5830297"/>
            <a:ext cx="1210182" cy="582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logoCNRSIN2P3_alpha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0035" y="5794858"/>
            <a:ext cx="1175621" cy="65312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logo_Grenoble_Inp_alpha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51980" y="5801681"/>
            <a:ext cx="955924" cy="6394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5971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Comparaison TFM-</a:t>
            </a:r>
            <a:r>
              <a:rPr lang="fr-FR" dirty="0" err="1" smtClean="0"/>
              <a:t>OpenFOAM</a:t>
            </a:r>
            <a:r>
              <a:rPr lang="fr-FR" dirty="0" smtClean="0"/>
              <a:t>/Cinétique point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60960" y="620689"/>
            <a:ext cx="4932040" cy="3161822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Insertion de 750 </a:t>
            </a:r>
            <a:r>
              <a:rPr lang="fr-FR" dirty="0" err="1" smtClean="0"/>
              <a:t>pcm</a:t>
            </a:r>
            <a:r>
              <a:rPr lang="fr-FR" dirty="0" smtClean="0"/>
              <a:t> en 75 s avec 1 kW à t=0</a:t>
            </a:r>
          </a:p>
          <a:p>
            <a:endParaRPr lang="fr-FR" dirty="0" smtClean="0"/>
          </a:p>
          <a:p>
            <a:r>
              <a:rPr lang="fr-FR" dirty="0" smtClean="0"/>
              <a:t>Pendant 30 secondes les deux modèles fournissent un résultat identique</a:t>
            </a:r>
          </a:p>
          <a:p>
            <a:endParaRPr lang="fr-FR" dirty="0" smtClean="0"/>
          </a:p>
          <a:p>
            <a:r>
              <a:rPr lang="fr-FR" dirty="0" smtClean="0"/>
              <a:t>Après 30 secondes, la température du combustible croît significativement</a:t>
            </a:r>
          </a:p>
          <a:p>
            <a:pPr lvl="1"/>
            <a:r>
              <a:rPr lang="fr-FR" dirty="0" smtClean="0"/>
              <a:t>Le sel combustible se met en mouvement</a:t>
            </a:r>
          </a:p>
          <a:p>
            <a:pPr lvl="1"/>
            <a:r>
              <a:rPr lang="fr-FR" dirty="0" smtClean="0"/>
              <a:t>Les contre-réactions locales ne sont vues que par TFM-</a:t>
            </a:r>
            <a:r>
              <a:rPr lang="fr-FR" dirty="0" err="1" smtClean="0"/>
              <a:t>OpenFOAM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26" name="Picture 2" descr="Z:\vmware\Heuer\Stages\Foued\Travail\RhoTFMvsCP750pcmEn75sV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3803865"/>
            <a:ext cx="432175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vmware\Heuer\Stages\Foued\Travail\PTFMvsCP750pcmEn75sV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936" y="620688"/>
            <a:ext cx="4338000" cy="316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vmware\Heuer\Stages\Foued\Travail\TTFMvsCP750pcmEn75sV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361" y="3803865"/>
            <a:ext cx="4337151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73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Insertion de réactivité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20688"/>
            <a:ext cx="4716016" cy="6211627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Insertion de 1000 </a:t>
            </a:r>
            <a:r>
              <a:rPr lang="fr-FR" dirty="0" err="1" smtClean="0"/>
              <a:t>pcm</a:t>
            </a:r>
            <a:r>
              <a:rPr lang="fr-FR" dirty="0" smtClean="0"/>
              <a:t> en 10 à 1000 secondes</a:t>
            </a:r>
          </a:p>
          <a:p>
            <a:pPr lvl="1"/>
            <a:r>
              <a:rPr lang="fr-FR" dirty="0" smtClean="0"/>
              <a:t>C’est équivalent à un réacteur critique avec 14,5 m</a:t>
            </a:r>
            <a:r>
              <a:rPr lang="fr-FR" baseline="30000" dirty="0" smtClean="0"/>
              <a:t>3</a:t>
            </a:r>
            <a:r>
              <a:rPr lang="fr-FR" dirty="0" smtClean="0"/>
              <a:t> de sel combustible</a:t>
            </a:r>
          </a:p>
          <a:p>
            <a:pPr lvl="2"/>
            <a:r>
              <a:rPr lang="fr-FR" dirty="0" smtClean="0"/>
              <a:t>10 s =&gt; 350 l/s</a:t>
            </a:r>
          </a:p>
          <a:p>
            <a:pPr lvl="2"/>
            <a:r>
              <a:rPr lang="fr-FR" dirty="0" smtClean="0"/>
              <a:t>1000 s =&gt; 3,5 l/s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En trait plein avec les contre réactions Doppler et densité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En pointillés juste le Doppler</a:t>
            </a:r>
          </a:p>
          <a:p>
            <a:endParaRPr lang="fr-FR" dirty="0"/>
          </a:p>
          <a:p>
            <a:r>
              <a:rPr lang="fr-FR" dirty="0" smtClean="0"/>
              <a:t>L'insertion en 10 secondes mène à la prompte criticité</a:t>
            </a:r>
          </a:p>
          <a:p>
            <a:pPr lvl="1"/>
            <a:r>
              <a:rPr lang="fr-FR" dirty="0" smtClean="0"/>
              <a:t>Comme prédit par la cinétique point</a:t>
            </a:r>
          </a:p>
          <a:p>
            <a:pPr lvl="1"/>
            <a:r>
              <a:rPr lang="fr-FR" dirty="0" smtClean="0"/>
              <a:t>L'effet sur la température est à peine visible</a:t>
            </a:r>
          </a:p>
          <a:p>
            <a:endParaRPr lang="fr-FR" dirty="0"/>
          </a:p>
          <a:p>
            <a:r>
              <a:rPr lang="fr-FR" dirty="0" smtClean="0"/>
              <a:t>L'absence de la contre-réaction de densité conduit à des températures sensiblement plus élevées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69825"/>
            <a:ext cx="4499992" cy="56624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83324" y="6093296"/>
            <a:ext cx="11251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@ A. Laureau</a:t>
            </a:r>
            <a:endParaRPr lang="fr-FR" sz="12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6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Accident de sur-refroidissement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1368152"/>
          </a:xfrm>
        </p:spPr>
        <p:txBody>
          <a:bodyPr>
            <a:normAutofit/>
          </a:bodyPr>
          <a:lstStyle/>
          <a:p>
            <a:r>
              <a:rPr lang="fr-FR" dirty="0"/>
              <a:t>L'extraction de puissance passe de 1 kW à 3 </a:t>
            </a:r>
            <a:r>
              <a:rPr lang="fr-FR" dirty="0" smtClean="0"/>
              <a:t>GW en 2</a:t>
            </a:r>
            <a:r>
              <a:rPr lang="fr-FR" baseline="30000" dirty="0" smtClean="0"/>
              <a:t>n</a:t>
            </a:r>
            <a:r>
              <a:rPr lang="fr-FR" dirty="0" smtClean="0"/>
              <a:t> secondes</a:t>
            </a:r>
            <a:endParaRPr lang="fr-FR" dirty="0"/>
          </a:p>
          <a:p>
            <a:pPr lvl="1"/>
            <a:r>
              <a:rPr lang="fr-FR" dirty="0"/>
              <a:t>Si le transitoire se produit en moins d'une minute, le cœur atteint la prompte </a:t>
            </a:r>
            <a:r>
              <a:rPr lang="fr-FR" dirty="0" smtClean="0"/>
              <a:t>criticité</a:t>
            </a:r>
            <a:endParaRPr lang="fr-FR" dirty="0"/>
          </a:p>
          <a:p>
            <a:pPr lvl="2"/>
            <a:r>
              <a:rPr lang="fr-FR" dirty="0" smtClean="0"/>
              <a:t>L'effet sur les températures est très faible (2°C) ce qui est sans conséquences sur les matériaux</a:t>
            </a:r>
          </a:p>
          <a:p>
            <a:pPr lvl="3"/>
            <a:r>
              <a:rPr lang="fr-FR" dirty="0" smtClean="0"/>
              <a:t>À condition que le débit vers le niveau libre n'entraine pas une perte de charge trop forte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2438278"/>
            <a:ext cx="8405725" cy="2070842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4" y="4564794"/>
            <a:ext cx="8386465" cy="229109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 rot="16200000">
            <a:off x="-678464" y="3150533"/>
            <a:ext cx="2008893" cy="64633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Sur-refroidissement instantané</a:t>
            </a: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rot="16200000">
            <a:off x="-681281" y="5387175"/>
            <a:ext cx="2008893" cy="64633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Sur-refroidissement en 2</a:t>
            </a:r>
            <a:r>
              <a:rPr lang="fr-FR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secondes</a:t>
            </a: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55332" y="6201382"/>
            <a:ext cx="11251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@ A. Laureau</a:t>
            </a:r>
            <a:endParaRPr lang="fr-FR" sz="12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77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On dispose d'une procédure de démarrage qui doit encore être validée</a:t>
            </a:r>
          </a:p>
          <a:p>
            <a:pPr lvl="1"/>
            <a:r>
              <a:rPr lang="fr-FR" dirty="0" smtClean="0"/>
              <a:t>Il faut en particulier vérifier l'influence de la source intrinsèque</a:t>
            </a:r>
          </a:p>
          <a:p>
            <a:pPr lvl="2"/>
            <a:r>
              <a:rPr lang="fr-FR" dirty="0" smtClean="0"/>
              <a:t>Fissions spontanées</a:t>
            </a:r>
          </a:p>
          <a:p>
            <a:pPr lvl="2"/>
            <a:r>
              <a:rPr lang="fr-FR" dirty="0" smtClean="0"/>
              <a:t>Réaction (</a:t>
            </a:r>
            <a:r>
              <a:rPr lang="fr-FR" dirty="0" err="1" smtClean="0">
                <a:latin typeface="Symbol" panose="05050102010706020507" pitchFamily="18" charset="2"/>
              </a:rPr>
              <a:t>a</a:t>
            </a:r>
            <a:r>
              <a:rPr lang="fr-FR" dirty="0" err="1" smtClean="0"/>
              <a:t>,n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 smtClean="0"/>
              <a:t>On dispose d'outils performent pour évaluer le comportement du MSFR en transitoire</a:t>
            </a:r>
          </a:p>
          <a:p>
            <a:pPr lvl="1"/>
            <a:r>
              <a:rPr lang="fr-FR" dirty="0" smtClean="0"/>
              <a:t>Cinétique point pour le début des transitoires tant que le combustible est statique</a:t>
            </a:r>
          </a:p>
          <a:p>
            <a:pPr lvl="1"/>
            <a:r>
              <a:rPr lang="fr-FR" dirty="0" smtClean="0"/>
              <a:t>TFM-</a:t>
            </a:r>
            <a:r>
              <a:rPr lang="fr-FR" dirty="0" err="1" smtClean="0"/>
              <a:t>OpenFOAM</a:t>
            </a:r>
            <a:r>
              <a:rPr lang="fr-FR" dirty="0" smtClean="0"/>
              <a:t> pour l'ensemble du transitoire</a:t>
            </a:r>
          </a:p>
          <a:p>
            <a:endParaRPr lang="fr-FR" dirty="0"/>
          </a:p>
          <a:p>
            <a:r>
              <a:rPr lang="fr-FR" dirty="0" smtClean="0"/>
              <a:t>Le MSFR est extrêmement stable en toutes circonstances</a:t>
            </a:r>
          </a:p>
          <a:p>
            <a:pPr lvl="1"/>
            <a:r>
              <a:rPr lang="fr-FR" dirty="0" smtClean="0"/>
              <a:t>On n'a pas identifié de transitoire le mettant en difficulté</a:t>
            </a:r>
          </a:p>
          <a:p>
            <a:pPr lvl="1"/>
            <a:r>
              <a:rPr lang="fr-FR" dirty="0" smtClean="0"/>
              <a:t>Même la prompte criticité est acceptable !</a:t>
            </a:r>
          </a:p>
          <a:p>
            <a:pPr lvl="2"/>
            <a:r>
              <a:rPr lang="fr-FR" dirty="0" smtClean="0"/>
              <a:t>Cet aspect a déjà été démontré sur le réacteur SILENE du CEA-</a:t>
            </a:r>
            <a:r>
              <a:rPr lang="fr-FR" dirty="0" err="1" smtClean="0"/>
              <a:t>Valduc</a:t>
            </a:r>
            <a:r>
              <a:rPr lang="fr-FR" dirty="0" smtClean="0"/>
              <a:t> conçu </a:t>
            </a:r>
            <a:r>
              <a:rPr lang="fr-FR" dirty="0"/>
              <a:t>pour répondre aux besoins liés aux études d'accidents de criticité en milieu liquide</a:t>
            </a:r>
          </a:p>
        </p:txBody>
      </p:sp>
    </p:spTree>
    <p:extLst>
      <p:ext uri="{BB962C8B-B14F-4D97-AF65-F5344CB8AC3E}">
        <p14:creationId xmlns:p14="http://schemas.microsoft.com/office/powerpoint/2010/main" val="122835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2960"/>
            <a:ext cx="9144000" cy="110178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Problématique particulière du premier démarrage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46123"/>
            <a:ext cx="9144000" cy="1418781"/>
          </a:xfrm>
        </p:spPr>
        <p:txBody>
          <a:bodyPr/>
          <a:lstStyle/>
          <a:p>
            <a:r>
              <a:rPr lang="fr-FR" dirty="0" smtClean="0"/>
              <a:t>Lors du premier démarrage du premier réacteur les fortes incertitudes sur les sections efficaces ne permettront pas d’anticiper la réactivité finale</a:t>
            </a:r>
          </a:p>
          <a:p>
            <a:pPr lvl="1"/>
            <a:r>
              <a:rPr lang="fr-FR" dirty="0" smtClean="0"/>
              <a:t>Le facteur de multiplication en fonction du volume injecté peut être reproduit par la formule empirique suivante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4680"/>
            <a:ext cx="4860032" cy="3503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47339" y="2443803"/>
                <a:ext cx="26885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/>
                        </a:rPr>
                        <m:t>𝑘</m:t>
                      </m:r>
                      <m:d>
                        <m:dPr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</a:rPr>
                            <m:t>𝑉</m:t>
                          </m:r>
                        </m:e>
                      </m:d>
                      <m:r>
                        <a:rPr lang="fr-FR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𝑠</m:t>
                          </m:r>
                        </m:sub>
                      </m:sSub>
                      <m:func>
                        <m:funcPr>
                          <m:ctrlPr>
                            <a:rPr lang="fr-FR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>
                              <a:latin typeface="Cambria Math"/>
                            </a:rPr>
                            <m:t>th</m:t>
                          </m:r>
                        </m:fName>
                        <m:e>
                          <m:d>
                            <m:d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𝐵𝑉</m:t>
                              </m:r>
                            </m:e>
                          </m:d>
                        </m:e>
                      </m:func>
                      <m:r>
                        <a:rPr lang="fr-FR" i="1">
                          <a:latin typeface="Cambria Math"/>
                        </a:rPr>
                        <m:t>+</m:t>
                      </m:r>
                      <m:r>
                        <a:rPr lang="fr-FR" i="1">
                          <a:latin typeface="Cambria Math"/>
                        </a:rPr>
                        <m:t>𝐶𝐵𝑉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39" y="2443803"/>
                <a:ext cx="2688557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55976" y="2204864"/>
                <a:ext cx="4572000" cy="177984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m:rPr>
                          <m:aln/>
                        </m:rPr>
                        <a:rPr lang="fr-FR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i="1">
                          <a:latin typeface="Cambria Math"/>
                        </a:rPr>
                        <m:t>𝑘</m:t>
                      </m:r>
                      <m:d>
                        <m:dPr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</m:e>
                      </m:d>
                      <m:r>
                        <a:rPr lang="fr-FR" i="1">
                          <a:latin typeface="Cambria Math"/>
                        </a:rPr>
                        <m:t> ; </m:t>
                      </m:r>
                      <m:sSub>
                        <m:sSubPr>
                          <m:ctrlPr>
                            <a:rPr lang="fr-F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i="1">
                          <a:latin typeface="Cambria Math"/>
                        </a:rPr>
                        <m:t>=0,9629</m:t>
                      </m:r>
                    </m:oMath>
                    <m:oMath xmlns:m="http://schemas.openxmlformats.org/officeDocument/2006/math">
                      <m:r>
                        <a:rPr lang="fr-FR" i="1">
                          <a:latin typeface="Cambria Math"/>
                        </a:rPr>
                        <m:t>𝐵</m:t>
                      </m:r>
                      <m:r>
                        <m:rPr>
                          <m:aln/>
                        </m:rPr>
                        <a:rPr lang="fr-FR" i="1">
                          <a:latin typeface="Cambria Math"/>
                        </a:rPr>
                        <m:t>=</m:t>
                      </m:r>
                      <m:r>
                        <a:rPr lang="fr-FR" i="1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fr-FR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  <m:sup>
                          <m:r>
                            <a:rPr lang="fr-FR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i="1">
                          <a:latin typeface="Cambria Math"/>
                        </a:rPr>
                        <m:t>+</m:t>
                      </m:r>
                      <m:r>
                        <a:rPr lang="fr-FR" i="1">
                          <a:latin typeface="Cambria Math"/>
                        </a:rPr>
                        <m:t>𝑏</m:t>
                      </m:r>
                      <m:sSub>
                        <m:sSubPr>
                          <m:ctrlPr>
                            <a:rPr lang="fr-F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fr-FR" i="1">
                          <a:latin typeface="Cambria Math"/>
                        </a:rPr>
                        <m:t>+</m:t>
                      </m:r>
                      <m:r>
                        <a:rPr lang="fr-FR" i="1">
                          <a:latin typeface="Cambria Math"/>
                        </a:rPr>
                        <m:t>𝑐</m:t>
                      </m:r>
                    </m:oMath>
                    <m:oMath xmlns:m="http://schemas.openxmlformats.org/officeDocument/2006/math">
                      <m:r>
                        <a:rPr lang="fr-FR" i="1">
                          <a:latin typeface="Cambria Math"/>
                        </a:rPr>
                        <m:t>𝑎</m:t>
                      </m:r>
                      <m:r>
                        <m:rPr>
                          <m:aln/>
                        </m:rPr>
                        <a:rPr lang="fr-FR" i="1">
                          <a:latin typeface="Cambria Math"/>
                        </a:rPr>
                        <m:t>=</m:t>
                      </m:r>
                      <m:r>
                        <a:rPr lang="fr-FR" i="1">
                          <a:latin typeface="Cambria Math"/>
                        </a:rPr>
                        <m:t>−0,032048</m:t>
                      </m:r>
                    </m:oMath>
                    <m:oMath xmlns:m="http://schemas.openxmlformats.org/officeDocument/2006/math">
                      <m:r>
                        <a:rPr lang="fr-FR" i="1">
                          <a:latin typeface="Cambria Math"/>
                        </a:rPr>
                        <m:t>𝑏</m:t>
                      </m:r>
                      <m:r>
                        <m:rPr>
                          <m:aln/>
                        </m:rPr>
                        <a:rPr lang="fr-FR" i="1">
                          <a:latin typeface="Cambria Math"/>
                        </a:rPr>
                        <m:t>=</m:t>
                      </m:r>
                      <m:r>
                        <a:rPr lang="fr-FR" i="1">
                          <a:latin typeface="Cambria Math"/>
                        </a:rPr>
                        <m:t>0,017759</m:t>
                      </m:r>
                    </m:oMath>
                    <m:oMath xmlns:m="http://schemas.openxmlformats.org/officeDocument/2006/math">
                      <m:r>
                        <a:rPr lang="fr-FR" i="1">
                          <a:latin typeface="Cambria Math"/>
                        </a:rPr>
                        <m:t>𝑐</m:t>
                      </m:r>
                      <m:r>
                        <m:rPr>
                          <m:aln/>
                        </m:rPr>
                        <a:rPr lang="fr-FR" i="1">
                          <a:latin typeface="Cambria Math"/>
                        </a:rPr>
                        <m:t>=</m:t>
                      </m:r>
                      <m:r>
                        <a:rPr lang="fr-FR" i="1">
                          <a:latin typeface="Cambria Math"/>
                        </a:rPr>
                        <m:t>0,227166</m:t>
                      </m:r>
                    </m:oMath>
                    <m:oMath xmlns:m="http://schemas.openxmlformats.org/officeDocument/2006/math">
                      <m:r>
                        <a:rPr lang="fr-FR" i="1">
                          <a:latin typeface="Cambria Math"/>
                        </a:rPr>
                        <m:t>𝐶</m:t>
                      </m:r>
                      <m:r>
                        <m:rPr>
                          <m:aln/>
                        </m:rPr>
                        <a:rPr lang="fr-FR" i="1">
                          <a:latin typeface="Cambria Math"/>
                        </a:rPr>
                        <m:t>=</m:t>
                      </m:r>
                      <m:r>
                        <a:rPr lang="fr-FR" i="1">
                          <a:latin typeface="Cambria Math"/>
                        </a:rPr>
                        <m:t>0,00946559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204864"/>
                <a:ext cx="4572000" cy="17798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53542"/>
            <a:ext cx="4303075" cy="290445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2860666"/>
            <a:ext cx="4860032" cy="4243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faut définir  une procédure de remplissage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2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0" t="7585" r="22518" b="7309"/>
          <a:stretch/>
        </p:blipFill>
        <p:spPr>
          <a:xfrm>
            <a:off x="6071314" y="2455533"/>
            <a:ext cx="3043883" cy="288032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Procédure de remplissage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64705"/>
            <a:ext cx="9144000" cy="1296144"/>
          </a:xfrm>
        </p:spPr>
        <p:txBody>
          <a:bodyPr/>
          <a:lstStyle/>
          <a:p>
            <a:r>
              <a:rPr lang="fr-FR" dirty="0" smtClean="0"/>
              <a:t>Le facteur de multiplication doit être mesuré pendant le remplissage</a:t>
            </a:r>
          </a:p>
          <a:p>
            <a:pPr lvl="1"/>
            <a:r>
              <a:rPr lang="fr-FR" dirty="0" smtClean="0"/>
              <a:t>Mise en place d’une source de neutrons dans le réflecteur axial inférieur</a:t>
            </a:r>
          </a:p>
          <a:p>
            <a:pPr lvl="1"/>
            <a:r>
              <a:rPr lang="fr-FR" dirty="0" smtClean="0"/>
              <a:t>Mesure du flux de neutron dans le réflecteur axial supérieur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7585288" y="4615773"/>
            <a:ext cx="0" cy="103582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486269" y="5651595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Source de neutrons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7585288" y="2214156"/>
            <a:ext cx="0" cy="117748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6992818" y="184482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Détecteur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4" name="Imag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6030146" cy="413309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" y="6453336"/>
            <a:ext cx="9115196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On dispose d’un moyen d’anticiper la réactivité finale pendant le remplissage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773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3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Réactivité en fin de remplissage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46123"/>
            <a:ext cx="9144000" cy="1418781"/>
          </a:xfrm>
        </p:spPr>
        <p:txBody>
          <a:bodyPr>
            <a:normAutofit/>
          </a:bodyPr>
          <a:lstStyle/>
          <a:p>
            <a:r>
              <a:rPr lang="fr-FR" dirty="0" smtClean="0"/>
              <a:t>Si le réacteur est critique avant la fin du remplissage, il sera sur-critique en fin de remplissage</a:t>
            </a:r>
          </a:p>
          <a:p>
            <a:pPr lvl="1"/>
            <a:r>
              <a:rPr lang="fr-FR" dirty="0" smtClean="0"/>
              <a:t>En réalité la température s’adaptera pour que la réactivité soit nulle !</a:t>
            </a:r>
          </a:p>
          <a:p>
            <a:pPr lvl="2"/>
            <a:r>
              <a:rPr lang="fr-FR" dirty="0" smtClean="0"/>
              <a:t>Seul le Doppler est actif tant que le cœur n’est pas plein (</a:t>
            </a:r>
            <a:r>
              <a:rPr lang="fr-FR" dirty="0"/>
              <a:t>~ </a:t>
            </a:r>
            <a:r>
              <a:rPr lang="fr-FR" dirty="0" smtClean="0"/>
              <a:t>-3,3 </a:t>
            </a:r>
            <a:r>
              <a:rPr lang="fr-FR" dirty="0" err="1" smtClean="0"/>
              <a:t>pcm</a:t>
            </a:r>
            <a:r>
              <a:rPr lang="fr-FR" dirty="0" smtClean="0"/>
              <a:t>/K)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649" y="2969296"/>
            <a:ext cx="4719847" cy="3844079"/>
          </a:xfrm>
          <a:prstGeom prst="rect">
            <a:avLst/>
          </a:prstGeom>
          <a:noFill/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3545361"/>
            <a:ext cx="4316649" cy="2547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Il est possible de modifier la composition du sel injecté pendant l’injection pour éviter que le cœur ne soit critique trop tôt </a:t>
            </a:r>
          </a:p>
          <a:p>
            <a:endParaRPr lang="fr-FR" dirty="0"/>
          </a:p>
          <a:p>
            <a:r>
              <a:rPr lang="fr-FR" dirty="0" smtClean="0"/>
              <a:t>Le comportement du réacteur va dépendre de la vitesse de remplissage</a:t>
            </a:r>
          </a:p>
        </p:txBody>
      </p:sp>
    </p:spTree>
    <p:extLst>
      <p:ext uri="{BB962C8B-B14F-4D97-AF65-F5344CB8AC3E}">
        <p14:creationId xmlns:p14="http://schemas.microsoft.com/office/powerpoint/2010/main" val="379164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Procédure de remplissage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5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Étape 1: préparation du cœur</a:t>
            </a:r>
          </a:p>
          <a:p>
            <a:pPr lvl="1"/>
            <a:r>
              <a:rPr lang="fr-FR" dirty="0"/>
              <a:t>Le sel intermédiaire est mis </a:t>
            </a:r>
            <a:r>
              <a:rPr lang="fr-FR" dirty="0" smtClean="0"/>
              <a:t>en </a:t>
            </a:r>
            <a:r>
              <a:rPr lang="fr-FR" dirty="0"/>
              <a:t>circulation </a:t>
            </a:r>
            <a:r>
              <a:rPr lang="fr-FR" dirty="0" smtClean="0"/>
              <a:t>pour </a:t>
            </a:r>
            <a:r>
              <a:rPr lang="fr-FR" dirty="0"/>
              <a:t>chauffer les parois du </a:t>
            </a:r>
            <a:r>
              <a:rPr lang="fr-FR" dirty="0" smtClean="0"/>
              <a:t>cœur vers 620°C</a:t>
            </a:r>
          </a:p>
          <a:p>
            <a:pPr lvl="1"/>
            <a:r>
              <a:rPr lang="fr-FR" dirty="0" smtClean="0"/>
              <a:t>La couverture fertile peut alors être remplie est mise en circulation</a:t>
            </a:r>
          </a:p>
          <a:p>
            <a:endParaRPr lang="fr-FR" dirty="0" smtClean="0"/>
          </a:p>
          <a:p>
            <a:r>
              <a:rPr lang="fr-FR" dirty="0" smtClean="0"/>
              <a:t>Étape 2: remplissage</a:t>
            </a:r>
          </a:p>
          <a:p>
            <a:pPr lvl="1"/>
            <a:r>
              <a:rPr lang="fr-FR" dirty="0"/>
              <a:t>Le sel combustible est injecté dans le cœur à la température de </a:t>
            </a:r>
            <a:r>
              <a:rPr lang="fr-FR" dirty="0" smtClean="0"/>
              <a:t>620°C</a:t>
            </a:r>
          </a:p>
          <a:p>
            <a:pPr lvl="1"/>
            <a:r>
              <a:rPr lang="fr-FR" dirty="0" smtClean="0"/>
              <a:t>La </a:t>
            </a:r>
            <a:r>
              <a:rPr lang="fr-FR" dirty="0"/>
              <a:t>puissance résiduelle </a:t>
            </a:r>
            <a:r>
              <a:rPr lang="fr-FR" dirty="0" smtClean="0"/>
              <a:t>va </a:t>
            </a:r>
            <a:r>
              <a:rPr lang="fr-FR" dirty="0"/>
              <a:t>provoquer un </a:t>
            </a:r>
            <a:r>
              <a:rPr lang="fr-FR" dirty="0" smtClean="0"/>
              <a:t>échauffement</a:t>
            </a:r>
          </a:p>
          <a:p>
            <a:pPr lvl="2"/>
            <a:r>
              <a:rPr lang="fr-FR" dirty="0" smtClean="0"/>
              <a:t>Le </a:t>
            </a:r>
            <a:r>
              <a:rPr lang="fr-FR" dirty="0"/>
              <a:t>temps de remplissage et le temps d’attente après la vidange du sel sont donc </a:t>
            </a:r>
            <a:r>
              <a:rPr lang="fr-FR" dirty="0" smtClean="0"/>
              <a:t>corrélés.</a:t>
            </a:r>
          </a:p>
          <a:p>
            <a:pPr lvl="1"/>
            <a:r>
              <a:rPr lang="fr-FR" dirty="0" smtClean="0"/>
              <a:t>Une source </a:t>
            </a:r>
            <a:r>
              <a:rPr lang="fr-FR" dirty="0"/>
              <a:t>de neutrons dans le réflecteur inférieur du cœur du réacteur permet de mesurer en continue la </a:t>
            </a:r>
            <a:r>
              <a:rPr lang="fr-FR" dirty="0" smtClean="0"/>
              <a:t>réactivité et de prédire la réactivité finale</a:t>
            </a:r>
          </a:p>
          <a:p>
            <a:pPr lvl="2"/>
            <a:r>
              <a:rPr lang="fr-FR" dirty="0" smtClean="0"/>
              <a:t>Si la réactivité </a:t>
            </a:r>
            <a:r>
              <a:rPr lang="fr-FR" dirty="0"/>
              <a:t>finale prédite est trop éloignée de la valeur nominale, le remplissage </a:t>
            </a:r>
            <a:r>
              <a:rPr lang="fr-FR" dirty="0" smtClean="0"/>
              <a:t>peut être </a:t>
            </a:r>
            <a:r>
              <a:rPr lang="fr-FR" dirty="0"/>
              <a:t>arrêté et le cœur vidé. </a:t>
            </a:r>
            <a:r>
              <a:rPr lang="fr-FR" dirty="0" smtClean="0"/>
              <a:t>On peut aussi modifier la composition d'injection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Étape 3: Atteinte de la criticité</a:t>
            </a:r>
          </a:p>
          <a:p>
            <a:pPr lvl="1"/>
            <a:r>
              <a:rPr lang="fr-FR" dirty="0" smtClean="0"/>
              <a:t>La criticité pourra être atteinte avant la fin du remplissage</a:t>
            </a:r>
          </a:p>
          <a:p>
            <a:pPr lvl="2"/>
            <a:r>
              <a:rPr lang="fr-FR" dirty="0" smtClean="0"/>
              <a:t>La puissance de fission s'ajuste naturellement pour atteindre la température de criticité et compenser exactement la puissance extraite</a:t>
            </a:r>
          </a:p>
          <a:p>
            <a:pPr lvl="3"/>
            <a:r>
              <a:rPr lang="fr-FR" dirty="0" smtClean="0"/>
              <a:t>Il est nécessaire d'étudier la dynamique de cet ajustement</a:t>
            </a:r>
          </a:p>
          <a:p>
            <a:endParaRPr lang="fr-FR" dirty="0"/>
          </a:p>
          <a:p>
            <a:r>
              <a:rPr lang="fr-FR" dirty="0" smtClean="0"/>
              <a:t>Étape 4: Ajustement de la réactivité</a:t>
            </a:r>
          </a:p>
          <a:p>
            <a:pPr lvl="1"/>
            <a:r>
              <a:rPr lang="fr-FR" dirty="0" smtClean="0"/>
              <a:t>La température de criticité sera différente de celle attendue</a:t>
            </a:r>
          </a:p>
          <a:p>
            <a:pPr lvl="2"/>
            <a:r>
              <a:rPr lang="fr-FR" dirty="0" smtClean="0"/>
              <a:t>Il faut réajuster la composition en utilisant le processus d'extraction et d'injection de sel pour le traitement</a:t>
            </a:r>
          </a:p>
          <a:p>
            <a:pPr lvl="3"/>
            <a:r>
              <a:rPr lang="fr-FR" dirty="0" smtClean="0"/>
              <a:t>Cette opération peut prendre plusieurs jours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35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Cinétique point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548680"/>
            <a:ext cx="8316416" cy="1274765"/>
          </a:xfrm>
        </p:spPr>
        <p:txBody>
          <a:bodyPr/>
          <a:lstStyle/>
          <a:p>
            <a:r>
              <a:rPr lang="fr-FR" dirty="0" smtClean="0"/>
              <a:t>Le sel combustible étant quasi-statique, la cinétique point devrait donner de bonnes indications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59832" y="1052774"/>
                <a:ext cx="4572000" cy="244823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>
                          <a:latin typeface="Cambria Math"/>
                        </a:rPr>
                        <m:t>𝜌</m:t>
                      </m:r>
                      <m:d>
                        <m:dPr>
                          <m:ctrlPr>
                            <a:rPr lang="fr-FR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m:rPr>
                          <m:aln/>
                        </m:rPr>
                        <a:rPr lang="fr-FR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400" i="1">
                              <a:latin typeface="Cambria Math"/>
                            </a:rPr>
                            <m:t>𝑑</m:t>
                          </m:r>
                          <m:r>
                            <a:rPr lang="fr-FR" sz="1400" i="1">
                              <a:latin typeface="Cambria Math"/>
                            </a:rPr>
                            <m:t>𝜌</m:t>
                          </m:r>
                        </m:num>
                        <m:den>
                          <m:r>
                            <a:rPr lang="fr-FR" sz="1400" i="1">
                              <a:latin typeface="Cambria Math"/>
                            </a:rPr>
                            <m:t>𝑑𝑇</m:t>
                          </m:r>
                        </m:den>
                      </m:f>
                      <m:r>
                        <a:rPr lang="fr-FR" sz="1400" i="1">
                          <a:latin typeface="Cambria Math"/>
                        </a:rPr>
                        <m:t>(</m:t>
                      </m:r>
                      <m:r>
                        <a:rPr lang="fr-FR" sz="1400" i="1">
                          <a:latin typeface="Cambria Math"/>
                        </a:rPr>
                        <m:t>𝑇</m:t>
                      </m:r>
                      <m:r>
                        <a:rPr lang="fr-FR" sz="1400" i="1">
                          <a:latin typeface="Cambria Math"/>
                        </a:rPr>
                        <m:t>(</m:t>
                      </m:r>
                      <m:r>
                        <a:rPr lang="fr-FR" sz="1400" i="1">
                          <a:latin typeface="Cambria Math"/>
                        </a:rPr>
                        <m:t>𝑡</m:t>
                      </m:r>
                      <m:r>
                        <a:rPr lang="fr-FR" sz="1400" i="1">
                          <a:latin typeface="Cambria Math"/>
                        </a:rPr>
                        <m:t>)−</m:t>
                      </m:r>
                      <m:sSub>
                        <m:sSubPr>
                          <m:ctrlPr>
                            <a:rPr lang="fr-FR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fr-FR" sz="1400" i="1">
                              <a:latin typeface="Cambria Math"/>
                            </a:rPr>
                            <m:t>𝑟𝑒𝑓</m:t>
                          </m:r>
                        </m:sub>
                      </m:sSub>
                      <m:r>
                        <a:rPr lang="fr-FR" sz="1400" i="1">
                          <a:latin typeface="Cambria Math"/>
                        </a:rPr>
                        <m:t>)+</m:t>
                      </m:r>
                      <m:r>
                        <a:rPr lang="fr-FR" sz="1400" i="1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fr-FR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400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f>
                        <m:fPr>
                          <m:ctrlPr>
                            <a:rPr lang="fr-FR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400" i="1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fr-FR" sz="14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m:rPr>
                          <m:aln/>
                        </m:rPr>
                        <a:rPr lang="fr-FR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400" i="1">
                              <a:latin typeface="Cambria Math"/>
                            </a:rPr>
                            <m:t>𝜌</m:t>
                          </m:r>
                          <m:d>
                            <m:dPr>
                              <m:ctrlPr>
                                <a:rPr lang="fr-FR" sz="1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14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fr-FR" sz="1400" i="1">
                              <a:latin typeface="Cambria Math"/>
                            </a:rPr>
                            <m:t>−</m:t>
                          </m:r>
                          <m:r>
                            <a:rPr lang="fr-FR" sz="1400" i="1">
                              <a:latin typeface="Cambria Math"/>
                            </a:rPr>
                            <m:t>𝛽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sz="1400">
                              <a:latin typeface="Cambria Math"/>
                            </a:rPr>
                            <m:t>Λ</m:t>
                          </m:r>
                          <m:d>
                            <m:dPr>
                              <m:ctrlPr>
                                <a:rPr lang="fr-FR" sz="1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14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fr-FR" sz="1400" i="1">
                                  <a:latin typeface="Cambria Math"/>
                                </a:rPr>
                                <m:t>𝜌</m:t>
                              </m:r>
                              <m:r>
                                <a:rPr lang="fr-FR" sz="1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fr-FR" sz="14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fr-FR" sz="1400" i="1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den>
                      </m:f>
                      <m:r>
                        <a:rPr lang="fr-FR" sz="1400" i="1">
                          <a:latin typeface="Cambria Math"/>
                        </a:rPr>
                        <m:t>𝑁</m:t>
                      </m:r>
                      <m:r>
                        <a:rPr lang="fr-FR" sz="1400" i="1">
                          <a:latin typeface="Cambria Math"/>
                        </a:rPr>
                        <m:t>(</m:t>
                      </m:r>
                      <m:r>
                        <a:rPr lang="fr-FR" sz="1400" i="1">
                          <a:latin typeface="Cambria Math"/>
                        </a:rPr>
                        <m:t>𝑡</m:t>
                      </m:r>
                      <m:r>
                        <a:rPr lang="fr-FR" sz="1400" i="1">
                          <a:latin typeface="Cambria Math"/>
                        </a:rPr>
                        <m:t>)+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fr-FR" sz="14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fr-FR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1400" i="1">
                              <a:latin typeface="Cambria Math"/>
                            </a:rPr>
                            <m:t>(</m:t>
                          </m:r>
                          <m:r>
                            <a:rPr lang="fr-FR" sz="1400" i="1">
                              <a:latin typeface="Cambria Math"/>
                            </a:rPr>
                            <m:t>𝑡</m:t>
                          </m:r>
                          <m:r>
                            <a:rPr lang="fr-FR" sz="1400" i="1">
                              <a:latin typeface="Cambria Math"/>
                            </a:rPr>
                            <m:t>)+</m:t>
                          </m:r>
                          <m:r>
                            <a:rPr lang="fr-FR" sz="1400" i="1">
                              <a:latin typeface="Cambria Math"/>
                            </a:rPr>
                            <m:t>𝑆</m:t>
                          </m:r>
                          <m:r>
                            <a:rPr lang="fr-FR" sz="1400" i="1">
                              <a:latin typeface="Cambria Math"/>
                            </a:rPr>
                            <m:t>(</m:t>
                          </m:r>
                          <m:r>
                            <a:rPr lang="fr-FR" sz="1400" i="1">
                              <a:latin typeface="Cambria Math"/>
                            </a:rPr>
                            <m:t>𝑡</m:t>
                          </m:r>
                          <m:r>
                            <a:rPr lang="fr-FR" sz="1400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  <m:oMath xmlns:m="http://schemas.openxmlformats.org/officeDocument/2006/math">
                      <m:f>
                        <m:fPr>
                          <m:ctrlPr>
                            <a:rPr lang="fr-FR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400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fr-FR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fr-FR" sz="14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m:rPr>
                          <m:aln/>
                        </m:rPr>
                        <a:rPr lang="fr-FR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1400" i="1">
                              <a:latin typeface="Cambria Math"/>
                            </a:rPr>
                            <m:t>𝑁</m:t>
                          </m:r>
                          <m:r>
                            <a:rPr lang="fr-FR" sz="1400" i="1">
                              <a:latin typeface="Cambria Math"/>
                            </a:rPr>
                            <m:t>(</m:t>
                          </m:r>
                          <m:r>
                            <a:rPr lang="fr-FR" sz="1400" i="1">
                              <a:latin typeface="Cambria Math"/>
                            </a:rPr>
                            <m:t>𝑡</m:t>
                          </m:r>
                          <m:r>
                            <a:rPr lang="fr-FR" sz="14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sz="1400">
                              <a:latin typeface="Cambria Math"/>
                            </a:rPr>
                            <m:t>Λ</m:t>
                          </m:r>
                          <m:d>
                            <m:dPr>
                              <m:ctrlPr>
                                <a:rPr lang="fr-FR" sz="1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14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fr-FR" sz="1400" i="1">
                                  <a:latin typeface="Cambria Math"/>
                                </a:rPr>
                                <m:t>𝜌</m:t>
                              </m:r>
                              <m:r>
                                <a:rPr lang="fr-FR" sz="1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fr-FR" sz="14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fr-FR" sz="1400" i="1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den>
                      </m:f>
                      <m:r>
                        <a:rPr lang="fr-FR" sz="1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fr-FR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fr-FR" sz="1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fr-FR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fr-FR" sz="1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fr-FR" sz="1400" i="1">
                          <a:latin typeface="Cambria Math"/>
                        </a:rPr>
                        <m:t>(</m:t>
                      </m:r>
                      <m:r>
                        <a:rPr lang="fr-FR" sz="1400" i="1">
                          <a:latin typeface="Cambria Math"/>
                        </a:rPr>
                        <m:t>𝑡</m:t>
                      </m:r>
                      <m:r>
                        <a:rPr lang="fr-FR" sz="1400" i="1">
                          <a:latin typeface="Cambria Math"/>
                        </a:rPr>
                        <m:t>)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fr-FR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400" i="1">
                              <a:latin typeface="Cambria Math"/>
                            </a:rPr>
                            <m:t>𝑑𝑇</m:t>
                          </m:r>
                        </m:num>
                        <m:den>
                          <m:r>
                            <a:rPr lang="fr-FR" sz="14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m:rPr>
                          <m:aln/>
                        </m:rPr>
                        <a:rPr lang="fr-FR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400" i="1">
                              <a:latin typeface="Cambria Math"/>
                            </a:rPr>
                            <m:t>𝑃</m:t>
                          </m:r>
                          <m:r>
                            <a:rPr lang="fr-FR" sz="1400" i="1">
                              <a:latin typeface="Cambria Math"/>
                            </a:rPr>
                            <m:t>(</m:t>
                          </m:r>
                          <m:r>
                            <a:rPr lang="fr-FR" sz="1400" i="1">
                              <a:latin typeface="Cambria Math"/>
                            </a:rPr>
                            <m:t>𝑡</m:t>
                          </m:r>
                          <m:r>
                            <a:rPr lang="fr-FR" sz="1400" i="1">
                              <a:latin typeface="Cambria Math"/>
                            </a:rPr>
                            <m:t>)−</m:t>
                          </m:r>
                          <m:sSub>
                            <m:sSubPr>
                              <m:ctrlPr>
                                <a:rPr lang="fr-FR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fr-FR" sz="1400" i="1"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fr-FR" sz="14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fr-FR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m:rPr>
                          <m:aln/>
                        </m:rPr>
                        <a:rPr lang="fr-FR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fr-FR" sz="1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fr-FR" sz="14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fr-FR" sz="1400" i="1">
                                  <a:latin typeface="Cambria Math"/>
                                </a:rPr>
                                <m:t>)</m:t>
                              </m:r>
                              <m:r>
                                <a:rPr lang="fr-FR" sz="1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/>
                                </a:rPr>
                                <m:t>𝑓𝑖𝑠𝑠𝑖𝑜𝑛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fr-FR" sz="1400">
                              <a:latin typeface="Cambria Math"/>
                            </a:rPr>
                            <m:t>Λ</m:t>
                          </m:r>
                          <m:d>
                            <m:dPr>
                              <m:ctrlPr>
                                <a:rPr lang="fr-FR" sz="1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14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fr-FR" sz="1400" i="1">
                                  <a:latin typeface="Cambria Math"/>
                                </a:rPr>
                                <m:t>𝜌</m:t>
                              </m:r>
                              <m:r>
                                <a:rPr lang="fr-FR" sz="1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fr-FR" sz="14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fr-FR" sz="1400" i="1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1052774"/>
                <a:ext cx="4572000" cy="2448234"/>
              </a:xfrm>
              <a:prstGeom prst="rect">
                <a:avLst/>
              </a:prstGeom>
              <a:blipFill rotWithShape="1">
                <a:blip r:embed="rId2"/>
                <a:stretch>
                  <a:fillRect t="-124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9512" y="3190783"/>
                <a:ext cx="9144000" cy="36946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fr-FR" sz="1400" i="1">
                        <a:latin typeface="Cambria Math"/>
                      </a:rPr>
                      <m:t>𝜌</m:t>
                    </m:r>
                    <m:d>
                      <m:dPr>
                        <m:ctrlPr>
                          <a:rPr lang="fr-FR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14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fr-FR" sz="1400" dirty="0"/>
                  <a:t> </a:t>
                </a:r>
                <a:r>
                  <a:rPr lang="fr-FR" sz="1400" dirty="0" smtClean="0"/>
                  <a:t>	réactivité</a:t>
                </a:r>
                <a:endParaRPr lang="fr-FR" sz="1400" dirty="0"/>
              </a:p>
              <a:p>
                <a:pPr lvl="0"/>
                <a14:m>
                  <m:oMath xmlns:m="http://schemas.openxmlformats.org/officeDocument/2006/math">
                    <m:r>
                      <a:rPr lang="fr-FR" sz="14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fr-FR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14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fr-FR" sz="1400" dirty="0"/>
                  <a:t> </a:t>
                </a:r>
                <a:r>
                  <a:rPr lang="fr-FR" sz="1400" dirty="0" smtClean="0"/>
                  <a:t>	température </a:t>
                </a:r>
                <a:r>
                  <a:rPr lang="fr-FR" sz="1400" dirty="0"/>
                  <a:t>en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/>
                      </a:rPr>
                      <m:t> </m:t>
                    </m:r>
                    <m:r>
                      <a:rPr lang="fr-FR" sz="1400" i="1">
                        <a:latin typeface="Cambria Math"/>
                      </a:rPr>
                      <m:t>𝐾</m:t>
                    </m:r>
                  </m:oMath>
                </a14:m>
                <a:endParaRPr lang="fr-FR" sz="1400" dirty="0"/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r-FR" sz="1400" i="1">
                            <a:latin typeface="Cambria Math"/>
                          </a:rPr>
                          <m:t>𝑟𝑒𝑓</m:t>
                        </m:r>
                      </m:sub>
                    </m:sSub>
                  </m:oMath>
                </a14:m>
                <a:r>
                  <a:rPr lang="fr-FR" sz="1400" dirty="0"/>
                  <a:t> </a:t>
                </a:r>
                <a:r>
                  <a:rPr lang="fr-FR" sz="1400" dirty="0" smtClean="0"/>
                  <a:t>	température </a:t>
                </a:r>
                <a:r>
                  <a:rPr lang="fr-FR" sz="1400" dirty="0"/>
                  <a:t>de référence en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/>
                      </a:rPr>
                      <m:t> </m:t>
                    </m:r>
                    <m:r>
                      <a:rPr lang="fr-FR" sz="1400" i="1">
                        <a:latin typeface="Cambria Math"/>
                      </a:rPr>
                      <m:t>𝐾</m:t>
                    </m:r>
                  </m:oMath>
                </a14:m>
                <a:r>
                  <a:rPr lang="fr-FR" sz="1400" dirty="0"/>
                  <a:t> pour le calcul du coefficient de contre réaction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fr-FR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1400" i="1">
                            <a:latin typeface="Cambria Math"/>
                          </a:rPr>
                          <m:t>𝑑</m:t>
                        </m:r>
                        <m:r>
                          <a:rPr lang="fr-FR" sz="1400" i="1">
                            <a:latin typeface="Cambria Math"/>
                          </a:rPr>
                          <m:t>𝜌</m:t>
                        </m:r>
                      </m:num>
                      <m:den>
                        <m:r>
                          <a:rPr lang="fr-FR" sz="1400" i="1">
                            <a:latin typeface="Cambria Math"/>
                          </a:rPr>
                          <m:t>𝑑𝑇</m:t>
                        </m:r>
                      </m:den>
                    </m:f>
                  </m:oMath>
                </a14:m>
                <a:endParaRPr lang="fr-FR" sz="1400" dirty="0"/>
              </a:p>
              <a:p>
                <a:pPr lvl="0"/>
                <a14:m>
                  <m:oMath xmlns:m="http://schemas.openxmlformats.org/officeDocument/2006/math">
                    <m:r>
                      <a:rPr lang="fr-FR" sz="1400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fr-FR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14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fr-FR" sz="1400" dirty="0"/>
                  <a:t> 	</a:t>
                </a:r>
                <a:r>
                  <a:rPr lang="fr-FR" sz="1400" dirty="0" smtClean="0"/>
                  <a:t>source </a:t>
                </a:r>
                <a:r>
                  <a:rPr lang="fr-FR" sz="1400" dirty="0"/>
                  <a:t>de réactivité externe qui correspondra à l’injection de sel combustible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fr-FR" sz="14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fr-FR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14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fr-FR" sz="1400" dirty="0"/>
                  <a:t> 	</a:t>
                </a:r>
                <a:r>
                  <a:rPr lang="fr-FR" sz="1400" dirty="0" smtClean="0"/>
                  <a:t>nombre </a:t>
                </a:r>
                <a:r>
                  <a:rPr lang="fr-FR" sz="1400" dirty="0"/>
                  <a:t>de neutrons par unité de volume dans le cœur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fr-FR" sz="1400" i="1">
                        <a:latin typeface="Cambria Math"/>
                      </a:rPr>
                      <m:t>𝛽</m:t>
                    </m:r>
                  </m:oMath>
                </a14:m>
                <a:r>
                  <a:rPr lang="fr-FR" sz="1400" dirty="0"/>
                  <a:t> 	</a:t>
                </a:r>
                <a:r>
                  <a:rPr lang="fr-FR" sz="1400" dirty="0" smtClean="0"/>
                  <a:t>fraction </a:t>
                </a:r>
                <a:r>
                  <a:rPr lang="fr-FR" sz="1400" dirty="0"/>
                  <a:t>de neutrons retardés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fr-FR" sz="1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1400" dirty="0"/>
                  <a:t> 	</a:t>
                </a:r>
                <a:r>
                  <a:rPr lang="fr-FR" sz="1400" dirty="0" smtClean="0"/>
                  <a:t>proportion </a:t>
                </a:r>
                <a:r>
                  <a:rPr lang="fr-FR" sz="1400" dirty="0"/>
                  <a:t>de neutrons retardés de la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fr-FR" sz="14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1400" i="1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fr-FR" sz="1400" i="1">
                            <a:latin typeface="Cambria Math"/>
                          </a:rPr>
                          <m:t>è</m:t>
                        </m:r>
                        <m:r>
                          <a:rPr lang="fr-FR" sz="1400" i="1">
                            <a:latin typeface="Cambria Math"/>
                          </a:rPr>
                          <m:t>𝑚𝑒</m:t>
                        </m:r>
                      </m:sup>
                    </m:sSup>
                  </m:oMath>
                </a14:m>
                <a:r>
                  <a:rPr lang="fr-FR" sz="1400" dirty="0"/>
                  <a:t> famille</a:t>
                </a:r>
              </a:p>
              <a:p>
                <a:pPr lv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400">
                        <a:latin typeface="Cambria Math"/>
                      </a:rPr>
                      <m:t>Λ</m:t>
                    </m:r>
                  </m:oMath>
                </a14:m>
                <a:r>
                  <a:rPr lang="fr-FR" sz="1400" dirty="0"/>
                  <a:t> 	</a:t>
                </a:r>
                <a:r>
                  <a:rPr lang="fr-FR" sz="1400" dirty="0" smtClean="0"/>
                  <a:t>temps </a:t>
                </a:r>
                <a:r>
                  <a:rPr lang="fr-FR" sz="1400" dirty="0"/>
                  <a:t>de vie des neutrons en seconde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fr-FR" sz="1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1400" dirty="0"/>
                  <a:t> 	</a:t>
                </a:r>
                <a:r>
                  <a:rPr lang="fr-FR" sz="1400" dirty="0" smtClean="0"/>
                  <a:t>constante </a:t>
                </a:r>
                <a:r>
                  <a:rPr lang="fr-FR" sz="1400" dirty="0"/>
                  <a:t>de décroissance de la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fr-FR" sz="14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1400" i="1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fr-FR" sz="1400" i="1">
                            <a:latin typeface="Cambria Math"/>
                          </a:rPr>
                          <m:t>è</m:t>
                        </m:r>
                        <m:r>
                          <a:rPr lang="fr-FR" sz="1400" i="1">
                            <a:latin typeface="Cambria Math"/>
                          </a:rPr>
                          <m:t>𝑚𝑒</m:t>
                        </m:r>
                      </m:sup>
                    </m:sSup>
                  </m:oMath>
                </a14:m>
                <a:r>
                  <a:rPr lang="fr-FR" sz="1400" dirty="0"/>
                  <a:t> famille de neutrons retardés en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fr-FR" sz="14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1400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fr-FR" sz="1400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fr-FR" sz="1400" dirty="0"/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fr-FR" sz="1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1400" dirty="0"/>
                  <a:t> 	</a:t>
                </a:r>
                <a:r>
                  <a:rPr lang="fr-FR" sz="1400" dirty="0" smtClean="0"/>
                  <a:t>concentration </a:t>
                </a:r>
                <a:r>
                  <a:rPr lang="fr-FR" sz="1400" dirty="0"/>
                  <a:t>de précurseurs de la famille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/>
                      </a:rPr>
                      <m:t> </m:t>
                    </m:r>
                    <m:r>
                      <a:rPr lang="fr-FR" sz="1400" i="1">
                        <a:latin typeface="Cambria Math"/>
                      </a:rPr>
                      <m:t>𝑖</m:t>
                    </m:r>
                  </m:oMath>
                </a14:m>
                <a:r>
                  <a:rPr lang="fr-FR" sz="1400" dirty="0"/>
                  <a:t> en noyaux par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fr-FR" sz="14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14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fr-FR" sz="14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fr-FR" sz="1400" dirty="0"/>
              </a:p>
              <a:p>
                <a:pPr lvl="0"/>
                <a14:m>
                  <m:oMath xmlns:m="http://schemas.openxmlformats.org/officeDocument/2006/math">
                    <m:r>
                      <a:rPr lang="fr-FR" sz="1400" i="1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fr-FR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14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fr-FR" sz="1400" dirty="0"/>
                  <a:t> 	</a:t>
                </a:r>
                <a:r>
                  <a:rPr lang="fr-FR" sz="1400" dirty="0" smtClean="0"/>
                  <a:t>source </a:t>
                </a:r>
                <a:r>
                  <a:rPr lang="fr-FR" sz="1400" dirty="0"/>
                  <a:t>externe de neutrons ramené par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fr-FR" sz="14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14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fr-FR" sz="14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sz="1400" dirty="0"/>
                  <a:t> 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fr-FR" sz="14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fr-FR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14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fr-FR" sz="1400" dirty="0"/>
                  <a:t>  	</a:t>
                </a:r>
                <a:r>
                  <a:rPr lang="fr-FR" sz="1400" dirty="0" smtClean="0"/>
                  <a:t>puissance </a:t>
                </a:r>
                <a:r>
                  <a:rPr lang="fr-FR" sz="1400" dirty="0"/>
                  <a:t>de fission par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fr-FR" sz="14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14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fr-FR" sz="14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sz="1400" dirty="0"/>
                  <a:t> en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/>
                      </a:rPr>
                      <m:t> </m:t>
                    </m:r>
                    <m:f>
                      <m:fPr>
                        <m:type m:val="lin"/>
                        <m:ctrlPr>
                          <a:rPr lang="fr-FR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1400" i="1">
                            <a:latin typeface="Cambria Math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fr-FR" sz="1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1400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fr-FR" sz="14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fr-FR" sz="1400" dirty="0"/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fr-FR" sz="1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1400" dirty="0"/>
                  <a:t> 	</a:t>
                </a:r>
                <a:r>
                  <a:rPr lang="fr-FR" sz="1400" dirty="0" smtClean="0"/>
                  <a:t>puissance </a:t>
                </a:r>
                <a:r>
                  <a:rPr lang="fr-FR" sz="1400" dirty="0"/>
                  <a:t>extraite ramenée par m</a:t>
                </a:r>
                <a:r>
                  <a:rPr lang="fr-FR" sz="1400" baseline="30000" dirty="0"/>
                  <a:t>3</a:t>
                </a:r>
                <a:r>
                  <a:rPr lang="fr-FR" sz="1400" dirty="0"/>
                  <a:t> en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/>
                      </a:rPr>
                      <m:t> </m:t>
                    </m:r>
                    <m:f>
                      <m:fPr>
                        <m:type m:val="lin"/>
                        <m:ctrlPr>
                          <a:rPr lang="fr-FR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1400" i="1">
                            <a:latin typeface="Cambria Math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fr-FR" sz="1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1400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fr-FR" sz="14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fr-FR" sz="1400" dirty="0"/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fr-FR" sz="1400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sz="1400" dirty="0"/>
                  <a:t> 	</a:t>
                </a:r>
                <a:r>
                  <a:rPr lang="fr-FR" sz="1400" dirty="0" smtClean="0"/>
                  <a:t>chaleur </a:t>
                </a:r>
                <a:r>
                  <a:rPr lang="fr-FR" sz="1400" dirty="0"/>
                  <a:t>spécifique du sel combustible en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/>
                      </a:rPr>
                      <m:t> </m:t>
                    </m:r>
                    <m:f>
                      <m:fPr>
                        <m:type m:val="lin"/>
                        <m:ctrlPr>
                          <a:rPr lang="fr-FR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1400" i="1">
                            <a:latin typeface="Cambria Math"/>
                          </a:rPr>
                          <m:t>𝐽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fr-FR" sz="1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1400" i="1">
                                <a:latin typeface="Cambria Math"/>
                              </a:rPr>
                              <m:t>𝑘𝑔</m:t>
                            </m:r>
                          </m:num>
                          <m:den>
                            <m:r>
                              <a:rPr lang="fr-FR" sz="1400" i="1">
                                <a:latin typeface="Cambria Math"/>
                              </a:rPr>
                              <m:t>𝐾</m:t>
                            </m:r>
                          </m:den>
                        </m:f>
                      </m:den>
                    </m:f>
                    <m:r>
                      <a:rPr lang="fr-FR" sz="1400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fr-FR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1400" i="1">
                            <a:latin typeface="Cambria Math"/>
                          </a:rPr>
                          <m:t>−1111 + 2,78</m:t>
                        </m:r>
                        <m:sSub>
                          <m:sSubPr>
                            <m:ctrlPr>
                              <a:rPr lang="fr-FR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fr-FR" sz="1400" i="1" baseline="-2500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sz="1400" i="1" baseline="-25000">
                                    <a:latin typeface="Cambria Math"/>
                                  </a:rPr>
                                  <m:t>𝐾</m:t>
                                </m:r>
                              </m:e>
                            </m:d>
                          </m:sub>
                        </m:sSub>
                      </m:e>
                    </m:d>
                  </m:oMath>
                </a14:m>
                <a:endParaRPr lang="fr-FR" sz="1400" dirty="0"/>
              </a:p>
              <a:p>
                <a:pPr lvl="0"/>
                <a14:m>
                  <m:oMath xmlns:m="http://schemas.openxmlformats.org/officeDocument/2006/math">
                    <m:r>
                      <a:rPr lang="fr-FR" sz="1400" i="1">
                        <a:latin typeface="Cambria Math"/>
                      </a:rPr>
                      <m:t>𝑑</m:t>
                    </m:r>
                  </m:oMath>
                </a14:m>
                <a:r>
                  <a:rPr lang="fr-FR" sz="1400" dirty="0"/>
                  <a:t> 	</a:t>
                </a:r>
                <a:r>
                  <a:rPr lang="fr-FR" sz="1400" dirty="0" smtClean="0"/>
                  <a:t>masse </a:t>
                </a:r>
                <a:r>
                  <a:rPr lang="fr-FR" sz="1400" dirty="0"/>
                  <a:t>volumique du sel combustible en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/>
                      </a:rPr>
                      <m:t> </m:t>
                    </m:r>
                    <m:f>
                      <m:fPr>
                        <m:type m:val="lin"/>
                        <m:ctrlPr>
                          <a:rPr lang="fr-FR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1400" i="1">
                            <a:latin typeface="Cambria Math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fr-FR" sz="1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1400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fr-FR" sz="14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fr-FR" sz="1400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fr-FR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1400" i="1">
                            <a:latin typeface="Cambria Math"/>
                          </a:rPr>
                          <m:t>4983,56 – 0,882</m:t>
                        </m:r>
                        <m:sSub>
                          <m:sSubPr>
                            <m:ctrlPr>
                              <a:rPr lang="fr-FR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d>
                              <m:dPr>
                                <m:ctrlPr>
                                  <a:rPr lang="fr-FR" sz="1400" i="1" baseline="-2500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sz="1400" i="1" baseline="-25000">
                                    <a:latin typeface="Cambria Math"/>
                                  </a:rPr>
                                  <m:t>𝐾</m:t>
                                </m:r>
                              </m:e>
                            </m:d>
                          </m:sub>
                        </m:sSub>
                      </m:e>
                    </m:d>
                  </m:oMath>
                </a14:m>
                <a:endParaRPr lang="fr-FR" sz="1400" dirty="0"/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fr-FR" sz="1400" i="1" baseline="-25000">
                            <a:latin typeface="Cambria Math"/>
                          </a:rPr>
                          <m:t>𝑓𝑖𝑠𝑠𝑖𝑜𝑛</m:t>
                        </m:r>
                      </m:sub>
                    </m:sSub>
                  </m:oMath>
                </a14:m>
                <a:r>
                  <a:rPr lang="fr-FR" sz="1400" dirty="0"/>
                  <a:t> 	</a:t>
                </a:r>
                <a:r>
                  <a:rPr lang="fr-FR" sz="1400" dirty="0" smtClean="0"/>
                  <a:t>énergie </a:t>
                </a:r>
                <a:r>
                  <a:rPr lang="fr-FR" sz="1400" dirty="0"/>
                  <a:t>d’une fission en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/>
                      </a:rPr>
                      <m:t> </m:t>
                    </m:r>
                    <m:r>
                      <a:rPr lang="fr-FR" sz="1400" i="1">
                        <a:latin typeface="Cambria Math"/>
                      </a:rPr>
                      <m:t>𝐽</m:t>
                    </m:r>
                  </m:oMath>
                </a14:m>
                <a:r>
                  <a:rPr lang="fr-FR" sz="1400" dirty="0"/>
                  <a:t> (prise à 180 MeV)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190783"/>
                <a:ext cx="9144000" cy="3694601"/>
              </a:xfrm>
              <a:prstGeom prst="rect">
                <a:avLst/>
              </a:prstGeom>
              <a:blipFill rotWithShape="1">
                <a:blip r:embed="rId3"/>
                <a:stretch>
                  <a:fillRect t="-165" b="-56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au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9157001"/>
                  </p:ext>
                </p:extLst>
              </p:nvPr>
            </p:nvGraphicFramePr>
            <p:xfrm>
              <a:off x="7021259" y="4493384"/>
              <a:ext cx="2087245" cy="231343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34365"/>
                    <a:gridCol w="813562"/>
                    <a:gridCol w="639318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 dirty="0" smtClean="0">
                              <a:effectLst/>
                            </a:rPr>
                            <a:t>Famille de précurseurs</a:t>
                          </a:r>
                          <a:endParaRPr lang="fr-FR" sz="11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1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100">
                                        <a:effectLst/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f>
                                      <m:fPr>
                                        <m:type m:val="lin"/>
                                        <m:ctrlPr>
                                          <a:rPr lang="fr-FR" sz="11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sz="1100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fr-FR" sz="110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FR" sz="11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100">
                                        <a:effectLst/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FR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100">
                                    <a:effectLst/>
                                    <a:latin typeface="Cambria Math"/>
                                  </a:rPr>
                                  <m:t>(=</m:t>
                                </m:r>
                                <m:r>
                                  <a:rPr lang="fr-FR" sz="1100">
                                    <a:effectLst/>
                                    <a:latin typeface="Cambria Math"/>
                                  </a:rPr>
                                  <m:t>𝑙𝑛</m:t>
                                </m:r>
                                <m:r>
                                  <a:rPr lang="fr-FR" sz="1100">
                                    <a:effectLst/>
                                    <a:latin typeface="Cambria Math"/>
                                  </a:rPr>
                                  <m:t>2/</m:t>
                                </m:r>
                                <m:sSub>
                                  <m:sSubPr>
                                    <m:ctrlPr>
                                      <a:rPr lang="fr-FR" sz="11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100">
                                        <a:effectLst/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fr-FR" sz="1100">
                                        <a:effectLst/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fr-FR" sz="11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1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100">
                                        <a:effectLst/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fr-FR" sz="1100">
                                        <a:effectLst/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1</a:t>
                          </a:r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55,600</a:t>
                          </a:r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0,0788</a:t>
                          </a:r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2</a:t>
                          </a:r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24,500</a:t>
                          </a:r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0,154</a:t>
                          </a:r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3</a:t>
                          </a:r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16,300</a:t>
                          </a:r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0,134</a:t>
                          </a:r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4</a:t>
                          </a:r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5,210</a:t>
                          </a:r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0,207</a:t>
                          </a:r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5</a:t>
                          </a:r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2,370</a:t>
                          </a:r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0,310</a:t>
                          </a:r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6</a:t>
                          </a:r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1,040</a:t>
                          </a:r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0,0401</a:t>
                          </a:r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7</a:t>
                          </a:r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0,424</a:t>
                          </a:r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0,0633</a:t>
                          </a:r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8</a:t>
                          </a:r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0,195</a:t>
                          </a:r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 dirty="0">
                              <a:effectLst/>
                            </a:rPr>
                            <a:t>0,0133</a:t>
                          </a:r>
                          <a:endParaRPr lang="fr-FR" sz="11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au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9157001"/>
                  </p:ext>
                </p:extLst>
              </p:nvPr>
            </p:nvGraphicFramePr>
            <p:xfrm>
              <a:off x="7021259" y="4493384"/>
              <a:ext cx="2087245" cy="229781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34365"/>
                    <a:gridCol w="813562"/>
                    <a:gridCol w="639318"/>
                  </a:tblGrid>
                  <a:tr h="7555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 dirty="0" smtClean="0">
                              <a:effectLst/>
                            </a:rPr>
                            <a:t>Famille de précurseurs</a:t>
                          </a:r>
                          <a:endParaRPr lang="fr-FR" sz="11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78947" t="-4839" r="-79699" b="-2137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226667" t="-4839" r="-952" b="-213710"/>
                          </a:stretch>
                        </a:blipFill>
                      </a:tcPr>
                    </a:tc>
                  </a:tr>
                  <a:tr h="192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1</a:t>
                          </a:r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55,600</a:t>
                          </a:r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0,0788</a:t>
                          </a:r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92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2</a:t>
                          </a:r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24,500</a:t>
                          </a:r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0,154</a:t>
                          </a:r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92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3</a:t>
                          </a:r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16,300</a:t>
                          </a:r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0,134</a:t>
                          </a:r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92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4</a:t>
                          </a:r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5,210</a:t>
                          </a:r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0,207</a:t>
                          </a:r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92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5</a:t>
                          </a:r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2,370</a:t>
                          </a:r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0,310</a:t>
                          </a:r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92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6</a:t>
                          </a:r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1,040</a:t>
                          </a:r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0,0401</a:t>
                          </a:r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92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7</a:t>
                          </a:r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0,424</a:t>
                          </a:r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0,0633</a:t>
                          </a:r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92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8</a:t>
                          </a:r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0,195</a:t>
                          </a:r>
                          <a:endParaRPr lang="fr-FR" sz="11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 dirty="0">
                              <a:effectLst/>
                            </a:rPr>
                            <a:t>0,0133</a:t>
                          </a:r>
                          <a:endParaRPr lang="fr-FR" sz="11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0730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Influence du volume de criticité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52736"/>
            <a:ext cx="8316416" cy="1274765"/>
          </a:xfrm>
        </p:spPr>
        <p:txBody>
          <a:bodyPr/>
          <a:lstStyle/>
          <a:p>
            <a:r>
              <a:rPr lang="fr-FR" dirty="0" smtClean="0"/>
              <a:t>Plus le réacteur est critique tôt, plus la température finale est élevée</a:t>
            </a:r>
          </a:p>
          <a:p>
            <a:endParaRPr lang="fr-FR" dirty="0"/>
          </a:p>
          <a:p>
            <a:r>
              <a:rPr lang="fr-FR" dirty="0" smtClean="0"/>
              <a:t>Si le réacteur est critique à 17 m</a:t>
            </a:r>
            <a:r>
              <a:rPr lang="fr-FR" baseline="30000" dirty="0" smtClean="0"/>
              <a:t>3</a:t>
            </a:r>
            <a:r>
              <a:rPr lang="fr-FR" dirty="0" smtClean="0"/>
              <a:t>, il n’y a pas d’effet significatif</a:t>
            </a:r>
            <a:endParaRPr lang="fr-FR" dirty="0"/>
          </a:p>
        </p:txBody>
      </p:sp>
      <p:pic>
        <p:nvPicPr>
          <p:cNvPr id="1028" name="Picture 4" descr="Z:\vmware\Heuer\Stages\Foued\Travail\RhoVC13-15-17_B3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2" y="2428645"/>
            <a:ext cx="4474948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vmware\Heuer\Stages\Foued\Travail\TVC13-15-17_B3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314" y="2428645"/>
            <a:ext cx="4437356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5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Influence du débit de remplissage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36713"/>
            <a:ext cx="4644008" cy="2664295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On suppose que le réacteur est critique avec 14,5 m</a:t>
            </a:r>
            <a:r>
              <a:rPr lang="fr-FR" baseline="30000" dirty="0" smtClean="0"/>
              <a:t>3</a:t>
            </a:r>
            <a:r>
              <a:rPr lang="fr-FR" dirty="0" smtClean="0"/>
              <a:t> de sel combustible en cœur</a:t>
            </a:r>
          </a:p>
          <a:p>
            <a:pPr lvl="1"/>
            <a:r>
              <a:rPr lang="fr-FR" dirty="0" smtClean="0"/>
              <a:t>Cela correspond à l’insertion de 1000 </a:t>
            </a:r>
            <a:r>
              <a:rPr lang="fr-FR" dirty="0" err="1" smtClean="0"/>
              <a:t>pcm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Si le débit de remplissage est trop grand on atteint la prompt criticité</a:t>
            </a:r>
          </a:p>
          <a:p>
            <a:pPr lvl="1"/>
            <a:r>
              <a:rPr lang="fr-FR" dirty="0" smtClean="0"/>
              <a:t>Il est alors nécessaire d'utiliser un modèle plus performent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6" y="3754979"/>
            <a:ext cx="4365282" cy="3068276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48681"/>
            <a:ext cx="4389304" cy="3099068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20893"/>
            <a:ext cx="4415339" cy="310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TFM-</a:t>
            </a:r>
            <a:r>
              <a:rPr lang="fr-FR" dirty="0" err="1" smtClean="0"/>
              <a:t>OpenFOAM</a:t>
            </a:r>
            <a:r>
              <a:rPr lang="fr-FR" dirty="0" smtClean="0"/>
              <a:t> : Stratégie du couplage</a:t>
            </a:r>
            <a:endParaRPr lang="fr-FR" dirty="0"/>
          </a:p>
        </p:txBody>
      </p:sp>
      <p:pic>
        <p:nvPicPr>
          <p:cNvPr id="5" name="musure-radioativite_fr-filtered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160827">
            <a:off x="2885796" y="3165938"/>
            <a:ext cx="820041" cy="41159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 5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06232" y="3638659"/>
            <a:ext cx="1430516" cy="594697"/>
          </a:xfrm>
          <a:prstGeom prst="rect">
            <a:avLst/>
          </a:prstGeom>
          <a:effectLst>
            <a:outerShdw blurRad="50800" dist="38100" dir="5760000" rotWithShape="0">
              <a:srgbClr val="FFFFFF">
                <a:alpha val="30000"/>
              </a:srgbClr>
            </a:outerShdw>
          </a:effectLst>
        </p:spPr>
      </p:pic>
      <p:pic>
        <p:nvPicPr>
          <p:cNvPr id="7" name="Image 6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20210" y="3514585"/>
            <a:ext cx="1527900" cy="825795"/>
          </a:xfrm>
          <a:prstGeom prst="rect">
            <a:avLst/>
          </a:prstGeom>
          <a:effectLst>
            <a:outerShdw blurRad="50800" dist="38100" dir="5760000" rotWithShape="0">
              <a:srgbClr val="FFFFFF">
                <a:alpha val="30000"/>
              </a:srgbClr>
            </a:outerShdw>
          </a:effectLst>
        </p:spPr>
      </p:pic>
      <p:pic>
        <p:nvPicPr>
          <p:cNvPr id="8" name="Image 7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63116" y="4273143"/>
            <a:ext cx="1189830" cy="263243"/>
          </a:xfrm>
          <a:prstGeom prst="rect">
            <a:avLst/>
          </a:prstGeom>
          <a:effectLst>
            <a:outerShdw blurRad="38100" dist="38100" dir="5520000" rotWithShape="0">
              <a:srgbClr val="FFFFFF">
                <a:alpha val="72000"/>
              </a:srgbClr>
            </a:outerShdw>
          </a:effectLst>
        </p:spPr>
      </p:pic>
      <p:sp>
        <p:nvSpPr>
          <p:cNvPr id="10" name="Shape 252"/>
          <p:cNvSpPr/>
          <p:nvPr/>
        </p:nvSpPr>
        <p:spPr>
          <a:xfrm flipV="1">
            <a:off x="4940989" y="2827842"/>
            <a:ext cx="176778" cy="95279"/>
          </a:xfrm>
          <a:prstGeom prst="line">
            <a:avLst/>
          </a:prstGeom>
          <a:noFill/>
          <a:ln w="12700" cap="flat">
            <a:solidFill>
              <a:srgbClr val="575451">
                <a:alpha val="90000"/>
              </a:srgbClr>
            </a:solidFill>
            <a:prstDash val="solid"/>
            <a:miter lim="400000"/>
            <a:tailEnd type="triangle" w="med" len="med"/>
          </a:ln>
          <a:effectLst>
            <a:outerShdw blurRad="38100" dist="38100" dir="5520000" rotWithShape="0">
              <a:srgbClr val="FFFFFF">
                <a:alpha val="72000"/>
              </a:srgb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defRPr sz="440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 sz="2063"/>
          </a:p>
        </p:txBody>
      </p:sp>
      <p:sp>
        <p:nvSpPr>
          <p:cNvPr id="11" name="Shape 253"/>
          <p:cNvSpPr/>
          <p:nvPr/>
        </p:nvSpPr>
        <p:spPr>
          <a:xfrm>
            <a:off x="4932704" y="3038691"/>
            <a:ext cx="170694" cy="0"/>
          </a:xfrm>
          <a:prstGeom prst="line">
            <a:avLst/>
          </a:prstGeom>
          <a:noFill/>
          <a:ln w="12700" cap="flat">
            <a:solidFill>
              <a:srgbClr val="575451">
                <a:alpha val="90000"/>
              </a:srgbClr>
            </a:solidFill>
            <a:prstDash val="solid"/>
            <a:miter lim="400000"/>
            <a:tailEnd type="triangle" w="med" len="med"/>
          </a:ln>
          <a:effectLst>
            <a:outerShdw blurRad="38100" dist="38100" dir="5520000" rotWithShape="0">
              <a:srgbClr val="FFFFFF">
                <a:alpha val="72000"/>
              </a:srgb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defRPr sz="440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 sz="2063"/>
          </a:p>
        </p:txBody>
      </p:sp>
      <p:sp>
        <p:nvSpPr>
          <p:cNvPr id="12" name="Shape 254"/>
          <p:cNvSpPr/>
          <p:nvPr/>
        </p:nvSpPr>
        <p:spPr>
          <a:xfrm>
            <a:off x="3741216" y="3027967"/>
            <a:ext cx="1005364" cy="0"/>
          </a:xfrm>
          <a:prstGeom prst="line">
            <a:avLst/>
          </a:prstGeom>
          <a:noFill/>
          <a:ln w="12700" cap="flat">
            <a:solidFill>
              <a:srgbClr val="575451">
                <a:alpha val="90000"/>
              </a:srgbClr>
            </a:solidFill>
            <a:prstDash val="solid"/>
            <a:miter lim="400000"/>
          </a:ln>
          <a:effectLst>
            <a:outerShdw blurRad="38100" dist="38100" dir="5520000" rotWithShape="0">
              <a:srgbClr val="FFFFFF">
                <a:alpha val="72000"/>
              </a:srgb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defRPr sz="440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 sz="2063"/>
          </a:p>
        </p:txBody>
      </p:sp>
      <p:sp>
        <p:nvSpPr>
          <p:cNvPr id="13" name="Shape 255"/>
          <p:cNvSpPr/>
          <p:nvPr/>
        </p:nvSpPr>
        <p:spPr>
          <a:xfrm>
            <a:off x="4919537" y="3154261"/>
            <a:ext cx="176779" cy="95279"/>
          </a:xfrm>
          <a:prstGeom prst="line">
            <a:avLst/>
          </a:prstGeom>
          <a:noFill/>
          <a:ln w="12700" cap="flat">
            <a:solidFill>
              <a:srgbClr val="575451">
                <a:alpha val="90000"/>
              </a:srgbClr>
            </a:solidFill>
            <a:prstDash val="solid"/>
            <a:miter lim="400000"/>
            <a:tailEnd type="triangle" w="med" len="med"/>
          </a:ln>
          <a:effectLst>
            <a:outerShdw blurRad="38100" dist="38100" dir="5520000" rotWithShape="0">
              <a:srgbClr val="FFFFFF">
                <a:alpha val="72000"/>
              </a:srgb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defRPr sz="440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 sz="2063"/>
          </a:p>
        </p:txBody>
      </p:sp>
      <p:grpSp>
        <p:nvGrpSpPr>
          <p:cNvPr id="14" name="Groupe 13"/>
          <p:cNvGrpSpPr/>
          <p:nvPr/>
        </p:nvGrpSpPr>
        <p:grpSpPr>
          <a:xfrm>
            <a:off x="172211" y="764704"/>
            <a:ext cx="3228750" cy="1722994"/>
            <a:chOff x="172211" y="1008856"/>
            <a:chExt cx="3228750" cy="1722994"/>
          </a:xfrm>
        </p:grpSpPr>
        <p:grpSp>
          <p:nvGrpSpPr>
            <p:cNvPr id="15" name="Group 247"/>
            <p:cNvGrpSpPr/>
            <p:nvPr/>
          </p:nvGrpSpPr>
          <p:grpSpPr>
            <a:xfrm>
              <a:off x="200989" y="1008856"/>
              <a:ext cx="3199972" cy="1722994"/>
              <a:chOff x="-101599" y="-63499"/>
              <a:chExt cx="6826605" cy="3675720"/>
            </a:xfrm>
          </p:grpSpPr>
          <p:sp>
            <p:nvSpPr>
              <p:cNvPr id="19" name="Shape 246"/>
              <p:cNvSpPr/>
              <p:nvPr/>
            </p:nvSpPr>
            <p:spPr>
              <a:xfrm>
                <a:off x="0" y="0"/>
                <a:ext cx="6623406" cy="3409021"/>
              </a:xfrm>
              <a:prstGeom prst="rect">
                <a:avLst/>
              </a:prstGeom>
              <a:solidFill>
                <a:srgbClr val="DADAE1"/>
              </a:solidFill>
              <a:ln>
                <a:noFil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938"/>
              </a:p>
            </p:txBody>
          </p:sp>
          <p:pic>
            <p:nvPicPr>
              <p:cNvPr id="20" name="Image 19"/>
              <p:cNvPicPr/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-101600" y="-63500"/>
                <a:ext cx="6826606" cy="3675721"/>
              </a:xfrm>
              <a:prstGeom prst="rect">
                <a:avLst/>
              </a:prstGeom>
              <a:effectLst/>
            </p:spPr>
          </p:pic>
        </p:grpSp>
        <p:pic>
          <p:nvPicPr>
            <p:cNvPr id="16" name="couplage_mesh3_alpha.png"/>
            <p:cNvPicPr/>
            <p:nvPr/>
          </p:nvPicPr>
          <p:blipFill>
            <a:blip r:embed="rId8">
              <a:extLst/>
            </a:blip>
            <a:srcRect l="4522" t="4522" r="4522" b="4522"/>
            <a:stretch>
              <a:fillRect/>
            </a:stretch>
          </p:blipFill>
          <p:spPr>
            <a:xfrm>
              <a:off x="2101523" y="1069880"/>
              <a:ext cx="1210078" cy="1210077"/>
            </a:xfrm>
            <a:prstGeom prst="rect">
              <a:avLst/>
            </a:prstGeom>
            <a:ln w="12700">
              <a:miter lim="400000"/>
            </a:ln>
            <a:effectLst>
              <a:outerShdw blurRad="1270000" rotWithShape="0">
                <a:srgbClr val="000000">
                  <a:alpha val="56823"/>
                </a:srgbClr>
              </a:outerShdw>
              <a:reflection stA="20000" endPos="40000" dir="5400000" sy="-100000" algn="bl" rotWithShape="0"/>
            </a:effectLst>
          </p:spPr>
        </p:pic>
        <p:pic>
          <p:nvPicPr>
            <p:cNvPr id="17" name="couplage_mesh2_alpha.png"/>
            <p:cNvPicPr/>
            <p:nvPr/>
          </p:nvPicPr>
          <p:blipFill>
            <a:blip r:embed="rId9">
              <a:extLst/>
            </a:blip>
            <a:srcRect t="23622" b="23622"/>
            <a:stretch>
              <a:fillRect/>
            </a:stretch>
          </p:blipFill>
          <p:spPr>
            <a:xfrm>
              <a:off x="172211" y="1136852"/>
              <a:ext cx="2039513" cy="1075933"/>
            </a:xfrm>
            <a:prstGeom prst="rect">
              <a:avLst/>
            </a:prstGeom>
            <a:ln w="12700">
              <a:miter lim="400000"/>
            </a:ln>
            <a:effectLst>
              <a:outerShdw blurRad="1270000" rotWithShape="0">
                <a:srgbClr val="000000">
                  <a:alpha val="56823"/>
                </a:srgbClr>
              </a:outerShdw>
              <a:reflection stA="15000" endPos="40000" dir="5400000" sy="-100000" algn="bl" rotWithShape="0"/>
            </a:effectLst>
          </p:spPr>
        </p:pic>
        <p:sp>
          <p:nvSpPr>
            <p:cNvPr id="18" name="Shape 268"/>
            <p:cNvSpPr/>
            <p:nvPr/>
          </p:nvSpPr>
          <p:spPr>
            <a:xfrm>
              <a:off x="522497" y="2175080"/>
              <a:ext cx="2541721" cy="4660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/>
            <a:p>
              <a:pPr lvl="0" algn="ctr">
                <a:lnSpc>
                  <a:spcPct val="80000"/>
                </a:lnSpc>
                <a:defRPr sz="1800">
                  <a:solidFill>
                    <a:srgbClr val="000000"/>
                  </a:solidFill>
                </a:defRPr>
              </a:pPr>
              <a:r>
                <a:rPr spc="120" dirty="0">
                  <a:solidFill>
                    <a:srgbClr val="3E3B39"/>
                  </a:solidFill>
                  <a:latin typeface="Times New Roman" panose="02020603050405020304" pitchFamily="18" charset="0"/>
                  <a:ea typeface="Athelas"/>
                  <a:cs typeface="Times New Roman" panose="02020603050405020304" pitchFamily="18" charset="0"/>
                  <a:sym typeface="Athelas"/>
                </a:rPr>
                <a:t>SERPENT </a:t>
              </a:r>
            </a:p>
            <a:p>
              <a:pPr lvl="0" algn="ctr">
                <a:lnSpc>
                  <a:spcPct val="8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400" spc="90" dirty="0" smtClean="0">
                  <a:solidFill>
                    <a:srgbClr val="3E3B39"/>
                  </a:solidFill>
                  <a:latin typeface="Times New Roman" panose="02020603050405020304" pitchFamily="18" charset="0"/>
                  <a:ea typeface="Athelas"/>
                  <a:cs typeface="Times New Roman" panose="02020603050405020304" pitchFamily="18" charset="0"/>
                  <a:sym typeface="Athelas"/>
                </a:rPr>
                <a:t>(</a:t>
              </a:r>
              <a:r>
                <a:rPr lang="fr-FR" sz="1400" spc="90" dirty="0" smtClean="0">
                  <a:solidFill>
                    <a:srgbClr val="3E3B39"/>
                  </a:solidFill>
                  <a:latin typeface="Times New Roman" panose="02020603050405020304" pitchFamily="18" charset="0"/>
                  <a:ea typeface="Athelas"/>
                  <a:cs typeface="Times New Roman" panose="02020603050405020304" pitchFamily="18" charset="0"/>
                  <a:sym typeface="Athelas"/>
                </a:rPr>
                <a:t>Code de calcul </a:t>
              </a:r>
              <a:r>
                <a:rPr sz="1400" spc="90" dirty="0" smtClean="0">
                  <a:solidFill>
                    <a:srgbClr val="3E3B39"/>
                  </a:solidFill>
                  <a:latin typeface="Times New Roman" panose="02020603050405020304" pitchFamily="18" charset="0"/>
                  <a:ea typeface="Athelas"/>
                  <a:cs typeface="Times New Roman" panose="02020603050405020304" pitchFamily="18" charset="0"/>
                  <a:sym typeface="Athelas"/>
                </a:rPr>
                <a:t>Monte Carlo)</a:t>
              </a:r>
              <a:endParaRPr sz="1400" spc="90" dirty="0">
                <a:solidFill>
                  <a:srgbClr val="3E3B39"/>
                </a:solidFill>
                <a:latin typeface="Times New Roman" panose="02020603050405020304" pitchFamily="18" charset="0"/>
                <a:ea typeface="Athelas"/>
                <a:cs typeface="Times New Roman" panose="02020603050405020304" pitchFamily="18" charset="0"/>
                <a:sym typeface="Athelas"/>
              </a:endParaRPr>
            </a:p>
          </p:txBody>
        </p:sp>
      </p:grpSp>
      <p:sp>
        <p:nvSpPr>
          <p:cNvPr id="21" name="Shape 269"/>
          <p:cNvSpPr/>
          <p:nvPr/>
        </p:nvSpPr>
        <p:spPr>
          <a:xfrm>
            <a:off x="1205997" y="2564904"/>
            <a:ext cx="1161178" cy="466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lnSpc>
                <a:spcPct val="80000"/>
              </a:lnSpc>
              <a:defRPr sz="2600" spc="208">
                <a:solidFill>
                  <a:srgbClr val="A61702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lvl="0" algn="ctr">
              <a:defRPr sz="1800" spc="0">
                <a:solidFill>
                  <a:srgbClr val="000000"/>
                </a:solidFill>
                <a:effectLst/>
              </a:defRPr>
            </a:pPr>
            <a:r>
              <a:rPr lang="fr-FR" sz="1600" spc="98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 des matrices</a:t>
            </a:r>
            <a:endParaRPr sz="1600" spc="98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hape 270"/>
          <p:cNvSpPr/>
          <p:nvPr/>
        </p:nvSpPr>
        <p:spPr>
          <a:xfrm>
            <a:off x="2980526" y="2863869"/>
            <a:ext cx="1041247" cy="269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80000"/>
              </a:lnSpc>
              <a:defRPr sz="2600" spc="208">
                <a:solidFill>
                  <a:srgbClr val="000000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lvl="0">
              <a:defRPr sz="1800" spc="0">
                <a:effectLst/>
              </a:defRPr>
            </a:pPr>
            <a:r>
              <a:rPr lang="fr-FR" sz="1600" b="1" spc="98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Puissance</a:t>
            </a:r>
            <a:endParaRPr sz="1600" b="1" spc="98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hape 271"/>
          <p:cNvSpPr/>
          <p:nvPr/>
        </p:nvSpPr>
        <p:spPr>
          <a:xfrm>
            <a:off x="5181412" y="2675960"/>
            <a:ext cx="2261838" cy="718466"/>
          </a:xfrm>
          <a:prstGeom prst="rect">
            <a:avLst/>
          </a:prstGeom>
          <a:ln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35719" tIns="35719" rIns="35719" bIns="35719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fr-FR" sz="1400" spc="98" dirty="0" smtClean="0">
                <a:latin typeface="Times New Roman" panose="02020603050405020304" pitchFamily="18" charset="0"/>
                <a:ea typeface="Avenir Next"/>
                <a:cs typeface="Times New Roman" panose="02020603050405020304" pitchFamily="18" charset="0"/>
                <a:sym typeface="Avenir Next"/>
              </a:rPr>
              <a:t>Température</a:t>
            </a:r>
            <a:endParaRPr sz="1400" spc="98" dirty="0">
              <a:latin typeface="Times New Roman" panose="02020603050405020304" pitchFamily="18" charset="0"/>
              <a:ea typeface="Avenir Next"/>
              <a:cs typeface="Times New Roman" panose="02020603050405020304" pitchFamily="18" charset="0"/>
              <a:sym typeface="Avenir Next"/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fr-FR" sz="1400" spc="98" dirty="0" smtClean="0">
                <a:latin typeface="Times New Roman" panose="02020603050405020304" pitchFamily="18" charset="0"/>
                <a:ea typeface="Avenir Next"/>
                <a:cs typeface="Times New Roman" panose="02020603050405020304" pitchFamily="18" charset="0"/>
                <a:sym typeface="Avenir Next"/>
              </a:rPr>
              <a:t>Effets de flottabilité</a:t>
            </a:r>
            <a:endParaRPr sz="1400" spc="98" dirty="0">
              <a:latin typeface="Times New Roman" panose="02020603050405020304" pitchFamily="18" charset="0"/>
              <a:ea typeface="Avenir Next"/>
              <a:cs typeface="Times New Roman" panose="02020603050405020304" pitchFamily="18" charset="0"/>
              <a:sym typeface="Avenir Next"/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fr-FR" sz="1400" spc="98" dirty="0" smtClean="0">
                <a:latin typeface="Times New Roman" panose="02020603050405020304" pitchFamily="18" charset="0"/>
                <a:ea typeface="Avenir Next"/>
                <a:cs typeface="Times New Roman" panose="02020603050405020304" pitchFamily="18" charset="0"/>
                <a:sym typeface="Avenir Next"/>
              </a:rPr>
              <a:t>Production de précurseurs</a:t>
            </a:r>
            <a:endParaRPr sz="1400" spc="98" dirty="0">
              <a:latin typeface="Times New Roman" panose="02020603050405020304" pitchFamily="18" charset="0"/>
              <a:ea typeface="Avenir Next"/>
              <a:cs typeface="Times New Roman" panose="02020603050405020304" pitchFamily="18" charset="0"/>
              <a:sym typeface="Avenir Next"/>
            </a:endParaRPr>
          </a:p>
        </p:txBody>
      </p:sp>
      <p:sp>
        <p:nvSpPr>
          <p:cNvPr id="24" name="Shape 272"/>
          <p:cNvSpPr/>
          <p:nvPr/>
        </p:nvSpPr>
        <p:spPr>
          <a:xfrm>
            <a:off x="5184088" y="4566050"/>
            <a:ext cx="2121030" cy="416845"/>
          </a:xfrm>
          <a:prstGeom prst="rect">
            <a:avLst/>
          </a:prstGeom>
          <a:ln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35719" tIns="35719" rIns="35719" bIns="35719" anchor="ctr">
            <a:spAutoFit/>
          </a:bodyPr>
          <a:lstStyle/>
          <a:p>
            <a:pPr lvl="0" algn="l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lang="fr-FR" sz="1400" spc="98" dirty="0" smtClean="0">
                <a:latin typeface="Times New Roman" panose="02020603050405020304" pitchFamily="18" charset="0"/>
                <a:ea typeface="Avenir Next"/>
                <a:cs typeface="Times New Roman" panose="02020603050405020304" pitchFamily="18" charset="0"/>
                <a:sym typeface="Avenir Next"/>
              </a:rPr>
              <a:t>Champ de températures</a:t>
            </a:r>
            <a:endParaRPr sz="1400" spc="98" dirty="0">
              <a:latin typeface="Times New Roman" panose="02020603050405020304" pitchFamily="18" charset="0"/>
              <a:ea typeface="Avenir Next"/>
              <a:cs typeface="Times New Roman" panose="02020603050405020304" pitchFamily="18" charset="0"/>
              <a:sym typeface="Avenir Next"/>
            </a:endParaRPr>
          </a:p>
          <a:p>
            <a:pPr lvl="0" algn="l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lang="fr-FR" sz="1400" spc="98" dirty="0" smtClean="0">
                <a:latin typeface="Times New Roman" panose="02020603050405020304" pitchFamily="18" charset="0"/>
                <a:ea typeface="Avenir Next"/>
                <a:cs typeface="Times New Roman" panose="02020603050405020304" pitchFamily="18" charset="0"/>
                <a:sym typeface="Avenir Next"/>
              </a:rPr>
              <a:t>Position des précurseurs</a:t>
            </a:r>
            <a:endParaRPr sz="1400" spc="98" dirty="0">
              <a:latin typeface="Times New Roman" panose="02020603050405020304" pitchFamily="18" charset="0"/>
              <a:ea typeface="Avenir Next"/>
              <a:cs typeface="Times New Roman" panose="02020603050405020304" pitchFamily="18" charset="0"/>
              <a:sym typeface="Avenir Next"/>
            </a:endParaRPr>
          </a:p>
        </p:txBody>
      </p:sp>
      <p:pic>
        <p:nvPicPr>
          <p:cNvPr id="27" name="Image 26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933616" y="3920819"/>
            <a:ext cx="581563" cy="79436"/>
          </a:xfrm>
          <a:prstGeom prst="rect">
            <a:avLst/>
          </a:prstGeom>
          <a:effectLst>
            <a:outerShdw blurRad="38100" dist="38100" dir="5520000" rotWithShape="0">
              <a:srgbClr val="FFFFFF">
                <a:alpha val="72000"/>
              </a:srgbClr>
            </a:outerShdw>
          </a:effectLst>
        </p:spPr>
      </p:pic>
      <p:sp>
        <p:nvSpPr>
          <p:cNvPr id="28" name="Shape 274"/>
          <p:cNvSpPr/>
          <p:nvPr/>
        </p:nvSpPr>
        <p:spPr>
          <a:xfrm>
            <a:off x="97464" y="3782103"/>
            <a:ext cx="1810240" cy="466795"/>
          </a:xfrm>
          <a:prstGeom prst="rect">
            <a:avLst/>
          </a:prstGeom>
          <a:ln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35719" tIns="35719" rIns="35719" bIns="35719" anchor="ctr">
            <a:spAutoFit/>
          </a:bodyPr>
          <a:lstStyle/>
          <a:p>
            <a:pPr lvl="0" algn="ctr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pc="135" dirty="0">
                <a:latin typeface="Times New Roman" panose="02020603050405020304" pitchFamily="18" charset="0"/>
                <a:ea typeface="Athelas"/>
                <a:cs typeface="Times New Roman" panose="02020603050405020304" pitchFamily="18" charset="0"/>
                <a:sym typeface="Athelas"/>
              </a:rPr>
              <a:t>TFM</a:t>
            </a:r>
          </a:p>
          <a:p>
            <a:pPr lvl="0" algn="ctr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1400" spc="112" dirty="0" smtClean="0">
                <a:latin typeface="Times New Roman" panose="02020603050405020304" pitchFamily="18" charset="0"/>
                <a:ea typeface="Athelas"/>
                <a:cs typeface="Times New Roman" panose="02020603050405020304" pitchFamily="18" charset="0"/>
                <a:sym typeface="Athelas"/>
              </a:rPr>
              <a:t>(</a:t>
            </a:r>
            <a:r>
              <a:rPr lang="fr-FR" sz="1400" spc="112" dirty="0" smtClean="0">
                <a:latin typeface="Times New Roman" panose="02020603050405020304" pitchFamily="18" charset="0"/>
                <a:ea typeface="Athelas"/>
                <a:cs typeface="Times New Roman" panose="02020603050405020304" pitchFamily="18" charset="0"/>
                <a:sym typeface="Athelas"/>
              </a:rPr>
              <a:t>modèle développé</a:t>
            </a:r>
            <a:r>
              <a:rPr sz="1406" spc="112" dirty="0" smtClean="0">
                <a:latin typeface="Times New Roman" panose="02020603050405020304" pitchFamily="18" charset="0"/>
                <a:ea typeface="Athelas"/>
                <a:cs typeface="Times New Roman" panose="02020603050405020304" pitchFamily="18" charset="0"/>
                <a:sym typeface="Athelas"/>
              </a:rPr>
              <a:t>)</a:t>
            </a:r>
            <a:endParaRPr sz="1406" spc="112" dirty="0">
              <a:latin typeface="Times New Roman" panose="02020603050405020304" pitchFamily="18" charset="0"/>
              <a:ea typeface="Athelas"/>
              <a:cs typeface="Times New Roman" panose="02020603050405020304" pitchFamily="18" charset="0"/>
              <a:sym typeface="Athelas"/>
            </a:endParaRPr>
          </a:p>
        </p:txBody>
      </p:sp>
      <p:pic>
        <p:nvPicPr>
          <p:cNvPr id="30" name="Image 29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639187" y="3899669"/>
            <a:ext cx="1197336" cy="81182"/>
          </a:xfrm>
          <a:prstGeom prst="rect">
            <a:avLst/>
          </a:prstGeom>
          <a:effectLst>
            <a:outerShdw blurRad="38100" dist="38100" dir="5520000" rotWithShape="0">
              <a:srgbClr val="FFFFFF">
                <a:alpha val="72000"/>
              </a:srgbClr>
            </a:outerShdw>
          </a:effectLst>
        </p:spPr>
      </p:pic>
      <p:grpSp>
        <p:nvGrpSpPr>
          <p:cNvPr id="3" name="Groupe 2"/>
          <p:cNvGrpSpPr/>
          <p:nvPr/>
        </p:nvGrpSpPr>
        <p:grpSpPr>
          <a:xfrm>
            <a:off x="7237990" y="3819743"/>
            <a:ext cx="1798506" cy="650273"/>
            <a:chOff x="7174120" y="3819743"/>
            <a:chExt cx="1798506" cy="650273"/>
          </a:xfrm>
        </p:grpSpPr>
        <p:sp>
          <p:nvSpPr>
            <p:cNvPr id="31" name="Shape 275"/>
            <p:cNvSpPr/>
            <p:nvPr/>
          </p:nvSpPr>
          <p:spPr>
            <a:xfrm>
              <a:off x="7800542" y="3819743"/>
              <a:ext cx="545663" cy="279949"/>
            </a:xfrm>
            <a:prstGeom prst="rect">
              <a:avLst/>
            </a:prstGeom>
            <a:ln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35719" tIns="35719" rIns="35719" bIns="35719" anchor="ctr">
              <a:spAutoFit/>
            </a:bodyPr>
            <a:lstStyle>
              <a:lvl1pPr>
                <a:lnSpc>
                  <a:spcPct val="80000"/>
                </a:lnSpc>
                <a:defRPr sz="3600" b="1" spc="288">
                  <a:solidFill>
                    <a:srgbClr val="3E3B39"/>
                  </a:solidFill>
                  <a:effectLst>
                    <a:outerShdw blurRad="25400" dist="25400" dir="5520000" rotWithShape="0">
                      <a:srgbClr val="FFFFFF">
                        <a:alpha val="71999"/>
                      </a:srgbClr>
                    </a:outerShdw>
                  </a:effectLst>
                  <a:latin typeface="Athelas"/>
                  <a:ea typeface="Athelas"/>
                  <a:cs typeface="Athelas"/>
                  <a:sym typeface="Athelas"/>
                </a:defRPr>
              </a:lvl1pPr>
            </a:lstStyle>
            <a:p>
              <a:pPr lvl="0">
                <a:defRPr sz="1800" b="0" spc="0">
                  <a:solidFill>
                    <a:srgbClr val="000000"/>
                  </a:solidFill>
                  <a:effectLst/>
                </a:defRPr>
              </a:pPr>
              <a:r>
                <a:rPr sz="1688" spc="13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CFD</a:t>
              </a:r>
            </a:p>
          </p:txBody>
        </p:sp>
        <p:sp>
          <p:nvSpPr>
            <p:cNvPr id="32" name="Shape 276"/>
            <p:cNvSpPr/>
            <p:nvPr/>
          </p:nvSpPr>
          <p:spPr>
            <a:xfrm>
              <a:off x="7174120" y="4053171"/>
              <a:ext cx="1798506" cy="416845"/>
            </a:xfrm>
            <a:prstGeom prst="rect">
              <a:avLst/>
            </a:prstGeom>
            <a:ln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35719" tIns="35719" rIns="35719" bIns="35719" anchor="ctr">
              <a:spAutoFit/>
            </a:bodyPr>
            <a:lstStyle/>
            <a:p>
              <a:pPr lvl="0" algn="ctr">
                <a:lnSpc>
                  <a:spcPct val="8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fr-FR" sz="1400" spc="98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Avenir Next"/>
                  <a:cs typeface="Times New Roman" panose="02020603050405020304" pitchFamily="18" charset="0"/>
                  <a:sym typeface="Avenir Next"/>
                </a:rPr>
                <a:t>Model de turbulence</a:t>
              </a:r>
            </a:p>
            <a:p>
              <a:pPr algn="ctr">
                <a:lnSpc>
                  <a:spcPct val="8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fr-FR" sz="1400" spc="98" dirty="0">
                  <a:solidFill>
                    <a:schemeClr val="bg1"/>
                  </a:solidFill>
                  <a:latin typeface="Times New Roman" panose="02020603050405020304" pitchFamily="18" charset="0"/>
                  <a:ea typeface="Avenir Next"/>
                  <a:cs typeface="Times New Roman" panose="02020603050405020304" pitchFamily="18" charset="0"/>
                  <a:sym typeface="Avenir Next"/>
                </a:rPr>
                <a:t>k-</a:t>
              </a:r>
              <a:r>
                <a:rPr lang="el-GR" sz="1400" spc="98" dirty="0">
                  <a:solidFill>
                    <a:schemeClr val="bg1"/>
                  </a:solidFill>
                  <a:latin typeface="Times New Roman" panose="02020603050405020304" pitchFamily="18" charset="0"/>
                  <a:ea typeface="Avenir Next"/>
                  <a:cs typeface="Times New Roman" panose="02020603050405020304" pitchFamily="18" charset="0"/>
                  <a:sym typeface="Avenir Next"/>
                </a:rPr>
                <a:t>ε </a:t>
              </a:r>
              <a:r>
                <a:rPr lang="fr-FR" sz="1400" spc="98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Avenir Next"/>
                  <a:cs typeface="Times New Roman" panose="02020603050405020304" pitchFamily="18" charset="0"/>
                  <a:sym typeface="Avenir Next"/>
                </a:rPr>
                <a:t>realizable</a:t>
              </a:r>
              <a:endParaRPr lang="fr-FR" sz="1400" spc="98" dirty="0">
                <a:solidFill>
                  <a:schemeClr val="bg1"/>
                </a:solidFill>
                <a:latin typeface="Times New Roman" panose="02020603050405020304" pitchFamily="18" charset="0"/>
                <a:ea typeface="Avenir Next"/>
                <a:cs typeface="Times New Roman" panose="02020603050405020304" pitchFamily="18" charset="0"/>
                <a:sym typeface="Avenir Next"/>
              </a:endParaRPr>
            </a:p>
          </p:txBody>
        </p:sp>
      </p:grpSp>
      <p:sp>
        <p:nvSpPr>
          <p:cNvPr id="34" name="Shape 277"/>
          <p:cNvSpPr/>
          <p:nvPr/>
        </p:nvSpPr>
        <p:spPr>
          <a:xfrm flipH="1" flipV="1">
            <a:off x="3741216" y="4570824"/>
            <a:ext cx="176778" cy="95279"/>
          </a:xfrm>
          <a:prstGeom prst="line">
            <a:avLst/>
          </a:prstGeom>
          <a:noFill/>
          <a:ln w="12700" cap="flat">
            <a:solidFill>
              <a:srgbClr val="575451">
                <a:alpha val="90000"/>
              </a:srgbClr>
            </a:solidFill>
            <a:prstDash val="solid"/>
            <a:miter lim="400000"/>
            <a:tailEnd type="triangle" w="med" len="med"/>
          </a:ln>
          <a:effectLst>
            <a:outerShdw blurRad="38100" dist="38100" dir="5520000" rotWithShape="0">
              <a:srgbClr val="FFFFFF">
                <a:alpha val="72000"/>
              </a:srgb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defRPr sz="440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 sz="2063"/>
          </a:p>
        </p:txBody>
      </p:sp>
      <p:sp>
        <p:nvSpPr>
          <p:cNvPr id="35" name="Shape 278"/>
          <p:cNvSpPr/>
          <p:nvPr/>
        </p:nvSpPr>
        <p:spPr>
          <a:xfrm flipH="1">
            <a:off x="3755585" y="4781673"/>
            <a:ext cx="170694" cy="0"/>
          </a:xfrm>
          <a:prstGeom prst="line">
            <a:avLst/>
          </a:prstGeom>
          <a:noFill/>
          <a:ln w="12700" cap="flat">
            <a:solidFill>
              <a:srgbClr val="575451">
                <a:alpha val="90000"/>
              </a:srgbClr>
            </a:solidFill>
            <a:prstDash val="solid"/>
            <a:miter lim="400000"/>
            <a:tailEnd type="triangle" w="med" len="med"/>
          </a:ln>
          <a:effectLst>
            <a:outerShdw blurRad="38100" dist="38100" dir="5520000" rotWithShape="0">
              <a:srgbClr val="FFFFFF">
                <a:alpha val="72000"/>
              </a:srgb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defRPr sz="440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 sz="2063"/>
          </a:p>
        </p:txBody>
      </p:sp>
      <p:sp>
        <p:nvSpPr>
          <p:cNvPr id="36" name="Shape 279"/>
          <p:cNvSpPr/>
          <p:nvPr/>
        </p:nvSpPr>
        <p:spPr>
          <a:xfrm flipH="1">
            <a:off x="4112403" y="4770949"/>
            <a:ext cx="1005364" cy="0"/>
          </a:xfrm>
          <a:prstGeom prst="line">
            <a:avLst/>
          </a:prstGeom>
          <a:noFill/>
          <a:ln w="12700" cap="flat">
            <a:solidFill>
              <a:srgbClr val="575451">
                <a:alpha val="90000"/>
              </a:srgbClr>
            </a:solidFill>
            <a:prstDash val="solid"/>
            <a:miter lim="400000"/>
          </a:ln>
          <a:effectLst>
            <a:outerShdw blurRad="38100" dist="38100" dir="5520000" rotWithShape="0">
              <a:srgbClr val="FFFFFF">
                <a:alpha val="72000"/>
              </a:srgb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defRPr sz="4400">
                <a:solidFill>
                  <a:srgbClr val="3E3B39"/>
                </a:solidFill>
                <a:effectLst>
                  <a:outerShdw blurRad="25400" dist="12700" dir="4920000" rotWithShape="0">
                    <a:srgbClr val="FFFFFF">
                      <a:alpha val="50000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 sz="2063"/>
          </a:p>
        </p:txBody>
      </p:sp>
      <p:pic>
        <p:nvPicPr>
          <p:cNvPr id="38" name="Image 37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002584" y="4273142"/>
            <a:ext cx="2072372" cy="1635311"/>
          </a:xfrm>
          <a:prstGeom prst="rect">
            <a:avLst/>
          </a:prstGeom>
          <a:effectLst>
            <a:outerShdw blurRad="38100" dist="38100" dir="5520000" rotWithShape="0">
              <a:srgbClr val="FFFFFF">
                <a:alpha val="72000"/>
              </a:srgbClr>
            </a:outerShdw>
          </a:effectLst>
        </p:spPr>
      </p:pic>
      <p:sp>
        <p:nvSpPr>
          <p:cNvPr id="39" name="Shape 282"/>
          <p:cNvSpPr/>
          <p:nvPr/>
        </p:nvSpPr>
        <p:spPr>
          <a:xfrm>
            <a:off x="1037532" y="5528718"/>
            <a:ext cx="1806276" cy="466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lnSpc>
                <a:spcPct val="80000"/>
              </a:lnSpc>
              <a:defRPr sz="2600" spc="208">
                <a:solidFill>
                  <a:srgbClr val="A61702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lvl="0" algn="ctr">
              <a:defRPr sz="1800" spc="0">
                <a:solidFill>
                  <a:srgbClr val="000000"/>
                </a:solidFill>
                <a:effectLst/>
              </a:defRPr>
            </a:pPr>
            <a:r>
              <a:rPr lang="fr-FR" sz="1600" spc="98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Directement implémenté dans</a:t>
            </a:r>
            <a:endParaRPr sz="1600" spc="98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Image 40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6069044" y="4470016"/>
            <a:ext cx="2027899" cy="1426303"/>
          </a:xfrm>
          <a:prstGeom prst="rect">
            <a:avLst/>
          </a:prstGeom>
          <a:effectLst>
            <a:outerShdw blurRad="38100" dist="38100" dir="5520000" rotWithShape="0">
              <a:srgbClr val="FFFFFF">
                <a:alpha val="72000"/>
              </a:srgbClr>
            </a:outerShdw>
          </a:effectLst>
        </p:spPr>
      </p:pic>
      <p:sp>
        <p:nvSpPr>
          <p:cNvPr id="42" name="Shape 283"/>
          <p:cNvSpPr/>
          <p:nvPr/>
        </p:nvSpPr>
        <p:spPr>
          <a:xfrm>
            <a:off x="6300192" y="5627207"/>
            <a:ext cx="1186608" cy="269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80000"/>
              </a:lnSpc>
              <a:defRPr sz="2600" spc="208">
                <a:solidFill>
                  <a:srgbClr val="A61702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  <a:effectLst/>
              </a:defRPr>
            </a:pPr>
            <a:r>
              <a:rPr lang="fr-FR" sz="1600" spc="98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Exécuté par</a:t>
            </a:r>
            <a:endParaRPr sz="1600" spc="98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Image 42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3671783" y="3352802"/>
            <a:ext cx="1189830" cy="263243"/>
          </a:xfrm>
          <a:prstGeom prst="rect">
            <a:avLst/>
          </a:prstGeom>
          <a:effectLst>
            <a:outerShdw blurRad="38100" dist="38100" dir="5520000" rotWithShape="0">
              <a:srgbClr val="FFFFFF">
                <a:alpha val="72000"/>
              </a:srgbClr>
            </a:outerShdw>
          </a:effectLst>
        </p:spPr>
      </p:pic>
      <p:grpSp>
        <p:nvGrpSpPr>
          <p:cNvPr id="26" name="Groupe 25"/>
          <p:cNvGrpSpPr/>
          <p:nvPr/>
        </p:nvGrpSpPr>
        <p:grpSpPr>
          <a:xfrm>
            <a:off x="3074956" y="4897243"/>
            <a:ext cx="2994089" cy="1826496"/>
            <a:chOff x="3074956" y="4897243"/>
            <a:chExt cx="2994089" cy="1826496"/>
          </a:xfrm>
        </p:grpSpPr>
        <p:sp>
          <p:nvSpPr>
            <p:cNvPr id="37" name="Shape 280"/>
            <p:cNvSpPr/>
            <p:nvPr/>
          </p:nvSpPr>
          <p:spPr>
            <a:xfrm flipH="1">
              <a:off x="3762667" y="4897243"/>
              <a:ext cx="176779" cy="95279"/>
            </a:xfrm>
            <a:prstGeom prst="line">
              <a:avLst/>
            </a:prstGeom>
            <a:noFill/>
            <a:ln w="12700" cap="flat">
              <a:solidFill>
                <a:srgbClr val="575451">
                  <a:alpha val="90000"/>
                </a:srgbClr>
              </a:solidFill>
              <a:prstDash val="solid"/>
              <a:miter lim="400000"/>
              <a:tailEnd type="triangle" w="med" len="med"/>
            </a:ln>
            <a:effectLst>
              <a:outerShdw blurRad="38100" dist="38100" dir="5520000" rotWithShape="0">
                <a:srgbClr val="FFFFFF">
                  <a:alpha val="72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4400">
                  <a:solidFill>
                    <a:srgbClr val="3E3B39"/>
                  </a:solidFill>
                  <a:effectLst>
                    <a:outerShdw blurRad="25400" dist="12700" dir="4920000" rotWithShape="0">
                      <a:srgbClr val="FFFFFF">
                        <a:alpha val="50000"/>
                      </a:srgbClr>
                    </a:outerShdw>
                  </a:effectLst>
                  <a:latin typeface="Avenir Next Medium"/>
                  <a:ea typeface="Avenir Next Medium"/>
                  <a:cs typeface="Avenir Next Medium"/>
                  <a:sym typeface="Avenir Next Medium"/>
                </a:defRPr>
              </a:pPr>
              <a:endParaRPr sz="2063"/>
            </a:p>
          </p:txBody>
        </p:sp>
        <p:grpSp>
          <p:nvGrpSpPr>
            <p:cNvPr id="45" name="Group 259"/>
            <p:cNvGrpSpPr/>
            <p:nvPr/>
          </p:nvGrpSpPr>
          <p:grpSpPr>
            <a:xfrm>
              <a:off x="3074956" y="5167542"/>
              <a:ext cx="2994089" cy="1556197"/>
              <a:chOff x="-101600" y="-63500"/>
              <a:chExt cx="6387388" cy="3319885"/>
            </a:xfrm>
          </p:grpSpPr>
          <p:sp>
            <p:nvSpPr>
              <p:cNvPr id="50" name="Shape 258"/>
              <p:cNvSpPr/>
              <p:nvPr/>
            </p:nvSpPr>
            <p:spPr>
              <a:xfrm>
                <a:off x="0" y="0"/>
                <a:ext cx="6184189" cy="3053186"/>
              </a:xfrm>
              <a:prstGeom prst="rect">
                <a:avLst/>
              </a:prstGeom>
              <a:solidFill>
                <a:srgbClr val="DADAE1"/>
              </a:solidFill>
              <a:ln>
                <a:noFil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938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51" name="Image 50"/>
              <p:cNvPicPr/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-101600" y="-63500"/>
                <a:ext cx="6387389" cy="3319886"/>
              </a:xfrm>
              <a:prstGeom prst="rect">
                <a:avLst/>
              </a:prstGeom>
              <a:effectLst/>
            </p:spPr>
          </p:pic>
        </p:grpSp>
        <p:pic>
          <p:nvPicPr>
            <p:cNvPr id="46" name="new_alpha.png"/>
            <p:cNvPicPr/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230553" y="5360291"/>
              <a:ext cx="2698208" cy="109632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47" name="Shape 285"/>
            <p:cNvSpPr/>
            <p:nvPr/>
          </p:nvSpPr>
          <p:spPr>
            <a:xfrm>
              <a:off x="3982511" y="6361402"/>
              <a:ext cx="1230786" cy="2691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lnSpc>
                  <a:spcPct val="80000"/>
                </a:lnSpc>
                <a:defRPr sz="3200" b="1" spc="256">
                  <a:solidFill>
                    <a:srgbClr val="3E3B39"/>
                  </a:solidFill>
                  <a:effectLst>
                    <a:outerShdw blurRad="25400" dist="25400" dir="5520000" rotWithShape="0">
                      <a:srgbClr val="FFFFFF">
                        <a:alpha val="71999"/>
                      </a:srgbClr>
                    </a:outerShdw>
                  </a:effectLst>
                  <a:latin typeface="Athelas"/>
                  <a:ea typeface="Athelas"/>
                  <a:cs typeface="Athelas"/>
                  <a:sym typeface="Athelas"/>
                </a:defRPr>
              </a:lvl1pPr>
            </a:lstStyle>
            <a:p>
              <a:pPr lvl="0">
                <a:defRPr sz="1800" b="0" spc="0">
                  <a:solidFill>
                    <a:srgbClr val="000000"/>
                  </a:solidFill>
                  <a:effectLst/>
                </a:defRPr>
              </a:pPr>
              <a:r>
                <a:rPr sz="1600" spc="12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OpenFOAM</a:t>
              </a:r>
              <a:endParaRPr sz="1600" spc="12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Shape 286"/>
            <p:cNvSpPr/>
            <p:nvPr/>
          </p:nvSpPr>
          <p:spPr>
            <a:xfrm>
              <a:off x="3228232" y="5196742"/>
              <a:ext cx="1188402" cy="21544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r">
                <a:defRPr sz="2400" spc="192">
                  <a:solidFill>
                    <a:srgbClr val="000000"/>
                  </a:solidFill>
                  <a:effectLst>
                    <a:outerShdw blurRad="25400" dist="25400" dir="5520000" rotWithShape="0">
                      <a:srgbClr val="FFFFFF">
                        <a:alpha val="71999"/>
                      </a:srgbClr>
                    </a:outerShdw>
                  </a:effectLst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pPr lvl="0" algn="ctr">
                <a:defRPr sz="1800" spc="0">
                  <a:effectLst/>
                </a:defRPr>
              </a:pPr>
              <a:r>
                <a:rPr lang="fr-FR" sz="1400" spc="9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Maillage </a:t>
              </a:r>
              <a:r>
                <a:rPr sz="1400" spc="9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TFM</a:t>
              </a:r>
              <a:endParaRPr sz="1400" spc="9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Shape 287"/>
            <p:cNvSpPr/>
            <p:nvPr/>
          </p:nvSpPr>
          <p:spPr>
            <a:xfrm>
              <a:off x="4767715" y="5196742"/>
              <a:ext cx="1172437" cy="21544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r">
                <a:defRPr sz="2400" spc="192">
                  <a:solidFill>
                    <a:srgbClr val="000000"/>
                  </a:solidFill>
                  <a:effectLst>
                    <a:outerShdw blurRad="25400" dist="25400" dir="5520000" rotWithShape="0">
                      <a:srgbClr val="FFFFFF">
                        <a:alpha val="71999"/>
                      </a:srgbClr>
                    </a:outerShdw>
                  </a:effectLst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pPr lvl="0" algn="ctr">
                <a:defRPr sz="1800" spc="0">
                  <a:effectLst/>
                </a:defRPr>
              </a:pPr>
              <a:r>
                <a:rPr lang="fr-FR" sz="1400" spc="9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Maillage </a:t>
              </a:r>
              <a:r>
                <a:rPr sz="1400" spc="9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CFD</a:t>
              </a:r>
              <a:endParaRPr sz="1400" spc="9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AutoShape 8"/>
          <p:cNvSpPr>
            <a:spLocks noChangeArrowheads="1"/>
          </p:cNvSpPr>
          <p:nvPr/>
        </p:nvSpPr>
        <p:spPr bwMode="auto">
          <a:xfrm>
            <a:off x="2264" y="6304067"/>
            <a:ext cx="2377132" cy="553933"/>
          </a:xfrm>
          <a:prstGeom prst="wedgeRoundRectCallout">
            <a:avLst>
              <a:gd name="adj1" fmla="val -50195"/>
              <a:gd name="adj2" fmla="val 43403"/>
              <a:gd name="adj3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fr-FR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Thèse</a:t>
            </a:r>
            <a:r>
              <a:rPr lang="en-GB" altLang="fr-F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fr-FR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d'Axel</a:t>
            </a:r>
            <a:r>
              <a:rPr lang="en-GB" altLang="fr-F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LAUREAU (2012-2015)</a:t>
            </a:r>
            <a:endParaRPr lang="en-GB" altLang="fr-F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Image 55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 rot="4226549">
            <a:off x="1056970" y="2965026"/>
            <a:ext cx="515394" cy="830452"/>
          </a:xfrm>
          <a:prstGeom prst="rect">
            <a:avLst/>
          </a:prstGeom>
          <a:effectLst>
            <a:outerShdw blurRad="38100" dist="38100" dir="5520000" rotWithShape="0">
              <a:srgbClr val="FFFFFF">
                <a:alpha val="72000"/>
              </a:srgbClr>
            </a:outerShdw>
          </a:effectLst>
        </p:spPr>
      </p:pic>
      <p:grpSp>
        <p:nvGrpSpPr>
          <p:cNvPr id="9" name="Groupe 8"/>
          <p:cNvGrpSpPr/>
          <p:nvPr/>
        </p:nvGrpSpPr>
        <p:grpSpPr>
          <a:xfrm>
            <a:off x="3912583" y="842601"/>
            <a:ext cx="4907889" cy="1567201"/>
            <a:chOff x="3912583" y="925695"/>
            <a:chExt cx="4907889" cy="1567201"/>
          </a:xfrm>
        </p:grpSpPr>
        <p:sp>
          <p:nvSpPr>
            <p:cNvPr id="58" name="Rectangle à coins arrondis 57"/>
            <p:cNvSpPr/>
            <p:nvPr/>
          </p:nvSpPr>
          <p:spPr>
            <a:xfrm>
              <a:off x="3912583" y="925695"/>
              <a:ext cx="4907889" cy="1567201"/>
            </a:xfrm>
            <a:prstGeom prst="roundRect">
              <a:avLst/>
            </a:prstGeom>
            <a:solidFill>
              <a:srgbClr val="DBDB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309101" y="1260827"/>
                  <a:ext cx="4511371" cy="12320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indent="228600"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00206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FR" sz="1600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fr-FR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bar>
                        <m:barPr>
                          <m:ctrlPr>
                            <a:rPr lang="fr-FR" sz="1600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barPr>
                        <m:e>
                          <m:bar>
                            <m:barPr>
                              <m:ctrlPr>
                                <a:rPr lang="fr-FR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fr-FR" sz="1600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FR" sz="1600" i="1"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latin typeface="Cambria Math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𝜒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fr-FR" sz="1600" i="1"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latin typeface="Cambria Math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bar>
                        </m:e>
                      </m:bar>
                      <m:f>
                        <m:fPr>
                          <m:ctrlPr>
                            <a:rPr lang="fr-FR" sz="1600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𝑒𝑓𝑓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fr-FR" sz="1600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bar>
                        <m:barPr>
                          <m:ctrlPr>
                            <a:rPr lang="fr-FR" sz="1600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barPr>
                        <m:e>
                          <m:bar>
                            <m:barPr>
                              <m:ctrlPr>
                                <a:rPr lang="fr-FR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fr-FR" sz="1600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FR" sz="1600" i="1"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latin typeface="Cambria Math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𝜒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fr-FR" sz="1600" i="1"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latin typeface="Cambria Math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bar>
                        </m:e>
                      </m:ba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fr-FR" sz="1600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FR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6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sz="1600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𝑒𝑓𝑓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fr-FR" sz="1600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</m:oMath>
                  </a14:m>
                  <a:endParaRPr lang="fr-FR" sz="1600" i="1" dirty="0" smtClean="0">
                    <a:solidFill>
                      <a:srgbClr val="00206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endParaRPr>
                </a:p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sz="1600" i="1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6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US" sz="1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sz="1600" i="1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lang="fr-FR" sz="1600" i="1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bar>
                              <m:barPr>
                                <m:ctrlPr>
                                  <a:rPr lang="fr-FR" sz="16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barPr>
                              <m:e>
                                <m:bar>
                                  <m:barPr>
                                    <m:ctrlPr>
                                      <a:rPr lang="fr-FR" sz="16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barPr>
                                  <m:e>
                                    <m:sSub>
                                      <m:sSubPr>
                                        <m:ctrlPr>
                                          <a:rPr lang="fr-FR" sz="1600" i="1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fr-FR" sz="1600" i="1">
                                                <a:solidFill>
                                                  <a:srgbClr val="00206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solidFill>
                                                  <a:srgbClr val="00206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𝜒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solidFill>
                                                  <a:srgbClr val="00206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fr-FR" sz="1600" i="1">
                                                <a:solidFill>
                                                  <a:srgbClr val="00206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solidFill>
                                                  <a:srgbClr val="00206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𝜈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solidFill>
                                                  <a:srgbClr val="00206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bar>
                              </m:e>
                            </m:bar>
                            <m:f>
                              <m:fPr>
                                <m:ctrlPr>
                                  <a:rPr lang="fr-FR" sz="16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fr-FR" sz="16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𝑒𝑓𝑓</m:t>
                                    </m:r>
                                  </m:sub>
                                </m:sSub>
                              </m:den>
                            </m:f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16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bar>
                              <m:barPr>
                                <m:ctrlPr>
                                  <a:rPr lang="fr-FR" sz="16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barPr>
                              <m:e>
                                <m:bar>
                                  <m:barPr>
                                    <m:ctrlPr>
                                      <a:rPr lang="fr-FR" sz="16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barPr>
                                  <m:e>
                                    <m:sSub>
                                      <m:sSubPr>
                                        <m:ctrlPr>
                                          <a:rPr lang="fr-FR" sz="1600" i="1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fr-FR" sz="1600" i="1">
                                                <a:solidFill>
                                                  <a:srgbClr val="00206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solidFill>
                                                  <a:srgbClr val="00206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𝜒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solidFill>
                                                  <a:srgbClr val="00206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fr-FR" sz="1600" i="1">
                                                <a:solidFill>
                                                  <a:srgbClr val="00206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solidFill>
                                                  <a:srgbClr val="00206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𝜈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solidFill>
                                                  <a:srgbClr val="00206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bar>
                              </m:e>
                            </m:bar>
                            <m:nary>
                              <m:naryPr>
                                <m:chr m:val="∑"/>
                                <m:limLoc m:val="undOvr"/>
                                <m:supHide m:val="on"/>
                                <m:ctrlPr>
                                  <a:rPr lang="fr-FR" sz="16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16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fr-FR" sz="16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FR" sz="16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  <m:r>
                          <a:rPr lang="en-US" sz="1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1600" i="1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fr-FR" sz="1600" i="1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fr-FR" sz="1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9101" y="1260827"/>
                  <a:ext cx="4511371" cy="1232069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t="-2425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ZoneTexte 3"/>
            <p:cNvSpPr txBox="1"/>
            <p:nvPr/>
          </p:nvSpPr>
          <p:spPr>
            <a:xfrm>
              <a:off x="4232369" y="1008856"/>
              <a:ext cx="42001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Équations de la cinétique (neutrons prompts et retardés)</a:t>
              </a:r>
              <a:endParaRPr lang="fr-F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Shape 273"/>
          <p:cNvSpPr/>
          <p:nvPr/>
        </p:nvSpPr>
        <p:spPr>
          <a:xfrm>
            <a:off x="1300206" y="4422439"/>
            <a:ext cx="2374689" cy="718466"/>
          </a:xfrm>
          <a:prstGeom prst="rect">
            <a:avLst/>
          </a:prstGeom>
          <a:ln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35719" tIns="35719" rIns="35719" bIns="35719" anchor="ctr">
            <a:spAutoFit/>
          </a:bodyPr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lang="fr-FR" sz="1400" spc="90" dirty="0" smtClean="0">
                <a:latin typeface="Times New Roman" panose="02020603050405020304" pitchFamily="18" charset="0"/>
                <a:ea typeface="Avenir Next"/>
                <a:cs typeface="Times New Roman" panose="02020603050405020304" pitchFamily="18" charset="0"/>
                <a:sym typeface="Avenir Next"/>
              </a:rPr>
              <a:t>Source de neutrons retardés</a:t>
            </a:r>
            <a:endParaRPr sz="1400" spc="90" dirty="0">
              <a:latin typeface="Times New Roman" panose="02020603050405020304" pitchFamily="18" charset="0"/>
              <a:ea typeface="Avenir Next"/>
              <a:cs typeface="Times New Roman" panose="02020603050405020304" pitchFamily="18" charset="0"/>
              <a:sym typeface="Avenir Next"/>
            </a:endParaRPr>
          </a:p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lang="fr-FR" sz="1400" spc="90" dirty="0" smtClean="0">
                <a:latin typeface="Times New Roman" panose="02020603050405020304" pitchFamily="18" charset="0"/>
                <a:ea typeface="Avenir Next"/>
                <a:cs typeface="Times New Roman" panose="02020603050405020304" pitchFamily="18" charset="0"/>
                <a:sym typeface="Avenir Next"/>
              </a:rPr>
              <a:t>Contre-réaction Doppler</a:t>
            </a:r>
            <a:endParaRPr sz="1400" spc="90" dirty="0">
              <a:latin typeface="Times New Roman" panose="02020603050405020304" pitchFamily="18" charset="0"/>
              <a:ea typeface="Avenir Next"/>
              <a:cs typeface="Times New Roman" panose="02020603050405020304" pitchFamily="18" charset="0"/>
              <a:sym typeface="Avenir Next"/>
            </a:endParaRPr>
          </a:p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lang="fr-FR" sz="1400" spc="90" dirty="0" smtClean="0">
                <a:latin typeface="Times New Roman" panose="02020603050405020304" pitchFamily="18" charset="0"/>
                <a:ea typeface="Avenir Next"/>
                <a:cs typeface="Times New Roman" panose="02020603050405020304" pitchFamily="18" charset="0"/>
                <a:sym typeface="Avenir Next"/>
              </a:rPr>
              <a:t>Contre-réaction de densité</a:t>
            </a:r>
            <a:endParaRPr sz="1400" spc="90" dirty="0">
              <a:latin typeface="Times New Roman" panose="02020603050405020304" pitchFamily="18" charset="0"/>
              <a:ea typeface="Avenir Next"/>
              <a:cs typeface="Times New Roman" panose="02020603050405020304" pitchFamily="18" charset="0"/>
              <a:sym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45538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34" grpId="0" animBg="1"/>
      <p:bldP spid="35" grpId="0" animBg="1"/>
      <p:bldP spid="36" grpId="0" animBg="1"/>
      <p:bldP spid="39" grpId="0" animBg="1"/>
      <p:bldP spid="42" grpId="0" animBg="1"/>
      <p:bldP spid="2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0</TotalTime>
  <Words>1026</Words>
  <Application>Microsoft Office PowerPoint</Application>
  <PresentationFormat>Affichage à l'écran (4:3)</PresentationFormat>
  <Paragraphs>174</Paragraphs>
  <Slides>13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Perspective</vt:lpstr>
      <vt:lpstr>Procédure de démarrage du MSFR Atelier NEEDS FrenchTeamMSFR le 2 février 2017</vt:lpstr>
      <vt:lpstr>Problématique particulière du premier démarrage</vt:lpstr>
      <vt:lpstr>Procédure de remplissage</vt:lpstr>
      <vt:lpstr>Réactivité en fin de remplissage</vt:lpstr>
      <vt:lpstr>Procédure de remplissage</vt:lpstr>
      <vt:lpstr>Cinétique point</vt:lpstr>
      <vt:lpstr>Influence du volume de criticité</vt:lpstr>
      <vt:lpstr>Influence du débit de remplissage</vt:lpstr>
      <vt:lpstr>TFM-OpenFOAM : Stratégie du couplage</vt:lpstr>
      <vt:lpstr>Comparaison TFM-OpenFOAM/Cinétique point</vt:lpstr>
      <vt:lpstr>Insertion de réactivité</vt:lpstr>
      <vt:lpstr>Accident de sur-refroidissement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Changement climatique énergie société</dc:title>
  <dc:creator>daniel Heuer</dc:creator>
  <cp:lastModifiedBy>BEILS Stephane (EP/PE)</cp:lastModifiedBy>
  <cp:revision>665</cp:revision>
  <dcterms:created xsi:type="dcterms:W3CDTF">2015-09-28T09:49:55Z</dcterms:created>
  <dcterms:modified xsi:type="dcterms:W3CDTF">2017-02-02T13:00:35Z</dcterms:modified>
</cp:coreProperties>
</file>