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4" r:id="rId1"/>
    <p:sldMasterId id="2147483666" r:id="rId2"/>
  </p:sldMasterIdLst>
  <p:notesMasterIdLst>
    <p:notesMasterId r:id="rId28"/>
  </p:notesMasterIdLst>
  <p:handoutMasterIdLst>
    <p:handoutMasterId r:id="rId29"/>
  </p:handoutMasterIdLst>
  <p:sldIdLst>
    <p:sldId id="922" r:id="rId3"/>
    <p:sldId id="923" r:id="rId4"/>
    <p:sldId id="924" r:id="rId5"/>
    <p:sldId id="919" r:id="rId6"/>
    <p:sldId id="927" r:id="rId7"/>
    <p:sldId id="823" r:id="rId8"/>
    <p:sldId id="934" r:id="rId9"/>
    <p:sldId id="946" r:id="rId10"/>
    <p:sldId id="915" r:id="rId11"/>
    <p:sldId id="943" r:id="rId12"/>
    <p:sldId id="947" r:id="rId13"/>
    <p:sldId id="914" r:id="rId14"/>
    <p:sldId id="948" r:id="rId15"/>
    <p:sldId id="935" r:id="rId16"/>
    <p:sldId id="933" r:id="rId17"/>
    <p:sldId id="937" r:id="rId18"/>
    <p:sldId id="944" r:id="rId19"/>
    <p:sldId id="932" r:id="rId20"/>
    <p:sldId id="940" r:id="rId21"/>
    <p:sldId id="945" r:id="rId22"/>
    <p:sldId id="936" r:id="rId23"/>
    <p:sldId id="795" r:id="rId24"/>
    <p:sldId id="809" r:id="rId25"/>
    <p:sldId id="808" r:id="rId26"/>
    <p:sldId id="930" r:id="rId2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FFFF66"/>
    <a:srgbClr val="008000"/>
    <a:srgbClr val="660066"/>
    <a:srgbClr val="3366CC"/>
    <a:srgbClr val="6699FF"/>
    <a:srgbClr val="C3D69B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4" autoAdjust="0"/>
    <p:restoredTop sz="93725" autoAdjust="0"/>
  </p:normalViewPr>
  <p:slideViewPr>
    <p:cSldViewPr>
      <p:cViewPr varScale="1">
        <p:scale>
          <a:sx n="73" d="100"/>
          <a:sy n="73" d="100"/>
        </p:scale>
        <p:origin x="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554"/>
    </p:cViewPr>
  </p:sorterViewPr>
  <p:notesViewPr>
    <p:cSldViewPr>
      <p:cViewPr varScale="1">
        <p:scale>
          <a:sx n="41" d="100"/>
          <a:sy n="41" d="100"/>
        </p:scale>
        <p:origin x="-1632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15" tIns="46708" rIns="93415" bIns="46708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15" tIns="46708" rIns="93415" bIns="46708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15" tIns="46708" rIns="93415" bIns="46708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15" tIns="46708" rIns="93415" bIns="46708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43F4AEF-DB76-4AF7-9208-9FDBDBEECF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4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2743F23-EDD8-4E6E-8266-DEBFF756A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36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707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7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38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001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72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7900" y="755650"/>
            <a:ext cx="5143500" cy="3857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ED50E-EA87-4AC8-AF2C-C140A91D597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47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662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038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030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155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0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829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95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351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12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04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464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18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2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22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9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8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2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0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43F23-EDD8-4E6E-8266-DEBFF756A0A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76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98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787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38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11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250031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63" cap="all">
                <a:solidFill>
                  <a:srgbClr val="535353"/>
                </a:solidFill>
              </a:rPr>
              <a:t>Texte du titre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250031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25"/>
            </a:lvl1pPr>
            <a:lvl2pPr marL="0" indent="107168" algn="ctr">
              <a:lnSpc>
                <a:spcPct val="100000"/>
              </a:lnSpc>
              <a:spcBef>
                <a:spcPts val="0"/>
              </a:spcBef>
              <a:buSzTx/>
              <a:buNone/>
              <a:defRPr sz="2625"/>
            </a:lvl2pPr>
            <a:lvl3pPr marL="0" indent="214335" algn="ctr">
              <a:lnSpc>
                <a:spcPct val="100000"/>
              </a:lnSpc>
              <a:spcBef>
                <a:spcPts val="0"/>
              </a:spcBef>
              <a:buSzTx/>
              <a:buNone/>
              <a:defRPr sz="2625"/>
            </a:lvl3pPr>
            <a:lvl4pPr marL="0" indent="321503" algn="ctr">
              <a:lnSpc>
                <a:spcPct val="100000"/>
              </a:lnSpc>
              <a:spcBef>
                <a:spcPts val="0"/>
              </a:spcBef>
              <a:buSzTx/>
              <a:buNone/>
              <a:defRPr sz="2625"/>
            </a:lvl4pPr>
            <a:lvl5pPr marL="0" indent="428671" algn="ctr">
              <a:lnSpc>
                <a:spcPct val="100000"/>
              </a:lnSpc>
              <a:spcBef>
                <a:spcPts val="0"/>
              </a:spcBef>
              <a:buSzTx/>
              <a:buNone/>
              <a:defRPr sz="2625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25">
                <a:solidFill>
                  <a:srgbClr val="53535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25">
                <a:solidFill>
                  <a:srgbClr val="53535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25">
                <a:solidFill>
                  <a:srgbClr val="53535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25">
                <a:solidFill>
                  <a:srgbClr val="53535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25">
                <a:solidFill>
                  <a:srgbClr val="535353"/>
                </a:solidFill>
              </a:rPr>
              <a:t>Texte niveau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6829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/>
          </p:cNvSpPr>
          <p:nvPr userDrawn="1"/>
        </p:nvSpPr>
        <p:spPr bwMode="auto">
          <a:xfrm>
            <a:off x="83820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60606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B977BEE9-F411-4EDE-AEBC-848939B7F0FE}" type="slidenum">
              <a:rPr lang="fr-F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/>
          </p:cNvSpPr>
          <p:nvPr userDrawn="1"/>
        </p:nvSpPr>
        <p:spPr bwMode="auto">
          <a:xfrm>
            <a:off x="83820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60606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B977BEE9-F411-4EDE-AEBC-848939B7F0FE}" type="slidenum">
              <a:rPr lang="fr-F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0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9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45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18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87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262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9272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47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615113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23DAD01-75F5-4E04-B195-EB99568A3AA8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0415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936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514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58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9869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9244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017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053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787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7243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561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85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15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026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562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09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004048" y="6525344"/>
            <a:ext cx="129614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81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721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12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auto">
          <a:xfrm>
            <a:off x="34925" y="6508750"/>
            <a:ext cx="691333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b="1" i="1" noProof="0" dirty="0" smtClean="0">
                <a:solidFill>
                  <a:srgbClr val="003399"/>
                </a:solidFill>
              </a:rPr>
              <a:t>Atelier NEEDS-MSFR</a:t>
            </a:r>
            <a:r>
              <a:rPr lang="fr-FR" altLang="fr-FR" sz="1600" b="1" i="1" baseline="0" noProof="0" dirty="0" smtClean="0">
                <a:solidFill>
                  <a:srgbClr val="003399"/>
                </a:solidFill>
              </a:rPr>
              <a:t>, 02/02/2017, AREVA Lyon</a:t>
            </a:r>
            <a:endParaRPr lang="fr-FR" altLang="fr-FR" sz="1600" b="1" noProof="0" dirty="0" smtClean="0">
              <a:solidFill>
                <a:srgbClr val="003399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 userDrawn="1"/>
        </p:nvSpPr>
        <p:spPr bwMode="auto">
          <a:xfrm>
            <a:off x="179388" y="6453188"/>
            <a:ext cx="8686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7896" y="653982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34" r:id="rId12"/>
    <p:sldLayoutId id="2147483747" r:id="rId13"/>
    <p:sldLayoutId id="2147483751" r:id="rId14"/>
    <p:sldLayoutId id="2147483752" r:id="rId15"/>
    <p:sldLayoutId id="2147483755" r:id="rId16"/>
    <p:sldLayoutId id="2147483756" r:id="rId17"/>
    <p:sldLayoutId id="2147483757" r:id="rId18"/>
    <p:sldLayoutId id="2147483760" r:id="rId19"/>
    <p:sldLayoutId id="2147483761" r:id="rId20"/>
    <p:sldLayoutId id="2147483762" r:id="rId21"/>
    <p:sldLayoutId id="214748376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179388" y="6453188"/>
            <a:ext cx="8686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7896" y="6539829"/>
            <a:ext cx="936104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4925" y="6508750"/>
            <a:ext cx="691333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600" b="1" i="1" noProof="0" dirty="0" smtClean="0">
                <a:solidFill>
                  <a:srgbClr val="003399"/>
                </a:solidFill>
              </a:rPr>
              <a:t>Atelier NEEDS-MSFR</a:t>
            </a:r>
            <a:r>
              <a:rPr lang="fr-FR" altLang="fr-FR" sz="1600" b="1" i="1" baseline="0" noProof="0" dirty="0" smtClean="0">
                <a:solidFill>
                  <a:srgbClr val="003399"/>
                </a:solidFill>
              </a:rPr>
              <a:t>, 02/02/2017, AREVA Lyon</a:t>
            </a:r>
            <a:endParaRPr lang="fr-FR" altLang="fr-FR" sz="1600" b="1" noProof="0" dirty="0" smtClean="0">
              <a:solidFill>
                <a:srgbClr val="00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nea.org/science/pubs/2015/7224-thorium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0363" y="474989"/>
            <a:ext cx="779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85"/>
                </a:solidFill>
              </a:rPr>
              <a:t>Concept MSFR, projets NEEDS et SAMOFAR</a:t>
            </a:r>
            <a:endParaRPr lang="fr-FR" sz="2800" b="1" dirty="0">
              <a:solidFill>
                <a:srgbClr val="0033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3871662"/>
            <a:ext cx="73311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GB" sz="2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. ALLIBERT, </a:t>
            </a:r>
            <a:r>
              <a:rPr lang="en-GB" sz="22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GB" sz="2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. GERARDIN, D. HEUER, A. </a:t>
            </a:r>
            <a:r>
              <a:rPr lang="en-GB" sz="22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LAUREAU, </a:t>
            </a:r>
            <a:r>
              <a:rPr lang="en-GB" sz="2200" b="1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E. </a:t>
            </a:r>
            <a:r>
              <a:rPr lang="en-GB" sz="2200" b="1" dirty="0" smtClean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MERLE</a:t>
            </a:r>
            <a:endParaRPr lang="en-GB" sz="2200" b="1" dirty="0" smtClean="0"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20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Equipe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MSFR du LPSC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/ IN2P3 / CNRS – Grenoble INP / PHELMA 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771" y="5211199"/>
            <a:ext cx="2237663" cy="999490"/>
          </a:xfrm>
          <a:prstGeom prst="rect">
            <a:avLst/>
          </a:prstGeom>
        </p:spPr>
      </p:pic>
      <p:pic>
        <p:nvPicPr>
          <p:cNvPr id="9" name="Image 3" descr="logo EVO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60" y="5184576"/>
            <a:ext cx="139460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NRSfrIN2P3-Q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937" y="5262634"/>
            <a:ext cx="650947" cy="8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logoLP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387" y="5388682"/>
            <a:ext cx="1276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GrenobleIN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242" y="5335501"/>
            <a:ext cx="12652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167" y="5245332"/>
            <a:ext cx="1117101" cy="9312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420978"/>
            <a:ext cx="2116624" cy="2128366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19" y="1126075"/>
            <a:ext cx="2067529" cy="25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5"/>
          <p:cNvSpPr txBox="1">
            <a:spLocks/>
          </p:cNvSpPr>
          <p:nvPr/>
        </p:nvSpPr>
        <p:spPr bwMode="auto">
          <a:xfrm>
            <a:off x="64618" y="150248"/>
            <a:ext cx="7776864" cy="38936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400" b="1" dirty="0" smtClean="0">
                <a:solidFill>
                  <a:srgbClr val="003399"/>
                </a:solidFill>
              </a:rPr>
              <a:t>MSFR – Cadre </a:t>
            </a:r>
            <a:r>
              <a:rPr lang="en-US" altLang="fr-FR" sz="2400" b="1" dirty="0" err="1" smtClean="0">
                <a:solidFill>
                  <a:srgbClr val="003399"/>
                </a:solidFill>
              </a:rPr>
              <a:t>européen</a:t>
            </a:r>
            <a:r>
              <a:rPr lang="en-US" altLang="fr-FR" sz="2400" b="1" dirty="0" smtClean="0">
                <a:solidFill>
                  <a:srgbClr val="003399"/>
                </a:solidFill>
              </a:rPr>
              <a:t> : Horizon2020 - </a:t>
            </a:r>
            <a:r>
              <a:rPr lang="en-US" altLang="fr-FR" sz="2400" b="1" dirty="0" err="1" smtClean="0">
                <a:solidFill>
                  <a:srgbClr val="003399"/>
                </a:solidFill>
              </a:rPr>
              <a:t>Projet</a:t>
            </a:r>
            <a:r>
              <a:rPr lang="en-US" altLang="fr-FR" sz="2400" b="1" dirty="0" smtClean="0">
                <a:solidFill>
                  <a:srgbClr val="003399"/>
                </a:solidFill>
              </a:rPr>
              <a:t> </a:t>
            </a:r>
            <a:r>
              <a:rPr lang="en-US" altLang="fr-FR" sz="2400" b="1" dirty="0">
                <a:solidFill>
                  <a:srgbClr val="003399"/>
                </a:solidFill>
              </a:rPr>
              <a:t>SAMOFAR </a:t>
            </a:r>
            <a:endParaRPr lang="en-US" altLang="fr-FR" sz="2400" b="1" dirty="0" smtClean="0">
              <a:solidFill>
                <a:srgbClr val="003399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366" y="109718"/>
            <a:ext cx="1031413" cy="85979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4932040" y="6520259"/>
            <a:ext cx="936104" cy="365125"/>
          </a:xfrm>
        </p:spPr>
        <p:txBody>
          <a:bodyPr/>
          <a:lstStyle/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50639"/>
            <a:ext cx="7992888" cy="45441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618" y="633462"/>
            <a:ext cx="400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spcAft>
                <a:spcPts val="200"/>
              </a:spcAft>
              <a:buClr>
                <a:schemeClr val="tx1"/>
              </a:buClr>
              <a:buSzPct val="120000"/>
            </a:pPr>
            <a:r>
              <a:rPr lang="fr-FR" altLang="fr-FR" sz="1800" b="1" dirty="0" smtClean="0">
                <a:solidFill>
                  <a:srgbClr val="FF0000"/>
                </a:solidFill>
                <a:ea typeface="MS PGothic" pitchFamily="34" charset="-128"/>
              </a:rPr>
              <a:t>→ Proposition d’un design dit segmenté </a:t>
            </a:r>
            <a:r>
              <a:rPr lang="fr-FR" altLang="fr-FR" sz="1800" b="1" dirty="0" smtClean="0">
                <a:solidFill>
                  <a:srgbClr val="FF0000"/>
                </a:solidFill>
                <a:ea typeface="MS PGothic" pitchFamily="34" charset="-128"/>
              </a:rPr>
              <a:t>du circuit combustible pour </a:t>
            </a:r>
            <a:r>
              <a:rPr lang="fr-FR" altLang="fr-FR" sz="1800" b="1" dirty="0" smtClean="0">
                <a:solidFill>
                  <a:srgbClr val="FF0000"/>
                </a:solidFill>
                <a:ea typeface="MS PGothic" pitchFamily="34" charset="-128"/>
              </a:rPr>
              <a:t>supprimer les risques de fuites</a:t>
            </a:r>
            <a:endParaRPr lang="fr-FR" altLang="fr-FR" sz="1800" b="1" dirty="0">
              <a:solidFill>
                <a:srgbClr val="FF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180974" y="201613"/>
            <a:ext cx="8855521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800" b="1" dirty="0" smtClean="0">
                <a:solidFill>
                  <a:srgbClr val="003399"/>
                </a:solidFill>
              </a:rPr>
              <a:t>Aspects du design impactant l’analyse de sûreté du MSFR</a:t>
            </a:r>
            <a:endParaRPr lang="fr-FR" altLang="fr-FR" sz="2800" b="1" dirty="0">
              <a:solidFill>
                <a:srgbClr val="003399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0825" y="2853532"/>
            <a:ext cx="8893175" cy="33117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600" dirty="0" smtClean="0">
                <a:solidFill>
                  <a:srgbClr val="003399"/>
                </a:solidFill>
              </a:rPr>
              <a:t>Pas de barre de contrôle en </a:t>
            </a:r>
            <a:r>
              <a:rPr lang="fr-FR" altLang="fr-FR" sz="2600" dirty="0" err="1" smtClean="0">
                <a:solidFill>
                  <a:srgbClr val="003399"/>
                </a:solidFill>
              </a:rPr>
              <a:t>coeur</a:t>
            </a:r>
            <a:endParaRPr lang="fr-FR" altLang="fr-FR" sz="2600" dirty="0" smtClean="0">
              <a:solidFill>
                <a:srgbClr val="003399"/>
              </a:solidFill>
            </a:endParaRP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Réactivité contrôlée par le taux de transfert de chaleur vers les échangeurs + coefficients de contre-réaction du sel, par l’ajustement en ligne de la composition fissile du sel et par la géométrie de la masse de combustible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Pas de nécessité de contrôler la nappe de flux de neutrons (pas de REC, irradiation uniforme, etc.)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altLang="fr-FR" sz="21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600" dirty="0" smtClean="0">
                <a:solidFill>
                  <a:srgbClr val="003399"/>
                </a:solidFill>
              </a:rPr>
              <a:t>Vidange du combustible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Possible si besoin de vidanger le combustible hors du cœur par simple transfer</a:t>
            </a:r>
            <a:r>
              <a:rPr lang="fr-FR" altLang="fr-FR" sz="2200" dirty="0" smtClean="0"/>
              <a:t>t fluide</a:t>
            </a:r>
            <a:endParaRPr lang="fr-FR" altLang="fr-FR" sz="2200" dirty="0" smtClean="0"/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Changer la géométrie du combustible pour avoir des marges de sous-criticité et pour optimiser son refroidissement 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Vidange passive ou action d’opérateur vers 2 systèmes dédiés (réservoirs de stockage / système de vidange d’urgence ou EDS)</a:t>
            </a:r>
            <a:endParaRPr lang="fr-FR" altLang="fr-FR" sz="2200" dirty="0"/>
          </a:p>
        </p:txBody>
      </p:sp>
      <p:sp>
        <p:nvSpPr>
          <p:cNvPr id="2" name="Espace réservé du contenu 2"/>
          <p:cNvSpPr txBox="1">
            <a:spLocks/>
          </p:cNvSpPr>
          <p:nvPr/>
        </p:nvSpPr>
        <p:spPr>
          <a:xfrm>
            <a:off x="250825" y="1052736"/>
            <a:ext cx="7103857" cy="1728788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200" dirty="0" smtClean="0">
                <a:solidFill>
                  <a:srgbClr val="003399"/>
                </a:solidFill>
              </a:rPr>
              <a:t>Combustible liquide</a:t>
            </a:r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Sel fondu = combustible et caloporteur</a:t>
            </a:r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Irradiation uniforme du combustible</a:t>
            </a:r>
            <a:endParaRPr lang="fr-FR" altLang="fr-FR" sz="1700" dirty="0" smtClean="0"/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Part significative de l’inventaire fissile circulant hors </a:t>
            </a:r>
            <a:r>
              <a:rPr lang="fr-FR" altLang="fr-FR" sz="1700" dirty="0" err="1" smtClean="0"/>
              <a:t>coeur</a:t>
            </a:r>
            <a:endParaRPr lang="fr-FR" altLang="fr-FR" sz="1700" dirty="0" smtClean="0"/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Traitement et chargement du combustible durant le fonctionnement </a:t>
            </a:r>
            <a:endParaRPr lang="fr-FR" altLang="fr-FR" sz="21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165165" y="2498577"/>
            <a:ext cx="6887138" cy="2189796"/>
            <a:chOff x="467544" y="3162777"/>
            <a:chExt cx="6887138" cy="2189796"/>
          </a:xfrm>
        </p:grpSpPr>
        <p:sp>
          <p:nvSpPr>
            <p:cNvPr id="9" name="Arrondir un rectangle avec un coin diagonal 8"/>
            <p:cNvSpPr/>
            <p:nvPr/>
          </p:nvSpPr>
          <p:spPr>
            <a:xfrm>
              <a:off x="467544" y="3162777"/>
              <a:ext cx="6887138" cy="2189796"/>
            </a:xfrm>
            <a:prstGeom prst="round2DiagRect">
              <a:avLst/>
            </a:prstGeom>
            <a:gradFill flip="none" rotWithShape="1">
              <a:gsLst>
                <a:gs pos="0">
                  <a:srgbClr val="FFC000"/>
                </a:gs>
                <a:gs pos="55000">
                  <a:srgbClr val="FFFF66"/>
                </a:gs>
                <a:gs pos="100000">
                  <a:srgbClr val="FF6600"/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0" name="Espace réservé du contenu 2"/>
            <p:cNvSpPr txBox="1">
              <a:spLocks/>
            </p:cNvSpPr>
            <p:nvPr/>
          </p:nvSpPr>
          <p:spPr bwMode="auto">
            <a:xfrm>
              <a:off x="635667" y="3378801"/>
              <a:ext cx="6538995" cy="1770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Définition du design (</a:t>
              </a:r>
              <a:r>
                <a:rPr lang="fr-FR" sz="1600" dirty="0" err="1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coeur</a:t>
              </a: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et système de vidange)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Définition des procédures de fonctionnement normal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Evaluation de sûreté : initiateurs d’accidents ? Scénarios ? 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Approche de sûreté : accident grave ? Barrières ? Contrôle de la réactivité ?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2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23440" y="673311"/>
            <a:ext cx="8797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0"/>
              </a:spcBef>
              <a:buClr>
                <a:srgbClr val="333399"/>
              </a:buClr>
            </a:pPr>
            <a:r>
              <a:rPr lang="fr-FR" sz="1600" b="1" dirty="0" smtClean="0">
                <a:solidFill>
                  <a:srgbClr val="003385"/>
                </a:solidFill>
                <a:cs typeface="Arial" pitchFamily="34" charset="0"/>
              </a:rPr>
              <a:t>Capacité de suivi de charge d’un MSFR : variation de puissance demandée de 2 à 3 GW en une minute</a:t>
            </a:r>
            <a:endParaRPr lang="fr-FR" sz="1600" b="1" dirty="0">
              <a:solidFill>
                <a:srgbClr val="003385"/>
              </a:solidFill>
              <a:cs typeface="Arial" pitchFamily="34" charset="0"/>
            </a:endParaRPr>
          </a:p>
        </p:txBody>
      </p:sp>
      <p:sp>
        <p:nvSpPr>
          <p:cNvPr id="118" name="Titre 5"/>
          <p:cNvSpPr txBox="1">
            <a:spLocks/>
          </p:cNvSpPr>
          <p:nvPr/>
        </p:nvSpPr>
        <p:spPr bwMode="auto">
          <a:xfrm>
            <a:off x="23440" y="35669"/>
            <a:ext cx="7500888" cy="61435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400" b="1" dirty="0" smtClean="0">
                <a:solidFill>
                  <a:srgbClr val="003385"/>
                </a:solidFill>
                <a:cs typeface="Arial" pitchFamily="34" charset="0"/>
              </a:rPr>
              <a:t>MSFR : sûreté, fonctionnement et optimisation du design</a:t>
            </a:r>
            <a:endParaRPr lang="fr-FR" sz="2400" b="1" dirty="0">
              <a:solidFill>
                <a:srgbClr val="003385"/>
              </a:solidFill>
              <a:cs typeface="Arial" pitchFamily="34" charset="0"/>
            </a:endParaRPr>
          </a:p>
        </p:txBody>
      </p:sp>
      <p:pic>
        <p:nvPicPr>
          <p:cNvPr id="2" name="ALaureau_msfr_vid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5161"/>
          <a:stretch/>
        </p:blipFill>
        <p:spPr>
          <a:xfrm>
            <a:off x="23440" y="1050628"/>
            <a:ext cx="9144000" cy="5818262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539552" y="2438886"/>
            <a:ext cx="8280920" cy="26930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Avec des pompes à débit ajustable, la distribution de température du combustible ne varie pas = pas de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thermique sur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matériaux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Le réacteur est piloté sans avoir besoin de barre de contrôle</a:t>
            </a:r>
          </a:p>
          <a:p>
            <a:pPr algn="ctr">
              <a:spcAft>
                <a:spcPts val="600"/>
              </a:spcAft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La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puissance nucléaire produite par le réacteur suit exactement la puissance demandée par le réseau avec une grande stabilité du cœur : excellente flexibilité de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</a:p>
          <a:p>
            <a:pPr algn="ctr">
              <a:spcAft>
                <a:spcPts val="600"/>
              </a:spcAft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Code couplé neutronique-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thermohydraulique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Fission Matrix (TFM)-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OpenFOAM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» : adapté, précis et efficace pour le calcul de transitoires du MSFR</a:t>
            </a:r>
          </a:p>
          <a:p>
            <a:pPr algn="ctr">
              <a:spcAft>
                <a:spcPts val="600"/>
              </a:spcAft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Développement en cours d’un code système du MSFR (voir présentations de D. Heuer)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AutoShape 8"/>
          <p:cNvSpPr>
            <a:spLocks noChangeArrowheads="1"/>
          </p:cNvSpPr>
          <p:nvPr/>
        </p:nvSpPr>
        <p:spPr bwMode="auto">
          <a:xfrm>
            <a:off x="6300192" y="1011865"/>
            <a:ext cx="2736305" cy="328903"/>
          </a:xfrm>
          <a:prstGeom prst="wedgeRoundRectCallout">
            <a:avLst>
              <a:gd name="adj1" fmla="val -50195"/>
              <a:gd name="adj2" fmla="val 43403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fr-FR" sz="1400" b="1" dirty="0" err="1"/>
              <a:t>T</a:t>
            </a:r>
            <a:r>
              <a:rPr lang="en-US" altLang="fr-FR" sz="1400" b="1" dirty="0" err="1" smtClean="0"/>
              <a:t>hèse</a:t>
            </a:r>
            <a:r>
              <a:rPr lang="en-US" altLang="fr-FR" sz="1400" b="1" dirty="0" smtClean="0"/>
              <a:t> Axel </a:t>
            </a:r>
            <a:r>
              <a:rPr lang="en-US" altLang="fr-FR" sz="1400" b="1" dirty="0"/>
              <a:t>LAUREAU (2012-2015)</a:t>
            </a:r>
          </a:p>
        </p:txBody>
      </p:sp>
    </p:spTree>
    <p:extLst>
      <p:ext uri="{BB962C8B-B14F-4D97-AF65-F5344CB8AC3E}">
        <p14:creationId xmlns:p14="http://schemas.microsoft.com/office/powerpoint/2010/main" val="80994308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180974" y="201613"/>
            <a:ext cx="8855521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800" b="1" dirty="0" smtClean="0">
                <a:solidFill>
                  <a:srgbClr val="003399"/>
                </a:solidFill>
              </a:rPr>
              <a:t>Aspects du design impactant l’analyse de sûreté du MSFR</a:t>
            </a:r>
            <a:endParaRPr lang="fr-FR" altLang="fr-FR" sz="2800" b="1" dirty="0">
              <a:solidFill>
                <a:srgbClr val="003399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0825" y="2853532"/>
            <a:ext cx="8893175" cy="33117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600" dirty="0" smtClean="0">
                <a:solidFill>
                  <a:srgbClr val="003399"/>
                </a:solidFill>
              </a:rPr>
              <a:t>Pas de barre de contrôle en </a:t>
            </a:r>
            <a:r>
              <a:rPr lang="fr-FR" altLang="fr-FR" sz="2600" dirty="0" err="1" smtClean="0">
                <a:solidFill>
                  <a:srgbClr val="003399"/>
                </a:solidFill>
              </a:rPr>
              <a:t>coeur</a:t>
            </a:r>
            <a:endParaRPr lang="fr-FR" altLang="fr-FR" sz="2600" dirty="0" smtClean="0">
              <a:solidFill>
                <a:srgbClr val="003399"/>
              </a:solidFill>
            </a:endParaRP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Réactivité contrôlée par le taux de transfert de chaleur vers les échangeurs + coefficients de contre-réaction du sel, par l’ajustement en ligne de la composition fissile du sel et par la géométrie de la masse de combustible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Pas de nécessité de contrôler la nappe de flux de neutrons (pas de REC, irradiation uniforme, etc.)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altLang="fr-FR" sz="21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600" dirty="0" smtClean="0">
                <a:solidFill>
                  <a:srgbClr val="003399"/>
                </a:solidFill>
              </a:rPr>
              <a:t>Vidange du combustible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Possible si besoin de vidanger le combustible hors du cœur par simple transfer</a:t>
            </a:r>
            <a:r>
              <a:rPr lang="fr-FR" altLang="fr-FR" sz="2200" dirty="0" smtClean="0"/>
              <a:t>t fluide</a:t>
            </a:r>
            <a:endParaRPr lang="fr-FR" altLang="fr-FR" sz="2200" dirty="0" smtClean="0"/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Changer la géométrie du combustible pour avoir des marges de sous-criticité et pour optimiser son refroidissement 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Vidange passive ou action d’opérateur vers 2 systèmes dédiés (réservoirs de stockage / système de vidange d’urgence ou EDS)</a:t>
            </a:r>
            <a:endParaRPr lang="fr-FR" altLang="fr-FR" sz="2200" dirty="0"/>
          </a:p>
        </p:txBody>
      </p:sp>
      <p:sp>
        <p:nvSpPr>
          <p:cNvPr id="2" name="Espace réservé du contenu 2"/>
          <p:cNvSpPr txBox="1">
            <a:spLocks/>
          </p:cNvSpPr>
          <p:nvPr/>
        </p:nvSpPr>
        <p:spPr>
          <a:xfrm>
            <a:off x="250825" y="1052736"/>
            <a:ext cx="7103857" cy="1728788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200" dirty="0" smtClean="0">
                <a:solidFill>
                  <a:srgbClr val="003399"/>
                </a:solidFill>
              </a:rPr>
              <a:t>Combustible liquide</a:t>
            </a:r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Sel fondu = combustible et caloporteur</a:t>
            </a:r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Irradiation uniforme du combustible</a:t>
            </a:r>
            <a:endParaRPr lang="fr-FR" altLang="fr-FR" sz="1700" dirty="0" smtClean="0"/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Part significative de l’inventaire fissile circulant hors </a:t>
            </a:r>
            <a:r>
              <a:rPr lang="fr-FR" altLang="fr-FR" sz="1700" dirty="0" err="1" smtClean="0"/>
              <a:t>coeur</a:t>
            </a:r>
            <a:endParaRPr lang="fr-FR" altLang="fr-FR" sz="1700" dirty="0" smtClean="0"/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Traitement et chargement du combustible durant le fonctionnement </a:t>
            </a:r>
            <a:endParaRPr lang="fr-FR" altLang="fr-FR" sz="21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165165" y="2498577"/>
            <a:ext cx="6887138" cy="2189796"/>
            <a:chOff x="467544" y="3162777"/>
            <a:chExt cx="6887138" cy="2189796"/>
          </a:xfrm>
        </p:grpSpPr>
        <p:sp>
          <p:nvSpPr>
            <p:cNvPr id="9" name="Arrondir un rectangle avec un coin diagonal 8"/>
            <p:cNvSpPr/>
            <p:nvPr/>
          </p:nvSpPr>
          <p:spPr>
            <a:xfrm>
              <a:off x="467544" y="3162777"/>
              <a:ext cx="6887138" cy="2189796"/>
            </a:xfrm>
            <a:prstGeom prst="round2DiagRect">
              <a:avLst/>
            </a:prstGeom>
            <a:gradFill flip="none" rotWithShape="1">
              <a:gsLst>
                <a:gs pos="0">
                  <a:srgbClr val="FFC000"/>
                </a:gs>
                <a:gs pos="55000">
                  <a:srgbClr val="FFFF66"/>
                </a:gs>
                <a:gs pos="100000">
                  <a:srgbClr val="FF6600"/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0" name="Espace réservé du contenu 2"/>
            <p:cNvSpPr txBox="1">
              <a:spLocks/>
            </p:cNvSpPr>
            <p:nvPr/>
          </p:nvSpPr>
          <p:spPr bwMode="auto">
            <a:xfrm>
              <a:off x="635667" y="3378801"/>
              <a:ext cx="6538995" cy="1770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Définition du design (</a:t>
              </a:r>
              <a:r>
                <a:rPr lang="fr-FR" sz="1600" dirty="0" err="1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coeur</a:t>
              </a: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et système de vidange)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Définition des procédures de fonctionnement normal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Evaluation de sûreté : initiateurs d’accidents ? Scénarios ? 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Approche de sûreté : accident grave ? Barrières ? Contrôle de la réactivité ?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2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5292080" y="6520259"/>
            <a:ext cx="936104" cy="365125"/>
          </a:xfrm>
        </p:spPr>
        <p:txBody>
          <a:bodyPr/>
          <a:lstStyle/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6" y="1052736"/>
            <a:ext cx="5028630" cy="307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8"/>
          <p:cNvSpPr txBox="1">
            <a:spLocks/>
          </p:cNvSpPr>
          <p:nvPr/>
        </p:nvSpPr>
        <p:spPr bwMode="auto">
          <a:xfrm>
            <a:off x="107950" y="44450"/>
            <a:ext cx="7560394" cy="57623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600" b="1" dirty="0" smtClean="0">
                <a:solidFill>
                  <a:srgbClr val="003399"/>
                </a:solidFill>
              </a:rPr>
              <a:t>Définition d’une approche de sûreté dédiée au MSFR</a:t>
            </a:r>
            <a:endParaRPr lang="fr-FR" altLang="fr-FR" sz="2600" b="1" dirty="0">
              <a:solidFill>
                <a:srgbClr val="00339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4"/>
          <a:stretch/>
        </p:blipFill>
        <p:spPr>
          <a:xfrm>
            <a:off x="5206812" y="1083006"/>
            <a:ext cx="3937188" cy="3210090"/>
          </a:xfrm>
          <a:prstGeom prst="rect">
            <a:avLst/>
          </a:prstGeom>
        </p:spPr>
      </p:pic>
      <p:sp>
        <p:nvSpPr>
          <p:cNvPr id="5" name="Espace réservé du contenu 9"/>
          <p:cNvSpPr txBox="1">
            <a:spLocks/>
          </p:cNvSpPr>
          <p:nvPr/>
        </p:nvSpPr>
        <p:spPr>
          <a:xfrm>
            <a:off x="251520" y="4149080"/>
            <a:ext cx="8640960" cy="270892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sz="1600" b="1" dirty="0" smtClean="0">
                <a:solidFill>
                  <a:srgbClr val="003399"/>
                </a:solidFill>
              </a:rPr>
              <a:t>Développer une analyse de sûreté dédiée à un RSF </a:t>
            </a:r>
            <a:r>
              <a:rPr lang="fr-FR" altLang="fr-FR" sz="1600" b="1" dirty="0" smtClean="0">
                <a:solidFill>
                  <a:srgbClr val="003399"/>
                </a:solidFill>
              </a:rPr>
              <a:t>rapide à combustible liquide circulant</a:t>
            </a:r>
            <a:r>
              <a:rPr lang="fr-FR" altLang="fr-FR" sz="1600" b="1" dirty="0" smtClean="0">
                <a:solidFill>
                  <a:srgbClr val="003399"/>
                </a:solidFill>
              </a:rPr>
              <a:t>, à partir d’approches probabilistes et déterministes </a:t>
            </a:r>
            <a:r>
              <a:rPr lang="fr-FR" altLang="fr-FR" sz="1400" b="1" dirty="0" smtClean="0"/>
              <a:t>- Basée sur les principe de sûreté classique </a:t>
            </a:r>
            <a:r>
              <a:rPr lang="fr-FR" altLang="fr-FR" sz="1400" dirty="0" smtClean="0"/>
              <a:t>i.e.</a:t>
            </a:r>
            <a:r>
              <a:rPr lang="fr-FR" altLang="fr-FR" sz="1400" dirty="0" smtClean="0"/>
              <a:t> défense en profondeur, barrières successives, 3 fonctions de sûreté (contrôle de la réactivité, refroidissement, confinement) etc. </a:t>
            </a:r>
            <a:r>
              <a:rPr lang="fr-FR" altLang="fr-FR" sz="1400" b="1" dirty="0" smtClean="0"/>
              <a:t>mais adapté aux caractéristiques du  MSFR : définition de l’accident grave et des barrières de confinement, élimination pratique…</a:t>
            </a:r>
            <a:endParaRPr lang="fr-FR" altLang="fr-FR" sz="1400" b="1" dirty="0" smtClean="0">
              <a:solidFill>
                <a:srgbClr val="003399"/>
              </a:solidFill>
            </a:endParaRPr>
          </a:p>
          <a:p>
            <a:pPr marL="182563" indent="-18256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sz="1600" b="1" dirty="0" smtClean="0">
                <a:solidFill>
                  <a:srgbClr val="003399"/>
                </a:solidFill>
              </a:rPr>
              <a:t>Construire un modèle d’analyse de risque du réacteur</a:t>
            </a:r>
          </a:p>
          <a:p>
            <a:pPr marL="712788" lvl="2" indent="-16510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FR" altLang="fr-FR" sz="1400" dirty="0" smtClean="0"/>
              <a:t>Identifier les initiateurs </a:t>
            </a:r>
            <a:r>
              <a:rPr lang="fr-FR" altLang="fr-FR" sz="1400" b="1" dirty="0" smtClean="0"/>
              <a:t>(</a:t>
            </a:r>
            <a:r>
              <a:rPr lang="fr-FR" altLang="fr-FR" sz="1400" b="1" dirty="0" err="1" smtClean="0"/>
              <a:t>Postulated</a:t>
            </a:r>
            <a:r>
              <a:rPr lang="fr-FR" altLang="fr-FR" sz="1400" b="1" dirty="0" smtClean="0"/>
              <a:t> </a:t>
            </a:r>
            <a:r>
              <a:rPr lang="fr-FR" altLang="fr-FR" sz="1400" b="1" dirty="0" err="1" smtClean="0"/>
              <a:t>Initiated</a:t>
            </a:r>
            <a:r>
              <a:rPr lang="fr-FR" altLang="fr-FR" sz="1400" b="1" dirty="0" smtClean="0"/>
              <a:t> Events, hasards) et les scénarios à haut risque</a:t>
            </a:r>
          </a:p>
          <a:p>
            <a:pPr marL="712788" lvl="2" indent="-16510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FR" altLang="fr-FR" sz="1400" dirty="0" smtClean="0"/>
              <a:t>Evaluer le risque dû à la </a:t>
            </a:r>
            <a:r>
              <a:rPr lang="fr-FR" altLang="fr-FR" sz="1400" b="1" dirty="0" smtClean="0"/>
              <a:t>chaleur résiduelle </a:t>
            </a:r>
            <a:r>
              <a:rPr lang="fr-FR" altLang="fr-FR" sz="1400" dirty="0" smtClean="0"/>
              <a:t>et aux </a:t>
            </a:r>
            <a:r>
              <a:rPr lang="fr-FR" altLang="fr-FR" sz="1400" b="1" dirty="0" smtClean="0"/>
              <a:t>inventaires radioactifs</a:t>
            </a:r>
          </a:p>
          <a:p>
            <a:pPr marL="712788" lvl="2" indent="-16510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FR" altLang="fr-FR" sz="1400" dirty="0" smtClean="0"/>
              <a:t>Evaluer les solutions pratiques potentielles de design (</a:t>
            </a:r>
            <a:r>
              <a:rPr lang="fr-FR" altLang="fr-FR" sz="1400" b="1" dirty="0" smtClean="0"/>
              <a:t>barrières</a:t>
            </a:r>
            <a:r>
              <a:rPr lang="fr-FR" altLang="fr-FR" sz="1400" dirty="0" smtClean="0"/>
              <a:t>)</a:t>
            </a:r>
          </a:p>
          <a:p>
            <a:pPr marL="712788" lvl="2" indent="-16510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FR" altLang="fr-FR" sz="1400" dirty="0" err="1" smtClean="0"/>
              <a:t>Allow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reactor</a:t>
            </a:r>
            <a:r>
              <a:rPr lang="fr-FR" altLang="fr-FR" sz="1400" dirty="0" smtClean="0"/>
              <a:t> designer to </a:t>
            </a:r>
            <a:r>
              <a:rPr lang="fr-FR" altLang="fr-FR" sz="1400" dirty="0" err="1" smtClean="0"/>
              <a:t>estimate</a:t>
            </a:r>
            <a:r>
              <a:rPr lang="fr-FR" altLang="fr-FR" sz="1400" dirty="0" smtClean="0"/>
              <a:t> impact of design changes (</a:t>
            </a:r>
            <a:r>
              <a:rPr lang="fr-FR" altLang="fr-FR" sz="1400" b="1" i="1" dirty="0" smtClean="0"/>
              <a:t>design by </a:t>
            </a:r>
            <a:r>
              <a:rPr lang="fr-FR" altLang="fr-FR" sz="1400" b="1" i="1" dirty="0" err="1" smtClean="0"/>
              <a:t>safety</a:t>
            </a:r>
            <a:r>
              <a:rPr lang="fr-FR" altLang="fr-FR" sz="1400" dirty="0" smtClean="0"/>
              <a:t>)</a:t>
            </a:r>
            <a:endParaRPr lang="fr-FR" altLang="fr-FR" sz="1400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611560" y="692027"/>
            <a:ext cx="4032448" cy="360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63500" dir="8280000">
              <a:srgbClr val="000000">
                <a:alpha val="57000"/>
              </a:srgbClr>
            </a:outerShdw>
          </a:effec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FR" altLang="fr-FR" sz="1800" b="1" u="sng" dirty="0" smtClean="0"/>
              <a:t>Méthodologie : ISAM + INPRO / WENRA</a:t>
            </a:r>
            <a:endParaRPr lang="fr-FR" altLang="fr-FR" sz="1800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5796012" y="692696"/>
            <a:ext cx="2592412" cy="360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63500" dir="8280000">
              <a:srgbClr val="000000">
                <a:alpha val="57000"/>
              </a:srgbClr>
            </a:outerShdw>
          </a:effec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FR" altLang="fr-FR" sz="1800" b="1" u="sng" dirty="0" smtClean="0"/>
              <a:t>Analyse de risques</a:t>
            </a:r>
            <a:endParaRPr lang="fr-FR" altLang="fr-FR" sz="1800" dirty="0" smtClean="0"/>
          </a:p>
        </p:txBody>
      </p:sp>
      <p:sp>
        <p:nvSpPr>
          <p:cNvPr id="3" name="Croix 2"/>
          <p:cNvSpPr/>
          <p:nvPr/>
        </p:nvSpPr>
        <p:spPr bwMode="auto">
          <a:xfrm>
            <a:off x="4860032" y="2132856"/>
            <a:ext cx="432048" cy="432048"/>
          </a:xfrm>
          <a:prstGeom prst="plus">
            <a:avLst>
              <a:gd name="adj" fmla="val 341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451" y="5161040"/>
            <a:ext cx="821728" cy="684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59257" y="3971559"/>
            <a:ext cx="6840760" cy="101566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fr-FR" b="1" dirty="0" smtClean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fr-FR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Voir présentations de Stéphane </a:t>
            </a:r>
            <a:r>
              <a:rPr lang="fr-F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Beils</a:t>
            </a:r>
            <a:r>
              <a:rPr lang="fr-FR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et Delphine Gérardin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r-FR" b="1" dirty="0" smtClean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 txBox="1">
            <a:spLocks/>
          </p:cNvSpPr>
          <p:nvPr/>
        </p:nvSpPr>
        <p:spPr bwMode="auto">
          <a:xfrm>
            <a:off x="0" y="0"/>
            <a:ext cx="5652120" cy="518082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b="1" dirty="0">
                <a:solidFill>
                  <a:srgbClr val="003399"/>
                </a:solidFill>
              </a:rPr>
              <a:t>MSFR : Projet SAMOFAR – Etudes de sûreté</a:t>
            </a:r>
            <a:endParaRPr lang="en-US" altLang="fr-FR" sz="2400" b="1" dirty="0" smtClean="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716016" y="6520259"/>
            <a:ext cx="936104" cy="365125"/>
          </a:xfrm>
        </p:spPr>
        <p:txBody>
          <a:bodyPr/>
          <a:lstStyle/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072" y="1456763"/>
            <a:ext cx="2498202" cy="3036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75095"/>
            <a:ext cx="5395861" cy="3645993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306572" y="4600702"/>
            <a:ext cx="4824536" cy="16970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kern="0" dirty="0" err="1" smtClean="0">
                <a:solidFill>
                  <a:srgbClr val="002060"/>
                </a:solidFill>
              </a:rPr>
              <a:t>Liste</a:t>
            </a:r>
            <a:r>
              <a:rPr lang="en-US" sz="1600" b="1" u="sng" kern="0" dirty="0" smtClean="0">
                <a:solidFill>
                  <a:srgbClr val="002060"/>
                </a:solidFill>
              </a:rPr>
              <a:t> </a:t>
            </a:r>
            <a:r>
              <a:rPr lang="en-US" sz="1600" b="1" u="sng" kern="0" dirty="0" err="1" smtClean="0">
                <a:solidFill>
                  <a:srgbClr val="002060"/>
                </a:solidFill>
              </a:rPr>
              <a:t>préliminaire</a:t>
            </a:r>
            <a:r>
              <a:rPr lang="en-US" sz="1600" b="1" u="sng" kern="0" dirty="0" smtClean="0">
                <a:solidFill>
                  <a:srgbClr val="002060"/>
                </a:solidFill>
              </a:rPr>
              <a:t> </a:t>
            </a:r>
            <a:r>
              <a:rPr lang="en-US" sz="1600" b="1" u="sng" kern="0" dirty="0" err="1" smtClean="0">
                <a:solidFill>
                  <a:srgbClr val="002060"/>
                </a:solidFill>
              </a:rPr>
              <a:t>d’accidents</a:t>
            </a:r>
            <a:r>
              <a:rPr lang="en-US" sz="1600" b="1" u="sng" kern="0" dirty="0" smtClean="0">
                <a:solidFill>
                  <a:srgbClr val="002060"/>
                </a:solidFill>
              </a:rPr>
              <a:t> du MSFR :</a:t>
            </a:r>
            <a:endParaRPr lang="en-US" sz="1600" b="1" u="sng" kern="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500" kern="0" dirty="0" smtClean="0"/>
              <a:t>LOHS - Loss Of Heat Sink</a:t>
            </a:r>
          </a:p>
          <a:p>
            <a:pPr lvl="1">
              <a:spcBef>
                <a:spcPts val="0"/>
              </a:spcBef>
            </a:pPr>
            <a:r>
              <a:rPr lang="en-US" sz="1500" kern="0" dirty="0" smtClean="0"/>
              <a:t>LOFF - Loss Of Fuel Flow</a:t>
            </a:r>
          </a:p>
          <a:p>
            <a:pPr lvl="1">
              <a:spcBef>
                <a:spcPts val="0"/>
              </a:spcBef>
            </a:pPr>
            <a:r>
              <a:rPr lang="en-US" sz="1500" kern="0" dirty="0" smtClean="0"/>
              <a:t>TLOP - Total Loss Of Power</a:t>
            </a:r>
          </a:p>
          <a:p>
            <a:pPr lvl="1">
              <a:spcBef>
                <a:spcPts val="0"/>
              </a:spcBef>
            </a:pPr>
            <a:r>
              <a:rPr lang="en-US" sz="1500" kern="0" dirty="0" smtClean="0"/>
              <a:t>OVC - </a:t>
            </a:r>
            <a:r>
              <a:rPr lang="en-US" sz="1500" kern="0" dirty="0" err="1" smtClean="0"/>
              <a:t>OVer</a:t>
            </a:r>
            <a:r>
              <a:rPr lang="en-US" sz="1500" kern="0" dirty="0" smtClean="0"/>
              <a:t>-Cooling</a:t>
            </a:r>
          </a:p>
          <a:p>
            <a:pPr lvl="1">
              <a:spcBef>
                <a:spcPts val="0"/>
              </a:spcBef>
            </a:pPr>
            <a:r>
              <a:rPr lang="en-US" sz="1500" kern="0" dirty="0" smtClean="0"/>
              <a:t>LOLF - Loss Of Liquid Fuel</a:t>
            </a:r>
          </a:p>
          <a:p>
            <a:pPr lvl="1">
              <a:spcBef>
                <a:spcPts val="0"/>
              </a:spcBef>
            </a:pPr>
            <a:r>
              <a:rPr lang="en-US" sz="1500" kern="0" dirty="0" smtClean="0"/>
              <a:t>RAA - Reactivity Anomalies Accident </a:t>
            </a:r>
          </a:p>
          <a:p>
            <a:pPr lvl="1"/>
            <a:endParaRPr lang="en-US" sz="1400" kern="0" dirty="0" smtClean="0"/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endParaRPr lang="en-US" sz="1600" kern="0" dirty="0"/>
          </a:p>
        </p:txBody>
      </p:sp>
      <p:sp>
        <p:nvSpPr>
          <p:cNvPr id="11" name="Flèche vers le bas 10"/>
          <p:cNvSpPr>
            <a:spLocks noChangeArrowheads="1"/>
          </p:cNvSpPr>
          <p:nvPr/>
        </p:nvSpPr>
        <p:spPr bwMode="auto">
          <a:xfrm rot="16200000">
            <a:off x="4126324" y="5283339"/>
            <a:ext cx="283790" cy="319530"/>
          </a:xfrm>
          <a:prstGeom prst="downArrow">
            <a:avLst>
              <a:gd name="adj1" fmla="val 50000"/>
              <a:gd name="adj2" fmla="val 50090"/>
            </a:avLst>
          </a:prstGeom>
          <a:solidFill>
            <a:srgbClr val="3366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63500" dir="8280003" rotWithShape="0">
              <a:srgbClr val="808080">
                <a:alpha val="56998"/>
              </a:srgbClr>
            </a:outerShdw>
          </a:effectLst>
        </p:spPr>
        <p:txBody>
          <a:bodyPr rot="10800000" vert="eaVert"/>
          <a:lstStyle/>
          <a:p>
            <a:pPr eaLnBrk="0" hangingPunct="0">
              <a:defRPr/>
            </a:pPr>
            <a:endParaRPr lang="en-GB" sz="170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492" y="3479476"/>
            <a:ext cx="981913" cy="818530"/>
          </a:xfrm>
          <a:prstGeom prst="rect">
            <a:avLst/>
          </a:prstGeom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790397" y="260648"/>
            <a:ext cx="3174091" cy="1012002"/>
          </a:xfrm>
          <a:prstGeom prst="wedgeRoundRectCallout">
            <a:avLst>
              <a:gd name="adj1" fmla="val -50195"/>
              <a:gd name="adj2" fmla="val 43403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fr-FR" sz="1500" dirty="0" err="1" smtClean="0"/>
              <a:t>Thèses</a:t>
            </a:r>
            <a:r>
              <a:rPr lang="en-GB" altLang="fr-FR" sz="1500" dirty="0" smtClean="0"/>
              <a:t> de </a:t>
            </a:r>
            <a:r>
              <a:rPr lang="en-GB" altLang="fr-FR" sz="1500" dirty="0" err="1" smtClean="0"/>
              <a:t>Mariya</a:t>
            </a:r>
            <a:r>
              <a:rPr lang="en-GB" altLang="fr-FR" sz="1500" dirty="0" smtClean="0"/>
              <a:t> </a:t>
            </a:r>
            <a:r>
              <a:rPr lang="en-GB" altLang="fr-FR" sz="1500" dirty="0" smtClean="0"/>
              <a:t>Brovchenko (LPSC, 2010-2013), Delphine </a:t>
            </a:r>
            <a:r>
              <a:rPr lang="en-GB" altLang="fr-FR" sz="1500" dirty="0" err="1" smtClean="0"/>
              <a:t>Gérardin</a:t>
            </a:r>
            <a:r>
              <a:rPr lang="en-GB" altLang="fr-FR" sz="1500" dirty="0" smtClean="0"/>
              <a:t> (LPSC) </a:t>
            </a:r>
            <a:r>
              <a:rPr lang="en-GB" altLang="fr-FR" sz="1500" dirty="0" smtClean="0"/>
              <a:t>et Anna-Chiara </a:t>
            </a:r>
            <a:r>
              <a:rPr lang="en-GB" altLang="fr-FR" sz="1500" dirty="0" err="1" smtClean="0"/>
              <a:t>Uggenti</a:t>
            </a:r>
            <a:r>
              <a:rPr lang="en-GB" altLang="fr-FR" sz="1500" dirty="0" smtClean="0"/>
              <a:t> (POLITO)</a:t>
            </a:r>
            <a:endParaRPr lang="en-GB" altLang="fr-FR" sz="1500" dirty="0"/>
          </a:p>
        </p:txBody>
      </p:sp>
      <p:sp>
        <p:nvSpPr>
          <p:cNvPr id="5" name="Rectangle 4"/>
          <p:cNvSpPr/>
          <p:nvPr/>
        </p:nvSpPr>
        <p:spPr>
          <a:xfrm>
            <a:off x="179512" y="4797152"/>
            <a:ext cx="381642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000" lvl="1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 err="1" smtClean="0"/>
              <a:t>Connaissance</a:t>
            </a:r>
            <a:r>
              <a:rPr lang="en-US" sz="1600" kern="0" dirty="0" smtClean="0"/>
              <a:t> des REP</a:t>
            </a:r>
            <a:endParaRPr lang="en-US" sz="1600" kern="0" dirty="0"/>
          </a:p>
          <a:p>
            <a:pPr marL="108000" lvl="1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 err="1" smtClean="0"/>
              <a:t>Livrables</a:t>
            </a:r>
            <a:r>
              <a:rPr lang="en-US" sz="1600" kern="0" dirty="0" smtClean="0"/>
              <a:t> </a:t>
            </a:r>
            <a:r>
              <a:rPr lang="en-US" sz="1600" kern="0" dirty="0"/>
              <a:t>EVOL 2.5 &amp; 2.6 + </a:t>
            </a:r>
            <a:r>
              <a:rPr lang="en-US" sz="1600" kern="0" dirty="0" err="1" smtClean="0"/>
              <a:t>Thèse</a:t>
            </a:r>
            <a:r>
              <a:rPr lang="en-US" sz="1600" kern="0" dirty="0" smtClean="0"/>
              <a:t> de M</a:t>
            </a:r>
            <a:r>
              <a:rPr lang="en-US" sz="1600" kern="0" dirty="0"/>
              <a:t>. Brovchenko</a:t>
            </a:r>
          </a:p>
          <a:p>
            <a:pPr marL="108000" lvl="1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 err="1" smtClean="0"/>
              <a:t>Ré-évaluation</a:t>
            </a:r>
            <a:r>
              <a:rPr lang="en-US" sz="1600" kern="0" dirty="0" smtClean="0"/>
              <a:t> qualitative pour </a:t>
            </a:r>
            <a:r>
              <a:rPr lang="en-US" sz="1600" kern="0" dirty="0" err="1" smtClean="0"/>
              <a:t>prendre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en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compte</a:t>
            </a:r>
            <a:r>
              <a:rPr lang="en-US" sz="1600" kern="0" dirty="0" smtClean="0"/>
              <a:t> le nouveau design</a:t>
            </a:r>
            <a:endParaRPr lang="en-US" sz="1600" kern="0" dirty="0"/>
          </a:p>
        </p:txBody>
      </p:sp>
      <p:sp>
        <p:nvSpPr>
          <p:cNvPr id="13" name="Croix 12"/>
          <p:cNvSpPr/>
          <p:nvPr/>
        </p:nvSpPr>
        <p:spPr bwMode="auto">
          <a:xfrm>
            <a:off x="2123727" y="4225998"/>
            <a:ext cx="368887" cy="427138"/>
          </a:xfrm>
          <a:prstGeom prst="plus">
            <a:avLst>
              <a:gd name="adj" fmla="val 3590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ndir un rectangle avec un coin diagonal 8"/>
          <p:cNvSpPr/>
          <p:nvPr/>
        </p:nvSpPr>
        <p:spPr bwMode="auto">
          <a:xfrm>
            <a:off x="323850" y="765175"/>
            <a:ext cx="8496300" cy="244792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764704"/>
            <a:ext cx="85677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30000"/>
              </a:spcAft>
            </a:pPr>
            <a:r>
              <a:rPr lang="fr-FR" b="1" u="sng" dirty="0" smtClean="0"/>
              <a:t>Dimensionnement des installations</a:t>
            </a:r>
          </a:p>
          <a:p>
            <a:r>
              <a:rPr lang="fr-FR" sz="2000" u="sng" dirty="0" smtClean="0">
                <a:solidFill>
                  <a:srgbClr val="003399"/>
                </a:solidFill>
              </a:rPr>
              <a:t>Petite taille :</a:t>
            </a:r>
            <a:r>
              <a:rPr lang="fr-FR" sz="2000" dirty="0" smtClean="0">
                <a:solidFill>
                  <a:srgbClr val="003399"/>
                </a:solidFill>
              </a:rPr>
              <a:t> ~1litre - chimie et corrosion – traitement chimique</a:t>
            </a:r>
          </a:p>
          <a:p>
            <a:r>
              <a:rPr lang="fr-FR" dirty="0" smtClean="0"/>
              <a:t>	Pyrochimie : données de base, traitement, monitoring</a:t>
            </a:r>
            <a:endParaRPr lang="fr-FR" sz="1200" u="sng" dirty="0" smtClean="0">
              <a:solidFill>
                <a:srgbClr val="003399"/>
              </a:solidFill>
            </a:endParaRPr>
          </a:p>
          <a:p>
            <a:pPr>
              <a:spcBef>
                <a:spcPct val="25000"/>
              </a:spcBef>
            </a:pPr>
            <a:r>
              <a:rPr lang="fr-FR" sz="2000" u="sng" dirty="0" smtClean="0">
                <a:solidFill>
                  <a:srgbClr val="003399"/>
                </a:solidFill>
              </a:rPr>
              <a:t>Taille moyenne :</a:t>
            </a:r>
            <a:r>
              <a:rPr lang="fr-FR" sz="2000" dirty="0" smtClean="0">
                <a:solidFill>
                  <a:srgbClr val="003399"/>
                </a:solidFill>
              </a:rPr>
              <a:t> ~100 litres – hydrodynamique, extraction PF nobles, échangeurs</a:t>
            </a:r>
          </a:p>
          <a:p>
            <a:r>
              <a:rPr lang="fr-FR" dirty="0" smtClean="0"/>
              <a:t>	</a:t>
            </a:r>
            <a:r>
              <a:rPr lang="fr-FR" dirty="0" smtClean="0"/>
              <a:t>Analyse de </a:t>
            </a:r>
            <a:r>
              <a:rPr lang="fr-FR" dirty="0" err="1" smtClean="0"/>
              <a:t>process</a:t>
            </a:r>
            <a:r>
              <a:rPr lang="fr-FR" dirty="0" smtClean="0"/>
              <a:t>, modélisation, </a:t>
            </a:r>
            <a:r>
              <a:rPr lang="fr-FR" dirty="0" smtClean="0"/>
              <a:t>essais </a:t>
            </a:r>
            <a:r>
              <a:rPr lang="fr-FR" dirty="0" smtClean="0"/>
              <a:t>technologiques</a:t>
            </a:r>
            <a:endParaRPr lang="fr-FR" sz="1200" u="sng" dirty="0" smtClean="0">
              <a:solidFill>
                <a:srgbClr val="003399"/>
              </a:solidFill>
            </a:endParaRPr>
          </a:p>
          <a:p>
            <a:pPr>
              <a:spcBef>
                <a:spcPct val="25000"/>
              </a:spcBef>
            </a:pPr>
            <a:r>
              <a:rPr lang="fr-FR" u="sng" dirty="0" smtClean="0">
                <a:solidFill>
                  <a:srgbClr val="003399"/>
                </a:solidFill>
              </a:rPr>
              <a:t>Pleine échelle </a:t>
            </a:r>
            <a:r>
              <a:rPr lang="fr-FR" sz="2000" u="sng" dirty="0" smtClean="0">
                <a:solidFill>
                  <a:srgbClr val="003399"/>
                </a:solidFill>
              </a:rPr>
              <a:t>: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3399"/>
                </a:solidFill>
              </a:rPr>
              <a:t>~1 m</a:t>
            </a:r>
            <a:r>
              <a:rPr lang="fr-FR" sz="2000" baseline="30000" dirty="0" smtClean="0">
                <a:solidFill>
                  <a:srgbClr val="003399"/>
                </a:solidFill>
              </a:rPr>
              <a:t>3</a:t>
            </a:r>
            <a:r>
              <a:rPr lang="fr-FR" sz="2000" dirty="0" smtClean="0">
                <a:solidFill>
                  <a:srgbClr val="003399"/>
                </a:solidFill>
              </a:rPr>
              <a:t> sel / </a:t>
            </a:r>
            <a:r>
              <a:rPr lang="fr-FR" dirty="0" smtClean="0">
                <a:solidFill>
                  <a:srgbClr val="003399"/>
                </a:solidFill>
              </a:rPr>
              <a:t>boucle</a:t>
            </a:r>
            <a:r>
              <a:rPr lang="fr-FR" sz="2000" dirty="0" smtClean="0">
                <a:solidFill>
                  <a:srgbClr val="003399"/>
                </a:solidFill>
              </a:rPr>
              <a:t> – validation </a:t>
            </a:r>
            <a:r>
              <a:rPr lang="fr-FR" dirty="0" smtClean="0">
                <a:solidFill>
                  <a:srgbClr val="003399"/>
                </a:solidFill>
              </a:rPr>
              <a:t>à l’échelle boucle</a:t>
            </a:r>
            <a:endParaRPr lang="fr-FR" sz="2000" dirty="0" smtClean="0">
              <a:solidFill>
                <a:srgbClr val="003399"/>
              </a:solidFill>
            </a:endParaRPr>
          </a:p>
          <a:p>
            <a:r>
              <a:rPr lang="fr-FR" dirty="0" smtClean="0"/>
              <a:t>	Validation de l’intégration technologique et modèles hydrodynamiques</a:t>
            </a:r>
            <a:endParaRPr lang="fr-FR" dirty="0"/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250825" y="3500438"/>
            <a:ext cx="8496300" cy="2592387"/>
            <a:chOff x="250825" y="3500438"/>
            <a:chExt cx="8496300" cy="2592387"/>
          </a:xfrm>
        </p:grpSpPr>
        <p:sp>
          <p:nvSpPr>
            <p:cNvPr id="11" name="Arrondir un rectangle avec un coin diagonal 8"/>
            <p:cNvSpPr>
              <a:spLocks/>
            </p:cNvSpPr>
            <p:nvPr/>
          </p:nvSpPr>
          <p:spPr bwMode="auto">
            <a:xfrm>
              <a:off x="250825" y="3500438"/>
              <a:ext cx="8496300" cy="2592387"/>
            </a:xfrm>
            <a:custGeom>
              <a:avLst/>
              <a:gdLst>
                <a:gd name="T0" fmla="*/ 7062787 w 7062787"/>
                <a:gd name="T1" fmla="*/ 1476375 h 2952750"/>
                <a:gd name="T2" fmla="*/ 3531394 w 7062787"/>
                <a:gd name="T3" fmla="*/ 2952750 h 2952750"/>
                <a:gd name="T4" fmla="*/ 0 w 7062787"/>
                <a:gd name="T5" fmla="*/ 1476375 h 2952750"/>
                <a:gd name="T6" fmla="*/ 3531394 w 7062787"/>
                <a:gd name="T7" fmla="*/ 0 h 295275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44141 w 7062787"/>
                <a:gd name="T13" fmla="*/ 144141 h 2952750"/>
                <a:gd name="T14" fmla="*/ 6918646 w 7062787"/>
                <a:gd name="T15" fmla="*/ 2808609 h 2952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62787" h="2952750">
                  <a:moveTo>
                    <a:pt x="492135" y="0"/>
                  </a:moveTo>
                  <a:lnTo>
                    <a:pt x="7062787" y="0"/>
                  </a:lnTo>
                  <a:lnTo>
                    <a:pt x="7062787" y="2460615"/>
                  </a:lnTo>
                  <a:cubicBezTo>
                    <a:pt x="7062787" y="2732413"/>
                    <a:pt x="6842450" y="2952749"/>
                    <a:pt x="6570652" y="2952750"/>
                  </a:cubicBezTo>
                  <a:lnTo>
                    <a:pt x="0" y="2952750"/>
                  </a:lnTo>
                  <a:lnTo>
                    <a:pt x="0" y="492135"/>
                  </a:lnTo>
                  <a:cubicBezTo>
                    <a:pt x="0" y="220336"/>
                    <a:pt x="220336" y="0"/>
                    <a:pt x="492135" y="1"/>
                  </a:cubicBezTo>
                  <a:cubicBezTo>
                    <a:pt x="492135" y="1"/>
                    <a:pt x="492135" y="1"/>
                    <a:pt x="492135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55576" y="3548063"/>
              <a:ext cx="7561907" cy="253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ct val="45000"/>
                </a:spcAft>
              </a:pPr>
              <a:r>
                <a:rPr lang="fr-FR" b="1" u="sng" dirty="0" smtClean="0"/>
                <a:t>3 niveaux de radio protection</a:t>
              </a:r>
            </a:p>
            <a:p>
              <a:r>
                <a:rPr lang="fr-FR" sz="2000" dirty="0" smtClean="0">
                  <a:solidFill>
                    <a:srgbClr val="006600"/>
                  </a:solidFill>
                  <a:sym typeface="Wingdings" pitchFamily="2" charset="2"/>
                </a:rPr>
                <a:t> </a:t>
              </a:r>
              <a:r>
                <a:rPr lang="fr-FR" sz="2000" dirty="0" smtClean="0">
                  <a:solidFill>
                    <a:srgbClr val="006600"/>
                  </a:solidFill>
                </a:rPr>
                <a:t>Sel simulant inactif </a:t>
              </a:r>
              <a:r>
                <a:rPr lang="fr-FR" sz="2000" dirty="0" smtClean="0">
                  <a:solidFill>
                    <a:srgbClr val="006600"/>
                  </a:solidFill>
                  <a:sym typeface="Wingdings" pitchFamily="2" charset="2"/>
                </a:rPr>
                <a:t> </a:t>
              </a:r>
              <a:r>
                <a:rPr lang="fr-FR" sz="2000" dirty="0" smtClean="0">
                  <a:solidFill>
                    <a:srgbClr val="006600"/>
                  </a:solidFill>
                </a:rPr>
                <a:t>laboratoire standard</a:t>
              </a:r>
            </a:p>
            <a:p>
              <a:r>
                <a:rPr lang="fr-FR" dirty="0" smtClean="0"/>
                <a:t>	Hydrodynamique, matériaux, mesures, validation de modèles</a:t>
              </a:r>
              <a:endParaRPr lang="fr-FR" sz="900" dirty="0" smtClean="0"/>
            </a:p>
            <a:p>
              <a:pPr>
                <a:spcBef>
                  <a:spcPct val="25000"/>
                </a:spcBef>
              </a:pPr>
              <a:r>
                <a:rPr lang="fr-FR" sz="2000" dirty="0" smtClean="0">
                  <a:solidFill>
                    <a:srgbClr val="006600"/>
                  </a:solidFill>
                  <a:sym typeface="Wingdings" pitchFamily="2" charset="2"/>
                </a:rPr>
                <a:t> </a:t>
              </a:r>
              <a:r>
                <a:rPr lang="fr-FR" sz="2000" dirty="0" smtClean="0">
                  <a:solidFill>
                    <a:srgbClr val="006600"/>
                  </a:solidFill>
                </a:rPr>
                <a:t>Faible activité (Th, U appauvri) </a:t>
              </a:r>
              <a:r>
                <a:rPr lang="fr-FR" dirty="0" smtClean="0">
                  <a:solidFill>
                    <a:srgbClr val="006600"/>
                  </a:solidFill>
                  <a:sym typeface="Wingdings" pitchFamily="2" charset="2"/>
                </a:rPr>
                <a:t></a:t>
              </a:r>
              <a:r>
                <a:rPr lang="fr-FR" sz="2000" dirty="0" smtClean="0">
                  <a:solidFill>
                    <a:srgbClr val="006600"/>
                  </a:solidFill>
                </a:rPr>
                <a:t> Standard </a:t>
              </a:r>
              <a:r>
                <a:rPr lang="fr-FR" sz="2000" dirty="0" err="1" smtClean="0">
                  <a:solidFill>
                    <a:srgbClr val="006600"/>
                  </a:solidFill>
                </a:rPr>
                <a:t>lab</a:t>
              </a:r>
              <a:r>
                <a:rPr lang="fr-FR" sz="2000" dirty="0" smtClean="0">
                  <a:solidFill>
                    <a:srgbClr val="006600"/>
                  </a:solidFill>
                </a:rPr>
                <a:t> + radio </a:t>
              </a:r>
              <a:r>
                <a:rPr lang="fr-FR" sz="2000" dirty="0" err="1" smtClean="0">
                  <a:solidFill>
                    <a:srgbClr val="006600"/>
                  </a:solidFill>
                </a:rPr>
                <a:t>protect</a:t>
              </a:r>
              <a:endParaRPr lang="fr-FR" sz="2000" dirty="0" smtClean="0">
                <a:solidFill>
                  <a:srgbClr val="006600"/>
                </a:solidFill>
              </a:endParaRPr>
            </a:p>
            <a:p>
              <a:r>
                <a:rPr lang="fr-FR" dirty="0" smtClean="0"/>
                <a:t>	Pyrochimie, corrosion, contrôle chimique</a:t>
              </a:r>
              <a:endParaRPr lang="fr-FR" sz="900" dirty="0" smtClean="0">
                <a:solidFill>
                  <a:srgbClr val="003399"/>
                </a:solidFill>
              </a:endParaRPr>
            </a:p>
            <a:p>
              <a:pPr>
                <a:spcBef>
                  <a:spcPct val="25000"/>
                </a:spcBef>
              </a:pPr>
              <a:r>
                <a:rPr lang="fr-FR" sz="2000" dirty="0" smtClean="0">
                  <a:solidFill>
                    <a:srgbClr val="006600"/>
                  </a:solidFill>
                  <a:sym typeface="Wingdings" pitchFamily="2" charset="2"/>
                </a:rPr>
                <a:t> </a:t>
              </a:r>
              <a:r>
                <a:rPr lang="fr-FR" sz="2000" dirty="0" smtClean="0">
                  <a:solidFill>
                    <a:srgbClr val="006600"/>
                  </a:solidFill>
                </a:rPr>
                <a:t>Haute activité (</a:t>
              </a:r>
              <a:r>
                <a:rPr lang="fr-FR" sz="2000" baseline="30000" dirty="0" err="1" smtClean="0">
                  <a:solidFill>
                    <a:srgbClr val="006600"/>
                  </a:solidFill>
                </a:rPr>
                <a:t>enrichi</a:t>
              </a:r>
              <a:r>
                <a:rPr lang="fr-FR" sz="2000" dirty="0" err="1" smtClean="0">
                  <a:solidFill>
                    <a:srgbClr val="006600"/>
                  </a:solidFill>
                </a:rPr>
                <a:t>U</a:t>
              </a:r>
              <a:r>
                <a:rPr lang="fr-FR" sz="2000" dirty="0" smtClean="0">
                  <a:solidFill>
                    <a:srgbClr val="006600"/>
                  </a:solidFill>
                </a:rPr>
                <a:t>, </a:t>
              </a:r>
              <a:r>
                <a:rPr lang="fr-FR" sz="2000" baseline="30000" dirty="0" smtClean="0">
                  <a:solidFill>
                    <a:srgbClr val="006600"/>
                  </a:solidFill>
                </a:rPr>
                <a:t>233</a:t>
              </a:r>
              <a:r>
                <a:rPr lang="fr-FR" sz="2000" dirty="0" smtClean="0">
                  <a:solidFill>
                    <a:srgbClr val="006600"/>
                  </a:solidFill>
                </a:rPr>
                <a:t>U, Pu, AM) </a:t>
              </a:r>
              <a:r>
                <a:rPr lang="fr-FR" dirty="0" smtClean="0">
                  <a:solidFill>
                    <a:srgbClr val="006600"/>
                  </a:solidFill>
                  <a:sym typeface="Wingdings" pitchFamily="2" charset="2"/>
                </a:rPr>
                <a:t></a:t>
              </a:r>
              <a:r>
                <a:rPr lang="fr-FR" dirty="0" smtClean="0">
                  <a:solidFill>
                    <a:srgbClr val="006600"/>
                  </a:solidFill>
                </a:rPr>
                <a:t> </a:t>
              </a:r>
              <a:r>
                <a:rPr lang="fr-FR" sz="2000" dirty="0" smtClean="0">
                  <a:solidFill>
                    <a:srgbClr val="006600"/>
                  </a:solidFill>
                </a:rPr>
                <a:t>Installation nucléaire de base</a:t>
              </a:r>
            </a:p>
            <a:p>
              <a:r>
                <a:rPr lang="fr-FR" dirty="0" smtClean="0"/>
                <a:t>	Pyrochimie, </a:t>
              </a:r>
              <a:r>
                <a:rPr lang="fr-FR" dirty="0" smtClean="0"/>
                <a:t>fissions, recyclage d’actinides</a:t>
              </a:r>
              <a:endParaRPr lang="fr-FR" dirty="0"/>
            </a:p>
          </p:txBody>
        </p:sp>
      </p:grp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5462985" y="6520259"/>
            <a:ext cx="62118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339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E28B7BB-CEAD-4834-9158-9FCD1E3BB3B6}" type="slidenum">
              <a:rPr lang="fr-FR" sz="1600" b="1" smtClean="0"/>
              <a:pPr>
                <a:defRPr/>
              </a:pPr>
              <a:t>16</a:t>
            </a:fld>
            <a:endParaRPr lang="fr-FR" sz="1600" b="1" dirty="0"/>
          </a:p>
        </p:txBody>
      </p:sp>
      <p:sp>
        <p:nvSpPr>
          <p:cNvPr id="15" name="Titre 5"/>
          <p:cNvSpPr txBox="1">
            <a:spLocks/>
          </p:cNvSpPr>
          <p:nvPr/>
        </p:nvSpPr>
        <p:spPr bwMode="auto">
          <a:xfrm>
            <a:off x="107504" y="116632"/>
            <a:ext cx="7848872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800" b="1" dirty="0" smtClean="0">
                <a:solidFill>
                  <a:srgbClr val="003385"/>
                </a:solidFill>
                <a:cs typeface="Arial" pitchFamily="34" charset="0"/>
              </a:rPr>
              <a:t>Etapes de </a:t>
            </a:r>
            <a:r>
              <a:rPr lang="fr-FR" sz="2800" b="1" dirty="0" err="1" smtClean="0">
                <a:solidFill>
                  <a:srgbClr val="003385"/>
                </a:solidFill>
                <a:cs typeface="Arial" pitchFamily="34" charset="0"/>
              </a:rPr>
              <a:t>demonstration</a:t>
            </a:r>
            <a:r>
              <a:rPr lang="fr-FR" sz="2800" b="1" dirty="0" smtClean="0">
                <a:solidFill>
                  <a:srgbClr val="003385"/>
                </a:solidFill>
                <a:cs typeface="Arial" pitchFamily="34" charset="0"/>
              </a:rPr>
              <a:t> et démonstrateur du MSFR</a:t>
            </a:r>
            <a:endParaRPr lang="fr-FR" sz="2800" b="1" dirty="0">
              <a:solidFill>
                <a:srgbClr val="00338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ndir un rectangle avec un coin diagonal 8"/>
          <p:cNvSpPr/>
          <p:nvPr/>
        </p:nvSpPr>
        <p:spPr bwMode="auto">
          <a:xfrm>
            <a:off x="323850" y="765175"/>
            <a:ext cx="8496300" cy="244792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764704"/>
            <a:ext cx="85677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30000"/>
              </a:spcAft>
            </a:pPr>
            <a:r>
              <a:rPr lang="fr-FR" b="1" u="sng" dirty="0" smtClean="0"/>
              <a:t>Dimensionnement des installations</a:t>
            </a:r>
          </a:p>
          <a:p>
            <a:r>
              <a:rPr lang="fr-F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Petite taille :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~1litre - chimie et corrosion – traitement chimique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Pyrochimie : données de base, traitement, monitoring</a:t>
            </a:r>
            <a:endParaRPr lang="fr-FR" sz="12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ct val="25000"/>
              </a:spcBef>
            </a:pPr>
            <a:r>
              <a:rPr lang="fr-FR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Taille moyenne :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~100 litres – hydrodynamique, extraction PF nobles, échangeurs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Analyse de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modélisation,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essais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technologiques</a:t>
            </a:r>
            <a:endParaRPr lang="fr-FR" sz="12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ct val="25000"/>
              </a:spcBef>
            </a:pPr>
            <a:r>
              <a:rPr lang="fr-FR" u="sng" dirty="0" smtClean="0">
                <a:solidFill>
                  <a:srgbClr val="003399"/>
                </a:solidFill>
              </a:rPr>
              <a:t>Pleine échelle </a:t>
            </a:r>
            <a:r>
              <a:rPr lang="fr-FR" sz="2000" u="sng" dirty="0" smtClean="0">
                <a:solidFill>
                  <a:srgbClr val="003399"/>
                </a:solidFill>
              </a:rPr>
              <a:t>: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3399"/>
                </a:solidFill>
              </a:rPr>
              <a:t>~1 m</a:t>
            </a:r>
            <a:r>
              <a:rPr lang="fr-FR" sz="2000" baseline="30000" dirty="0" smtClean="0">
                <a:solidFill>
                  <a:srgbClr val="003399"/>
                </a:solidFill>
              </a:rPr>
              <a:t>3</a:t>
            </a:r>
            <a:r>
              <a:rPr lang="fr-FR" sz="2000" dirty="0" smtClean="0">
                <a:solidFill>
                  <a:srgbClr val="003399"/>
                </a:solidFill>
              </a:rPr>
              <a:t> sel / </a:t>
            </a:r>
            <a:r>
              <a:rPr lang="fr-FR" dirty="0" smtClean="0">
                <a:solidFill>
                  <a:srgbClr val="003399"/>
                </a:solidFill>
              </a:rPr>
              <a:t>boucle</a:t>
            </a:r>
            <a:r>
              <a:rPr lang="fr-FR" sz="2000" dirty="0" smtClean="0">
                <a:solidFill>
                  <a:srgbClr val="003399"/>
                </a:solidFill>
              </a:rPr>
              <a:t> – validation </a:t>
            </a:r>
            <a:r>
              <a:rPr lang="fr-FR" dirty="0" smtClean="0">
                <a:solidFill>
                  <a:srgbClr val="003399"/>
                </a:solidFill>
              </a:rPr>
              <a:t>à l’échelle boucle</a:t>
            </a:r>
            <a:endParaRPr lang="fr-FR" sz="2000" dirty="0" smtClean="0">
              <a:solidFill>
                <a:srgbClr val="003399"/>
              </a:solidFill>
            </a:endParaRPr>
          </a:p>
          <a:p>
            <a:r>
              <a:rPr lang="fr-FR" dirty="0" smtClean="0"/>
              <a:t>	Validation de l’intégration technologique et modèles hydrodynamiques</a:t>
            </a:r>
            <a:endParaRPr lang="fr-FR" dirty="0"/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250825" y="3500438"/>
            <a:ext cx="8496300" cy="2592387"/>
            <a:chOff x="250825" y="3500438"/>
            <a:chExt cx="8496300" cy="2592387"/>
          </a:xfrm>
        </p:grpSpPr>
        <p:sp>
          <p:nvSpPr>
            <p:cNvPr id="11" name="Arrondir un rectangle avec un coin diagonal 8"/>
            <p:cNvSpPr>
              <a:spLocks/>
            </p:cNvSpPr>
            <p:nvPr/>
          </p:nvSpPr>
          <p:spPr bwMode="auto">
            <a:xfrm>
              <a:off x="250825" y="3500438"/>
              <a:ext cx="8496300" cy="2592387"/>
            </a:xfrm>
            <a:custGeom>
              <a:avLst/>
              <a:gdLst>
                <a:gd name="T0" fmla="*/ 7062787 w 7062787"/>
                <a:gd name="T1" fmla="*/ 1476375 h 2952750"/>
                <a:gd name="T2" fmla="*/ 3531394 w 7062787"/>
                <a:gd name="T3" fmla="*/ 2952750 h 2952750"/>
                <a:gd name="T4" fmla="*/ 0 w 7062787"/>
                <a:gd name="T5" fmla="*/ 1476375 h 2952750"/>
                <a:gd name="T6" fmla="*/ 3531394 w 7062787"/>
                <a:gd name="T7" fmla="*/ 0 h 295275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44141 w 7062787"/>
                <a:gd name="T13" fmla="*/ 144141 h 2952750"/>
                <a:gd name="T14" fmla="*/ 6918646 w 7062787"/>
                <a:gd name="T15" fmla="*/ 2808609 h 2952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62787" h="2952750">
                  <a:moveTo>
                    <a:pt x="492135" y="0"/>
                  </a:moveTo>
                  <a:lnTo>
                    <a:pt x="7062787" y="0"/>
                  </a:lnTo>
                  <a:lnTo>
                    <a:pt x="7062787" y="2460615"/>
                  </a:lnTo>
                  <a:cubicBezTo>
                    <a:pt x="7062787" y="2732413"/>
                    <a:pt x="6842450" y="2952749"/>
                    <a:pt x="6570652" y="2952750"/>
                  </a:cubicBezTo>
                  <a:lnTo>
                    <a:pt x="0" y="2952750"/>
                  </a:lnTo>
                  <a:lnTo>
                    <a:pt x="0" y="492135"/>
                  </a:lnTo>
                  <a:cubicBezTo>
                    <a:pt x="0" y="220336"/>
                    <a:pt x="220336" y="0"/>
                    <a:pt x="492135" y="1"/>
                  </a:cubicBezTo>
                  <a:cubicBezTo>
                    <a:pt x="492135" y="1"/>
                    <a:pt x="492135" y="1"/>
                    <a:pt x="492135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6600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55576" y="3548063"/>
              <a:ext cx="7561907" cy="253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ct val="45000"/>
                </a:spcAft>
              </a:pPr>
              <a:r>
                <a:rPr lang="fr-FR" b="1" u="sng" dirty="0" smtClean="0"/>
                <a:t>3 niveaux de radio protection</a:t>
              </a:r>
            </a:p>
            <a:p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itchFamily="2" charset="2"/>
                </a:rPr>
                <a:t> </a:t>
              </a: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Sel simulant inactif </a:t>
              </a: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itchFamily="2" charset="2"/>
                </a:rPr>
                <a:t> </a:t>
              </a: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laboratoire standard</a:t>
              </a:r>
            </a:p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	Hydrodynamique, matériaux, mesures, validation de modèles</a:t>
              </a:r>
              <a:endParaRPr lang="fr-FR" sz="9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spcBef>
                  <a:spcPct val="25000"/>
                </a:spcBef>
              </a:pP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itchFamily="2" charset="2"/>
                </a:rPr>
                <a:t> </a:t>
              </a: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Faible activité (Th, U appauvri)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itchFamily="2" charset="2"/>
                </a:rPr>
                <a:t></a:t>
              </a: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Standard </a:t>
              </a:r>
              <a:r>
                <a:rPr lang="fr-FR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lab</a:t>
              </a: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+ radio </a:t>
              </a:r>
              <a:r>
                <a:rPr lang="fr-FR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protect</a:t>
              </a:r>
              <a:endPara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	Pyrochimie, corrosion, contrôle chimique</a:t>
              </a:r>
              <a:endParaRPr lang="fr-FR" sz="9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spcBef>
                  <a:spcPct val="25000"/>
                </a:spcBef>
              </a:pPr>
              <a:r>
                <a:rPr lang="fr-FR" sz="2000" dirty="0" smtClean="0">
                  <a:solidFill>
                    <a:srgbClr val="006600"/>
                  </a:solidFill>
                  <a:sym typeface="Wingdings" pitchFamily="2" charset="2"/>
                </a:rPr>
                <a:t> </a:t>
              </a:r>
              <a:r>
                <a:rPr lang="fr-FR" sz="2000" dirty="0" smtClean="0">
                  <a:solidFill>
                    <a:srgbClr val="006600"/>
                  </a:solidFill>
                </a:rPr>
                <a:t>Haute activité (</a:t>
              </a:r>
              <a:r>
                <a:rPr lang="fr-FR" sz="2000" baseline="30000" dirty="0" err="1" smtClean="0">
                  <a:solidFill>
                    <a:srgbClr val="006600"/>
                  </a:solidFill>
                </a:rPr>
                <a:t>enrichi</a:t>
              </a:r>
              <a:r>
                <a:rPr lang="fr-FR" sz="2000" dirty="0" err="1" smtClean="0">
                  <a:solidFill>
                    <a:srgbClr val="006600"/>
                  </a:solidFill>
                </a:rPr>
                <a:t>U</a:t>
              </a:r>
              <a:r>
                <a:rPr lang="fr-FR" sz="2000" dirty="0" smtClean="0">
                  <a:solidFill>
                    <a:srgbClr val="006600"/>
                  </a:solidFill>
                </a:rPr>
                <a:t>, </a:t>
              </a:r>
              <a:r>
                <a:rPr lang="fr-FR" sz="2000" baseline="30000" dirty="0" smtClean="0">
                  <a:solidFill>
                    <a:srgbClr val="006600"/>
                  </a:solidFill>
                </a:rPr>
                <a:t>233</a:t>
              </a:r>
              <a:r>
                <a:rPr lang="fr-FR" sz="2000" dirty="0" smtClean="0">
                  <a:solidFill>
                    <a:srgbClr val="006600"/>
                  </a:solidFill>
                </a:rPr>
                <a:t>U, Pu, AM) </a:t>
              </a:r>
              <a:r>
                <a:rPr lang="fr-FR" dirty="0" smtClean="0">
                  <a:solidFill>
                    <a:srgbClr val="006600"/>
                  </a:solidFill>
                  <a:sym typeface="Wingdings" pitchFamily="2" charset="2"/>
                </a:rPr>
                <a:t></a:t>
              </a:r>
              <a:r>
                <a:rPr lang="fr-FR" dirty="0" smtClean="0">
                  <a:solidFill>
                    <a:srgbClr val="006600"/>
                  </a:solidFill>
                </a:rPr>
                <a:t> </a:t>
              </a:r>
              <a:r>
                <a:rPr lang="fr-FR" sz="2000" dirty="0" smtClean="0">
                  <a:solidFill>
                    <a:srgbClr val="006600"/>
                  </a:solidFill>
                </a:rPr>
                <a:t>Installation nucléaire de base</a:t>
              </a:r>
            </a:p>
            <a:p>
              <a:r>
                <a:rPr lang="fr-FR" dirty="0" smtClean="0"/>
                <a:t>	Pyrochimie, </a:t>
              </a:r>
              <a:r>
                <a:rPr lang="fr-FR" dirty="0" smtClean="0"/>
                <a:t>fissions, recyclage d’actinides</a:t>
              </a:r>
              <a:endParaRPr lang="fr-FR" dirty="0"/>
            </a:p>
          </p:txBody>
        </p:sp>
      </p:grp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5462985" y="6520259"/>
            <a:ext cx="62118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339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E28B7BB-CEAD-4834-9158-9FCD1E3BB3B6}" type="slidenum">
              <a:rPr lang="fr-FR" sz="1600" b="1" smtClean="0"/>
              <a:pPr>
                <a:defRPr/>
              </a:pPr>
              <a:t>17</a:t>
            </a:fld>
            <a:endParaRPr lang="fr-FR" sz="1600" b="1" dirty="0"/>
          </a:p>
        </p:txBody>
      </p:sp>
      <p:sp>
        <p:nvSpPr>
          <p:cNvPr id="15" name="Titre 5"/>
          <p:cNvSpPr txBox="1">
            <a:spLocks/>
          </p:cNvSpPr>
          <p:nvPr/>
        </p:nvSpPr>
        <p:spPr bwMode="auto">
          <a:xfrm>
            <a:off x="107504" y="116632"/>
            <a:ext cx="7848872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800" b="1" dirty="0" smtClean="0">
                <a:solidFill>
                  <a:srgbClr val="003385"/>
                </a:solidFill>
                <a:cs typeface="Arial" pitchFamily="34" charset="0"/>
              </a:rPr>
              <a:t>Etapes de </a:t>
            </a:r>
            <a:r>
              <a:rPr lang="fr-FR" sz="2800" b="1" dirty="0" err="1" smtClean="0">
                <a:solidFill>
                  <a:srgbClr val="003385"/>
                </a:solidFill>
                <a:cs typeface="Arial" pitchFamily="34" charset="0"/>
              </a:rPr>
              <a:t>demonstration</a:t>
            </a:r>
            <a:r>
              <a:rPr lang="fr-FR" sz="2800" b="1" dirty="0" smtClean="0">
                <a:solidFill>
                  <a:srgbClr val="003385"/>
                </a:solidFill>
                <a:cs typeface="Arial" pitchFamily="34" charset="0"/>
              </a:rPr>
              <a:t> et démonstrateur du MSFR</a:t>
            </a:r>
            <a:endParaRPr lang="fr-FR" sz="2800" b="1" dirty="0">
              <a:solidFill>
                <a:srgbClr val="00338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28858" y="5733256"/>
            <a:ext cx="3883102" cy="641350"/>
          </a:xfrm>
          <a:prstGeom prst="rect">
            <a:avLst/>
          </a:prstGeom>
          <a:solidFill>
            <a:srgbClr val="FF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63500" dir="8280000">
              <a:srgbClr val="000000">
                <a:alpha val="57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537325"/>
            <a:ext cx="533400" cy="244475"/>
          </a:xfrm>
        </p:spPr>
        <p:txBody>
          <a:bodyPr/>
          <a:lstStyle/>
          <a:p>
            <a:fld id="{7F664807-8D06-4595-A0E2-74CDCF5EE8F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700759"/>
            <a:ext cx="48228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5"/>
          <p:cNvGraphicFramePr>
            <a:graphicFrameLocks noGrp="1"/>
          </p:cNvGraphicFramePr>
          <p:nvPr>
            <p:extLst/>
          </p:nvPr>
        </p:nvGraphicFramePr>
        <p:xfrm>
          <a:off x="179388" y="835571"/>
          <a:ext cx="4176712" cy="4667250"/>
        </p:xfrm>
        <a:graphic>
          <a:graphicData uri="http://schemas.openxmlformats.org/drawingml/2006/table">
            <a:tbl>
              <a:tblPr/>
              <a:tblGrid>
                <a:gridCol w="1968500"/>
                <a:gridCol w="2208212"/>
              </a:tblGrid>
              <a:tr h="328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Puissance thermique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kumimoji="0" lang="fr-FR" alt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MWth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6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Température moyenne du combustible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 °C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Augmentation de température en cœur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°C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5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 initiale du sel combustible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 LiF-ThF</a:t>
                      </a:r>
                      <a:r>
                        <a:rPr kumimoji="0" lang="fr-FR" altLang="fr-FR" sz="1400" b="1" i="0" u="none" strike="noStrike" cap="none" normalizeH="0" baseline="-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fr-FR" alt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</a:t>
                      </a:r>
                      <a:r>
                        <a:rPr kumimoji="0" lang="fr-FR" altLang="fr-FR" sz="1400" b="1" i="0" u="none" strike="noStrike" cap="none" normalizeH="0" baseline="-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(660 kg d’</a:t>
                      </a:r>
                      <a:r>
                        <a:rPr kumimoji="0" lang="fr-FR" alt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U) ou LiF-ThF</a:t>
                      </a:r>
                      <a:r>
                        <a:rPr kumimoji="0" lang="fr-FR" altLang="fr-FR" sz="1400" b="1" i="0" u="none" strike="noStrike" cap="none" normalizeH="0" baseline="-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-(</a:t>
                      </a:r>
                      <a:r>
                        <a:rPr kumimoji="0" lang="fr-FR" altLang="fr-FR" sz="1400" b="1" i="0" u="none" strike="noStrike" cap="none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enrichi</a:t>
                      </a:r>
                      <a:r>
                        <a:rPr kumimoji="0" lang="fr-FR" alt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U+MOx-Th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)F</a:t>
                      </a:r>
                      <a:r>
                        <a:rPr kumimoji="0" lang="fr-FR" altLang="fr-FR" sz="1400" b="1" i="0" u="none" strike="noStrike" cap="none" normalizeH="0" baseline="-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Point de fusion du sel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 °C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Densité du sel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 g/cm</a:t>
                      </a:r>
                      <a:r>
                        <a:rPr kumimoji="0" lang="fr-FR" alt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Dimensions du cœur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Diamètre : 1,112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Hauteur   : 1,112 m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 de sel total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 m</a:t>
                      </a:r>
                      <a:r>
                        <a:rPr kumimoji="0" lang="fr-FR" alt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1,08 en cœur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0,72 en circuits externes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Temps de cycle total du combustible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4492156" y="908596"/>
            <a:ext cx="4530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1800" b="1" dirty="0" smtClean="0">
                <a:solidFill>
                  <a:srgbClr val="003399"/>
                </a:solidFill>
              </a:rPr>
              <a:t>Du réacteur de puissance au démonstrateur :</a:t>
            </a:r>
          </a:p>
          <a:p>
            <a:pPr algn="ctr" eaLnBrk="1" hangingPunct="1"/>
            <a:r>
              <a:rPr lang="fr-FR" altLang="fr-FR" sz="1800" dirty="0" smtClean="0"/>
              <a:t>Puissance / 30 et Volume / 10</a:t>
            </a:r>
            <a:endParaRPr lang="fr-FR" altLang="fr-FR" sz="1800" dirty="0"/>
          </a:p>
        </p:txBody>
      </p:sp>
      <p:sp>
        <p:nvSpPr>
          <p:cNvPr id="9" name="Text Box 92"/>
          <p:cNvSpPr txBox="1">
            <a:spLocks noChangeArrowheads="1"/>
          </p:cNvSpPr>
          <p:nvPr/>
        </p:nvSpPr>
        <p:spPr bwMode="auto">
          <a:xfrm>
            <a:off x="540891" y="5804446"/>
            <a:ext cx="3527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1800" b="1" dirty="0" smtClean="0">
                <a:solidFill>
                  <a:srgbClr val="0070C0"/>
                </a:solidFill>
              </a:rPr>
              <a:t>Caractéristiques du démonstrateur représentatives du MSFR</a:t>
            </a:r>
            <a:endParaRPr lang="fr-FR" altLang="fr-FR" sz="1800" b="1" dirty="0">
              <a:solidFill>
                <a:srgbClr val="0070C0"/>
              </a:solidFill>
            </a:endParaRPr>
          </a:p>
        </p:txBody>
      </p:sp>
      <p:sp>
        <p:nvSpPr>
          <p:cNvPr id="10" name="Flèche vers le bas 9"/>
          <p:cNvSpPr>
            <a:spLocks noChangeArrowheads="1"/>
          </p:cNvSpPr>
          <p:nvPr/>
        </p:nvSpPr>
        <p:spPr bwMode="auto">
          <a:xfrm>
            <a:off x="1979613" y="5444084"/>
            <a:ext cx="3048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63500" dir="8280003" rotWithShape="0">
              <a:srgbClr val="808080">
                <a:alpha val="56998"/>
              </a:srgbClr>
            </a:outerShdw>
          </a:effec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fr-FR" sz="2400">
              <a:latin typeface="Arial" charset="0"/>
              <a:ea typeface="MS PGothic" pitchFamily="34" charset="-128"/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6953250" y="6052096"/>
            <a:ext cx="1741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dirty="0" smtClean="0"/>
              <a:t>6 boucles externes</a:t>
            </a:r>
            <a:endParaRPr lang="fr-FR" altLang="fr-FR" sz="1600" dirty="0"/>
          </a:p>
        </p:txBody>
      </p:sp>
      <p:sp>
        <p:nvSpPr>
          <p:cNvPr id="14" name="Titre 5"/>
          <p:cNvSpPr txBox="1">
            <a:spLocks/>
          </p:cNvSpPr>
          <p:nvPr/>
        </p:nvSpPr>
        <p:spPr bwMode="auto">
          <a:xfrm>
            <a:off x="107504" y="116632"/>
            <a:ext cx="5472608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800" b="1" dirty="0">
                <a:solidFill>
                  <a:srgbClr val="003385"/>
                </a:solidFill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003385"/>
                </a:solidFill>
                <a:cs typeface="Arial" pitchFamily="34" charset="0"/>
              </a:rPr>
              <a:t>émonstrateur du MSFR de puissance</a:t>
            </a:r>
            <a:endParaRPr lang="fr-FR" sz="2800" b="1" dirty="0">
              <a:solidFill>
                <a:srgbClr val="00338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25" name="Group 6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57158"/>
              </p:ext>
            </p:extLst>
          </p:nvPr>
        </p:nvGraphicFramePr>
        <p:xfrm>
          <a:off x="251520" y="879082"/>
          <a:ext cx="4392488" cy="4593560"/>
        </p:xfrm>
        <a:graphic>
          <a:graphicData uri="http://schemas.openxmlformats.org/drawingml/2006/table">
            <a:tbl>
              <a:tblPr/>
              <a:tblGrid>
                <a:gridCol w="2664296"/>
                <a:gridCol w="1728192"/>
              </a:tblGrid>
              <a:tr h="84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Pas de </a:t>
                      </a:r>
                      <a:r>
                        <a:rPr kumimoji="0" lang="fr-F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couv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fertile et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H/D=1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Puissance [</a:t>
                      </a:r>
                      <a:r>
                        <a:rPr kumimoji="0" lang="fr-FR" sz="15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MW</a:t>
                      </a:r>
                      <a:r>
                        <a:rPr kumimoji="0" lang="fr-FR" sz="1500" b="1" i="0" u="none" strike="noStrike" cap="none" normalizeH="0" baseline="-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Inventaire </a:t>
                      </a:r>
                      <a:r>
                        <a:rPr kumimoji="0" lang="fr-FR" sz="15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initial </a:t>
                      </a: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[kg]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654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Retraitement en 1l/jour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Alimentation en </a:t>
                      </a:r>
                      <a:r>
                        <a:rPr kumimoji="0" lang="fr-FR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[kg/an]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11.38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Facteur de conversion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-29.83%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total [kg] – 30 ans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1013.87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49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Retraitement en 4l/jour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Alimentation en </a:t>
                      </a:r>
                      <a:r>
                        <a:rPr kumimoji="0" lang="fr-FR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[kg/an]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11.20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Facteur de conversion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-29.37%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9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total [kg] – 30 ans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1001.86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13377" name="ZoneTexte 1"/>
          <p:cNvSpPr txBox="1">
            <a:spLocks noChangeArrowheads="1"/>
          </p:cNvSpPr>
          <p:nvPr/>
        </p:nvSpPr>
        <p:spPr bwMode="auto">
          <a:xfrm>
            <a:off x="4788024" y="2060848"/>
            <a:ext cx="3384376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i="1" dirty="0" smtClean="0">
                <a:solidFill>
                  <a:srgbClr val="333399"/>
                </a:solidFill>
              </a:rPr>
              <a:t>Environ 650 kg d’</a:t>
            </a:r>
            <a:r>
              <a:rPr lang="fr-FR" altLang="fr-FR" sz="1400" b="1" i="1" baseline="30000" dirty="0" smtClean="0">
                <a:solidFill>
                  <a:srgbClr val="333399"/>
                </a:solidFill>
              </a:rPr>
              <a:t>233</a:t>
            </a:r>
            <a:r>
              <a:rPr lang="fr-FR" altLang="fr-FR" sz="1400" b="1" i="1" dirty="0" smtClean="0">
                <a:solidFill>
                  <a:srgbClr val="333399"/>
                </a:solidFill>
              </a:rPr>
              <a:t>U au démarrage</a:t>
            </a: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fr-FR" altLang="fr-FR" sz="1400" b="1" i="1" dirty="0" smtClean="0">
                <a:solidFill>
                  <a:srgbClr val="333399"/>
                </a:solidFill>
              </a:rPr>
              <a:t>Réacteur sous-générateur</a:t>
            </a: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/>
            <a:endParaRPr lang="fr-FR" altLang="fr-FR" sz="1400" b="1" i="1" dirty="0" smtClean="0">
              <a:solidFill>
                <a:srgbClr val="333399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fr-FR" altLang="fr-FR" sz="1400" b="1" i="1" dirty="0" smtClean="0">
                <a:solidFill>
                  <a:srgbClr val="333399"/>
                </a:solidFill>
              </a:rPr>
              <a:t>Faible impact du taux de retraitement (non nécessaire pour le démo / SMR)</a:t>
            </a:r>
            <a:endParaRPr lang="fr-FR" altLang="fr-FR" sz="1400" b="1" i="1" dirty="0">
              <a:solidFill>
                <a:srgbClr val="333399"/>
              </a:solidFill>
            </a:endParaRPr>
          </a:p>
        </p:txBody>
      </p:sp>
      <p:sp>
        <p:nvSpPr>
          <p:cNvPr id="6" name="Titre 5"/>
          <p:cNvSpPr txBox="1">
            <a:spLocks/>
          </p:cNvSpPr>
          <p:nvPr/>
        </p:nvSpPr>
        <p:spPr bwMode="auto">
          <a:xfrm>
            <a:off x="107504" y="116632"/>
            <a:ext cx="5472608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800" b="1" dirty="0">
                <a:solidFill>
                  <a:srgbClr val="003385"/>
                </a:solidFill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003385"/>
                </a:solidFill>
                <a:cs typeface="Arial" pitchFamily="34" charset="0"/>
              </a:rPr>
              <a:t>émonstrateur du MSFR de puissance</a:t>
            </a:r>
            <a:endParaRPr lang="fr-FR" sz="2800" b="1" dirty="0">
              <a:solidFill>
                <a:srgbClr val="00338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393309"/>
            <a:ext cx="533400" cy="244475"/>
          </a:xfrm>
        </p:spPr>
        <p:txBody>
          <a:bodyPr/>
          <a:lstStyle/>
          <a:p>
            <a:fld id="{7F664807-8D06-4595-A0E2-74CDCF5EE8F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28600" y="2574776"/>
            <a:ext cx="7799784" cy="1286272"/>
          </a:xfrm>
          <a:prstGeom prst="rect">
            <a:avLst/>
          </a:prstGeom>
          <a:solidFill>
            <a:srgbClr val="FFF8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63500" dir="8280000">
              <a:srgbClr val="000000">
                <a:alpha val="57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95536" y="2913330"/>
            <a:ext cx="6696744" cy="88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Clr>
                <a:srgbClr val="002060"/>
              </a:buClr>
              <a:buFontTx/>
              <a:buChar char="–"/>
            </a:pPr>
            <a:r>
              <a:rPr lang="fr-FR" sz="1200" b="1" dirty="0" smtClean="0">
                <a:solidFill>
                  <a:srgbClr val="004B84"/>
                </a:solidFill>
                <a:latin typeface="Verdana" pitchFamily="34" charset="0"/>
              </a:rPr>
              <a:t>Sûreté : coefficients de contre-réaction négatifs</a:t>
            </a:r>
            <a:endParaRPr lang="fr-FR" sz="1200" b="1" dirty="0">
              <a:solidFill>
                <a:srgbClr val="004B84"/>
              </a:solidFill>
              <a:latin typeface="Verdana" pitchFamily="34" charset="0"/>
            </a:endParaRPr>
          </a:p>
          <a:p>
            <a:pPr marL="228600" indent="-228600" eaLnBrk="0" hangingPunct="0">
              <a:spcBef>
                <a:spcPct val="20000"/>
              </a:spcBef>
              <a:buClr>
                <a:srgbClr val="002060"/>
              </a:buClr>
              <a:buFontTx/>
              <a:buChar char="–"/>
            </a:pPr>
            <a:r>
              <a:rPr lang="fr-FR" sz="1200" b="1" dirty="0" smtClean="0">
                <a:solidFill>
                  <a:srgbClr val="004B84"/>
                </a:solidFill>
                <a:latin typeface="Verdana" pitchFamily="34" charset="0"/>
              </a:rPr>
              <a:t>Durabilité : faibles dégâts d’irradiation en cœur</a:t>
            </a:r>
          </a:p>
          <a:p>
            <a:pPr marL="228600" indent="-228600" eaLnBrk="0" hangingPunct="0">
              <a:spcBef>
                <a:spcPct val="20000"/>
              </a:spcBef>
              <a:buClr>
                <a:srgbClr val="002060"/>
              </a:buClr>
              <a:buFontTx/>
              <a:buChar char="–"/>
            </a:pPr>
            <a:r>
              <a:rPr lang="fr-FR" sz="1200" b="1" dirty="0" smtClean="0">
                <a:solidFill>
                  <a:srgbClr val="004B84"/>
                </a:solidFill>
                <a:latin typeface="Verdana" pitchFamily="34" charset="0"/>
              </a:rPr>
              <a:t>Déploiement : bonne régénération du combustible + inventaire fissile initial réduit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DC5A21"/>
              </a:buClr>
            </a:pPr>
            <a:endParaRPr lang="fr-FR" sz="1200" b="1" dirty="0">
              <a:solidFill>
                <a:srgbClr val="004B84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57477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</a:pPr>
            <a:r>
              <a:rPr lang="fr-FR" sz="1600" b="1" dirty="0" smtClean="0">
                <a:solidFill>
                  <a:srgbClr val="0093D3"/>
                </a:solidFill>
                <a:latin typeface="Verdana" pitchFamily="34" charset="0"/>
              </a:rPr>
              <a:t>+ réacteur Gen4 </a:t>
            </a:r>
            <a:r>
              <a:rPr lang="fr-FR" sz="1600" b="1" dirty="0" smtClean="0">
                <a:solidFill>
                  <a:srgbClr val="0093D3"/>
                </a:solidFill>
                <a:latin typeface="Verdana" pitchFamily="34" charset="0"/>
                <a:sym typeface="Symbol"/>
              </a:rPr>
              <a:t> </a:t>
            </a:r>
            <a:r>
              <a:rPr lang="fr-FR" sz="1600" b="1" dirty="0" smtClean="0">
                <a:solidFill>
                  <a:srgbClr val="0093D3"/>
                </a:solidFill>
                <a:latin typeface="Verdana" pitchFamily="34" charset="0"/>
              </a:rPr>
              <a:t>étape 1= Optimisation neutronique des RSF :</a:t>
            </a:r>
            <a:endParaRPr lang="fr-FR" sz="1600" b="1" dirty="0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7" name="Flèche droite à entaille 6"/>
          <p:cNvSpPr/>
          <p:nvPr/>
        </p:nvSpPr>
        <p:spPr bwMode="auto">
          <a:xfrm rot="5400000">
            <a:off x="2604728" y="3812096"/>
            <a:ext cx="561608" cy="37148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79512" y="4221088"/>
            <a:ext cx="4968552" cy="201622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600"/>
              </a:spcAft>
              <a:buClr>
                <a:srgbClr val="333399"/>
              </a:buClr>
            </a:pPr>
            <a:r>
              <a:rPr lang="fr-FR" sz="1500" b="1" dirty="0">
                <a:solidFill>
                  <a:srgbClr val="0093D3"/>
                </a:solidFill>
                <a:latin typeface="Verdana" pitchFamily="34" charset="0"/>
              </a:rPr>
              <a:t>Définition </a:t>
            </a:r>
            <a:r>
              <a:rPr lang="fr-FR" sz="1500" b="1" dirty="0" smtClean="0">
                <a:solidFill>
                  <a:srgbClr val="0093D3"/>
                </a:solidFill>
                <a:latin typeface="Verdana" pitchFamily="34" charset="0"/>
              </a:rPr>
              <a:t>en 2008 d’un concept innovant de RSF à </a:t>
            </a:r>
            <a:r>
              <a:rPr lang="fr-FR" sz="1500" b="1" dirty="0">
                <a:solidFill>
                  <a:srgbClr val="0093D3"/>
                </a:solidFill>
                <a:latin typeface="Verdana" pitchFamily="34" charset="0"/>
              </a:rPr>
              <a:t>spectre </a:t>
            </a:r>
            <a:r>
              <a:rPr lang="fr-FR" sz="1500" b="1" dirty="0" smtClean="0">
                <a:solidFill>
                  <a:srgbClr val="0093D3"/>
                </a:solidFill>
                <a:latin typeface="Verdana" pitchFamily="34" charset="0"/>
              </a:rPr>
              <a:t>de neutrons rapide, baptisé MSFR </a:t>
            </a:r>
            <a:r>
              <a:rPr lang="fr-FR" sz="1500" b="1" dirty="0">
                <a:solidFill>
                  <a:srgbClr val="0093D3"/>
                </a:solidFill>
                <a:latin typeface="Verdana" pitchFamily="34" charset="0"/>
              </a:rPr>
              <a:t>(</a:t>
            </a:r>
            <a:r>
              <a:rPr lang="fr-FR" sz="1500" b="1" dirty="0" err="1">
                <a:solidFill>
                  <a:srgbClr val="0093D3"/>
                </a:solidFill>
                <a:latin typeface="Verdana" pitchFamily="34" charset="0"/>
              </a:rPr>
              <a:t>Molten</a:t>
            </a:r>
            <a:r>
              <a:rPr lang="fr-FR" sz="1500" b="1" dirty="0">
                <a:solidFill>
                  <a:srgbClr val="0093D3"/>
                </a:solidFill>
                <a:latin typeface="Verdana" pitchFamily="34" charset="0"/>
              </a:rPr>
              <a:t> Salt </a:t>
            </a:r>
            <a:r>
              <a:rPr lang="fr-FR" sz="1500" b="1" dirty="0" err="1">
                <a:solidFill>
                  <a:srgbClr val="0093D3"/>
                </a:solidFill>
                <a:latin typeface="Verdana" pitchFamily="34" charset="0"/>
              </a:rPr>
              <a:t>Fast</a:t>
            </a:r>
            <a:r>
              <a:rPr lang="fr-FR" sz="1500" b="1" dirty="0">
                <a:solidFill>
                  <a:srgbClr val="0093D3"/>
                </a:solidFill>
                <a:latin typeface="Verdana" pitchFamily="34" charset="0"/>
              </a:rPr>
              <a:t> </a:t>
            </a:r>
            <a:r>
              <a:rPr lang="fr-FR" sz="1500" b="1" dirty="0" err="1">
                <a:solidFill>
                  <a:srgbClr val="0093D3"/>
                </a:solidFill>
                <a:latin typeface="Verdana" pitchFamily="34" charset="0"/>
              </a:rPr>
              <a:t>Reactor</a:t>
            </a:r>
            <a:r>
              <a:rPr lang="fr-FR" sz="1500" b="1" dirty="0" smtClean="0">
                <a:solidFill>
                  <a:srgbClr val="0093D3"/>
                </a:solidFill>
                <a:latin typeface="Verdana" pitchFamily="34" charset="0"/>
              </a:rPr>
              <a:t>)</a:t>
            </a:r>
            <a:endParaRPr lang="fr-FR" sz="1100" dirty="0">
              <a:solidFill>
                <a:srgbClr val="004B84"/>
              </a:solidFill>
              <a:latin typeface="Verdana" pitchFamily="34" charset="0"/>
            </a:endParaRPr>
          </a:p>
          <a:p>
            <a:pPr marL="179388" lvl="2" eaLnBrk="0" hangingPunct="0">
              <a:spcAft>
                <a:spcPts val="5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</a:pPr>
            <a:r>
              <a:rPr lang="fr-FR" sz="1200" dirty="0">
                <a:solidFill>
                  <a:srgbClr val="003385"/>
                </a:solidFill>
                <a:latin typeface="Verdana" pitchFamily="34" charset="0"/>
              </a:rPr>
              <a:t>   Tous les coefficients de contre-réaction </a:t>
            </a:r>
            <a:r>
              <a:rPr lang="fr-FR" sz="1200" dirty="0" smtClean="0">
                <a:solidFill>
                  <a:srgbClr val="003385"/>
                </a:solidFill>
                <a:latin typeface="Verdana" pitchFamily="34" charset="0"/>
              </a:rPr>
              <a:t>très négatifs</a:t>
            </a:r>
            <a:endParaRPr lang="fr-FR" sz="1200" dirty="0">
              <a:solidFill>
                <a:srgbClr val="003385"/>
              </a:solidFill>
              <a:latin typeface="Verdana" pitchFamily="34" charset="0"/>
            </a:endParaRPr>
          </a:p>
          <a:p>
            <a:pPr marL="179388" lvl="2" eaLnBrk="0" hangingPunct="0">
              <a:spcAft>
                <a:spcPts val="5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</a:pPr>
            <a:r>
              <a:rPr lang="fr-FR" sz="1200" dirty="0">
                <a:solidFill>
                  <a:srgbClr val="003385"/>
                </a:solidFill>
                <a:latin typeface="Verdana" pitchFamily="34" charset="0"/>
              </a:rPr>
              <a:t>   </a:t>
            </a:r>
            <a:r>
              <a:rPr lang="fr-FR" sz="1200" dirty="0" smtClean="0">
                <a:solidFill>
                  <a:srgbClr val="003385"/>
                </a:solidFill>
                <a:latin typeface="Verdana" pitchFamily="34" charset="0"/>
              </a:rPr>
              <a:t> Pas de matériaux dans la zone de haut flux = réduction de la production de déchets de type « éléments de structure irradiés » et des interventions en cœur</a:t>
            </a:r>
          </a:p>
          <a:p>
            <a:pPr marL="179388" lvl="2" eaLnBrk="0" hangingPunct="0">
              <a:spcAft>
                <a:spcPts val="500"/>
              </a:spcAft>
              <a:buClr>
                <a:srgbClr val="002060"/>
              </a:buClr>
              <a:buSzPct val="120000"/>
              <a:buFont typeface="Wingdings" pitchFamily="2" charset="2"/>
              <a:buChar char="Ø"/>
            </a:pPr>
            <a:r>
              <a:rPr lang="fr-FR" sz="1200" dirty="0">
                <a:solidFill>
                  <a:srgbClr val="003385"/>
                </a:solidFill>
                <a:latin typeface="Verdana" pitchFamily="34" charset="0"/>
              </a:rPr>
              <a:t> </a:t>
            </a:r>
            <a:r>
              <a:rPr lang="fr-FR" sz="1200" dirty="0" smtClean="0">
                <a:solidFill>
                  <a:srgbClr val="003385"/>
                </a:solidFill>
                <a:latin typeface="Verdana" pitchFamily="34" charset="0"/>
              </a:rPr>
              <a:t> Spectre </a:t>
            </a:r>
            <a:r>
              <a:rPr lang="fr-FR" sz="1200" dirty="0">
                <a:solidFill>
                  <a:srgbClr val="003385"/>
                </a:solidFill>
                <a:latin typeface="Verdana" pitchFamily="34" charset="0"/>
              </a:rPr>
              <a:t>rapide </a:t>
            </a:r>
            <a:r>
              <a:rPr lang="fr-FR" sz="1200" dirty="0" smtClean="0">
                <a:solidFill>
                  <a:srgbClr val="003385"/>
                </a:solidFill>
                <a:latin typeface="Verdana" pitchFamily="34" charset="0"/>
                <a:sym typeface="Symbol"/>
              </a:rPr>
              <a:t> </a:t>
            </a:r>
            <a:r>
              <a:rPr lang="fr-FR" sz="1200" dirty="0" smtClean="0">
                <a:solidFill>
                  <a:srgbClr val="003385"/>
                </a:solidFill>
                <a:latin typeface="Verdana" pitchFamily="34" charset="0"/>
              </a:rPr>
              <a:t>bonne régénération de la matière fissile + amélioration de </a:t>
            </a:r>
            <a:r>
              <a:rPr lang="fr-FR" sz="1200" dirty="0">
                <a:solidFill>
                  <a:srgbClr val="003385"/>
                </a:solidFill>
                <a:latin typeface="Verdana" pitchFamily="34" charset="0"/>
              </a:rPr>
              <a:t>l’incinération des </a:t>
            </a:r>
            <a:r>
              <a:rPr lang="fr-FR" sz="1200" dirty="0" smtClean="0">
                <a:solidFill>
                  <a:srgbClr val="003385"/>
                </a:solidFill>
                <a:latin typeface="Verdana" pitchFamily="34" charset="0"/>
              </a:rPr>
              <a:t>transuraniens</a:t>
            </a:r>
            <a:endParaRPr lang="fr-FR" sz="1200" dirty="0">
              <a:solidFill>
                <a:srgbClr val="003385"/>
              </a:solidFill>
              <a:latin typeface="Verdana" pitchFamily="34" charset="0"/>
            </a:endParaRPr>
          </a:p>
        </p:txBody>
      </p:sp>
      <p:grpSp>
        <p:nvGrpSpPr>
          <p:cNvPr id="9" name="Grouper 30"/>
          <p:cNvGrpSpPr/>
          <p:nvPr/>
        </p:nvGrpSpPr>
        <p:grpSpPr>
          <a:xfrm>
            <a:off x="5436096" y="2891125"/>
            <a:ext cx="3528392" cy="3634219"/>
            <a:chOff x="4879844" y="2652425"/>
            <a:chExt cx="3913762" cy="3935462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58717">
              <a:off x="6979706" y="2652425"/>
              <a:ext cx="1353511" cy="60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11" name="Rectangle 10"/>
            <p:cNvSpPr/>
            <p:nvPr/>
          </p:nvSpPr>
          <p:spPr>
            <a:xfrm rot="21107102">
              <a:off x="4879844" y="3294679"/>
              <a:ext cx="3913762" cy="3293208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1" i="1" dirty="0" smtClean="0">
                  <a:solidFill>
                    <a:srgbClr val="0070C0"/>
                  </a:solidFill>
                  <a:latin typeface="+mn-lt"/>
                </a:rPr>
                <a:t>R&amp;D objectives</a:t>
              </a:r>
            </a:p>
            <a:p>
              <a:pPr algn="just">
                <a:spcBef>
                  <a:spcPts val="600"/>
                </a:spcBef>
              </a:pPr>
              <a:r>
                <a:rPr lang="en-US" sz="900" dirty="0" smtClean="0">
                  <a:latin typeface="+mn-lt"/>
                </a:rPr>
                <a:t>The </a:t>
              </a:r>
              <a:r>
                <a:rPr lang="en-US" sz="900" dirty="0">
                  <a:latin typeface="+mn-lt"/>
                </a:rPr>
                <a:t>renewal and diversification of interests in molten salts have led the MSR provisional SSC to shift </a:t>
              </a:r>
              <a:r>
                <a:rPr lang="en-US" sz="900" dirty="0" smtClean="0">
                  <a:latin typeface="+mn-lt"/>
                </a:rPr>
                <a:t>the R&amp;D </a:t>
              </a:r>
              <a:r>
                <a:rPr lang="en-US" sz="900" dirty="0">
                  <a:latin typeface="+mn-lt"/>
                </a:rPr>
                <a:t>orientations and objectives initially promoted in the original Generation IV Roadmap issued </a:t>
              </a:r>
              <a:r>
                <a:rPr lang="en-US" sz="900" dirty="0" smtClean="0">
                  <a:latin typeface="+mn-lt"/>
                </a:rPr>
                <a:t>in 2002</a:t>
              </a:r>
              <a:r>
                <a:rPr lang="en-US" sz="900" dirty="0">
                  <a:latin typeface="+mn-lt"/>
                </a:rPr>
                <a:t>, in order to encompass in a consistent body the different applications envisioned today for fuel </a:t>
              </a:r>
              <a:r>
                <a:rPr lang="en-US" sz="900" dirty="0" smtClean="0">
                  <a:latin typeface="+mn-lt"/>
                </a:rPr>
                <a:t>and coolant salts.</a:t>
              </a:r>
            </a:p>
            <a:p>
              <a:pPr algn="just">
                <a:spcBef>
                  <a:spcPts val="600"/>
                </a:spcBef>
              </a:pPr>
              <a:r>
                <a:rPr lang="en-US" sz="900" dirty="0" smtClean="0">
                  <a:latin typeface="+mn-lt"/>
                </a:rPr>
                <a:t>Two </a:t>
              </a:r>
              <a:r>
                <a:rPr lang="en-US" sz="900" dirty="0">
                  <a:latin typeface="+mn-lt"/>
                </a:rPr>
                <a:t>baseline concepts are considered which have large commonalities in basic R&amp;D areas, </a:t>
              </a:r>
              <a:r>
                <a:rPr lang="en-US" sz="900" dirty="0" smtClean="0">
                  <a:latin typeface="+mn-lt"/>
                </a:rPr>
                <a:t>particularly for </a:t>
              </a:r>
              <a:r>
                <a:rPr lang="en-US" sz="900" dirty="0">
                  <a:latin typeface="+mn-lt"/>
                </a:rPr>
                <a:t>liquid salt technology and materials behavior (mechanical integrity, corrosion):</a:t>
              </a:r>
            </a:p>
            <a:p>
              <a:pPr algn="just">
                <a:spcBef>
                  <a:spcPts val="600"/>
                </a:spcBef>
              </a:pPr>
              <a:r>
                <a:rPr lang="en-US" sz="1000" dirty="0">
                  <a:solidFill>
                    <a:srgbClr val="0070C0"/>
                  </a:solidFill>
                  <a:latin typeface="+mn-lt"/>
                </a:rPr>
                <a:t>• The Molten Salt Fast-neutron Reactor (MSFR) is a long-term alternative to solid-fuelled </a:t>
              </a:r>
              <a:r>
                <a:rPr lang="en-US" sz="1000" dirty="0" smtClean="0">
                  <a:solidFill>
                    <a:srgbClr val="0070C0"/>
                  </a:solidFill>
                  <a:latin typeface="+mn-lt"/>
                </a:rPr>
                <a:t>fast neutron reactors </a:t>
              </a:r>
              <a:r>
                <a:rPr lang="en-US" sz="1000" dirty="0">
                  <a:solidFill>
                    <a:srgbClr val="0070C0"/>
                  </a:solidFill>
                  <a:latin typeface="+mn-lt"/>
                </a:rPr>
                <a:t>offering very negative feedback coefficients and simplified fuel cycle. Its </a:t>
              </a:r>
              <a:r>
                <a:rPr lang="en-US" sz="1000" dirty="0" smtClean="0">
                  <a:solidFill>
                    <a:srgbClr val="0070C0"/>
                  </a:solidFill>
                  <a:latin typeface="+mn-lt"/>
                </a:rPr>
                <a:t>potential has </a:t>
              </a:r>
              <a:r>
                <a:rPr lang="en-US" sz="1000" dirty="0">
                  <a:solidFill>
                    <a:srgbClr val="0070C0"/>
                  </a:solidFill>
                  <a:latin typeface="+mn-lt"/>
                </a:rPr>
                <a:t>been assessed but specific technological challenges must be addressed and the safety </a:t>
              </a:r>
              <a:r>
                <a:rPr lang="en-US" sz="1000" dirty="0" smtClean="0">
                  <a:solidFill>
                    <a:srgbClr val="0070C0"/>
                  </a:solidFill>
                  <a:latin typeface="+mn-lt"/>
                </a:rPr>
                <a:t>approach has to be established.</a:t>
              </a:r>
            </a:p>
            <a:p>
              <a:pPr algn="just">
                <a:spcBef>
                  <a:spcPts val="600"/>
                </a:spcBef>
              </a:pPr>
              <a:r>
                <a:rPr lang="en-US" sz="9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• 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The AHTR is a high temperature reactor with better compactness than the VHTR and </a:t>
              </a:r>
              <a:r>
                <a:rPr lang="en-US" sz="9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passive safety 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potential for medium to very high unit </a:t>
              </a:r>
              <a:r>
                <a:rPr lang="en-US" sz="9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power.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827584" y="1052736"/>
            <a:ext cx="7416824" cy="144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28650" lvl="1" indent="-171450" eaLnBrk="0" hangingPunct="0">
              <a:spcAft>
                <a:spcPts val="3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3385"/>
                </a:solidFill>
                <a:latin typeface="Verdana" pitchFamily="34" charset="0"/>
              </a:rPr>
              <a:t>Irradiation uniforme </a:t>
            </a:r>
            <a:r>
              <a:rPr lang="fr-FR" sz="1200" b="1" dirty="0">
                <a:solidFill>
                  <a:srgbClr val="003385"/>
                </a:solidFill>
                <a:latin typeface="Verdana" pitchFamily="34" charset="0"/>
              </a:rPr>
              <a:t>du combustible (pas de plan de chargement</a:t>
            </a:r>
            <a:r>
              <a:rPr lang="fr-FR" sz="1200" b="1" dirty="0" smtClean="0">
                <a:solidFill>
                  <a:srgbClr val="003385"/>
                </a:solidFill>
                <a:latin typeface="Verdana" pitchFamily="34" charset="0"/>
              </a:rPr>
              <a:t>)</a:t>
            </a:r>
          </a:p>
          <a:p>
            <a:pPr marL="6286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3385"/>
                </a:solidFill>
                <a:latin typeface="Verdana" pitchFamily="34" charset="0"/>
              </a:rPr>
              <a:t>Chaleur déposée directement dans le caloporteur</a:t>
            </a:r>
            <a:endParaRPr lang="fr-FR" sz="1200" b="1" dirty="0">
              <a:solidFill>
                <a:srgbClr val="003385"/>
              </a:solidFill>
              <a:latin typeface="Verdana" pitchFamily="34" charset="0"/>
            </a:endParaRPr>
          </a:p>
          <a:p>
            <a:pPr marL="628650" lvl="1" indent="-171450" eaLnBrk="0" hangingPunc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3385"/>
                </a:solidFill>
                <a:latin typeface="Verdana" pitchFamily="34" charset="0"/>
              </a:rPr>
              <a:t>Possibilité </a:t>
            </a:r>
            <a:r>
              <a:rPr lang="fr-FR" sz="1200" b="1" dirty="0">
                <a:solidFill>
                  <a:srgbClr val="003385"/>
                </a:solidFill>
                <a:latin typeface="Verdana" pitchFamily="34" charset="0"/>
              </a:rPr>
              <a:t>de reconfigurer le cœur en quelques </a:t>
            </a:r>
            <a:r>
              <a:rPr lang="fr-FR" sz="1200" b="1" dirty="0" smtClean="0">
                <a:solidFill>
                  <a:srgbClr val="003385"/>
                </a:solidFill>
                <a:latin typeface="Verdana" pitchFamily="34" charset="0"/>
              </a:rPr>
              <a:t>minutes</a:t>
            </a:r>
            <a:endParaRPr lang="fr-FR" sz="1200" b="1" dirty="0">
              <a:solidFill>
                <a:srgbClr val="003385"/>
              </a:solidFill>
              <a:latin typeface="Verdana" pitchFamily="34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003385"/>
              </a:buClr>
              <a:buFontTx/>
              <a:buChar char="–"/>
            </a:pPr>
            <a:r>
              <a:rPr lang="fr-FR" sz="1000" dirty="0">
                <a:latin typeface="Verdana" pitchFamily="34" charset="0"/>
              </a:rPr>
              <a:t>Une configuration </a:t>
            </a:r>
            <a:r>
              <a:rPr lang="fr-FR" sz="1000" dirty="0" smtClean="0">
                <a:latin typeface="Verdana" pitchFamily="34" charset="0"/>
              </a:rPr>
              <a:t>pour optimiser </a:t>
            </a:r>
            <a:r>
              <a:rPr lang="fr-FR" sz="1000" dirty="0">
                <a:latin typeface="Verdana" pitchFamily="34" charset="0"/>
              </a:rPr>
              <a:t>la production d’énergie en gérant le risque de criticité</a:t>
            </a:r>
          </a:p>
          <a:p>
            <a:pPr marL="1143000" lvl="2" indent="-228600" eaLnBrk="0" hangingPunct="0">
              <a:spcAft>
                <a:spcPts val="600"/>
              </a:spcAft>
              <a:buClr>
                <a:srgbClr val="003385"/>
              </a:buClr>
              <a:buFontTx/>
              <a:buChar char="–"/>
            </a:pPr>
            <a:r>
              <a:rPr lang="fr-FR" sz="1000" dirty="0">
                <a:latin typeface="Verdana" pitchFamily="34" charset="0"/>
              </a:rPr>
              <a:t>Une configuration </a:t>
            </a:r>
            <a:r>
              <a:rPr lang="fr-FR" sz="1000" dirty="0" smtClean="0">
                <a:latin typeface="Verdana" pitchFamily="34" charset="0"/>
              </a:rPr>
              <a:t>pour </a:t>
            </a:r>
            <a:r>
              <a:rPr lang="fr-FR" sz="1000" dirty="0">
                <a:latin typeface="Verdana" pitchFamily="34" charset="0"/>
              </a:rPr>
              <a:t>un stockage avec refroidissement passif</a:t>
            </a:r>
          </a:p>
          <a:p>
            <a:pPr marL="628650" lvl="1" indent="-171450" eaLnBrk="0" hangingPunct="0">
              <a:spcBef>
                <a:spcPct val="200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003385"/>
                </a:solidFill>
                <a:latin typeface="Verdana" pitchFamily="34" charset="0"/>
              </a:rPr>
              <a:t>Possibilité de retraiter le combustible sans arrêter le </a:t>
            </a:r>
            <a:r>
              <a:rPr lang="fr-FR" sz="1200" b="1" dirty="0" smtClean="0">
                <a:solidFill>
                  <a:srgbClr val="003385"/>
                </a:solidFill>
                <a:latin typeface="Verdana" pitchFamily="34" charset="0"/>
              </a:rPr>
              <a:t>réacteur</a:t>
            </a:r>
            <a:endParaRPr lang="fr-FR" sz="1200" b="1" dirty="0">
              <a:solidFill>
                <a:srgbClr val="003385"/>
              </a:solidFill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764704"/>
            <a:ext cx="4409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</a:pPr>
            <a:r>
              <a:rPr lang="fr-FR" sz="1600" b="1" dirty="0" smtClean="0">
                <a:solidFill>
                  <a:srgbClr val="0093D3"/>
                </a:solidFill>
                <a:latin typeface="Verdana" pitchFamily="34" charset="0"/>
              </a:rPr>
              <a:t>Avantages d’un combustible liquide :</a:t>
            </a:r>
            <a:endParaRPr lang="fr-FR" sz="1600" b="1" dirty="0">
              <a:solidFill>
                <a:srgbClr val="0093D3"/>
              </a:solidFill>
              <a:latin typeface="Verdana" pitchFamily="34" charset="0"/>
            </a:endParaRPr>
          </a:p>
        </p:txBody>
      </p:sp>
      <p:sp>
        <p:nvSpPr>
          <p:cNvPr id="18" name="Titre 5"/>
          <p:cNvSpPr txBox="1">
            <a:spLocks/>
          </p:cNvSpPr>
          <p:nvPr/>
        </p:nvSpPr>
        <p:spPr bwMode="auto">
          <a:xfrm>
            <a:off x="35496" y="44624"/>
            <a:ext cx="6408712" cy="669622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400" b="1" dirty="0">
                <a:solidFill>
                  <a:srgbClr val="003385"/>
                </a:solidFill>
                <a:cs typeface="Arial" pitchFamily="34" charset="0"/>
              </a:rPr>
              <a:t>Concept de </a:t>
            </a:r>
            <a:r>
              <a:rPr lang="fr-FR" sz="2400" b="1" dirty="0" err="1">
                <a:solidFill>
                  <a:srgbClr val="003385"/>
                </a:solidFill>
                <a:cs typeface="Arial" pitchFamily="34" charset="0"/>
              </a:rPr>
              <a:t>Molten</a:t>
            </a:r>
            <a:r>
              <a:rPr lang="fr-FR" sz="2400" b="1" dirty="0">
                <a:solidFill>
                  <a:srgbClr val="003385"/>
                </a:solidFill>
                <a:cs typeface="Arial" pitchFamily="34" charset="0"/>
              </a:rPr>
              <a:t> Salt </a:t>
            </a:r>
            <a:r>
              <a:rPr lang="fr-FR" sz="2400" b="1" dirty="0" err="1">
                <a:solidFill>
                  <a:srgbClr val="003385"/>
                </a:solidFill>
                <a:cs typeface="Arial" pitchFamily="34" charset="0"/>
              </a:rPr>
              <a:t>Fast</a:t>
            </a:r>
            <a:r>
              <a:rPr lang="fr-FR" sz="2400" b="1" dirty="0">
                <a:solidFill>
                  <a:srgbClr val="003385"/>
                </a:solidFill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rgbClr val="003385"/>
                </a:solidFill>
                <a:cs typeface="Arial" pitchFamily="34" charset="0"/>
              </a:rPr>
              <a:t>Reactor</a:t>
            </a:r>
            <a:r>
              <a:rPr lang="fr-FR" sz="2400" b="1" dirty="0">
                <a:solidFill>
                  <a:srgbClr val="003385"/>
                </a:solidFill>
                <a:cs typeface="Arial" pitchFamily="34" charset="0"/>
              </a:rPr>
              <a:t> (MSFR)</a:t>
            </a:r>
          </a:p>
        </p:txBody>
      </p:sp>
    </p:spTree>
    <p:extLst>
      <p:ext uri="{BB962C8B-B14F-4D97-AF65-F5344CB8AC3E}">
        <p14:creationId xmlns:p14="http://schemas.microsoft.com/office/powerpoint/2010/main" val="30115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73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83276"/>
              </p:ext>
            </p:extLst>
          </p:nvPr>
        </p:nvGraphicFramePr>
        <p:xfrm>
          <a:off x="467545" y="750348"/>
          <a:ext cx="8064895" cy="5054916"/>
        </p:xfrm>
        <a:graphic>
          <a:graphicData uri="http://schemas.openxmlformats.org/drawingml/2006/table">
            <a:tbl>
              <a:tblPr/>
              <a:tblGrid>
                <a:gridCol w="2808311"/>
                <a:gridCol w="1877009"/>
                <a:gridCol w="1612979"/>
                <a:gridCol w="1766596"/>
              </a:tblGrid>
              <a:tr h="757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Pas de </a:t>
                      </a:r>
                      <a:r>
                        <a:rPr kumimoji="0" lang="fr-F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couv</a:t>
                      </a: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fertile et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H/D=1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Couverture fertile et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H/D=1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Couverture fertile et  H/D=1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Puissance [</a:t>
                      </a:r>
                      <a:r>
                        <a:rPr kumimoji="0" lang="fr-FR" sz="15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MW</a:t>
                      </a:r>
                      <a:r>
                        <a:rPr kumimoji="0" lang="fr-FR" sz="1500" b="1" i="0" u="none" strike="noStrike" cap="none" normalizeH="0" baseline="-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Inventaire </a:t>
                      </a:r>
                      <a:r>
                        <a:rPr kumimoji="0" lang="fr-FR" sz="15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initial [kg]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654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667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667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Retraitement en 1l/jour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Alimentation en </a:t>
                      </a:r>
                      <a:r>
                        <a:rPr kumimoji="0" lang="fr-FR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[kg/an]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11.38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1.72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4.70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Facteur de conversion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-29.83%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-4.52%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-6.16%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total [kg]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1013.87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738.83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835.16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Facteur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de conversion (couvertures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radiale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et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axiale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1.81%</a:t>
                      </a:r>
                      <a:endParaRPr kumimoji="0" 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-0.04%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Retraitement en </a:t>
                      </a:r>
                      <a:r>
                        <a:rPr kumimoji="0" lang="fr-FR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4l/jour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Alimentation en </a:t>
                      </a:r>
                      <a:r>
                        <a:rPr kumimoji="0" lang="fr-FR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[kg/an]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11.20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1. 48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3.58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Facteur de conversion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-29.37%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-3.88%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-4.69%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sz="15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total [kg]</a:t>
                      </a:r>
                      <a:endParaRPr kumimoji="0" lang="fr-FR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1001.86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722.50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794.21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0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Facteur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de conversion (couvertures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radiale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et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axiale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2.49%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1.54%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4424" name="Rectangle 118"/>
          <p:cNvSpPr>
            <a:spLocks noChangeArrowheads="1"/>
          </p:cNvSpPr>
          <p:nvPr/>
        </p:nvSpPr>
        <p:spPr bwMode="auto">
          <a:xfrm>
            <a:off x="1512295" y="5954344"/>
            <a:ext cx="735348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800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Addition de couvertures </a:t>
            </a:r>
            <a:r>
              <a:rPr lang="en-US" altLang="fr-FR" sz="1800" b="1" dirty="0" err="1" smtClean="0">
                <a:solidFill>
                  <a:srgbClr val="CC0000"/>
                </a:solidFill>
                <a:latin typeface="Calibri" panose="020F0502020204030204" pitchFamily="34" charset="0"/>
              </a:rPr>
              <a:t>fertiles</a:t>
            </a:r>
            <a:r>
              <a:rPr lang="en-US" altLang="fr-FR" sz="1800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800" b="1" dirty="0" smtClean="0">
                <a:solidFill>
                  <a:srgbClr val="CC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 MSFR de </a:t>
            </a:r>
            <a:r>
              <a:rPr lang="en-US" altLang="fr-FR" sz="1800" b="1" dirty="0" err="1" smtClean="0">
                <a:solidFill>
                  <a:srgbClr val="CC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faible</a:t>
            </a:r>
            <a:r>
              <a:rPr lang="en-US" altLang="fr-FR" sz="1800" b="1" dirty="0" smtClean="0">
                <a:solidFill>
                  <a:srgbClr val="CC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puissance </a:t>
            </a:r>
            <a:r>
              <a:rPr lang="en-US" altLang="fr-FR" sz="1800" b="1" dirty="0" err="1" smtClean="0">
                <a:solidFill>
                  <a:srgbClr val="CC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régénérateur</a:t>
            </a:r>
            <a:endParaRPr lang="en-US" altLang="fr-FR" sz="1800" b="1" dirty="0">
              <a:solidFill>
                <a:srgbClr val="CC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3443356"/>
            <a:ext cx="3384376" cy="5036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148064" y="5257692"/>
            <a:ext cx="3384376" cy="518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èche vers le bas 6"/>
          <p:cNvSpPr>
            <a:spLocks noChangeArrowheads="1"/>
          </p:cNvSpPr>
          <p:nvPr/>
        </p:nvSpPr>
        <p:spPr bwMode="auto">
          <a:xfrm>
            <a:off x="6651848" y="5661227"/>
            <a:ext cx="3048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63500" dir="8280003" rotWithShape="0">
              <a:srgbClr val="808080">
                <a:alpha val="56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fr-FR" sz="2400">
              <a:ea typeface="ＭＳ Ｐゴシック" panose="020B0600070205080204" pitchFamily="34" charset="-128"/>
            </a:endParaRPr>
          </a:p>
        </p:txBody>
      </p:sp>
      <p:sp>
        <p:nvSpPr>
          <p:cNvPr id="9" name="Titre 5"/>
          <p:cNvSpPr txBox="1">
            <a:spLocks/>
          </p:cNvSpPr>
          <p:nvPr/>
        </p:nvSpPr>
        <p:spPr bwMode="auto">
          <a:xfrm>
            <a:off x="107504" y="116632"/>
            <a:ext cx="4392488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800" b="1" dirty="0" smtClean="0">
                <a:solidFill>
                  <a:srgbClr val="003385"/>
                </a:solidFill>
                <a:cs typeface="Arial" pitchFamily="34" charset="0"/>
              </a:rPr>
              <a:t>Du d</a:t>
            </a:r>
            <a:r>
              <a:rPr lang="fr-FR" sz="2800" b="1" dirty="0" smtClean="0">
                <a:solidFill>
                  <a:srgbClr val="003385"/>
                </a:solidFill>
                <a:cs typeface="Arial" pitchFamily="34" charset="0"/>
              </a:rPr>
              <a:t>émonstrateur au SMR</a:t>
            </a:r>
            <a:endParaRPr lang="fr-FR" sz="2800" b="1" dirty="0">
              <a:solidFill>
                <a:srgbClr val="00338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4" grpId="0" animBg="1"/>
      <p:bldP spid="2" grpId="0" animBg="1"/>
      <p:bldP spid="120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4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22705"/>
              </p:ext>
            </p:extLst>
          </p:nvPr>
        </p:nvGraphicFramePr>
        <p:xfrm>
          <a:off x="107504" y="1147212"/>
          <a:ext cx="4680768" cy="4009980"/>
        </p:xfrm>
        <a:graphic>
          <a:graphicData uri="http://schemas.openxmlformats.org/drawingml/2006/table">
            <a:tbl>
              <a:tblPr/>
              <a:tblGrid>
                <a:gridCol w="2206064"/>
                <a:gridCol w="2474704"/>
              </a:tblGrid>
              <a:tr h="3286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Puissance thermique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MW à 300 MW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Température moyenne du combustible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 °C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Augmentation de température en cœur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°C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 initiale du sel combustible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 </a:t>
                      </a:r>
                      <a:r>
                        <a:rPr kumimoji="0" lang="fr-FR" alt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-(Noyaux lourds)F</a:t>
                      </a:r>
                      <a:r>
                        <a:rPr kumimoji="0" lang="fr-FR" altLang="fr-FR" sz="1400" b="1" i="0" u="none" strike="noStrike" cap="none" normalizeH="0" baseline="-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en cycle Th/</a:t>
                      </a:r>
                      <a:r>
                        <a:rPr kumimoji="0" lang="fr-FR" alt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ou U/Pu</a:t>
                      </a:r>
                      <a:endParaRPr kumimoji="0" lang="fr-FR" altLang="fr-FR" sz="1400" b="1" i="0" u="none" strike="noStrike" cap="none" normalizeH="0" baseline="-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Dimensions du cœur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Diamètre interne ~1.3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Diamètre externe ~2.3 m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 de sel combustible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m</a:t>
                      </a:r>
                      <a:r>
                        <a:rPr kumimoji="0" lang="fr-FR" alt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1.1 en </a:t>
                      </a:r>
                      <a:r>
                        <a:rPr kumimoji="0" lang="fr-FR" alt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coeur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0.9 dans circuits extérieurs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Temps de cycle total du combustible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3 - 5 s</a:t>
                      </a:r>
                      <a:endParaRPr kumimoji="0" lang="fr-FR" alt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84" name="Text Box 92"/>
          <p:cNvSpPr txBox="1">
            <a:spLocks noChangeArrowheads="1"/>
          </p:cNvSpPr>
          <p:nvPr/>
        </p:nvSpPr>
        <p:spPr bwMode="auto">
          <a:xfrm>
            <a:off x="899592" y="5445224"/>
            <a:ext cx="7449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b="1" dirty="0" smtClean="0">
                <a:solidFill>
                  <a:srgbClr val="C00000"/>
                </a:solidFill>
              </a:rPr>
              <a:t>Peut fonctionner 30 ans avec le même sel combustible et seulement un [contrôle du sel + bullage] sans traitement chimique du sel</a:t>
            </a:r>
            <a:endParaRPr lang="fr-FR" altLang="fr-FR" b="1" dirty="0">
              <a:solidFill>
                <a:srgbClr val="C00000"/>
              </a:solidFill>
            </a:endParaRPr>
          </a:p>
        </p:txBody>
      </p:sp>
      <p:sp>
        <p:nvSpPr>
          <p:cNvPr id="35881" name="Espace réservé du numéro de diapositive 4"/>
          <p:cNvSpPr txBox="1">
            <a:spLocks noGrp="1"/>
          </p:cNvSpPr>
          <p:nvPr/>
        </p:nvSpPr>
        <p:spPr bwMode="auto">
          <a:xfrm>
            <a:off x="83820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A14F3294-A505-4BD1-9F5D-E760D94F6FFE}" type="slidenum">
              <a:rPr lang="fr-FR" altLang="fr-FR" sz="1200">
                <a:solidFill>
                  <a:srgbClr val="606060"/>
                </a:solidFill>
                <a:latin typeface="Arial" charset="0"/>
                <a:ea typeface="MS PGothic" pitchFamily="34" charset="-128"/>
              </a:rPr>
              <a:pPr algn="r" eaLnBrk="1" hangingPunct="1"/>
              <a:t>21</a:t>
            </a:fld>
            <a:endParaRPr lang="fr-FR" altLang="fr-FR" sz="1400">
              <a:solidFill>
                <a:srgbClr val="60606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Titre 5"/>
          <p:cNvSpPr txBox="1">
            <a:spLocks/>
          </p:cNvSpPr>
          <p:nvPr/>
        </p:nvSpPr>
        <p:spPr bwMode="auto">
          <a:xfrm>
            <a:off x="107504" y="58143"/>
            <a:ext cx="5184576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fr-FR" sz="2800" dirty="0" smtClean="0">
                <a:solidFill>
                  <a:srgbClr val="003399"/>
                </a:solidFill>
              </a:rPr>
              <a:t>Small Modular Reactor </a:t>
            </a:r>
            <a:r>
              <a:rPr lang="en-US" altLang="fr-FR" sz="2800" dirty="0" smtClean="0">
                <a:solidFill>
                  <a:srgbClr val="003399"/>
                </a:solidFill>
              </a:rPr>
              <a:t>– S-MSFR</a:t>
            </a:r>
            <a:endParaRPr lang="en-US" altLang="fr-FR" sz="2800" dirty="0">
              <a:solidFill>
                <a:srgbClr val="003399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62985" y="6520259"/>
            <a:ext cx="621183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EE28B7BB-CEAD-4834-9158-9FCD1E3BB3B6}" type="slidenum">
              <a:rPr lang="fr-BE" sz="1600" b="1" smtClean="0"/>
              <a:pPr>
                <a:defRPr/>
              </a:pPr>
              <a:t>21</a:t>
            </a:fld>
            <a:endParaRPr lang="fr-BE" sz="1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091" y="854045"/>
            <a:ext cx="4625413" cy="40151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5483" y="2879898"/>
            <a:ext cx="609808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Objectif d’études dans les années qui viennent : </a:t>
            </a:r>
          </a:p>
          <a:p>
            <a:pPr algn="ctr">
              <a:spcAft>
                <a:spcPts val="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études du S-MSFR en cycle U/Pu</a:t>
            </a:r>
          </a:p>
          <a:p>
            <a:pPr algn="ctr">
              <a:spcAft>
                <a:spcPts val="0"/>
              </a:spcAft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18792"/>
            <a:ext cx="8928992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fr-FR" sz="1500" dirty="0"/>
              <a:t>Axel LAUREAU, </a:t>
            </a:r>
            <a:r>
              <a:rPr lang="fr-FR" sz="1500" b="1" i="1" dirty="0"/>
              <a:t>"Développement de modèles neutroniques pour le couplage thermohydraulique du MSFR et le calcul de paramètres cinétiques effectifs"</a:t>
            </a:r>
            <a:r>
              <a:rPr lang="fr-FR" sz="1500" dirty="0"/>
              <a:t>, </a:t>
            </a:r>
            <a:r>
              <a:rPr lang="fr-FR" sz="1500" dirty="0" smtClean="0"/>
              <a:t>PhD </a:t>
            </a:r>
            <a:r>
              <a:rPr lang="fr-FR" sz="1500" dirty="0" err="1" smtClean="0"/>
              <a:t>Thesis</a:t>
            </a:r>
            <a:r>
              <a:rPr lang="fr-FR" sz="1500" dirty="0" smtClean="0"/>
              <a:t>, Grenoble Alpes </a:t>
            </a:r>
            <a:r>
              <a:rPr lang="fr-FR" sz="1500" dirty="0" err="1" smtClean="0"/>
              <a:t>University</a:t>
            </a:r>
            <a:r>
              <a:rPr lang="fr-FR" sz="1500" dirty="0" smtClean="0"/>
              <a:t>, </a:t>
            </a:r>
            <a:r>
              <a:rPr lang="fr-FR" sz="1500" dirty="0"/>
              <a:t>France </a:t>
            </a:r>
            <a:r>
              <a:rPr lang="fr-FR" sz="1500" dirty="0" smtClean="0"/>
              <a:t>(2015</a:t>
            </a:r>
            <a:r>
              <a:rPr lang="fr-FR" sz="1500" dirty="0"/>
              <a:t>) </a:t>
            </a:r>
            <a:endParaRPr lang="fr-FR" sz="1500" dirty="0" smtClean="0"/>
          </a:p>
          <a:p>
            <a:pPr>
              <a:spcAft>
                <a:spcPts val="700"/>
              </a:spcAft>
            </a:pPr>
            <a:r>
              <a:rPr lang="fr-FR" sz="1500" dirty="0" smtClean="0"/>
              <a:t>Davide RODRIGUES, </a:t>
            </a:r>
            <a:r>
              <a:rPr lang="fr-FR" sz="1500" b="1" i="1" dirty="0" smtClean="0"/>
              <a:t>"Solvatation </a:t>
            </a:r>
            <a:r>
              <a:rPr lang="fr-FR" sz="1500" b="1" i="1" dirty="0"/>
              <a:t>du thorium par les fluorures en milieu sel fondu à haute température : application au procédé d'extraction réductrice pour le concept </a:t>
            </a:r>
            <a:r>
              <a:rPr lang="fr-FR" sz="1500" b="1" i="1" dirty="0" smtClean="0"/>
              <a:t>MSFR</a:t>
            </a:r>
            <a:r>
              <a:rPr lang="fr-FR" sz="1500" b="1" i="1" dirty="0"/>
              <a:t>"</a:t>
            </a:r>
            <a:r>
              <a:rPr lang="fr-FR" sz="1500" dirty="0" smtClean="0"/>
              <a:t>, PhD </a:t>
            </a:r>
            <a:r>
              <a:rPr lang="fr-FR" sz="1500" dirty="0" err="1" smtClean="0"/>
              <a:t>Thesis</a:t>
            </a:r>
            <a:r>
              <a:rPr lang="fr-FR" sz="1500" dirty="0" smtClean="0"/>
              <a:t>, Paris Sud </a:t>
            </a:r>
            <a:r>
              <a:rPr lang="fr-FR" sz="1500" dirty="0" err="1" smtClean="0"/>
              <a:t>University</a:t>
            </a:r>
            <a:r>
              <a:rPr lang="fr-FR" sz="1500" dirty="0" smtClean="0"/>
              <a:t> (2015)</a:t>
            </a:r>
          </a:p>
          <a:p>
            <a:pPr>
              <a:spcAft>
                <a:spcPts val="700"/>
              </a:spcAft>
            </a:pPr>
            <a:r>
              <a:rPr lang="fr-FR" sz="1500" dirty="0" err="1" smtClean="0"/>
              <a:t>Mariya</a:t>
            </a:r>
            <a:r>
              <a:rPr lang="fr-FR" sz="1500" dirty="0" smtClean="0"/>
              <a:t> </a:t>
            </a:r>
            <a:r>
              <a:rPr lang="fr-FR" sz="1500" dirty="0"/>
              <a:t>BROVCHENKO, </a:t>
            </a:r>
            <a:r>
              <a:rPr lang="fr-FR" sz="1500" b="1" i="1" dirty="0"/>
              <a:t>"Etudes préliminaires de sûreté du réacteur à sels fondus MSFR"</a:t>
            </a:r>
            <a:r>
              <a:rPr lang="fr-FR" sz="1500" dirty="0"/>
              <a:t>, PhD </a:t>
            </a:r>
            <a:r>
              <a:rPr lang="fr-FR" sz="1500" dirty="0" err="1"/>
              <a:t>Thesis</a:t>
            </a:r>
            <a:r>
              <a:rPr lang="fr-FR" sz="1500" dirty="0"/>
              <a:t>, </a:t>
            </a:r>
            <a:r>
              <a:rPr lang="fr-FR" sz="1500" dirty="0" smtClean="0"/>
              <a:t>Grenoble Institute of </a:t>
            </a:r>
            <a:r>
              <a:rPr lang="fr-FR" sz="1500" dirty="0" err="1" smtClean="0"/>
              <a:t>Technology</a:t>
            </a:r>
            <a:r>
              <a:rPr lang="fr-FR" sz="1500" dirty="0" smtClean="0"/>
              <a:t>, </a:t>
            </a:r>
            <a:r>
              <a:rPr lang="fr-FR" sz="1500" dirty="0"/>
              <a:t>France (2013) </a:t>
            </a:r>
            <a:endParaRPr lang="fr-FR" sz="1500" dirty="0" smtClean="0"/>
          </a:p>
          <a:p>
            <a:pPr>
              <a:spcAft>
                <a:spcPts val="700"/>
              </a:spcAft>
            </a:pPr>
            <a:r>
              <a:rPr lang="fr-FR" sz="1500" dirty="0" smtClean="0"/>
              <a:t>Xavier </a:t>
            </a:r>
            <a:r>
              <a:rPr lang="fr-FR" sz="1500" dirty="0"/>
              <a:t>DOLIGEZ, </a:t>
            </a:r>
            <a:r>
              <a:rPr lang="fr-FR" sz="1500" b="1" i="1" dirty="0"/>
              <a:t>“Influence du retraitement physico-chimique du sel combustible sur le comportement du MSFR et sur le dimensionnement de son unité de retraitement”, </a:t>
            </a:r>
            <a:r>
              <a:rPr lang="fr-FR" sz="1500" dirty="0"/>
              <a:t>PhD </a:t>
            </a:r>
            <a:r>
              <a:rPr lang="fr-FR" sz="1500" dirty="0" err="1"/>
              <a:t>Thesis</a:t>
            </a:r>
            <a:r>
              <a:rPr lang="fr-FR" sz="1500" dirty="0"/>
              <a:t>, Grenoble Institute of </a:t>
            </a:r>
            <a:r>
              <a:rPr lang="fr-FR" sz="1500" dirty="0" err="1" smtClean="0"/>
              <a:t>Technology</a:t>
            </a:r>
            <a:r>
              <a:rPr lang="fr-FR" sz="1500" dirty="0" smtClean="0"/>
              <a:t> and EDF, France </a:t>
            </a:r>
            <a:r>
              <a:rPr lang="fr-FR" sz="1500" dirty="0"/>
              <a:t>(2010</a:t>
            </a:r>
            <a:r>
              <a:rPr lang="fr-FR" sz="1500" dirty="0" smtClean="0"/>
              <a:t>)</a:t>
            </a:r>
            <a:endParaRPr lang="fr-FR" sz="1500" dirty="0"/>
          </a:p>
          <a:p>
            <a:pPr>
              <a:spcAft>
                <a:spcPts val="700"/>
              </a:spcAft>
            </a:pPr>
            <a:r>
              <a:rPr lang="fr-FR" sz="1500" dirty="0"/>
              <a:t>Elsa MERLE-LUCOTTE, </a:t>
            </a:r>
            <a:r>
              <a:rPr lang="fr-FR" sz="1500" b="1" i="1" dirty="0"/>
              <a:t>“Le cycle Thorium en réacteurs à sels fondus peut-il être une solution au problème énergétique du XXIème siècle ? Le concept de TMSR-NM”, </a:t>
            </a:r>
            <a:r>
              <a:rPr lang="fr-FR" sz="1500" dirty="0"/>
              <a:t>Habilitation à Diriger les Recherches, Grenoble Institute of </a:t>
            </a:r>
            <a:r>
              <a:rPr lang="fr-FR" sz="1500" dirty="0" err="1"/>
              <a:t>Technology</a:t>
            </a:r>
            <a:r>
              <a:rPr lang="fr-FR" sz="1500" dirty="0"/>
              <a:t>, </a:t>
            </a:r>
            <a:r>
              <a:rPr lang="fr-FR" sz="1500" dirty="0" smtClean="0"/>
              <a:t>France </a:t>
            </a:r>
            <a:r>
              <a:rPr lang="fr-FR" sz="1500" dirty="0"/>
              <a:t>(2008</a:t>
            </a:r>
            <a:r>
              <a:rPr lang="fr-FR" sz="1500" dirty="0" smtClean="0"/>
              <a:t>)</a:t>
            </a:r>
            <a:endParaRPr lang="fr-FR" sz="1500" dirty="0"/>
          </a:p>
          <a:p>
            <a:pPr>
              <a:spcAft>
                <a:spcPts val="700"/>
              </a:spcAft>
            </a:pPr>
            <a:r>
              <a:rPr lang="fr-FR" sz="1500" dirty="0" smtClean="0"/>
              <a:t>Ludovic </a:t>
            </a:r>
            <a:r>
              <a:rPr lang="fr-FR" sz="1500" dirty="0"/>
              <a:t>MATHIEU, </a:t>
            </a:r>
            <a:r>
              <a:rPr lang="fr-FR" sz="1500" b="1" i="1" dirty="0"/>
              <a:t>“Cycle Thorium et Réacteurs à Sel Fondu: Exploration du champ des Paramètres et des Contraintes définissant le Thorium </a:t>
            </a:r>
            <a:r>
              <a:rPr lang="fr-FR" sz="1500" b="1" i="1" dirty="0" err="1"/>
              <a:t>Molten</a:t>
            </a:r>
            <a:r>
              <a:rPr lang="fr-FR" sz="1500" b="1" i="1" dirty="0"/>
              <a:t> Salt </a:t>
            </a:r>
            <a:r>
              <a:rPr lang="fr-FR" sz="1500" b="1" i="1" dirty="0" err="1"/>
              <a:t>Reactor</a:t>
            </a:r>
            <a:r>
              <a:rPr lang="fr-FR" sz="1500" b="1" i="1" dirty="0"/>
              <a:t>”, </a:t>
            </a:r>
            <a:r>
              <a:rPr lang="fr-FR" sz="1500" dirty="0"/>
              <a:t>PhD </a:t>
            </a:r>
            <a:r>
              <a:rPr lang="fr-FR" sz="1500" dirty="0" err="1"/>
              <a:t>Thesis</a:t>
            </a:r>
            <a:r>
              <a:rPr lang="fr-FR" sz="1500" dirty="0"/>
              <a:t>, </a:t>
            </a:r>
            <a:r>
              <a:rPr lang="fr-FR" sz="1500" dirty="0" smtClean="0"/>
              <a:t>Grenoble INP and EDF, France </a:t>
            </a:r>
            <a:r>
              <a:rPr lang="fr-FR" sz="1500" dirty="0"/>
              <a:t>(2005) </a:t>
            </a:r>
            <a:endParaRPr lang="fr-FR" sz="1500" dirty="0" smtClean="0"/>
          </a:p>
          <a:p>
            <a:pPr>
              <a:spcAft>
                <a:spcPts val="700"/>
              </a:spcAft>
            </a:pPr>
            <a:r>
              <a:rPr lang="fr-FR" sz="1500" dirty="0" smtClean="0"/>
              <a:t>Jorgen FINNE</a:t>
            </a:r>
            <a:r>
              <a:rPr lang="fr-FR" sz="1500" dirty="0"/>
              <a:t>, </a:t>
            </a:r>
            <a:r>
              <a:rPr lang="fr-FR" sz="1500" b="1" i="1" dirty="0"/>
              <a:t>“Chimie des mélanges de sels fondus - Application à l'extraction réductrice d'actinides et de lanthanides par un métal liquide”</a:t>
            </a:r>
            <a:r>
              <a:rPr lang="fr-FR" sz="1500" dirty="0"/>
              <a:t>, PhD </a:t>
            </a:r>
            <a:r>
              <a:rPr lang="fr-FR" sz="1500" dirty="0" err="1"/>
              <a:t>Thesis</a:t>
            </a:r>
            <a:r>
              <a:rPr lang="fr-FR" sz="1500" dirty="0"/>
              <a:t>, </a:t>
            </a:r>
            <a:r>
              <a:rPr lang="fr-FR" sz="1500" dirty="0" smtClean="0"/>
              <a:t>EDF-CEA-ENSCP, Paris, </a:t>
            </a:r>
            <a:r>
              <a:rPr lang="fr-FR" sz="1500" dirty="0"/>
              <a:t>F</a:t>
            </a:r>
            <a:r>
              <a:rPr lang="fr-FR" sz="1500" dirty="0" smtClean="0"/>
              <a:t>rance </a:t>
            </a:r>
            <a:r>
              <a:rPr lang="fr-FR" sz="1500" dirty="0"/>
              <a:t>(2005)</a:t>
            </a:r>
            <a:endParaRPr lang="fr-FR" sz="1500" dirty="0" smtClean="0"/>
          </a:p>
          <a:p>
            <a:pPr>
              <a:spcAft>
                <a:spcPts val="700"/>
              </a:spcAft>
            </a:pPr>
            <a:r>
              <a:rPr lang="fr-FR" sz="1500" dirty="0" smtClean="0"/>
              <a:t>Fabien </a:t>
            </a:r>
            <a:r>
              <a:rPr lang="fr-FR" sz="1500" dirty="0"/>
              <a:t>PERDU, </a:t>
            </a:r>
            <a:r>
              <a:rPr lang="fr-FR" sz="1500" b="1" i="1" dirty="0"/>
              <a:t>“Contributions aux études de sûreté pour des filières innovantes de réacteurs nucléaires”, </a:t>
            </a:r>
            <a:r>
              <a:rPr lang="fr-FR" sz="1500" dirty="0"/>
              <a:t>PhD </a:t>
            </a:r>
            <a:r>
              <a:rPr lang="fr-FR" sz="1500" dirty="0" err="1"/>
              <a:t>Thesis</a:t>
            </a:r>
            <a:r>
              <a:rPr lang="fr-FR" sz="1500" dirty="0"/>
              <a:t>, Grenoble Institute of </a:t>
            </a:r>
            <a:r>
              <a:rPr lang="fr-FR" sz="1500" dirty="0" err="1"/>
              <a:t>Technology</a:t>
            </a:r>
            <a:r>
              <a:rPr lang="fr-FR" sz="1500" dirty="0"/>
              <a:t>, </a:t>
            </a:r>
            <a:r>
              <a:rPr lang="fr-FR" sz="1500" dirty="0" smtClean="0"/>
              <a:t>France </a:t>
            </a:r>
            <a:r>
              <a:rPr lang="fr-FR" sz="1500" dirty="0"/>
              <a:t>(2003) </a:t>
            </a:r>
            <a:endParaRPr lang="fr-FR" sz="1500" dirty="0" smtClean="0"/>
          </a:p>
          <a:p>
            <a:pPr>
              <a:spcAft>
                <a:spcPts val="700"/>
              </a:spcAft>
            </a:pPr>
            <a:r>
              <a:rPr lang="fr-FR" sz="1500" dirty="0" smtClean="0"/>
              <a:t>Alexis </a:t>
            </a:r>
            <a:r>
              <a:rPr lang="fr-FR" sz="1500" dirty="0"/>
              <a:t>NUTTIN, </a:t>
            </a:r>
            <a:r>
              <a:rPr lang="fr-FR" sz="1500" b="1" i="1" dirty="0"/>
              <a:t>“Potentialités du concept de réacteur à sels fondus pour une production durable d’énergie nucléaire basée sur le cycle thorium en spectre épithermique”, </a:t>
            </a:r>
            <a:r>
              <a:rPr lang="fr-FR" sz="1500" dirty="0"/>
              <a:t>PhD </a:t>
            </a:r>
            <a:r>
              <a:rPr lang="fr-FR" sz="1500" dirty="0" err="1"/>
              <a:t>Thesis</a:t>
            </a:r>
            <a:r>
              <a:rPr lang="fr-FR" sz="1500" dirty="0"/>
              <a:t>, </a:t>
            </a:r>
            <a:r>
              <a:rPr lang="fr-FR" sz="1500" dirty="0" smtClean="0"/>
              <a:t>Grenoble I </a:t>
            </a:r>
            <a:r>
              <a:rPr lang="fr-FR" sz="1500" dirty="0" err="1" smtClean="0"/>
              <a:t>University</a:t>
            </a:r>
            <a:r>
              <a:rPr lang="fr-FR" sz="1500" dirty="0" smtClean="0"/>
              <a:t> and EDF, </a:t>
            </a:r>
            <a:r>
              <a:rPr lang="fr-FR" sz="1500" dirty="0"/>
              <a:t>France (2002</a:t>
            </a:r>
            <a:r>
              <a:rPr lang="fr-FR" sz="1500" dirty="0" smtClean="0"/>
              <a:t>)</a:t>
            </a:r>
          </a:p>
          <a:p>
            <a:pPr>
              <a:spcAft>
                <a:spcPts val="700"/>
              </a:spcAft>
            </a:pPr>
            <a:r>
              <a:rPr lang="fr-FR" sz="1500" dirty="0"/>
              <a:t>David LECARPENTIER, “</a:t>
            </a:r>
            <a:r>
              <a:rPr lang="fr-FR" sz="1500" b="1" i="1" dirty="0"/>
              <a:t>Le concept AMSTER, aspects physiques et sûreté</a:t>
            </a:r>
            <a:r>
              <a:rPr lang="fr-FR" sz="1500" dirty="0"/>
              <a:t>”, EDF and CNAM, Paris, France (2001</a:t>
            </a:r>
            <a:r>
              <a:rPr lang="fr-FR" sz="1500" dirty="0" smtClean="0"/>
              <a:t>)</a:t>
            </a:r>
            <a:endParaRPr lang="fr-FR" sz="1500" dirty="0"/>
          </a:p>
        </p:txBody>
      </p:sp>
      <p:sp>
        <p:nvSpPr>
          <p:cNvPr id="3" name="Titre 5"/>
          <p:cNvSpPr txBox="1">
            <a:spLocks/>
          </p:cNvSpPr>
          <p:nvPr/>
        </p:nvSpPr>
        <p:spPr bwMode="auto">
          <a:xfrm>
            <a:off x="35496" y="44624"/>
            <a:ext cx="5328592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fr-FR" sz="2800" dirty="0" err="1" smtClean="0">
                <a:solidFill>
                  <a:srgbClr val="003399"/>
                </a:solidFill>
              </a:rPr>
              <a:t>Quelques</a:t>
            </a:r>
            <a:r>
              <a:rPr lang="en-US" altLang="fr-FR" sz="2800" dirty="0" smtClean="0">
                <a:solidFill>
                  <a:srgbClr val="003399"/>
                </a:solidFill>
              </a:rPr>
              <a:t> </a:t>
            </a:r>
            <a:r>
              <a:rPr lang="en-US" altLang="fr-FR" sz="2800" dirty="0" err="1" smtClean="0">
                <a:solidFill>
                  <a:srgbClr val="003399"/>
                </a:solidFill>
              </a:rPr>
              <a:t>thèses</a:t>
            </a:r>
            <a:r>
              <a:rPr lang="en-US" altLang="fr-FR" sz="2800" dirty="0" smtClean="0">
                <a:solidFill>
                  <a:srgbClr val="003399"/>
                </a:solidFill>
              </a:rPr>
              <a:t> </a:t>
            </a:r>
            <a:r>
              <a:rPr lang="en-US" altLang="fr-FR" sz="2800" dirty="0" err="1" smtClean="0">
                <a:solidFill>
                  <a:srgbClr val="003399"/>
                </a:solidFill>
              </a:rPr>
              <a:t>françaises</a:t>
            </a:r>
            <a:r>
              <a:rPr lang="en-US" altLang="fr-FR" sz="2800" dirty="0" smtClean="0">
                <a:solidFill>
                  <a:srgbClr val="003399"/>
                </a:solidFill>
              </a:rPr>
              <a:t> sur le MSFR</a:t>
            </a:r>
            <a:endParaRPr lang="en-US" altLang="fr-FR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62985" y="6520259"/>
            <a:ext cx="621183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EE28B7BB-CEAD-4834-9158-9FCD1E3BB3B6}" type="slidenum">
              <a:rPr lang="fr-BE" sz="1600" b="1" smtClean="0"/>
              <a:pPr>
                <a:defRPr/>
              </a:pPr>
              <a:t>23</a:t>
            </a:fld>
            <a:endParaRPr lang="fr-BE" sz="1600" b="1" dirty="0"/>
          </a:p>
        </p:txBody>
      </p:sp>
      <p:sp>
        <p:nvSpPr>
          <p:cNvPr id="3" name="Titre 5"/>
          <p:cNvSpPr txBox="1">
            <a:spLocks/>
          </p:cNvSpPr>
          <p:nvPr/>
        </p:nvSpPr>
        <p:spPr bwMode="auto">
          <a:xfrm>
            <a:off x="107504" y="44624"/>
            <a:ext cx="4176464" cy="504056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fr-FR" sz="2800" b="1" dirty="0" smtClean="0">
                <a:solidFill>
                  <a:srgbClr val="003399"/>
                </a:solidFill>
              </a:rPr>
              <a:t>Publications </a:t>
            </a:r>
            <a:r>
              <a:rPr lang="en-US" altLang="fr-FR" sz="2800" b="1" dirty="0" smtClean="0">
                <a:solidFill>
                  <a:srgbClr val="003399"/>
                </a:solidFill>
              </a:rPr>
              <a:t>sur le MSFR</a:t>
            </a:r>
            <a:endParaRPr lang="en-US" altLang="fr-FR" sz="2800" b="1" dirty="0">
              <a:solidFill>
                <a:srgbClr val="00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628800"/>
            <a:ext cx="8877416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1600" b="1" i="1" dirty="0"/>
              <a:t>MSR-Safety White Paper</a:t>
            </a:r>
            <a:r>
              <a:rPr lang="en-US" sz="1600" dirty="0"/>
              <a:t>, Gen4 International Forum, SSC-MSR, under review (2016</a:t>
            </a:r>
            <a:r>
              <a:rPr lang="en-US" sz="1600" dirty="0" smtClean="0"/>
              <a:t>)</a:t>
            </a:r>
            <a:endParaRPr lang="fr-FR" sz="16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fr-FR" sz="1600" dirty="0" smtClean="0"/>
              <a:t>M</a:t>
            </a:r>
            <a:r>
              <a:rPr lang="fr-FR" sz="1600" dirty="0" smtClean="0"/>
              <a:t>. </a:t>
            </a:r>
            <a:r>
              <a:rPr lang="fr-FR" sz="1600" dirty="0" err="1" smtClean="0"/>
              <a:t>Allibert</a:t>
            </a:r>
            <a:r>
              <a:rPr lang="fr-FR" sz="1600" dirty="0"/>
              <a:t>, </a:t>
            </a:r>
            <a:r>
              <a:rPr lang="fr-FR" sz="1600" dirty="0" smtClean="0"/>
              <a:t>M. </a:t>
            </a:r>
            <a:r>
              <a:rPr lang="fr-FR" sz="1600" dirty="0" err="1" smtClean="0"/>
              <a:t>Aufiero</a:t>
            </a:r>
            <a:r>
              <a:rPr lang="fr-FR" sz="1600" dirty="0"/>
              <a:t>, </a:t>
            </a:r>
            <a:r>
              <a:rPr lang="fr-FR" sz="1600" dirty="0" smtClean="0"/>
              <a:t>M. </a:t>
            </a:r>
            <a:r>
              <a:rPr lang="fr-FR" sz="1600" dirty="0" err="1" smtClean="0"/>
              <a:t>Brovchenko</a:t>
            </a:r>
            <a:r>
              <a:rPr lang="fr-FR" sz="1600" dirty="0"/>
              <a:t>, </a:t>
            </a:r>
            <a:r>
              <a:rPr lang="fr-FR" sz="1600" dirty="0" smtClean="0"/>
              <a:t>S. Delpech</a:t>
            </a:r>
            <a:r>
              <a:rPr lang="fr-FR" sz="1600" dirty="0"/>
              <a:t>, </a:t>
            </a:r>
            <a:r>
              <a:rPr lang="fr-FR" sz="1600" dirty="0" smtClean="0"/>
              <a:t>V. </a:t>
            </a:r>
            <a:r>
              <a:rPr lang="fr-FR" sz="1600" dirty="0" err="1" smtClean="0"/>
              <a:t>Ghetta</a:t>
            </a:r>
            <a:r>
              <a:rPr lang="fr-FR" sz="1600" dirty="0"/>
              <a:t>, </a:t>
            </a:r>
            <a:r>
              <a:rPr lang="fr-FR" sz="1600" dirty="0" smtClean="0"/>
              <a:t>D. </a:t>
            </a:r>
            <a:r>
              <a:rPr lang="fr-FR" sz="1600" dirty="0" err="1" smtClean="0"/>
              <a:t>Heuer</a:t>
            </a:r>
            <a:r>
              <a:rPr lang="fr-FR" sz="1600" dirty="0"/>
              <a:t>, </a:t>
            </a:r>
            <a:r>
              <a:rPr lang="fr-FR" sz="1600" dirty="0" smtClean="0"/>
              <a:t>A. Laureau</a:t>
            </a:r>
            <a:r>
              <a:rPr lang="fr-FR" sz="1600" dirty="0"/>
              <a:t>, </a:t>
            </a:r>
            <a:r>
              <a:rPr lang="fr-FR" sz="1600" dirty="0" smtClean="0"/>
              <a:t>E. Merle-</a:t>
            </a:r>
            <a:r>
              <a:rPr lang="fr-FR" sz="1600" dirty="0" err="1" smtClean="0"/>
              <a:t>Lucotte</a:t>
            </a:r>
            <a:r>
              <a:rPr lang="fr-FR" sz="1600" dirty="0"/>
              <a:t>, </a:t>
            </a:r>
            <a:r>
              <a:rPr lang="fr-FR" sz="1600" b="1" i="1" dirty="0"/>
              <a:t>"</a:t>
            </a:r>
            <a:r>
              <a:rPr lang="fr-FR" sz="1600" b="1" i="1" dirty="0" err="1"/>
              <a:t>Chapter</a:t>
            </a:r>
            <a:r>
              <a:rPr lang="fr-FR" sz="1600" b="1" i="1" dirty="0"/>
              <a:t> </a:t>
            </a:r>
            <a:r>
              <a:rPr lang="fr-FR" sz="1600" b="1" i="1" dirty="0" smtClean="0"/>
              <a:t>7 </a:t>
            </a:r>
            <a:r>
              <a:rPr lang="fr-FR" sz="1600" b="1" i="1" dirty="0"/>
              <a:t>- </a:t>
            </a:r>
            <a:r>
              <a:rPr lang="fr-FR" sz="1600" b="1" i="1" dirty="0" err="1"/>
              <a:t>Molten</a:t>
            </a:r>
            <a:r>
              <a:rPr lang="fr-FR" sz="1600" b="1" i="1" dirty="0"/>
              <a:t> Salt </a:t>
            </a:r>
            <a:r>
              <a:rPr lang="fr-FR" sz="1600" b="1" i="1" dirty="0" err="1"/>
              <a:t>Fast</a:t>
            </a:r>
            <a:r>
              <a:rPr lang="fr-FR" sz="1600" b="1" i="1" dirty="0"/>
              <a:t> </a:t>
            </a:r>
            <a:r>
              <a:rPr lang="fr-FR" sz="1600" b="1" i="1" dirty="0" err="1"/>
              <a:t>Reactors</a:t>
            </a:r>
            <a:r>
              <a:rPr lang="fr-FR" sz="1600" b="1" i="1" dirty="0"/>
              <a:t>", </a:t>
            </a:r>
            <a:r>
              <a:rPr lang="fr-FR" sz="1600" dirty="0" err="1"/>
              <a:t>Handbook</a:t>
            </a:r>
            <a:r>
              <a:rPr lang="fr-FR" sz="1600" dirty="0"/>
              <a:t> of </a:t>
            </a:r>
            <a:r>
              <a:rPr lang="fr-FR" sz="1600" dirty="0" err="1"/>
              <a:t>Generation</a:t>
            </a:r>
            <a:r>
              <a:rPr lang="fr-FR" sz="1600" dirty="0"/>
              <a:t> IV </a:t>
            </a:r>
            <a:r>
              <a:rPr lang="fr-FR" sz="1600" dirty="0" err="1" smtClean="0"/>
              <a:t>Nuclear</a:t>
            </a:r>
            <a:r>
              <a:rPr lang="fr-FR" sz="1600" dirty="0" smtClean="0"/>
              <a:t> </a:t>
            </a:r>
            <a:r>
              <a:rPr lang="fr-FR" sz="1600" dirty="0" err="1" smtClean="0"/>
              <a:t>Reactors</a:t>
            </a:r>
            <a:r>
              <a:rPr lang="fr-FR" sz="1600" dirty="0"/>
              <a:t>, </a:t>
            </a:r>
            <a:r>
              <a:rPr lang="fr-FR" sz="1600" dirty="0" err="1"/>
              <a:t>Woodhead</a:t>
            </a:r>
            <a:r>
              <a:rPr lang="fr-FR" sz="1600" dirty="0"/>
              <a:t> </a:t>
            </a:r>
            <a:r>
              <a:rPr lang="fr-FR" sz="1600" dirty="0" err="1"/>
              <a:t>Publishing</a:t>
            </a:r>
            <a:r>
              <a:rPr lang="fr-FR" sz="1600" dirty="0"/>
              <a:t> </a:t>
            </a:r>
            <a:r>
              <a:rPr lang="fr-FR" sz="1600" dirty="0" err="1"/>
              <a:t>Series</a:t>
            </a:r>
            <a:r>
              <a:rPr lang="fr-FR" sz="1600" dirty="0"/>
              <a:t> in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(2015)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dirty="0" smtClean="0"/>
              <a:t>M. </a:t>
            </a:r>
            <a:r>
              <a:rPr lang="en-US" sz="1600" dirty="0" err="1" smtClean="0"/>
              <a:t>Allibert</a:t>
            </a:r>
            <a:r>
              <a:rPr lang="en-US" sz="1600" dirty="0" smtClean="0"/>
              <a:t> et al, </a:t>
            </a:r>
            <a:r>
              <a:rPr lang="en-US" sz="1600" b="1" i="1" dirty="0" smtClean="0"/>
              <a:t>“Introduction </a:t>
            </a:r>
            <a:r>
              <a:rPr lang="en-US" sz="1600" b="1" i="1" dirty="0"/>
              <a:t>of Thorium in the Nuclear Fuel </a:t>
            </a:r>
            <a:r>
              <a:rPr lang="en-US" sz="1600" b="1" i="1" dirty="0" smtClean="0"/>
              <a:t>Cycle”, </a:t>
            </a:r>
            <a:r>
              <a:rPr lang="en-US" sz="1600" dirty="0" smtClean="0"/>
              <a:t>Nuclear Science 2015, </a:t>
            </a:r>
            <a:r>
              <a:rPr lang="en-US" sz="1600" dirty="0"/>
              <a:t>Rapport No. </a:t>
            </a:r>
            <a:r>
              <a:rPr lang="en-US" sz="1600" dirty="0" smtClean="0"/>
              <a:t>NEA-7224</a:t>
            </a:r>
            <a:r>
              <a:rPr lang="en-US" sz="1600" dirty="0"/>
              <a:t>. </a:t>
            </a:r>
            <a:r>
              <a:rPr lang="en-US" sz="1600" dirty="0" err="1"/>
              <a:t>Organisation</a:t>
            </a:r>
            <a:r>
              <a:rPr lang="en-US" sz="1600" dirty="0"/>
              <a:t> for Economic Co-Operation and </a:t>
            </a:r>
            <a:r>
              <a:rPr lang="en-US" sz="1600" dirty="0" smtClean="0"/>
              <a:t>Development, NEA website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www.oecd-nea.org/science/pubs/2015/7224-thorium.pdf</a:t>
            </a:r>
            <a:r>
              <a:rPr lang="en-US" sz="1600" dirty="0" smtClean="0"/>
              <a:t> (2015)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600" dirty="0" smtClean="0"/>
              <a:t>J</a:t>
            </a:r>
            <a:r>
              <a:rPr lang="fr-FR" sz="1600" dirty="0"/>
              <a:t>. </a:t>
            </a:r>
            <a:r>
              <a:rPr lang="fr-FR" sz="1600" dirty="0" err="1"/>
              <a:t>Serp</a:t>
            </a:r>
            <a:r>
              <a:rPr lang="fr-FR" sz="1600" dirty="0"/>
              <a:t>, M. </a:t>
            </a:r>
            <a:r>
              <a:rPr lang="fr-FR" sz="1600" dirty="0" err="1"/>
              <a:t>Allibert</a:t>
            </a:r>
            <a:r>
              <a:rPr lang="fr-FR" sz="1600" dirty="0"/>
              <a:t>, O. </a:t>
            </a:r>
            <a:r>
              <a:rPr lang="fr-FR" sz="1600" dirty="0" err="1"/>
              <a:t>Beneš</a:t>
            </a:r>
            <a:r>
              <a:rPr lang="fr-FR" sz="1600" dirty="0"/>
              <a:t>, S. Delpech, O. </a:t>
            </a:r>
            <a:r>
              <a:rPr lang="fr-FR" sz="1600" dirty="0" err="1"/>
              <a:t>Feynberg</a:t>
            </a:r>
            <a:r>
              <a:rPr lang="fr-FR" sz="1600" dirty="0"/>
              <a:t>, V. </a:t>
            </a:r>
            <a:r>
              <a:rPr lang="fr-FR" sz="1600" dirty="0" err="1"/>
              <a:t>Ghetta</a:t>
            </a:r>
            <a:r>
              <a:rPr lang="fr-FR" sz="1600" dirty="0"/>
              <a:t>, D. </a:t>
            </a:r>
            <a:r>
              <a:rPr lang="fr-FR" sz="1600" dirty="0" err="1"/>
              <a:t>Heuer</a:t>
            </a:r>
            <a:r>
              <a:rPr lang="fr-FR" sz="1600" dirty="0"/>
              <a:t>, D. </a:t>
            </a:r>
            <a:r>
              <a:rPr lang="fr-FR" sz="1600" dirty="0" err="1"/>
              <a:t>Holcomb</a:t>
            </a:r>
            <a:r>
              <a:rPr lang="fr-FR" sz="1600" dirty="0"/>
              <a:t>, V. </a:t>
            </a:r>
            <a:r>
              <a:rPr lang="fr-FR" sz="1600" dirty="0" err="1"/>
              <a:t>Ignatiev</a:t>
            </a:r>
            <a:r>
              <a:rPr lang="fr-FR" sz="1600" dirty="0"/>
              <a:t>, J.L. </a:t>
            </a:r>
            <a:r>
              <a:rPr lang="fr-FR" sz="1600" dirty="0" err="1"/>
              <a:t>Kloosterman</a:t>
            </a:r>
            <a:r>
              <a:rPr lang="fr-FR" sz="1600" dirty="0"/>
              <a:t>, L. </a:t>
            </a:r>
            <a:r>
              <a:rPr lang="fr-FR" sz="1600" dirty="0" err="1"/>
              <a:t>Luzzi</a:t>
            </a:r>
            <a:r>
              <a:rPr lang="fr-FR" sz="1600" dirty="0"/>
              <a:t>, E. Merle-</a:t>
            </a:r>
            <a:r>
              <a:rPr lang="fr-FR" sz="1600" dirty="0" err="1"/>
              <a:t>Lucotte</a:t>
            </a:r>
            <a:r>
              <a:rPr lang="fr-FR" sz="1600" dirty="0"/>
              <a:t>, J. </a:t>
            </a:r>
            <a:r>
              <a:rPr lang="fr-FR" sz="1600" dirty="0" err="1"/>
              <a:t>Uhlíř</a:t>
            </a:r>
            <a:r>
              <a:rPr lang="fr-FR" sz="1600" dirty="0"/>
              <a:t>, R. </a:t>
            </a:r>
            <a:r>
              <a:rPr lang="fr-FR" sz="1600" dirty="0" err="1"/>
              <a:t>Yoshioka</a:t>
            </a:r>
            <a:r>
              <a:rPr lang="fr-FR" sz="1600" dirty="0"/>
              <a:t>, D. </a:t>
            </a:r>
            <a:r>
              <a:rPr lang="fr-FR" sz="1600" dirty="0" err="1"/>
              <a:t>Zhimin</a:t>
            </a:r>
            <a:r>
              <a:rPr lang="fr-FR" sz="1600" dirty="0"/>
              <a:t>, </a:t>
            </a:r>
            <a:r>
              <a:rPr lang="fr-FR" sz="1600" b="1" i="1" dirty="0"/>
              <a:t>“The </a:t>
            </a:r>
            <a:r>
              <a:rPr lang="fr-FR" sz="1600" b="1" i="1" dirty="0" err="1"/>
              <a:t>molten</a:t>
            </a:r>
            <a:r>
              <a:rPr lang="fr-FR" sz="1600" b="1" i="1" dirty="0"/>
              <a:t> </a:t>
            </a:r>
            <a:r>
              <a:rPr lang="fr-FR" sz="1600" b="1" i="1" dirty="0" err="1"/>
              <a:t>salt</a:t>
            </a:r>
            <a:r>
              <a:rPr lang="fr-FR" sz="1600" b="1" i="1" dirty="0"/>
              <a:t> </a:t>
            </a:r>
            <a:r>
              <a:rPr lang="fr-FR" sz="1600" b="1" i="1" dirty="0" err="1"/>
              <a:t>reactor</a:t>
            </a:r>
            <a:r>
              <a:rPr lang="fr-FR" sz="1600" b="1" i="1" dirty="0"/>
              <a:t> (MSR) in </a:t>
            </a:r>
            <a:r>
              <a:rPr lang="fr-FR" sz="1600" b="1" i="1" dirty="0" err="1"/>
              <a:t>generation</a:t>
            </a:r>
            <a:r>
              <a:rPr lang="fr-FR" sz="1600" b="1" i="1" dirty="0"/>
              <a:t> IV: </a:t>
            </a:r>
            <a:r>
              <a:rPr lang="fr-FR" sz="1600" b="1" i="1" dirty="0" err="1"/>
              <a:t>Overview</a:t>
            </a:r>
            <a:r>
              <a:rPr lang="fr-FR" sz="1600" b="1" i="1" dirty="0"/>
              <a:t> and Perspectives”, </a:t>
            </a:r>
            <a:r>
              <a:rPr lang="fr-FR" sz="1600" dirty="0"/>
              <a:t>Prog. </a:t>
            </a:r>
            <a:r>
              <a:rPr lang="fr-FR" sz="1600" dirty="0" err="1"/>
              <a:t>Nucl</a:t>
            </a:r>
            <a:r>
              <a:rPr lang="fr-FR" sz="1600" dirty="0"/>
              <a:t>. </a:t>
            </a:r>
            <a:r>
              <a:rPr lang="fr-FR" sz="1600" dirty="0" err="1"/>
              <a:t>Energy</a:t>
            </a:r>
            <a:r>
              <a:rPr lang="fr-FR" sz="1600" dirty="0"/>
              <a:t>, 1-12 (2014</a:t>
            </a:r>
            <a:r>
              <a:rPr lang="fr-FR" sz="1600" dirty="0" smtClean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600" dirty="0"/>
              <a:t>H. </a:t>
            </a:r>
            <a:r>
              <a:rPr lang="fr-FR" sz="1600" dirty="0" err="1"/>
              <a:t>Boussier</a:t>
            </a:r>
            <a:r>
              <a:rPr lang="fr-FR" sz="1600" dirty="0"/>
              <a:t>, S. Delpech, V. </a:t>
            </a:r>
            <a:r>
              <a:rPr lang="fr-FR" sz="1600" dirty="0" err="1"/>
              <a:t>Ghetta</a:t>
            </a:r>
            <a:r>
              <a:rPr lang="fr-FR" sz="1600" dirty="0"/>
              <a:t>, D. </a:t>
            </a:r>
            <a:r>
              <a:rPr lang="fr-FR" sz="1600" dirty="0" err="1"/>
              <a:t>Heuer</a:t>
            </a:r>
            <a:r>
              <a:rPr lang="fr-FR" sz="1600" dirty="0"/>
              <a:t>, D.E. </a:t>
            </a:r>
            <a:r>
              <a:rPr lang="fr-FR" sz="1600" dirty="0" err="1"/>
              <a:t>Holcomb</a:t>
            </a:r>
            <a:r>
              <a:rPr lang="fr-FR" sz="1600" dirty="0"/>
              <a:t>, V. </a:t>
            </a:r>
            <a:r>
              <a:rPr lang="fr-FR" sz="1600" dirty="0" err="1"/>
              <a:t>Ignatiev</a:t>
            </a:r>
            <a:r>
              <a:rPr lang="fr-FR" sz="1600" dirty="0"/>
              <a:t>, E. Merle-</a:t>
            </a:r>
            <a:r>
              <a:rPr lang="fr-FR" sz="1600" dirty="0" err="1"/>
              <a:t>Lucotte</a:t>
            </a:r>
            <a:r>
              <a:rPr lang="fr-FR" sz="1600" dirty="0"/>
              <a:t>, J. </a:t>
            </a:r>
            <a:r>
              <a:rPr lang="fr-FR" sz="1600" dirty="0" err="1"/>
              <a:t>Serp</a:t>
            </a:r>
            <a:r>
              <a:rPr lang="fr-FR" sz="1600" dirty="0"/>
              <a:t>, </a:t>
            </a:r>
            <a:r>
              <a:rPr lang="fr-FR" sz="1600" b="1" i="1" dirty="0"/>
              <a:t>“The </a:t>
            </a:r>
            <a:r>
              <a:rPr lang="fr-FR" sz="1600" b="1" i="1" dirty="0" err="1"/>
              <a:t>Molten</a:t>
            </a:r>
            <a:r>
              <a:rPr lang="fr-FR" sz="1600" b="1" i="1" dirty="0"/>
              <a:t> Salt </a:t>
            </a:r>
            <a:r>
              <a:rPr lang="fr-FR" sz="1600" b="1" i="1" dirty="0" err="1"/>
              <a:t>Reactor</a:t>
            </a:r>
            <a:r>
              <a:rPr lang="fr-FR" sz="1600" b="1" i="1" dirty="0"/>
              <a:t> in </a:t>
            </a:r>
            <a:r>
              <a:rPr lang="fr-FR" sz="1600" b="1" i="1" dirty="0" err="1"/>
              <a:t>Generation</a:t>
            </a:r>
            <a:r>
              <a:rPr lang="fr-FR" sz="1600" b="1" i="1" dirty="0"/>
              <a:t> IV: </a:t>
            </a:r>
            <a:r>
              <a:rPr lang="fr-FR" sz="1600" b="1" i="1" dirty="0" err="1"/>
              <a:t>Overview</a:t>
            </a:r>
            <a:r>
              <a:rPr lang="fr-FR" sz="1600" b="1" i="1" dirty="0"/>
              <a:t> and Perspectives”</a:t>
            </a:r>
            <a:r>
              <a:rPr lang="fr-FR" sz="1600" dirty="0"/>
              <a:t>, </a:t>
            </a:r>
            <a:r>
              <a:rPr lang="fr-FR" sz="1600" dirty="0" err="1"/>
              <a:t>Proceedings</a:t>
            </a:r>
            <a:r>
              <a:rPr lang="fr-FR" sz="1600" dirty="0"/>
              <a:t> of the Generation4 International Forum Symposium, San Diego, USA (2012)</a:t>
            </a:r>
            <a:endParaRPr lang="fr-FR" sz="16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600" dirty="0" smtClean="0"/>
              <a:t>CEA, </a:t>
            </a:r>
            <a:r>
              <a:rPr lang="fr-FR" sz="1600" dirty="0"/>
              <a:t>Rapport sur la gestion durable des matières nucléaires - </a:t>
            </a:r>
            <a:r>
              <a:rPr lang="fr-FR" sz="1600" b="1" i="1" dirty="0"/>
              <a:t>Tome </a:t>
            </a:r>
            <a:r>
              <a:rPr lang="fr-FR" sz="1600" b="1" i="1" dirty="0" smtClean="0"/>
              <a:t>4 </a:t>
            </a:r>
            <a:r>
              <a:rPr lang="fr-FR" sz="1600" b="1" i="1" dirty="0"/>
              <a:t>: Les </a:t>
            </a:r>
            <a:r>
              <a:rPr lang="fr-FR" sz="1600" b="1" i="1" dirty="0" smtClean="0"/>
              <a:t>autres filières à </a:t>
            </a:r>
            <a:r>
              <a:rPr lang="fr-FR" sz="1600" b="1" i="1" dirty="0"/>
              <a:t>neutrons rapides de 4ème </a:t>
            </a:r>
            <a:r>
              <a:rPr lang="fr-FR" sz="1600" b="1" i="1" dirty="0" smtClean="0"/>
              <a:t>génération</a:t>
            </a:r>
            <a:r>
              <a:rPr lang="fr-FR" sz="1600" dirty="0" smtClean="0"/>
              <a:t> (2012) + Rapport 2015 (chapitre MSFR)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1" y="5445224"/>
            <a:ext cx="1762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8192" y="5373216"/>
            <a:ext cx="7272337" cy="9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fr-FR" sz="1800" dirty="0"/>
              <a:t>See also the </a:t>
            </a:r>
            <a:r>
              <a:rPr lang="en-US" altLang="fr-FR" sz="1800" dirty="0">
                <a:solidFill>
                  <a:srgbClr val="003399"/>
                </a:solidFill>
              </a:rPr>
              <a:t>annex on Molten Salt Reactor Systems of the Strategic Research Agenda (published in January 2012)</a:t>
            </a:r>
          </a:p>
          <a:p>
            <a:pPr algn="ctr">
              <a:lnSpc>
                <a:spcPct val="80000"/>
              </a:lnSpc>
            </a:pPr>
            <a:r>
              <a:rPr lang="en-US" altLang="fr-FR" sz="1800" dirty="0">
                <a:solidFill>
                  <a:srgbClr val="003399"/>
                </a:solidFill>
              </a:rPr>
              <a:t>Agenda of the SNETP  </a:t>
            </a:r>
            <a:r>
              <a:rPr lang="en-US" altLang="fr-FR" sz="1800" dirty="0"/>
              <a:t>(Sustainable Nuclear Energy Technology Platform of Europe) here: http://</a:t>
            </a:r>
            <a:r>
              <a:rPr lang="fr-FR" altLang="fr-FR" sz="1800" i="1" dirty="0"/>
              <a:t>www.snetp.eu/www/</a:t>
            </a:r>
            <a:r>
              <a:rPr lang="fr-FR" altLang="fr-FR" sz="1800" i="1" dirty="0" err="1"/>
              <a:t>snetp</a:t>
            </a:r>
            <a:r>
              <a:rPr lang="fr-FR" altLang="fr-FR" sz="1800" i="1" dirty="0"/>
              <a:t>/.../sra_annex-MSRS.pdf</a:t>
            </a:r>
            <a:endParaRPr lang="en-US" altLang="fr-FR" sz="1800" dirty="0"/>
          </a:p>
        </p:txBody>
      </p:sp>
      <p:cxnSp>
        <p:nvCxnSpPr>
          <p:cNvPr id="11" name="Connecteur droit 10"/>
          <p:cNvCxnSpPr>
            <a:cxnSpLocks noChangeShapeType="1"/>
          </p:cNvCxnSpPr>
          <p:nvPr/>
        </p:nvCxnSpPr>
        <p:spPr bwMode="auto">
          <a:xfrm>
            <a:off x="143669" y="5373216"/>
            <a:ext cx="8651875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545170" y="738495"/>
            <a:ext cx="7848872" cy="734945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rgbClr val="000099"/>
                </a:solidFill>
              </a:rPr>
              <a:t>http</a:t>
            </a:r>
            <a:r>
              <a:rPr lang="en-US" sz="1800" b="1" dirty="0">
                <a:solidFill>
                  <a:srgbClr val="000099"/>
                </a:solidFill>
              </a:rPr>
              <a:t>://</a:t>
            </a:r>
            <a:r>
              <a:rPr lang="en-US" sz="1800" b="1" dirty="0" smtClean="0">
                <a:solidFill>
                  <a:srgbClr val="000099"/>
                </a:solidFill>
              </a:rPr>
              <a:t>lpsc.in2p3.fr/index.php/fr/38-activites-scientifiques/physique-des-reacteurs-nucleaires/183-msfr-bibliographie or ‘MSFR LPSC’ </a:t>
            </a:r>
            <a:r>
              <a:rPr lang="en-US" sz="1800" b="1" dirty="0" err="1" smtClean="0">
                <a:solidFill>
                  <a:srgbClr val="000099"/>
                </a:solidFill>
              </a:rPr>
              <a:t>dans</a:t>
            </a:r>
            <a:r>
              <a:rPr lang="en-US" sz="1800" b="1" dirty="0" smtClean="0">
                <a:solidFill>
                  <a:srgbClr val="000099"/>
                </a:solidFill>
              </a:rPr>
              <a:t> google</a:t>
            </a:r>
            <a:endParaRPr lang="en-U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62985" y="6520259"/>
            <a:ext cx="621183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EE28B7BB-CEAD-4834-9158-9FCD1E3BB3B6}" type="slidenum">
              <a:rPr lang="fr-BE" sz="1600" b="1" smtClean="0"/>
              <a:pPr>
                <a:defRPr/>
              </a:pPr>
              <a:t>24</a:t>
            </a:fld>
            <a:endParaRPr lang="fr-BE" sz="1600" b="1" dirty="0"/>
          </a:p>
        </p:txBody>
      </p:sp>
      <p:pic>
        <p:nvPicPr>
          <p:cNvPr id="8" name="Picture 3" descr="RetraitementCoeurComplet_newcol_ENG-new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53975"/>
            <a:ext cx="4545012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90-9-DemU3-DemPu-FLi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613" y="53975"/>
            <a:ext cx="47053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240337" y="6544979"/>
            <a:ext cx="1903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99"/>
                </a:solidFill>
              </a:rPr>
              <a:t>merle@lpsc.in2p3.fr</a:t>
            </a:r>
            <a:endParaRPr lang="en-US" sz="1600" b="1" i="1" dirty="0">
              <a:solidFill>
                <a:srgbClr val="003399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74" y="1001511"/>
            <a:ext cx="3030288" cy="3984711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" y="3645024"/>
            <a:ext cx="7089908" cy="24417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399" y="3429000"/>
            <a:ext cx="4614765" cy="3384376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342" y="2336792"/>
            <a:ext cx="5302978" cy="3828512"/>
          </a:xfrm>
          <a:prstGeom prst="round2Same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36512" y="-27384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20655482">
            <a:off x="1476365" y="2755355"/>
            <a:ext cx="5789662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4400" dirty="0" smtClean="0">
                <a:solidFill>
                  <a:srgbClr val="003399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9897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fr_qui_tour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6227"/>
          <a:stretch/>
        </p:blipFill>
        <p:spPr>
          <a:xfrm>
            <a:off x="2771800" y="2852936"/>
            <a:ext cx="3816424" cy="3312368"/>
          </a:xfrm>
          <a:prstGeom prst="rect">
            <a:avLst/>
          </a:prstGeom>
        </p:spPr>
      </p:pic>
      <p:sp>
        <p:nvSpPr>
          <p:cNvPr id="11" name="Titre 5"/>
          <p:cNvSpPr txBox="1">
            <a:spLocks/>
          </p:cNvSpPr>
          <p:nvPr/>
        </p:nvSpPr>
        <p:spPr bwMode="auto">
          <a:xfrm>
            <a:off x="35496" y="90498"/>
            <a:ext cx="4104455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400" b="1" dirty="0" smtClean="0">
                <a:solidFill>
                  <a:srgbClr val="003385"/>
                </a:solidFill>
                <a:cs typeface="Arial" pitchFamily="34" charset="0"/>
              </a:rPr>
              <a:t>Description du système MSFR</a:t>
            </a:r>
            <a:endParaRPr lang="fr-FR" sz="2400" b="1" dirty="0">
              <a:solidFill>
                <a:srgbClr val="003385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065" y="73857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" indent="-228600">
              <a:buClr>
                <a:schemeClr val="accent3"/>
              </a:buClr>
            </a:pPr>
            <a:r>
              <a:rPr lang="fr-FR" b="1" dirty="0">
                <a:solidFill>
                  <a:srgbClr val="003385"/>
                </a:solidFill>
              </a:rPr>
              <a:t>Caractéristiques générales :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Puissance : 3 </a:t>
            </a:r>
            <a:r>
              <a:rPr lang="fr-FR" sz="1600" dirty="0" err="1"/>
              <a:t>GW</a:t>
            </a:r>
            <a:r>
              <a:rPr lang="fr-FR" sz="1600" baseline="-25000" dirty="0" err="1"/>
              <a:t>th</a:t>
            </a:r>
            <a:endParaRPr lang="fr-FR" sz="1600" baseline="-25000" dirty="0"/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Rendement: 45%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Température combustible : 700°C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Spectre neutronique rapide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Cycle de combustible thorium</a:t>
            </a:r>
          </a:p>
        </p:txBody>
      </p:sp>
    </p:spTree>
    <p:extLst>
      <p:ext uri="{BB962C8B-B14F-4D97-AF65-F5344CB8AC3E}">
        <p14:creationId xmlns:p14="http://schemas.microsoft.com/office/powerpoint/2010/main" val="6836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7"/>
          <a:stretch/>
        </p:blipFill>
        <p:spPr>
          <a:xfrm>
            <a:off x="995386" y="2636912"/>
            <a:ext cx="7321030" cy="41764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1357" y="6145559"/>
            <a:ext cx="314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</a:rPr>
              <a:t>Schéma du système global du MSFR</a:t>
            </a:r>
            <a:endParaRPr lang="fr-F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msfr_qui_tour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8265"/>
          <a:stretch/>
        </p:blipFill>
        <p:spPr>
          <a:xfrm>
            <a:off x="2771800" y="2852936"/>
            <a:ext cx="3744416" cy="3240360"/>
          </a:xfrm>
          <a:prstGeom prst="rect">
            <a:avLst/>
          </a:prstGeom>
        </p:spPr>
      </p:pic>
      <p:sp>
        <p:nvSpPr>
          <p:cNvPr id="10" name="Titre 5"/>
          <p:cNvSpPr txBox="1">
            <a:spLocks/>
          </p:cNvSpPr>
          <p:nvPr/>
        </p:nvSpPr>
        <p:spPr bwMode="auto">
          <a:xfrm>
            <a:off x="35496" y="90498"/>
            <a:ext cx="4104455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400" b="1" dirty="0" smtClean="0">
                <a:solidFill>
                  <a:srgbClr val="003385"/>
                </a:solidFill>
                <a:cs typeface="Arial" pitchFamily="34" charset="0"/>
              </a:rPr>
              <a:t>Description du système MSFR</a:t>
            </a:r>
            <a:endParaRPr lang="fr-FR" sz="2400" b="1" dirty="0">
              <a:solidFill>
                <a:srgbClr val="003385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1960" y="738570"/>
            <a:ext cx="4932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buClr>
                <a:schemeClr val="accent3"/>
              </a:buClr>
              <a:buNone/>
            </a:pPr>
            <a:r>
              <a:rPr lang="fr-FR" b="1" dirty="0">
                <a:solidFill>
                  <a:srgbClr val="003385"/>
                </a:solidFill>
              </a:rPr>
              <a:t>3 circuits :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Combustible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Intermédiaire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De conversion de l’énergie</a:t>
            </a:r>
          </a:p>
          <a:p>
            <a:pPr marL="72000" indent="0">
              <a:spcBef>
                <a:spcPts val="300"/>
              </a:spcBef>
              <a:buClr>
                <a:schemeClr val="accent2"/>
              </a:buClr>
              <a:buNone/>
            </a:pPr>
            <a:r>
              <a:rPr lang="fr-FR" sz="1800" b="1" dirty="0" smtClean="0">
                <a:solidFill>
                  <a:srgbClr val="003385"/>
                </a:solidFill>
              </a:rPr>
              <a:t>+ </a:t>
            </a:r>
            <a:r>
              <a:rPr lang="fr-FR" sz="1800" b="1" dirty="0">
                <a:solidFill>
                  <a:srgbClr val="003385"/>
                </a:solidFill>
              </a:rPr>
              <a:t>Réservoirs de vidange et de </a:t>
            </a:r>
            <a:r>
              <a:rPr lang="fr-FR" sz="1800" b="1" dirty="0" smtClean="0">
                <a:solidFill>
                  <a:srgbClr val="003385"/>
                </a:solidFill>
              </a:rPr>
              <a:t>stockage</a:t>
            </a:r>
          </a:p>
          <a:p>
            <a:pPr marL="72000" indent="0">
              <a:buClr>
                <a:schemeClr val="accent2"/>
              </a:buClr>
              <a:buNone/>
            </a:pPr>
            <a:r>
              <a:rPr lang="fr-FR" sz="1800" b="1" dirty="0" smtClean="0">
                <a:solidFill>
                  <a:srgbClr val="003385"/>
                </a:solidFill>
              </a:rPr>
              <a:t>+ Unités de traitement du combustible</a:t>
            </a:r>
            <a:endParaRPr lang="fr-FR" sz="1800" b="1" dirty="0">
              <a:solidFill>
                <a:srgbClr val="0033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065" y="73857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" indent="-228600">
              <a:buClr>
                <a:schemeClr val="accent3"/>
              </a:buClr>
            </a:pPr>
            <a:r>
              <a:rPr lang="fr-FR" b="1" dirty="0">
                <a:solidFill>
                  <a:srgbClr val="003385"/>
                </a:solidFill>
              </a:rPr>
              <a:t>Caractéristiques générales :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Puissance : 3 </a:t>
            </a:r>
            <a:r>
              <a:rPr lang="fr-FR" sz="1600" dirty="0" err="1"/>
              <a:t>GW</a:t>
            </a:r>
            <a:r>
              <a:rPr lang="fr-FR" sz="1600" baseline="-25000" dirty="0" err="1"/>
              <a:t>th</a:t>
            </a:r>
            <a:endParaRPr lang="fr-FR" sz="1600" baseline="-25000" dirty="0"/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Rendement: 45%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Température combustible : 700°C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Spectre neutronique rapide</a:t>
            </a:r>
          </a:p>
          <a:p>
            <a:pPr marL="357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Cycle de combustible thorium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755576" y="2228167"/>
            <a:ext cx="7443041" cy="1846659"/>
            <a:chOff x="926236" y="2032520"/>
            <a:chExt cx="7443041" cy="1846659"/>
          </a:xfrm>
        </p:grpSpPr>
        <p:sp>
          <p:nvSpPr>
            <p:cNvPr id="14" name="Rectangle 13"/>
            <p:cNvSpPr/>
            <p:nvPr/>
          </p:nvSpPr>
          <p:spPr bwMode="auto">
            <a:xfrm rot="20676220">
              <a:off x="926236" y="2081225"/>
              <a:ext cx="7443041" cy="1749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63500" dir="8280000">
                <a:srgbClr val="000000">
                  <a:alpha val="57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0676220">
              <a:off x="971428" y="2032520"/>
              <a:ext cx="7345159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900" b="1" dirty="0" smtClean="0">
                  <a:solidFill>
                    <a:srgbClr val="0070C0"/>
                  </a:solidFill>
                  <a:latin typeface="+mn-lt"/>
                </a:rPr>
                <a:t>R&amp;D actuelle : expertise </a:t>
              </a:r>
              <a:r>
                <a:rPr lang="fr-FR" sz="1900" b="1" dirty="0" err="1" smtClean="0">
                  <a:solidFill>
                    <a:srgbClr val="0070C0"/>
                  </a:solidFill>
                  <a:latin typeface="+mn-lt"/>
                </a:rPr>
                <a:t>pluri-disciplinaire</a:t>
              </a:r>
              <a:r>
                <a:rPr lang="fr-FR" sz="1900" b="1" dirty="0" smtClean="0">
                  <a:solidFill>
                    <a:srgbClr val="0070C0"/>
                  </a:solidFill>
                  <a:latin typeface="+mn-lt"/>
                </a:rPr>
                <a:t> (physique des réacteurs, chimie, sûreté, design, matériaux…) – Collaborations académiques et industrielles dans un cadre national </a:t>
              </a:r>
              <a:r>
                <a:rPr lang="fr-FR" sz="1900" b="1" dirty="0" smtClean="0">
                  <a:solidFill>
                    <a:srgbClr val="0070C0"/>
                  </a:solidFill>
                  <a:latin typeface="+mn-lt"/>
                </a:rPr>
                <a:t>(NEEDS avec CNRS</a:t>
              </a:r>
              <a:r>
                <a:rPr lang="fr-FR" sz="1900" b="1" dirty="0" smtClean="0">
                  <a:solidFill>
                    <a:srgbClr val="0070C0"/>
                  </a:solidFill>
                  <a:latin typeface="+mn-lt"/>
                </a:rPr>
                <a:t>, AREVA, IRSN, </a:t>
              </a:r>
              <a:r>
                <a:rPr lang="fr-FR" sz="1900" b="1" dirty="0" smtClean="0">
                  <a:solidFill>
                    <a:srgbClr val="0070C0"/>
                  </a:solidFill>
                  <a:latin typeface="+mn-lt"/>
                </a:rPr>
                <a:t>EDF, Grenoble INP) </a:t>
              </a:r>
              <a:r>
                <a:rPr lang="fr-FR" sz="1900" b="1" dirty="0" smtClean="0">
                  <a:solidFill>
                    <a:srgbClr val="0070C0"/>
                  </a:solidFill>
                  <a:latin typeface="+mn-lt"/>
                </a:rPr>
                <a:t>/ européen (projets Euratom EVOL et SAMOFAR) / mondial (Forum GIF, IAEA)</a:t>
              </a:r>
              <a:endParaRPr lang="fr-FR" sz="1900" b="1" dirty="0">
                <a:solidFill>
                  <a:srgbClr val="0070C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6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0.07894 L -0.21562 -0.0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6000" y="3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65" name="Group 4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09592"/>
              </p:ext>
            </p:extLst>
          </p:nvPr>
        </p:nvGraphicFramePr>
        <p:xfrm>
          <a:off x="107504" y="764704"/>
          <a:ext cx="4751388" cy="5764450"/>
        </p:xfrm>
        <a:graphic>
          <a:graphicData uri="http://schemas.openxmlformats.org/drawingml/2006/table">
            <a:tbl>
              <a:tblPr/>
              <a:tblGrid>
                <a:gridCol w="2232025"/>
                <a:gridCol w="2519363"/>
              </a:tblGrid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Puissance thermique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3000 </a:t>
                      </a:r>
                      <a:r>
                        <a:rPr kumimoji="0" 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MWth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Température moyenne combustible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725 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°C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Echauffement du combustible en </a:t>
                      </a:r>
                      <a:r>
                        <a:rPr kumimoji="0" lang="fr-FR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voeur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 °C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Combustible : composition initiale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77.5% </a:t>
                      </a:r>
                      <a:r>
                        <a:rPr kumimoji="0" 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LiF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and 22.5% [ThF</a:t>
                      </a:r>
                      <a:r>
                        <a:rPr kumimoji="0" lang="fr-FR" sz="1400" b="1" i="0" u="none" strike="noStrike" cap="none" normalizeH="0" baseline="-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(Noyau Fissile)F</a:t>
                      </a:r>
                      <a:r>
                        <a:rPr kumimoji="0" lang="fr-FR" sz="1400" b="1" i="0" u="none" strike="noStrike" cap="none" normalizeH="0" baseline="-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]  </a:t>
                      </a: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avec fissile = </a:t>
                      </a:r>
                      <a:r>
                        <a:rPr kumimoji="0" lang="fr-FR" sz="13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233</a:t>
                      </a: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U / </a:t>
                      </a:r>
                      <a:r>
                        <a:rPr kumimoji="0" lang="fr-FR" sz="1300" b="1" i="0" u="none" strike="noStrike" cap="none" normalizeH="0" baseline="30000" noProof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enrichi</a:t>
                      </a:r>
                      <a:r>
                        <a:rPr kumimoji="0" lang="fr-FR" sz="13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 / </a:t>
                      </a:r>
                      <a:r>
                        <a:rPr kumimoji="0" lang="fr-FR" sz="13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Pu+AM</a:t>
                      </a:r>
                      <a:endParaRPr kumimoji="0" lang="fr-FR" sz="1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fr-FR" sz="1400" b="0" i="0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fusion</a:t>
                      </a: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du sel combustible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585 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°C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Densité du sel combustible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4.1  g/cm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Coefficient de dilatation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8.82 10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-4 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g.cm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/°C 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Composition du sel fertile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LiF-ThF</a:t>
                      </a:r>
                      <a:r>
                        <a:rPr kumimoji="0" lang="fr-FR" sz="1400" b="1" i="0" u="none" strike="noStrike" cap="none" normalizeH="0" baseline="-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(77.5%-22.5%)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Taux de régénération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Coefficient de contre-réaction thermique total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-8 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pcm/K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Dimensions du </a:t>
                      </a: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cœur toroïdal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Rayon    : 1.06 à 1.41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Hauteur 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1.6 à 2.26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Volume de sel combustible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2385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 m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½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en </a:t>
                      </a:r>
                      <a:r>
                        <a:rPr kumimoji="0" lang="fr-FR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coeur</a:t>
                      </a: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 ½ dans les boucles de recirculation)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Volume de sel fertile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7.3 m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Cycle de circulation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3.9 s</a:t>
                      </a: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321301"/>
            <a:ext cx="5334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619EBE-C6AB-457C-92D4-C517A690FBD2}" type="slidenum">
              <a:rPr lang="fr-FR" altLang="fr-FR" sz="1200" b="0">
                <a:solidFill>
                  <a:srgbClr val="606060"/>
                </a:solidFill>
              </a:rPr>
              <a:pPr/>
              <a:t>5</a:t>
            </a:fld>
            <a:endParaRPr lang="fr-FR" altLang="fr-FR" sz="1400" b="0" dirty="0">
              <a:solidFill>
                <a:srgbClr val="60606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061057" cy="28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5"/>
          <p:cNvSpPr txBox="1">
            <a:spLocks/>
          </p:cNvSpPr>
          <p:nvPr/>
        </p:nvSpPr>
        <p:spPr bwMode="auto">
          <a:xfrm>
            <a:off x="35496" y="44624"/>
            <a:ext cx="6192688" cy="67420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400" b="1" dirty="0" smtClean="0">
                <a:solidFill>
                  <a:srgbClr val="003385"/>
                </a:solidFill>
                <a:cs typeface="Arial" pitchFamily="34" charset="0"/>
              </a:rPr>
              <a:t>Description du système </a:t>
            </a:r>
            <a:r>
              <a:rPr lang="fr-FR" sz="2400" b="1" dirty="0" smtClean="0">
                <a:solidFill>
                  <a:srgbClr val="003385"/>
                </a:solidFill>
                <a:cs typeface="Arial" pitchFamily="34" charset="0"/>
              </a:rPr>
              <a:t>MSFR : circuit combustible</a:t>
            </a:r>
            <a:endParaRPr lang="fr-FR" sz="2400" b="1" dirty="0">
              <a:solidFill>
                <a:srgbClr val="003385"/>
              </a:solidFill>
              <a:cs typeface="Arial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058586"/>
            <a:ext cx="1638530" cy="258457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126" y="1282867"/>
            <a:ext cx="1896981" cy="2265219"/>
          </a:xfrm>
          <a:prstGeom prst="rect">
            <a:avLst/>
          </a:prstGeom>
        </p:spPr>
      </p:pic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5254629" y="725426"/>
            <a:ext cx="33940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2200" u="sng" dirty="0">
                <a:solidFill>
                  <a:srgbClr val="000099"/>
                </a:solidFill>
                <a:latin typeface="Calibri" pitchFamily="34" charset="0"/>
              </a:rPr>
              <a:t>C</a:t>
            </a:r>
            <a:r>
              <a:rPr lang="fr-FR" sz="2200" u="sng" dirty="0" smtClean="0">
                <a:solidFill>
                  <a:srgbClr val="000099"/>
                </a:solidFill>
                <a:latin typeface="Calibri" pitchFamily="34" charset="0"/>
              </a:rPr>
              <a:t>onfiguration de ‘référence’</a:t>
            </a:r>
            <a:endParaRPr lang="fr-FR" sz="2200" u="sng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198" y="6225771"/>
            <a:ext cx="1232430" cy="58897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71700" y="1391159"/>
            <a:ext cx="5112568" cy="157992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fr-FR" sz="1500" b="1" i="0" u="sng" strike="noStrike" cap="none" normalizeH="0" baseline="0" dirty="0" smtClean="0">
                <a:ln>
                  <a:noFill/>
                </a:ln>
                <a:solidFill>
                  <a:srgbClr val="003385"/>
                </a:solidFill>
                <a:effectLst/>
                <a:latin typeface="+mn-lt"/>
                <a:cs typeface="Calibri" pitchFamily="34" charset="0"/>
              </a:rPr>
              <a:t>5 work-packages techniques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US" altLang="fr-FR" sz="1200" b="1" dirty="0" smtClean="0">
                <a:latin typeface="+mn-lt"/>
                <a:cs typeface="Calibri" pitchFamily="34" charset="0"/>
              </a:rPr>
              <a:t>WP</a:t>
            </a:r>
            <a:r>
              <a:rPr kumimoji="0" lang="en-US" altLang="fr-FR" sz="12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alibri" pitchFamily="34" charset="0"/>
              </a:rPr>
              <a:t>1 </a:t>
            </a:r>
            <a:r>
              <a:rPr kumimoji="0" lang="en-US" altLang="fr-FR" sz="1200" b="1" i="0" u="sng" strike="noStrike" cap="none" normalizeH="0" baseline="0" dirty="0" smtClean="0">
                <a:ln>
                  <a:noFill/>
                </a:ln>
                <a:effectLst/>
                <a:latin typeface="+mn-lt"/>
                <a:cs typeface="Calibri" pitchFamily="34" charset="0"/>
              </a:rPr>
              <a:t>Integral safety approach and system integration</a:t>
            </a:r>
            <a:endParaRPr kumimoji="0" lang="en-US" altLang="fr-FR" sz="1200" b="1" i="1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fr-FR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Calibri" pitchFamily="34" charset="0"/>
              </a:rPr>
              <a:t>WP2 Physical and chemical properties required for safety analysis</a:t>
            </a:r>
            <a:endParaRPr lang="en-US" altLang="fr-FR" sz="1200" b="1" dirty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fr-FR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Calibri" pitchFamily="34" charset="0"/>
              </a:rPr>
              <a:t>WP3 </a:t>
            </a:r>
            <a:r>
              <a:rPr lang="en-US" altLang="fr-FR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Proof of concept of key safety </a:t>
            </a:r>
            <a:r>
              <a:rPr lang="en-US" altLang="fr-F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features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US" altLang="fr-F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WP4 </a:t>
            </a:r>
            <a:r>
              <a:rPr lang="en-US" altLang="fr-FR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Numerical assessment of accidents and </a:t>
            </a:r>
            <a:r>
              <a:rPr lang="en-US" altLang="fr-F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transients</a:t>
            </a:r>
            <a:r>
              <a:rPr kumimoji="0" lang="en-US" altLang="fr-FR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Calibri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US" altLang="fr-F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 pitchFamily="34" charset="0"/>
              </a:rPr>
              <a:t>WP</a:t>
            </a:r>
            <a:r>
              <a:rPr kumimoji="0" lang="en-US" altLang="fr-FR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Calibri" pitchFamily="34" charset="0"/>
              </a:rPr>
              <a:t>5 Safety evaluation of the chemical processes and</a:t>
            </a:r>
            <a:r>
              <a:rPr kumimoji="0" lang="en-US" altLang="fr-FR" sz="12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Calibri" pitchFamily="34" charset="0"/>
              </a:rPr>
              <a:t> </a:t>
            </a:r>
            <a:r>
              <a:rPr kumimoji="0" lang="en-US" altLang="fr-FR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Calibri" pitchFamily="34" charset="0"/>
              </a:rPr>
              <a:t>plant</a:t>
            </a:r>
            <a:endParaRPr kumimoji="0" lang="en-US" altLang="fr-FR" sz="12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666" y="806306"/>
            <a:ext cx="8852670" cy="527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6838" tIns="47625" rIns="96838" bIns="47625">
            <a:spAutoFit/>
          </a:bodyPr>
          <a:lstStyle>
            <a:lvl1pPr marL="361950" indent="-361950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latin typeface="+mn-lt"/>
              </a:rPr>
              <a:t>4 </a:t>
            </a:r>
            <a:r>
              <a:rPr lang="en-US" sz="1400" dirty="0" err="1" smtClean="0">
                <a:latin typeface="+mn-lt"/>
              </a:rPr>
              <a:t>ans</a:t>
            </a:r>
            <a:r>
              <a:rPr lang="en-US" sz="1400" dirty="0" smtClean="0">
                <a:latin typeface="+mn-lt"/>
              </a:rPr>
              <a:t> (2015-2019) - 3,5 M€ - </a:t>
            </a:r>
            <a:r>
              <a:rPr lang="en-US" sz="1400" dirty="0" err="1" smtClean="0">
                <a:latin typeface="+mn-lt"/>
              </a:rPr>
              <a:t>Partenaires</a:t>
            </a:r>
            <a:r>
              <a:rPr lang="en-US" sz="1400" dirty="0" smtClean="0">
                <a:latin typeface="+mn-lt"/>
              </a:rPr>
              <a:t> : TU-Delft (leader), </a:t>
            </a:r>
            <a:r>
              <a:rPr lang="en-US" sz="1400" b="1" u="sng" dirty="0" smtClean="0">
                <a:solidFill>
                  <a:srgbClr val="000099"/>
                </a:solidFill>
                <a:latin typeface="+mn-lt"/>
              </a:rPr>
              <a:t>CNRS</a:t>
            </a:r>
            <a:r>
              <a:rPr lang="en-US" sz="1400" dirty="0" smtClean="0">
                <a:latin typeface="+mn-lt"/>
              </a:rPr>
              <a:t>, JRC-ITU, CIRTEN (POLIMI, POLITO), </a:t>
            </a:r>
            <a:r>
              <a:rPr lang="en-US" sz="1400" b="1" u="sng" dirty="0" smtClean="0">
                <a:solidFill>
                  <a:srgbClr val="000099"/>
                </a:solidFill>
                <a:latin typeface="+mn-lt"/>
              </a:rPr>
              <a:t>IRSN, AREVA, CEA, EDF</a:t>
            </a:r>
            <a:r>
              <a:rPr lang="en-US" sz="1400" dirty="0" smtClean="0">
                <a:latin typeface="+mn-lt"/>
              </a:rPr>
              <a:t>, KIT + PSI + CINVESTAV</a:t>
            </a:r>
          </a:p>
        </p:txBody>
      </p:sp>
      <p:sp>
        <p:nvSpPr>
          <p:cNvPr id="11" name="Titre 5"/>
          <p:cNvSpPr txBox="1">
            <a:spLocks/>
          </p:cNvSpPr>
          <p:nvPr/>
        </p:nvSpPr>
        <p:spPr bwMode="auto">
          <a:xfrm>
            <a:off x="35496" y="44624"/>
            <a:ext cx="8424936" cy="761682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400" b="1" dirty="0" smtClean="0">
                <a:solidFill>
                  <a:srgbClr val="003399"/>
                </a:solidFill>
              </a:rPr>
              <a:t>MSFR – Cadre </a:t>
            </a:r>
            <a:r>
              <a:rPr lang="en-US" altLang="fr-FR" sz="2400" b="1" dirty="0" err="1" smtClean="0">
                <a:solidFill>
                  <a:srgbClr val="003399"/>
                </a:solidFill>
              </a:rPr>
              <a:t>européen</a:t>
            </a:r>
            <a:r>
              <a:rPr lang="en-US" altLang="fr-FR" sz="2400" b="1" dirty="0" smtClean="0">
                <a:solidFill>
                  <a:srgbClr val="003399"/>
                </a:solidFill>
              </a:rPr>
              <a:t> : Horizon2020 - </a:t>
            </a:r>
            <a:r>
              <a:rPr lang="en-US" altLang="fr-FR" sz="2400" b="1" dirty="0" err="1" smtClean="0">
                <a:solidFill>
                  <a:srgbClr val="003399"/>
                </a:solidFill>
              </a:rPr>
              <a:t>Projet</a:t>
            </a:r>
            <a:r>
              <a:rPr lang="en-US" altLang="fr-FR" sz="2400" b="1" dirty="0" smtClean="0">
                <a:solidFill>
                  <a:srgbClr val="003399"/>
                </a:solidFill>
              </a:rPr>
              <a:t> </a:t>
            </a:r>
            <a:r>
              <a:rPr lang="en-US" altLang="fr-FR" sz="2400" b="1" dirty="0">
                <a:solidFill>
                  <a:srgbClr val="003399"/>
                </a:solidFill>
              </a:rPr>
              <a:t>SAMOFAR </a:t>
            </a:r>
            <a:endParaRPr lang="en-US" altLang="fr-FR" sz="2400" b="1" dirty="0" smtClean="0">
              <a:solidFill>
                <a:srgbClr val="003399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b="1" dirty="0" smtClean="0">
                <a:solidFill>
                  <a:srgbClr val="003399"/>
                </a:solidFill>
              </a:rPr>
              <a:t>(</a:t>
            </a:r>
            <a:r>
              <a:rPr lang="en-US" altLang="fr-FR" b="1" dirty="0">
                <a:solidFill>
                  <a:srgbClr val="003399"/>
                </a:solidFill>
              </a:rPr>
              <a:t>Safety Assessment of a </a:t>
            </a:r>
            <a:r>
              <a:rPr lang="en-US" altLang="fr-FR" b="1" dirty="0" err="1">
                <a:solidFill>
                  <a:srgbClr val="003399"/>
                </a:solidFill>
              </a:rPr>
              <a:t>MOlten</a:t>
            </a:r>
            <a:r>
              <a:rPr lang="en-US" altLang="fr-FR" b="1" dirty="0">
                <a:solidFill>
                  <a:srgbClr val="003399"/>
                </a:solidFill>
              </a:rPr>
              <a:t> salt </a:t>
            </a:r>
            <a:r>
              <a:rPr lang="en-US" altLang="fr-FR" b="1" dirty="0" err="1">
                <a:solidFill>
                  <a:srgbClr val="003399"/>
                </a:solidFill>
              </a:rPr>
              <a:t>FAst</a:t>
            </a:r>
            <a:r>
              <a:rPr lang="en-US" altLang="fr-FR" b="1" dirty="0">
                <a:solidFill>
                  <a:srgbClr val="003399"/>
                </a:solidFill>
              </a:rPr>
              <a:t> Reactor</a:t>
            </a:r>
            <a:r>
              <a:rPr lang="en-US" altLang="fr-FR" b="1" dirty="0" smtClean="0">
                <a:solidFill>
                  <a:srgbClr val="003399"/>
                </a:solidFill>
              </a:rPr>
              <a:t>) </a:t>
            </a:r>
            <a:endParaRPr lang="en-US" altLang="fr-FR" b="1" dirty="0">
              <a:solidFill>
                <a:srgbClr val="003399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705688"/>
            <a:ext cx="1117101" cy="93122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4932040" y="6520259"/>
            <a:ext cx="936104" cy="365125"/>
          </a:xfrm>
        </p:spPr>
        <p:txBody>
          <a:bodyPr/>
          <a:lstStyle/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  <p:graphicFrame>
        <p:nvGraphicFramePr>
          <p:cNvPr id="13" name="Group 15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24759"/>
              </p:ext>
            </p:extLst>
          </p:nvPr>
        </p:nvGraphicFramePr>
        <p:xfrm>
          <a:off x="395536" y="3058544"/>
          <a:ext cx="8064896" cy="3322784"/>
        </p:xfrm>
        <a:graphic>
          <a:graphicData uri="http://schemas.openxmlformats.org/drawingml/2006/table">
            <a:tbl>
              <a:tblPr/>
              <a:tblGrid>
                <a:gridCol w="648071"/>
                <a:gridCol w="5491437"/>
                <a:gridCol w="929498"/>
                <a:gridCol w="995890"/>
              </a:tblGrid>
              <a:tr h="31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Del. n°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Deliverable title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Lead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benef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Delivery date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D1.1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 of initial reference design and identification of safety aspects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CNRS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D1.2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Identifying safety related physico-chemical and material data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JRC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D1.3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Development of a power plant simulator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CNRS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Month 24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D1.4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Safety issues of normal operation conditions, including start, shut-down and load-following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CIRTEN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D1.5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Development on an integral safety assessment methodology for MSR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IRSN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36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D1.6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Identification of risks and phenomena involved, identification of accident initiators and accident scenarios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CIRTEN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36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D1.7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Improved Integral power plant design (reactor core and chemical plant) to maximize safety and proposal for safety demonstrator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CNRS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 48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3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180974" y="201613"/>
            <a:ext cx="8855521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800" b="1" dirty="0" smtClean="0">
                <a:solidFill>
                  <a:srgbClr val="003399"/>
                </a:solidFill>
              </a:rPr>
              <a:t>Aspects du design impactant l’analyse de sûreté du MSFR</a:t>
            </a:r>
            <a:endParaRPr lang="fr-FR" altLang="fr-FR" sz="2800" b="1" dirty="0">
              <a:solidFill>
                <a:srgbClr val="003399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0825" y="2853532"/>
            <a:ext cx="8893175" cy="33117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600" dirty="0" smtClean="0">
                <a:solidFill>
                  <a:srgbClr val="003399"/>
                </a:solidFill>
              </a:rPr>
              <a:t>Pas de barre de contrôle en </a:t>
            </a:r>
            <a:r>
              <a:rPr lang="fr-FR" altLang="fr-FR" sz="2600" dirty="0" err="1" smtClean="0">
                <a:solidFill>
                  <a:srgbClr val="003399"/>
                </a:solidFill>
              </a:rPr>
              <a:t>coeur</a:t>
            </a:r>
            <a:endParaRPr lang="fr-FR" altLang="fr-FR" sz="2600" dirty="0" smtClean="0">
              <a:solidFill>
                <a:srgbClr val="003399"/>
              </a:solidFill>
            </a:endParaRP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Réactivité contrôlée par le taux de transfert de chaleur vers les échangeurs + coefficients de contre-réaction du sel, par l’ajustement en ligne de la composition fissile du sel et par la géométrie de la masse de combustible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Pas de nécessité de contrôler la nappe de flux de neutrons (pas de REC, irradiation uniforme, etc.)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altLang="fr-FR" sz="21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600" dirty="0" smtClean="0">
                <a:solidFill>
                  <a:srgbClr val="003399"/>
                </a:solidFill>
              </a:rPr>
              <a:t>Vidange du combustible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Possible si besoin de vidanger le combustible hors du cœur par simple transfer</a:t>
            </a:r>
            <a:r>
              <a:rPr lang="fr-FR" altLang="fr-FR" sz="2200" dirty="0" smtClean="0"/>
              <a:t>t fluide</a:t>
            </a:r>
            <a:endParaRPr lang="fr-FR" altLang="fr-FR" sz="2200" dirty="0" smtClean="0"/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Changer la géométrie du combustible pour avoir des marges de sous-criticité et pour optimiser son refroidissement 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Vidange passive ou action d’opérateur vers 2 systèmes dédiés (réservoirs de stockage / système de vidange d’urgence ou EDS)</a:t>
            </a:r>
            <a:endParaRPr lang="fr-FR" altLang="fr-FR" sz="2200" dirty="0"/>
          </a:p>
        </p:txBody>
      </p:sp>
      <p:sp>
        <p:nvSpPr>
          <p:cNvPr id="2" name="Espace réservé du contenu 2"/>
          <p:cNvSpPr txBox="1">
            <a:spLocks/>
          </p:cNvSpPr>
          <p:nvPr/>
        </p:nvSpPr>
        <p:spPr>
          <a:xfrm>
            <a:off x="250825" y="1052736"/>
            <a:ext cx="7103857" cy="1728788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200" dirty="0" smtClean="0">
                <a:solidFill>
                  <a:srgbClr val="003399"/>
                </a:solidFill>
              </a:rPr>
              <a:t>Combustible liquide</a:t>
            </a:r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Sel fondu = combustible et caloporteur</a:t>
            </a:r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Irradiation uniforme du combustible</a:t>
            </a:r>
            <a:endParaRPr lang="fr-FR" altLang="fr-FR" sz="1700" dirty="0" smtClean="0"/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Part significative de l’inventaire fissile circulant hors </a:t>
            </a:r>
            <a:r>
              <a:rPr lang="fr-FR" altLang="fr-FR" sz="1700" dirty="0" err="1" smtClean="0"/>
              <a:t>coeur</a:t>
            </a:r>
            <a:endParaRPr lang="fr-FR" altLang="fr-FR" sz="1700" dirty="0" smtClean="0"/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Traitement et chargement du combustible durant le fonctionnement </a:t>
            </a:r>
            <a:endParaRPr lang="fr-FR" altLang="fr-FR" sz="2100" dirty="0"/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5462985" y="6520259"/>
            <a:ext cx="62118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339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E28B7BB-CEAD-4834-9158-9FCD1E3BB3B6}" type="slidenum">
              <a:rPr lang="fr-BE" sz="1600" smtClean="0"/>
              <a:pPr>
                <a:defRPr/>
              </a:pPr>
              <a:t>7</a:t>
            </a:fld>
            <a:endParaRPr lang="fr-BE" sz="16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165165" y="2498577"/>
            <a:ext cx="6887138" cy="2189796"/>
            <a:chOff x="467544" y="3162777"/>
            <a:chExt cx="6887138" cy="2189796"/>
          </a:xfrm>
        </p:grpSpPr>
        <p:sp>
          <p:nvSpPr>
            <p:cNvPr id="9" name="Arrondir un rectangle avec un coin diagonal 8"/>
            <p:cNvSpPr/>
            <p:nvPr/>
          </p:nvSpPr>
          <p:spPr>
            <a:xfrm>
              <a:off x="467544" y="3162777"/>
              <a:ext cx="6887138" cy="2189796"/>
            </a:xfrm>
            <a:prstGeom prst="round2DiagRect">
              <a:avLst/>
            </a:prstGeom>
            <a:gradFill flip="none" rotWithShape="1">
              <a:gsLst>
                <a:gs pos="0">
                  <a:srgbClr val="FFC000"/>
                </a:gs>
                <a:gs pos="55000">
                  <a:srgbClr val="FFFF66"/>
                </a:gs>
                <a:gs pos="100000">
                  <a:srgbClr val="FF6600"/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0" name="Espace réservé du contenu 2"/>
            <p:cNvSpPr txBox="1">
              <a:spLocks/>
            </p:cNvSpPr>
            <p:nvPr/>
          </p:nvSpPr>
          <p:spPr bwMode="auto">
            <a:xfrm>
              <a:off x="635667" y="3378801"/>
              <a:ext cx="6538995" cy="1770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Définition du design (</a:t>
              </a:r>
              <a:r>
                <a:rPr lang="fr-FR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coeur</a:t>
              </a: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et système de vidange)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Définition des procédures de fonctionnement normal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Evaluation de sûreté : initiateurs d’accidents ? Scénarios ? 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Approche de sûreté : accident grave ? Barrières ? Contrôle de la réactivité ?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7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180974" y="201613"/>
            <a:ext cx="8855521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800" b="1" dirty="0" smtClean="0">
                <a:solidFill>
                  <a:srgbClr val="003399"/>
                </a:solidFill>
              </a:rPr>
              <a:t>Aspects du design impactant l’analyse de sûreté du MSFR</a:t>
            </a:r>
            <a:endParaRPr lang="fr-FR" altLang="fr-FR" sz="2800" b="1" dirty="0">
              <a:solidFill>
                <a:srgbClr val="003399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0825" y="2853532"/>
            <a:ext cx="8893175" cy="33117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600" dirty="0" smtClean="0">
                <a:solidFill>
                  <a:srgbClr val="003399"/>
                </a:solidFill>
              </a:rPr>
              <a:t>Pas de barre de contrôle en </a:t>
            </a:r>
            <a:r>
              <a:rPr lang="fr-FR" altLang="fr-FR" sz="2600" dirty="0" err="1" smtClean="0">
                <a:solidFill>
                  <a:srgbClr val="003399"/>
                </a:solidFill>
              </a:rPr>
              <a:t>coeur</a:t>
            </a:r>
            <a:endParaRPr lang="fr-FR" altLang="fr-FR" sz="2600" dirty="0" smtClean="0">
              <a:solidFill>
                <a:srgbClr val="003399"/>
              </a:solidFill>
            </a:endParaRP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Réactivité contrôlée par le taux de transfert de chaleur vers les échangeurs + coefficients de contre-réaction du sel, par l’ajustement en ligne de la composition fissile du sel et par la géométrie de la masse de combustible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Pas de nécessité de contrôler la nappe de flux de neutrons (pas de REC, irradiation uniforme, etc.)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altLang="fr-FR" sz="21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600" dirty="0" smtClean="0">
                <a:solidFill>
                  <a:srgbClr val="003399"/>
                </a:solidFill>
              </a:rPr>
              <a:t>Vidange du combustible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Possible si besoin de vidanger le combustible hors du cœur par simple transfer</a:t>
            </a:r>
            <a:r>
              <a:rPr lang="fr-FR" altLang="fr-FR" sz="2200" dirty="0" smtClean="0"/>
              <a:t>t fluide</a:t>
            </a:r>
            <a:endParaRPr lang="fr-FR" altLang="fr-FR" sz="2200" dirty="0" smtClean="0"/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Changer la géométrie du combustible pour avoir des marges de sous-criticité et pour optimiser son refroidissement 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2200" dirty="0" smtClean="0"/>
              <a:t>Vidange passive ou action d’opérateur vers 2 systèmes dédiés (réservoirs de stockage / système de vidange d’urgence ou EDS)</a:t>
            </a:r>
            <a:endParaRPr lang="fr-FR" altLang="fr-FR" sz="2200" dirty="0"/>
          </a:p>
        </p:txBody>
      </p:sp>
      <p:sp>
        <p:nvSpPr>
          <p:cNvPr id="2" name="Espace réservé du contenu 2"/>
          <p:cNvSpPr txBox="1">
            <a:spLocks/>
          </p:cNvSpPr>
          <p:nvPr/>
        </p:nvSpPr>
        <p:spPr>
          <a:xfrm>
            <a:off x="250825" y="1052736"/>
            <a:ext cx="7103857" cy="1728788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731838" indent="-2857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200" dirty="0" smtClean="0">
                <a:solidFill>
                  <a:srgbClr val="003399"/>
                </a:solidFill>
              </a:rPr>
              <a:t>Combustible liquide</a:t>
            </a:r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Sel fondu = combustible et caloporteur</a:t>
            </a:r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Irradiation uniforme du combustible</a:t>
            </a:r>
            <a:endParaRPr lang="fr-FR" altLang="fr-FR" sz="1700" dirty="0" smtClean="0"/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Part significative de l’inventaire fissile circulant hors </a:t>
            </a:r>
            <a:r>
              <a:rPr lang="fr-FR" altLang="fr-FR" sz="1700" dirty="0" err="1" smtClean="0"/>
              <a:t>coeur</a:t>
            </a:r>
            <a:endParaRPr lang="fr-FR" altLang="fr-FR" sz="1700" dirty="0" smtClean="0"/>
          </a:p>
          <a:p>
            <a:pPr lvl="3">
              <a:spcBef>
                <a:spcPct val="20000"/>
              </a:spcBef>
              <a:buFont typeface="Wingdings" pitchFamily="2" charset="2"/>
              <a:buChar char="ü"/>
            </a:pPr>
            <a:r>
              <a:rPr lang="fr-FR" altLang="fr-FR" sz="1700" dirty="0" smtClean="0"/>
              <a:t>Traitement et chargement du combustible durant le fonctionnement </a:t>
            </a:r>
            <a:endParaRPr lang="fr-FR" altLang="fr-FR" sz="21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165165" y="2498577"/>
            <a:ext cx="6887138" cy="2189796"/>
            <a:chOff x="467544" y="3162777"/>
            <a:chExt cx="6887138" cy="2189796"/>
          </a:xfrm>
        </p:grpSpPr>
        <p:sp>
          <p:nvSpPr>
            <p:cNvPr id="9" name="Arrondir un rectangle avec un coin diagonal 8"/>
            <p:cNvSpPr/>
            <p:nvPr/>
          </p:nvSpPr>
          <p:spPr>
            <a:xfrm>
              <a:off x="467544" y="3162777"/>
              <a:ext cx="6887138" cy="2189796"/>
            </a:xfrm>
            <a:prstGeom prst="round2DiagRect">
              <a:avLst/>
            </a:prstGeom>
            <a:gradFill flip="none" rotWithShape="1">
              <a:gsLst>
                <a:gs pos="0">
                  <a:srgbClr val="FFC000"/>
                </a:gs>
                <a:gs pos="55000">
                  <a:srgbClr val="FFFF66"/>
                </a:gs>
                <a:gs pos="100000">
                  <a:srgbClr val="FF6600"/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0" name="Espace réservé du contenu 2"/>
            <p:cNvSpPr txBox="1">
              <a:spLocks/>
            </p:cNvSpPr>
            <p:nvPr/>
          </p:nvSpPr>
          <p:spPr bwMode="auto">
            <a:xfrm>
              <a:off x="635667" y="3378801"/>
              <a:ext cx="6538995" cy="1770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Définition du design (</a:t>
              </a:r>
              <a:r>
                <a:rPr lang="fr-FR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coeur</a:t>
              </a:r>
              <a:r>
                <a:rPr lang="fr-F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et système de vidange)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Définition des procédures de fonctionnement normal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Evaluation de sûreté : initiateurs d’accidents ? Scénarios ? </a:t>
              </a:r>
            </a:p>
            <a:p>
              <a:pPr marL="285750" lvl="1" indent="-285750" eaLnBrk="0" fontAlgn="auto" hangingPunct="0">
                <a:spcBef>
                  <a:spcPts val="0"/>
                </a:spcBef>
                <a:spcAft>
                  <a:spcPts val="1200"/>
                </a:spcAft>
                <a:buClr>
                  <a:schemeClr val="tx1"/>
                </a:buClr>
                <a:buSzPct val="120000"/>
                <a:buFont typeface="Wingdings" panose="05000000000000000000" pitchFamily="2" charset="2"/>
                <a:buChar char="v"/>
                <a:defRPr/>
              </a:pP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Approche de sûreté : accident grave ? Barrières ? Contrôle de la réactivité ?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5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749382"/>
            <a:ext cx="8856984" cy="5631946"/>
          </a:xfrm>
          <a:prstGeom prst="rect">
            <a:avLst/>
          </a:prstGeom>
        </p:spPr>
      </p:pic>
      <p:sp>
        <p:nvSpPr>
          <p:cNvPr id="31" name="Titre 5"/>
          <p:cNvSpPr txBox="1">
            <a:spLocks/>
          </p:cNvSpPr>
          <p:nvPr/>
        </p:nvSpPr>
        <p:spPr bwMode="auto">
          <a:xfrm>
            <a:off x="23440" y="35669"/>
            <a:ext cx="7500888" cy="61435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>
              <a:spcBef>
                <a:spcPct val="20000"/>
              </a:spcBef>
              <a:buClr>
                <a:srgbClr val="333399"/>
              </a:buClr>
            </a:pPr>
            <a:r>
              <a:rPr lang="fr-FR" sz="2400" b="1" dirty="0" smtClean="0">
                <a:solidFill>
                  <a:srgbClr val="003385"/>
                </a:solidFill>
                <a:cs typeface="Arial" pitchFamily="34" charset="0"/>
              </a:rPr>
              <a:t>MSFR : sûreté, fonctionnement et optimisation du design</a:t>
            </a:r>
            <a:endParaRPr lang="fr-FR" sz="2400" b="1" dirty="0">
              <a:solidFill>
                <a:srgbClr val="003385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699792" y="1556792"/>
            <a:ext cx="2592288" cy="18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628800"/>
            <a:ext cx="2228445" cy="1827547"/>
          </a:xfrm>
          <a:prstGeom prst="rect">
            <a:avLst/>
          </a:prstGeom>
        </p:spPr>
      </p:pic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3347864" y="3555702"/>
            <a:ext cx="2143375" cy="867986"/>
          </a:xfrm>
          <a:prstGeom prst="wedgeRoundRectCallout">
            <a:avLst>
              <a:gd name="adj1" fmla="val -50195"/>
              <a:gd name="adj2" fmla="val 43403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fr-FR" sz="1200" b="1" dirty="0" err="1" smtClean="0"/>
              <a:t>Thèses</a:t>
            </a:r>
            <a:r>
              <a:rPr lang="en-GB" altLang="fr-FR" sz="1200" b="1" dirty="0" smtClean="0"/>
              <a:t> </a:t>
            </a:r>
            <a:r>
              <a:rPr lang="en-GB" altLang="fr-FR" sz="1200" b="1" dirty="0" err="1" smtClean="0"/>
              <a:t>Mariya</a:t>
            </a:r>
            <a:r>
              <a:rPr lang="en-GB" altLang="fr-FR" sz="1200" b="1" dirty="0" smtClean="0"/>
              <a:t> Brovchenko (LPSC, 2010-2013), Delphine </a:t>
            </a:r>
            <a:r>
              <a:rPr lang="en-GB" altLang="fr-FR" sz="1200" b="1" dirty="0" err="1" smtClean="0"/>
              <a:t>Gérardin</a:t>
            </a:r>
            <a:r>
              <a:rPr lang="en-GB" altLang="fr-FR" sz="1200" b="1" dirty="0" smtClean="0"/>
              <a:t> (LPSC) et Anna-Chiara </a:t>
            </a:r>
            <a:r>
              <a:rPr lang="en-GB" altLang="fr-FR" sz="1200" b="1" dirty="0" err="1" smtClean="0"/>
              <a:t>Uggenti</a:t>
            </a:r>
            <a:r>
              <a:rPr lang="en-GB" altLang="fr-FR" sz="1200" b="1" dirty="0" smtClean="0"/>
              <a:t> (POLITO)</a:t>
            </a:r>
            <a:endParaRPr lang="en-GB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7101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37339</TotalTime>
  <Words>3315</Words>
  <Application>Microsoft Office PowerPoint</Application>
  <PresentationFormat>Affichage à l'écran (4:3)</PresentationFormat>
  <Paragraphs>445</Paragraphs>
  <Slides>25</Slides>
  <Notes>25</Notes>
  <HiddenSlides>0</HiddenSlides>
  <MMClips>3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Modèle par défaut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LPSC-IN2P3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DE REACTEURS A SELS FONDUS EN CYCLE THORIUM SANS MODERATEUR</dc:title>
  <dc:creator>heuer</dc:creator>
  <cp:lastModifiedBy>Elsa Merle</cp:lastModifiedBy>
  <cp:revision>3950</cp:revision>
  <cp:lastPrinted>2016-11-17T23:11:52Z</cp:lastPrinted>
  <dcterms:created xsi:type="dcterms:W3CDTF">2006-05-30T13:09:50Z</dcterms:created>
  <dcterms:modified xsi:type="dcterms:W3CDTF">2017-02-01T22:43:12Z</dcterms:modified>
</cp:coreProperties>
</file>