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91" autoAdjust="0"/>
  </p:normalViewPr>
  <p:slideViewPr>
    <p:cSldViewPr>
      <p:cViewPr varScale="1">
        <p:scale>
          <a:sx n="78" d="100"/>
          <a:sy n="78" d="100"/>
        </p:scale>
        <p:origin x="-96" y="-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09A25-4EB1-4869-946C-6050D6237FA5}" type="datetimeFigureOut">
              <a:rPr lang="fr-FR" smtClean="0"/>
              <a:t>01/02/2017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8A516-8EFC-43A0-9308-61C6390359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423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59D55-2215-41BA-8C91-8BD4F65731F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514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01/02/2017</a:t>
            </a:fld>
            <a:endParaRPr lang="fr-B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01/02/2017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01/02/2017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01/02/2017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01/02/2017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01/02/2017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22849"/>
            <a:ext cx="9144000" cy="548679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0" y="1052736"/>
            <a:ext cx="3566160" cy="3593592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572000" y="980728"/>
            <a:ext cx="3566160" cy="3595687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01/02/2017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01/02/2017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01/02/2017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01/02/2017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01/02/2017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2960"/>
            <a:ext cx="9144000" cy="5508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46123"/>
            <a:ext cx="9144000" cy="5379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1508" y="6560082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01/02/2017</a:t>
            </a:fld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2797" y="6556248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3808" y="6525344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r-B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1628800"/>
            <a:ext cx="7315200" cy="244827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Code système et application au MSFR</a:t>
            </a:r>
            <a:br>
              <a:rPr lang="fr-FR" dirty="0" smtClean="0"/>
            </a:br>
            <a:r>
              <a:rPr lang="fr-FR" sz="3100" dirty="0"/>
              <a:t>A</a:t>
            </a:r>
            <a:r>
              <a:rPr lang="fr-FR" sz="3100" dirty="0" smtClean="0"/>
              <a:t>telier NEEDS </a:t>
            </a:r>
            <a:r>
              <a:rPr lang="fr-FR" sz="3100" dirty="0" err="1" smtClean="0"/>
              <a:t>FrenchTeamMSFR</a:t>
            </a:r>
            <a:r>
              <a:rPr lang="fr-FR" sz="3100" dirty="0" smtClean="0"/>
              <a:t/>
            </a:r>
            <a:br>
              <a:rPr lang="fr-FR" sz="3100" dirty="0" smtClean="0"/>
            </a:br>
            <a:r>
              <a:rPr lang="fr-FR" sz="3100" dirty="0" smtClean="0"/>
              <a:t>le 2 février 2017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14400" y="4446450"/>
            <a:ext cx="7315200" cy="494718"/>
          </a:xfrm>
        </p:spPr>
        <p:txBody>
          <a:bodyPr/>
          <a:lstStyle/>
          <a:p>
            <a:pPr algn="ctr"/>
            <a:r>
              <a:rPr lang="fr-FR" dirty="0" smtClean="0"/>
              <a:t>Daniel Heuer</a:t>
            </a:r>
            <a:endParaRPr lang="fr-FR" dirty="0"/>
          </a:p>
        </p:txBody>
      </p:sp>
      <p:pic>
        <p:nvPicPr>
          <p:cNvPr id="4" name="logoNEED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6228" y="5780572"/>
            <a:ext cx="1525497" cy="68169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logoLPSC_alpha.png"/>
          <p:cNvPicPr>
            <a:picLocks noChangeAspect="1"/>
          </p:cNvPicPr>
          <p:nvPr/>
        </p:nvPicPr>
        <p:blipFill>
          <a:blip r:embed="rId3">
            <a:extLst/>
          </a:blip>
          <a:srcRect b="21157"/>
          <a:stretch>
            <a:fillRect/>
          </a:stretch>
        </p:blipFill>
        <p:spPr>
          <a:xfrm>
            <a:off x="7682298" y="5830297"/>
            <a:ext cx="1210182" cy="582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logoCNRSIN2P3_alpha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0035" y="5794858"/>
            <a:ext cx="1175621" cy="65312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5971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Application au MSFR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Pour chaque individu, le génome fourni la valeur des paramètres variables</a:t>
            </a:r>
          </a:p>
          <a:p>
            <a:pPr lvl="1"/>
            <a:r>
              <a:rPr lang="fr-FR" dirty="0" smtClean="0"/>
              <a:t>Avec ces paramètres on constitue un MSFR qui respecte plus ou moins les contraintes fixées</a:t>
            </a:r>
          </a:p>
          <a:p>
            <a:pPr lvl="2"/>
            <a:r>
              <a:rPr lang="fr-FR" dirty="0" smtClean="0"/>
              <a:t>On obtient donc une note</a:t>
            </a:r>
          </a:p>
          <a:p>
            <a:endParaRPr lang="fr-FR" dirty="0" smtClean="0"/>
          </a:p>
          <a:p>
            <a:r>
              <a:rPr lang="fr-FR" dirty="0" smtClean="0"/>
              <a:t>On itère jusqu'à ce que l'on obtienne une convergence</a:t>
            </a:r>
          </a:p>
          <a:p>
            <a:pPr lvl="1"/>
            <a:r>
              <a:rPr lang="fr-FR" dirty="0" smtClean="0"/>
              <a:t>Le meilleur individu est considéré comme le MSFR optimisé pour les contraintes fixées</a:t>
            </a:r>
          </a:p>
          <a:p>
            <a:endParaRPr lang="fr-FR" dirty="0"/>
          </a:p>
          <a:p>
            <a:r>
              <a:rPr lang="fr-FR" dirty="0" smtClean="0"/>
              <a:t>Plusieurs calculs sont réalisés avec un germe initial différent</a:t>
            </a:r>
          </a:p>
          <a:p>
            <a:pPr lvl="1"/>
            <a:r>
              <a:rPr lang="fr-FR" dirty="0" smtClean="0"/>
              <a:t>On converge vers des solutions différentes</a:t>
            </a:r>
          </a:p>
          <a:p>
            <a:pPr lvl="1"/>
            <a:r>
              <a:rPr lang="fr-FR" dirty="0" smtClean="0"/>
              <a:t>Cela permet d'extraire une incertitude sur les résultats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548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Exemple de variables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55244" y="1700808"/>
            <a:ext cx="863723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MSFR:debit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total de fluide froid [kg/s] = (range 1000 100000)</a:t>
            </a:r>
          </a:p>
          <a:p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MSFR:Tuyaux:Diametre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[m] = (range .1 .5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MSFR:CircuitIntermediaire:Diametre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[m] = (range .5 2)</a:t>
            </a:r>
          </a:p>
          <a:p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MSFR:Echangeur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intermediaire:Epaisseur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canaux chauds [m] = (range .001 .01)</a:t>
            </a:r>
          </a:p>
          <a:p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MSFR:Echangeur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intermediaire:Epaisseur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canaux froids [m] = (range .001 .01)</a:t>
            </a:r>
          </a:p>
          <a:p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MSFR:Echangeur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intermediaire:Largeur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canaux [m] = (range .001 .2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MSFR:Echangeur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intermediaire:Temperature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d'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entree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fluide froid [K] = (range 600 900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MSFR:Cavite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centrale:debit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total de sel combustible [kg/s] = (range 1000 50000)</a:t>
            </a:r>
          </a:p>
          <a:p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MSFR:Cavite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centrale:Temperature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d'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entree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[K] = (range 850 1050)</a:t>
            </a:r>
          </a:p>
        </p:txBody>
      </p:sp>
    </p:spTree>
    <p:extLst>
      <p:ext uri="{BB962C8B-B14F-4D97-AF65-F5344CB8AC3E}">
        <p14:creationId xmlns:p14="http://schemas.microsoft.com/office/powerpoint/2010/main" val="324910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Exemple de contraintes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05127" y="1124744"/>
            <a:ext cx="8443337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MSFR:perte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charge totale du circuit combustible [bars] = 6 (max .1)</a:t>
            </a:r>
          </a:p>
          <a:p>
            <a:r>
              <a:rPr lang="fr-F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MSFR:Cavite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centrale:Desequilibre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Puissance [MW] = 0 (min 1)</a:t>
            </a:r>
          </a:p>
          <a:p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MSFR:Cavite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centrale:Desequilibre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Puissance [MW] = 0 (max 1)</a:t>
            </a:r>
          </a:p>
          <a:p>
            <a:r>
              <a:rPr lang="fr-F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MSFR:Echangeur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intermediaire:Epaisseur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canaux chauds [m] = 0.002 (min 1e-4)</a:t>
            </a:r>
          </a:p>
          <a:p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MSFR:Echangeur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intermediaire:Epaisseur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canaux froids [m] = 0.002 (min 1e-4)</a:t>
            </a:r>
          </a:p>
          <a:p>
            <a:r>
              <a:rPr lang="fr-F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MSFR:Echangeur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intermediaire:Reynolds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minimum pour le fluide froid = 4000 (min 50)</a:t>
            </a:r>
          </a:p>
          <a:p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MSFR:Echangeur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intermediaire:Reynolds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minimum pour le fluide chaud = 4000 (min 50)</a:t>
            </a:r>
          </a:p>
          <a:p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MSFR:Echangeur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intermediaire:Pertes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charge du fluide froid [Pa] = 500000 (max 10000)</a:t>
            </a:r>
          </a:p>
          <a:p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MSFR:Echangeur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intermediaire:Pertes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charge du fluide chaud [Pa] = 500000 (max 10000)</a:t>
            </a:r>
          </a:p>
          <a:p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MSFR:Echangeur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intermediaire:Temperature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paroi maximum fluide froid [K] = 840 (max 5)</a:t>
            </a:r>
          </a:p>
          <a:p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MSFR:Echangeur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intermediaire:Temperature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paroi minimum fluide froid [K] = 673 (min .5)</a:t>
            </a:r>
          </a:p>
          <a:p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MSFR:Echangeur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intermediaire:Temperature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paroi minimum fluide chaud [K] = 873 (min .5)</a:t>
            </a:r>
          </a:p>
          <a:p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MSFR:Echangeur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intermediaire:Temperature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d'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entree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fluide froid [K] = 673 (min 1)</a:t>
            </a:r>
          </a:p>
          <a:p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MSFR:Echangeur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intermediaire:Gradient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plaque maximum [K/mm] = 30 (max 3)</a:t>
            </a:r>
          </a:p>
          <a:p>
            <a:r>
              <a:rPr lang="fr-F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MSFR:Echangeur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intermediaire:Echangeur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intermediaire.0:canal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froid:vitesse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[m/s] = 5 (max .1)</a:t>
            </a:r>
          </a:p>
          <a:p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MSFR:Echangeur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intermediaire:Echangeur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intermediaire.0:canal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chaud:vitesse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[m/s] = 5 (max .1)</a:t>
            </a:r>
          </a:p>
          <a:p>
            <a:r>
              <a:rPr lang="fr-F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MSFR:Tuyaux:Vitesse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maximum dans les tuyaux [m/s] = 5 (max .1)</a:t>
            </a:r>
          </a:p>
          <a:p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MSFR:Tuyaux:Puissance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pompes [kW] = 100 (max 100)</a:t>
            </a:r>
          </a:p>
          <a:p>
            <a:r>
              <a:rPr lang="fr-F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MSFR:CircuitIntermediaire:Tuyaux:vitesse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[m/s] = 5 (max .1)</a:t>
            </a:r>
          </a:p>
          <a:p>
            <a:r>
              <a:rPr lang="fr-F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MSFR:CircuitIntermediaire:Pertes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charge totale du circuit [Pa] = 600000 (max 10000)</a:t>
            </a:r>
          </a:p>
          <a:p>
            <a:r>
              <a:rPr lang="fr-F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MSFR:CircuitIntermediaire:Puissance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pompes par secteur [kW] = 100 (max 100)</a:t>
            </a:r>
          </a:p>
          <a:p>
            <a:r>
              <a:rPr lang="fr-F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MSFR:CircuitIntermediaire:Diametre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[m] = 1.6 (max 0.25)</a:t>
            </a:r>
          </a:p>
        </p:txBody>
      </p:sp>
    </p:spTree>
    <p:extLst>
      <p:ext uri="{BB962C8B-B14F-4D97-AF65-F5344CB8AC3E}">
        <p14:creationId xmlns:p14="http://schemas.microsoft.com/office/powerpoint/2010/main" val="287252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Étude en fonction de la puissance </a:t>
            </a:r>
            <a:r>
              <a:rPr lang="fr-FR" dirty="0" smtClean="0"/>
              <a:t>spécifique </a:t>
            </a:r>
            <a:r>
              <a:rPr lang="fr-FR" sz="3100" dirty="0" smtClean="0"/>
              <a:t>(1/3)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46123"/>
            <a:ext cx="9144000" cy="770709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La contrainte la plus forte est la demande d'avoir une température de plaque, côté sel intermédiaire, inférieure à la température de congélation du sel combustible (585°C)</a:t>
            </a:r>
          </a:p>
          <a:p>
            <a:pPr lvl="1"/>
            <a:r>
              <a:rPr lang="fr-FR" dirty="0" smtClean="0"/>
              <a:t>Cette contrainte permet d'éviter les fuites de sel combustible dans le sel intermédiaire</a:t>
            </a:r>
            <a:endParaRPr lang="fr-FR" dirty="0"/>
          </a:p>
        </p:txBody>
      </p:sp>
      <p:pic>
        <p:nvPicPr>
          <p:cNvPr id="2050" name="Picture 2" descr="Z:\vmware\Heuer\NEEDS\SystemeNucleaire\AtelierMSFR02022017\Cou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6872"/>
            <a:ext cx="6310486" cy="441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53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Étude en fonction de la puissance </a:t>
            </a:r>
            <a:r>
              <a:rPr lang="fr-FR" dirty="0"/>
              <a:t>spécifique </a:t>
            </a:r>
            <a:r>
              <a:rPr lang="fr-FR" sz="3100" dirty="0" smtClean="0"/>
              <a:t>(2/3</a:t>
            </a:r>
            <a:r>
              <a:rPr lang="fr-FR" sz="3100" dirty="0"/>
              <a:t>)</a:t>
            </a:r>
            <a:endParaRPr lang="fr-FR" sz="31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1562797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Températures dans les échangeurs de chaleur</a:t>
            </a:r>
          </a:p>
          <a:p>
            <a:pPr lvl="1"/>
            <a:r>
              <a:rPr lang="fr-FR" dirty="0" smtClean="0"/>
              <a:t>Orange : la température de criticité</a:t>
            </a:r>
          </a:p>
          <a:p>
            <a:pPr lvl="1"/>
            <a:r>
              <a:rPr lang="fr-FR" dirty="0" smtClean="0"/>
              <a:t>Rouge : min et max côté sel combustible</a:t>
            </a:r>
          </a:p>
          <a:p>
            <a:pPr lvl="2"/>
            <a:r>
              <a:rPr lang="fr-FR" dirty="0" smtClean="0"/>
              <a:t>En pointillés les températures extrêmes de paroi (</a:t>
            </a:r>
            <a:r>
              <a:rPr lang="fr-FR" dirty="0" err="1" smtClean="0"/>
              <a:t>SiC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Bleu : min et max côté sel intermédiaire (</a:t>
            </a:r>
            <a:r>
              <a:rPr lang="fr-FR" dirty="0" err="1" smtClean="0"/>
              <a:t>fluoroborate</a:t>
            </a:r>
            <a:r>
              <a:rPr lang="fr-FR" dirty="0" smtClean="0"/>
              <a:t>)</a:t>
            </a:r>
          </a:p>
          <a:p>
            <a:pPr lvl="2"/>
            <a:r>
              <a:rPr lang="fr-FR" dirty="0"/>
              <a:t>En pointillés les températures extrêmes de </a:t>
            </a:r>
            <a:r>
              <a:rPr lang="fr-FR" dirty="0" smtClean="0"/>
              <a:t>paroi (</a:t>
            </a:r>
            <a:r>
              <a:rPr lang="fr-FR" dirty="0" err="1" smtClean="0"/>
              <a:t>SiC</a:t>
            </a:r>
            <a:r>
              <a:rPr lang="fr-FR" dirty="0" smtClean="0"/>
              <a:t>)</a:t>
            </a:r>
            <a:endParaRPr lang="fr-FR" dirty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pic>
        <p:nvPicPr>
          <p:cNvPr id="1027" name="Picture 3" descr="Z:\vmware\Heuer\NEEDS\SystemeNucleaire\AtelierMSFR02022017\TemperaturesH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" y="2545776"/>
            <a:ext cx="6100851" cy="432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cteur droit avec flèche 6"/>
          <p:cNvCxnSpPr/>
          <p:nvPr/>
        </p:nvCxnSpPr>
        <p:spPr>
          <a:xfrm flipH="1">
            <a:off x="5652121" y="6237312"/>
            <a:ext cx="576063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6300192" y="5972628"/>
            <a:ext cx="2843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température d'entrée du sel intermédiaire est supérieure à 380 °C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5652120" y="4629788"/>
            <a:ext cx="576063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6300191" y="4365104"/>
            <a:ext cx="2843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température de sortie du sel combustible est supérieure à 585 °C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H="1">
            <a:off x="5652120" y="5493884"/>
            <a:ext cx="576063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6300191" y="5229200"/>
            <a:ext cx="2843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température de sortie du sel intermédiaire est inférieure à 700 °C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06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Étude en fonction de la puissance </a:t>
            </a:r>
            <a:r>
              <a:rPr lang="fr-FR" dirty="0"/>
              <a:t>spécifique </a:t>
            </a:r>
            <a:r>
              <a:rPr lang="fr-FR" sz="3100" dirty="0" smtClean="0"/>
              <a:t>(3/3</a:t>
            </a:r>
            <a:r>
              <a:rPr lang="fr-FR" sz="3100" dirty="0"/>
              <a:t>)</a:t>
            </a:r>
            <a:endParaRPr lang="fr-FR" sz="31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08720"/>
            <a:ext cx="6320479" cy="2809640"/>
          </a:xfrm>
        </p:spPr>
        <p:txBody>
          <a:bodyPr>
            <a:normAutofit/>
          </a:bodyPr>
          <a:lstStyle/>
          <a:p>
            <a:r>
              <a:rPr lang="fr-FR" dirty="0" smtClean="0"/>
              <a:t>L'optimisation montre que les échangeurs à plaques sont préférables aux échangeurs à canaux</a:t>
            </a:r>
          </a:p>
          <a:p>
            <a:pPr lvl="1"/>
            <a:r>
              <a:rPr lang="fr-FR" dirty="0" smtClean="0"/>
              <a:t>La largeur des canaux est de l'ordre de 12 cm</a:t>
            </a:r>
          </a:p>
          <a:p>
            <a:endParaRPr lang="fr-FR" dirty="0"/>
          </a:p>
          <a:p>
            <a:r>
              <a:rPr lang="fr-FR" dirty="0" smtClean="0"/>
              <a:t>L'épaisseur des canaux (ou gap des plaques) est relativement confortable</a:t>
            </a:r>
          </a:p>
          <a:p>
            <a:pPr lvl="1"/>
            <a:r>
              <a:rPr lang="fr-FR" dirty="0" smtClean="0"/>
              <a:t>7 mm pour le sel intermédiaire (MSFR)</a:t>
            </a:r>
          </a:p>
          <a:p>
            <a:pPr lvl="1"/>
            <a:r>
              <a:rPr lang="fr-FR" dirty="0" smtClean="0"/>
              <a:t>4,5 mm pour le sel combustible (MSFR)</a:t>
            </a:r>
            <a:endParaRPr lang="fr-FR" dirty="0"/>
          </a:p>
        </p:txBody>
      </p:sp>
      <p:pic>
        <p:nvPicPr>
          <p:cNvPr id="3076" name="Picture 4" descr="Z:\vmware\Heuer\NEEDS\SystemeNucleaire\AtelierMSFR02022017\LargeurDesCanau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" y="3963366"/>
            <a:ext cx="4127855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325" y="1203847"/>
            <a:ext cx="2806700" cy="2709545"/>
          </a:xfrm>
          <a:prstGeom prst="rect">
            <a:avLst/>
          </a:prstGeom>
        </p:spPr>
      </p:pic>
      <p:pic>
        <p:nvPicPr>
          <p:cNvPr id="3078" name="Picture 6" descr="Z:\vmware\Heuer\NEEDS\SystemeNucleaire\AtelierMSFR02022017\EpaisseurDesCanauxFroids-m-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082" y="3963366"/>
            <a:ext cx="4148943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92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Conclusion et perspective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version statique du code système est opérationnelle</a:t>
            </a:r>
          </a:p>
          <a:p>
            <a:pPr lvl="1"/>
            <a:r>
              <a:rPr lang="fr-FR" dirty="0" smtClean="0"/>
              <a:t>Un résultat préliminaire peut être obtenu en une demie heure</a:t>
            </a:r>
          </a:p>
          <a:p>
            <a:pPr lvl="2"/>
            <a:r>
              <a:rPr lang="fr-FR" dirty="0" smtClean="0"/>
              <a:t> Pour le cas présenté on effectue 390 évolutions réalisant chacune 2 400 000 évaluations </a:t>
            </a:r>
          </a:p>
          <a:p>
            <a:pPr lvl="1"/>
            <a:r>
              <a:rPr lang="fr-FR" dirty="0" smtClean="0"/>
              <a:t>Un résultat bien convergé demande une nuit de calcul</a:t>
            </a:r>
          </a:p>
          <a:p>
            <a:pPr lvl="2"/>
            <a:r>
              <a:rPr lang="fr-FR" dirty="0" smtClean="0"/>
              <a:t>Le cas présenté à été calculé en 30 heures pour améliorer la convergence</a:t>
            </a:r>
          </a:p>
          <a:p>
            <a:endParaRPr lang="fr-FR" dirty="0"/>
          </a:p>
          <a:p>
            <a:r>
              <a:rPr lang="fr-FR" dirty="0" smtClean="0"/>
              <a:t>L'utilisation de ce code permet d'en apprendre plus sur le comportement du MSFR et donc d'améliorer son design</a:t>
            </a:r>
          </a:p>
          <a:p>
            <a:endParaRPr lang="fr-FR" dirty="0"/>
          </a:p>
          <a:p>
            <a:r>
              <a:rPr lang="fr-FR" dirty="0" smtClean="0"/>
              <a:t>Une interface graphique avec le code ALICE de CORYS (AREVA Grenoble) doit être implémenté ce printemps</a:t>
            </a:r>
          </a:p>
          <a:p>
            <a:endParaRPr lang="fr-FR" dirty="0"/>
          </a:p>
          <a:p>
            <a:r>
              <a:rPr lang="fr-FR" dirty="0" smtClean="0"/>
              <a:t>La version dynamique (transitoire) est prévue pour l'été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514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buts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46123"/>
            <a:ext cx="9144000" cy="3290989"/>
          </a:xfrm>
        </p:spPr>
        <p:txBody>
          <a:bodyPr>
            <a:normAutofit/>
          </a:bodyPr>
          <a:lstStyle/>
          <a:p>
            <a:r>
              <a:rPr lang="fr-FR" dirty="0" smtClean="0"/>
              <a:t>Permettre l'optimisation d'un système</a:t>
            </a:r>
          </a:p>
          <a:p>
            <a:pPr lvl="1"/>
            <a:r>
              <a:rPr lang="fr-FR" dirty="0" smtClean="0"/>
              <a:t>Décrire le </a:t>
            </a:r>
            <a:r>
              <a:rPr lang="fr-FR" dirty="0" smtClean="0"/>
              <a:t>système</a:t>
            </a:r>
          </a:p>
          <a:p>
            <a:pPr lvl="1"/>
            <a:r>
              <a:rPr lang="fr-FR" dirty="0" smtClean="0"/>
              <a:t>Imposer des contraintes</a:t>
            </a:r>
          </a:p>
          <a:p>
            <a:pPr lvl="1"/>
            <a:r>
              <a:rPr lang="fr-FR" dirty="0" smtClean="0"/>
              <a:t>Rechercher une configuration respectant au mieux les contraints</a:t>
            </a:r>
          </a:p>
          <a:p>
            <a:endParaRPr lang="fr-FR" dirty="0" smtClean="0"/>
          </a:p>
          <a:p>
            <a:r>
              <a:rPr lang="fr-FR" dirty="0" smtClean="0"/>
              <a:t>Étudier les </a:t>
            </a:r>
            <a:r>
              <a:rPr lang="fr-FR" dirty="0" smtClean="0"/>
              <a:t>transitoires quasi-statiques </a:t>
            </a:r>
            <a:r>
              <a:rPr lang="fr-FR" dirty="0" smtClean="0"/>
              <a:t>d'un système optimisé</a:t>
            </a:r>
          </a:p>
          <a:p>
            <a:pPr lvl="1"/>
            <a:r>
              <a:rPr lang="fr-FR" dirty="0" smtClean="0"/>
              <a:t>Ne laisser libre que les paramètres effectivement ajustables</a:t>
            </a:r>
            <a:r>
              <a:rPr lang="fr-FR" dirty="0"/>
              <a:t> </a:t>
            </a:r>
            <a:r>
              <a:rPr lang="fr-FR" dirty="0" smtClean="0"/>
              <a:t>comme les débits ou certaines températures</a:t>
            </a:r>
          </a:p>
          <a:p>
            <a:pPr lvl="1"/>
            <a:r>
              <a:rPr lang="fr-FR" dirty="0" smtClean="0"/>
              <a:t>Caractériser le fonctionnement du système pour une gamme de valeurs de ces paramètres</a:t>
            </a:r>
          </a:p>
        </p:txBody>
      </p:sp>
    </p:spTree>
    <p:extLst>
      <p:ext uri="{BB962C8B-B14F-4D97-AF65-F5344CB8AC3E}">
        <p14:creationId xmlns:p14="http://schemas.microsoft.com/office/powerpoint/2010/main" val="145512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composants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système est décrit comme un ensemble de composants</a:t>
            </a:r>
          </a:p>
          <a:p>
            <a:pPr lvl="1"/>
            <a:r>
              <a:rPr lang="fr-FR" dirty="0" smtClean="0"/>
              <a:t>Cœur</a:t>
            </a:r>
          </a:p>
          <a:p>
            <a:pPr lvl="1"/>
            <a:r>
              <a:rPr lang="fr-FR" dirty="0" smtClean="0"/>
              <a:t>Tuyaux</a:t>
            </a:r>
          </a:p>
          <a:p>
            <a:pPr lvl="1"/>
            <a:r>
              <a:rPr lang="fr-FR" dirty="0" smtClean="0"/>
              <a:t>Échangeurs de chaleur</a:t>
            </a:r>
          </a:p>
          <a:p>
            <a:endParaRPr lang="fr-FR" dirty="0"/>
          </a:p>
          <a:p>
            <a:r>
              <a:rPr lang="fr-FR" dirty="0" smtClean="0"/>
              <a:t>Des matériaux sont déclarés aux </a:t>
            </a:r>
            <a:r>
              <a:rPr lang="fr-FR" dirty="0" smtClean="0"/>
              <a:t>composants</a:t>
            </a:r>
            <a:endParaRPr lang="fr-FR" dirty="0" smtClean="0"/>
          </a:p>
          <a:p>
            <a:pPr lvl="1"/>
            <a:r>
              <a:rPr lang="fr-FR" dirty="0" smtClean="0"/>
              <a:t>Permettent </a:t>
            </a:r>
            <a:r>
              <a:rPr lang="fr-FR" dirty="0" smtClean="0"/>
              <a:t>le calcul des paramètres physiques</a:t>
            </a:r>
          </a:p>
          <a:p>
            <a:pPr lvl="2"/>
            <a:r>
              <a:rPr lang="fr-FR" dirty="0" smtClean="0"/>
              <a:t>Conductivité thermique</a:t>
            </a:r>
          </a:p>
          <a:p>
            <a:pPr lvl="2"/>
            <a:r>
              <a:rPr lang="fr-FR" dirty="0" smtClean="0"/>
              <a:t>Viscosité</a:t>
            </a:r>
          </a:p>
          <a:p>
            <a:pPr lvl="2"/>
            <a:r>
              <a:rPr lang="fr-FR" dirty="0" smtClean="0"/>
              <a:t>Masse volumique</a:t>
            </a:r>
          </a:p>
          <a:p>
            <a:pPr lvl="2"/>
            <a:r>
              <a:rPr lang="fr-FR" dirty="0" smtClean="0"/>
              <a:t>Chaleur spécifique</a:t>
            </a:r>
          </a:p>
          <a:p>
            <a:endParaRPr lang="fr-FR" dirty="0" smtClean="0"/>
          </a:p>
          <a:p>
            <a:r>
              <a:rPr lang="fr-FR" dirty="0" smtClean="0"/>
              <a:t>Chaque composant est décrit par un ensemble de paramètres et de méthodes de calcul de ces paramètres</a:t>
            </a:r>
          </a:p>
          <a:p>
            <a:pPr marL="4572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46740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méthodes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méthodes peuvent être </a:t>
            </a:r>
            <a:r>
              <a:rPr lang="fr-FR" dirty="0" smtClean="0"/>
              <a:t>déclarées </a:t>
            </a:r>
            <a:r>
              <a:rPr lang="fr-FR" dirty="0" smtClean="0"/>
              <a:t>indépendamment des composants et des paramètres</a:t>
            </a:r>
          </a:p>
          <a:p>
            <a:pPr lvl="1"/>
            <a:r>
              <a:rPr lang="fr-FR" dirty="0" smtClean="0"/>
              <a:t>Une méthode a </a:t>
            </a:r>
            <a:r>
              <a:rPr lang="fr-FR" dirty="0" smtClean="0"/>
              <a:t>un nom et est relié à un composant</a:t>
            </a:r>
          </a:p>
          <a:p>
            <a:pPr lvl="2"/>
            <a:r>
              <a:rPr lang="fr-FR" dirty="0" smtClean="0"/>
              <a:t>New </a:t>
            </a:r>
            <a:r>
              <a:rPr lang="fr-FR" dirty="0" err="1" smtClean="0"/>
              <a:t>Methode</a:t>
            </a:r>
            <a:r>
              <a:rPr lang="fr-FR" dirty="0" smtClean="0"/>
              <a:t>("calculer", Composant);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Une méthode public portant le nom désigné doit être implémentée dans le Composant indiqué</a:t>
            </a:r>
          </a:p>
          <a:p>
            <a:endParaRPr lang="fr-FR" dirty="0"/>
          </a:p>
          <a:p>
            <a:r>
              <a:rPr lang="fr-FR" dirty="0" smtClean="0"/>
              <a:t>Le code système parcourt les méthodes pour connaître le lien entre les paramètres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432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/>
          <a:lstStyle/>
          <a:p>
            <a:r>
              <a:rPr lang="fr-FR" dirty="0" smtClean="0"/>
              <a:t>Les paramètres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0" y="908720"/>
                <a:ext cx="9144000" cy="594928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fr-FR" dirty="0" smtClean="0"/>
                  <a:t>Un paramètre est défini par son nom</a:t>
                </a:r>
              </a:p>
              <a:p>
                <a:pPr lvl="1"/>
                <a:r>
                  <a:rPr lang="fr-FR" dirty="0" smtClean="0"/>
                  <a:t>Il peut être discrétisé (ex : nombre de secteurs)</a:t>
                </a:r>
              </a:p>
              <a:p>
                <a:pPr lvl="1"/>
                <a:endParaRPr lang="fr-FR" dirty="0" smtClean="0"/>
              </a:p>
              <a:p>
                <a:pPr lvl="1"/>
                <a:r>
                  <a:rPr lang="fr-FR" dirty="0" smtClean="0"/>
                  <a:t>Il peut être contraint par un minimum et/ou un maximum</a:t>
                </a:r>
              </a:p>
              <a:p>
                <a:pPr lvl="2"/>
                <a:r>
                  <a:rPr lang="fr-FR" dirty="0" smtClean="0"/>
                  <a:t>Un coût exponentiel est affecté à chaque contraintes </a:t>
                </a:r>
                <a:r>
                  <a:rPr lang="fr-FR" dirty="0" smtClean="0"/>
                  <a:t>grâce à un </a:t>
                </a:r>
                <a:r>
                  <a:rPr lang="fr-FR" dirty="0" smtClean="0"/>
                  <a:t>paramètre de tolérance</a:t>
                </a:r>
              </a:p>
              <a:p>
                <a:pPr lvl="3"/>
                <a:r>
                  <a:rPr lang="fr-FR" dirty="0" smtClean="0"/>
                  <a:t>Pour un minimum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</a:rPr>
                      <m:t>𝑐</m:t>
                    </m:r>
                    <m:r>
                      <a:rPr lang="fr-FR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fr-FR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fr-FR" i="1"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fr-FR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FR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/>
                                      </a:rPr>
                                      <m:t>𝑚𝑖𝑛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/>
                                  </a:rPr>
                                  <m:t>𝑚𝑖𝑛</m:t>
                                </m:r>
                              </m:sub>
                            </m:sSub>
                          </m:den>
                        </m:f>
                      </m:sup>
                    </m:sSup>
                  </m:oMath>
                </a14:m>
                <a:endParaRPr lang="fr-FR" dirty="0" smtClean="0"/>
              </a:p>
              <a:p>
                <a:pPr lvl="3"/>
                <a:r>
                  <a:rPr lang="fr-FR" dirty="0" smtClean="0"/>
                  <a:t>Pour un maximum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</a:rPr>
                      <m:t>𝑐</m:t>
                    </m:r>
                    <m:r>
                      <a:rPr lang="fr-FR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fr-FR" i="1"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fr-FR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FR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/>
                                      </a:rPr>
                                      <m:t>𝑚𝑎𝑥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/>
                                  </a:rPr>
                                  <m:t>𝑚𝑎𝑥</m:t>
                                </m:r>
                              </m:sub>
                            </m:sSub>
                          </m:den>
                        </m:f>
                      </m:sup>
                    </m:sSup>
                  </m:oMath>
                </a14:m>
                <a:endParaRPr lang="fr-FR" dirty="0"/>
              </a:p>
              <a:p>
                <a:pPr lvl="2"/>
                <a:endParaRPr lang="fr-FR" dirty="0" smtClean="0"/>
              </a:p>
              <a:p>
                <a:pPr lvl="2"/>
                <a:r>
                  <a:rPr lang="fr-FR" dirty="0" smtClean="0"/>
                  <a:t>Le coût total d'un système est la somme des coûts de chaque paramètres contraints</a:t>
                </a:r>
              </a:p>
              <a:p>
                <a:pPr lvl="3"/>
                <a:r>
                  <a:rPr lang="fr-FR" dirty="0" smtClean="0"/>
                  <a:t>C'est ce coût qui est minimisé lors de l'optimisation</a:t>
                </a:r>
              </a:p>
              <a:p>
                <a:pPr lvl="1"/>
                <a:endParaRPr lang="fr-FR" dirty="0"/>
              </a:p>
              <a:p>
                <a:pPr lvl="1"/>
                <a:r>
                  <a:rPr lang="fr-FR" dirty="0" smtClean="0"/>
                  <a:t>La demande de la valeur d'un paramètre (</a:t>
                </a:r>
                <a:r>
                  <a:rPr lang="fr-FR" dirty="0" smtClean="0"/>
                  <a:t>v = </a:t>
                </a:r>
                <a:r>
                  <a:rPr lang="fr-FR" dirty="0" err="1" smtClean="0"/>
                  <a:t>parametre.getValeur</a:t>
                </a:r>
                <a:r>
                  <a:rPr lang="fr-FR" dirty="0" smtClean="0"/>
                  <a:t>()) déclenche l'évaluation de cette valeur par l'intermédiaire des méthodes</a:t>
                </a:r>
              </a:p>
              <a:p>
                <a:pPr lvl="2"/>
                <a:r>
                  <a:rPr lang="fr-FR" dirty="0" smtClean="0"/>
                  <a:t>Si aucune méthode ne permet le calcul de sa valeur, le paramètre est dit "primaire" et sa valeur doit être donnée explicitement</a:t>
                </a:r>
              </a:p>
              <a:p>
                <a:pPr lvl="3"/>
                <a:r>
                  <a:rPr lang="fr-FR" dirty="0" smtClean="0"/>
                  <a:t>Le code système se charge de repérer les paramètres primaires pour en fournir la liste</a:t>
                </a:r>
              </a:p>
              <a:p>
                <a:pPr lvl="3"/>
                <a:r>
                  <a:rPr lang="fr-FR" dirty="0" smtClean="0"/>
                  <a:t>L'optimisation se fait en recherchant le meilleur jeu de valeurs d'un lot de paramètres primaires qui sont alors des variables dont on fourni un min et un max</a:t>
                </a:r>
                <a:endParaRPr lang="fr-FR" dirty="0"/>
              </a:p>
              <a:p>
                <a:pPr lvl="1"/>
                <a:endParaRPr lang="fr-FR" dirty="0" smtClean="0"/>
              </a:p>
              <a:p>
                <a:pPr lvl="1"/>
                <a:r>
                  <a:rPr lang="fr-FR" dirty="0" smtClean="0"/>
                  <a:t>L'affectation d'une valeur à un paramètre (</a:t>
                </a:r>
                <a:r>
                  <a:rPr lang="fr-FR" dirty="0" err="1" smtClean="0"/>
                  <a:t>parametre.setValeur</a:t>
                </a:r>
                <a:r>
                  <a:rPr lang="fr-FR" dirty="0" smtClean="0"/>
                  <a:t>(v)) provoque l'invalidation des valeurs de tous les paramètres dépendants du dit paramètre</a:t>
                </a:r>
              </a:p>
              <a:p>
                <a:pPr lvl="2"/>
                <a:r>
                  <a:rPr lang="fr-FR" dirty="0" smtClean="0"/>
                  <a:t>Ces valeurs seront réévalué à la demande</a:t>
                </a:r>
                <a:endParaRPr lang="fr-FR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08720"/>
                <a:ext cx="9144000" cy="5949280"/>
              </a:xfrm>
              <a:blipFill rotWithShape="1">
                <a:blip r:embed="rId2"/>
                <a:stretch>
                  <a:fillRect t="-10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126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Exemple d'implémentation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79512" y="908720"/>
            <a:ext cx="777686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package </a:t>
            </a:r>
            <a:r>
              <a:rPr lang="fr-FR" sz="14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com.cs.statique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 class </a:t>
            </a:r>
            <a:r>
              <a:rPr lang="fr-FR" sz="1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Tube </a:t>
            </a:r>
            <a:r>
              <a:rPr lang="fr-FR" sz="1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extends</a:t>
            </a:r>
            <a:r>
              <a:rPr lang="fr-FR" sz="1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Composant</a:t>
            </a:r>
          </a:p>
          <a:p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1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lang="fr-FR" sz="1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Parametre</a:t>
            </a:r>
            <a:r>
              <a:rPr lang="fr-FR" sz="1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longueur</a:t>
            </a:r>
            <a:r>
              <a:rPr lang="fr-FR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fr-FR" sz="1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1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lang="fr-FR" sz="1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Parametre</a:t>
            </a:r>
            <a:r>
              <a:rPr lang="fr-FR" sz="1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diametre</a:t>
            </a:r>
            <a:r>
              <a:rPr lang="fr-FR" sz="1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fr-FR" sz="1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1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lang="fr-FR" sz="1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Parametre</a:t>
            </a:r>
            <a:r>
              <a:rPr lang="fr-FR" sz="1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fr-FR" sz="1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1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fr-FR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Tube(Composant </a:t>
            </a:r>
            <a:r>
              <a:rPr lang="fr-FR" sz="1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pere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String </a:t>
            </a:r>
            <a:r>
              <a:rPr lang="fr-FR" sz="1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{</a:t>
            </a:r>
          </a:p>
          <a:p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fr-FR" sz="1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1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pere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fr-FR" sz="1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sz="1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longueur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fr-FR" sz="1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sz="1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newParametre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("Longueur du tube [m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]");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fr-FR" sz="1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sz="1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diametre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fr-FR" sz="1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sz="1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newParametre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Diametre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tube [m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]");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fr-FR" sz="1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sz="1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fr-FR" sz="1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sz="1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newParametre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("Volume du tube [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m3]");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fr-FR" sz="1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fr-FR" sz="14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Methode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calculerVolume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  <a:r>
              <a:rPr lang="fr-FR" sz="1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}</a:t>
            </a:r>
          </a:p>
          <a:p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1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 </a:t>
            </a:r>
            <a:r>
              <a:rPr lang="fr-FR" sz="1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fr-FR" sz="1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calculerVolume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{</a:t>
            </a:r>
          </a:p>
          <a:p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fr-FR" sz="1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</a:t>
            </a:r>
            <a:r>
              <a:rPr lang="fr-FR" sz="1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FR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fr-FR" sz="1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sz="1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longueur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sz="1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getValeur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fr-FR" sz="1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</a:t>
            </a:r>
            <a:r>
              <a:rPr lang="fr-FR" sz="1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fr-FR" sz="1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sz="1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diametre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sz="1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getValeur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fr-FR" sz="1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sz="1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sz="1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setValeur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(3.1415926*</a:t>
            </a:r>
            <a:r>
              <a:rPr lang="fr-FR" sz="1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fr-FR" sz="1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fr-FR" sz="1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/4);</a:t>
            </a:r>
          </a:p>
          <a:p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}</a:t>
            </a:r>
          </a:p>
          <a:p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1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 </a:t>
            </a:r>
            <a:r>
              <a:rPr lang="fr-FR" sz="14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Parametre</a:t>
            </a:r>
            <a:r>
              <a:rPr lang="fr-FR" sz="1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getLongueur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(){</a:t>
            </a:r>
            <a:r>
              <a:rPr lang="fr-FR" sz="1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return </a:t>
            </a:r>
            <a:r>
              <a:rPr lang="fr-FR" sz="1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sz="1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longueur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;}</a:t>
            </a:r>
          </a:p>
          <a:p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1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 </a:t>
            </a:r>
            <a:r>
              <a:rPr lang="fr-FR" sz="14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Parametre</a:t>
            </a:r>
            <a:r>
              <a:rPr lang="fr-FR" sz="1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getDiametre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(){</a:t>
            </a:r>
            <a:r>
              <a:rPr lang="fr-FR" sz="1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return </a:t>
            </a:r>
            <a:r>
              <a:rPr lang="fr-FR" sz="1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sz="1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diametre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;}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 </a:t>
            </a:r>
            <a:r>
              <a:rPr lang="en-US" sz="14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Parametre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getVolume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(){</a:t>
            </a:r>
            <a:r>
              <a:rPr lang="en-US" sz="1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return </a:t>
            </a:r>
            <a:r>
              <a:rPr lang="en-US" sz="1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;}</a:t>
            </a:r>
          </a:p>
          <a:p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01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599" y="2924944"/>
            <a:ext cx="5027293" cy="39221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Optimisation du MSFR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4294967295"/>
          </p:nvPr>
        </p:nvSpPr>
        <p:spPr>
          <a:xfrm>
            <a:off x="0" y="692696"/>
            <a:ext cx="9036496" cy="1800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Une conception simpliste mais suffisamment représentative</a:t>
            </a:r>
          </a:p>
          <a:p>
            <a:pPr lvl="1"/>
            <a:r>
              <a:rPr lang="fr-FR" dirty="0" smtClean="0"/>
              <a:t>Le sel combustible est réparti entre le cœur, les canalisations et les échangeurs de chaleur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Le système d'extraction des bulles et les pompes sont représentés par de simples tuyaux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Des pertes de charge singulières sont ajoutées à chaque angle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4294967295"/>
          </p:nvPr>
        </p:nvSpPr>
        <p:spPr>
          <a:xfrm>
            <a:off x="20196" y="2736305"/>
            <a:ext cx="4139952" cy="412169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Il y a concurrence entre le volume de sel mobilisé dans les tuyaux et la perte de charge correspondante</a:t>
            </a:r>
          </a:p>
          <a:p>
            <a:pPr lvl="1"/>
            <a:r>
              <a:rPr lang="fr-FR" dirty="0" smtClean="0"/>
              <a:t>Pour réduire le volume il faut réduire le diamètre et donc augmenter la perte de charge</a:t>
            </a:r>
          </a:p>
          <a:p>
            <a:pPr lvl="2"/>
            <a:r>
              <a:rPr lang="fr-FR" dirty="0" smtClean="0"/>
              <a:t>Le diamètre des tuyaux est donc une variable</a:t>
            </a:r>
          </a:p>
          <a:p>
            <a:endParaRPr lang="fr-FR" dirty="0"/>
          </a:p>
          <a:p>
            <a:r>
              <a:rPr lang="fr-FR" dirty="0" smtClean="0"/>
              <a:t>Les autres variables sont</a:t>
            </a:r>
          </a:p>
          <a:p>
            <a:pPr lvl="1"/>
            <a:r>
              <a:rPr lang="fr-FR" dirty="0" smtClean="0"/>
              <a:t>Température d'entrée dans les échangeurs du fluide intermédiaire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Température d'entrée en cœur du sel combustible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Débit massique du sel intermédiaire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Débit massique du sel combustible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082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031823"/>
            <a:ext cx="2806700" cy="270954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Les échangeurs de chaleur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-1" y="936104"/>
                <a:ext cx="6228185" cy="5921896"/>
              </a:xfrm>
            </p:spPr>
            <p:txBody>
              <a:bodyPr>
                <a:normAutofit/>
              </a:bodyPr>
              <a:lstStyle/>
              <a:p>
                <a:r>
                  <a:rPr lang="fr-FR" dirty="0" smtClean="0"/>
                  <a:t>On suppose des échangeurs à canaux asymétriques</a:t>
                </a:r>
              </a:p>
              <a:p>
                <a:pPr lvl="1"/>
                <a:r>
                  <a:rPr lang="fr-FR" dirty="0" smtClean="0"/>
                  <a:t>Le flux de chaleur échangé est de la forme</a:t>
                </a:r>
                <a:endParaRPr lang="fr-FR" i="1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fr-FR" i="1">
                        <a:latin typeface="Cambria Math"/>
                      </a:rPr>
                      <m:t>𝜙</m:t>
                    </m:r>
                    <m:r>
                      <m:rPr>
                        <m:aln/>
                      </m:rPr>
                      <a:rPr lang="fr-FR" i="1">
                        <a:latin typeface="Cambria Math"/>
                      </a:rPr>
                      <m:t>=</m:t>
                    </m:r>
                    <m:r>
                      <a:rPr lang="fr-FR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fr-FR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fr-FR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fr-FR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dirty="0" smtClean="0"/>
                  <a:t>  avec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fr-F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i="1">
                            <a:latin typeface="Cambria Math"/>
                          </a:rPr>
                          <m:t>4</m:t>
                        </m:r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𝑁𝑢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fr-FR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fr-F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fr-FR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/>
                          </a:rPr>
                          <m:t>𝐴</m:t>
                        </m:r>
                        <m:d>
                          <m:dPr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fr-FR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fr-FR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r>
                          <a:rPr lang="fr-FR" b="0" i="1" smtClean="0">
                            <a:latin typeface="Cambria Math"/>
                          </a:rPr>
                          <m:t>𝐵</m:t>
                        </m:r>
                        <m:d>
                          <m:dPr>
                            <m:ctrlPr>
                              <a:rPr lang="fr-FR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fr-FR" b="0" i="1" smtClean="0">
                        <a:latin typeface="Cambria Math"/>
                      </a:rPr>
                      <m:t>−1</m:t>
                    </m:r>
                  </m:oMath>
                </a14:m>
                <a:endParaRPr lang="fr-FR" dirty="0" smtClean="0"/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fr-F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i="1">
                            <a:latin typeface="Cambria Math"/>
                          </a:rPr>
                          <m:t>4</m:t>
                        </m:r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𝑁𝑢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fr-FR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fr-F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fr-FR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r>
                          <a:rPr lang="fr-FR" i="1">
                            <a:latin typeface="Cambria Math"/>
                          </a:rPr>
                          <m:t>𝐴</m:t>
                        </m:r>
                        <m:d>
                          <m:dPr>
                            <m:ctrlPr>
                              <a:rPr lang="fr-FR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fr-FR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fr-FR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r>
                          <a:rPr lang="fr-FR" b="0" i="1" smtClean="0">
                            <a:latin typeface="Cambria Math"/>
                          </a:rPr>
                          <m:t>𝐵</m:t>
                        </m:r>
                        <m:d>
                          <m:dPr>
                            <m:ctrlPr>
                              <a:rPr lang="fr-FR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fr-FR" b="0" i="1" smtClean="0">
                        <a:latin typeface="Cambria Math"/>
                      </a:rPr>
                      <m:t>+1</m:t>
                    </m:r>
                  </m:oMath>
                </a14:m>
                <a:endParaRPr lang="fr-FR" dirty="0" smtClean="0"/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fr-F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i="1"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𝑁𝑢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fr-FR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endParaRPr lang="fr-FR" dirty="0" smtClean="0"/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fr-F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i="1"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𝑁𝑢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fr-FR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endParaRPr lang="fr-FR" dirty="0" smtClean="0"/>
              </a:p>
              <a:p>
                <a:pPr lvl="1"/>
                <a:endParaRPr lang="fr-FR" dirty="0" smtClean="0"/>
              </a:p>
              <a:p>
                <a:pPr lvl="1"/>
                <a:r>
                  <a:rPr lang="fr-FR" dirty="0" smtClean="0"/>
                  <a:t>Si L</a:t>
                </a:r>
                <a:r>
                  <a:rPr lang="fr-FR" baseline="-25000" dirty="0" smtClean="0"/>
                  <a:t>1</a:t>
                </a:r>
                <a:r>
                  <a:rPr lang="fr-FR" dirty="0" smtClean="0"/>
                  <a:t> est grand devant toutes les autres dimensions on retrouve le flux de chaleur d'un échangeur à plaques</a:t>
                </a:r>
                <a:endParaRPr lang="fr-FR" dirty="0"/>
              </a:p>
              <a:p>
                <a:pPr lvl="2"/>
                <a14:m>
                  <m:oMath xmlns:m="http://schemas.openxmlformats.org/officeDocument/2006/math">
                    <m:r>
                      <a:rPr lang="fr-FR" i="1">
                        <a:latin typeface="Cambria Math"/>
                      </a:rPr>
                      <m:t>𝜙</m:t>
                    </m:r>
                    <m:r>
                      <m:rPr>
                        <m:aln/>
                      </m:rPr>
                      <a:rPr lang="fr-FR" i="1">
                        <a:latin typeface="Cambria Math"/>
                      </a:rPr>
                      <m:t>=</m:t>
                    </m:r>
                    <m:r>
                      <a:rPr lang="fr-FR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fr-FR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i="1"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fr-FR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fr-FR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/>
                                  </a:rPr>
                                  <m:t>𝑓</m:t>
                                </m:r>
                              </m:sub>
                            </m:sSub>
                          </m:e>
                        </m:d>
                      </m:num>
                      <m:den>
                        <m:f>
                          <m:fPr>
                            <m:ctrlPr>
                              <a:rPr lang="fr-FR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/>
                                  </a:rPr>
                                  <m:t>𝑐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/>
                                  </a:rPr>
                                  <m:t>𝑐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𝑁𝑢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/>
                                  </a:rPr>
                                  <m:t>𝑐</m:t>
                                </m:r>
                              </m:sub>
                            </m:sSub>
                          </m:den>
                        </m:f>
                        <m:r>
                          <a:rPr lang="fr-FR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fr-FR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/>
                                  </a:rPr>
                                  <m:t>𝑓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/>
                                  </a:rPr>
                                  <m:t>𝑓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𝑁𝑢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/>
                                  </a:rPr>
                                  <m:t>𝑓</m:t>
                                </m:r>
                              </m:sub>
                            </m:sSub>
                          </m:den>
                        </m:f>
                        <m:r>
                          <a:rPr lang="fr-FR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fr-FR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/>
                              </a:rPr>
                              <m:t>𝐺</m:t>
                            </m:r>
                          </m:num>
                          <m:den>
                            <m:sSub>
                              <m:sSub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/>
                                  </a:rPr>
                                  <m:t>𝑠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endParaRPr lang="fr-FR" dirty="0" smtClean="0"/>
              </a:p>
              <a:p>
                <a:pPr lvl="1"/>
                <a:endParaRPr lang="fr-FR" dirty="0" smtClean="0"/>
              </a:p>
              <a:p>
                <a:pPr lvl="1"/>
                <a:r>
                  <a:rPr lang="fr-FR" dirty="0" smtClean="0"/>
                  <a:t>Les variables sont</a:t>
                </a:r>
              </a:p>
              <a:p>
                <a:pPr lvl="2"/>
                <a:r>
                  <a:rPr lang="fr-FR" dirty="0" smtClean="0"/>
                  <a:t>L</a:t>
                </a:r>
                <a:r>
                  <a:rPr lang="fr-FR" baseline="-25000" dirty="0" smtClean="0"/>
                  <a:t>1</a:t>
                </a:r>
                <a:r>
                  <a:rPr lang="fr-FR" dirty="0" smtClean="0"/>
                  <a:t>, L</a:t>
                </a:r>
                <a:r>
                  <a:rPr lang="fr-FR" baseline="-25000" dirty="0" smtClean="0"/>
                  <a:t>2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E</a:t>
                </a:r>
                <a:r>
                  <a:rPr lang="fr-FR" baseline="-25000" dirty="0" err="1" smtClean="0"/>
                  <a:t>c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E</a:t>
                </a:r>
                <a:r>
                  <a:rPr lang="fr-FR" baseline="-25000" dirty="0" err="1" smtClean="0"/>
                  <a:t>f</a:t>
                </a:r>
                <a:r>
                  <a:rPr lang="fr-FR" dirty="0" smtClean="0"/>
                  <a:t>, G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936104"/>
                <a:ext cx="6228185" cy="5921896"/>
              </a:xfrm>
              <a:blipFill rotWithShape="1">
                <a:blip r:embed="rId4"/>
                <a:stretch>
                  <a:fillRect t="-5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4788024" y="2594400"/>
                <a:ext cx="3241208" cy="6190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100" b="0" i="1" smtClean="0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fr-FR" sz="11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11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fr-FR" sz="11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fr-FR" sz="11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fr-FR" sz="1100" i="1">
                              <a:latin typeface="Cambria Math"/>
                            </a:rPr>
                            <m:t>𝑛</m:t>
                          </m:r>
                          <m:r>
                            <a:rPr lang="fr-FR" sz="1100" i="1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fr-FR" sz="1100" i="1">
                              <a:latin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fr-FR" sz="11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FR" sz="1100" i="1">
                                  <a:latin typeface="Cambria Math"/>
                                </a:rPr>
                                <m:t>𝑠𝑖𝑛</m:t>
                              </m:r>
                              <m:d>
                                <m:dPr>
                                  <m:ctrlPr>
                                    <a:rPr lang="fr-FR" sz="11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fr-FR" sz="11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ctrlPr>
                                            <a:rPr lang="fr-FR" sz="11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sz="11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r>
                                            <a:rPr lang="fr-FR" sz="1100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fr-FR" sz="1100" i="1">
                                              <a:latin typeface="Cambria Math"/>
                                            </a:rPr>
                                            <m:t>+1</m:t>
                                          </m:r>
                                        </m:e>
                                      </m:d>
                                      <m:r>
                                        <a:rPr lang="fr-FR" sz="1100" i="1">
                                          <a:latin typeface="Cambria Math"/>
                                        </a:rPr>
                                        <m:t>𝜋</m:t>
                                      </m:r>
                                      <m:r>
                                        <a:rPr lang="fr-FR" sz="11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fr-FR" sz="11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1100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fr-FR" sz="1100" i="1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fr-FR" sz="11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sz="11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1100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fr-FR" sz="1100" i="1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fr-FR" sz="1100" i="1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fr-FR" sz="11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fr-FR" sz="11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FR" sz="1100" i="1">
                                  <a:latin typeface="Cambria Math"/>
                                </a:rPr>
                                <m:t>𝑐h</m:t>
                              </m:r>
                              <m:d>
                                <m:dPr>
                                  <m:ctrlPr>
                                    <a:rPr lang="fr-FR" sz="11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fr-FR" sz="11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ctrlPr>
                                            <a:rPr lang="fr-FR" sz="11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sz="11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r>
                                            <a:rPr lang="fr-FR" sz="1100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fr-FR" sz="1100" i="1">
                                              <a:latin typeface="Cambria Math"/>
                                            </a:rPr>
                                            <m:t>+1</m:t>
                                          </m:r>
                                        </m:e>
                                      </m:d>
                                      <m:r>
                                        <a:rPr lang="fr-FR" sz="1100" i="1">
                                          <a:latin typeface="Cambria Math"/>
                                        </a:rPr>
                                        <m:t>𝜋</m:t>
                                      </m:r>
                                      <m:sSub>
                                        <m:sSubPr>
                                          <m:ctrlPr>
                                            <a:rPr lang="fr-FR" sz="11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11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fr-FR" sz="11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fr-FR" sz="11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11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fr-FR" sz="11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num>
                            <m:den>
                              <m:r>
                                <a:rPr lang="fr-FR" sz="1100" i="1">
                                  <a:latin typeface="Cambria Math"/>
                                </a:rPr>
                                <m:t>𝑠h</m:t>
                              </m:r>
                              <m:d>
                                <m:dPr>
                                  <m:ctrlPr>
                                    <a:rPr lang="fr-FR" sz="11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fr-FR" sz="11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1100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fr-FR" sz="1100" i="1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fr-FR" sz="1100" i="1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  <m:r>
                                    <a:rPr lang="fr-FR" sz="11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fr-FR" sz="1100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2594400"/>
                <a:ext cx="3241208" cy="6190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4801040" y="1903816"/>
                <a:ext cx="4148700" cy="6190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100" i="1" smtClean="0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fr-FR" sz="11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11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m:rPr>
                          <m:aln/>
                        </m:rPr>
                        <a:rPr lang="fr-FR" sz="11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11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11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sz="1100" i="1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fr-FR" sz="11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r-FR" sz="1100" i="1">
                              <a:latin typeface="Cambria Math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fr-FR" sz="11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11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FR" sz="11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11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fr-FR" sz="11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fr-FR" sz="11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11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11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fr-FR" sz="11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fr-FR" sz="11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11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fr-FR" sz="110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fr-FR" sz="1100" b="0" i="0" smtClean="0"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fr-FR" sz="11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fr-FR" sz="1100" i="1">
                              <a:latin typeface="Cambria Math"/>
                            </a:rPr>
                            <m:t>𝑛</m:t>
                          </m:r>
                          <m:r>
                            <a:rPr lang="fr-FR" sz="1100" i="1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fr-FR" sz="1100" i="1">
                              <a:latin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fr-FR" sz="11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FR" sz="1100" i="1">
                                  <a:latin typeface="Cambria Math"/>
                                </a:rPr>
                                <m:t>𝑐𝑜𝑠</m:t>
                              </m:r>
                              <m:d>
                                <m:dPr>
                                  <m:ctrlPr>
                                    <a:rPr lang="fr-FR" sz="11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fr-FR" sz="11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ctrlPr>
                                            <a:rPr lang="fr-FR" sz="11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sz="11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r>
                                            <a:rPr lang="fr-FR" sz="1100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fr-FR" sz="1100" i="1">
                                              <a:latin typeface="Cambria Math"/>
                                            </a:rPr>
                                            <m:t>+1</m:t>
                                          </m:r>
                                        </m:e>
                                      </m:d>
                                      <m:r>
                                        <a:rPr lang="fr-FR" sz="1100" i="1">
                                          <a:latin typeface="Cambria Math"/>
                                        </a:rPr>
                                        <m:t>𝜋</m:t>
                                      </m:r>
                                      <m:r>
                                        <a:rPr lang="fr-FR" sz="11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fr-FR" sz="11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1100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fr-FR" sz="1100" i="1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  <m:r>
                                <a:rPr lang="fr-FR" sz="1100" i="1">
                                  <a:latin typeface="Cambria Math"/>
                                </a:rPr>
                                <m:t>𝑠h</m:t>
                              </m:r>
                              <m:d>
                                <m:dPr>
                                  <m:ctrlPr>
                                    <a:rPr lang="fr-FR" sz="11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fr-FR" sz="11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ctrlPr>
                                            <a:rPr lang="fr-FR" sz="11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sz="11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r>
                                            <a:rPr lang="fr-FR" sz="1100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fr-FR" sz="1100" i="1">
                                              <a:latin typeface="Cambria Math"/>
                                            </a:rPr>
                                            <m:t>+1</m:t>
                                          </m:r>
                                        </m:e>
                                      </m:d>
                                      <m:r>
                                        <a:rPr lang="fr-FR" sz="1100" i="1">
                                          <a:latin typeface="Cambria Math"/>
                                        </a:rPr>
                                        <m:t>𝜋</m:t>
                                      </m:r>
                                      <m:sSub>
                                        <m:sSubPr>
                                          <m:ctrlPr>
                                            <a:rPr lang="fr-FR" sz="11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11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fr-FR" sz="11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fr-FR" sz="11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11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fr-FR" sz="11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fr-FR" sz="11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sz="11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1100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fr-FR" sz="1100" i="1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fr-FR" sz="1100" i="1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fr-FR" sz="11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1100" i="1">
                                  <a:latin typeface="Cambria Math"/>
                                </a:rPr>
                                <m:t>𝑠h</m:t>
                              </m:r>
                              <m:d>
                                <m:dPr>
                                  <m:ctrlPr>
                                    <a:rPr lang="fr-FR" sz="11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fr-FR" sz="11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1100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fr-FR" sz="1100" i="1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fr-FR" sz="1100" i="1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  <m:r>
                                    <a:rPr lang="fr-FR" sz="11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fr-FR" sz="1100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040" y="1903816"/>
                <a:ext cx="4148700" cy="6190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/>
          <p:cNvSpPr txBox="1"/>
          <p:nvPr/>
        </p:nvSpPr>
        <p:spPr>
          <a:xfrm>
            <a:off x="3761605" y="3501008"/>
            <a:ext cx="20345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: diamètre hydraulique</a:t>
            </a:r>
          </a:p>
          <a:p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 : Nusselt</a:t>
            </a:r>
          </a:p>
          <a:p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conductivité thermique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64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Algorithme génétique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Un algorithme génétique met en concurrence des individus virtuels caractérisés par leur génome</a:t>
            </a:r>
          </a:p>
          <a:p>
            <a:pPr lvl="1"/>
            <a:r>
              <a:rPr lang="fr-FR" dirty="0" smtClean="0"/>
              <a:t>Le génome permet d'évaluer l'individu</a:t>
            </a:r>
          </a:p>
          <a:p>
            <a:pPr lvl="2"/>
            <a:r>
              <a:rPr lang="fr-FR" dirty="0" smtClean="0"/>
              <a:t>Informatiquement il ne s'agit que d'un tableau d'octets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Les meilleurs individus sont conservés et se reproduisent en respectant des règles proches de la génétique</a:t>
            </a:r>
          </a:p>
          <a:p>
            <a:pPr lvl="2"/>
            <a:r>
              <a:rPr lang="fr-FR" dirty="0" smtClean="0"/>
              <a:t>Crossing-over entre les génomes de deux individus parents</a:t>
            </a:r>
          </a:p>
          <a:p>
            <a:pPr lvl="3"/>
            <a:r>
              <a:rPr lang="fr-FR" dirty="0" smtClean="0"/>
              <a:t>Le génome résultant contient une partie du génome de chacun des deux individus parents</a:t>
            </a:r>
          </a:p>
          <a:p>
            <a:pPr lvl="2"/>
            <a:r>
              <a:rPr lang="fr-FR" dirty="0" smtClean="0"/>
              <a:t>Mutation</a:t>
            </a:r>
          </a:p>
          <a:p>
            <a:pPr lvl="3"/>
            <a:r>
              <a:rPr lang="fr-FR" dirty="0" smtClean="0"/>
              <a:t>Des bits, choisis aléatoirement, sont inversés</a:t>
            </a:r>
          </a:p>
          <a:p>
            <a:pPr lvl="2"/>
            <a:r>
              <a:rPr lang="fr-FR" dirty="0" smtClean="0"/>
              <a:t>Transposition</a:t>
            </a:r>
          </a:p>
          <a:p>
            <a:pPr lvl="3"/>
            <a:r>
              <a:rPr lang="fr-FR" dirty="0" smtClean="0"/>
              <a:t>Des octets, choisis aléatoirement, sont échangés</a:t>
            </a:r>
          </a:p>
          <a:p>
            <a:pPr lvl="1"/>
            <a:endParaRPr lang="fr-FR" dirty="0"/>
          </a:p>
          <a:p>
            <a:pPr lvl="1"/>
            <a:r>
              <a:rPr lang="fr-FR" dirty="0" smtClean="0"/>
              <a:t>De temps en temps tous les individus sont réinitialisés pour explorer de nouvelles pistes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541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12014</TotalTime>
  <Words>1921</Words>
  <Application>Microsoft Office PowerPoint</Application>
  <PresentationFormat>Affichage à l'écran (4:3)</PresentationFormat>
  <Paragraphs>212</Paragraphs>
  <Slides>16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Perspective</vt:lpstr>
      <vt:lpstr>Code système et application au MSFR Atelier NEEDS FrenchTeamMSFR le 2 février 2017</vt:lpstr>
      <vt:lpstr>Les buts</vt:lpstr>
      <vt:lpstr>Les composants</vt:lpstr>
      <vt:lpstr>Les méthodes</vt:lpstr>
      <vt:lpstr>Les paramètres</vt:lpstr>
      <vt:lpstr>Exemple d'implémentation</vt:lpstr>
      <vt:lpstr>Optimisation du MSFR</vt:lpstr>
      <vt:lpstr>Les échangeurs de chaleur</vt:lpstr>
      <vt:lpstr>Algorithme génétique</vt:lpstr>
      <vt:lpstr>Application au MSFR</vt:lpstr>
      <vt:lpstr>Exemple de variables</vt:lpstr>
      <vt:lpstr>Exemple de contraintes</vt:lpstr>
      <vt:lpstr>Étude en fonction de la puissance spécifique (1/3)</vt:lpstr>
      <vt:lpstr>Étude en fonction de la puissance spécifique (2/3)</vt:lpstr>
      <vt:lpstr>Étude en fonction de la puissance spécifique (3/3)</vt:lpstr>
      <vt:lpstr>Conclusion et perspective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Changement climatique énergie société</dc:title>
  <dc:creator>daniel Heuer</dc:creator>
  <cp:lastModifiedBy>daniel Heuer</cp:lastModifiedBy>
  <cp:revision>724</cp:revision>
  <dcterms:created xsi:type="dcterms:W3CDTF">2015-09-28T09:49:55Z</dcterms:created>
  <dcterms:modified xsi:type="dcterms:W3CDTF">2017-02-01T15:00:27Z</dcterms:modified>
</cp:coreProperties>
</file>