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>
      <p:cViewPr varScale="1">
        <p:scale>
          <a:sx n="117" d="100"/>
          <a:sy n="117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E5CE-08F7-4095-92AE-44E51A745C2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0388C-9474-47E3-A3B8-20032ADC2B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EDCD-971D-44F9-90F0-B5680EF66207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AF5-47A0-4E51-93AD-6C533C3783FB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9E7-E420-45CD-A5E2-4A2FC9D03094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0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5304-A55B-41B7-BE31-EECAD183AB16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CD8E-0941-409B-9F5C-C1AA19A5C674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ED2-414E-4983-9650-3B8736465B12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2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5CE6-7CE7-4A37-9B72-152DC8DE9E29}" type="datetime1">
              <a:rPr lang="en-US" smtClean="0"/>
              <a:t>2/1/2017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230-F7F4-4C50-8CD5-176CC3BE2B7F}" type="datetime1">
              <a:rPr lang="en-US" smtClean="0"/>
              <a:t>2/1/2017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4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CDD-AE0C-414F-A817-60EF916A6115}" type="datetime1">
              <a:rPr lang="en-US" smtClean="0"/>
              <a:t>2/1/2017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EB15-3A9C-4AF4-8478-DBA6F6397B89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CD73-3E75-4684-8F7B-E759A277325B}" type="datetime1">
              <a:rPr lang="en-US" smtClean="0"/>
              <a:t>2/1/2017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7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F1EE-C119-467D-9A7D-0CF8D8F375B3}" type="datetime1">
              <a:rPr lang="en-US" smtClean="0"/>
              <a:t>2/1/2017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NEEDS, Lyon, 02/02/17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6F6A-0BD4-49E3-8F54-450A84E95E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fr-FR" dirty="0" smtClean="0"/>
              <a:t>Corrosion des matériaux métalliques par les sels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/>
          <a:p>
            <a:r>
              <a:rPr lang="fr-FR" dirty="0" err="1" smtClean="0"/>
              <a:t>M.Allibert</a:t>
            </a:r>
            <a:endParaRPr lang="fr-FR" dirty="0" smtClean="0"/>
          </a:p>
          <a:p>
            <a:r>
              <a:rPr lang="fr-FR" dirty="0" smtClean="0"/>
              <a:t>Equipe MSFR  – LPSC Grenoble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NEEDS, Lyon, </a:t>
            </a:r>
            <a:r>
              <a:rPr lang="en-US" sz="1600" b="1" dirty="0" smtClean="0"/>
              <a:t>02/02/17</a:t>
            </a:r>
            <a:endParaRPr lang="en-US" sz="16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1</a:t>
            </a:fld>
            <a:endParaRPr lang="en-US"/>
          </a:p>
        </p:txBody>
      </p:sp>
      <p:pic>
        <p:nvPicPr>
          <p:cNvPr id="6" name="logoCNRSIN2P3_alph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414" y="5731383"/>
            <a:ext cx="1175621" cy="653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Grenoble_Inp_alph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5433" y="5731383"/>
            <a:ext cx="955924" cy="63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logoNEED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83024" y="5731383"/>
            <a:ext cx="1525497" cy="681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ogoLPSC_alpha.png"/>
          <p:cNvPicPr>
            <a:picLocks noChangeAspect="1"/>
          </p:cNvPicPr>
          <p:nvPr/>
        </p:nvPicPr>
        <p:blipFill>
          <a:blip r:embed="rId5">
            <a:extLst/>
          </a:blip>
          <a:srcRect b="21157"/>
          <a:stretch>
            <a:fillRect/>
          </a:stretch>
        </p:blipFill>
        <p:spPr>
          <a:xfrm>
            <a:off x="7834698" y="5731383"/>
            <a:ext cx="1210182" cy="5822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481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Corrosion par les sels fondus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6953"/>
            <a:ext cx="45608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1340768"/>
            <a:ext cx="698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Etudes faites au </a:t>
            </a:r>
            <a:r>
              <a:rPr lang="fr-FR" dirty="0" err="1" smtClean="0"/>
              <a:t>Kurtchatov</a:t>
            </a:r>
            <a:r>
              <a:rPr lang="fr-FR" dirty="0" smtClean="0"/>
              <a:t> Institute  Moscou</a:t>
            </a:r>
            <a:br>
              <a:rPr lang="fr-FR" dirty="0" smtClean="0"/>
            </a:br>
            <a:r>
              <a:rPr lang="fr-FR" dirty="0" smtClean="0"/>
              <a:t>Micrographie des coupes au voisinage de la surface en contact avec le sel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436097" y="2636912"/>
            <a:ext cx="208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Grains de taille différente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403649" y="522920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Grains déchaussés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463434" y="4293096"/>
            <a:ext cx="208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Couche de surface de composition différente</a:t>
            </a:r>
            <a:endParaRPr lang="en-US" sz="1400" dirty="0"/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4932040" y="4554706"/>
            <a:ext cx="53139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0"/>
          </p:cNvCxnSpPr>
          <p:nvPr/>
        </p:nvCxnSpPr>
        <p:spPr>
          <a:xfrm flipV="1">
            <a:off x="2195737" y="4653136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116342" y="5383088"/>
            <a:ext cx="4971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Disparition de métal par: 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- Dissolution de Cr dans le sel par oxydation en Cr</a:t>
            </a:r>
            <a:r>
              <a:rPr lang="fr-FR" baseline="30000" dirty="0" smtClean="0">
                <a:solidFill>
                  <a:schemeClr val="accent1"/>
                </a:solidFill>
              </a:rPr>
              <a:t>3+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- Décohésion des grains (intermétallique Cr</a:t>
            </a:r>
            <a:r>
              <a:rPr lang="fr-FR" baseline="-25000" dirty="0" smtClean="0">
                <a:solidFill>
                  <a:schemeClr val="accent1"/>
                </a:solidFill>
              </a:rPr>
              <a:t>2</a:t>
            </a:r>
            <a:r>
              <a:rPr lang="fr-FR" dirty="0" smtClean="0">
                <a:solidFill>
                  <a:schemeClr val="accent1"/>
                </a:solidFill>
              </a:rPr>
              <a:t>Te</a:t>
            </a:r>
            <a:r>
              <a:rPr lang="fr-FR" baseline="-25000" dirty="0" smtClean="0">
                <a:solidFill>
                  <a:schemeClr val="accent1"/>
                </a:solidFill>
              </a:rPr>
              <a:t>3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2568475" cy="365125"/>
          </a:xfrm>
        </p:spPr>
        <p:txBody>
          <a:bodyPr/>
          <a:lstStyle/>
          <a:p>
            <a:r>
              <a:rPr lang="en-US" sz="1600" smtClean="0"/>
              <a:t>NEEDS, Lyon, 02/02/17</a:t>
            </a:r>
            <a:endParaRPr lang="en-US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Succès de l’Hastelloy-N du MSRE</a:t>
            </a:r>
            <a:br>
              <a:rPr lang="fr-FR" dirty="0" smtClean="0"/>
            </a:br>
            <a:r>
              <a:rPr lang="fr-FR" sz="2700" dirty="0">
                <a:solidFill>
                  <a:schemeClr val="accent1"/>
                </a:solidFill>
              </a:rPr>
              <a:t>Fonctionnement 5 ans sans aucun problème de corrosion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172" y="2132856"/>
            <a:ext cx="8229600" cy="374441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500" dirty="0" smtClean="0"/>
              <a:t>Etudes ORNL des années </a:t>
            </a:r>
            <a:r>
              <a:rPr lang="fr-FR" sz="4500" dirty="0"/>
              <a:t>50/60</a:t>
            </a:r>
            <a:r>
              <a:rPr lang="fr-FR" sz="4500" dirty="0" smtClean="0"/>
              <a:t>:</a:t>
            </a:r>
            <a:br>
              <a:rPr lang="fr-FR" sz="4500" dirty="0" smtClean="0"/>
            </a:b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>2 </a:t>
            </a:r>
            <a:r>
              <a:rPr lang="fr-FR" sz="3800" dirty="0"/>
              <a:t>causes:                 </a:t>
            </a:r>
            <a:r>
              <a:rPr lang="fr-FR" sz="3800" dirty="0" smtClean="0"/>
              <a:t>            </a:t>
            </a:r>
            <a:r>
              <a:rPr lang="fr-FR" sz="3800" dirty="0">
                <a:solidFill>
                  <a:schemeClr val="accent1"/>
                </a:solidFill>
              </a:rPr>
              <a:t>Cr          Cr</a:t>
            </a:r>
            <a:r>
              <a:rPr lang="fr-FR" sz="3800" baseline="30000" dirty="0">
                <a:solidFill>
                  <a:schemeClr val="accent1"/>
                </a:solidFill>
              </a:rPr>
              <a:t>3+ </a:t>
            </a:r>
            <a:r>
              <a:rPr lang="fr-FR" sz="3800" dirty="0">
                <a:solidFill>
                  <a:schemeClr val="accent1"/>
                </a:solidFill>
              </a:rPr>
              <a:t>+ 3</a:t>
            </a:r>
            <a:r>
              <a:rPr lang="fr-FR" sz="3800" baseline="30000" dirty="0">
                <a:solidFill>
                  <a:schemeClr val="accent1"/>
                </a:solidFill>
              </a:rPr>
              <a:t> </a:t>
            </a:r>
            <a:r>
              <a:rPr lang="fr-FR" sz="3800" dirty="0">
                <a:solidFill>
                  <a:schemeClr val="accent1"/>
                </a:solidFill>
              </a:rPr>
              <a:t>e</a:t>
            </a:r>
            <a:r>
              <a:rPr lang="fr-FR" sz="3800" baseline="30000" dirty="0">
                <a:solidFill>
                  <a:schemeClr val="accent1"/>
                </a:solidFill>
              </a:rPr>
              <a:t>- </a:t>
            </a:r>
            <a:r>
              <a:rPr lang="fr-FR" sz="2600" dirty="0">
                <a:solidFill>
                  <a:schemeClr val="accent1"/>
                </a:solidFill>
              </a:rPr>
              <a:t>(oxydation du chrome) </a:t>
            </a:r>
            <a:endParaRPr lang="fr-FR" sz="3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800" dirty="0">
                <a:solidFill>
                  <a:schemeClr val="accent1"/>
                </a:solidFill>
              </a:rPr>
              <a:t>		3 Te +2 Cr          Cr</a:t>
            </a:r>
            <a:r>
              <a:rPr lang="fr-FR" sz="3800" baseline="-25000" dirty="0">
                <a:solidFill>
                  <a:schemeClr val="accent1"/>
                </a:solidFill>
              </a:rPr>
              <a:t>2</a:t>
            </a:r>
            <a:r>
              <a:rPr lang="fr-FR" sz="3800" dirty="0">
                <a:solidFill>
                  <a:schemeClr val="accent1"/>
                </a:solidFill>
              </a:rPr>
              <a:t>Te</a:t>
            </a:r>
            <a:r>
              <a:rPr lang="fr-FR" sz="3800" baseline="-25000" dirty="0">
                <a:solidFill>
                  <a:schemeClr val="accent1"/>
                </a:solidFill>
              </a:rPr>
              <a:t>3</a:t>
            </a:r>
            <a:r>
              <a:rPr lang="fr-FR" sz="3800" dirty="0">
                <a:solidFill>
                  <a:schemeClr val="accent1"/>
                </a:solidFill>
              </a:rPr>
              <a:t> </a:t>
            </a:r>
            <a:r>
              <a:rPr lang="fr-FR" sz="2600" dirty="0">
                <a:solidFill>
                  <a:schemeClr val="accent1"/>
                </a:solidFill>
              </a:rPr>
              <a:t>(composé intermétallique)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3600" dirty="0"/>
              <a:t>1 remède: </a:t>
            </a:r>
            <a:r>
              <a:rPr lang="fr-FR" sz="3600" dirty="0">
                <a:solidFill>
                  <a:schemeClr val="accent1"/>
                </a:solidFill>
              </a:rPr>
              <a:t>contrôle du potentiel chimique du sel par le tampon U</a:t>
            </a:r>
            <a:r>
              <a:rPr lang="fr-FR" sz="3600" baseline="30000" dirty="0">
                <a:solidFill>
                  <a:schemeClr val="accent1"/>
                </a:solidFill>
              </a:rPr>
              <a:t>4+ </a:t>
            </a:r>
            <a:r>
              <a:rPr lang="fr-FR" sz="3600" dirty="0">
                <a:solidFill>
                  <a:schemeClr val="accent1"/>
                </a:solidFill>
              </a:rPr>
              <a:t>/U</a:t>
            </a:r>
            <a:r>
              <a:rPr lang="fr-FR" sz="3600" baseline="30000" dirty="0">
                <a:solidFill>
                  <a:schemeClr val="accent1"/>
                </a:solidFill>
              </a:rPr>
              <a:t>3+  </a:t>
            </a:r>
            <a:r>
              <a:rPr lang="fr-FR" sz="3600" dirty="0">
                <a:solidFill>
                  <a:schemeClr val="accent1"/>
                </a:solidFill>
              </a:rPr>
              <a:t>(Te</a:t>
            </a:r>
            <a:r>
              <a:rPr lang="fr-FR" sz="3600" baseline="30000" dirty="0">
                <a:solidFill>
                  <a:schemeClr val="accent1"/>
                </a:solidFill>
              </a:rPr>
              <a:t>2-</a:t>
            </a:r>
            <a:r>
              <a:rPr lang="fr-FR" sz="3600" dirty="0">
                <a:solidFill>
                  <a:schemeClr val="accent1"/>
                </a:solidFill>
              </a:rPr>
              <a:t>).</a:t>
            </a:r>
            <a:br>
              <a:rPr lang="fr-FR" sz="3600" dirty="0">
                <a:solidFill>
                  <a:schemeClr val="accent1"/>
                </a:solidFill>
              </a:rPr>
            </a:br>
            <a:endParaRPr lang="fr-FR" sz="3600" dirty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800" dirty="0" smtClean="0">
                <a:solidFill>
                  <a:schemeClr val="tx1"/>
                </a:solidFill>
              </a:rPr>
              <a:t>Depuis des variantes à l’Hastelloy N ont été testées avec une meilleure résistance à la corrosion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accent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347864" y="314096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458919" y="285293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2895600" cy="365125"/>
          </a:xfrm>
        </p:spPr>
        <p:txBody>
          <a:bodyPr/>
          <a:lstStyle/>
          <a:p>
            <a:r>
              <a:rPr lang="en-US" sz="1600" smtClean="0"/>
              <a:t>NEEDS, Lyon, 02/02/17</a:t>
            </a:r>
            <a:endParaRPr lang="en-US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Comprendre la corrosion: </a:t>
            </a:r>
            <a:br>
              <a:rPr lang="fr-FR" dirty="0" smtClean="0"/>
            </a:b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paramètres de composition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produits de fission réactifs: O, S, Te, I……</a:t>
            </a:r>
            <a:br>
              <a:rPr lang="fr-FR" dirty="0" smtClean="0"/>
            </a:br>
            <a:r>
              <a:rPr lang="fr-FR" sz="2400" dirty="0" smtClean="0"/>
              <a:t>la fission d’un U</a:t>
            </a:r>
            <a:r>
              <a:rPr lang="fr-FR" sz="2400" baseline="30000" dirty="0" smtClean="0"/>
              <a:t>4+ </a:t>
            </a:r>
            <a:r>
              <a:rPr lang="fr-FR" sz="2400" dirty="0" smtClean="0"/>
              <a:t>est oxydante, pas celle d’un U</a:t>
            </a:r>
            <a:r>
              <a:rPr lang="fr-FR" sz="2400" baseline="30000" dirty="0" smtClean="0"/>
              <a:t>3+ </a:t>
            </a:r>
            <a:r>
              <a:rPr lang="fr-FR" sz="2400" dirty="0" smtClean="0"/>
              <a:t>ou Pu</a:t>
            </a:r>
            <a:r>
              <a:rPr lang="fr-FR" sz="2400" baseline="30000" dirty="0" smtClean="0"/>
              <a:t>3+</a:t>
            </a:r>
            <a:br>
              <a:rPr lang="fr-FR" sz="2400" baseline="30000" dirty="0" smtClean="0"/>
            </a:br>
            <a:r>
              <a:rPr lang="fr-FR" sz="2400" baseline="30000" dirty="0" smtClean="0"/>
              <a:t/>
            </a:r>
            <a:br>
              <a:rPr lang="fr-FR" sz="2400" baseline="30000" dirty="0" smtClean="0"/>
            </a:br>
            <a:r>
              <a:rPr lang="fr-FR" sz="2400" dirty="0" smtClean="0">
                <a:solidFill>
                  <a:schemeClr val="accent1"/>
                </a:solidFill>
              </a:rPr>
              <a:t>un contrôle du potentiel chimique du sel est nécessaire</a:t>
            </a:r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/>
              <a:t>Les impuretés externes oxydantes:</a:t>
            </a:r>
            <a:r>
              <a:rPr lang="fr-FR" sz="2400" dirty="0" smtClean="0"/>
              <a:t> OH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issus de l’humidité (H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O+F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= HF+OH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), Fe</a:t>
            </a:r>
            <a:r>
              <a:rPr lang="fr-FR" sz="2400" baseline="30000" dirty="0" smtClean="0"/>
              <a:t>3+ </a:t>
            </a:r>
            <a:r>
              <a:rPr lang="fr-FR" sz="2400" dirty="0" smtClean="0"/>
              <a:t>issus de poussières, O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 de fuites d’air, etc…</a:t>
            </a:r>
          </a:p>
          <a:p>
            <a:pPr marL="0" indent="0">
              <a:buNone/>
            </a:pPr>
            <a:endParaRPr lang="en-US" sz="2400" baseline="30000" dirty="0" smtClean="0"/>
          </a:p>
          <a:p>
            <a:r>
              <a:rPr lang="fr-FR" dirty="0" smtClean="0"/>
              <a:t>La nature des éléments contenus dans le métal: </a:t>
            </a:r>
            <a:r>
              <a:rPr lang="fr-FR" sz="2400" dirty="0" smtClean="0"/>
              <a:t>le Cr des aciers est facilement oxydable mais nécessaire à la tenue mécanique à haute température.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/>
          <a:p>
            <a:r>
              <a:rPr lang="en-US" sz="1600" smtClean="0"/>
              <a:t>NEEDS, Lyon, 02/02/17</a:t>
            </a:r>
            <a:endParaRPr lang="en-US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Comprendre la corrosion: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corrosion électrochimique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65877"/>
            <a:ext cx="8579296" cy="315926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C’est un phénomène spécifique au contact électrolyte conducteur électrique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9552" y="3101705"/>
            <a:ext cx="3672408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7780" y="3101705"/>
            <a:ext cx="351656" cy="243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3101705"/>
            <a:ext cx="351656" cy="243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552" y="2309617"/>
            <a:ext cx="3672408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449542" y="4075167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Hétérogénéités de T° ou Composition</a:t>
            </a:r>
            <a:br>
              <a:rPr lang="fr-FR" sz="1600" dirty="0" smtClean="0"/>
            </a:br>
            <a:r>
              <a:rPr lang="fr-FR" sz="1600" dirty="0" smtClean="0"/>
              <a:t>Potentiel électrique du métal homogène </a:t>
            </a:r>
            <a:endParaRPr lang="en-US" sz="1600" dirty="0"/>
          </a:p>
        </p:txBody>
      </p:sp>
      <p:cxnSp>
        <p:nvCxnSpPr>
          <p:cNvPr id="11" name="Connecteur droit avec flèche 10"/>
          <p:cNvCxnSpPr>
            <a:stCxn id="9" idx="0"/>
          </p:cNvCxnSpPr>
          <p:nvPr/>
        </p:nvCxnSpPr>
        <p:spPr>
          <a:xfrm flipH="1" flipV="1">
            <a:off x="1165430" y="3227807"/>
            <a:ext cx="1318338" cy="847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9" idx="0"/>
          </p:cNvCxnSpPr>
          <p:nvPr/>
        </p:nvCxnSpPr>
        <p:spPr>
          <a:xfrm flipV="1">
            <a:off x="2483768" y="3227807"/>
            <a:ext cx="378042" cy="847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67780" y="3029697"/>
            <a:ext cx="3516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915816" y="3029697"/>
            <a:ext cx="3516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045510" y="2887597"/>
            <a:ext cx="0" cy="3876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3081776" y="2827722"/>
            <a:ext cx="21450" cy="457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403648" y="270947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691680" y="334535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907704" y="32235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</a:t>
            </a:r>
            <a:r>
              <a:rPr lang="fr-FR" sz="2400" baseline="30000" dirty="0" smtClean="0"/>
              <a:t>-</a:t>
            </a:r>
            <a:endParaRPr lang="en-US" sz="2400" baseline="30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903842" y="2309617"/>
            <a:ext cx="7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</a:t>
            </a:r>
            <a:r>
              <a:rPr lang="fr-FR" sz="2400" baseline="30000" dirty="0" smtClean="0"/>
              <a:t>n+</a:t>
            </a:r>
            <a:endParaRPr lang="en-US" sz="2400" baseline="30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788024" y="2204264"/>
            <a:ext cx="374441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Corrosion :</a:t>
            </a:r>
          </a:p>
          <a:p>
            <a:r>
              <a:rPr lang="fr-FR" dirty="0" smtClean="0"/>
              <a:t>	- Piqure</a:t>
            </a:r>
          </a:p>
          <a:p>
            <a:r>
              <a:rPr lang="fr-FR" dirty="0" smtClean="0"/>
              <a:t>	- Soudure</a:t>
            </a:r>
          </a:p>
          <a:p>
            <a:r>
              <a:rPr lang="fr-FR" dirty="0" smtClean="0"/>
              <a:t>	- </a:t>
            </a:r>
            <a:r>
              <a:rPr lang="fr-FR" dirty="0" err="1" smtClean="0"/>
              <a:t>gradT</a:t>
            </a:r>
            <a:r>
              <a:rPr lang="fr-FR" dirty="0" smtClean="0"/>
              <a:t>°</a:t>
            </a:r>
          </a:p>
          <a:p>
            <a:r>
              <a:rPr lang="fr-FR" dirty="0" smtClean="0"/>
              <a:t>                  - écoulements</a:t>
            </a:r>
          </a:p>
          <a:p>
            <a:r>
              <a:rPr lang="fr-FR" dirty="0" smtClean="0"/>
              <a:t>                  - contact métaux différents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927" y="6309320"/>
            <a:ext cx="2895600" cy="365125"/>
          </a:xfrm>
        </p:spPr>
        <p:txBody>
          <a:bodyPr/>
          <a:lstStyle/>
          <a:p>
            <a:r>
              <a:rPr lang="en-US" sz="1600" smtClean="0"/>
              <a:t>NEEDS, Lyon, 02/02/17</a:t>
            </a:r>
            <a:endParaRPr lang="en-US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5</a:t>
            </a:fld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2388688" y="4860511"/>
            <a:ext cx="4608512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Cinétique de corrosion = cinétique hétérogène</a:t>
            </a:r>
            <a:br>
              <a:rPr lang="fr-FR" dirty="0" smtClean="0"/>
            </a:br>
            <a:r>
              <a:rPr lang="fr-FR" dirty="0" smtClean="0"/>
              <a:t>= transferts en série</a:t>
            </a:r>
          </a:p>
          <a:p>
            <a:endParaRPr lang="fr-FR" dirty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92338" y="5529560"/>
            <a:ext cx="288032" cy="3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84832" y="5539021"/>
            <a:ext cx="288032" cy="3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34679" y="5529560"/>
            <a:ext cx="288032" cy="3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24992" y="5529560"/>
            <a:ext cx="288032" cy="3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16219" y="5529560"/>
            <a:ext cx="288032" cy="33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/>
          <p:cNvCxnSpPr>
            <a:stCxn id="21" idx="3"/>
            <a:endCxn id="30" idx="1"/>
          </p:cNvCxnSpPr>
          <p:nvPr/>
        </p:nvCxnSpPr>
        <p:spPr>
          <a:xfrm>
            <a:off x="3280370" y="5696151"/>
            <a:ext cx="404462" cy="9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30" idx="3"/>
            <a:endCxn id="31" idx="1"/>
          </p:cNvCxnSpPr>
          <p:nvPr/>
        </p:nvCxnSpPr>
        <p:spPr>
          <a:xfrm flipV="1">
            <a:off x="3972864" y="5696151"/>
            <a:ext cx="361815" cy="9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31" idx="3"/>
            <a:endCxn id="35" idx="1"/>
          </p:cNvCxnSpPr>
          <p:nvPr/>
        </p:nvCxnSpPr>
        <p:spPr>
          <a:xfrm>
            <a:off x="4622711" y="5696151"/>
            <a:ext cx="5022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5" idx="3"/>
            <a:endCxn id="36" idx="1"/>
          </p:cNvCxnSpPr>
          <p:nvPr/>
        </p:nvCxnSpPr>
        <p:spPr>
          <a:xfrm>
            <a:off x="5413024" y="5696151"/>
            <a:ext cx="5031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6" idx="3"/>
          </p:cNvCxnSpPr>
          <p:nvPr/>
        </p:nvCxnSpPr>
        <p:spPr>
          <a:xfrm>
            <a:off x="6204251" y="5696151"/>
            <a:ext cx="2888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684832" y="5907529"/>
            <a:ext cx="194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Étape limitante?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8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Conclusion: </a:t>
            </a:r>
            <a: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Seul le sel « sale » est corrosif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La corrosion ne vient pas des constituants majeurs du sel mais d’éléments mineurs (PF, polluants):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</a:t>
            </a:r>
            <a:r>
              <a:rPr lang="fr-FR" sz="2400" dirty="0" smtClean="0"/>
              <a:t>on peut étudier le rôle de leurs constituants principaux, mais il faut le faire pour un </a:t>
            </a:r>
            <a:r>
              <a:rPr lang="fr-FR" sz="2400" b="1" dirty="0" smtClean="0">
                <a:solidFill>
                  <a:schemeClr val="accent1"/>
                </a:solidFill>
              </a:rPr>
              <a:t>couple sel-matériau donné dans des conditions opératoires bien définies.</a:t>
            </a:r>
            <a:br>
              <a:rPr lang="fr-FR" sz="2400" b="1" dirty="0" smtClean="0">
                <a:solidFill>
                  <a:schemeClr val="accent1"/>
                </a:solidFill>
              </a:rPr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-  Les études de bases ne sont pas nécessairement extrapolables aux installations industrielles (cinétique=phénomènes limitants en série).</a:t>
            </a:r>
            <a:r>
              <a:rPr lang="fr-FR" sz="2400" dirty="0"/>
              <a:t> L</a:t>
            </a:r>
            <a:r>
              <a:rPr lang="fr-FR" sz="2400" dirty="0" smtClean="0"/>
              <a:t>a cinétique de corrosion va dépendre des gradients de température, des écoulements locaux, et de la technologie employée</a:t>
            </a:r>
            <a:r>
              <a:rPr lang="fr-FR" sz="2400" dirty="0"/>
              <a:t>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i="1" dirty="0" smtClean="0"/>
              <a:t>Une étape de </a:t>
            </a:r>
            <a:r>
              <a:rPr lang="fr-FR" sz="2400" b="1" i="1" dirty="0" smtClean="0">
                <a:solidFill>
                  <a:schemeClr val="accent1"/>
                </a:solidFill>
              </a:rPr>
              <a:t>certification</a:t>
            </a:r>
            <a:r>
              <a:rPr lang="fr-FR" sz="2400" i="1" dirty="0" smtClean="0"/>
              <a:t> des matériaux et des modes </a:t>
            </a:r>
            <a:r>
              <a:rPr lang="fr-FR" sz="2400" i="1" dirty="0" smtClean="0"/>
              <a:t>opératoires </a:t>
            </a:r>
            <a:r>
              <a:rPr lang="fr-FR" sz="2400" i="1" dirty="0" smtClean="0"/>
              <a:t>devra probablement compléter les études de laboratoire</a:t>
            </a:r>
            <a:endParaRPr lang="en-US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</p:spPr>
        <p:txBody>
          <a:bodyPr/>
          <a:lstStyle/>
          <a:p>
            <a:r>
              <a:rPr lang="en-US" sz="1600" smtClean="0"/>
              <a:t>NEEDS, Lyon, 02/02/17</a:t>
            </a:r>
            <a:endParaRPr lang="en-US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6F6A-0BD4-49E3-8F54-450A84E95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4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163</Words>
  <Application>Microsoft Office PowerPoint</Application>
  <PresentationFormat>Affichage à l'écran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Corrosion des matériaux métalliques par les sels</vt:lpstr>
      <vt:lpstr>Corrosion par les sels fondus</vt:lpstr>
      <vt:lpstr>Succès de l’Hastelloy-N du MSRE Fonctionnement 5 ans sans aucun problème de corrosion </vt:lpstr>
      <vt:lpstr>Comprendre la corrosion:  les paramètres de composition</vt:lpstr>
      <vt:lpstr>Comprendre la corrosion:  La corrosion électrochimique</vt:lpstr>
      <vt:lpstr>Conclusion: Seul le sel « sale » est corrosif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Corrosion des matériaux métalliques par les sels</dc:title>
  <dc:creator>Alibert</dc:creator>
  <cp:lastModifiedBy>Alibert</cp:lastModifiedBy>
  <cp:revision>17</cp:revision>
  <dcterms:created xsi:type="dcterms:W3CDTF">2017-01-07T09:28:13Z</dcterms:created>
  <dcterms:modified xsi:type="dcterms:W3CDTF">2017-02-01T16:01:15Z</dcterms:modified>
</cp:coreProperties>
</file>