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920" r:id="rId1"/>
  </p:sldMasterIdLst>
  <p:notesMasterIdLst>
    <p:notesMasterId r:id="rId90"/>
  </p:notesMasterIdLst>
  <p:handoutMasterIdLst>
    <p:handoutMasterId r:id="rId91"/>
  </p:handoutMasterIdLst>
  <p:sldIdLst>
    <p:sldId id="580" r:id="rId2"/>
    <p:sldId id="750" r:id="rId3"/>
    <p:sldId id="759" r:id="rId4"/>
    <p:sldId id="751" r:id="rId5"/>
    <p:sldId id="841" r:id="rId6"/>
    <p:sldId id="856" r:id="rId7"/>
    <p:sldId id="676" r:id="rId8"/>
    <p:sldId id="589" r:id="rId9"/>
    <p:sldId id="855" r:id="rId10"/>
    <p:sldId id="753" r:id="rId11"/>
    <p:sldId id="756" r:id="rId12"/>
    <p:sldId id="758" r:id="rId13"/>
    <p:sldId id="666" r:id="rId14"/>
    <p:sldId id="852" r:id="rId15"/>
    <p:sldId id="812" r:id="rId16"/>
    <p:sldId id="693" r:id="rId17"/>
    <p:sldId id="700" r:id="rId18"/>
    <p:sldId id="704" r:id="rId19"/>
    <p:sldId id="705" r:id="rId20"/>
    <p:sldId id="701" r:id="rId21"/>
    <p:sldId id="706" r:id="rId22"/>
    <p:sldId id="755" r:id="rId23"/>
    <p:sldId id="702" r:id="rId24"/>
    <p:sldId id="728" r:id="rId25"/>
    <p:sldId id="708" r:id="rId26"/>
    <p:sldId id="707" r:id="rId27"/>
    <p:sldId id="819" r:id="rId28"/>
    <p:sldId id="709" r:id="rId29"/>
    <p:sldId id="710" r:id="rId30"/>
    <p:sldId id="711" r:id="rId31"/>
    <p:sldId id="730" r:id="rId32"/>
    <p:sldId id="731" r:id="rId33"/>
    <p:sldId id="712" r:id="rId34"/>
    <p:sldId id="612" r:id="rId35"/>
    <p:sldId id="733" r:id="rId36"/>
    <p:sldId id="614" r:id="rId37"/>
    <p:sldId id="854" r:id="rId38"/>
    <p:sldId id="775" r:id="rId39"/>
    <p:sldId id="746" r:id="rId40"/>
    <p:sldId id="774" r:id="rId41"/>
    <p:sldId id="640" r:id="rId42"/>
    <p:sldId id="813" r:id="rId43"/>
    <p:sldId id="845" r:id="rId44"/>
    <p:sldId id="848" r:id="rId45"/>
    <p:sldId id="776" r:id="rId46"/>
    <p:sldId id="794" r:id="rId47"/>
    <p:sldId id="795" r:id="rId48"/>
    <p:sldId id="796" r:id="rId49"/>
    <p:sldId id="797" r:id="rId50"/>
    <p:sldId id="798" r:id="rId51"/>
    <p:sldId id="803" r:id="rId52"/>
    <p:sldId id="809" r:id="rId53"/>
    <p:sldId id="868" r:id="rId54"/>
    <p:sldId id="869" r:id="rId55"/>
    <p:sldId id="870" r:id="rId56"/>
    <p:sldId id="871" r:id="rId57"/>
    <p:sldId id="872" r:id="rId58"/>
    <p:sldId id="873" r:id="rId59"/>
    <p:sldId id="857" r:id="rId60"/>
    <p:sldId id="858" r:id="rId61"/>
    <p:sldId id="859" r:id="rId62"/>
    <p:sldId id="860" r:id="rId63"/>
    <p:sldId id="861" r:id="rId64"/>
    <p:sldId id="814" r:id="rId65"/>
    <p:sldId id="874" r:id="rId66"/>
    <p:sldId id="790" r:id="rId67"/>
    <p:sldId id="806" r:id="rId68"/>
    <p:sldId id="820" r:id="rId69"/>
    <p:sldId id="807" r:id="rId70"/>
    <p:sldId id="822" r:id="rId71"/>
    <p:sldId id="821" r:id="rId72"/>
    <p:sldId id="810" r:id="rId73"/>
    <p:sldId id="811" r:id="rId74"/>
    <p:sldId id="815" r:id="rId75"/>
    <p:sldId id="816" r:id="rId76"/>
    <p:sldId id="791" r:id="rId77"/>
    <p:sldId id="843" r:id="rId78"/>
    <p:sldId id="830" r:id="rId79"/>
    <p:sldId id="844" r:id="rId80"/>
    <p:sldId id="867" r:id="rId81"/>
    <p:sldId id="752" r:id="rId82"/>
    <p:sldId id="866" r:id="rId83"/>
    <p:sldId id="826" r:id="rId84"/>
    <p:sldId id="828" r:id="rId85"/>
    <p:sldId id="863" r:id="rId86"/>
    <p:sldId id="832" r:id="rId87"/>
    <p:sldId id="833" r:id="rId88"/>
    <p:sldId id="853" r:id="rId89"/>
  </p:sldIdLst>
  <p:sldSz cx="9144000" cy="6858000" type="screen4x3"/>
  <p:notesSz cx="6858000" cy="9144000"/>
  <p:defaultTextStyle>
    <a:defPPr>
      <a:defRPr lang="fr-FR"/>
    </a:defPPr>
    <a:lvl1pPr algn="l" rtl="0" fontAlgn="base">
      <a:spcBef>
        <a:spcPct val="0"/>
      </a:spcBef>
      <a:spcAft>
        <a:spcPct val="0"/>
      </a:spcAft>
      <a:defRPr sz="2400" kern="1200">
        <a:solidFill>
          <a:srgbClr val="66FF33"/>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rgbClr val="66FF33"/>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rgbClr val="66FF33"/>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rgbClr val="66FF33"/>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rgbClr val="66FF33"/>
        </a:solidFill>
        <a:latin typeface="Arial" charset="0"/>
        <a:ea typeface="ＭＳ Ｐゴシック" charset="0"/>
        <a:cs typeface="ＭＳ Ｐゴシック" charset="0"/>
      </a:defRPr>
    </a:lvl5pPr>
    <a:lvl6pPr marL="2286000" algn="l" defTabSz="457200" rtl="0" eaLnBrk="1" latinLnBrk="0" hangingPunct="1">
      <a:defRPr sz="2400" kern="1200">
        <a:solidFill>
          <a:srgbClr val="66FF33"/>
        </a:solidFill>
        <a:latin typeface="Arial" charset="0"/>
        <a:ea typeface="ＭＳ Ｐゴシック" charset="0"/>
        <a:cs typeface="ＭＳ Ｐゴシック" charset="0"/>
      </a:defRPr>
    </a:lvl6pPr>
    <a:lvl7pPr marL="2743200" algn="l" defTabSz="457200" rtl="0" eaLnBrk="1" latinLnBrk="0" hangingPunct="1">
      <a:defRPr sz="2400" kern="1200">
        <a:solidFill>
          <a:srgbClr val="66FF33"/>
        </a:solidFill>
        <a:latin typeface="Arial" charset="0"/>
        <a:ea typeface="ＭＳ Ｐゴシック" charset="0"/>
        <a:cs typeface="ＭＳ Ｐゴシック" charset="0"/>
      </a:defRPr>
    </a:lvl7pPr>
    <a:lvl8pPr marL="3200400" algn="l" defTabSz="457200" rtl="0" eaLnBrk="1" latinLnBrk="0" hangingPunct="1">
      <a:defRPr sz="2400" kern="1200">
        <a:solidFill>
          <a:srgbClr val="66FF33"/>
        </a:solidFill>
        <a:latin typeface="Arial" charset="0"/>
        <a:ea typeface="ＭＳ Ｐゴシック" charset="0"/>
        <a:cs typeface="ＭＳ Ｐゴシック" charset="0"/>
      </a:defRPr>
    </a:lvl8pPr>
    <a:lvl9pPr marL="3657600" algn="l" defTabSz="457200" rtl="0" eaLnBrk="1" latinLnBrk="0" hangingPunct="1">
      <a:defRPr sz="2400" kern="1200">
        <a:solidFill>
          <a:srgbClr val="66FF33"/>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D32"/>
    <a:srgbClr val="FF1B1A"/>
    <a:srgbClr val="FF00FF"/>
    <a:srgbClr val="00FFFF"/>
    <a:srgbClr val="99CCFF"/>
    <a:srgbClr val="FF0000"/>
    <a:srgbClr val="FFFF66"/>
    <a:srgbClr val="000000"/>
    <a:srgbClr val="000086"/>
    <a:srgbClr val="15FF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112" y="-296"/>
      </p:cViewPr>
      <p:guideLst>
        <p:guide orient="horz" pos="2160"/>
        <p:guide pos="2880"/>
      </p:guideLst>
    </p:cSldViewPr>
  </p:slideViewPr>
  <p:outlineViewPr>
    <p:cViewPr>
      <p:scale>
        <a:sx n="33" d="100"/>
        <a:sy n="33" d="100"/>
      </p:scale>
      <p:origin x="0" y="491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142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notesMaster" Target="notesMasters/notesMaster1.xml"/><Relationship Id="rId91" Type="http://schemas.openxmlformats.org/officeDocument/2006/relationships/handoutMaster" Target="handoutMasters/handoutMaster1.xml"/><Relationship Id="rId92" Type="http://schemas.openxmlformats.org/officeDocument/2006/relationships/printerSettings" Target="printerSettings/printerSettings1.bin"/><Relationship Id="rId93" Type="http://schemas.openxmlformats.org/officeDocument/2006/relationships/presProps" Target="presProps.xml"/><Relationship Id="rId94" Type="http://schemas.openxmlformats.org/officeDocument/2006/relationships/viewProps" Target="viewProps.xml"/><Relationship Id="rId95" Type="http://schemas.openxmlformats.org/officeDocument/2006/relationships/theme" Target="theme/theme1.xml"/><Relationship Id="rId9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1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fr-FR"/>
          </a:p>
        </p:txBody>
      </p:sp>
      <p:sp>
        <p:nvSpPr>
          <p:cNvPr id="3010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fr-FR"/>
          </a:p>
        </p:txBody>
      </p:sp>
      <p:sp>
        <p:nvSpPr>
          <p:cNvPr id="3010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fr-FR"/>
          </a:p>
        </p:txBody>
      </p:sp>
      <p:sp>
        <p:nvSpPr>
          <p:cNvPr id="3010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991FFB46-A841-A841-8182-76E550CF1C6C}" type="slidenum">
              <a:rPr lang="fr-FR"/>
              <a:pPr>
                <a:defRPr/>
              </a:pPr>
              <a:t>‹#›</a:t>
            </a:fld>
            <a:endParaRPr lang="fr-FR"/>
          </a:p>
        </p:txBody>
      </p:sp>
    </p:spTree>
    <p:extLst>
      <p:ext uri="{BB962C8B-B14F-4D97-AF65-F5344CB8AC3E}">
        <p14:creationId xmlns:p14="http://schemas.microsoft.com/office/powerpoint/2010/main" val="2449722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fr-FR"/>
          </a:p>
        </p:txBody>
      </p:sp>
      <p:sp>
        <p:nvSpPr>
          <p:cNvPr id="1041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fr-FR"/>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41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041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fr-FR"/>
          </a:p>
        </p:txBody>
      </p:sp>
      <p:sp>
        <p:nvSpPr>
          <p:cNvPr id="1041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245D3379-633E-BF47-A1A1-9FFD5B5E9057}" type="slidenum">
              <a:rPr lang="fr-FR"/>
              <a:pPr>
                <a:defRPr/>
              </a:pPr>
              <a:t>‹#›</a:t>
            </a:fld>
            <a:endParaRPr lang="fr-FR"/>
          </a:p>
        </p:txBody>
      </p:sp>
    </p:spTree>
    <p:extLst>
      <p:ext uri="{BB962C8B-B14F-4D97-AF65-F5344CB8AC3E}">
        <p14:creationId xmlns:p14="http://schemas.microsoft.com/office/powerpoint/2010/main" val="1593757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 gras: présentes</a:t>
            </a:r>
            <a:endParaRPr lang="fr-FR" dirty="0"/>
          </a:p>
        </p:txBody>
      </p:sp>
      <p:sp>
        <p:nvSpPr>
          <p:cNvPr id="4" name="Espace réservé du numéro de diapositive 3"/>
          <p:cNvSpPr>
            <a:spLocks noGrp="1"/>
          </p:cNvSpPr>
          <p:nvPr>
            <p:ph type="sldNum" sz="quarter" idx="10"/>
          </p:nvPr>
        </p:nvSpPr>
        <p:spPr/>
        <p:txBody>
          <a:bodyPr/>
          <a:lstStyle/>
          <a:p>
            <a:pPr>
              <a:defRPr/>
            </a:pPr>
            <a:fld id="{245D3379-633E-BF47-A1A1-9FFD5B5E9057}" type="slidenum">
              <a:rPr lang="fr-FR" smtClean="0"/>
              <a:pPr>
                <a:defRPr/>
              </a:pPr>
              <a:t>1</a:t>
            </a:fld>
            <a:endParaRPr lang="fr-FR"/>
          </a:p>
        </p:txBody>
      </p:sp>
    </p:spTree>
    <p:extLst>
      <p:ext uri="{BB962C8B-B14F-4D97-AF65-F5344CB8AC3E}">
        <p14:creationId xmlns:p14="http://schemas.microsoft.com/office/powerpoint/2010/main" val="3130939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REALITY IS  NO</a:t>
            </a:r>
            <a:r>
              <a:rPr lang="fr-FR" baseline="0" dirty="0" smtClean="0"/>
              <a:t> MORE HIDDEN!!!</a:t>
            </a:r>
            <a:endParaRPr lang="fr-FR" dirty="0"/>
          </a:p>
        </p:txBody>
      </p:sp>
      <p:sp>
        <p:nvSpPr>
          <p:cNvPr id="4" name="Espace réservé du numéro de diapositive 3"/>
          <p:cNvSpPr>
            <a:spLocks noGrp="1"/>
          </p:cNvSpPr>
          <p:nvPr>
            <p:ph type="sldNum" sz="quarter" idx="10"/>
          </p:nvPr>
        </p:nvSpPr>
        <p:spPr/>
        <p:txBody>
          <a:bodyPr/>
          <a:lstStyle/>
          <a:p>
            <a:pPr>
              <a:defRPr/>
            </a:pPr>
            <a:fld id="{245D3379-633E-BF47-A1A1-9FFD5B5E9057}" type="slidenum">
              <a:rPr lang="fr-FR" smtClean="0"/>
              <a:pPr>
                <a:defRPr/>
              </a:pPr>
              <a:t>35</a:t>
            </a:fld>
            <a:endParaRPr lang="fr-FR"/>
          </a:p>
        </p:txBody>
      </p:sp>
    </p:spTree>
    <p:extLst>
      <p:ext uri="{BB962C8B-B14F-4D97-AF65-F5344CB8AC3E}">
        <p14:creationId xmlns:p14="http://schemas.microsoft.com/office/powerpoint/2010/main" val="1092378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modalité-phénomène est réelle, pas psi!</a:t>
            </a:r>
            <a:endParaRPr lang="fr-FR" dirty="0"/>
          </a:p>
        </p:txBody>
      </p:sp>
      <p:sp>
        <p:nvSpPr>
          <p:cNvPr id="4" name="Espace réservé du numéro de diapositive 3"/>
          <p:cNvSpPr>
            <a:spLocks noGrp="1"/>
          </p:cNvSpPr>
          <p:nvPr>
            <p:ph type="sldNum" sz="quarter" idx="10"/>
          </p:nvPr>
        </p:nvSpPr>
        <p:spPr/>
        <p:txBody>
          <a:bodyPr/>
          <a:lstStyle/>
          <a:p>
            <a:pPr>
              <a:defRPr/>
            </a:pPr>
            <a:fld id="{245D3379-633E-BF47-A1A1-9FFD5B5E9057}" type="slidenum">
              <a:rPr lang="fr-FR" smtClean="0"/>
              <a:pPr>
                <a:defRPr/>
              </a:pPr>
              <a:t>37</a:t>
            </a:fld>
            <a:endParaRPr lang="fr-FR"/>
          </a:p>
        </p:txBody>
      </p:sp>
    </p:spTree>
    <p:extLst>
      <p:ext uri="{BB962C8B-B14F-4D97-AF65-F5344CB8AC3E}">
        <p14:creationId xmlns:p14="http://schemas.microsoft.com/office/powerpoint/2010/main" val="1858729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45D3379-633E-BF47-A1A1-9FFD5B5E9057}" type="slidenum">
              <a:rPr lang="fr-FR" smtClean="0"/>
              <a:pPr>
                <a:defRPr/>
              </a:pPr>
              <a:t>38</a:t>
            </a:fld>
            <a:endParaRPr lang="fr-FR"/>
          </a:p>
        </p:txBody>
      </p:sp>
    </p:spTree>
    <p:extLst>
      <p:ext uri="{BB962C8B-B14F-4D97-AF65-F5344CB8AC3E}">
        <p14:creationId xmlns:p14="http://schemas.microsoft.com/office/powerpoint/2010/main" val="3548618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Maintenant</a:t>
            </a:r>
            <a:r>
              <a:rPr lang="fr-FR" baseline="0" dirty="0" smtClean="0"/>
              <a:t> nous avons une ontologie. On va revisiter les zones d’inconfort, simplement pour voir ce qui change. Notons qu’on a déjà résolu la question de l’inconfort philosophique, au prix de la contextualité des états. Maintenant on va se balader dans les zones d’inconfort physique.</a:t>
            </a:r>
            <a:endParaRPr lang="fr-FR" dirty="0"/>
          </a:p>
        </p:txBody>
      </p:sp>
      <p:sp>
        <p:nvSpPr>
          <p:cNvPr id="4" name="Espace réservé du numéro de diapositive 3"/>
          <p:cNvSpPr>
            <a:spLocks noGrp="1"/>
          </p:cNvSpPr>
          <p:nvPr>
            <p:ph type="sldNum" sz="quarter" idx="10"/>
          </p:nvPr>
        </p:nvSpPr>
        <p:spPr/>
        <p:txBody>
          <a:bodyPr/>
          <a:lstStyle/>
          <a:p>
            <a:pPr>
              <a:defRPr/>
            </a:pPr>
            <a:fld id="{245D3379-633E-BF47-A1A1-9FFD5B5E9057}" type="slidenum">
              <a:rPr lang="fr-FR" smtClean="0"/>
              <a:pPr>
                <a:defRPr/>
              </a:pPr>
              <a:t>42</a:t>
            </a:fld>
            <a:endParaRPr lang="fr-FR"/>
          </a:p>
        </p:txBody>
      </p:sp>
    </p:spTree>
    <p:extLst>
      <p:ext uri="{BB962C8B-B14F-4D97-AF65-F5344CB8AC3E}">
        <p14:creationId xmlns:p14="http://schemas.microsoft.com/office/powerpoint/2010/main" val="2391019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Troisième inconfort.</a:t>
            </a:r>
            <a:r>
              <a:rPr lang="fr-FR" baseline="0" dirty="0" smtClean="0"/>
              <a:t> Avant: dichotomie dans les objets, maintenant, dichotomie dans les lois quantiques. Unitaire vs non-unitaire. Déterministe vs aléatoire. </a:t>
            </a:r>
          </a:p>
          <a:p>
            <a:endParaRPr lang="fr-FR" baseline="0" dirty="0" smtClean="0"/>
          </a:p>
          <a:p>
            <a:r>
              <a:rPr lang="fr-FR" baseline="0" dirty="0" smtClean="0"/>
              <a:t>Bilan: Pour être heureux, on aimerait bien se débarrasser des appareils de mesure qui cachent la réalité, ont l’air d’avoir une description différente et ont une action apparemment différente sur l’évolution du système.</a:t>
            </a:r>
          </a:p>
          <a:p>
            <a:endParaRPr lang="fr-FR" baseline="0" dirty="0" smtClean="0"/>
          </a:p>
          <a:p>
            <a:r>
              <a:rPr lang="fr-FR" baseline="0" dirty="0" smtClean="0"/>
              <a:t>Nous: on va au contraire construire sur la mesure. La mesure devient le levier sur lequel soulever le monde..</a:t>
            </a:r>
            <a:endParaRPr lang="fr-FR" dirty="0"/>
          </a:p>
        </p:txBody>
      </p:sp>
      <p:sp>
        <p:nvSpPr>
          <p:cNvPr id="4" name="Espace réservé du numéro de diapositive 3"/>
          <p:cNvSpPr>
            <a:spLocks noGrp="1"/>
          </p:cNvSpPr>
          <p:nvPr>
            <p:ph type="sldNum" sz="quarter" idx="10"/>
          </p:nvPr>
        </p:nvSpPr>
        <p:spPr/>
        <p:txBody>
          <a:bodyPr/>
          <a:lstStyle/>
          <a:p>
            <a:pPr>
              <a:defRPr/>
            </a:pPr>
            <a:fld id="{245D3379-633E-BF47-A1A1-9FFD5B5E9057}" type="slidenum">
              <a:rPr lang="fr-FR" smtClean="0"/>
              <a:pPr>
                <a:defRPr/>
              </a:pPr>
              <a:t>43</a:t>
            </a:fld>
            <a:endParaRPr lang="fr-FR"/>
          </a:p>
        </p:txBody>
      </p:sp>
    </p:spTree>
    <p:extLst>
      <p:ext uri="{BB962C8B-B14F-4D97-AF65-F5344CB8AC3E}">
        <p14:creationId xmlns:p14="http://schemas.microsoft.com/office/powerpoint/2010/main" val="1464997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Troisième inconfort.</a:t>
            </a:r>
            <a:r>
              <a:rPr lang="fr-FR" baseline="0" dirty="0" smtClean="0"/>
              <a:t> Avant: dichotomie dans les objets, maintenant, dichotomie dans les lois quantiques. Unitaire vs non-unitaire. Déterministe vs aléatoire. </a:t>
            </a:r>
          </a:p>
          <a:p>
            <a:endParaRPr lang="fr-FR" baseline="0" dirty="0" smtClean="0"/>
          </a:p>
          <a:p>
            <a:r>
              <a:rPr lang="fr-FR" baseline="0" dirty="0" smtClean="0"/>
              <a:t>Bilan: Pour être heureux, on aimerait bien se débarrasser des appareils de mesure qui cachent la réalité, ont l’air d’avoir une description différente et ont une action apparemment différente sur l’évolution du système.</a:t>
            </a:r>
          </a:p>
          <a:p>
            <a:endParaRPr lang="fr-FR" baseline="0" dirty="0" smtClean="0"/>
          </a:p>
          <a:p>
            <a:r>
              <a:rPr lang="fr-FR" baseline="0" dirty="0" smtClean="0"/>
              <a:t>Nous: on va au contraire construire sur la mesure. La mesure devient le levier sur lequel soulever le monde..</a:t>
            </a:r>
            <a:endParaRPr lang="fr-FR" dirty="0"/>
          </a:p>
        </p:txBody>
      </p:sp>
      <p:sp>
        <p:nvSpPr>
          <p:cNvPr id="4" name="Espace réservé du numéro de diapositive 3"/>
          <p:cNvSpPr>
            <a:spLocks noGrp="1"/>
          </p:cNvSpPr>
          <p:nvPr>
            <p:ph type="sldNum" sz="quarter" idx="10"/>
          </p:nvPr>
        </p:nvSpPr>
        <p:spPr/>
        <p:txBody>
          <a:bodyPr/>
          <a:lstStyle/>
          <a:p>
            <a:pPr>
              <a:defRPr/>
            </a:pPr>
            <a:fld id="{245D3379-633E-BF47-A1A1-9FFD5B5E9057}" type="slidenum">
              <a:rPr lang="fr-FR" smtClean="0"/>
              <a:pPr>
                <a:defRPr/>
              </a:pPr>
              <a:t>44</a:t>
            </a:fld>
            <a:endParaRPr lang="fr-FR"/>
          </a:p>
        </p:txBody>
      </p:sp>
    </p:spTree>
    <p:extLst>
      <p:ext uri="{BB962C8B-B14F-4D97-AF65-F5344CB8AC3E}">
        <p14:creationId xmlns:p14="http://schemas.microsoft.com/office/powerpoint/2010/main" val="1464997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Troisième inconfort.</a:t>
            </a:r>
            <a:r>
              <a:rPr lang="fr-FR" baseline="0" dirty="0" smtClean="0"/>
              <a:t> Avant: dichotomie dans les objets, maintenant, dichotomie dans les lois quantiques. Unitaire vs non-unitaire. Déterministe vs aléatoire. </a:t>
            </a:r>
          </a:p>
          <a:p>
            <a:endParaRPr lang="fr-FR" baseline="0" dirty="0" smtClean="0"/>
          </a:p>
          <a:p>
            <a:r>
              <a:rPr lang="fr-FR" baseline="0" dirty="0" smtClean="0"/>
              <a:t>Bilan: Pour être heureux, on aimerait bien se débarrasser des appareils de mesure qui cachent la réalité, ont l’air d’avoir une description différente et ont une action apparemment différente sur l’évolution du système.</a:t>
            </a:r>
          </a:p>
          <a:p>
            <a:endParaRPr lang="fr-FR" baseline="0" dirty="0" smtClean="0"/>
          </a:p>
          <a:p>
            <a:r>
              <a:rPr lang="fr-FR" baseline="0" dirty="0" smtClean="0"/>
              <a:t>Nous: on va au contraire construire sur la mesure. La mesure devient le levier sur lequel soulever le monde..</a:t>
            </a:r>
            <a:endParaRPr lang="fr-FR" dirty="0"/>
          </a:p>
        </p:txBody>
      </p:sp>
      <p:sp>
        <p:nvSpPr>
          <p:cNvPr id="4" name="Espace réservé du numéro de diapositive 3"/>
          <p:cNvSpPr>
            <a:spLocks noGrp="1"/>
          </p:cNvSpPr>
          <p:nvPr>
            <p:ph type="sldNum" sz="quarter" idx="10"/>
          </p:nvPr>
        </p:nvSpPr>
        <p:spPr/>
        <p:txBody>
          <a:bodyPr/>
          <a:lstStyle/>
          <a:p>
            <a:pPr>
              <a:defRPr/>
            </a:pPr>
            <a:fld id="{245D3379-633E-BF47-A1A1-9FFD5B5E9057}" type="slidenum">
              <a:rPr lang="fr-FR" smtClean="0"/>
              <a:pPr>
                <a:defRPr/>
              </a:pPr>
              <a:t>53</a:t>
            </a:fld>
            <a:endParaRPr lang="fr-FR"/>
          </a:p>
        </p:txBody>
      </p:sp>
    </p:spTree>
    <p:extLst>
      <p:ext uri="{BB962C8B-B14F-4D97-AF65-F5344CB8AC3E}">
        <p14:creationId xmlns:p14="http://schemas.microsoft.com/office/powerpoint/2010/main" val="1464997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Troisième inconfort.</a:t>
            </a:r>
            <a:r>
              <a:rPr lang="fr-FR" baseline="0" dirty="0" smtClean="0"/>
              <a:t> Avant: dichotomie dans les objets, maintenant, dichotomie dans les lois quantiques. Unitaire vs non-unitaire. Déterministe vs aléatoire. </a:t>
            </a:r>
          </a:p>
          <a:p>
            <a:endParaRPr lang="fr-FR" baseline="0" dirty="0" smtClean="0"/>
          </a:p>
          <a:p>
            <a:r>
              <a:rPr lang="fr-FR" baseline="0" dirty="0" smtClean="0"/>
              <a:t>Bilan: Pour être heureux, on aimerait bien se débarrasser des appareils de mesure qui cachent la réalité, ont l’air d’avoir une description différente et ont une action apparemment différente sur l’évolution du système.</a:t>
            </a:r>
          </a:p>
          <a:p>
            <a:endParaRPr lang="fr-FR" baseline="0" dirty="0" smtClean="0"/>
          </a:p>
          <a:p>
            <a:r>
              <a:rPr lang="fr-FR" baseline="0" dirty="0" smtClean="0"/>
              <a:t>Nous: on va au contraire construire sur la mesure. La mesure devient le levier sur lequel soulever le monde..</a:t>
            </a:r>
            <a:endParaRPr lang="fr-FR" dirty="0"/>
          </a:p>
        </p:txBody>
      </p:sp>
      <p:sp>
        <p:nvSpPr>
          <p:cNvPr id="4" name="Espace réservé du numéro de diapositive 3"/>
          <p:cNvSpPr>
            <a:spLocks noGrp="1"/>
          </p:cNvSpPr>
          <p:nvPr>
            <p:ph type="sldNum" sz="quarter" idx="10"/>
          </p:nvPr>
        </p:nvSpPr>
        <p:spPr/>
        <p:txBody>
          <a:bodyPr/>
          <a:lstStyle/>
          <a:p>
            <a:pPr>
              <a:defRPr/>
            </a:pPr>
            <a:fld id="{245D3379-633E-BF47-A1A1-9FFD5B5E9057}" type="slidenum">
              <a:rPr lang="fr-FR" smtClean="0"/>
              <a:pPr>
                <a:defRPr/>
              </a:pPr>
              <a:t>59</a:t>
            </a:fld>
            <a:endParaRPr lang="fr-FR"/>
          </a:p>
        </p:txBody>
      </p:sp>
    </p:spTree>
    <p:extLst>
      <p:ext uri="{BB962C8B-B14F-4D97-AF65-F5344CB8AC3E}">
        <p14:creationId xmlns:p14="http://schemas.microsoft.com/office/powerpoint/2010/main" val="1464997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Troisième inconfort.</a:t>
            </a:r>
            <a:r>
              <a:rPr lang="fr-FR" baseline="0" dirty="0" smtClean="0"/>
              <a:t> Avant: dichotomie dans les objets, maintenant, dichotomie dans les lois quantiques. Unitaire vs non-unitaire. Déterministe vs aléatoire. </a:t>
            </a:r>
          </a:p>
          <a:p>
            <a:endParaRPr lang="fr-FR" baseline="0" dirty="0" smtClean="0"/>
          </a:p>
          <a:p>
            <a:r>
              <a:rPr lang="fr-FR" baseline="0" dirty="0" smtClean="0"/>
              <a:t>Bilan: Pour être heureux, on aimerait bien se débarrasser des appareils de mesure qui cachent la réalité, ont l’air d’avoir une description différente et ont une action apparemment différente sur l’évolution du système.</a:t>
            </a:r>
          </a:p>
          <a:p>
            <a:endParaRPr lang="fr-FR" baseline="0" dirty="0" smtClean="0"/>
          </a:p>
          <a:p>
            <a:r>
              <a:rPr lang="fr-FR" baseline="0" dirty="0" smtClean="0"/>
              <a:t>Nous: on va au contraire construire sur la mesure. La mesure devient le levier sur lequel soulever le monde..</a:t>
            </a:r>
            <a:endParaRPr lang="fr-FR" dirty="0"/>
          </a:p>
        </p:txBody>
      </p:sp>
      <p:sp>
        <p:nvSpPr>
          <p:cNvPr id="4" name="Espace réservé du numéro de diapositive 3"/>
          <p:cNvSpPr>
            <a:spLocks noGrp="1"/>
          </p:cNvSpPr>
          <p:nvPr>
            <p:ph type="sldNum" sz="quarter" idx="10"/>
          </p:nvPr>
        </p:nvSpPr>
        <p:spPr/>
        <p:txBody>
          <a:bodyPr/>
          <a:lstStyle/>
          <a:p>
            <a:pPr>
              <a:defRPr/>
            </a:pPr>
            <a:fld id="{245D3379-633E-BF47-A1A1-9FFD5B5E9057}" type="slidenum">
              <a:rPr lang="fr-FR" smtClean="0"/>
              <a:pPr>
                <a:defRPr/>
              </a:pPr>
              <a:t>65</a:t>
            </a:fld>
            <a:endParaRPr lang="fr-FR"/>
          </a:p>
        </p:txBody>
      </p:sp>
    </p:spTree>
    <p:extLst>
      <p:ext uri="{BB962C8B-B14F-4D97-AF65-F5344CB8AC3E}">
        <p14:creationId xmlns:p14="http://schemas.microsoft.com/office/powerpoint/2010/main" val="1464997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Avec l’inconfort philosophique, viennent des inconforts d’ordre physique (auxquelles</a:t>
            </a:r>
            <a:r>
              <a:rPr lang="fr-FR" baseline="0" dirty="0" smtClean="0"/>
              <a:t> on s’habitue aussi </a:t>
            </a:r>
            <a:r>
              <a:rPr lang="mr-IN" baseline="0" dirty="0" smtClean="0"/>
              <a:t>–</a:t>
            </a:r>
            <a:r>
              <a:rPr lang="fr-FR" baseline="0" dirty="0" smtClean="0"/>
              <a:t> on s’habitue à tout!)</a:t>
            </a:r>
          </a:p>
          <a:p>
            <a:r>
              <a:rPr lang="fr-FR" baseline="0" dirty="0" smtClean="0"/>
              <a:t>Inconfort sur les objets de la théorie quantique.</a:t>
            </a:r>
          </a:p>
          <a:p>
            <a:r>
              <a:rPr lang="fr-FR" baseline="0" dirty="0" smtClean="0"/>
              <a:t>1. La réalité quantique « cachée », avec des caractéristiques hautement « non classiques » </a:t>
            </a:r>
          </a:p>
          <a:p>
            <a:r>
              <a:rPr lang="fr-FR" baseline="0" dirty="0" smtClean="0"/>
              <a:t>2. Dichotomie entre cette réalité cachée et les contextes classiques qui l’entourent. </a:t>
            </a:r>
            <a:endParaRPr lang="fr-FR" dirty="0"/>
          </a:p>
        </p:txBody>
      </p:sp>
      <p:sp>
        <p:nvSpPr>
          <p:cNvPr id="4" name="Espace réservé du numéro de diapositive 3"/>
          <p:cNvSpPr>
            <a:spLocks noGrp="1"/>
          </p:cNvSpPr>
          <p:nvPr>
            <p:ph type="sldNum" sz="quarter" idx="10"/>
          </p:nvPr>
        </p:nvSpPr>
        <p:spPr/>
        <p:txBody>
          <a:bodyPr/>
          <a:lstStyle/>
          <a:p>
            <a:pPr>
              <a:defRPr/>
            </a:pPr>
            <a:fld id="{245D3379-633E-BF47-A1A1-9FFD5B5E9057}" type="slidenum">
              <a:rPr lang="fr-FR" smtClean="0"/>
              <a:pPr>
                <a:defRPr/>
              </a:pPr>
              <a:t>77</a:t>
            </a:fld>
            <a:endParaRPr lang="fr-FR"/>
          </a:p>
        </p:txBody>
      </p:sp>
    </p:spTree>
    <p:extLst>
      <p:ext uri="{BB962C8B-B14F-4D97-AF65-F5344CB8AC3E}">
        <p14:creationId xmlns:p14="http://schemas.microsoft.com/office/powerpoint/2010/main" val="3618691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Publicité.</a:t>
            </a:r>
            <a:r>
              <a:rPr lang="fr-FR" baseline="0" dirty="0" smtClean="0"/>
              <a:t> Interprétations. Tous d’accord sur le formalisme, </a:t>
            </a:r>
            <a:r>
              <a:rPr lang="fr-FR" baseline="0" dirty="0" err="1" smtClean="0"/>
              <a:t>bcp</a:t>
            </a:r>
            <a:r>
              <a:rPr lang="fr-FR" baseline="0" dirty="0" smtClean="0"/>
              <a:t> moins sur ce qu’il signifie. </a:t>
            </a:r>
          </a:p>
          <a:p>
            <a:r>
              <a:rPr lang="fr-FR" baseline="0" dirty="0" err="1" smtClean="0"/>
              <a:t>Nayla</a:t>
            </a:r>
            <a:r>
              <a:rPr lang="fr-FR" baseline="0" dirty="0" smtClean="0"/>
              <a:t> =&gt; pas une interprétation, mais un point de vue, une approche, </a:t>
            </a:r>
            <a:r>
              <a:rPr lang="fr-FR" baseline="0" dirty="0" err="1" smtClean="0"/>
              <a:t>etc</a:t>
            </a:r>
            <a:r>
              <a:rPr lang="mr-IN" baseline="0" dirty="0" smtClean="0"/>
              <a:t>…</a:t>
            </a:r>
            <a:r>
              <a:rPr lang="fr-FR" baseline="0" dirty="0" smtClean="0"/>
              <a:t>car on n’interprète pas le formalisme. On part des phénomènes, puis des concepts. Et on peut déjà dégager </a:t>
            </a:r>
            <a:r>
              <a:rPr lang="fr-FR" baseline="0" dirty="0" err="1" smtClean="0"/>
              <a:t>bcp</a:t>
            </a:r>
            <a:r>
              <a:rPr lang="fr-FR" baseline="0" dirty="0" smtClean="0"/>
              <a:t> de caractéristiques du monde quantique, sans avoir écrit une seule équation.</a:t>
            </a:r>
            <a:endParaRPr lang="fr-FR" dirty="0"/>
          </a:p>
        </p:txBody>
      </p:sp>
      <p:sp>
        <p:nvSpPr>
          <p:cNvPr id="4" name="Espace réservé du numéro de diapositive 3"/>
          <p:cNvSpPr>
            <a:spLocks noGrp="1"/>
          </p:cNvSpPr>
          <p:nvPr>
            <p:ph type="sldNum" sz="quarter" idx="10"/>
          </p:nvPr>
        </p:nvSpPr>
        <p:spPr/>
        <p:txBody>
          <a:bodyPr/>
          <a:lstStyle/>
          <a:p>
            <a:pPr>
              <a:defRPr/>
            </a:pPr>
            <a:fld id="{245D3379-633E-BF47-A1A1-9FFD5B5E9057}" type="slidenum">
              <a:rPr lang="fr-FR" smtClean="0"/>
              <a:pPr>
                <a:defRPr/>
              </a:pPr>
              <a:t>2</a:t>
            </a:fld>
            <a:endParaRPr lang="fr-FR"/>
          </a:p>
        </p:txBody>
      </p:sp>
    </p:spTree>
    <p:extLst>
      <p:ext uri="{BB962C8B-B14F-4D97-AF65-F5344CB8AC3E}">
        <p14:creationId xmlns:p14="http://schemas.microsoft.com/office/powerpoint/2010/main" val="1347306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Publicité.</a:t>
            </a:r>
            <a:r>
              <a:rPr lang="fr-FR" baseline="0" dirty="0" smtClean="0"/>
              <a:t> Interprétations. Tous d’accord sur le formalisme, </a:t>
            </a:r>
            <a:r>
              <a:rPr lang="fr-FR" baseline="0" dirty="0" err="1" smtClean="0"/>
              <a:t>bcp</a:t>
            </a:r>
            <a:r>
              <a:rPr lang="fr-FR" baseline="0" dirty="0" smtClean="0"/>
              <a:t> moins sur ce qu’il signifie. </a:t>
            </a:r>
          </a:p>
          <a:p>
            <a:r>
              <a:rPr lang="fr-FR" baseline="0" dirty="0" err="1" smtClean="0"/>
              <a:t>Nayla</a:t>
            </a:r>
            <a:r>
              <a:rPr lang="fr-FR" baseline="0" dirty="0" smtClean="0"/>
              <a:t> =&gt; pas une interprétation, mais un point de vue, une approche, </a:t>
            </a:r>
            <a:r>
              <a:rPr lang="fr-FR" baseline="0" dirty="0" err="1" smtClean="0"/>
              <a:t>etc</a:t>
            </a:r>
            <a:r>
              <a:rPr lang="mr-IN" baseline="0" dirty="0" smtClean="0"/>
              <a:t>…</a:t>
            </a:r>
            <a:r>
              <a:rPr lang="fr-FR" baseline="0" dirty="0" smtClean="0"/>
              <a:t>car on n’interprète pas le formalisme. On part des phénomènes, puis des concepts. Et on peut déjà dégager </a:t>
            </a:r>
            <a:r>
              <a:rPr lang="fr-FR" baseline="0" dirty="0" err="1" smtClean="0"/>
              <a:t>bcp</a:t>
            </a:r>
            <a:r>
              <a:rPr lang="fr-FR" baseline="0" dirty="0" smtClean="0"/>
              <a:t> de caractéristiques du monde quantique, sans avoir écrit une seule équation.</a:t>
            </a:r>
            <a:endParaRPr lang="fr-FR" dirty="0"/>
          </a:p>
        </p:txBody>
      </p:sp>
      <p:sp>
        <p:nvSpPr>
          <p:cNvPr id="4" name="Espace réservé du numéro de diapositive 3"/>
          <p:cNvSpPr>
            <a:spLocks noGrp="1"/>
          </p:cNvSpPr>
          <p:nvPr>
            <p:ph type="sldNum" sz="quarter" idx="10"/>
          </p:nvPr>
        </p:nvSpPr>
        <p:spPr/>
        <p:txBody>
          <a:bodyPr/>
          <a:lstStyle/>
          <a:p>
            <a:pPr>
              <a:defRPr/>
            </a:pPr>
            <a:fld id="{245D3379-633E-BF47-A1A1-9FFD5B5E9057}" type="slidenum">
              <a:rPr lang="fr-FR" smtClean="0"/>
              <a:pPr>
                <a:defRPr/>
              </a:pPr>
              <a:t>82</a:t>
            </a:fld>
            <a:endParaRPr lang="fr-FR"/>
          </a:p>
        </p:txBody>
      </p:sp>
    </p:spTree>
    <p:extLst>
      <p:ext uri="{BB962C8B-B14F-4D97-AF65-F5344CB8AC3E}">
        <p14:creationId xmlns:p14="http://schemas.microsoft.com/office/powerpoint/2010/main" val="1347306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va être </a:t>
            </a:r>
            <a:r>
              <a:rPr lang="fr-FR" dirty="0" err="1" smtClean="0"/>
              <a:t>bcp</a:t>
            </a:r>
            <a:r>
              <a:rPr lang="fr-FR" dirty="0" smtClean="0"/>
              <a:t> question de réalisme et d’ontologie, dc définitions</a:t>
            </a:r>
            <a:endParaRPr lang="fr-FR" dirty="0"/>
          </a:p>
        </p:txBody>
      </p:sp>
      <p:sp>
        <p:nvSpPr>
          <p:cNvPr id="4" name="Espace réservé du numéro de diapositive 3"/>
          <p:cNvSpPr>
            <a:spLocks noGrp="1"/>
          </p:cNvSpPr>
          <p:nvPr>
            <p:ph type="sldNum" sz="quarter" idx="10"/>
          </p:nvPr>
        </p:nvSpPr>
        <p:spPr/>
        <p:txBody>
          <a:bodyPr/>
          <a:lstStyle/>
          <a:p>
            <a:pPr>
              <a:defRPr/>
            </a:pPr>
            <a:fld id="{245D3379-633E-BF47-A1A1-9FFD5B5E9057}" type="slidenum">
              <a:rPr lang="fr-FR" smtClean="0"/>
              <a:pPr>
                <a:defRPr/>
              </a:pPr>
              <a:t>3</a:t>
            </a:fld>
            <a:endParaRPr lang="fr-FR"/>
          </a:p>
        </p:txBody>
      </p:sp>
    </p:spTree>
    <p:extLst>
      <p:ext uri="{BB962C8B-B14F-4D97-AF65-F5344CB8AC3E}">
        <p14:creationId xmlns:p14="http://schemas.microsoft.com/office/powerpoint/2010/main" val="3207701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Longue intro: comprendre pourquoi</a:t>
            </a:r>
            <a:r>
              <a:rPr lang="fr-FR" baseline="0" dirty="0" smtClean="0"/>
              <a:t> réalisme et MQ ont des rapports si complexes, et où on en est aujourd’hui. Je ne vais pas détailler les différentes interprétations, mais surtout expliciter les ingrédients de l’ontologie quantique ordinaire, que l’on applique presque sans s’en rendre compte.</a:t>
            </a:r>
          </a:p>
          <a:p>
            <a:endParaRPr lang="fr-FR" dirty="0"/>
          </a:p>
        </p:txBody>
      </p:sp>
      <p:sp>
        <p:nvSpPr>
          <p:cNvPr id="4" name="Espace réservé du numéro de diapositive 3"/>
          <p:cNvSpPr>
            <a:spLocks noGrp="1"/>
          </p:cNvSpPr>
          <p:nvPr>
            <p:ph type="sldNum" sz="quarter" idx="10"/>
          </p:nvPr>
        </p:nvSpPr>
        <p:spPr/>
        <p:txBody>
          <a:bodyPr/>
          <a:lstStyle/>
          <a:p>
            <a:pPr>
              <a:defRPr/>
            </a:pPr>
            <a:fld id="{245D3379-633E-BF47-A1A1-9FFD5B5E9057}" type="slidenum">
              <a:rPr lang="fr-FR" smtClean="0"/>
              <a:pPr>
                <a:defRPr/>
              </a:pPr>
              <a:t>4</a:t>
            </a:fld>
            <a:endParaRPr lang="fr-FR"/>
          </a:p>
        </p:txBody>
      </p:sp>
    </p:spTree>
    <p:extLst>
      <p:ext uri="{BB962C8B-B14F-4D97-AF65-F5344CB8AC3E}">
        <p14:creationId xmlns:p14="http://schemas.microsoft.com/office/powerpoint/2010/main" val="2745775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s’est habitué au problème quantique, qui est celui d’une réalité cachée</a:t>
            </a:r>
            <a:r>
              <a:rPr lang="fr-FR" baseline="0" dirty="0" smtClean="0"/>
              <a:t> par nos appareils de mesure. Inconfort philosophique.</a:t>
            </a:r>
            <a:endParaRPr lang="fr-FR" dirty="0"/>
          </a:p>
        </p:txBody>
      </p:sp>
      <p:sp>
        <p:nvSpPr>
          <p:cNvPr id="4" name="Espace réservé du numéro de diapositive 3"/>
          <p:cNvSpPr>
            <a:spLocks noGrp="1"/>
          </p:cNvSpPr>
          <p:nvPr>
            <p:ph type="sldNum" sz="quarter" idx="10"/>
          </p:nvPr>
        </p:nvSpPr>
        <p:spPr/>
        <p:txBody>
          <a:bodyPr/>
          <a:lstStyle/>
          <a:p>
            <a:pPr>
              <a:defRPr/>
            </a:pPr>
            <a:fld id="{245D3379-633E-BF47-A1A1-9FFD5B5E9057}" type="slidenum">
              <a:rPr lang="fr-FR" smtClean="0"/>
              <a:pPr>
                <a:defRPr/>
              </a:pPr>
              <a:t>13</a:t>
            </a:fld>
            <a:endParaRPr lang="fr-FR"/>
          </a:p>
        </p:txBody>
      </p:sp>
    </p:spTree>
    <p:extLst>
      <p:ext uri="{BB962C8B-B14F-4D97-AF65-F5344CB8AC3E}">
        <p14:creationId xmlns:p14="http://schemas.microsoft.com/office/powerpoint/2010/main" val="2771645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Troisième inconfort.</a:t>
            </a:r>
            <a:r>
              <a:rPr lang="fr-FR" baseline="0" dirty="0" smtClean="0"/>
              <a:t> Avant: dichotomie dans les objets, maintenant, dichotomie dans les lois quantiques. Unitaire vs non-unitaire. Déterministe vs aléatoire. </a:t>
            </a:r>
          </a:p>
          <a:p>
            <a:endParaRPr lang="fr-FR" baseline="0" dirty="0" smtClean="0"/>
          </a:p>
          <a:p>
            <a:r>
              <a:rPr lang="fr-FR" baseline="0" dirty="0" smtClean="0"/>
              <a:t>Bilan: Pour être heureux, on aimerait bien se débarrasser des appareils de mesure qui cachent la réalité, ont l’air d’avoir une description différente et ont une action apparemment différente sur l’évolution du système.</a:t>
            </a:r>
          </a:p>
          <a:p>
            <a:endParaRPr lang="fr-FR" baseline="0" dirty="0" smtClean="0"/>
          </a:p>
          <a:p>
            <a:r>
              <a:rPr lang="fr-FR" baseline="0" dirty="0" smtClean="0"/>
              <a:t>Nous: on va au contraire construire sur la mesure. La mesure devient le levier sur lequel soulever le monde..</a:t>
            </a:r>
            <a:endParaRPr lang="fr-FR" dirty="0"/>
          </a:p>
        </p:txBody>
      </p:sp>
      <p:sp>
        <p:nvSpPr>
          <p:cNvPr id="4" name="Espace réservé du numéro de diapositive 3"/>
          <p:cNvSpPr>
            <a:spLocks noGrp="1"/>
          </p:cNvSpPr>
          <p:nvPr>
            <p:ph type="sldNum" sz="quarter" idx="10"/>
          </p:nvPr>
        </p:nvSpPr>
        <p:spPr/>
        <p:txBody>
          <a:bodyPr/>
          <a:lstStyle/>
          <a:p>
            <a:pPr>
              <a:defRPr/>
            </a:pPr>
            <a:fld id="{245D3379-633E-BF47-A1A1-9FFD5B5E9057}" type="slidenum">
              <a:rPr lang="fr-FR" smtClean="0"/>
              <a:pPr>
                <a:defRPr/>
              </a:pPr>
              <a:t>14</a:t>
            </a:fld>
            <a:endParaRPr lang="fr-FR"/>
          </a:p>
        </p:txBody>
      </p:sp>
    </p:spTree>
    <p:extLst>
      <p:ext uri="{BB962C8B-B14F-4D97-AF65-F5344CB8AC3E}">
        <p14:creationId xmlns:p14="http://schemas.microsoft.com/office/powerpoint/2010/main" val="1464997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rend le processus conscient</a:t>
            </a:r>
            <a:endParaRPr lang="fr-FR" dirty="0"/>
          </a:p>
        </p:txBody>
      </p:sp>
      <p:sp>
        <p:nvSpPr>
          <p:cNvPr id="4" name="Espace réservé du numéro de diapositive 3"/>
          <p:cNvSpPr>
            <a:spLocks noGrp="1"/>
          </p:cNvSpPr>
          <p:nvPr>
            <p:ph type="sldNum" sz="quarter" idx="10"/>
          </p:nvPr>
        </p:nvSpPr>
        <p:spPr/>
        <p:txBody>
          <a:bodyPr/>
          <a:lstStyle/>
          <a:p>
            <a:pPr>
              <a:defRPr/>
            </a:pPr>
            <a:fld id="{245D3379-633E-BF47-A1A1-9FFD5B5E9057}" type="slidenum">
              <a:rPr lang="fr-FR" smtClean="0"/>
              <a:pPr>
                <a:defRPr/>
              </a:pPr>
              <a:t>16</a:t>
            </a:fld>
            <a:endParaRPr lang="fr-FR"/>
          </a:p>
        </p:txBody>
      </p:sp>
    </p:spTree>
    <p:extLst>
      <p:ext uri="{BB962C8B-B14F-4D97-AF65-F5344CB8AC3E}">
        <p14:creationId xmlns:p14="http://schemas.microsoft.com/office/powerpoint/2010/main" val="2408728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Par exemple: penser au photon et à sa polarisation</a:t>
            </a:r>
            <a:endParaRPr lang="fr-FR" dirty="0"/>
          </a:p>
        </p:txBody>
      </p:sp>
      <p:sp>
        <p:nvSpPr>
          <p:cNvPr id="4" name="Espace réservé du numéro de diapositive 3"/>
          <p:cNvSpPr>
            <a:spLocks noGrp="1"/>
          </p:cNvSpPr>
          <p:nvPr>
            <p:ph type="sldNum" sz="quarter" idx="10"/>
          </p:nvPr>
        </p:nvSpPr>
        <p:spPr/>
        <p:txBody>
          <a:bodyPr/>
          <a:lstStyle/>
          <a:p>
            <a:pPr>
              <a:defRPr/>
            </a:pPr>
            <a:fld id="{245D3379-633E-BF47-A1A1-9FFD5B5E9057}" type="slidenum">
              <a:rPr lang="fr-FR" smtClean="0"/>
              <a:pPr>
                <a:defRPr/>
              </a:pPr>
              <a:t>28</a:t>
            </a:fld>
            <a:endParaRPr lang="fr-FR"/>
          </a:p>
        </p:txBody>
      </p:sp>
    </p:spTree>
    <p:extLst>
      <p:ext uri="{BB962C8B-B14F-4D97-AF65-F5344CB8AC3E}">
        <p14:creationId xmlns:p14="http://schemas.microsoft.com/office/powerpoint/2010/main" val="821160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Traquer la certitude, pour avoir un précurseur d’état = une carte d’identité dont les items sont certains et répétables!</a:t>
            </a:r>
            <a:endParaRPr lang="fr-FR" dirty="0"/>
          </a:p>
        </p:txBody>
      </p:sp>
      <p:sp>
        <p:nvSpPr>
          <p:cNvPr id="4" name="Espace réservé du numéro de diapositive 3"/>
          <p:cNvSpPr>
            <a:spLocks noGrp="1"/>
          </p:cNvSpPr>
          <p:nvPr>
            <p:ph type="sldNum" sz="quarter" idx="10"/>
          </p:nvPr>
        </p:nvSpPr>
        <p:spPr/>
        <p:txBody>
          <a:bodyPr/>
          <a:lstStyle/>
          <a:p>
            <a:pPr>
              <a:defRPr/>
            </a:pPr>
            <a:fld id="{245D3379-633E-BF47-A1A1-9FFD5B5E9057}" type="slidenum">
              <a:rPr lang="fr-FR" smtClean="0"/>
              <a:pPr>
                <a:defRPr/>
              </a:pPr>
              <a:t>33</a:t>
            </a:fld>
            <a:endParaRPr lang="fr-FR"/>
          </a:p>
        </p:txBody>
      </p:sp>
    </p:spTree>
    <p:extLst>
      <p:ext uri="{BB962C8B-B14F-4D97-AF65-F5344CB8AC3E}">
        <p14:creationId xmlns:p14="http://schemas.microsoft.com/office/powerpoint/2010/main" val="519556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fr-FR" smtClean="0"/>
              <a:t>Cliquez et modifiez le titre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1A202D52-7DF7-2642-8E57-72F0F2590C27}"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ncho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r>
              <a:rPr lang="fr-FR" smtClean="0"/>
              <a:t>
              </a:t>
            </a:r>
            <a:endParaRPr lang="fr-FR"/>
          </a:p>
        </p:txBody>
      </p:sp>
      <p:sp>
        <p:nvSpPr>
          <p:cNvPr id="6" name="Slide Number Placeholder 5"/>
          <p:cNvSpPr>
            <a:spLocks noGrp="1"/>
          </p:cNvSpPr>
          <p:nvPr>
            <p:ph type="sldNum" sz="quarter" idx="12"/>
          </p:nvPr>
        </p:nvSpPr>
        <p:spPr/>
        <p:txBody>
          <a:bodyPr/>
          <a:lstStyle/>
          <a:p>
            <a:pPr>
              <a:defRPr/>
            </a:pPr>
            <a:fld id="{1ADE4237-9C54-BD48-A001-AA8BD95E17AF}" type="slidenum">
              <a:rPr lang="fr-FR" smtClean="0"/>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r>
              <a:rPr lang="fr-FR" smtClean="0"/>
              <a:t>
              </a:t>
            </a:r>
            <a:endParaRPr lang="fr-FR"/>
          </a:p>
        </p:txBody>
      </p:sp>
      <p:sp>
        <p:nvSpPr>
          <p:cNvPr id="6" name="Slide Number Placeholder 5"/>
          <p:cNvSpPr>
            <a:spLocks noGrp="1"/>
          </p:cNvSpPr>
          <p:nvPr>
            <p:ph type="sldNum" sz="quarter" idx="12"/>
          </p:nvPr>
        </p:nvSpPr>
        <p:spPr/>
        <p:txBody>
          <a:bodyPr/>
          <a:lstStyle/>
          <a:p>
            <a:pPr>
              <a:defRPr/>
            </a:pPr>
            <a:fld id="{F9831B15-3DCC-7743-8F6E-32E90D232231}" type="slidenum">
              <a:rPr lang="fr-FR" smtClean="0"/>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r>
              <a:rPr lang="fr-FR" smtClean="0"/>
              <a:t>
              </a:t>
            </a:r>
            <a:endParaRPr lang="fr-FR"/>
          </a:p>
        </p:txBody>
      </p:sp>
      <p:sp>
        <p:nvSpPr>
          <p:cNvPr id="6" name="Slide Number Placeholder 5"/>
          <p:cNvSpPr>
            <a:spLocks noGrp="1"/>
          </p:cNvSpPr>
          <p:nvPr>
            <p:ph type="sldNum" sz="quarter" idx="12"/>
          </p:nvPr>
        </p:nvSpPr>
        <p:spPr/>
        <p:txBody>
          <a:bodyPr/>
          <a:lstStyle/>
          <a:p>
            <a:pPr>
              <a:defRPr/>
            </a:pPr>
            <a:fld id="{688DB307-52A6-F34E-9DEB-5F08E8734B37}" type="slidenum">
              <a:rPr lang="fr-FR" smtClean="0"/>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7C8ABDA9-FEB9-1542-900B-63BAB93572CF}"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pPr>
              <a:defRPr/>
            </a:pPr>
            <a:endParaRPr lang="fr-FR"/>
          </a:p>
        </p:txBody>
      </p:sp>
      <p:sp>
        <p:nvSpPr>
          <p:cNvPr id="6" name="Footer Placeholder 5"/>
          <p:cNvSpPr>
            <a:spLocks noGrp="1"/>
          </p:cNvSpPr>
          <p:nvPr>
            <p:ph type="ftr" sz="quarter" idx="11"/>
          </p:nvPr>
        </p:nvSpPr>
        <p:spPr/>
        <p:txBody>
          <a:bodyPr/>
          <a:lstStyle/>
          <a:p>
            <a:pPr>
              <a:defRPr/>
            </a:pPr>
            <a:r>
              <a:rPr lang="fr-FR" smtClean="0"/>
              <a:t>
              </a:t>
            </a:r>
            <a:endParaRPr lang="fr-FR"/>
          </a:p>
        </p:txBody>
      </p:sp>
      <p:sp>
        <p:nvSpPr>
          <p:cNvPr id="7" name="Slide Number Placeholder 6"/>
          <p:cNvSpPr>
            <a:spLocks noGrp="1"/>
          </p:cNvSpPr>
          <p:nvPr>
            <p:ph type="sldNum" sz="quarter" idx="12"/>
          </p:nvPr>
        </p:nvSpPr>
        <p:spPr/>
        <p:txBody>
          <a:bodyPr/>
          <a:lstStyle/>
          <a:p>
            <a:pPr>
              <a:defRPr/>
            </a:pPr>
            <a:fld id="{0D02ECFF-35A9-4D43-A4CE-7BAC583334D9}" type="slidenum">
              <a:rPr lang="fr-FR" smtClean="0"/>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pPr>
              <a:defRPr/>
            </a:pPr>
            <a:endParaRPr lang="fr-FR"/>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pPr>
              <a:defRPr/>
            </a:pPr>
            <a:fld id="{FED6C141-34C6-164B-8CB3-3C1FFA1321C4}" type="slidenum">
              <a:rPr lang="fr-FR" smtClean="0"/>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p>
            <a:pPr>
              <a:defRPr/>
            </a:pPr>
            <a:endParaRPr lang="fr-FR"/>
          </a:p>
        </p:txBody>
      </p:sp>
      <p:sp>
        <p:nvSpPr>
          <p:cNvPr id="4" name="Footer Placeholder 3"/>
          <p:cNvSpPr>
            <a:spLocks noGrp="1"/>
          </p:cNvSpPr>
          <p:nvPr>
            <p:ph type="ftr" sz="quarter" idx="11"/>
          </p:nvPr>
        </p:nvSpPr>
        <p:spPr/>
        <p:txBody>
          <a:bodyPr/>
          <a:lstStyle/>
          <a:p>
            <a:pPr>
              <a:defRPr/>
            </a:pPr>
            <a:r>
              <a:rPr lang="fr-FR" smtClean="0"/>
              <a:t>
              </a:t>
            </a:r>
            <a:endParaRPr lang="fr-FR"/>
          </a:p>
        </p:txBody>
      </p:sp>
      <p:sp>
        <p:nvSpPr>
          <p:cNvPr id="5" name="Slide Number Placeholder 4"/>
          <p:cNvSpPr>
            <a:spLocks noGrp="1"/>
          </p:cNvSpPr>
          <p:nvPr>
            <p:ph type="sldNum" sz="quarter" idx="12"/>
          </p:nvPr>
        </p:nvSpPr>
        <p:spPr/>
        <p:txBody>
          <a:bodyPr/>
          <a:lstStyle/>
          <a:p>
            <a:pPr>
              <a:defRPr/>
            </a:pPr>
            <a:fld id="{E480025E-0203-9A4A-9DFE-319C50C4AA87}" type="slidenum">
              <a:rPr lang="fr-FR" smtClean="0"/>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fr-FR"/>
          </a:p>
        </p:txBody>
      </p:sp>
      <p:sp>
        <p:nvSpPr>
          <p:cNvPr id="3" name="Footer Placeholder 2"/>
          <p:cNvSpPr>
            <a:spLocks noGrp="1"/>
          </p:cNvSpPr>
          <p:nvPr>
            <p:ph type="ftr" sz="quarter" idx="11"/>
          </p:nvPr>
        </p:nvSpPr>
        <p:spPr/>
        <p:txBody>
          <a:bodyPr/>
          <a:lstStyle/>
          <a:p>
            <a:pPr>
              <a:defRPr/>
            </a:pPr>
            <a:r>
              <a:rPr lang="fr-FR" smtClean="0"/>
              <a:t>
              </a:t>
            </a:r>
            <a:endParaRPr lang="fr-FR"/>
          </a:p>
        </p:txBody>
      </p:sp>
      <p:sp>
        <p:nvSpPr>
          <p:cNvPr id="4" name="Slide Number Placeholder 3"/>
          <p:cNvSpPr>
            <a:spLocks noGrp="1"/>
          </p:cNvSpPr>
          <p:nvPr>
            <p:ph type="sldNum" sz="quarter" idx="12"/>
          </p:nvPr>
        </p:nvSpPr>
        <p:spPr/>
        <p:txBody>
          <a:bodyPr/>
          <a:lstStyle/>
          <a:p>
            <a:pPr>
              <a:defRPr/>
            </a:pPr>
            <a:fld id="{37B9ADE0-FA2B-4442-A4F8-F5772A8F53CC}" type="slidenum">
              <a:rPr lang="fr-FR" smtClean="0"/>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pPr>
              <a:defRPr/>
            </a:pPr>
            <a:endParaRPr lang="fr-FR"/>
          </a:p>
        </p:txBody>
      </p:sp>
      <p:sp>
        <p:nvSpPr>
          <p:cNvPr id="6" name="Footer Placeholder 5"/>
          <p:cNvSpPr>
            <a:spLocks noGrp="1"/>
          </p:cNvSpPr>
          <p:nvPr>
            <p:ph type="ftr" sz="quarter" idx="11"/>
          </p:nvPr>
        </p:nvSpPr>
        <p:spPr/>
        <p:txBody>
          <a:bodyPr/>
          <a:lstStyle/>
          <a:p>
            <a:pPr>
              <a:defRPr/>
            </a:pPr>
            <a:r>
              <a:rPr lang="fr-FR" smtClean="0"/>
              <a:t>
              </a:t>
            </a:r>
            <a:endParaRPr lang="fr-FR"/>
          </a:p>
        </p:txBody>
      </p:sp>
      <p:sp>
        <p:nvSpPr>
          <p:cNvPr id="7" name="Slide Number Placeholder 6"/>
          <p:cNvSpPr>
            <a:spLocks noGrp="1"/>
          </p:cNvSpPr>
          <p:nvPr>
            <p:ph type="sldNum" sz="quarter" idx="12"/>
          </p:nvPr>
        </p:nvSpPr>
        <p:spPr/>
        <p:txBody>
          <a:bodyPr/>
          <a:lstStyle/>
          <a:p>
            <a:pPr>
              <a:defRPr/>
            </a:pPr>
            <a:fld id="{AC37C655-D777-734E-A0B7-5F9FEC6783CD}" type="slidenum">
              <a:rPr lang="fr-FR" smtClean="0"/>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pPr>
              <a:defRPr/>
            </a:pPr>
            <a:endParaRPr lang="fr-FR"/>
          </a:p>
        </p:txBody>
      </p:sp>
      <p:sp>
        <p:nvSpPr>
          <p:cNvPr id="6" name="Footer Placeholder 5"/>
          <p:cNvSpPr>
            <a:spLocks noGrp="1"/>
          </p:cNvSpPr>
          <p:nvPr>
            <p:ph type="ftr" sz="quarter" idx="11"/>
          </p:nvPr>
        </p:nvSpPr>
        <p:spPr/>
        <p:txBody>
          <a:bodyPr/>
          <a:lstStyle/>
          <a:p>
            <a:pPr>
              <a:defRPr/>
            </a:pPr>
            <a:r>
              <a:rPr lang="fr-FR" smtClean="0"/>
              <a:t>
              </a:t>
            </a:r>
            <a:endParaRPr lang="fr-FR"/>
          </a:p>
        </p:txBody>
      </p:sp>
      <p:sp>
        <p:nvSpPr>
          <p:cNvPr id="7" name="Slide Number Placeholder 6"/>
          <p:cNvSpPr>
            <a:spLocks noGrp="1"/>
          </p:cNvSpPr>
          <p:nvPr>
            <p:ph type="sldNum" sz="quarter" idx="12"/>
          </p:nvPr>
        </p:nvSpPr>
        <p:spPr/>
        <p:txBody>
          <a:bodyPr/>
          <a:lstStyle/>
          <a:p>
            <a:pPr>
              <a:defRPr/>
            </a:pPr>
            <a:fld id="{BB6AA27F-7070-1C40-805C-F333743EDD37}" type="slidenum">
              <a:rPr lang="fr-FR" smtClean="0"/>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fr-FR" smtClean="0"/>
              <a:t>Cliquez et modifiez le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fr-FR" smtClean="0"/>
              <a:t>
              </a:t>
            </a: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BF913C0-1139-E144-B51C-C167EA4445B0}" type="slidenum">
              <a:rPr lang="fr-FR" smtClean="0"/>
              <a:pPr>
                <a:defRPr/>
              </a:pPr>
              <a:t>‹#›</a:t>
            </a:fld>
            <a:endParaRPr lang="fr-FR"/>
          </a:p>
        </p:txBody>
      </p:sp>
    </p:spTree>
  </p:cSld>
  <p:clrMap bg1="dk1" tx1="lt1" bg2="dk2" tx2="lt2" accent1="accent1" accent2="accent2" accent3="accent3" accent4="accent4" accent5="accent5" accent6="accent6" hlink="hlink" folHlink="folHlink"/>
  <p:sldLayoutIdLst>
    <p:sldLayoutId id="2147484921" r:id="rId1"/>
    <p:sldLayoutId id="2147484922" r:id="rId2"/>
    <p:sldLayoutId id="2147484923" r:id="rId3"/>
    <p:sldLayoutId id="2147484924" r:id="rId4"/>
    <p:sldLayoutId id="2147484925" r:id="rId5"/>
    <p:sldLayoutId id="2147484926" r:id="rId6"/>
    <p:sldLayoutId id="2147484927" r:id="rId7"/>
    <p:sldLayoutId id="2147484928" r:id="rId8"/>
    <p:sldLayoutId id="2147484929" r:id="rId9"/>
    <p:sldLayoutId id="2147484930" r:id="rId10"/>
    <p:sldLayoutId id="2147484931"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emf"/><Relationship Id="rId6" Type="http://schemas.openxmlformats.org/officeDocument/2006/relationships/image" Target="../media/image14.emf"/><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g"/><Relationship Id="rId3" Type="http://schemas.openxmlformats.org/officeDocument/2006/relationships/image" Target="../media/image2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g"/><Relationship Id="rId3" Type="http://schemas.openxmlformats.org/officeDocument/2006/relationships/image" Target="../media/image22.png"/></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eg"/><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eg"/><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g"/><Relationship Id="rId3" Type="http://schemas.openxmlformats.org/officeDocument/2006/relationships/image" Target="../media/image22.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emf"/><Relationship Id="rId3" Type="http://schemas.openxmlformats.org/officeDocument/2006/relationships/image" Target="../media/image26.emf"/></Relationships>
</file>

<file path=ppt/slides/_rels/slide8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6.emf"/><Relationship Id="rId1" Type="http://schemas.openxmlformats.org/officeDocument/2006/relationships/slideLayout" Target="../slideLayouts/slideLayout6.xml"/><Relationship Id="rId2"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85900" y="4413240"/>
            <a:ext cx="6375400" cy="1200328"/>
          </a:xfrm>
          <a:prstGeom prst="rect">
            <a:avLst/>
          </a:prstGeom>
          <a:ln>
            <a:solidFill>
              <a:srgbClr val="FFFFFF"/>
            </a:solidFill>
          </a:ln>
        </p:spPr>
        <p:txBody>
          <a:bodyPr wrap="square">
            <a:spAutoFit/>
          </a:bodyPr>
          <a:lstStyle/>
          <a:p>
            <a:pPr algn="ctr"/>
            <a:r>
              <a:rPr lang="fr-FR" b="1" u="sng" dirty="0">
                <a:solidFill>
                  <a:schemeClr val="tx1"/>
                </a:solidFill>
                <a:latin typeface="Corbel"/>
                <a:cs typeface="Corbel"/>
              </a:rPr>
              <a:t>Alexia </a:t>
            </a:r>
            <a:r>
              <a:rPr lang="fr-FR" b="1" u="sng" dirty="0" err="1" smtClean="0">
                <a:solidFill>
                  <a:schemeClr val="tx1"/>
                </a:solidFill>
                <a:latin typeface="Corbel"/>
                <a:cs typeface="Corbel"/>
              </a:rPr>
              <a:t>Auffèves</a:t>
            </a:r>
            <a:r>
              <a:rPr lang="fr-FR" b="1" dirty="0" smtClean="0">
                <a:solidFill>
                  <a:schemeClr val="tx1"/>
                </a:solidFill>
                <a:latin typeface="Corbel"/>
                <a:cs typeface="Corbel"/>
              </a:rPr>
              <a:t> (CNRS Grenoble)</a:t>
            </a:r>
          </a:p>
          <a:p>
            <a:pPr algn="ctr"/>
            <a:r>
              <a:rPr lang="fr-FR" dirty="0" err="1" smtClean="0">
                <a:solidFill>
                  <a:schemeClr val="tx1"/>
                </a:solidFill>
                <a:latin typeface="Corbel"/>
                <a:cs typeface="Corbel"/>
              </a:rPr>
              <a:t>Nayla</a:t>
            </a:r>
            <a:r>
              <a:rPr lang="fr-FR" dirty="0" smtClean="0">
                <a:solidFill>
                  <a:schemeClr val="tx1"/>
                </a:solidFill>
                <a:latin typeface="Corbel"/>
                <a:cs typeface="Corbel"/>
              </a:rPr>
              <a:t> </a:t>
            </a:r>
            <a:r>
              <a:rPr lang="fr-FR" dirty="0" err="1" smtClean="0">
                <a:solidFill>
                  <a:schemeClr val="tx1"/>
                </a:solidFill>
                <a:latin typeface="Corbel"/>
                <a:cs typeface="Corbel"/>
              </a:rPr>
              <a:t>Farouki</a:t>
            </a:r>
            <a:r>
              <a:rPr lang="fr-FR" dirty="0" smtClean="0">
                <a:solidFill>
                  <a:schemeClr val="tx1"/>
                </a:solidFill>
                <a:latin typeface="Corbel"/>
                <a:cs typeface="Corbel"/>
              </a:rPr>
              <a:t> (CEA Grenoble)</a:t>
            </a:r>
          </a:p>
          <a:p>
            <a:pPr algn="ctr"/>
            <a:r>
              <a:rPr lang="fr-FR" dirty="0" smtClean="0">
                <a:solidFill>
                  <a:schemeClr val="tx1"/>
                </a:solidFill>
                <a:latin typeface="Corbel"/>
                <a:cs typeface="Corbel"/>
              </a:rPr>
              <a:t>Philippe </a:t>
            </a:r>
            <a:r>
              <a:rPr lang="fr-FR" dirty="0" err="1" smtClean="0">
                <a:solidFill>
                  <a:schemeClr val="tx1"/>
                </a:solidFill>
                <a:latin typeface="Corbel"/>
                <a:cs typeface="Corbel"/>
              </a:rPr>
              <a:t>Grangier</a:t>
            </a:r>
            <a:r>
              <a:rPr lang="fr-FR" dirty="0" smtClean="0">
                <a:solidFill>
                  <a:schemeClr val="tx1"/>
                </a:solidFill>
                <a:latin typeface="Corbel"/>
                <a:cs typeface="Corbel"/>
              </a:rPr>
              <a:t> (CNRS Palaiseau)</a:t>
            </a:r>
          </a:p>
        </p:txBody>
      </p:sp>
      <p:sp>
        <p:nvSpPr>
          <p:cNvPr id="4" name="ZoneTexte 3"/>
          <p:cNvSpPr txBox="1"/>
          <p:nvPr/>
        </p:nvSpPr>
        <p:spPr>
          <a:xfrm>
            <a:off x="5159090" y="6457890"/>
            <a:ext cx="3984910" cy="400110"/>
          </a:xfrm>
          <a:prstGeom prst="rect">
            <a:avLst/>
          </a:prstGeom>
          <a:noFill/>
        </p:spPr>
        <p:txBody>
          <a:bodyPr wrap="none" rtlCol="0">
            <a:spAutoFit/>
          </a:bodyPr>
          <a:lstStyle/>
          <a:p>
            <a:r>
              <a:rPr lang="fr-FR" sz="2000" dirty="0" err="1" smtClean="0">
                <a:solidFill>
                  <a:srgbClr val="FFFFFF"/>
                </a:solidFill>
                <a:latin typeface="Corbel"/>
                <a:cs typeface="Corbel"/>
              </a:rPr>
              <a:t>Lapp</a:t>
            </a:r>
            <a:r>
              <a:rPr lang="fr-FR" sz="2000" dirty="0" smtClean="0">
                <a:solidFill>
                  <a:srgbClr val="FFFFFF"/>
                </a:solidFill>
                <a:latin typeface="Corbel"/>
                <a:cs typeface="Corbel"/>
              </a:rPr>
              <a:t> &amp; </a:t>
            </a:r>
            <a:r>
              <a:rPr lang="fr-FR" sz="2000" dirty="0" err="1" smtClean="0">
                <a:solidFill>
                  <a:srgbClr val="FFFFFF"/>
                </a:solidFill>
                <a:latin typeface="Corbel"/>
                <a:cs typeface="Corbel"/>
              </a:rPr>
              <a:t>Lapth</a:t>
            </a:r>
            <a:r>
              <a:rPr lang="fr-FR" sz="2000" dirty="0" smtClean="0">
                <a:solidFill>
                  <a:srgbClr val="FFFFFF"/>
                </a:solidFill>
                <a:latin typeface="Corbel"/>
                <a:cs typeface="Corbel"/>
              </a:rPr>
              <a:t>, </a:t>
            </a:r>
            <a:r>
              <a:rPr lang="fr-FR" sz="2000" dirty="0" smtClean="0">
                <a:solidFill>
                  <a:srgbClr val="FFFFFF"/>
                </a:solidFill>
                <a:latin typeface="Corbel"/>
                <a:cs typeface="Corbel"/>
              </a:rPr>
              <a:t>Annecy, </a:t>
            </a:r>
            <a:r>
              <a:rPr lang="fr-FR" sz="2000" dirty="0" err="1" smtClean="0">
                <a:solidFill>
                  <a:srgbClr val="FFFFFF"/>
                </a:solidFill>
                <a:latin typeface="Corbel"/>
                <a:cs typeface="Corbel"/>
              </a:rPr>
              <a:t>June</a:t>
            </a:r>
            <a:r>
              <a:rPr lang="fr-FR" sz="2000" dirty="0" smtClean="0">
                <a:solidFill>
                  <a:srgbClr val="FFFFFF"/>
                </a:solidFill>
                <a:latin typeface="Corbel"/>
                <a:cs typeface="Corbel"/>
              </a:rPr>
              <a:t> </a:t>
            </a:r>
            <a:r>
              <a:rPr lang="fr-FR" sz="2000" dirty="0" smtClean="0">
                <a:solidFill>
                  <a:srgbClr val="FFFFFF"/>
                </a:solidFill>
                <a:latin typeface="Corbel"/>
                <a:cs typeface="Corbel"/>
              </a:rPr>
              <a:t>13, </a:t>
            </a:r>
            <a:r>
              <a:rPr lang="fr-FR" sz="2000" dirty="0" smtClean="0">
                <a:solidFill>
                  <a:srgbClr val="FFFFFF"/>
                </a:solidFill>
                <a:latin typeface="Corbel"/>
                <a:cs typeface="Corbel"/>
              </a:rPr>
              <a:t>2017</a:t>
            </a:r>
            <a:endParaRPr lang="fr-FR" sz="2000" baseline="30000" dirty="0">
              <a:solidFill>
                <a:srgbClr val="FFFFFF"/>
              </a:solidFill>
              <a:latin typeface="Corbel"/>
              <a:cs typeface="Corbel"/>
            </a:endParaRPr>
          </a:p>
        </p:txBody>
      </p:sp>
      <p:sp>
        <p:nvSpPr>
          <p:cNvPr id="5" name="Rectangle 4"/>
          <p:cNvSpPr/>
          <p:nvPr/>
        </p:nvSpPr>
        <p:spPr>
          <a:xfrm>
            <a:off x="1638300" y="310364"/>
            <a:ext cx="5956300" cy="3139321"/>
          </a:xfrm>
          <a:prstGeom prst="rect">
            <a:avLst/>
          </a:prstGeom>
          <a:ln>
            <a:noFill/>
          </a:ln>
        </p:spPr>
        <p:txBody>
          <a:bodyPr wrap="square">
            <a:spAutoFit/>
          </a:bodyPr>
          <a:lstStyle/>
          <a:p>
            <a:pPr algn="ctr"/>
            <a:r>
              <a:rPr lang="fr-FR" sz="6600" dirty="0">
                <a:solidFill>
                  <a:srgbClr val="FFFFFF"/>
                </a:solidFill>
                <a:latin typeface="Corbel"/>
                <a:cs typeface="Corbel"/>
              </a:rPr>
              <a:t/>
            </a:r>
            <a:br>
              <a:rPr lang="fr-FR" sz="6600" dirty="0">
                <a:solidFill>
                  <a:srgbClr val="FFFFFF"/>
                </a:solidFill>
                <a:latin typeface="Corbel"/>
                <a:cs typeface="Corbel"/>
              </a:rPr>
            </a:br>
            <a:r>
              <a:rPr lang="fr-FR" sz="6600" i="1" baseline="-25000" dirty="0">
                <a:solidFill>
                  <a:srgbClr val="FFFFFF"/>
                </a:solidFill>
                <a:latin typeface="Corbel"/>
                <a:cs typeface="Corbel"/>
              </a:rPr>
              <a:t>A </a:t>
            </a:r>
            <a:r>
              <a:rPr lang="fr-FR" sz="6600" i="1" baseline="-25000" dirty="0" err="1">
                <a:solidFill>
                  <a:srgbClr val="FFFFFF"/>
                </a:solidFill>
                <a:latin typeface="Corbel"/>
                <a:cs typeface="Corbel"/>
              </a:rPr>
              <a:t>physically</a:t>
            </a:r>
            <a:r>
              <a:rPr lang="fr-FR" sz="6600" i="1" baseline="-25000" dirty="0">
                <a:solidFill>
                  <a:srgbClr val="FFFFFF"/>
                </a:solidFill>
                <a:latin typeface="Corbel"/>
                <a:cs typeface="Corbel"/>
              </a:rPr>
              <a:t> </a:t>
            </a:r>
            <a:r>
              <a:rPr lang="fr-FR" sz="6600" i="1" baseline="-25000" dirty="0" err="1">
                <a:solidFill>
                  <a:srgbClr val="FFFFFF"/>
                </a:solidFill>
                <a:latin typeface="Corbel"/>
                <a:cs typeface="Corbel"/>
              </a:rPr>
              <a:t>realist</a:t>
            </a:r>
            <a:r>
              <a:rPr lang="fr-FR" sz="6600" i="1" baseline="-25000" dirty="0">
                <a:solidFill>
                  <a:srgbClr val="FFFFFF"/>
                </a:solidFill>
                <a:latin typeface="Corbel"/>
                <a:cs typeface="Corbel"/>
              </a:rPr>
              <a:t> </a:t>
            </a:r>
            <a:r>
              <a:rPr lang="fr-FR" sz="6600" i="1" baseline="-25000" dirty="0" err="1">
                <a:solidFill>
                  <a:srgbClr val="FFFFFF"/>
                </a:solidFill>
                <a:latin typeface="Corbel"/>
                <a:cs typeface="Corbel"/>
              </a:rPr>
              <a:t>framework</a:t>
            </a:r>
            <a:r>
              <a:rPr lang="fr-FR" sz="6600" i="1" baseline="-25000" dirty="0">
                <a:solidFill>
                  <a:srgbClr val="FFFFFF"/>
                </a:solidFill>
                <a:latin typeface="Corbel"/>
                <a:cs typeface="Corbel"/>
              </a:rPr>
              <a:t> for quantum </a:t>
            </a:r>
            <a:r>
              <a:rPr lang="fr-FR" sz="6600" i="1" baseline="-25000" dirty="0" err="1">
                <a:solidFill>
                  <a:srgbClr val="FFFFFF"/>
                </a:solidFill>
                <a:latin typeface="Corbel"/>
                <a:cs typeface="Corbel"/>
              </a:rPr>
              <a:t>mechanics</a:t>
            </a:r>
            <a:endParaRPr lang="fr-FR" sz="6600" dirty="0">
              <a:solidFill>
                <a:srgbClr val="FFFFFF"/>
              </a:solidFill>
              <a:latin typeface="Corbel"/>
              <a:cs typeface="Corbel"/>
            </a:endParaRPr>
          </a:p>
        </p:txBody>
      </p:sp>
      <p:sp>
        <p:nvSpPr>
          <p:cNvPr id="6" name="Rectangle 5"/>
          <p:cNvSpPr/>
          <p:nvPr/>
        </p:nvSpPr>
        <p:spPr>
          <a:xfrm>
            <a:off x="1498600" y="1117600"/>
            <a:ext cx="6362700" cy="2844800"/>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659059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401838"/>
            <a:ext cx="7454900" cy="1015663"/>
          </a:xfrm>
          <a:prstGeom prst="rect">
            <a:avLst/>
          </a:prstGeom>
          <a:ln>
            <a:solidFill>
              <a:schemeClr val="tx1"/>
            </a:solidFill>
          </a:ln>
        </p:spPr>
        <p:txBody>
          <a:bodyPr wrap="square">
            <a:spAutoFit/>
          </a:bodyPr>
          <a:lstStyle/>
          <a:p>
            <a:pPr marL="342900" indent="-342900">
              <a:buFont typeface="Arial"/>
              <a:buChar char="•"/>
            </a:pPr>
            <a:r>
              <a:rPr lang="de-DE" sz="2000" dirty="0" err="1" smtClean="0">
                <a:solidFill>
                  <a:srgbClr val="FFFFFF"/>
                </a:solidFill>
                <a:latin typeface="Corbel"/>
                <a:cs typeface="Corbel"/>
              </a:rPr>
              <a:t>A.Aspect</a:t>
            </a:r>
            <a:r>
              <a:rPr lang="de-DE" sz="2000" dirty="0" smtClean="0">
                <a:solidFill>
                  <a:srgbClr val="FFFFFF"/>
                </a:solidFill>
                <a:latin typeface="Corbel"/>
                <a:cs typeface="Corbel"/>
              </a:rPr>
              <a:t>, </a:t>
            </a:r>
            <a:r>
              <a:rPr lang="de-DE" sz="2000" dirty="0">
                <a:solidFill>
                  <a:srgbClr val="FFFFFF"/>
                </a:solidFill>
                <a:latin typeface="Corbel"/>
                <a:cs typeface="Corbel"/>
              </a:rPr>
              <a:t>P. </a:t>
            </a:r>
            <a:r>
              <a:rPr lang="de-DE" sz="2000" dirty="0" err="1" smtClean="0">
                <a:solidFill>
                  <a:srgbClr val="FFFFFF"/>
                </a:solidFill>
                <a:latin typeface="Corbel"/>
                <a:cs typeface="Corbel"/>
              </a:rPr>
              <a:t>Grangier</a:t>
            </a:r>
            <a:r>
              <a:rPr lang="de-DE" sz="2000" dirty="0" smtClean="0">
                <a:solidFill>
                  <a:srgbClr val="FFFFFF"/>
                </a:solidFill>
                <a:latin typeface="Corbel"/>
                <a:cs typeface="Corbel"/>
              </a:rPr>
              <a:t> </a:t>
            </a:r>
            <a:r>
              <a:rPr lang="de-DE" sz="2000" dirty="0">
                <a:solidFill>
                  <a:srgbClr val="FFFFFF"/>
                </a:solidFill>
                <a:latin typeface="Corbel"/>
                <a:cs typeface="Corbel"/>
              </a:rPr>
              <a:t>et G. </a:t>
            </a:r>
            <a:r>
              <a:rPr lang="de-DE" sz="2000" dirty="0" smtClean="0">
                <a:solidFill>
                  <a:srgbClr val="FFFFFF"/>
                </a:solidFill>
                <a:latin typeface="Corbel"/>
                <a:cs typeface="Corbel"/>
              </a:rPr>
              <a:t>Roger, </a:t>
            </a:r>
            <a:r>
              <a:rPr lang="de-DE" sz="2000" dirty="0">
                <a:solidFill>
                  <a:srgbClr val="FFFFFF"/>
                </a:solidFill>
                <a:latin typeface="Corbel"/>
                <a:cs typeface="Corbel"/>
              </a:rPr>
              <a:t>Phys. </a:t>
            </a:r>
            <a:r>
              <a:rPr lang="de-DE" sz="2000" dirty="0" err="1">
                <a:solidFill>
                  <a:srgbClr val="FFFFFF"/>
                </a:solidFill>
                <a:latin typeface="Corbel"/>
                <a:cs typeface="Corbel"/>
              </a:rPr>
              <a:t>Rev</a:t>
            </a:r>
            <a:r>
              <a:rPr lang="de-DE" sz="2000" dirty="0">
                <a:solidFill>
                  <a:srgbClr val="FFFFFF"/>
                </a:solidFill>
                <a:latin typeface="Corbel"/>
                <a:cs typeface="Corbel"/>
              </a:rPr>
              <a:t>. </a:t>
            </a:r>
            <a:r>
              <a:rPr lang="de-DE" sz="2000" dirty="0" err="1">
                <a:solidFill>
                  <a:srgbClr val="FFFFFF"/>
                </a:solidFill>
                <a:latin typeface="Corbel"/>
                <a:cs typeface="Corbel"/>
              </a:rPr>
              <a:t>Lett</a:t>
            </a:r>
            <a:r>
              <a:rPr lang="de-DE" sz="2000" dirty="0">
                <a:solidFill>
                  <a:srgbClr val="FFFFFF"/>
                </a:solidFill>
                <a:latin typeface="Corbel"/>
                <a:cs typeface="Corbel"/>
              </a:rPr>
              <a:t>. 47, 460 (1981</a:t>
            </a:r>
            <a:r>
              <a:rPr lang="de-DE" sz="2000" dirty="0" smtClean="0">
                <a:solidFill>
                  <a:srgbClr val="FFFFFF"/>
                </a:solidFill>
                <a:latin typeface="Corbel"/>
                <a:cs typeface="Corbel"/>
              </a:rPr>
              <a:t>)</a:t>
            </a:r>
            <a:endParaRPr lang="de-DE" sz="2000" dirty="0">
              <a:solidFill>
                <a:srgbClr val="FFFFFF"/>
              </a:solidFill>
              <a:latin typeface="Corbel"/>
              <a:cs typeface="Corbel"/>
            </a:endParaRPr>
          </a:p>
          <a:p>
            <a:pPr marL="342900" indent="-342900">
              <a:buFont typeface="Arial"/>
              <a:buChar char="•"/>
            </a:pPr>
            <a:r>
              <a:rPr lang="de-DE" sz="2000" dirty="0" err="1">
                <a:solidFill>
                  <a:srgbClr val="FFFFFF"/>
                </a:solidFill>
                <a:latin typeface="Corbel"/>
                <a:cs typeface="Corbel"/>
              </a:rPr>
              <a:t>A.Aspect</a:t>
            </a:r>
            <a:r>
              <a:rPr lang="de-DE" sz="2000" dirty="0">
                <a:solidFill>
                  <a:srgbClr val="FFFFFF"/>
                </a:solidFill>
                <a:latin typeface="Corbel"/>
                <a:cs typeface="Corbel"/>
              </a:rPr>
              <a:t>, P. </a:t>
            </a:r>
            <a:r>
              <a:rPr lang="de-DE" sz="2000" dirty="0" err="1">
                <a:solidFill>
                  <a:srgbClr val="FFFFFF"/>
                </a:solidFill>
                <a:latin typeface="Corbel"/>
                <a:cs typeface="Corbel"/>
              </a:rPr>
              <a:t>Grangier</a:t>
            </a:r>
            <a:r>
              <a:rPr lang="de-DE" sz="2000" dirty="0">
                <a:solidFill>
                  <a:srgbClr val="FFFFFF"/>
                </a:solidFill>
                <a:latin typeface="Corbel"/>
                <a:cs typeface="Corbel"/>
              </a:rPr>
              <a:t> et G. </a:t>
            </a:r>
            <a:r>
              <a:rPr lang="de-DE" sz="2000" dirty="0" smtClean="0">
                <a:solidFill>
                  <a:srgbClr val="FFFFFF"/>
                </a:solidFill>
                <a:latin typeface="Corbel"/>
                <a:cs typeface="Corbel"/>
              </a:rPr>
              <a:t>Roger, </a:t>
            </a:r>
            <a:r>
              <a:rPr lang="de-DE" sz="2000" dirty="0">
                <a:solidFill>
                  <a:srgbClr val="FFFFFF"/>
                </a:solidFill>
                <a:latin typeface="Corbel"/>
                <a:cs typeface="Corbel"/>
              </a:rPr>
              <a:t>Phys. </a:t>
            </a:r>
            <a:r>
              <a:rPr lang="de-DE" sz="2000" dirty="0" err="1">
                <a:solidFill>
                  <a:srgbClr val="FFFFFF"/>
                </a:solidFill>
                <a:latin typeface="Corbel"/>
                <a:cs typeface="Corbel"/>
              </a:rPr>
              <a:t>Rev</a:t>
            </a:r>
            <a:r>
              <a:rPr lang="de-DE" sz="2000" dirty="0">
                <a:solidFill>
                  <a:srgbClr val="FFFFFF"/>
                </a:solidFill>
                <a:latin typeface="Corbel"/>
                <a:cs typeface="Corbel"/>
              </a:rPr>
              <a:t>. </a:t>
            </a:r>
            <a:r>
              <a:rPr lang="de-DE" sz="2000" dirty="0" err="1">
                <a:solidFill>
                  <a:srgbClr val="FFFFFF"/>
                </a:solidFill>
                <a:latin typeface="Corbel"/>
                <a:cs typeface="Corbel"/>
              </a:rPr>
              <a:t>Lett</a:t>
            </a:r>
            <a:r>
              <a:rPr lang="de-DE" sz="2000" dirty="0">
                <a:solidFill>
                  <a:srgbClr val="FFFFFF"/>
                </a:solidFill>
                <a:latin typeface="Corbel"/>
                <a:cs typeface="Corbel"/>
              </a:rPr>
              <a:t>. </a:t>
            </a:r>
            <a:r>
              <a:rPr lang="de-DE" sz="2000" dirty="0" smtClean="0">
                <a:solidFill>
                  <a:srgbClr val="FFFFFF"/>
                </a:solidFill>
                <a:latin typeface="Corbel"/>
                <a:cs typeface="Corbel"/>
              </a:rPr>
              <a:t>49</a:t>
            </a:r>
            <a:r>
              <a:rPr lang="de-DE" sz="2000" dirty="0">
                <a:solidFill>
                  <a:srgbClr val="FFFFFF"/>
                </a:solidFill>
                <a:latin typeface="Corbel"/>
                <a:cs typeface="Corbel"/>
              </a:rPr>
              <a:t>, 91 (1982) </a:t>
            </a:r>
          </a:p>
          <a:p>
            <a:pPr marL="342900" indent="-342900">
              <a:buFont typeface="Arial"/>
              <a:buChar char="•"/>
            </a:pPr>
            <a:r>
              <a:rPr lang="de-DE" sz="2000" dirty="0">
                <a:solidFill>
                  <a:srgbClr val="FFFFFF"/>
                </a:solidFill>
                <a:latin typeface="Corbel"/>
                <a:cs typeface="Corbel"/>
              </a:rPr>
              <a:t>A. </a:t>
            </a:r>
            <a:r>
              <a:rPr lang="de-DE" sz="2000" dirty="0" err="1" smtClean="0">
                <a:solidFill>
                  <a:srgbClr val="FFFFFF"/>
                </a:solidFill>
                <a:latin typeface="Corbel"/>
                <a:cs typeface="Corbel"/>
              </a:rPr>
              <a:t>Aspect</a:t>
            </a:r>
            <a:r>
              <a:rPr lang="de-DE" sz="2000" dirty="0" smtClean="0">
                <a:solidFill>
                  <a:srgbClr val="FFFFFF"/>
                </a:solidFill>
                <a:latin typeface="Corbel"/>
                <a:cs typeface="Corbel"/>
              </a:rPr>
              <a:t>, </a:t>
            </a:r>
            <a:r>
              <a:rPr lang="de-DE" sz="2000" dirty="0">
                <a:solidFill>
                  <a:srgbClr val="FFFFFF"/>
                </a:solidFill>
                <a:latin typeface="Corbel"/>
                <a:cs typeface="Corbel"/>
              </a:rPr>
              <a:t>J. </a:t>
            </a:r>
            <a:r>
              <a:rPr lang="de-DE" sz="2000" dirty="0" err="1" smtClean="0">
                <a:solidFill>
                  <a:srgbClr val="FFFFFF"/>
                </a:solidFill>
                <a:latin typeface="Corbel"/>
                <a:cs typeface="Corbel"/>
              </a:rPr>
              <a:t>Dalibard</a:t>
            </a:r>
            <a:r>
              <a:rPr lang="de-DE" sz="2000" dirty="0" smtClean="0">
                <a:solidFill>
                  <a:srgbClr val="FFFFFF"/>
                </a:solidFill>
                <a:latin typeface="Corbel"/>
                <a:cs typeface="Corbel"/>
              </a:rPr>
              <a:t> </a:t>
            </a:r>
            <a:r>
              <a:rPr lang="de-DE" sz="2000" dirty="0">
                <a:solidFill>
                  <a:srgbClr val="FFFFFF"/>
                </a:solidFill>
                <a:latin typeface="Corbel"/>
                <a:cs typeface="Corbel"/>
              </a:rPr>
              <a:t>et G. </a:t>
            </a:r>
            <a:r>
              <a:rPr lang="de-DE" sz="2000" dirty="0" smtClean="0">
                <a:solidFill>
                  <a:srgbClr val="FFFFFF"/>
                </a:solidFill>
                <a:latin typeface="Corbel"/>
                <a:cs typeface="Corbel"/>
              </a:rPr>
              <a:t>Roger, </a:t>
            </a:r>
            <a:r>
              <a:rPr lang="de-DE" sz="2000" dirty="0">
                <a:solidFill>
                  <a:srgbClr val="FFFFFF"/>
                </a:solidFill>
                <a:latin typeface="Corbel"/>
                <a:cs typeface="Corbel"/>
              </a:rPr>
              <a:t>Phys. </a:t>
            </a:r>
            <a:r>
              <a:rPr lang="de-DE" sz="2000" dirty="0" err="1">
                <a:solidFill>
                  <a:srgbClr val="FFFFFF"/>
                </a:solidFill>
                <a:latin typeface="Corbel"/>
                <a:cs typeface="Corbel"/>
              </a:rPr>
              <a:t>Rev</a:t>
            </a:r>
            <a:r>
              <a:rPr lang="de-DE" sz="2000" dirty="0">
                <a:solidFill>
                  <a:srgbClr val="FFFFFF"/>
                </a:solidFill>
                <a:latin typeface="Corbel"/>
                <a:cs typeface="Corbel"/>
              </a:rPr>
              <a:t>. </a:t>
            </a:r>
            <a:r>
              <a:rPr lang="de-DE" sz="2000" dirty="0" err="1">
                <a:solidFill>
                  <a:srgbClr val="FFFFFF"/>
                </a:solidFill>
                <a:latin typeface="Corbel"/>
                <a:cs typeface="Corbel"/>
              </a:rPr>
              <a:t>Lett</a:t>
            </a:r>
            <a:r>
              <a:rPr lang="de-DE" sz="2000" dirty="0">
                <a:solidFill>
                  <a:srgbClr val="FFFFFF"/>
                </a:solidFill>
                <a:latin typeface="Corbel"/>
                <a:cs typeface="Corbel"/>
              </a:rPr>
              <a:t>. 49, 1804 (1982) </a:t>
            </a:r>
          </a:p>
        </p:txBody>
      </p:sp>
      <p:sp>
        <p:nvSpPr>
          <p:cNvPr id="12" name="Rectangle 11"/>
          <p:cNvSpPr/>
          <p:nvPr/>
        </p:nvSpPr>
        <p:spPr>
          <a:xfrm>
            <a:off x="546100" y="5627638"/>
            <a:ext cx="7785100" cy="1015663"/>
          </a:xfrm>
          <a:prstGeom prst="rect">
            <a:avLst/>
          </a:prstGeom>
          <a:ln>
            <a:solidFill>
              <a:srgbClr val="FFFFFF"/>
            </a:solidFill>
          </a:ln>
        </p:spPr>
        <p:txBody>
          <a:bodyPr wrap="square">
            <a:spAutoFit/>
          </a:bodyPr>
          <a:lstStyle/>
          <a:p>
            <a:pPr marL="342900" indent="-342900">
              <a:buFont typeface="Arial"/>
              <a:buChar char="•"/>
            </a:pPr>
            <a:r>
              <a:rPr lang="de-DE" sz="2000" dirty="0" smtClean="0">
                <a:solidFill>
                  <a:srgbClr val="FFFFFF"/>
                </a:solidFill>
                <a:latin typeface="Corbel"/>
                <a:cs typeface="Corbel"/>
              </a:rPr>
              <a:t>B. Hensen, et al, </a:t>
            </a:r>
            <a:r>
              <a:rPr lang="de-DE" sz="2000" dirty="0" err="1" smtClean="0">
                <a:solidFill>
                  <a:srgbClr val="FFFFFF"/>
                </a:solidFill>
                <a:latin typeface="Corbel"/>
                <a:cs typeface="Corbel"/>
              </a:rPr>
              <a:t>and</a:t>
            </a:r>
            <a:r>
              <a:rPr lang="de-DE" sz="2000" dirty="0" smtClean="0">
                <a:solidFill>
                  <a:srgbClr val="FFFFFF"/>
                </a:solidFill>
                <a:latin typeface="Corbel"/>
                <a:cs typeface="Corbel"/>
              </a:rPr>
              <a:t> R. Hanson, Nature 526, 682 (2015)</a:t>
            </a:r>
          </a:p>
          <a:p>
            <a:pPr marL="342900" indent="-342900">
              <a:buFont typeface="Arial"/>
              <a:buChar char="•"/>
            </a:pPr>
            <a:r>
              <a:rPr lang="de-DE" sz="2000" dirty="0" smtClean="0">
                <a:solidFill>
                  <a:srgbClr val="FFFFFF"/>
                </a:solidFill>
                <a:latin typeface="Corbel"/>
                <a:cs typeface="Corbel"/>
              </a:rPr>
              <a:t>M. </a:t>
            </a:r>
            <a:r>
              <a:rPr lang="de-DE" sz="2000" dirty="0" err="1" smtClean="0">
                <a:solidFill>
                  <a:srgbClr val="FFFFFF"/>
                </a:solidFill>
                <a:latin typeface="Corbel"/>
                <a:cs typeface="Corbel"/>
              </a:rPr>
              <a:t>Giustina</a:t>
            </a:r>
            <a:r>
              <a:rPr lang="de-DE" sz="2000" dirty="0" smtClean="0">
                <a:solidFill>
                  <a:srgbClr val="FFFFFF"/>
                </a:solidFill>
                <a:latin typeface="Corbel"/>
                <a:cs typeface="Corbel"/>
              </a:rPr>
              <a:t>, et al, </a:t>
            </a:r>
            <a:r>
              <a:rPr lang="de-DE" sz="2000" dirty="0" err="1" smtClean="0">
                <a:solidFill>
                  <a:srgbClr val="FFFFFF"/>
                </a:solidFill>
                <a:latin typeface="Corbel"/>
                <a:cs typeface="Corbel"/>
              </a:rPr>
              <a:t>and</a:t>
            </a:r>
            <a:r>
              <a:rPr lang="de-DE" sz="2000" dirty="0" smtClean="0">
                <a:solidFill>
                  <a:srgbClr val="FFFFFF"/>
                </a:solidFill>
                <a:latin typeface="Corbel"/>
                <a:cs typeface="Corbel"/>
              </a:rPr>
              <a:t> A. Zeilinger, </a:t>
            </a:r>
            <a:r>
              <a:rPr lang="de-DE" sz="2000" dirty="0" err="1" smtClean="0">
                <a:solidFill>
                  <a:srgbClr val="FFFFFF"/>
                </a:solidFill>
                <a:latin typeface="Corbel"/>
                <a:cs typeface="Corbel"/>
              </a:rPr>
              <a:t>Phys.Rev.Lett</a:t>
            </a:r>
            <a:r>
              <a:rPr lang="de-DE" sz="2000" dirty="0" smtClean="0">
                <a:solidFill>
                  <a:srgbClr val="FFFFFF"/>
                </a:solidFill>
                <a:latin typeface="Corbel"/>
                <a:cs typeface="Corbel"/>
              </a:rPr>
              <a:t>. 115, 250401 (2015)</a:t>
            </a:r>
          </a:p>
          <a:p>
            <a:pPr marL="342900" indent="-342900">
              <a:buFont typeface="Arial"/>
              <a:buChar char="•"/>
            </a:pPr>
            <a:r>
              <a:rPr lang="de-DE" sz="2000" dirty="0" smtClean="0">
                <a:solidFill>
                  <a:srgbClr val="FFFFFF"/>
                </a:solidFill>
                <a:latin typeface="Corbel"/>
                <a:cs typeface="Corbel"/>
              </a:rPr>
              <a:t>L. </a:t>
            </a:r>
            <a:r>
              <a:rPr lang="de-DE" sz="2000" dirty="0" err="1" smtClean="0">
                <a:solidFill>
                  <a:srgbClr val="FFFFFF"/>
                </a:solidFill>
                <a:latin typeface="Corbel"/>
                <a:cs typeface="Corbel"/>
              </a:rPr>
              <a:t>Shalm</a:t>
            </a:r>
            <a:r>
              <a:rPr lang="de-DE" sz="2000" dirty="0" smtClean="0">
                <a:solidFill>
                  <a:srgbClr val="FFFFFF"/>
                </a:solidFill>
                <a:latin typeface="Corbel"/>
                <a:cs typeface="Corbel"/>
              </a:rPr>
              <a:t>, et al, </a:t>
            </a:r>
            <a:r>
              <a:rPr lang="de-DE" sz="2000" dirty="0" err="1" smtClean="0">
                <a:solidFill>
                  <a:srgbClr val="FFFFFF"/>
                </a:solidFill>
                <a:latin typeface="Corbel"/>
                <a:cs typeface="Corbel"/>
              </a:rPr>
              <a:t>and</a:t>
            </a:r>
            <a:r>
              <a:rPr lang="de-DE" sz="2000" dirty="0" smtClean="0">
                <a:solidFill>
                  <a:srgbClr val="FFFFFF"/>
                </a:solidFill>
                <a:latin typeface="Corbel"/>
                <a:cs typeface="Corbel"/>
              </a:rPr>
              <a:t> S. Nam, </a:t>
            </a:r>
            <a:r>
              <a:rPr lang="de-DE" sz="2000" dirty="0" err="1" smtClean="0">
                <a:solidFill>
                  <a:srgbClr val="FFFFFF"/>
                </a:solidFill>
                <a:latin typeface="Corbel"/>
                <a:cs typeface="Corbel"/>
              </a:rPr>
              <a:t>Phys.Rev</a:t>
            </a:r>
            <a:r>
              <a:rPr lang="de-DE" sz="2000" dirty="0" smtClean="0">
                <a:solidFill>
                  <a:srgbClr val="FFFFFF"/>
                </a:solidFill>
                <a:latin typeface="Corbel"/>
                <a:cs typeface="Corbel"/>
              </a:rPr>
              <a:t>. </a:t>
            </a:r>
            <a:r>
              <a:rPr lang="de-DE" sz="2000" dirty="0" err="1" smtClean="0">
                <a:solidFill>
                  <a:srgbClr val="FFFFFF"/>
                </a:solidFill>
                <a:latin typeface="Corbel"/>
                <a:cs typeface="Corbel"/>
              </a:rPr>
              <a:t>Lett</a:t>
            </a:r>
            <a:r>
              <a:rPr lang="de-DE" sz="2000" dirty="0" smtClean="0">
                <a:solidFill>
                  <a:srgbClr val="FFFFFF"/>
                </a:solidFill>
                <a:latin typeface="Corbel"/>
                <a:cs typeface="Corbel"/>
              </a:rPr>
              <a:t>. 115, 250402 (2015)</a:t>
            </a:r>
          </a:p>
        </p:txBody>
      </p:sp>
      <p:pic>
        <p:nvPicPr>
          <p:cNvPr id="4" name="Image 3"/>
          <p:cNvPicPr>
            <a:picLocks noChangeAspect="1"/>
          </p:cNvPicPr>
          <p:nvPr/>
        </p:nvPicPr>
        <p:blipFill>
          <a:blip r:embed="rId2"/>
          <a:stretch>
            <a:fillRect/>
          </a:stretch>
        </p:blipFill>
        <p:spPr>
          <a:xfrm>
            <a:off x="0" y="0"/>
            <a:ext cx="9144000" cy="1533041"/>
          </a:xfrm>
          <a:prstGeom prst="rect">
            <a:avLst/>
          </a:prstGeom>
          <a:ln>
            <a:solidFill>
              <a:srgbClr val="FF0000"/>
            </a:solidFill>
          </a:ln>
        </p:spPr>
      </p:pic>
      <p:grpSp>
        <p:nvGrpSpPr>
          <p:cNvPr id="9" name="Grouper 8"/>
          <p:cNvGrpSpPr/>
          <p:nvPr/>
        </p:nvGrpSpPr>
        <p:grpSpPr>
          <a:xfrm>
            <a:off x="622300" y="3619500"/>
            <a:ext cx="7556500" cy="1866900"/>
            <a:chOff x="622300" y="3619500"/>
            <a:chExt cx="7556500" cy="1866900"/>
          </a:xfrm>
        </p:grpSpPr>
        <p:grpSp>
          <p:nvGrpSpPr>
            <p:cNvPr id="5" name="Grouper 4"/>
            <p:cNvGrpSpPr/>
            <p:nvPr/>
          </p:nvGrpSpPr>
          <p:grpSpPr>
            <a:xfrm>
              <a:off x="622300" y="3619500"/>
              <a:ext cx="7556500" cy="1866900"/>
              <a:chOff x="1054100" y="3949700"/>
              <a:chExt cx="6819900" cy="1600200"/>
            </a:xfrm>
          </p:grpSpPr>
          <p:pic>
            <p:nvPicPr>
              <p:cNvPr id="15" name="Image 14"/>
              <p:cNvPicPr>
                <a:picLocks noChangeAspect="1"/>
              </p:cNvPicPr>
              <p:nvPr/>
            </p:nvPicPr>
            <p:blipFill>
              <a:blip r:embed="rId3"/>
              <a:stretch>
                <a:fillRect/>
              </a:stretch>
            </p:blipFill>
            <p:spPr>
              <a:xfrm>
                <a:off x="1054100" y="3949700"/>
                <a:ext cx="6819900" cy="1600200"/>
              </a:xfrm>
              <a:prstGeom prst="rect">
                <a:avLst/>
              </a:prstGeom>
              <a:ln>
                <a:solidFill>
                  <a:srgbClr val="FF0000"/>
                </a:solidFill>
              </a:ln>
            </p:spPr>
          </p:pic>
          <p:pic>
            <p:nvPicPr>
              <p:cNvPr id="16" name="Image 15"/>
              <p:cNvPicPr>
                <a:picLocks noChangeAspect="1"/>
              </p:cNvPicPr>
              <p:nvPr/>
            </p:nvPicPr>
            <p:blipFill>
              <a:blip r:embed="rId4"/>
              <a:stretch>
                <a:fillRect/>
              </a:stretch>
            </p:blipFill>
            <p:spPr>
              <a:xfrm>
                <a:off x="6781800" y="5270500"/>
                <a:ext cx="1092200" cy="241300"/>
              </a:xfrm>
              <a:prstGeom prst="rect">
                <a:avLst/>
              </a:prstGeom>
            </p:spPr>
          </p:pic>
        </p:grpSp>
        <p:cxnSp>
          <p:nvCxnSpPr>
            <p:cNvPr id="8" name="Connecteur droit 7"/>
            <p:cNvCxnSpPr/>
            <p:nvPr/>
          </p:nvCxnSpPr>
          <p:spPr>
            <a:xfrm>
              <a:off x="2006600" y="5092700"/>
              <a:ext cx="2603500" cy="12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18" name="Image 17"/>
          <p:cNvPicPr>
            <a:picLocks noChangeAspect="1"/>
          </p:cNvPicPr>
          <p:nvPr/>
        </p:nvPicPr>
        <p:blipFill>
          <a:blip r:embed="rId5"/>
          <a:stretch>
            <a:fillRect/>
          </a:stretch>
        </p:blipFill>
        <p:spPr>
          <a:xfrm>
            <a:off x="5702300" y="1686299"/>
            <a:ext cx="2654300" cy="392490"/>
          </a:xfrm>
          <a:prstGeom prst="rect">
            <a:avLst/>
          </a:prstGeom>
        </p:spPr>
      </p:pic>
      <p:pic>
        <p:nvPicPr>
          <p:cNvPr id="19" name="Image 18"/>
          <p:cNvPicPr>
            <a:picLocks noChangeAspect="1"/>
          </p:cNvPicPr>
          <p:nvPr/>
        </p:nvPicPr>
        <p:blipFill>
          <a:blip r:embed="rId6"/>
          <a:stretch>
            <a:fillRect/>
          </a:stretch>
        </p:blipFill>
        <p:spPr>
          <a:xfrm>
            <a:off x="1003300" y="1716145"/>
            <a:ext cx="4127500" cy="210340"/>
          </a:xfrm>
          <a:prstGeom prst="rect">
            <a:avLst/>
          </a:prstGeom>
        </p:spPr>
      </p:pic>
      <p:pic>
        <p:nvPicPr>
          <p:cNvPr id="20" name="Image 19"/>
          <p:cNvPicPr>
            <a:picLocks noChangeAspect="1"/>
          </p:cNvPicPr>
          <p:nvPr/>
        </p:nvPicPr>
        <p:blipFill>
          <a:blip r:embed="rId7"/>
          <a:stretch>
            <a:fillRect/>
          </a:stretch>
        </p:blipFill>
        <p:spPr>
          <a:xfrm>
            <a:off x="3708400" y="1899658"/>
            <a:ext cx="1485900" cy="310141"/>
          </a:xfrm>
          <a:prstGeom prst="rect">
            <a:avLst/>
          </a:prstGeom>
        </p:spPr>
      </p:pic>
    </p:spTree>
    <p:extLst>
      <p:ext uri="{BB962C8B-B14F-4D97-AF65-F5344CB8AC3E}">
        <p14:creationId xmlns:p14="http://schemas.microsoft.com/office/powerpoint/2010/main" val="2298317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0" y="3657600"/>
            <a:ext cx="9144000" cy="1298913"/>
          </a:xfrm>
          <a:prstGeom prst="rect">
            <a:avLst/>
          </a:prstGeom>
          <a:ln>
            <a:solidFill>
              <a:srgbClr val="000000"/>
            </a:solidFill>
          </a:ln>
        </p:spPr>
      </p:pic>
      <p:pic>
        <p:nvPicPr>
          <p:cNvPr id="10" name="Image 9"/>
          <p:cNvPicPr>
            <a:picLocks noChangeAspect="1"/>
          </p:cNvPicPr>
          <p:nvPr/>
        </p:nvPicPr>
        <p:blipFill>
          <a:blip r:embed="rId3"/>
          <a:stretch>
            <a:fillRect/>
          </a:stretch>
        </p:blipFill>
        <p:spPr>
          <a:xfrm>
            <a:off x="0" y="2667000"/>
            <a:ext cx="9144000" cy="1351560"/>
          </a:xfrm>
          <a:prstGeom prst="rect">
            <a:avLst/>
          </a:prstGeom>
          <a:ln>
            <a:solidFill>
              <a:srgbClr val="000000"/>
            </a:solidFill>
          </a:ln>
        </p:spPr>
      </p:pic>
      <p:pic>
        <p:nvPicPr>
          <p:cNvPr id="11" name="Image 10"/>
          <p:cNvPicPr>
            <a:picLocks noChangeAspect="1"/>
          </p:cNvPicPr>
          <p:nvPr/>
        </p:nvPicPr>
        <p:blipFill>
          <a:blip r:embed="rId4"/>
          <a:stretch>
            <a:fillRect/>
          </a:stretch>
        </p:blipFill>
        <p:spPr>
          <a:xfrm>
            <a:off x="0" y="0"/>
            <a:ext cx="9144000" cy="1438576"/>
          </a:xfrm>
          <a:prstGeom prst="rect">
            <a:avLst/>
          </a:prstGeom>
          <a:ln>
            <a:solidFill>
              <a:srgbClr val="000000"/>
            </a:solidFill>
          </a:ln>
        </p:spPr>
      </p:pic>
      <p:pic>
        <p:nvPicPr>
          <p:cNvPr id="14" name="Image 13"/>
          <p:cNvPicPr>
            <a:picLocks noChangeAspect="1"/>
          </p:cNvPicPr>
          <p:nvPr/>
        </p:nvPicPr>
        <p:blipFill>
          <a:blip r:embed="rId5"/>
          <a:stretch>
            <a:fillRect/>
          </a:stretch>
        </p:blipFill>
        <p:spPr>
          <a:xfrm>
            <a:off x="0" y="1891548"/>
            <a:ext cx="6515100" cy="661152"/>
          </a:xfrm>
          <a:prstGeom prst="rect">
            <a:avLst/>
          </a:prstGeom>
        </p:spPr>
      </p:pic>
      <p:pic>
        <p:nvPicPr>
          <p:cNvPr id="13" name="Image 12"/>
          <p:cNvPicPr>
            <a:picLocks noChangeAspect="1"/>
          </p:cNvPicPr>
          <p:nvPr/>
        </p:nvPicPr>
        <p:blipFill>
          <a:blip r:embed="rId6"/>
          <a:stretch>
            <a:fillRect/>
          </a:stretch>
        </p:blipFill>
        <p:spPr>
          <a:xfrm>
            <a:off x="5688189" y="2260600"/>
            <a:ext cx="3455811" cy="393700"/>
          </a:xfrm>
          <a:prstGeom prst="rect">
            <a:avLst/>
          </a:prstGeom>
          <a:ln>
            <a:solidFill>
              <a:srgbClr val="000000"/>
            </a:solidFill>
          </a:ln>
        </p:spPr>
      </p:pic>
      <p:pic>
        <p:nvPicPr>
          <p:cNvPr id="15" name="Image 14"/>
          <p:cNvPicPr>
            <a:picLocks noChangeAspect="1"/>
          </p:cNvPicPr>
          <p:nvPr/>
        </p:nvPicPr>
        <p:blipFill>
          <a:blip r:embed="rId7"/>
          <a:stretch>
            <a:fillRect/>
          </a:stretch>
        </p:blipFill>
        <p:spPr>
          <a:xfrm>
            <a:off x="0" y="5257800"/>
            <a:ext cx="6819900" cy="1600200"/>
          </a:xfrm>
          <a:prstGeom prst="rect">
            <a:avLst/>
          </a:prstGeom>
        </p:spPr>
      </p:pic>
      <p:pic>
        <p:nvPicPr>
          <p:cNvPr id="16" name="Image 15"/>
          <p:cNvPicPr>
            <a:picLocks noChangeAspect="1"/>
          </p:cNvPicPr>
          <p:nvPr/>
        </p:nvPicPr>
        <p:blipFill>
          <a:blip r:embed="rId8"/>
          <a:stretch>
            <a:fillRect/>
          </a:stretch>
        </p:blipFill>
        <p:spPr>
          <a:xfrm>
            <a:off x="5715000" y="6616700"/>
            <a:ext cx="1092200" cy="241300"/>
          </a:xfrm>
          <a:prstGeom prst="rect">
            <a:avLst/>
          </a:prstGeom>
        </p:spPr>
      </p:pic>
      <p:pic>
        <p:nvPicPr>
          <p:cNvPr id="17" name="Image 16"/>
          <p:cNvPicPr>
            <a:picLocks noChangeAspect="1"/>
          </p:cNvPicPr>
          <p:nvPr/>
        </p:nvPicPr>
        <p:blipFill>
          <a:blip r:embed="rId9"/>
          <a:stretch>
            <a:fillRect/>
          </a:stretch>
        </p:blipFill>
        <p:spPr>
          <a:xfrm>
            <a:off x="6985000" y="5257362"/>
            <a:ext cx="2159000" cy="1600638"/>
          </a:xfrm>
          <a:prstGeom prst="rect">
            <a:avLst/>
          </a:prstGeom>
        </p:spPr>
      </p:pic>
      <p:sp>
        <p:nvSpPr>
          <p:cNvPr id="2" name="Rectangle 1"/>
          <p:cNvSpPr/>
          <p:nvPr/>
        </p:nvSpPr>
        <p:spPr>
          <a:xfrm>
            <a:off x="0" y="0"/>
            <a:ext cx="9144000" cy="6858000"/>
          </a:xfrm>
          <a:prstGeom prst="rect">
            <a:avLst/>
          </a:prstGeom>
          <a:solidFill>
            <a:schemeClr val="bg1">
              <a:alpha val="8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p:cNvSpPr txBox="1"/>
          <p:nvPr/>
        </p:nvSpPr>
        <p:spPr>
          <a:xfrm>
            <a:off x="571500" y="605333"/>
            <a:ext cx="5905500" cy="1754327"/>
          </a:xfrm>
          <a:prstGeom prst="rect">
            <a:avLst/>
          </a:prstGeom>
          <a:noFill/>
          <a:ln>
            <a:solidFill>
              <a:srgbClr val="FFFFFF"/>
            </a:solidFill>
          </a:ln>
        </p:spPr>
        <p:txBody>
          <a:bodyPr wrap="square" rtlCol="0">
            <a:spAutoFit/>
          </a:bodyPr>
          <a:lstStyle/>
          <a:p>
            <a:r>
              <a:rPr lang="fr-FR" sz="3600" dirty="0" err="1" smtClean="0">
                <a:solidFill>
                  <a:schemeClr val="tx1"/>
                </a:solidFill>
                <a:latin typeface="Corbel"/>
                <a:cs typeface="Corbel"/>
              </a:rPr>
              <a:t>What</a:t>
            </a:r>
            <a:r>
              <a:rPr lang="fr-FR" sz="3600" dirty="0" smtClean="0">
                <a:solidFill>
                  <a:schemeClr val="tx1"/>
                </a:solidFill>
                <a:latin typeface="Corbel"/>
                <a:cs typeface="Corbel"/>
              </a:rPr>
              <a:t> have </a:t>
            </a:r>
            <a:r>
              <a:rPr lang="fr-FR" sz="3600" dirty="0" err="1" smtClean="0">
                <a:solidFill>
                  <a:schemeClr val="tx1"/>
                </a:solidFill>
                <a:latin typeface="Corbel"/>
                <a:cs typeface="Corbel"/>
              </a:rPr>
              <a:t>we</a:t>
            </a:r>
            <a:r>
              <a:rPr lang="fr-FR" sz="3600" dirty="0" smtClean="0">
                <a:solidFill>
                  <a:schemeClr val="tx1"/>
                </a:solidFill>
                <a:latin typeface="Corbel"/>
                <a:cs typeface="Corbel"/>
              </a:rPr>
              <a:t> </a:t>
            </a:r>
            <a:r>
              <a:rPr lang="fr-FR" sz="3600" dirty="0" err="1" smtClean="0">
                <a:solidFill>
                  <a:schemeClr val="tx1"/>
                </a:solidFill>
                <a:latin typeface="Corbel"/>
                <a:cs typeface="Corbel"/>
              </a:rPr>
              <a:t>renounced</a:t>
            </a:r>
            <a:r>
              <a:rPr lang="fr-FR" sz="3600" dirty="0" smtClean="0">
                <a:solidFill>
                  <a:schemeClr val="tx1"/>
                </a:solidFill>
                <a:latin typeface="Corbel"/>
                <a:cs typeface="Corbel"/>
              </a:rPr>
              <a:t> to?</a:t>
            </a:r>
          </a:p>
          <a:p>
            <a:pPr marL="457200" indent="-457200">
              <a:buFont typeface="Arial"/>
              <a:buChar char="•"/>
            </a:pPr>
            <a:r>
              <a:rPr lang="fr-FR" sz="3600" dirty="0" smtClean="0">
                <a:solidFill>
                  <a:schemeClr val="tx1"/>
                </a:solidFill>
                <a:latin typeface="Corbel"/>
                <a:cs typeface="Corbel"/>
              </a:rPr>
              <a:t>Local </a:t>
            </a:r>
            <a:r>
              <a:rPr lang="fr-FR" sz="3600" dirty="0" err="1" smtClean="0">
                <a:solidFill>
                  <a:schemeClr val="tx1"/>
                </a:solidFill>
                <a:latin typeface="Corbel"/>
                <a:cs typeface="Corbel"/>
              </a:rPr>
              <a:t>realism</a:t>
            </a:r>
            <a:endParaRPr lang="fr-FR" sz="3600" dirty="0">
              <a:solidFill>
                <a:schemeClr val="tx1"/>
              </a:solidFill>
              <a:latin typeface="Corbel"/>
              <a:cs typeface="Corbel"/>
            </a:endParaRPr>
          </a:p>
          <a:p>
            <a:pPr marL="457200" indent="-457200">
              <a:buFont typeface="Arial"/>
              <a:buChar char="•"/>
            </a:pPr>
            <a:r>
              <a:rPr lang="fr-FR" sz="3600" dirty="0" err="1" smtClean="0">
                <a:solidFill>
                  <a:schemeClr val="tx1"/>
                </a:solidFill>
                <a:latin typeface="Corbel"/>
                <a:cs typeface="Corbel"/>
              </a:rPr>
              <a:t>Classical</a:t>
            </a:r>
            <a:r>
              <a:rPr lang="fr-FR" sz="3600" dirty="0" smtClean="0">
                <a:solidFill>
                  <a:schemeClr val="tx1"/>
                </a:solidFill>
                <a:latin typeface="Corbel"/>
                <a:cs typeface="Corbel"/>
              </a:rPr>
              <a:t> states</a:t>
            </a:r>
          </a:p>
        </p:txBody>
      </p:sp>
      <p:sp>
        <p:nvSpPr>
          <p:cNvPr id="18" name="ZoneTexte 17"/>
          <p:cNvSpPr txBox="1"/>
          <p:nvPr/>
        </p:nvSpPr>
        <p:spPr>
          <a:xfrm>
            <a:off x="3962400" y="3450133"/>
            <a:ext cx="4660900" cy="2862322"/>
          </a:xfrm>
          <a:prstGeom prst="rect">
            <a:avLst/>
          </a:prstGeom>
          <a:noFill/>
          <a:ln>
            <a:solidFill>
              <a:srgbClr val="FFFFFF"/>
            </a:solidFill>
          </a:ln>
        </p:spPr>
        <p:txBody>
          <a:bodyPr wrap="square" rtlCol="0">
            <a:spAutoFit/>
          </a:bodyPr>
          <a:lstStyle/>
          <a:p>
            <a:r>
              <a:rPr lang="fr-FR" sz="3600" dirty="0" err="1" smtClean="0">
                <a:solidFill>
                  <a:schemeClr val="tx1"/>
                </a:solidFill>
                <a:latin typeface="Corbel"/>
                <a:cs typeface="Corbel"/>
              </a:rPr>
              <a:t>What</a:t>
            </a:r>
            <a:r>
              <a:rPr lang="fr-FR" sz="3600" dirty="0" smtClean="0">
                <a:solidFill>
                  <a:schemeClr val="tx1"/>
                </a:solidFill>
                <a:latin typeface="Corbel"/>
                <a:cs typeface="Corbel"/>
              </a:rPr>
              <a:t> are </a:t>
            </a:r>
            <a:r>
              <a:rPr lang="fr-FR" sz="3600" dirty="0" err="1" smtClean="0">
                <a:solidFill>
                  <a:schemeClr val="tx1"/>
                </a:solidFill>
                <a:latin typeface="Corbel"/>
                <a:cs typeface="Corbel"/>
              </a:rPr>
              <a:t>we</a:t>
            </a:r>
            <a:r>
              <a:rPr lang="fr-FR" sz="3600" dirty="0">
                <a:solidFill>
                  <a:schemeClr val="tx1"/>
                </a:solidFill>
                <a:latin typeface="Corbel"/>
                <a:cs typeface="Corbel"/>
              </a:rPr>
              <a:t> </a:t>
            </a:r>
            <a:r>
              <a:rPr lang="fr-FR" sz="3600" dirty="0" err="1" smtClean="0">
                <a:solidFill>
                  <a:schemeClr val="tx1"/>
                </a:solidFill>
                <a:latin typeface="Corbel"/>
                <a:cs typeface="Corbel"/>
              </a:rPr>
              <a:t>getting</a:t>
            </a:r>
            <a:r>
              <a:rPr lang="fr-FR" sz="3600" dirty="0" smtClean="0">
                <a:solidFill>
                  <a:schemeClr val="tx1"/>
                </a:solidFill>
                <a:latin typeface="Corbel"/>
                <a:cs typeface="Corbel"/>
              </a:rPr>
              <a:t> </a:t>
            </a:r>
            <a:r>
              <a:rPr lang="fr-FR" sz="3600" dirty="0" err="1" smtClean="0">
                <a:solidFill>
                  <a:schemeClr val="tx1"/>
                </a:solidFill>
                <a:latin typeface="Corbel"/>
                <a:cs typeface="Corbel"/>
              </a:rPr>
              <a:t>accustomed</a:t>
            </a:r>
            <a:r>
              <a:rPr lang="fr-FR" sz="3600" dirty="0" smtClean="0">
                <a:solidFill>
                  <a:schemeClr val="tx1"/>
                </a:solidFill>
                <a:latin typeface="Corbel"/>
                <a:cs typeface="Corbel"/>
              </a:rPr>
              <a:t> to?</a:t>
            </a:r>
          </a:p>
          <a:p>
            <a:pPr marL="457200" indent="-457200">
              <a:buFont typeface="Arial"/>
              <a:buChar char="•"/>
            </a:pPr>
            <a:r>
              <a:rPr lang="fr-FR" sz="3600" dirty="0" smtClean="0">
                <a:solidFill>
                  <a:schemeClr val="tx1"/>
                </a:solidFill>
                <a:latin typeface="Corbel"/>
                <a:cs typeface="Corbel"/>
              </a:rPr>
              <a:t>Quantum states </a:t>
            </a:r>
          </a:p>
          <a:p>
            <a:pPr marL="457200" indent="-457200">
              <a:buFont typeface="Arial"/>
              <a:buChar char="•"/>
            </a:pPr>
            <a:r>
              <a:rPr lang="fr-FR" sz="3600" dirty="0" smtClean="0">
                <a:solidFill>
                  <a:schemeClr val="tx1"/>
                </a:solidFill>
                <a:latin typeface="Corbel"/>
                <a:cs typeface="Corbel"/>
              </a:rPr>
              <a:t>« </a:t>
            </a:r>
            <a:r>
              <a:rPr lang="fr-FR" sz="3600" dirty="0" err="1" smtClean="0">
                <a:solidFill>
                  <a:schemeClr val="tx1"/>
                </a:solidFill>
                <a:latin typeface="Corbel"/>
                <a:cs typeface="Corbel"/>
              </a:rPr>
              <a:t>Ordinary</a:t>
            </a:r>
            <a:r>
              <a:rPr lang="fr-FR" sz="3600" dirty="0" smtClean="0">
                <a:solidFill>
                  <a:schemeClr val="tx1"/>
                </a:solidFill>
                <a:latin typeface="Corbel"/>
                <a:cs typeface="Corbel"/>
              </a:rPr>
              <a:t> quantum </a:t>
            </a:r>
            <a:r>
              <a:rPr lang="fr-FR" sz="3600" dirty="0" err="1" smtClean="0">
                <a:solidFill>
                  <a:schemeClr val="tx1"/>
                </a:solidFill>
                <a:latin typeface="Corbel"/>
                <a:cs typeface="Corbel"/>
              </a:rPr>
              <a:t>ontology</a:t>
            </a:r>
            <a:r>
              <a:rPr lang="fr-FR" sz="3600" dirty="0" smtClean="0">
                <a:solidFill>
                  <a:schemeClr val="tx1"/>
                </a:solidFill>
                <a:latin typeface="Corbel"/>
                <a:cs typeface="Corbel"/>
              </a:rPr>
              <a:t> »</a:t>
            </a:r>
          </a:p>
        </p:txBody>
      </p:sp>
    </p:spTree>
    <p:extLst>
      <p:ext uri="{BB962C8B-B14F-4D97-AF65-F5344CB8AC3E}">
        <p14:creationId xmlns:p14="http://schemas.microsoft.com/office/powerpoint/2010/main" val="36492882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41300" y="1012736"/>
            <a:ext cx="8636000" cy="1077218"/>
          </a:xfrm>
          <a:prstGeom prst="rect">
            <a:avLst/>
          </a:prstGeom>
          <a:ln>
            <a:solidFill>
              <a:srgbClr val="FFFFFF"/>
            </a:solidFill>
          </a:ln>
        </p:spPr>
        <p:txBody>
          <a:bodyPr wrap="square">
            <a:spAutoFit/>
          </a:bodyPr>
          <a:lstStyle/>
          <a:p>
            <a:pPr marL="457200" indent="-457200">
              <a:buFont typeface="Arial"/>
              <a:buChar char="•"/>
            </a:pPr>
            <a:r>
              <a:rPr lang="fr-FR" sz="3200" dirty="0" smtClean="0">
                <a:solidFill>
                  <a:schemeClr val="tx1"/>
                </a:solidFill>
                <a:latin typeface="Corbel"/>
                <a:cs typeface="Corbel"/>
              </a:rPr>
              <a:t>Quantum system: A single photon </a:t>
            </a:r>
          </a:p>
          <a:p>
            <a:pPr marL="457200" indent="-457200">
              <a:buFont typeface="Arial"/>
              <a:buChar char="•"/>
            </a:pPr>
            <a:r>
              <a:rPr lang="fr-FR" sz="3200" dirty="0" smtClean="0">
                <a:solidFill>
                  <a:schemeClr val="tx1"/>
                </a:solidFill>
                <a:latin typeface="Corbel"/>
                <a:cs typeface="Corbel"/>
              </a:rPr>
              <a:t>Quantum state: The </a:t>
            </a:r>
            <a:r>
              <a:rPr lang="fr-FR" sz="3200" dirty="0" err="1" smtClean="0">
                <a:solidFill>
                  <a:schemeClr val="tx1"/>
                </a:solidFill>
                <a:latin typeface="Corbel"/>
                <a:cs typeface="Corbel"/>
              </a:rPr>
              <a:t>photon’s</a:t>
            </a:r>
            <a:r>
              <a:rPr lang="fr-FR" sz="3200" dirty="0" smtClean="0">
                <a:solidFill>
                  <a:schemeClr val="tx1"/>
                </a:solidFill>
                <a:latin typeface="Corbel"/>
                <a:cs typeface="Corbel"/>
              </a:rPr>
              <a:t> </a:t>
            </a:r>
            <a:r>
              <a:rPr lang="fr-FR" sz="3200" dirty="0" err="1" smtClean="0">
                <a:solidFill>
                  <a:schemeClr val="tx1"/>
                </a:solidFill>
                <a:latin typeface="Corbel"/>
                <a:cs typeface="Corbel"/>
              </a:rPr>
              <a:t>polarization</a:t>
            </a:r>
            <a:endParaRPr lang="fr-FR" sz="3200" dirty="0" smtClean="0">
              <a:solidFill>
                <a:schemeClr val="tx1"/>
              </a:solidFill>
              <a:latin typeface="Corbel"/>
              <a:cs typeface="Corbel"/>
            </a:endParaRPr>
          </a:p>
        </p:txBody>
      </p:sp>
      <p:sp>
        <p:nvSpPr>
          <p:cNvPr id="32" name="Titre 3"/>
          <p:cNvSpPr>
            <a:spLocks noGrp="1"/>
          </p:cNvSpPr>
          <p:nvPr>
            <p:ph type="title"/>
          </p:nvPr>
        </p:nvSpPr>
        <p:spPr>
          <a:xfrm>
            <a:off x="457200" y="0"/>
            <a:ext cx="8229600" cy="1143000"/>
          </a:xfrm>
        </p:spPr>
        <p:txBody>
          <a:bodyPr>
            <a:normAutofit fontScale="90000"/>
          </a:bodyPr>
          <a:lstStyle/>
          <a:p>
            <a:r>
              <a:rPr lang="fr-FR" dirty="0" smtClean="0"/>
              <a:t>« </a:t>
            </a:r>
            <a:r>
              <a:rPr lang="fr-FR" dirty="0" err="1"/>
              <a:t>O</a:t>
            </a:r>
            <a:r>
              <a:rPr lang="fr-FR" dirty="0" err="1" smtClean="0"/>
              <a:t>rdinary</a:t>
            </a:r>
            <a:r>
              <a:rPr lang="fr-FR" dirty="0" smtClean="0"/>
              <a:t> quantum </a:t>
            </a:r>
            <a:r>
              <a:rPr lang="fr-FR" dirty="0" err="1" smtClean="0"/>
              <a:t>ontology</a:t>
            </a:r>
            <a:r>
              <a:rPr lang="fr-FR" dirty="0" smtClean="0"/>
              <a:t> »</a:t>
            </a:r>
            <a:endParaRPr lang="fr-FR" dirty="0"/>
          </a:p>
        </p:txBody>
      </p:sp>
      <p:sp>
        <p:nvSpPr>
          <p:cNvPr id="61" name="Rectangle 60"/>
          <p:cNvSpPr/>
          <p:nvPr/>
        </p:nvSpPr>
        <p:spPr>
          <a:xfrm>
            <a:off x="254000" y="3467100"/>
            <a:ext cx="4787900" cy="30353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3" name="Flèche vers la droite 62"/>
          <p:cNvSpPr/>
          <p:nvPr/>
        </p:nvSpPr>
        <p:spPr>
          <a:xfrm>
            <a:off x="355600" y="4381500"/>
            <a:ext cx="901700" cy="622300"/>
          </a:xfrm>
          <a:prstGeom prst="rightArrow">
            <a:avLst/>
          </a:prstGeom>
          <a:noFill/>
          <a:ln>
            <a:solidFill>
              <a:srgbClr val="15FF1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8" name="Ellipse 67"/>
          <p:cNvSpPr/>
          <p:nvPr/>
        </p:nvSpPr>
        <p:spPr>
          <a:xfrm>
            <a:off x="635000" y="4635500"/>
            <a:ext cx="152400" cy="152400"/>
          </a:xfrm>
          <a:prstGeom prst="ellipse">
            <a:avLst/>
          </a:prstGeom>
          <a:solidFill>
            <a:srgbClr val="15FF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9" name="ZoneTexte 68"/>
          <p:cNvSpPr txBox="1"/>
          <p:nvPr/>
        </p:nvSpPr>
        <p:spPr>
          <a:xfrm>
            <a:off x="1066800" y="3390900"/>
            <a:ext cx="605141" cy="553998"/>
          </a:xfrm>
          <a:prstGeom prst="rect">
            <a:avLst/>
          </a:prstGeom>
          <a:noFill/>
        </p:spPr>
        <p:txBody>
          <a:bodyPr wrap="none" rtlCol="0">
            <a:spAutoFit/>
          </a:bodyPr>
          <a:lstStyle/>
          <a:p>
            <a:r>
              <a:rPr lang="fr-FR" sz="3000" dirty="0" err="1">
                <a:solidFill>
                  <a:srgbClr val="FFFF66"/>
                </a:solidFill>
              </a:rPr>
              <a:t>H</a:t>
            </a:r>
            <a:r>
              <a:rPr lang="fr-FR" sz="3000" baseline="-25000" dirty="0" err="1">
                <a:solidFill>
                  <a:srgbClr val="FFFF66"/>
                </a:solidFill>
              </a:rPr>
              <a:t>θ</a:t>
            </a:r>
            <a:endParaRPr lang="fr-FR" sz="3000" dirty="0">
              <a:solidFill>
                <a:srgbClr val="FFFF66"/>
              </a:solidFill>
            </a:endParaRPr>
          </a:p>
        </p:txBody>
      </p:sp>
      <p:sp>
        <p:nvSpPr>
          <p:cNvPr id="70" name="ZoneTexte 69"/>
          <p:cNvSpPr txBox="1"/>
          <p:nvPr/>
        </p:nvSpPr>
        <p:spPr>
          <a:xfrm>
            <a:off x="2095500" y="3467100"/>
            <a:ext cx="596738" cy="553998"/>
          </a:xfrm>
          <a:prstGeom prst="rect">
            <a:avLst/>
          </a:prstGeom>
          <a:noFill/>
        </p:spPr>
        <p:txBody>
          <a:bodyPr wrap="none" rtlCol="0">
            <a:spAutoFit/>
          </a:bodyPr>
          <a:lstStyle/>
          <a:p>
            <a:r>
              <a:rPr lang="fr-FR" sz="3000" dirty="0" err="1">
                <a:solidFill>
                  <a:srgbClr val="00FFFF"/>
                </a:solidFill>
              </a:rPr>
              <a:t>V</a:t>
            </a:r>
            <a:r>
              <a:rPr lang="fr-FR" sz="3000" baseline="-25000" dirty="0" err="1">
                <a:solidFill>
                  <a:srgbClr val="00FFFF"/>
                </a:solidFill>
              </a:rPr>
              <a:t>θ</a:t>
            </a:r>
            <a:endParaRPr lang="fr-FR" sz="3000" dirty="0">
              <a:solidFill>
                <a:srgbClr val="00FFFF"/>
              </a:solidFill>
            </a:endParaRPr>
          </a:p>
        </p:txBody>
      </p:sp>
      <p:sp>
        <p:nvSpPr>
          <p:cNvPr id="71" name="Triangle rectangle 70"/>
          <p:cNvSpPr/>
          <p:nvPr/>
        </p:nvSpPr>
        <p:spPr>
          <a:xfrm>
            <a:off x="1422400" y="4356100"/>
            <a:ext cx="823641" cy="812799"/>
          </a:xfrm>
          <a:prstGeom prst="rtTriangle">
            <a:avLst/>
          </a:prstGeom>
          <a:gradFill flip="none" rotWithShape="1">
            <a:gsLst>
              <a:gs pos="0">
                <a:srgbClr val="3366FF"/>
              </a:gs>
              <a:gs pos="100000">
                <a:srgbClr val="FFFFFF"/>
              </a:gs>
            </a:gsLst>
            <a:lin ang="0" scaled="1"/>
            <a:tileRect/>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2" name="Triangle rectangle 71"/>
          <p:cNvSpPr/>
          <p:nvPr/>
        </p:nvSpPr>
        <p:spPr>
          <a:xfrm rot="10800000">
            <a:off x="1435100" y="4292600"/>
            <a:ext cx="860372" cy="838197"/>
          </a:xfrm>
          <a:prstGeom prst="rtTriangle">
            <a:avLst/>
          </a:prstGeom>
          <a:gradFill flip="none" rotWithShape="1">
            <a:gsLst>
              <a:gs pos="0">
                <a:srgbClr val="3366FF"/>
              </a:gs>
              <a:gs pos="100000">
                <a:srgbClr val="FFFFFF"/>
              </a:gs>
            </a:gsLst>
            <a:lin ang="0" scaled="1"/>
            <a:tileRect/>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73" name="Grouper 72"/>
          <p:cNvGrpSpPr/>
          <p:nvPr/>
        </p:nvGrpSpPr>
        <p:grpSpPr>
          <a:xfrm rot="2771089">
            <a:off x="1485900" y="3619500"/>
            <a:ext cx="749300" cy="749300"/>
            <a:chOff x="3543300" y="3644900"/>
            <a:chExt cx="749300" cy="749300"/>
          </a:xfrm>
        </p:grpSpPr>
        <p:cxnSp>
          <p:nvCxnSpPr>
            <p:cNvPr id="74" name="Connecteur droit avec flèche 73"/>
            <p:cNvCxnSpPr/>
            <p:nvPr/>
          </p:nvCxnSpPr>
          <p:spPr>
            <a:xfrm flipH="1">
              <a:off x="3937000" y="3644900"/>
              <a:ext cx="12700" cy="749300"/>
            </a:xfrm>
            <a:prstGeom prst="straightConnector1">
              <a:avLst/>
            </a:prstGeom>
            <a:ln w="57150" cmpd="sng">
              <a:solidFill>
                <a:srgbClr val="00FF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75" name="Connecteur droit avec flèche 74"/>
            <p:cNvCxnSpPr/>
            <p:nvPr/>
          </p:nvCxnSpPr>
          <p:spPr>
            <a:xfrm flipH="1">
              <a:off x="3543300" y="4038600"/>
              <a:ext cx="749300" cy="0"/>
            </a:xfrm>
            <a:prstGeom prst="straightConnector1">
              <a:avLst/>
            </a:prstGeom>
            <a:ln w="57150" cmpd="sng">
              <a:solidFill>
                <a:srgbClr val="FFFF66"/>
              </a:solidFill>
              <a:headEnd type="arrow"/>
              <a:tailEnd type="arrow"/>
            </a:ln>
          </p:spPr>
          <p:style>
            <a:lnRef idx="2">
              <a:schemeClr val="accent1"/>
            </a:lnRef>
            <a:fillRef idx="0">
              <a:schemeClr val="accent1"/>
            </a:fillRef>
            <a:effectRef idx="1">
              <a:schemeClr val="accent1"/>
            </a:effectRef>
            <a:fontRef idx="minor">
              <a:schemeClr val="tx1"/>
            </a:fontRef>
          </p:style>
        </p:cxnSp>
      </p:grpSp>
      <p:sp>
        <p:nvSpPr>
          <p:cNvPr id="76" name="Cylindre 75"/>
          <p:cNvSpPr/>
          <p:nvPr/>
        </p:nvSpPr>
        <p:spPr>
          <a:xfrm rot="16200000">
            <a:off x="3860800" y="4235450"/>
            <a:ext cx="1009650" cy="946150"/>
          </a:xfrm>
          <a:prstGeom prst="can">
            <a:avLst>
              <a:gd name="adj" fmla="val 15698"/>
            </a:avLst>
          </a:prstGeom>
          <a:noFill/>
          <a:ln w="57150" cmpd="sng">
            <a:solidFill>
              <a:srgbClr val="FFFF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7" name="ZoneTexte 76"/>
          <p:cNvSpPr txBox="1"/>
          <p:nvPr/>
        </p:nvSpPr>
        <p:spPr>
          <a:xfrm>
            <a:off x="4051300" y="4191000"/>
            <a:ext cx="740332" cy="1015663"/>
          </a:xfrm>
          <a:prstGeom prst="rect">
            <a:avLst/>
          </a:prstGeom>
          <a:noFill/>
        </p:spPr>
        <p:txBody>
          <a:bodyPr wrap="none" rtlCol="0">
            <a:spAutoFit/>
          </a:bodyPr>
          <a:lstStyle/>
          <a:p>
            <a:r>
              <a:rPr lang="fr-FR" sz="6000" dirty="0" smtClean="0">
                <a:solidFill>
                  <a:srgbClr val="FFFF66"/>
                </a:solidFill>
              </a:rPr>
              <a:t>D</a:t>
            </a:r>
            <a:endParaRPr lang="fr-FR" sz="6000" dirty="0">
              <a:solidFill>
                <a:srgbClr val="FFFF66"/>
              </a:solidFill>
            </a:endParaRPr>
          </a:p>
        </p:txBody>
      </p:sp>
      <p:sp>
        <p:nvSpPr>
          <p:cNvPr id="78" name="Flèche vers la droite 77"/>
          <p:cNvSpPr/>
          <p:nvPr/>
        </p:nvSpPr>
        <p:spPr>
          <a:xfrm>
            <a:off x="2400300" y="4381500"/>
            <a:ext cx="1397000" cy="622300"/>
          </a:xfrm>
          <a:prstGeom prst="rightArrow">
            <a:avLst/>
          </a:prstGeom>
          <a:noFill/>
          <a:ln>
            <a:solidFill>
              <a:srgbClr val="FFFF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9" name="Cylindre 78"/>
          <p:cNvSpPr/>
          <p:nvPr/>
        </p:nvSpPr>
        <p:spPr>
          <a:xfrm>
            <a:off x="1346200" y="5543550"/>
            <a:ext cx="1009650" cy="946150"/>
          </a:xfrm>
          <a:prstGeom prst="can">
            <a:avLst>
              <a:gd name="adj" fmla="val 15698"/>
            </a:avLst>
          </a:prstGeom>
          <a:noFill/>
          <a:ln w="57150" cmpd="sng">
            <a:solidFill>
              <a:srgbClr val="00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0" name="ZoneTexte 79"/>
          <p:cNvSpPr txBox="1"/>
          <p:nvPr/>
        </p:nvSpPr>
        <p:spPr>
          <a:xfrm rot="5400000">
            <a:off x="1511300" y="5562601"/>
            <a:ext cx="740332" cy="1015663"/>
          </a:xfrm>
          <a:prstGeom prst="rect">
            <a:avLst/>
          </a:prstGeom>
          <a:noFill/>
          <a:ln>
            <a:noFill/>
          </a:ln>
        </p:spPr>
        <p:txBody>
          <a:bodyPr wrap="none" rtlCol="0">
            <a:spAutoFit/>
          </a:bodyPr>
          <a:lstStyle/>
          <a:p>
            <a:r>
              <a:rPr lang="fr-FR" sz="6000" dirty="0" smtClean="0">
                <a:solidFill>
                  <a:srgbClr val="00FFFF"/>
                </a:solidFill>
              </a:rPr>
              <a:t>D</a:t>
            </a:r>
            <a:endParaRPr lang="fr-FR" sz="6000" dirty="0">
              <a:solidFill>
                <a:srgbClr val="00FFFF"/>
              </a:solidFill>
            </a:endParaRPr>
          </a:p>
        </p:txBody>
      </p:sp>
      <p:sp>
        <p:nvSpPr>
          <p:cNvPr id="81" name="Flèche vers la droite 80"/>
          <p:cNvSpPr/>
          <p:nvPr/>
        </p:nvSpPr>
        <p:spPr>
          <a:xfrm rot="5400000">
            <a:off x="1565275" y="5178425"/>
            <a:ext cx="603250" cy="622300"/>
          </a:xfrm>
          <a:prstGeom prst="rightArrow">
            <a:avLst/>
          </a:prstGeom>
          <a:noFill/>
          <a:ln>
            <a:solidFill>
              <a:srgbClr val="00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2" name="Ellipse 81"/>
          <p:cNvSpPr/>
          <p:nvPr/>
        </p:nvSpPr>
        <p:spPr>
          <a:xfrm>
            <a:off x="2870200" y="4635500"/>
            <a:ext cx="152400" cy="152400"/>
          </a:xfrm>
          <a:prstGeom prst="ellipse">
            <a:avLst/>
          </a:prstGeom>
          <a:solidFill>
            <a:srgbClr val="FFFF66">
              <a:alpha val="49000"/>
            </a:srgbClr>
          </a:solidFill>
          <a:ln>
            <a:solidFill>
              <a:srgbClr val="FFFF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3" name="Ellipse 82"/>
          <p:cNvSpPr/>
          <p:nvPr/>
        </p:nvSpPr>
        <p:spPr>
          <a:xfrm>
            <a:off x="1803400" y="5321300"/>
            <a:ext cx="152400" cy="152400"/>
          </a:xfrm>
          <a:prstGeom prst="ellipse">
            <a:avLst/>
          </a:prstGeom>
          <a:solidFill>
            <a:srgbClr val="00FFFF">
              <a:alpha val="49000"/>
            </a:srgbClr>
          </a:solidFill>
          <a:ln>
            <a:solidFill>
              <a:srgbClr val="00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Rectangle 1"/>
          <p:cNvSpPr/>
          <p:nvPr/>
        </p:nvSpPr>
        <p:spPr>
          <a:xfrm>
            <a:off x="5232400" y="3463836"/>
            <a:ext cx="3606800" cy="3046988"/>
          </a:xfrm>
          <a:prstGeom prst="rect">
            <a:avLst/>
          </a:prstGeom>
          <a:ln>
            <a:solidFill>
              <a:srgbClr val="FFFFFF"/>
            </a:solidFill>
          </a:ln>
        </p:spPr>
        <p:txBody>
          <a:bodyPr wrap="square">
            <a:spAutoFit/>
          </a:bodyPr>
          <a:lstStyle/>
          <a:p>
            <a:r>
              <a:rPr lang="fr-FR" sz="3200" dirty="0" smtClean="0">
                <a:solidFill>
                  <a:schemeClr val="tx1"/>
                </a:solidFill>
                <a:latin typeface="Corbel"/>
                <a:cs typeface="Corbel"/>
              </a:rPr>
              <a:t>The full « ID </a:t>
            </a:r>
            <a:r>
              <a:rPr lang="fr-FR" sz="3200" dirty="0" err="1" smtClean="0">
                <a:solidFill>
                  <a:schemeClr val="tx1"/>
                </a:solidFill>
                <a:latin typeface="Corbel"/>
                <a:cs typeface="Corbel"/>
              </a:rPr>
              <a:t>card</a:t>
            </a:r>
            <a:r>
              <a:rPr lang="fr-FR" sz="3200" dirty="0" smtClean="0">
                <a:solidFill>
                  <a:schemeClr val="tx1"/>
                </a:solidFill>
                <a:latin typeface="Corbel"/>
                <a:cs typeface="Corbel"/>
              </a:rPr>
              <a:t> » </a:t>
            </a:r>
            <a:r>
              <a:rPr lang="fr-FR" sz="3200" dirty="0">
                <a:solidFill>
                  <a:schemeClr val="tx1"/>
                </a:solidFill>
                <a:latin typeface="Corbel"/>
                <a:cs typeface="Corbel"/>
              </a:rPr>
              <a:t>= </a:t>
            </a:r>
            <a:r>
              <a:rPr lang="fr-FR" sz="3200" dirty="0" smtClean="0">
                <a:solidFill>
                  <a:schemeClr val="tx1"/>
                </a:solidFill>
                <a:latin typeface="Corbel"/>
                <a:cs typeface="Corbel"/>
              </a:rPr>
              <a:t>The </a:t>
            </a:r>
            <a:r>
              <a:rPr lang="fr-FR" sz="3200" dirty="0" err="1">
                <a:solidFill>
                  <a:schemeClr val="tx1"/>
                </a:solidFill>
                <a:latin typeface="Corbel"/>
                <a:cs typeface="Corbel"/>
              </a:rPr>
              <a:t>polarization</a:t>
            </a:r>
            <a:r>
              <a:rPr lang="fr-FR" sz="3200" dirty="0">
                <a:solidFill>
                  <a:schemeClr val="tx1"/>
                </a:solidFill>
                <a:latin typeface="Corbel"/>
                <a:cs typeface="Corbel"/>
              </a:rPr>
              <a:t> for </a:t>
            </a:r>
            <a:r>
              <a:rPr lang="fr-FR" sz="3200" dirty="0" err="1">
                <a:solidFill>
                  <a:schemeClr val="tx1"/>
                </a:solidFill>
                <a:latin typeface="Corbel"/>
                <a:cs typeface="Corbel"/>
              </a:rPr>
              <a:t>each</a:t>
            </a:r>
            <a:r>
              <a:rPr lang="fr-FR" sz="3200" dirty="0">
                <a:solidFill>
                  <a:schemeClr val="tx1"/>
                </a:solidFill>
                <a:latin typeface="Corbel"/>
                <a:cs typeface="Corbel"/>
              </a:rPr>
              <a:t> </a:t>
            </a:r>
            <a:r>
              <a:rPr lang="fr-FR" sz="3200" dirty="0" err="1">
                <a:solidFill>
                  <a:schemeClr val="tx1"/>
                </a:solidFill>
                <a:latin typeface="Corbel"/>
                <a:cs typeface="Corbel"/>
              </a:rPr>
              <a:t>θ</a:t>
            </a:r>
            <a:r>
              <a:rPr lang="fr-FR" sz="3200" dirty="0">
                <a:solidFill>
                  <a:schemeClr val="tx1"/>
                </a:solidFill>
                <a:latin typeface="Corbel"/>
                <a:cs typeface="Corbel"/>
              </a:rPr>
              <a:t> </a:t>
            </a:r>
            <a:r>
              <a:rPr lang="fr-FR" sz="3200" dirty="0" smtClean="0">
                <a:solidFill>
                  <a:schemeClr val="tx1"/>
                </a:solidFill>
                <a:latin typeface="Corbel"/>
                <a:cs typeface="Corbel"/>
              </a:rPr>
              <a:t>angle has no </a:t>
            </a:r>
            <a:r>
              <a:rPr lang="fr-FR" sz="3200" dirty="0" err="1" smtClean="0">
                <a:solidFill>
                  <a:schemeClr val="tx1"/>
                </a:solidFill>
                <a:latin typeface="Corbel"/>
                <a:cs typeface="Corbel"/>
              </a:rPr>
              <a:t>physical</a:t>
            </a:r>
            <a:r>
              <a:rPr lang="fr-FR" sz="3200" dirty="0" smtClean="0">
                <a:solidFill>
                  <a:schemeClr val="tx1"/>
                </a:solidFill>
                <a:latin typeface="Corbel"/>
                <a:cs typeface="Corbel"/>
              </a:rPr>
              <a:t> </a:t>
            </a:r>
            <a:r>
              <a:rPr lang="fr-FR" sz="3200" dirty="0" err="1" smtClean="0">
                <a:solidFill>
                  <a:schemeClr val="tx1"/>
                </a:solidFill>
                <a:latin typeface="Corbel"/>
                <a:cs typeface="Corbel"/>
              </a:rPr>
              <a:t>meaning</a:t>
            </a:r>
            <a:endParaRPr lang="fr-FR" sz="3200" dirty="0" smtClean="0">
              <a:solidFill>
                <a:schemeClr val="tx1"/>
              </a:solidFill>
              <a:latin typeface="Corbel"/>
              <a:cs typeface="Corbel"/>
            </a:endParaRPr>
          </a:p>
          <a:p>
            <a:r>
              <a:rPr lang="fr-FR" sz="3200" dirty="0" smtClean="0">
                <a:solidFill>
                  <a:schemeClr val="tx1"/>
                </a:solidFill>
                <a:latin typeface="Corbel"/>
                <a:cs typeface="Corbel"/>
              </a:rPr>
              <a:t>=&gt; </a:t>
            </a:r>
            <a:r>
              <a:rPr lang="fr-FR" sz="3200" b="1" dirty="0" smtClean="0">
                <a:solidFill>
                  <a:schemeClr val="tx1"/>
                </a:solidFill>
                <a:latin typeface="Corbel"/>
                <a:cs typeface="Corbel"/>
              </a:rPr>
              <a:t>End of the </a:t>
            </a:r>
            <a:r>
              <a:rPr lang="fr-FR" sz="3200" b="1" dirty="0" err="1" smtClean="0">
                <a:solidFill>
                  <a:schemeClr val="tx1"/>
                </a:solidFill>
                <a:latin typeface="Corbel"/>
                <a:cs typeface="Corbel"/>
              </a:rPr>
              <a:t>classical</a:t>
            </a:r>
            <a:r>
              <a:rPr lang="fr-FR" sz="3200" b="1" dirty="0" smtClean="0">
                <a:solidFill>
                  <a:schemeClr val="tx1"/>
                </a:solidFill>
                <a:latin typeface="Corbel"/>
                <a:cs typeface="Corbel"/>
              </a:rPr>
              <a:t> state </a:t>
            </a:r>
            <a:endParaRPr lang="fr-FR" sz="3200" b="1" dirty="0">
              <a:solidFill>
                <a:schemeClr val="tx1"/>
              </a:solidFill>
              <a:latin typeface="Corbel"/>
              <a:cs typeface="Corbel"/>
            </a:endParaRPr>
          </a:p>
        </p:txBody>
      </p:sp>
      <p:cxnSp>
        <p:nvCxnSpPr>
          <p:cNvPr id="4" name="Connecteur droit avec flèche 3"/>
          <p:cNvCxnSpPr/>
          <p:nvPr/>
        </p:nvCxnSpPr>
        <p:spPr>
          <a:xfrm>
            <a:off x="381000" y="4267200"/>
            <a:ext cx="622300" cy="0"/>
          </a:xfrm>
          <a:prstGeom prst="straightConnector1">
            <a:avLst/>
          </a:prstGeom>
          <a:ln>
            <a:solidFill>
              <a:srgbClr val="15FF1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56934" y="3769668"/>
            <a:ext cx="443977" cy="523220"/>
          </a:xfrm>
          <a:prstGeom prst="rect">
            <a:avLst/>
          </a:prstGeom>
        </p:spPr>
        <p:txBody>
          <a:bodyPr wrap="none">
            <a:spAutoFit/>
          </a:bodyPr>
          <a:lstStyle/>
          <a:p>
            <a:r>
              <a:rPr lang="fr-FR" sz="2800" dirty="0">
                <a:solidFill>
                  <a:srgbClr val="15FF1F"/>
                </a:solidFill>
              </a:rPr>
              <a:t>H</a:t>
            </a:r>
          </a:p>
        </p:txBody>
      </p:sp>
      <p:sp>
        <p:nvSpPr>
          <p:cNvPr id="25" name="Rectangle 24"/>
          <p:cNvSpPr/>
          <p:nvPr/>
        </p:nvSpPr>
        <p:spPr>
          <a:xfrm>
            <a:off x="241300" y="2168436"/>
            <a:ext cx="8636000" cy="1077218"/>
          </a:xfrm>
          <a:prstGeom prst="rect">
            <a:avLst/>
          </a:prstGeom>
          <a:ln>
            <a:solidFill>
              <a:srgbClr val="FFFFFF"/>
            </a:solidFill>
          </a:ln>
        </p:spPr>
        <p:txBody>
          <a:bodyPr wrap="square">
            <a:spAutoFit/>
          </a:bodyPr>
          <a:lstStyle/>
          <a:p>
            <a:pPr marL="457200" indent="-457200">
              <a:buFont typeface="Arial"/>
              <a:buChar char="•"/>
            </a:pPr>
            <a:r>
              <a:rPr lang="fr-FR" sz="3200" dirty="0" smtClean="0">
                <a:solidFill>
                  <a:schemeClr val="tx1"/>
                </a:solidFill>
                <a:latin typeface="Corbel"/>
                <a:cs typeface="Corbel"/>
              </a:rPr>
              <a:t>« Question »: </a:t>
            </a:r>
            <a:r>
              <a:rPr lang="fr-FR" sz="3200" dirty="0" err="1" smtClean="0">
                <a:solidFill>
                  <a:schemeClr val="tx1"/>
                </a:solidFill>
                <a:latin typeface="Corbel"/>
                <a:cs typeface="Corbel"/>
              </a:rPr>
              <a:t>Measurement</a:t>
            </a:r>
            <a:r>
              <a:rPr lang="fr-FR" sz="3200" dirty="0" smtClean="0">
                <a:solidFill>
                  <a:schemeClr val="tx1"/>
                </a:solidFill>
                <a:latin typeface="Corbel"/>
                <a:cs typeface="Corbel"/>
              </a:rPr>
              <a:t> in {</a:t>
            </a:r>
            <a:r>
              <a:rPr lang="fr-FR" sz="3200" dirty="0" err="1" smtClean="0">
                <a:solidFill>
                  <a:srgbClr val="FFFF66"/>
                </a:solidFill>
                <a:latin typeface="Corbel"/>
                <a:cs typeface="Corbel"/>
              </a:rPr>
              <a:t>H</a:t>
            </a:r>
            <a:r>
              <a:rPr lang="fr-FR" sz="3200" baseline="-25000" dirty="0" err="1" smtClean="0">
                <a:solidFill>
                  <a:srgbClr val="FFFF66"/>
                </a:solidFill>
              </a:rPr>
              <a:t>θ</a:t>
            </a:r>
            <a:r>
              <a:rPr lang="fr-FR" sz="3200" baseline="-25000" dirty="0" smtClean="0">
                <a:solidFill>
                  <a:srgbClr val="FFFF66"/>
                </a:solidFill>
              </a:rPr>
              <a:t> </a:t>
            </a:r>
            <a:r>
              <a:rPr lang="fr-FR" sz="3200" dirty="0">
                <a:solidFill>
                  <a:schemeClr val="tx1"/>
                </a:solidFill>
                <a:latin typeface="Corbel"/>
                <a:cs typeface="Corbel"/>
              </a:rPr>
              <a:t>;</a:t>
            </a:r>
            <a:r>
              <a:rPr lang="fr-FR" sz="3200" dirty="0" smtClean="0">
                <a:solidFill>
                  <a:schemeClr val="tx1"/>
                </a:solidFill>
                <a:latin typeface="Corbel"/>
                <a:cs typeface="Corbel"/>
              </a:rPr>
              <a:t> </a:t>
            </a:r>
            <a:r>
              <a:rPr lang="fr-FR" sz="3200" dirty="0" err="1" smtClean="0">
                <a:solidFill>
                  <a:srgbClr val="00FFFF"/>
                </a:solidFill>
              </a:rPr>
              <a:t>V</a:t>
            </a:r>
            <a:r>
              <a:rPr lang="fr-FR" sz="3200" baseline="-25000" dirty="0" err="1" smtClean="0">
                <a:solidFill>
                  <a:srgbClr val="00FFFF"/>
                </a:solidFill>
              </a:rPr>
              <a:t>θ</a:t>
            </a:r>
            <a:r>
              <a:rPr lang="fr-FR" sz="3200" dirty="0">
                <a:solidFill>
                  <a:srgbClr val="FFFFFF"/>
                </a:solidFill>
                <a:latin typeface="Corbel"/>
                <a:cs typeface="Corbel"/>
              </a:rPr>
              <a:t>}</a:t>
            </a:r>
            <a:r>
              <a:rPr lang="fr-FR" sz="3200" dirty="0">
                <a:solidFill>
                  <a:schemeClr val="tx1"/>
                </a:solidFill>
                <a:latin typeface="Corbel"/>
                <a:cs typeface="Corbel"/>
              </a:rPr>
              <a:t> </a:t>
            </a:r>
            <a:endParaRPr lang="fr-FR" sz="3200" dirty="0" smtClean="0">
              <a:solidFill>
                <a:schemeClr val="tx1"/>
              </a:solidFill>
              <a:latin typeface="Corbel"/>
              <a:cs typeface="Corbel"/>
            </a:endParaRPr>
          </a:p>
          <a:p>
            <a:pPr marL="457200" indent="-457200">
              <a:buFont typeface="Arial"/>
              <a:buChar char="•"/>
            </a:pPr>
            <a:r>
              <a:rPr lang="fr-FR" sz="3200" dirty="0" smtClean="0">
                <a:solidFill>
                  <a:schemeClr val="tx1"/>
                </a:solidFill>
                <a:latin typeface="Corbel"/>
                <a:cs typeface="Corbel"/>
              </a:rPr>
              <a:t>« </a:t>
            </a:r>
            <a:r>
              <a:rPr lang="fr-FR" sz="3200" dirty="0" err="1" smtClean="0">
                <a:solidFill>
                  <a:schemeClr val="tx1"/>
                </a:solidFill>
                <a:latin typeface="Corbel"/>
                <a:cs typeface="Corbel"/>
              </a:rPr>
              <a:t>Answer</a:t>
            </a:r>
            <a:r>
              <a:rPr lang="fr-FR" sz="3200" dirty="0" smtClean="0">
                <a:solidFill>
                  <a:schemeClr val="tx1"/>
                </a:solidFill>
                <a:latin typeface="Corbel"/>
                <a:cs typeface="Corbel"/>
              </a:rPr>
              <a:t> »: </a:t>
            </a:r>
            <a:r>
              <a:rPr lang="fr-FR" sz="3200" dirty="0" err="1" smtClean="0">
                <a:solidFill>
                  <a:schemeClr val="tx1"/>
                </a:solidFill>
                <a:latin typeface="Corbel"/>
                <a:cs typeface="Corbel"/>
              </a:rPr>
              <a:t>Random</a:t>
            </a:r>
            <a:r>
              <a:rPr lang="fr-FR" sz="3200" dirty="0" smtClean="0">
                <a:solidFill>
                  <a:schemeClr val="tx1"/>
                </a:solidFill>
                <a:latin typeface="Corbel"/>
                <a:cs typeface="Corbel"/>
              </a:rPr>
              <a:t> projection on </a:t>
            </a:r>
            <a:r>
              <a:rPr lang="fr-FR" sz="3200" dirty="0" err="1">
                <a:solidFill>
                  <a:srgbClr val="FFFF66"/>
                </a:solidFill>
                <a:latin typeface="Corbel"/>
                <a:cs typeface="Corbel"/>
              </a:rPr>
              <a:t>H</a:t>
            </a:r>
            <a:r>
              <a:rPr lang="fr-FR" sz="3200" baseline="-25000" dirty="0" err="1">
                <a:solidFill>
                  <a:srgbClr val="FFFF66"/>
                </a:solidFill>
              </a:rPr>
              <a:t>θ</a:t>
            </a:r>
            <a:r>
              <a:rPr lang="fr-FR" sz="3200" baseline="-25000" dirty="0">
                <a:solidFill>
                  <a:srgbClr val="FFFF66"/>
                </a:solidFill>
              </a:rPr>
              <a:t> </a:t>
            </a:r>
            <a:r>
              <a:rPr lang="fr-FR" sz="3200" dirty="0">
                <a:solidFill>
                  <a:schemeClr val="tx1"/>
                </a:solidFill>
                <a:latin typeface="Corbel"/>
                <a:cs typeface="Corbel"/>
              </a:rPr>
              <a:t>or </a:t>
            </a:r>
            <a:r>
              <a:rPr lang="fr-FR" sz="3200" dirty="0" err="1">
                <a:solidFill>
                  <a:srgbClr val="00FFFF"/>
                </a:solidFill>
              </a:rPr>
              <a:t>V</a:t>
            </a:r>
            <a:r>
              <a:rPr lang="fr-FR" sz="3200" baseline="-25000" dirty="0" err="1">
                <a:solidFill>
                  <a:srgbClr val="00FFFF"/>
                </a:solidFill>
              </a:rPr>
              <a:t>θ</a:t>
            </a:r>
            <a:endParaRPr lang="fr-FR" sz="3200" dirty="0">
              <a:solidFill>
                <a:schemeClr val="tx1"/>
              </a:solidFill>
              <a:latin typeface="Corbel"/>
              <a:cs typeface="Corbel"/>
            </a:endParaRPr>
          </a:p>
        </p:txBody>
      </p:sp>
      <p:grpSp>
        <p:nvGrpSpPr>
          <p:cNvPr id="26" name="Grouper 25"/>
          <p:cNvGrpSpPr/>
          <p:nvPr/>
        </p:nvGrpSpPr>
        <p:grpSpPr>
          <a:xfrm rot="19577318">
            <a:off x="2755901" y="5207001"/>
            <a:ext cx="772148" cy="711200"/>
            <a:chOff x="5016500" y="3860800"/>
            <a:chExt cx="772148" cy="711200"/>
          </a:xfrm>
        </p:grpSpPr>
        <p:grpSp>
          <p:nvGrpSpPr>
            <p:cNvPr id="27" name="Grouper 26"/>
            <p:cNvGrpSpPr/>
            <p:nvPr/>
          </p:nvGrpSpPr>
          <p:grpSpPr>
            <a:xfrm>
              <a:off x="5016500" y="3860800"/>
              <a:ext cx="772148" cy="711200"/>
              <a:chOff x="4622800" y="6019800"/>
              <a:chExt cx="772148" cy="711200"/>
            </a:xfrm>
          </p:grpSpPr>
          <p:sp>
            <p:nvSpPr>
              <p:cNvPr id="36" name="Rectangle 35"/>
              <p:cNvSpPr/>
              <p:nvPr/>
            </p:nvSpPr>
            <p:spPr>
              <a:xfrm>
                <a:off x="4622800" y="6261100"/>
                <a:ext cx="508000" cy="469900"/>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7" name="Parallélogramme 36"/>
              <p:cNvSpPr/>
              <p:nvPr/>
            </p:nvSpPr>
            <p:spPr>
              <a:xfrm>
                <a:off x="4622800" y="6019800"/>
                <a:ext cx="698500" cy="241300"/>
              </a:xfrm>
              <a:prstGeom prst="parallelogram">
                <a:avLst>
                  <a:gd name="adj" fmla="val 71154"/>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Parallélogramme 37"/>
              <p:cNvSpPr/>
              <p:nvPr/>
            </p:nvSpPr>
            <p:spPr>
              <a:xfrm rot="18798636">
                <a:off x="4929577" y="6214264"/>
                <a:ext cx="605193" cy="325548"/>
              </a:xfrm>
              <a:prstGeom prst="parallelogram">
                <a:avLst>
                  <a:gd name="adj" fmla="val 102037"/>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9" name="Ellipse 28"/>
            <p:cNvSpPr/>
            <p:nvPr/>
          </p:nvSpPr>
          <p:spPr>
            <a:xfrm>
              <a:off x="5232400" y="42799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Ellipse 29"/>
            <p:cNvSpPr/>
            <p:nvPr/>
          </p:nvSpPr>
          <p:spPr>
            <a:xfrm>
              <a:off x="5588000" y="42672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1" name="Ellipse 30"/>
            <p:cNvSpPr/>
            <p:nvPr/>
          </p:nvSpPr>
          <p:spPr>
            <a:xfrm>
              <a:off x="5613400" y="41148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Ellipse 32"/>
            <p:cNvSpPr/>
            <p:nvPr/>
          </p:nvSpPr>
          <p:spPr>
            <a:xfrm>
              <a:off x="5168900" y="39751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Ellipse 33"/>
            <p:cNvSpPr/>
            <p:nvPr/>
          </p:nvSpPr>
          <p:spPr>
            <a:xfrm>
              <a:off x="5346700" y="39497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Ellipse 34"/>
            <p:cNvSpPr/>
            <p:nvPr/>
          </p:nvSpPr>
          <p:spPr>
            <a:xfrm>
              <a:off x="5537200" y="39116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0160468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27000" y="1101636"/>
            <a:ext cx="8902700" cy="1077218"/>
          </a:xfrm>
          <a:prstGeom prst="rect">
            <a:avLst/>
          </a:prstGeom>
          <a:ln>
            <a:solidFill>
              <a:srgbClr val="FFFFFF"/>
            </a:solidFill>
          </a:ln>
        </p:spPr>
        <p:txBody>
          <a:bodyPr wrap="square">
            <a:spAutoFit/>
          </a:bodyPr>
          <a:lstStyle/>
          <a:p>
            <a:pPr marL="457200" indent="-457200">
              <a:buFont typeface="Arial"/>
              <a:buChar char="•"/>
            </a:pPr>
            <a:r>
              <a:rPr lang="fr-FR" sz="3200" dirty="0" smtClean="0">
                <a:solidFill>
                  <a:schemeClr val="tx1"/>
                </a:solidFill>
                <a:latin typeface="Corbel"/>
                <a:cs typeface="Corbel"/>
              </a:rPr>
              <a:t>Quantum system: A single photon </a:t>
            </a:r>
          </a:p>
          <a:p>
            <a:pPr marL="457200" indent="-457200">
              <a:buFont typeface="Arial"/>
              <a:buChar char="•"/>
            </a:pPr>
            <a:r>
              <a:rPr lang="fr-FR" sz="3200" dirty="0" smtClean="0">
                <a:solidFill>
                  <a:schemeClr val="tx1"/>
                </a:solidFill>
                <a:latin typeface="Corbel"/>
                <a:cs typeface="Corbel"/>
              </a:rPr>
              <a:t>Quantum state: The </a:t>
            </a:r>
            <a:r>
              <a:rPr lang="fr-FR" sz="3200" dirty="0" err="1" smtClean="0">
                <a:solidFill>
                  <a:schemeClr val="tx1"/>
                </a:solidFill>
                <a:latin typeface="Corbel"/>
                <a:cs typeface="Corbel"/>
              </a:rPr>
              <a:t>photon’s</a:t>
            </a:r>
            <a:r>
              <a:rPr lang="fr-FR" sz="3200" dirty="0" smtClean="0">
                <a:solidFill>
                  <a:schemeClr val="tx1"/>
                </a:solidFill>
                <a:latin typeface="Corbel"/>
                <a:cs typeface="Corbel"/>
              </a:rPr>
              <a:t> </a:t>
            </a:r>
            <a:r>
              <a:rPr lang="fr-FR" sz="3200" dirty="0" err="1" smtClean="0">
                <a:solidFill>
                  <a:schemeClr val="tx1"/>
                </a:solidFill>
                <a:latin typeface="Corbel"/>
                <a:cs typeface="Corbel"/>
              </a:rPr>
              <a:t>polarization</a:t>
            </a:r>
            <a:endParaRPr lang="fr-FR" sz="3200" dirty="0" smtClean="0">
              <a:solidFill>
                <a:schemeClr val="tx1"/>
              </a:solidFill>
              <a:latin typeface="Corbel"/>
              <a:cs typeface="Corbel"/>
            </a:endParaRPr>
          </a:p>
        </p:txBody>
      </p:sp>
      <p:sp>
        <p:nvSpPr>
          <p:cNvPr id="32" name="Titre 3"/>
          <p:cNvSpPr>
            <a:spLocks noGrp="1"/>
          </p:cNvSpPr>
          <p:nvPr>
            <p:ph type="title"/>
          </p:nvPr>
        </p:nvSpPr>
        <p:spPr>
          <a:xfrm>
            <a:off x="457200" y="0"/>
            <a:ext cx="8229600" cy="1143000"/>
          </a:xfrm>
        </p:spPr>
        <p:txBody>
          <a:bodyPr>
            <a:normAutofit fontScale="90000"/>
          </a:bodyPr>
          <a:lstStyle/>
          <a:p>
            <a:r>
              <a:rPr lang="fr-FR" dirty="0" smtClean="0"/>
              <a:t>« </a:t>
            </a:r>
            <a:r>
              <a:rPr lang="fr-FR" dirty="0" err="1"/>
              <a:t>O</a:t>
            </a:r>
            <a:r>
              <a:rPr lang="fr-FR" dirty="0" err="1" smtClean="0"/>
              <a:t>rdinary</a:t>
            </a:r>
            <a:r>
              <a:rPr lang="fr-FR" dirty="0" smtClean="0"/>
              <a:t> quantum </a:t>
            </a:r>
            <a:r>
              <a:rPr lang="fr-FR" dirty="0" err="1" smtClean="0"/>
              <a:t>ontology</a:t>
            </a:r>
            <a:r>
              <a:rPr lang="fr-FR" dirty="0" smtClean="0"/>
              <a:t> »</a:t>
            </a:r>
            <a:endParaRPr lang="fr-FR" dirty="0"/>
          </a:p>
        </p:txBody>
      </p:sp>
      <p:sp>
        <p:nvSpPr>
          <p:cNvPr id="40" name="ZoneTexte 39"/>
          <p:cNvSpPr txBox="1"/>
          <p:nvPr/>
        </p:nvSpPr>
        <p:spPr>
          <a:xfrm>
            <a:off x="139700" y="2303790"/>
            <a:ext cx="8902700" cy="1077218"/>
          </a:xfrm>
          <a:prstGeom prst="rect">
            <a:avLst/>
          </a:prstGeom>
          <a:noFill/>
          <a:ln>
            <a:solidFill>
              <a:schemeClr val="tx1"/>
            </a:solidFill>
          </a:ln>
        </p:spPr>
        <p:txBody>
          <a:bodyPr wrap="square" rtlCol="0">
            <a:spAutoFit/>
          </a:bodyPr>
          <a:lstStyle/>
          <a:p>
            <a:pPr algn="ctr"/>
            <a:r>
              <a:rPr lang="fr-FR" sz="3200" dirty="0" err="1" smtClean="0">
                <a:solidFill>
                  <a:schemeClr val="tx1"/>
                </a:solidFill>
                <a:latin typeface="Corbel"/>
                <a:cs typeface="Corbel"/>
              </a:rPr>
              <a:t>Realism</a:t>
            </a:r>
            <a:r>
              <a:rPr lang="fr-FR" sz="3200" dirty="0" smtClean="0">
                <a:solidFill>
                  <a:schemeClr val="tx1"/>
                </a:solidFill>
                <a:latin typeface="Corbel"/>
                <a:cs typeface="Corbel"/>
              </a:rPr>
              <a:t> and </a:t>
            </a:r>
            <a:r>
              <a:rPr lang="fr-FR" sz="3200" dirty="0" err="1" smtClean="0">
                <a:solidFill>
                  <a:schemeClr val="tx1"/>
                </a:solidFill>
                <a:latin typeface="Corbel"/>
                <a:cs typeface="Corbel"/>
              </a:rPr>
              <a:t>objectivity</a:t>
            </a:r>
            <a:r>
              <a:rPr lang="fr-FR" sz="3200" dirty="0" smtClean="0">
                <a:solidFill>
                  <a:schemeClr val="tx1"/>
                </a:solidFill>
                <a:latin typeface="Corbel"/>
                <a:cs typeface="Corbel"/>
              </a:rPr>
              <a:t> look </a:t>
            </a:r>
            <a:r>
              <a:rPr lang="fr-FR" sz="3200" dirty="0" err="1" smtClean="0">
                <a:solidFill>
                  <a:schemeClr val="tx1"/>
                </a:solidFill>
                <a:latin typeface="Corbel"/>
                <a:cs typeface="Corbel"/>
              </a:rPr>
              <a:t>safe</a:t>
            </a:r>
            <a:r>
              <a:rPr lang="fr-FR" sz="3200" dirty="0" smtClean="0">
                <a:solidFill>
                  <a:schemeClr val="tx1"/>
                </a:solidFill>
                <a:latin typeface="Corbel"/>
                <a:cs typeface="Corbel"/>
              </a:rPr>
              <a:t>: The photon and </a:t>
            </a:r>
            <a:r>
              <a:rPr lang="fr-FR" sz="3200" dirty="0" err="1" smtClean="0">
                <a:solidFill>
                  <a:schemeClr val="tx1"/>
                </a:solidFill>
                <a:latin typeface="Corbel"/>
                <a:cs typeface="Corbel"/>
              </a:rPr>
              <a:t>its</a:t>
            </a:r>
            <a:r>
              <a:rPr lang="fr-FR" sz="3200" dirty="0" smtClean="0">
                <a:solidFill>
                  <a:schemeClr val="tx1"/>
                </a:solidFill>
                <a:latin typeface="Corbel"/>
                <a:cs typeface="Corbel"/>
              </a:rPr>
              <a:t> state </a:t>
            </a:r>
            <a:r>
              <a:rPr lang="fr-FR" sz="3200" dirty="0" err="1" smtClean="0">
                <a:solidFill>
                  <a:schemeClr val="tx1"/>
                </a:solidFill>
                <a:latin typeface="Corbel"/>
                <a:cs typeface="Corbel"/>
              </a:rPr>
              <a:t>exist</a:t>
            </a:r>
            <a:r>
              <a:rPr lang="fr-FR" sz="3200" dirty="0" smtClean="0">
                <a:solidFill>
                  <a:schemeClr val="tx1"/>
                </a:solidFill>
                <a:latin typeface="Corbel"/>
                <a:cs typeface="Corbel"/>
              </a:rPr>
              <a:t>, </a:t>
            </a:r>
            <a:r>
              <a:rPr lang="fr-FR" sz="3200" dirty="0" err="1" smtClean="0">
                <a:solidFill>
                  <a:schemeClr val="tx1"/>
                </a:solidFill>
                <a:latin typeface="Corbel"/>
                <a:cs typeface="Corbel"/>
              </a:rPr>
              <a:t>even</a:t>
            </a:r>
            <a:r>
              <a:rPr lang="fr-FR" sz="3200" dirty="0" smtClean="0">
                <a:solidFill>
                  <a:schemeClr val="tx1"/>
                </a:solidFill>
                <a:latin typeface="Corbel"/>
                <a:cs typeface="Corbel"/>
              </a:rPr>
              <a:t> if </a:t>
            </a:r>
            <a:r>
              <a:rPr lang="fr-FR" sz="3200" dirty="0" err="1" smtClean="0">
                <a:solidFill>
                  <a:schemeClr val="tx1"/>
                </a:solidFill>
                <a:latin typeface="Corbel"/>
                <a:cs typeface="Corbel"/>
              </a:rPr>
              <a:t>unobserved</a:t>
            </a:r>
            <a:r>
              <a:rPr lang="fr-FR" sz="3200" dirty="0" smtClean="0">
                <a:solidFill>
                  <a:schemeClr val="tx1"/>
                </a:solidFill>
                <a:latin typeface="Corbel"/>
                <a:cs typeface="Corbel"/>
              </a:rPr>
              <a:t> </a:t>
            </a:r>
            <a:r>
              <a:rPr lang="fr-FR" sz="3200" dirty="0" smtClean="0">
                <a:solidFill>
                  <a:schemeClr val="tx1"/>
                </a:solidFill>
                <a:latin typeface="Corbel"/>
                <a:cs typeface="Corbel"/>
                <a:sym typeface="Wingdings"/>
              </a:rPr>
              <a:t></a:t>
            </a:r>
            <a:r>
              <a:rPr lang="fr-FR" sz="3200" dirty="0" smtClean="0">
                <a:solidFill>
                  <a:schemeClr val="tx1"/>
                </a:solidFill>
                <a:latin typeface="Corbel"/>
                <a:cs typeface="Corbel"/>
              </a:rPr>
              <a:t>  </a:t>
            </a:r>
          </a:p>
        </p:txBody>
      </p:sp>
      <p:sp>
        <p:nvSpPr>
          <p:cNvPr id="41" name="ZoneTexte 40"/>
          <p:cNvSpPr txBox="1"/>
          <p:nvPr/>
        </p:nvSpPr>
        <p:spPr>
          <a:xfrm>
            <a:off x="127000" y="4069090"/>
            <a:ext cx="8928100" cy="2554545"/>
          </a:xfrm>
          <a:prstGeom prst="rect">
            <a:avLst/>
          </a:prstGeom>
          <a:noFill/>
          <a:ln>
            <a:solidFill>
              <a:schemeClr val="tx1"/>
            </a:solidFill>
          </a:ln>
        </p:spPr>
        <p:txBody>
          <a:bodyPr wrap="square" rtlCol="0">
            <a:spAutoFit/>
          </a:bodyPr>
          <a:lstStyle/>
          <a:p>
            <a:pPr marL="457200" indent="-457200" algn="ctr">
              <a:buFont typeface="Arial"/>
              <a:buChar char="•"/>
            </a:pPr>
            <a:r>
              <a:rPr lang="fr-FR" sz="3200" dirty="0" err="1" smtClean="0">
                <a:solidFill>
                  <a:schemeClr val="tx1"/>
                </a:solidFill>
                <a:latin typeface="Corbel"/>
                <a:cs typeface="Corbel"/>
              </a:rPr>
              <a:t>Measuring</a:t>
            </a:r>
            <a:r>
              <a:rPr lang="fr-FR" sz="3200" dirty="0" smtClean="0">
                <a:solidFill>
                  <a:schemeClr val="tx1"/>
                </a:solidFill>
                <a:latin typeface="Corbel"/>
                <a:cs typeface="Corbel"/>
              </a:rPr>
              <a:t> in the </a:t>
            </a:r>
            <a:r>
              <a:rPr lang="fr-FR" sz="3200" dirty="0" err="1" smtClean="0">
                <a:solidFill>
                  <a:schemeClr val="tx1"/>
                </a:solidFill>
                <a:latin typeface="Corbel"/>
                <a:cs typeface="Corbel"/>
              </a:rPr>
              <a:t>wrong</a:t>
            </a:r>
            <a:r>
              <a:rPr lang="fr-FR" sz="3200" dirty="0" smtClean="0">
                <a:solidFill>
                  <a:schemeClr val="tx1"/>
                </a:solidFill>
                <a:latin typeface="Corbel"/>
                <a:cs typeface="Corbel"/>
              </a:rPr>
              <a:t> basis </a:t>
            </a:r>
            <a:r>
              <a:rPr lang="fr-FR" sz="3200" dirty="0" err="1" smtClean="0">
                <a:solidFill>
                  <a:schemeClr val="tx1"/>
                </a:solidFill>
                <a:latin typeface="Corbel"/>
                <a:cs typeface="Corbel"/>
              </a:rPr>
              <a:t>irreversibly</a:t>
            </a:r>
            <a:r>
              <a:rPr lang="fr-FR" sz="3200" dirty="0" smtClean="0">
                <a:solidFill>
                  <a:schemeClr val="tx1"/>
                </a:solidFill>
                <a:latin typeface="Corbel"/>
                <a:cs typeface="Corbel"/>
              </a:rPr>
              <a:t> </a:t>
            </a:r>
            <a:r>
              <a:rPr lang="fr-FR" sz="3200" dirty="0" err="1" smtClean="0">
                <a:solidFill>
                  <a:schemeClr val="tx1"/>
                </a:solidFill>
                <a:latin typeface="Corbel"/>
                <a:cs typeface="Corbel"/>
              </a:rPr>
              <a:t>perturbs</a:t>
            </a:r>
            <a:r>
              <a:rPr lang="fr-FR" sz="3200" dirty="0" smtClean="0">
                <a:solidFill>
                  <a:schemeClr val="tx1"/>
                </a:solidFill>
                <a:latin typeface="Corbel"/>
                <a:cs typeface="Corbel"/>
              </a:rPr>
              <a:t> the state</a:t>
            </a:r>
          </a:p>
          <a:p>
            <a:pPr marL="457200" indent="-457200" algn="ctr">
              <a:buFont typeface="Arial"/>
              <a:buChar char="•"/>
            </a:pPr>
            <a:r>
              <a:rPr lang="fr-FR" sz="3200" dirty="0" smtClean="0">
                <a:solidFill>
                  <a:schemeClr val="tx1"/>
                </a:solidFill>
                <a:latin typeface="Corbel"/>
                <a:cs typeface="Corbel"/>
                <a:sym typeface="Wingdings"/>
              </a:rPr>
              <a:t>I </a:t>
            </a:r>
            <a:r>
              <a:rPr lang="fr-FR" sz="3200" dirty="0" err="1" smtClean="0">
                <a:solidFill>
                  <a:schemeClr val="tx1"/>
                </a:solidFill>
                <a:latin typeface="Corbel"/>
                <a:cs typeface="Corbel"/>
                <a:sym typeface="Wingdings"/>
              </a:rPr>
              <a:t>cannot</a:t>
            </a:r>
            <a:r>
              <a:rPr lang="fr-FR" sz="3200" dirty="0" smtClean="0">
                <a:solidFill>
                  <a:schemeClr val="tx1"/>
                </a:solidFill>
                <a:latin typeface="Corbel"/>
                <a:cs typeface="Corbel"/>
                <a:sym typeface="Wingdings"/>
              </a:rPr>
              <a:t> know the state of a single quantum system: « </a:t>
            </a:r>
            <a:r>
              <a:rPr lang="fr-FR" sz="3200" dirty="0" err="1" smtClean="0">
                <a:solidFill>
                  <a:schemeClr val="tx1"/>
                </a:solidFill>
                <a:latin typeface="Corbel"/>
                <a:cs typeface="Corbel"/>
                <a:sym typeface="Wingdings"/>
              </a:rPr>
              <a:t>Hidden</a:t>
            </a:r>
            <a:r>
              <a:rPr lang="fr-FR" sz="3200" dirty="0" smtClean="0">
                <a:solidFill>
                  <a:schemeClr val="tx1"/>
                </a:solidFill>
                <a:latin typeface="Corbel"/>
                <a:cs typeface="Corbel"/>
                <a:sym typeface="Wingdings"/>
              </a:rPr>
              <a:t> reality » </a:t>
            </a:r>
          </a:p>
          <a:p>
            <a:pPr marL="457200" indent="-457200" algn="ctr">
              <a:buFont typeface="Arial"/>
              <a:buChar char="•"/>
            </a:pPr>
            <a:r>
              <a:rPr lang="fr-FR" sz="3200" b="1" dirty="0" smtClean="0">
                <a:solidFill>
                  <a:schemeClr val="tx1"/>
                </a:solidFill>
                <a:latin typeface="Corbel"/>
                <a:cs typeface="Corbel"/>
                <a:sym typeface="Wingdings"/>
              </a:rPr>
              <a:t>The quantum </a:t>
            </a:r>
            <a:r>
              <a:rPr lang="fr-FR" sz="3200" b="1" dirty="0" err="1" smtClean="0">
                <a:solidFill>
                  <a:schemeClr val="tx1"/>
                </a:solidFill>
                <a:latin typeface="Corbel"/>
                <a:cs typeface="Corbel"/>
                <a:sym typeface="Wingdings"/>
              </a:rPr>
              <a:t>problem</a:t>
            </a:r>
            <a:r>
              <a:rPr lang="fr-FR" sz="3200" b="1" dirty="0" smtClean="0">
                <a:solidFill>
                  <a:schemeClr val="tx1"/>
                </a:solidFill>
                <a:latin typeface="Corbel"/>
                <a:cs typeface="Corbel"/>
                <a:sym typeface="Wingdings"/>
              </a:rPr>
              <a:t> </a:t>
            </a:r>
            <a:r>
              <a:rPr lang="fr-FR" sz="3200" b="1" dirty="0" err="1" smtClean="0">
                <a:solidFill>
                  <a:schemeClr val="tx1"/>
                </a:solidFill>
                <a:latin typeface="Corbel"/>
                <a:cs typeface="Corbel"/>
                <a:sym typeface="Wingdings"/>
              </a:rPr>
              <a:t>is</a:t>
            </a:r>
            <a:r>
              <a:rPr lang="fr-FR" sz="3200" b="1" dirty="0" smtClean="0">
                <a:solidFill>
                  <a:schemeClr val="tx1"/>
                </a:solidFill>
                <a:latin typeface="Corbel"/>
                <a:cs typeface="Corbel"/>
                <a:sym typeface="Wingdings"/>
              </a:rPr>
              <a:t> </a:t>
            </a:r>
            <a:r>
              <a:rPr lang="fr-FR" sz="3200" b="1" dirty="0" err="1" smtClean="0">
                <a:solidFill>
                  <a:schemeClr val="tx1"/>
                </a:solidFill>
                <a:latin typeface="Corbel"/>
                <a:cs typeface="Corbel"/>
                <a:sym typeface="Wingdings"/>
              </a:rPr>
              <a:t>still</a:t>
            </a:r>
            <a:r>
              <a:rPr lang="fr-FR" sz="3200" b="1" dirty="0" smtClean="0">
                <a:solidFill>
                  <a:schemeClr val="tx1"/>
                </a:solidFill>
                <a:latin typeface="Corbel"/>
                <a:cs typeface="Corbel"/>
                <a:sym typeface="Wingdings"/>
              </a:rPr>
              <a:t> </a:t>
            </a:r>
            <a:r>
              <a:rPr lang="fr-FR" sz="3200" b="1" dirty="0" err="1" smtClean="0">
                <a:solidFill>
                  <a:schemeClr val="tx1"/>
                </a:solidFill>
                <a:latin typeface="Corbel"/>
                <a:cs typeface="Corbel"/>
                <a:sym typeface="Wingdings"/>
              </a:rPr>
              <a:t>there</a:t>
            </a:r>
            <a:r>
              <a:rPr lang="fr-FR" sz="3200" b="1" dirty="0" smtClean="0">
                <a:solidFill>
                  <a:schemeClr val="tx1"/>
                </a:solidFill>
                <a:latin typeface="Corbel"/>
                <a:cs typeface="Corbel"/>
                <a:sym typeface="Wingdings"/>
              </a:rPr>
              <a:t> </a:t>
            </a:r>
            <a:r>
              <a:rPr lang="fr-FR" sz="3200" dirty="0" smtClean="0">
                <a:solidFill>
                  <a:schemeClr val="tx1"/>
                </a:solidFill>
                <a:latin typeface="Corbel"/>
                <a:cs typeface="Corbel"/>
                <a:sym typeface="Wingdings"/>
              </a:rPr>
              <a:t></a:t>
            </a:r>
            <a:r>
              <a:rPr lang="fr-FR" sz="3200" dirty="0" smtClean="0">
                <a:solidFill>
                  <a:schemeClr val="tx1"/>
                </a:solidFill>
                <a:latin typeface="Corbel"/>
                <a:cs typeface="Corbel"/>
              </a:rPr>
              <a:t>  </a:t>
            </a:r>
          </a:p>
        </p:txBody>
      </p:sp>
      <p:sp>
        <p:nvSpPr>
          <p:cNvPr id="42" name="ZoneTexte 41"/>
          <p:cNvSpPr txBox="1"/>
          <p:nvPr/>
        </p:nvSpPr>
        <p:spPr>
          <a:xfrm>
            <a:off x="2997200" y="3408690"/>
            <a:ext cx="3213100" cy="584776"/>
          </a:xfrm>
          <a:prstGeom prst="rect">
            <a:avLst/>
          </a:prstGeom>
          <a:noFill/>
          <a:ln>
            <a:noFill/>
          </a:ln>
        </p:spPr>
        <p:txBody>
          <a:bodyPr wrap="square" rtlCol="0">
            <a:spAutoFit/>
          </a:bodyPr>
          <a:lstStyle/>
          <a:p>
            <a:pPr algn="ctr"/>
            <a:r>
              <a:rPr lang="fr-FR" sz="3200" dirty="0" smtClean="0">
                <a:solidFill>
                  <a:schemeClr val="tx1"/>
                </a:solidFill>
                <a:latin typeface="Corbel"/>
                <a:cs typeface="Corbel"/>
              </a:rPr>
              <a:t>But</a:t>
            </a:r>
            <a:r>
              <a:rPr lang="mr-IN" sz="3200" dirty="0" smtClean="0">
                <a:solidFill>
                  <a:schemeClr val="tx1"/>
                </a:solidFill>
                <a:latin typeface="Corbel"/>
                <a:cs typeface="Corbel"/>
              </a:rPr>
              <a:t>…</a:t>
            </a:r>
            <a:endParaRPr lang="fr-FR" sz="3200" dirty="0" smtClean="0">
              <a:solidFill>
                <a:schemeClr val="tx1"/>
              </a:solidFill>
              <a:latin typeface="Corbel"/>
              <a:cs typeface="Corbel"/>
            </a:endParaRPr>
          </a:p>
        </p:txBody>
      </p:sp>
    </p:spTree>
    <p:extLst>
      <p:ext uri="{BB962C8B-B14F-4D97-AF65-F5344CB8AC3E}">
        <p14:creationId xmlns:p14="http://schemas.microsoft.com/office/powerpoint/2010/main" val="14608776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dissolve">
                                      <p:cBhvr>
                                        <p:cTn id="1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re 3"/>
          <p:cNvSpPr>
            <a:spLocks noGrp="1"/>
          </p:cNvSpPr>
          <p:nvPr>
            <p:ph type="title"/>
          </p:nvPr>
        </p:nvSpPr>
        <p:spPr>
          <a:xfrm>
            <a:off x="457200" y="0"/>
            <a:ext cx="8229600" cy="1143000"/>
          </a:xfrm>
        </p:spPr>
        <p:txBody>
          <a:bodyPr>
            <a:normAutofit/>
          </a:bodyPr>
          <a:lstStyle/>
          <a:p>
            <a:r>
              <a:rPr lang="fr-FR" dirty="0" err="1"/>
              <a:t>O</a:t>
            </a:r>
            <a:r>
              <a:rPr lang="fr-FR" dirty="0" err="1" smtClean="0"/>
              <a:t>rdinary</a:t>
            </a:r>
            <a:r>
              <a:rPr lang="fr-FR" dirty="0" smtClean="0"/>
              <a:t> </a:t>
            </a:r>
            <a:r>
              <a:rPr lang="fr-FR" dirty="0" err="1" smtClean="0"/>
              <a:t>discomfort</a:t>
            </a:r>
            <a:r>
              <a:rPr lang="fr-FR" dirty="0" smtClean="0"/>
              <a:t> zones</a:t>
            </a:r>
            <a:endParaRPr lang="fr-FR" dirty="0"/>
          </a:p>
        </p:txBody>
      </p:sp>
      <p:sp>
        <p:nvSpPr>
          <p:cNvPr id="41" name="ZoneTexte 40"/>
          <p:cNvSpPr txBox="1"/>
          <p:nvPr/>
        </p:nvSpPr>
        <p:spPr>
          <a:xfrm>
            <a:off x="397933" y="3451020"/>
            <a:ext cx="4309534" cy="3046988"/>
          </a:xfrm>
          <a:prstGeom prst="rect">
            <a:avLst/>
          </a:prstGeom>
          <a:noFill/>
          <a:ln>
            <a:solidFill>
              <a:schemeClr val="tx1"/>
            </a:solidFill>
          </a:ln>
        </p:spPr>
        <p:txBody>
          <a:bodyPr wrap="square" rtlCol="0">
            <a:spAutoFit/>
          </a:bodyPr>
          <a:lstStyle/>
          <a:p>
            <a:r>
              <a:rPr lang="fr-FR" sz="3200" b="1" dirty="0">
                <a:solidFill>
                  <a:schemeClr val="tx1"/>
                </a:solidFill>
                <a:latin typeface="Corbel"/>
                <a:cs typeface="Corbel"/>
                <a:sym typeface="Wingdings"/>
              </a:rPr>
              <a:t>Q</a:t>
            </a:r>
            <a:r>
              <a:rPr lang="fr-FR" sz="3200" b="1" dirty="0" smtClean="0">
                <a:solidFill>
                  <a:schemeClr val="tx1"/>
                </a:solidFill>
                <a:latin typeface="Corbel"/>
                <a:cs typeface="Corbel"/>
                <a:sym typeface="Wingdings"/>
              </a:rPr>
              <a:t>uantum reality</a:t>
            </a:r>
          </a:p>
          <a:p>
            <a:pPr marL="457200" indent="-457200">
              <a:buFont typeface="Arial"/>
              <a:buChar char="•"/>
            </a:pPr>
            <a:r>
              <a:rPr lang="fr-FR" sz="3200" dirty="0" err="1" smtClean="0">
                <a:solidFill>
                  <a:srgbClr val="FFFFFF"/>
                </a:solidFill>
                <a:latin typeface="Corbel"/>
                <a:cs typeface="Corbel"/>
                <a:sym typeface="Wingdings"/>
              </a:rPr>
              <a:t>Hidden</a:t>
            </a:r>
            <a:r>
              <a:rPr lang="fr-FR" sz="3200" dirty="0" smtClean="0">
                <a:solidFill>
                  <a:srgbClr val="FFFFFF"/>
                </a:solidFill>
                <a:latin typeface="Corbel"/>
                <a:cs typeface="Corbel"/>
                <a:sym typeface="Wingdings"/>
              </a:rPr>
              <a:t> </a:t>
            </a:r>
          </a:p>
          <a:p>
            <a:pPr marL="457200" indent="-457200">
              <a:buFont typeface="Arial"/>
              <a:buChar char="•"/>
            </a:pPr>
            <a:r>
              <a:rPr lang="fr-FR" sz="3200" dirty="0" err="1" smtClean="0">
                <a:solidFill>
                  <a:srgbClr val="FFFFFF"/>
                </a:solidFill>
                <a:latin typeface="Corbel"/>
                <a:cs typeface="Corbel"/>
                <a:sym typeface="Wingdings"/>
              </a:rPr>
              <a:t>Weird</a:t>
            </a:r>
            <a:r>
              <a:rPr lang="fr-FR" sz="3200" dirty="0" smtClean="0">
                <a:solidFill>
                  <a:srgbClr val="FFFFFF"/>
                </a:solidFill>
                <a:latin typeface="Corbel"/>
                <a:cs typeface="Corbel"/>
                <a:sym typeface="Wingdings"/>
              </a:rPr>
              <a:t> :Superposition, </a:t>
            </a:r>
            <a:r>
              <a:rPr lang="fr-FR" sz="3200" dirty="0" smtClean="0">
                <a:solidFill>
                  <a:schemeClr val="tx1"/>
                </a:solidFill>
                <a:latin typeface="Corbel"/>
                <a:cs typeface="Corbel"/>
                <a:sym typeface="Wingdings"/>
              </a:rPr>
              <a:t>Non-</a:t>
            </a:r>
            <a:r>
              <a:rPr lang="fr-FR" sz="3200" dirty="0" err="1" smtClean="0">
                <a:solidFill>
                  <a:schemeClr val="tx1"/>
                </a:solidFill>
                <a:latin typeface="Corbel"/>
                <a:cs typeface="Corbel"/>
                <a:sym typeface="Wingdings"/>
              </a:rPr>
              <a:t>locality</a:t>
            </a:r>
            <a:r>
              <a:rPr lang="fr-FR" sz="3200" dirty="0" smtClean="0">
                <a:solidFill>
                  <a:schemeClr val="tx1"/>
                </a:solidFill>
                <a:latin typeface="Corbel"/>
                <a:cs typeface="Corbel"/>
                <a:sym typeface="Wingdings"/>
              </a:rPr>
              <a:t>, </a:t>
            </a:r>
            <a:r>
              <a:rPr lang="fr-FR" sz="3200" dirty="0" err="1" smtClean="0">
                <a:solidFill>
                  <a:schemeClr val="tx1"/>
                </a:solidFill>
                <a:latin typeface="Corbel"/>
                <a:cs typeface="Corbel"/>
                <a:sym typeface="Wingdings"/>
              </a:rPr>
              <a:t>spooky</a:t>
            </a:r>
            <a:r>
              <a:rPr lang="fr-FR" sz="3200" dirty="0" smtClean="0">
                <a:solidFill>
                  <a:schemeClr val="tx1"/>
                </a:solidFill>
                <a:latin typeface="Corbel"/>
                <a:cs typeface="Corbel"/>
                <a:sym typeface="Wingdings"/>
              </a:rPr>
              <a:t> action</a:t>
            </a:r>
            <a:r>
              <a:rPr lang="mr-IN" sz="3200" dirty="0" smtClean="0">
                <a:solidFill>
                  <a:schemeClr val="tx1"/>
                </a:solidFill>
                <a:latin typeface="Corbel"/>
                <a:cs typeface="Corbel"/>
                <a:sym typeface="Wingdings"/>
              </a:rPr>
              <a:t>…</a:t>
            </a:r>
            <a:endParaRPr lang="fr-FR" sz="3200" dirty="0" smtClean="0">
              <a:solidFill>
                <a:schemeClr val="tx1"/>
              </a:solidFill>
              <a:latin typeface="Corbel"/>
              <a:cs typeface="Corbel"/>
              <a:sym typeface="Wingdings"/>
            </a:endParaRPr>
          </a:p>
          <a:p>
            <a:pPr marL="457200" indent="-457200">
              <a:buFont typeface="Arial"/>
              <a:buChar char="•"/>
            </a:pPr>
            <a:r>
              <a:rPr lang="fr-FR" sz="3200" i="1" dirty="0" err="1" smtClean="0">
                <a:solidFill>
                  <a:schemeClr val="tx1"/>
                </a:solidFill>
                <a:latin typeface="Corbel"/>
                <a:cs typeface="Corbel"/>
                <a:sym typeface="Wingdings"/>
              </a:rPr>
              <a:t>Unitary</a:t>
            </a:r>
            <a:r>
              <a:rPr lang="fr-FR" sz="3200" i="1" dirty="0" smtClean="0">
                <a:solidFill>
                  <a:schemeClr val="tx1"/>
                </a:solidFill>
                <a:latin typeface="Corbel"/>
                <a:cs typeface="Corbel"/>
                <a:sym typeface="Wingdings"/>
              </a:rPr>
              <a:t> </a:t>
            </a:r>
            <a:r>
              <a:rPr lang="fr-FR" sz="3200" i="1" dirty="0" err="1" smtClean="0">
                <a:solidFill>
                  <a:schemeClr val="tx1"/>
                </a:solidFill>
                <a:latin typeface="Corbel"/>
                <a:cs typeface="Corbel"/>
                <a:sym typeface="Wingdings"/>
              </a:rPr>
              <a:t>evolution</a:t>
            </a:r>
            <a:endParaRPr lang="fr-FR" sz="3200" i="1" dirty="0" smtClean="0">
              <a:solidFill>
                <a:schemeClr val="tx1"/>
              </a:solidFill>
              <a:latin typeface="Corbel"/>
              <a:cs typeface="Corbel"/>
              <a:sym typeface="Wingdings"/>
            </a:endParaRPr>
          </a:p>
        </p:txBody>
      </p:sp>
      <p:sp>
        <p:nvSpPr>
          <p:cNvPr id="4" name="Ellipse 3"/>
          <p:cNvSpPr/>
          <p:nvPr/>
        </p:nvSpPr>
        <p:spPr>
          <a:xfrm>
            <a:off x="1727200" y="1549400"/>
            <a:ext cx="1879600" cy="1744116"/>
          </a:xfrm>
          <a:prstGeom prst="ellipse">
            <a:avLst/>
          </a:prstGeom>
          <a:solidFill>
            <a:srgbClr val="FFFF66"/>
          </a:solidFill>
          <a:ln w="762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200" dirty="0">
              <a:solidFill>
                <a:schemeClr val="bg1"/>
              </a:solidFill>
            </a:endParaRPr>
          </a:p>
        </p:txBody>
      </p:sp>
      <p:sp>
        <p:nvSpPr>
          <p:cNvPr id="5" name="Ellipse 4"/>
          <p:cNvSpPr/>
          <p:nvPr/>
        </p:nvSpPr>
        <p:spPr>
          <a:xfrm>
            <a:off x="5029201" y="1807616"/>
            <a:ext cx="2489200" cy="1295400"/>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6" name="Rectangle 5"/>
          <p:cNvSpPr/>
          <p:nvPr/>
        </p:nvSpPr>
        <p:spPr>
          <a:xfrm>
            <a:off x="5401428" y="1932384"/>
            <a:ext cx="1804100" cy="1077218"/>
          </a:xfrm>
          <a:prstGeom prst="rect">
            <a:avLst/>
          </a:prstGeom>
        </p:spPr>
        <p:txBody>
          <a:bodyPr wrap="none">
            <a:spAutoFit/>
          </a:bodyPr>
          <a:lstStyle/>
          <a:p>
            <a:pPr algn="ctr"/>
            <a:r>
              <a:rPr lang="fr-FR" sz="3200" dirty="0" err="1" smtClean="0">
                <a:solidFill>
                  <a:schemeClr val="bg1"/>
                </a:solidFill>
              </a:rPr>
              <a:t>Contexts</a:t>
            </a:r>
            <a:endParaRPr lang="fr-FR" sz="3200" dirty="0">
              <a:solidFill>
                <a:schemeClr val="bg1"/>
              </a:solidFill>
            </a:endParaRPr>
          </a:p>
          <a:p>
            <a:pPr algn="ctr"/>
            <a:r>
              <a:rPr lang="fr-FR" sz="3200" dirty="0" smtClean="0">
                <a:solidFill>
                  <a:schemeClr val="bg1"/>
                </a:solidFill>
              </a:rPr>
              <a:t>« Ô »</a:t>
            </a:r>
          </a:p>
        </p:txBody>
      </p:sp>
      <p:sp>
        <p:nvSpPr>
          <p:cNvPr id="7" name="ZoneTexte 6"/>
          <p:cNvSpPr txBox="1"/>
          <p:nvPr/>
        </p:nvSpPr>
        <p:spPr>
          <a:xfrm>
            <a:off x="4783668" y="3463720"/>
            <a:ext cx="3920066" cy="3046988"/>
          </a:xfrm>
          <a:prstGeom prst="rect">
            <a:avLst/>
          </a:prstGeom>
          <a:noFill/>
          <a:ln>
            <a:solidFill>
              <a:schemeClr val="tx1"/>
            </a:solidFill>
          </a:ln>
        </p:spPr>
        <p:txBody>
          <a:bodyPr wrap="square" rtlCol="0">
            <a:spAutoFit/>
          </a:bodyPr>
          <a:lstStyle/>
          <a:p>
            <a:r>
              <a:rPr lang="fr-FR" sz="3200" b="1" dirty="0" err="1" smtClean="0">
                <a:solidFill>
                  <a:schemeClr val="tx1"/>
                </a:solidFill>
                <a:latin typeface="Corbel"/>
                <a:cs typeface="Corbel"/>
                <a:sym typeface="Wingdings"/>
              </a:rPr>
              <a:t>Classical</a:t>
            </a:r>
            <a:r>
              <a:rPr lang="fr-FR" sz="3200" b="1" dirty="0" smtClean="0">
                <a:solidFill>
                  <a:schemeClr val="tx1"/>
                </a:solidFill>
                <a:latin typeface="Corbel"/>
                <a:cs typeface="Corbel"/>
                <a:sym typeface="Wingdings"/>
              </a:rPr>
              <a:t> </a:t>
            </a:r>
            <a:r>
              <a:rPr lang="fr-FR" sz="3200" b="1" dirty="0" err="1" smtClean="0">
                <a:solidFill>
                  <a:schemeClr val="tx1"/>
                </a:solidFill>
                <a:latin typeface="Corbel"/>
                <a:cs typeface="Corbel"/>
                <a:sym typeface="Wingdings"/>
              </a:rPr>
              <a:t>contexts</a:t>
            </a:r>
            <a:endParaRPr lang="fr-FR" sz="3200" b="1" dirty="0" smtClean="0">
              <a:solidFill>
                <a:schemeClr val="tx1"/>
              </a:solidFill>
              <a:latin typeface="Corbel"/>
              <a:cs typeface="Corbel"/>
              <a:sym typeface="Wingdings"/>
            </a:endParaRPr>
          </a:p>
          <a:p>
            <a:pPr marL="457200" indent="-457200">
              <a:buFont typeface="Arial"/>
              <a:buChar char="•"/>
            </a:pPr>
            <a:r>
              <a:rPr lang="fr-FR" sz="3200" dirty="0" smtClean="0">
                <a:solidFill>
                  <a:schemeClr val="tx1"/>
                </a:solidFill>
                <a:latin typeface="Corbel"/>
                <a:cs typeface="Corbel"/>
                <a:sym typeface="Wingdings"/>
              </a:rPr>
              <a:t>Quantum-</a:t>
            </a:r>
            <a:r>
              <a:rPr lang="fr-FR" sz="3200" dirty="0" err="1" smtClean="0">
                <a:solidFill>
                  <a:schemeClr val="tx1"/>
                </a:solidFill>
                <a:latin typeface="Corbel"/>
                <a:cs typeface="Corbel"/>
                <a:sym typeface="Wingdings"/>
              </a:rPr>
              <a:t>classical</a:t>
            </a:r>
            <a:r>
              <a:rPr lang="fr-FR" sz="3200" dirty="0" smtClean="0">
                <a:solidFill>
                  <a:schemeClr val="tx1"/>
                </a:solidFill>
                <a:latin typeface="Corbel"/>
                <a:cs typeface="Corbel"/>
                <a:sym typeface="Wingdings"/>
              </a:rPr>
              <a:t> </a:t>
            </a:r>
            <a:r>
              <a:rPr lang="fr-FR" sz="3200" dirty="0" err="1" smtClean="0">
                <a:solidFill>
                  <a:schemeClr val="tx1"/>
                </a:solidFill>
                <a:latin typeface="Corbel"/>
                <a:cs typeface="Corbel"/>
                <a:sym typeface="Wingdings"/>
              </a:rPr>
              <a:t>boundary</a:t>
            </a:r>
            <a:endParaRPr lang="fr-FR" sz="3200" dirty="0" smtClean="0">
              <a:solidFill>
                <a:schemeClr val="tx1"/>
              </a:solidFill>
              <a:latin typeface="Corbel"/>
              <a:cs typeface="Corbel"/>
              <a:sym typeface="Wingdings"/>
            </a:endParaRPr>
          </a:p>
          <a:p>
            <a:pPr marL="457200" indent="-457200">
              <a:buFont typeface="Arial"/>
              <a:buChar char="•"/>
            </a:pPr>
            <a:r>
              <a:rPr lang="fr-FR" sz="3200" dirty="0" err="1" smtClean="0">
                <a:solidFill>
                  <a:schemeClr val="tx1"/>
                </a:solidFill>
                <a:latin typeface="Corbel"/>
                <a:cs typeface="Corbel"/>
                <a:sym typeface="Wingdings"/>
              </a:rPr>
              <a:t>Randomness</a:t>
            </a:r>
            <a:endParaRPr lang="fr-FR" sz="3200" dirty="0" smtClean="0">
              <a:solidFill>
                <a:schemeClr val="tx1"/>
              </a:solidFill>
              <a:latin typeface="Corbel"/>
              <a:cs typeface="Corbel"/>
              <a:sym typeface="Wingdings"/>
            </a:endParaRPr>
          </a:p>
          <a:p>
            <a:pPr marL="457200" indent="-457200">
              <a:buFont typeface="Arial"/>
              <a:buChar char="•"/>
            </a:pPr>
            <a:r>
              <a:rPr lang="fr-FR" sz="3200" i="1" dirty="0" smtClean="0">
                <a:solidFill>
                  <a:schemeClr val="tx1"/>
                </a:solidFill>
                <a:latin typeface="Corbel"/>
                <a:cs typeface="Corbel"/>
                <a:sym typeface="Wingdings"/>
              </a:rPr>
              <a:t>Non-</a:t>
            </a:r>
            <a:r>
              <a:rPr lang="fr-FR" sz="3200" i="1" dirty="0" err="1" smtClean="0">
                <a:solidFill>
                  <a:schemeClr val="tx1"/>
                </a:solidFill>
                <a:latin typeface="Corbel"/>
                <a:cs typeface="Corbel"/>
                <a:sym typeface="Wingdings"/>
              </a:rPr>
              <a:t>unitary</a:t>
            </a:r>
            <a:r>
              <a:rPr lang="fr-FR" sz="3200" i="1" dirty="0" smtClean="0">
                <a:solidFill>
                  <a:schemeClr val="tx1"/>
                </a:solidFill>
                <a:latin typeface="Corbel"/>
                <a:cs typeface="Corbel"/>
                <a:sym typeface="Wingdings"/>
              </a:rPr>
              <a:t> </a:t>
            </a:r>
            <a:r>
              <a:rPr lang="fr-FR" sz="3200" i="1" dirty="0" err="1" smtClean="0">
                <a:solidFill>
                  <a:schemeClr val="tx1"/>
                </a:solidFill>
                <a:latin typeface="Corbel"/>
                <a:cs typeface="Corbel"/>
                <a:sym typeface="Wingdings"/>
              </a:rPr>
              <a:t>evolution</a:t>
            </a:r>
            <a:endParaRPr lang="fr-FR" sz="3200" i="1" dirty="0" smtClean="0">
              <a:solidFill>
                <a:schemeClr val="tx1"/>
              </a:solidFill>
              <a:latin typeface="Corbel"/>
              <a:cs typeface="Corbel"/>
              <a:sym typeface="Wingdings"/>
            </a:endParaRPr>
          </a:p>
        </p:txBody>
      </p:sp>
      <p:grpSp>
        <p:nvGrpSpPr>
          <p:cNvPr id="10" name="Grouper 9"/>
          <p:cNvGrpSpPr/>
          <p:nvPr/>
        </p:nvGrpSpPr>
        <p:grpSpPr>
          <a:xfrm rot="19577318">
            <a:off x="7409263" y="1246884"/>
            <a:ext cx="663713" cy="552042"/>
            <a:chOff x="5016500" y="3860800"/>
            <a:chExt cx="772148" cy="711200"/>
          </a:xfrm>
        </p:grpSpPr>
        <p:grpSp>
          <p:nvGrpSpPr>
            <p:cNvPr id="11" name="Grouper 10"/>
            <p:cNvGrpSpPr/>
            <p:nvPr/>
          </p:nvGrpSpPr>
          <p:grpSpPr>
            <a:xfrm>
              <a:off x="5016500" y="3860800"/>
              <a:ext cx="772148" cy="711200"/>
              <a:chOff x="4622800" y="6019800"/>
              <a:chExt cx="772148" cy="711200"/>
            </a:xfrm>
          </p:grpSpPr>
          <p:sp>
            <p:nvSpPr>
              <p:cNvPr id="18" name="Rectangle 17"/>
              <p:cNvSpPr/>
              <p:nvPr/>
            </p:nvSpPr>
            <p:spPr>
              <a:xfrm>
                <a:off x="4622800" y="6261100"/>
                <a:ext cx="508000" cy="469900"/>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Parallélogramme 18"/>
              <p:cNvSpPr/>
              <p:nvPr/>
            </p:nvSpPr>
            <p:spPr>
              <a:xfrm>
                <a:off x="4622800" y="6019800"/>
                <a:ext cx="698500" cy="241300"/>
              </a:xfrm>
              <a:prstGeom prst="parallelogram">
                <a:avLst>
                  <a:gd name="adj" fmla="val 71154"/>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Parallélogramme 19"/>
              <p:cNvSpPr/>
              <p:nvPr/>
            </p:nvSpPr>
            <p:spPr>
              <a:xfrm rot="18798636">
                <a:off x="4929577" y="6214264"/>
                <a:ext cx="605193" cy="325548"/>
              </a:xfrm>
              <a:prstGeom prst="parallelogram">
                <a:avLst>
                  <a:gd name="adj" fmla="val 102037"/>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2" name="Ellipse 11"/>
            <p:cNvSpPr/>
            <p:nvPr/>
          </p:nvSpPr>
          <p:spPr>
            <a:xfrm>
              <a:off x="5232400" y="42799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Ellipse 12"/>
            <p:cNvSpPr/>
            <p:nvPr/>
          </p:nvSpPr>
          <p:spPr>
            <a:xfrm>
              <a:off x="5588000" y="42672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llipse 13"/>
            <p:cNvSpPr/>
            <p:nvPr/>
          </p:nvSpPr>
          <p:spPr>
            <a:xfrm>
              <a:off x="5613400" y="41148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p:cNvSpPr/>
            <p:nvPr/>
          </p:nvSpPr>
          <p:spPr>
            <a:xfrm>
              <a:off x="5168900" y="39751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llipse 15"/>
            <p:cNvSpPr/>
            <p:nvPr/>
          </p:nvSpPr>
          <p:spPr>
            <a:xfrm>
              <a:off x="5346700" y="39497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llipse 16"/>
            <p:cNvSpPr/>
            <p:nvPr/>
          </p:nvSpPr>
          <p:spPr>
            <a:xfrm>
              <a:off x="5537200" y="39116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22" name="Connecteur droit avec flèche 21"/>
          <p:cNvCxnSpPr/>
          <p:nvPr/>
        </p:nvCxnSpPr>
        <p:spPr>
          <a:xfrm flipV="1">
            <a:off x="7480334" y="1921916"/>
            <a:ext cx="876300" cy="4191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Connecteur droit avec flèche 24"/>
          <p:cNvCxnSpPr/>
          <p:nvPr/>
        </p:nvCxnSpPr>
        <p:spPr>
          <a:xfrm flipV="1">
            <a:off x="7632734" y="2264816"/>
            <a:ext cx="927100" cy="2286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Connecteur droit avec flèche 26"/>
          <p:cNvCxnSpPr/>
          <p:nvPr/>
        </p:nvCxnSpPr>
        <p:spPr>
          <a:xfrm>
            <a:off x="7467634" y="2683916"/>
            <a:ext cx="825500" cy="2286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Connecteur droit avec flèche 29"/>
          <p:cNvCxnSpPr/>
          <p:nvPr/>
        </p:nvCxnSpPr>
        <p:spPr>
          <a:xfrm>
            <a:off x="7137434" y="2849016"/>
            <a:ext cx="800100" cy="3302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 name="Double flèche horizontale 1"/>
          <p:cNvSpPr/>
          <p:nvPr/>
        </p:nvSpPr>
        <p:spPr>
          <a:xfrm>
            <a:off x="3674546" y="2311383"/>
            <a:ext cx="1363121" cy="575733"/>
          </a:xfrm>
          <a:prstGeom prst="leftRightArrow">
            <a:avLst/>
          </a:prstGeom>
          <a:no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p:nvSpPr>
        <p:spPr>
          <a:xfrm>
            <a:off x="389466" y="1066785"/>
            <a:ext cx="8314267" cy="2252134"/>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9" name="Picture 4" descr="chatmortv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716867" y="1159934"/>
            <a:ext cx="1205435" cy="1109133"/>
          </a:xfrm>
          <a:prstGeom prst="rect">
            <a:avLst/>
          </a:prstGeom>
          <a:solidFill>
            <a:schemeClr val="bg1"/>
          </a:solidFill>
          <a:ln>
            <a:solidFill>
              <a:srgbClr val="EAEAEA"/>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 name="Picture 50" descr="entanglement_brow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24028" y="1117600"/>
            <a:ext cx="1461162" cy="94826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ZoneTexte 2"/>
          <p:cNvSpPr txBox="1"/>
          <p:nvPr/>
        </p:nvSpPr>
        <p:spPr>
          <a:xfrm>
            <a:off x="1903817" y="1854208"/>
            <a:ext cx="1626367" cy="1569660"/>
          </a:xfrm>
          <a:prstGeom prst="rect">
            <a:avLst/>
          </a:prstGeom>
          <a:noFill/>
        </p:spPr>
        <p:txBody>
          <a:bodyPr wrap="none" rtlCol="0">
            <a:spAutoFit/>
          </a:bodyPr>
          <a:lstStyle/>
          <a:p>
            <a:pPr algn="ctr"/>
            <a:r>
              <a:rPr lang="fr-FR" sz="3200" dirty="0" err="1">
                <a:solidFill>
                  <a:schemeClr val="bg1"/>
                </a:solidFill>
                <a:latin typeface="Corbel"/>
                <a:cs typeface="Corbel"/>
              </a:rPr>
              <a:t>Systems</a:t>
            </a:r>
            <a:endParaRPr lang="fr-FR" sz="3200" dirty="0">
              <a:solidFill>
                <a:schemeClr val="bg1"/>
              </a:solidFill>
              <a:latin typeface="Corbel"/>
              <a:cs typeface="Corbel"/>
            </a:endParaRPr>
          </a:p>
          <a:p>
            <a:pPr algn="ctr"/>
            <a:r>
              <a:rPr lang="fr-FR" sz="3200" dirty="0">
                <a:solidFill>
                  <a:schemeClr val="bg1"/>
                </a:solidFill>
                <a:latin typeface="Corbel"/>
                <a:cs typeface="Corbel"/>
              </a:rPr>
              <a:t>« |</a:t>
            </a:r>
            <a:r>
              <a:rPr lang="fr-FR" sz="3200" dirty="0" err="1">
                <a:solidFill>
                  <a:schemeClr val="bg1"/>
                </a:solidFill>
                <a:latin typeface="Corbel"/>
                <a:cs typeface="Corbel"/>
              </a:rPr>
              <a:t>ψ</a:t>
            </a:r>
            <a:r>
              <a:rPr lang="fr-FR" sz="3200" dirty="0">
                <a:solidFill>
                  <a:schemeClr val="bg1"/>
                </a:solidFill>
                <a:latin typeface="Corbel"/>
                <a:cs typeface="Corbel"/>
              </a:rPr>
              <a:t>&gt; »</a:t>
            </a:r>
          </a:p>
          <a:p>
            <a:endParaRPr lang="fr-FR" sz="3200" dirty="0">
              <a:latin typeface="Corbel"/>
              <a:cs typeface="Corbel"/>
            </a:endParaRPr>
          </a:p>
        </p:txBody>
      </p:sp>
    </p:spTree>
    <p:extLst>
      <p:ext uri="{BB962C8B-B14F-4D97-AF65-F5344CB8AC3E}">
        <p14:creationId xmlns:p14="http://schemas.microsoft.com/office/powerpoint/2010/main" val="33281776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ssolve">
                                      <p:cBhvr>
                                        <p:cTn id="13" dur="500"/>
                                        <p:tgtEl>
                                          <p:spTgt spid="2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dissolve">
                                      <p:cBhvr>
                                        <p:cTn id="19" dur="500"/>
                                        <p:tgtEl>
                                          <p:spTgt spid="25"/>
                                        </p:tgtEl>
                                      </p:cBhvr>
                                    </p:animEffect>
                                  </p:childTnLst>
                                </p:cTn>
                              </p:par>
                              <p:par>
                                <p:cTn id="20" presetID="9"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dissolve">
                                      <p:cBhvr>
                                        <p:cTn id="22" dur="500"/>
                                        <p:tgtEl>
                                          <p:spTgt spid="27"/>
                                        </p:tgtEl>
                                      </p:cBhvr>
                                    </p:animEffect>
                                  </p:childTnLst>
                                </p:cTn>
                              </p:par>
                              <p:par>
                                <p:cTn id="23" presetID="9"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dissolve">
                                      <p:cBhvr>
                                        <p:cTn id="25" dur="500"/>
                                        <p:tgtEl>
                                          <p:spTgt spid="30"/>
                                        </p:tgtEl>
                                      </p:cBhvr>
                                    </p:animEffect>
                                  </p:childTnLst>
                                </p:cTn>
                              </p:par>
                              <p:par>
                                <p:cTn id="26" presetID="9"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1800" y="0"/>
            <a:ext cx="8229600" cy="1143000"/>
          </a:xfrm>
        </p:spPr>
        <p:txBody>
          <a:bodyPr/>
          <a:lstStyle/>
          <a:p>
            <a:r>
              <a:rPr lang="fr-FR" dirty="0" err="1" smtClean="0"/>
              <a:t>Outline</a:t>
            </a:r>
            <a:endParaRPr lang="fr-FR" dirty="0"/>
          </a:p>
        </p:txBody>
      </p:sp>
      <p:sp>
        <p:nvSpPr>
          <p:cNvPr id="3" name="ZoneTexte 2"/>
          <p:cNvSpPr txBox="1"/>
          <p:nvPr/>
        </p:nvSpPr>
        <p:spPr>
          <a:xfrm>
            <a:off x="419100" y="1218505"/>
            <a:ext cx="8331200" cy="4524316"/>
          </a:xfrm>
          <a:prstGeom prst="rect">
            <a:avLst/>
          </a:prstGeom>
          <a:noFill/>
          <a:ln>
            <a:solidFill>
              <a:srgbClr val="FFFFFF"/>
            </a:solidFill>
          </a:ln>
        </p:spPr>
        <p:txBody>
          <a:bodyPr wrap="square" rtlCol="0">
            <a:spAutoFit/>
          </a:bodyPr>
          <a:lstStyle/>
          <a:p>
            <a:pPr marL="571500" indent="-571500">
              <a:buFont typeface="Arial"/>
              <a:buChar char="•"/>
            </a:pPr>
            <a:r>
              <a:rPr lang="fr-FR" sz="3600" dirty="0" smtClean="0">
                <a:solidFill>
                  <a:schemeClr val="tx1"/>
                </a:solidFill>
                <a:latin typeface="Corbel"/>
                <a:cs typeface="Corbel"/>
              </a:rPr>
              <a:t>Introduction: </a:t>
            </a:r>
            <a:r>
              <a:rPr lang="fr-FR" sz="3600" dirty="0" err="1" smtClean="0">
                <a:solidFill>
                  <a:schemeClr val="tx1"/>
                </a:solidFill>
                <a:latin typeface="Corbel"/>
                <a:cs typeface="Corbel"/>
              </a:rPr>
              <a:t>What</a:t>
            </a:r>
            <a:r>
              <a:rPr lang="fr-FR" sz="3600" dirty="0" smtClean="0">
                <a:solidFill>
                  <a:schemeClr val="tx1"/>
                </a:solidFill>
                <a:latin typeface="Corbel"/>
                <a:cs typeface="Corbel"/>
              </a:rPr>
              <a:t> </a:t>
            </a:r>
            <a:r>
              <a:rPr lang="fr-FR" sz="3600" dirty="0" err="1" smtClean="0">
                <a:solidFill>
                  <a:schemeClr val="tx1"/>
                </a:solidFill>
                <a:latin typeface="Corbel"/>
                <a:cs typeface="Corbel"/>
              </a:rPr>
              <a:t>is</a:t>
            </a:r>
            <a:r>
              <a:rPr lang="fr-FR" sz="3600" dirty="0" smtClean="0">
                <a:solidFill>
                  <a:schemeClr val="tx1"/>
                </a:solidFill>
                <a:latin typeface="Corbel"/>
                <a:cs typeface="Corbel"/>
              </a:rPr>
              <a:t> a </a:t>
            </a:r>
            <a:r>
              <a:rPr lang="fr-FR" sz="3600" dirty="0" err="1" smtClean="0">
                <a:solidFill>
                  <a:schemeClr val="tx1"/>
                </a:solidFill>
                <a:latin typeface="Corbel"/>
                <a:cs typeface="Corbel"/>
              </a:rPr>
              <a:t>physical</a:t>
            </a:r>
            <a:r>
              <a:rPr lang="fr-FR" sz="3600" dirty="0" smtClean="0">
                <a:solidFill>
                  <a:schemeClr val="tx1"/>
                </a:solidFill>
                <a:latin typeface="Corbel"/>
                <a:cs typeface="Corbel"/>
              </a:rPr>
              <a:t> state? =&gt; </a:t>
            </a:r>
            <a:r>
              <a:rPr lang="fr-FR" sz="3600" i="1" dirty="0" smtClean="0">
                <a:solidFill>
                  <a:schemeClr val="tx1"/>
                </a:solidFill>
                <a:latin typeface="Corbel"/>
                <a:cs typeface="Corbel"/>
              </a:rPr>
              <a:t>The « quantum </a:t>
            </a:r>
            <a:r>
              <a:rPr lang="fr-FR" sz="3600" i="1" dirty="0" err="1" smtClean="0">
                <a:solidFill>
                  <a:schemeClr val="tx1"/>
                </a:solidFill>
                <a:latin typeface="Corbel"/>
                <a:cs typeface="Corbel"/>
              </a:rPr>
              <a:t>problem</a:t>
            </a:r>
            <a:r>
              <a:rPr lang="fr-FR" sz="3600" i="1" dirty="0" smtClean="0">
                <a:solidFill>
                  <a:schemeClr val="tx1"/>
                </a:solidFill>
                <a:latin typeface="Corbel"/>
                <a:cs typeface="Corbel"/>
              </a:rPr>
              <a:t> »</a:t>
            </a:r>
          </a:p>
          <a:p>
            <a:pPr marL="571500" indent="-571500">
              <a:buFont typeface="Arial"/>
              <a:buChar char="•"/>
            </a:pPr>
            <a:endParaRPr lang="fr-FR" sz="3600" i="1" dirty="0" smtClean="0">
              <a:solidFill>
                <a:schemeClr val="tx1"/>
              </a:solidFill>
              <a:latin typeface="Corbel"/>
              <a:cs typeface="Corbel"/>
            </a:endParaRPr>
          </a:p>
          <a:p>
            <a:pPr marL="571500" indent="-571500">
              <a:buFont typeface="Arial"/>
              <a:buChar char="•"/>
            </a:pPr>
            <a:r>
              <a:rPr lang="fr-FR" sz="3600" b="1" dirty="0" err="1" smtClean="0">
                <a:solidFill>
                  <a:schemeClr val="tx1"/>
                </a:solidFill>
                <a:latin typeface="Corbel"/>
                <a:cs typeface="Corbel"/>
              </a:rPr>
              <a:t>Rebuilding</a:t>
            </a:r>
            <a:r>
              <a:rPr lang="fr-FR" sz="3600" b="1" dirty="0" smtClean="0">
                <a:solidFill>
                  <a:schemeClr val="tx1"/>
                </a:solidFill>
                <a:latin typeface="Corbel"/>
                <a:cs typeface="Corbel"/>
              </a:rPr>
              <a:t> a quantum </a:t>
            </a:r>
            <a:r>
              <a:rPr lang="fr-FR" sz="3600" b="1" dirty="0" err="1" smtClean="0">
                <a:solidFill>
                  <a:schemeClr val="tx1"/>
                </a:solidFill>
                <a:latin typeface="Corbel"/>
                <a:cs typeface="Corbel"/>
              </a:rPr>
              <a:t>ontology</a:t>
            </a:r>
            <a:endParaRPr lang="fr-FR" sz="3600" b="1" dirty="0" smtClean="0">
              <a:solidFill>
                <a:schemeClr val="tx1"/>
              </a:solidFill>
              <a:latin typeface="Corbel"/>
              <a:cs typeface="Corbel"/>
            </a:endParaRPr>
          </a:p>
          <a:p>
            <a:pPr marL="571500" indent="-571500">
              <a:buFont typeface="Arial"/>
              <a:buChar char="•"/>
            </a:pPr>
            <a:r>
              <a:rPr lang="fr-FR" sz="3600" dirty="0" err="1" smtClean="0">
                <a:solidFill>
                  <a:schemeClr val="tx1"/>
                </a:solidFill>
                <a:latin typeface="Corbel"/>
                <a:cs typeface="Corbel"/>
              </a:rPr>
              <a:t>Revisiting</a:t>
            </a:r>
            <a:r>
              <a:rPr lang="fr-FR" sz="3600" dirty="0" smtClean="0">
                <a:solidFill>
                  <a:schemeClr val="tx1"/>
                </a:solidFill>
                <a:latin typeface="Corbel"/>
                <a:cs typeface="Corbel"/>
              </a:rPr>
              <a:t> </a:t>
            </a:r>
            <a:r>
              <a:rPr lang="fr-FR" sz="3600" dirty="0" err="1" smtClean="0">
                <a:solidFill>
                  <a:schemeClr val="tx1"/>
                </a:solidFill>
                <a:latin typeface="Corbel"/>
                <a:cs typeface="Corbel"/>
              </a:rPr>
              <a:t>quantumness</a:t>
            </a:r>
            <a:r>
              <a:rPr lang="fr-FR" sz="3600" dirty="0" smtClean="0">
                <a:solidFill>
                  <a:schemeClr val="tx1"/>
                </a:solidFill>
                <a:latin typeface="Corbel"/>
                <a:cs typeface="Corbel"/>
              </a:rPr>
              <a:t> (</a:t>
            </a:r>
            <a:r>
              <a:rPr lang="fr-FR" sz="3600" dirty="0" err="1" smtClean="0">
                <a:solidFill>
                  <a:schemeClr val="tx1"/>
                </a:solidFill>
                <a:latin typeface="Corbel"/>
                <a:cs typeface="Corbel"/>
              </a:rPr>
              <a:t>with</a:t>
            </a:r>
            <a:r>
              <a:rPr lang="fr-FR" sz="3600" dirty="0" smtClean="0">
                <a:solidFill>
                  <a:schemeClr val="tx1"/>
                </a:solidFill>
                <a:latin typeface="Corbel"/>
                <a:cs typeface="Corbel"/>
              </a:rPr>
              <a:t> CSM)</a:t>
            </a:r>
          </a:p>
          <a:p>
            <a:pPr marL="571500" indent="-571500">
              <a:buFont typeface="Arial"/>
              <a:buChar char="•"/>
            </a:pPr>
            <a:r>
              <a:rPr lang="fr-FR" sz="3600" dirty="0" err="1" smtClean="0">
                <a:solidFill>
                  <a:schemeClr val="tx1"/>
                </a:solidFill>
                <a:latin typeface="Corbel"/>
                <a:cs typeface="Corbel"/>
              </a:rPr>
              <a:t>Recovering</a:t>
            </a:r>
            <a:r>
              <a:rPr lang="fr-FR" sz="3600" dirty="0" smtClean="0">
                <a:solidFill>
                  <a:schemeClr val="tx1"/>
                </a:solidFill>
                <a:latin typeface="Corbel"/>
                <a:cs typeface="Corbel"/>
              </a:rPr>
              <a:t> the quantum </a:t>
            </a:r>
            <a:r>
              <a:rPr lang="fr-FR" sz="3600" dirty="0" err="1" smtClean="0">
                <a:solidFill>
                  <a:schemeClr val="tx1"/>
                </a:solidFill>
                <a:latin typeface="Corbel"/>
                <a:cs typeface="Corbel"/>
              </a:rPr>
              <a:t>formalism</a:t>
            </a:r>
            <a:endParaRPr lang="fr-FR" sz="3600" dirty="0" smtClean="0">
              <a:solidFill>
                <a:schemeClr val="tx1"/>
              </a:solidFill>
              <a:latin typeface="Corbel"/>
              <a:cs typeface="Corbel"/>
            </a:endParaRPr>
          </a:p>
          <a:p>
            <a:pPr marL="571500" indent="-571500">
              <a:buFont typeface="Arial"/>
              <a:buChar char="•"/>
            </a:pPr>
            <a:endParaRPr lang="fr-FR" sz="3600" dirty="0" smtClean="0">
              <a:solidFill>
                <a:schemeClr val="tx1"/>
              </a:solidFill>
              <a:latin typeface="Corbel"/>
              <a:cs typeface="Corbel"/>
            </a:endParaRPr>
          </a:p>
          <a:p>
            <a:pPr marL="571500" indent="-571500">
              <a:buFont typeface="Arial"/>
              <a:buChar char="•"/>
            </a:pPr>
            <a:r>
              <a:rPr lang="fr-FR" sz="3600" dirty="0" smtClean="0">
                <a:solidFill>
                  <a:schemeClr val="tx1"/>
                </a:solidFill>
                <a:latin typeface="Corbel"/>
                <a:cs typeface="Corbel"/>
              </a:rPr>
              <a:t>Conclusions. Outlook.</a:t>
            </a:r>
          </a:p>
        </p:txBody>
      </p:sp>
    </p:spTree>
    <p:extLst>
      <p:ext uri="{BB962C8B-B14F-4D97-AF65-F5344CB8AC3E}">
        <p14:creationId xmlns:p14="http://schemas.microsoft.com/office/powerpoint/2010/main" val="18483239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0"/>
            <a:ext cx="8229600" cy="1143000"/>
          </a:xfrm>
        </p:spPr>
        <p:txBody>
          <a:bodyPr>
            <a:normAutofit/>
          </a:bodyPr>
          <a:lstStyle/>
          <a:p>
            <a:r>
              <a:rPr lang="fr-FR" dirty="0" smtClean="0"/>
              <a:t>Our </a:t>
            </a:r>
            <a:r>
              <a:rPr lang="fr-FR" dirty="0" err="1" smtClean="0"/>
              <a:t>methodology</a:t>
            </a:r>
            <a:endParaRPr lang="fr-FR" dirty="0"/>
          </a:p>
        </p:txBody>
      </p:sp>
      <p:sp>
        <p:nvSpPr>
          <p:cNvPr id="5" name="ZoneTexte 4"/>
          <p:cNvSpPr txBox="1"/>
          <p:nvPr/>
        </p:nvSpPr>
        <p:spPr>
          <a:xfrm>
            <a:off x="287866" y="1177713"/>
            <a:ext cx="8559800" cy="5016757"/>
          </a:xfrm>
          <a:prstGeom prst="rect">
            <a:avLst/>
          </a:prstGeom>
          <a:noFill/>
          <a:ln>
            <a:solidFill>
              <a:schemeClr val="tx1"/>
            </a:solidFill>
          </a:ln>
        </p:spPr>
        <p:txBody>
          <a:bodyPr wrap="square" rtlCol="0">
            <a:spAutoFit/>
          </a:bodyPr>
          <a:lstStyle/>
          <a:p>
            <a:r>
              <a:rPr lang="fr-FR" sz="3200" i="1" dirty="0" err="1" smtClean="0">
                <a:solidFill>
                  <a:srgbClr val="FFFFFF"/>
                </a:solidFill>
                <a:latin typeface="Corbel"/>
                <a:cs typeface="Corbel"/>
              </a:rPr>
              <a:t>Knowing</a:t>
            </a:r>
            <a:r>
              <a:rPr lang="fr-FR" sz="3200" i="1" dirty="0" smtClean="0">
                <a:solidFill>
                  <a:srgbClr val="FFFFFF"/>
                </a:solidFill>
                <a:latin typeface="Corbel"/>
                <a:cs typeface="Corbel"/>
              </a:rPr>
              <a:t> </a:t>
            </a:r>
            <a:r>
              <a:rPr lang="fr-FR" sz="3200" i="1" dirty="0" err="1" smtClean="0">
                <a:solidFill>
                  <a:srgbClr val="FFFFFF"/>
                </a:solidFill>
                <a:latin typeface="Corbel"/>
                <a:cs typeface="Corbel"/>
              </a:rPr>
              <a:t>that</a:t>
            </a:r>
            <a:r>
              <a:rPr lang="fr-FR" sz="3200" i="1" dirty="0" smtClean="0">
                <a:solidFill>
                  <a:srgbClr val="FFFFFF"/>
                </a:solidFill>
                <a:latin typeface="Corbel"/>
                <a:cs typeface="Corbel"/>
              </a:rPr>
              <a:t> </a:t>
            </a:r>
          </a:p>
          <a:p>
            <a:pPr marL="457200" indent="-457200">
              <a:buFont typeface="Arial"/>
              <a:buChar char="•"/>
            </a:pPr>
            <a:r>
              <a:rPr lang="fr-FR" sz="3200" dirty="0" err="1" smtClean="0">
                <a:solidFill>
                  <a:srgbClr val="FFFFFF"/>
                </a:solidFill>
                <a:latin typeface="Corbel"/>
                <a:cs typeface="Corbel"/>
              </a:rPr>
              <a:t>Ontology</a:t>
            </a:r>
            <a:r>
              <a:rPr lang="fr-FR" sz="3200" dirty="0" smtClean="0">
                <a:solidFill>
                  <a:srgbClr val="FFFFFF"/>
                </a:solidFill>
                <a:latin typeface="Corbel"/>
                <a:cs typeface="Corbel"/>
              </a:rPr>
              <a:t> </a:t>
            </a:r>
            <a:r>
              <a:rPr lang="fr-FR" sz="3200" dirty="0" err="1" smtClean="0">
                <a:solidFill>
                  <a:srgbClr val="FFFFFF"/>
                </a:solidFill>
                <a:latin typeface="Corbel"/>
                <a:cs typeface="Corbel"/>
              </a:rPr>
              <a:t>is</a:t>
            </a:r>
            <a:r>
              <a:rPr lang="fr-FR" sz="3200" dirty="0" smtClean="0">
                <a:solidFill>
                  <a:srgbClr val="FFFFFF"/>
                </a:solidFill>
                <a:latin typeface="Corbel"/>
                <a:cs typeface="Corbel"/>
              </a:rPr>
              <a:t> </a:t>
            </a:r>
            <a:r>
              <a:rPr lang="fr-FR" sz="3200" dirty="0" err="1" smtClean="0">
                <a:solidFill>
                  <a:srgbClr val="FFFFFF"/>
                </a:solidFill>
                <a:latin typeface="Corbel"/>
                <a:cs typeface="Corbel"/>
              </a:rPr>
              <a:t>never</a:t>
            </a:r>
            <a:r>
              <a:rPr lang="fr-FR" sz="3200" dirty="0" smtClean="0">
                <a:solidFill>
                  <a:srgbClr val="FFFFFF"/>
                </a:solidFill>
                <a:latin typeface="Corbel"/>
                <a:cs typeface="Corbel"/>
              </a:rPr>
              <a:t> </a:t>
            </a:r>
            <a:r>
              <a:rPr lang="fr-FR" sz="3200" dirty="0" err="1" smtClean="0">
                <a:solidFill>
                  <a:srgbClr val="FFFFFF"/>
                </a:solidFill>
                <a:latin typeface="Corbel"/>
                <a:cs typeface="Corbel"/>
              </a:rPr>
              <a:t>demonstrated</a:t>
            </a:r>
            <a:r>
              <a:rPr lang="fr-FR" sz="3200" dirty="0" smtClean="0">
                <a:solidFill>
                  <a:srgbClr val="FFFFFF"/>
                </a:solidFill>
                <a:latin typeface="Corbel"/>
                <a:cs typeface="Corbel"/>
              </a:rPr>
              <a:t>, but </a:t>
            </a:r>
            <a:r>
              <a:rPr lang="fr-FR" sz="3200" dirty="0" err="1" smtClean="0">
                <a:solidFill>
                  <a:srgbClr val="FFFFFF"/>
                </a:solidFill>
                <a:latin typeface="Corbel"/>
                <a:cs typeface="Corbel"/>
              </a:rPr>
              <a:t>postulated</a:t>
            </a:r>
            <a:endParaRPr lang="fr-FR" sz="3200" dirty="0" smtClean="0">
              <a:solidFill>
                <a:srgbClr val="FFFFFF"/>
              </a:solidFill>
              <a:latin typeface="Corbel"/>
              <a:cs typeface="Corbel"/>
            </a:endParaRPr>
          </a:p>
          <a:p>
            <a:pPr marL="457200" indent="-457200">
              <a:buFont typeface="Arial"/>
              <a:buChar char="•"/>
            </a:pPr>
            <a:r>
              <a:rPr lang="fr-FR" sz="3200" dirty="0" err="1" smtClean="0">
                <a:solidFill>
                  <a:srgbClr val="FFFFFF"/>
                </a:solidFill>
                <a:latin typeface="Corbel"/>
                <a:cs typeface="Corbel"/>
              </a:rPr>
              <a:t>Postulates</a:t>
            </a:r>
            <a:r>
              <a:rPr lang="fr-FR" sz="3200" dirty="0" smtClean="0">
                <a:solidFill>
                  <a:srgbClr val="FFFFFF"/>
                </a:solidFill>
                <a:latin typeface="Corbel"/>
                <a:cs typeface="Corbel"/>
              </a:rPr>
              <a:t> </a:t>
            </a:r>
            <a:r>
              <a:rPr lang="fr-FR" sz="3200" dirty="0" err="1" smtClean="0">
                <a:solidFill>
                  <a:srgbClr val="FFFFFF"/>
                </a:solidFill>
                <a:latin typeface="Corbel"/>
                <a:cs typeface="Corbel"/>
              </a:rPr>
              <a:t>can</a:t>
            </a:r>
            <a:r>
              <a:rPr lang="fr-FR" sz="3200" dirty="0" smtClean="0">
                <a:solidFill>
                  <a:srgbClr val="FFFFFF"/>
                </a:solidFill>
                <a:latin typeface="Corbel"/>
                <a:cs typeface="Corbel"/>
              </a:rPr>
              <a:t> </a:t>
            </a:r>
            <a:r>
              <a:rPr lang="fr-FR" sz="3200" dirty="0" err="1" smtClean="0">
                <a:solidFill>
                  <a:srgbClr val="FFFFFF"/>
                </a:solidFill>
                <a:latin typeface="Corbel"/>
                <a:cs typeface="Corbel"/>
              </a:rPr>
              <a:t>be</a:t>
            </a:r>
            <a:r>
              <a:rPr lang="fr-FR" sz="3200" dirty="0" smtClean="0">
                <a:solidFill>
                  <a:srgbClr val="FFFFFF"/>
                </a:solidFill>
                <a:latin typeface="Corbel"/>
                <a:cs typeface="Corbel"/>
              </a:rPr>
              <a:t> </a:t>
            </a:r>
            <a:r>
              <a:rPr lang="fr-FR" sz="3200" dirty="0" err="1" smtClean="0">
                <a:solidFill>
                  <a:srgbClr val="FFFFFF"/>
                </a:solidFill>
                <a:latin typeface="Corbel"/>
                <a:cs typeface="Corbel"/>
              </a:rPr>
              <a:t>based</a:t>
            </a:r>
            <a:r>
              <a:rPr lang="fr-FR" sz="3200" dirty="0" smtClean="0">
                <a:solidFill>
                  <a:srgbClr val="FFFFFF"/>
                </a:solidFill>
                <a:latin typeface="Corbel"/>
                <a:cs typeface="Corbel"/>
              </a:rPr>
              <a:t> on intuitions</a:t>
            </a:r>
          </a:p>
          <a:p>
            <a:pPr marL="457200" indent="-457200">
              <a:buFont typeface="Arial"/>
              <a:buChar char="•"/>
            </a:pPr>
            <a:r>
              <a:rPr lang="fr-FR" sz="3200" dirty="0" smtClean="0">
                <a:solidFill>
                  <a:srgbClr val="FFFFFF"/>
                </a:solidFill>
                <a:latin typeface="Corbel"/>
                <a:cs typeface="Corbel"/>
              </a:rPr>
              <a:t>Intuitions are </a:t>
            </a:r>
            <a:r>
              <a:rPr lang="fr-FR" sz="3200" dirty="0" err="1" smtClean="0">
                <a:solidFill>
                  <a:srgbClr val="FFFFFF"/>
                </a:solidFill>
                <a:latin typeface="Corbel"/>
                <a:cs typeface="Corbel"/>
              </a:rPr>
              <a:t>based</a:t>
            </a:r>
            <a:r>
              <a:rPr lang="fr-FR" sz="3200" dirty="0" smtClean="0">
                <a:solidFill>
                  <a:srgbClr val="FFFFFF"/>
                </a:solidFill>
                <a:latin typeface="Corbel"/>
                <a:cs typeface="Corbel"/>
              </a:rPr>
              <a:t> </a:t>
            </a:r>
            <a:r>
              <a:rPr lang="fr-FR" sz="3200" dirty="0">
                <a:solidFill>
                  <a:srgbClr val="FFFFFF"/>
                </a:solidFill>
                <a:latin typeface="Corbel"/>
                <a:cs typeface="Corbel"/>
              </a:rPr>
              <a:t>on </a:t>
            </a:r>
            <a:r>
              <a:rPr lang="fr-FR" sz="3200" b="1" dirty="0" smtClean="0">
                <a:solidFill>
                  <a:srgbClr val="FFFFFF"/>
                </a:solidFill>
                <a:latin typeface="Corbel"/>
                <a:cs typeface="Corbel"/>
              </a:rPr>
              <a:t>custom</a:t>
            </a:r>
          </a:p>
          <a:p>
            <a:pPr marL="457200" indent="-457200">
              <a:buFont typeface="Arial"/>
              <a:buChar char="•"/>
            </a:pPr>
            <a:endParaRPr lang="fr-FR" sz="3200" dirty="0" smtClean="0">
              <a:solidFill>
                <a:srgbClr val="FFFFFF"/>
              </a:solidFill>
              <a:latin typeface="Corbel"/>
              <a:cs typeface="Corbel"/>
            </a:endParaRPr>
          </a:p>
          <a:p>
            <a:r>
              <a:rPr lang="fr-FR" sz="3200" i="1" dirty="0" err="1" smtClean="0">
                <a:solidFill>
                  <a:srgbClr val="FFFFFF"/>
                </a:solidFill>
                <a:latin typeface="Corbel"/>
                <a:cs typeface="Corbel"/>
              </a:rPr>
              <a:t>We</a:t>
            </a:r>
            <a:r>
              <a:rPr lang="fr-FR" sz="3200" i="1" dirty="0" smtClean="0">
                <a:solidFill>
                  <a:srgbClr val="FFFFFF"/>
                </a:solidFill>
                <a:latin typeface="Corbel"/>
                <a:cs typeface="Corbel"/>
              </a:rPr>
              <a:t> </a:t>
            </a:r>
            <a:r>
              <a:rPr lang="fr-FR" sz="3200" i="1" dirty="0" err="1" smtClean="0">
                <a:solidFill>
                  <a:srgbClr val="FFFFFF"/>
                </a:solidFill>
                <a:latin typeface="Corbel"/>
                <a:cs typeface="Corbel"/>
              </a:rPr>
              <a:t>shall</a:t>
            </a:r>
            <a:endParaRPr lang="fr-FR" sz="3200" i="1" dirty="0" smtClean="0">
              <a:solidFill>
                <a:srgbClr val="FFFFFF"/>
              </a:solidFill>
              <a:latin typeface="Corbel"/>
              <a:cs typeface="Corbel"/>
            </a:endParaRPr>
          </a:p>
          <a:p>
            <a:pPr marL="457200" indent="-457200">
              <a:buFont typeface="Arial"/>
              <a:buChar char="•"/>
            </a:pPr>
            <a:r>
              <a:rPr lang="fr-FR" sz="3200" dirty="0" err="1">
                <a:solidFill>
                  <a:srgbClr val="FFFFFF"/>
                </a:solidFill>
                <a:latin typeface="Corbel"/>
                <a:cs typeface="Corbel"/>
              </a:rPr>
              <a:t>D</a:t>
            </a:r>
            <a:r>
              <a:rPr lang="fr-FR" sz="3200" dirty="0" err="1" smtClean="0">
                <a:solidFill>
                  <a:srgbClr val="FFFFFF"/>
                </a:solidFill>
                <a:latin typeface="Corbel"/>
                <a:cs typeface="Corbel"/>
              </a:rPr>
              <a:t>econstruct</a:t>
            </a:r>
            <a:r>
              <a:rPr lang="fr-FR" sz="3200" dirty="0" smtClean="0">
                <a:solidFill>
                  <a:srgbClr val="FFFFFF"/>
                </a:solidFill>
                <a:latin typeface="Corbel"/>
                <a:cs typeface="Corbel"/>
              </a:rPr>
              <a:t> </a:t>
            </a:r>
            <a:r>
              <a:rPr lang="fr-FR" sz="3200" dirty="0" err="1" smtClean="0">
                <a:solidFill>
                  <a:srgbClr val="FFFFFF"/>
                </a:solidFill>
                <a:latin typeface="Corbel"/>
                <a:cs typeface="Corbel"/>
              </a:rPr>
              <a:t>classical</a:t>
            </a:r>
            <a:r>
              <a:rPr lang="fr-FR" sz="3200" dirty="0" smtClean="0">
                <a:solidFill>
                  <a:srgbClr val="FFFFFF"/>
                </a:solidFill>
                <a:latin typeface="Corbel"/>
                <a:cs typeface="Corbel"/>
              </a:rPr>
              <a:t> intuitions </a:t>
            </a:r>
          </a:p>
          <a:p>
            <a:pPr marL="457200" indent="-457200">
              <a:buFont typeface="Arial"/>
              <a:buChar char="•"/>
            </a:pPr>
            <a:r>
              <a:rPr lang="fr-FR" sz="3200" dirty="0" err="1">
                <a:solidFill>
                  <a:srgbClr val="FFFFFF"/>
                </a:solidFill>
                <a:latin typeface="Corbel"/>
                <a:cs typeface="Corbel"/>
              </a:rPr>
              <a:t>R</a:t>
            </a:r>
            <a:r>
              <a:rPr lang="fr-FR" sz="3200" dirty="0" err="1" smtClean="0">
                <a:solidFill>
                  <a:srgbClr val="FFFFFF"/>
                </a:solidFill>
                <a:latin typeface="Corbel"/>
                <a:cs typeface="Corbel"/>
              </a:rPr>
              <a:t>ebuild</a:t>
            </a:r>
            <a:r>
              <a:rPr lang="fr-FR" sz="3200" dirty="0" smtClean="0">
                <a:solidFill>
                  <a:srgbClr val="FFFFFF"/>
                </a:solidFill>
                <a:latin typeface="Corbel"/>
                <a:cs typeface="Corbel"/>
              </a:rPr>
              <a:t> a new </a:t>
            </a:r>
            <a:r>
              <a:rPr lang="fr-FR" sz="3200" dirty="0" err="1" smtClean="0">
                <a:solidFill>
                  <a:srgbClr val="FFFFFF"/>
                </a:solidFill>
                <a:latin typeface="Corbel"/>
                <a:cs typeface="Corbel"/>
              </a:rPr>
              <a:t>ontology</a:t>
            </a:r>
            <a:r>
              <a:rPr lang="fr-FR" sz="3200" dirty="0" smtClean="0">
                <a:solidFill>
                  <a:srgbClr val="FFFFFF"/>
                </a:solidFill>
                <a:latin typeface="Corbel"/>
                <a:cs typeface="Corbel"/>
              </a:rPr>
              <a:t> of states, by induction </a:t>
            </a:r>
            <a:r>
              <a:rPr lang="fr-FR" sz="3200" dirty="0" err="1" smtClean="0">
                <a:solidFill>
                  <a:srgbClr val="FFFFFF"/>
                </a:solidFill>
                <a:latin typeface="Corbel"/>
                <a:cs typeface="Corbel"/>
              </a:rPr>
              <a:t>from</a:t>
            </a:r>
            <a:r>
              <a:rPr lang="fr-FR" sz="3200" dirty="0" smtClean="0">
                <a:solidFill>
                  <a:srgbClr val="FFFFFF"/>
                </a:solidFill>
                <a:latin typeface="Corbel"/>
                <a:cs typeface="Corbel"/>
              </a:rPr>
              <a:t> quantum </a:t>
            </a:r>
            <a:r>
              <a:rPr lang="fr-FR" sz="3200" dirty="0" err="1" smtClean="0">
                <a:solidFill>
                  <a:srgbClr val="FFFFFF"/>
                </a:solidFill>
                <a:latin typeface="Corbel"/>
                <a:cs typeface="Corbel"/>
              </a:rPr>
              <a:t>phenomenology</a:t>
            </a:r>
            <a:endParaRPr lang="fr-FR" sz="3200" dirty="0" smtClean="0">
              <a:solidFill>
                <a:srgbClr val="FFFFFF"/>
              </a:solidFill>
              <a:latin typeface="Corbel"/>
              <a:cs typeface="Corbel"/>
            </a:endParaRPr>
          </a:p>
        </p:txBody>
      </p:sp>
    </p:spTree>
    <p:extLst>
      <p:ext uri="{BB962C8B-B14F-4D97-AF65-F5344CB8AC3E}">
        <p14:creationId xmlns:p14="http://schemas.microsoft.com/office/powerpoint/2010/main" val="244839449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p:cNvSpPr/>
          <p:nvPr/>
        </p:nvSpPr>
        <p:spPr>
          <a:xfrm>
            <a:off x="292100" y="3340100"/>
            <a:ext cx="5295900" cy="2857500"/>
          </a:xfrm>
          <a:prstGeom prst="ellipse">
            <a:avLst/>
          </a:prstGeom>
          <a:solidFill>
            <a:srgbClr val="E8E8E8"/>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12" name="Ellipse 11"/>
          <p:cNvSpPr/>
          <p:nvPr/>
        </p:nvSpPr>
        <p:spPr>
          <a:xfrm rot="1297245">
            <a:off x="1625600" y="3835400"/>
            <a:ext cx="3924300" cy="1295400"/>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err="1" smtClean="0">
                <a:solidFill>
                  <a:schemeClr val="bg1"/>
                </a:solidFill>
              </a:rPr>
              <a:t>Context</a:t>
            </a:r>
            <a:r>
              <a:rPr lang="fr-FR" sz="4000" dirty="0" smtClean="0">
                <a:solidFill>
                  <a:schemeClr val="bg1"/>
                </a:solidFill>
              </a:rPr>
              <a:t> 1</a:t>
            </a:r>
            <a:endParaRPr lang="fr-FR" sz="4000" dirty="0">
              <a:solidFill>
                <a:schemeClr val="bg1"/>
              </a:solidFill>
            </a:endParaRPr>
          </a:p>
        </p:txBody>
      </p:sp>
      <p:sp>
        <p:nvSpPr>
          <p:cNvPr id="4" name="Titre 3"/>
          <p:cNvSpPr>
            <a:spLocks noGrp="1"/>
          </p:cNvSpPr>
          <p:nvPr>
            <p:ph type="title"/>
          </p:nvPr>
        </p:nvSpPr>
        <p:spPr>
          <a:xfrm>
            <a:off x="457200" y="0"/>
            <a:ext cx="8229600" cy="1143000"/>
          </a:xfrm>
        </p:spPr>
        <p:txBody>
          <a:bodyPr>
            <a:normAutofit/>
          </a:bodyPr>
          <a:lstStyle/>
          <a:p>
            <a:r>
              <a:rPr lang="fr-FR" dirty="0" err="1" smtClean="0"/>
              <a:t>Genealogy</a:t>
            </a:r>
            <a:r>
              <a:rPr lang="fr-FR" dirty="0" smtClean="0"/>
              <a:t> of a </a:t>
            </a:r>
            <a:r>
              <a:rPr lang="fr-FR" dirty="0" err="1" smtClean="0"/>
              <a:t>classical</a:t>
            </a:r>
            <a:r>
              <a:rPr lang="fr-FR" dirty="0" smtClean="0"/>
              <a:t> state</a:t>
            </a:r>
            <a:endParaRPr lang="fr-FR" dirty="0"/>
          </a:p>
        </p:txBody>
      </p:sp>
      <p:sp>
        <p:nvSpPr>
          <p:cNvPr id="8" name="ZoneTexte 7"/>
          <p:cNvSpPr txBox="1"/>
          <p:nvPr/>
        </p:nvSpPr>
        <p:spPr>
          <a:xfrm>
            <a:off x="6426200" y="4381500"/>
            <a:ext cx="1735371" cy="1077218"/>
          </a:xfrm>
          <a:prstGeom prst="rect">
            <a:avLst/>
          </a:prstGeom>
          <a:noFill/>
        </p:spPr>
        <p:txBody>
          <a:bodyPr wrap="none" rtlCol="0">
            <a:spAutoFit/>
          </a:bodyPr>
          <a:lstStyle/>
          <a:p>
            <a:r>
              <a:rPr lang="fr-FR" sz="3200" dirty="0" smtClean="0">
                <a:solidFill>
                  <a:srgbClr val="FFFF66"/>
                </a:solidFill>
              </a:rPr>
              <a:t>ID </a:t>
            </a:r>
            <a:r>
              <a:rPr lang="fr-FR" sz="3200" dirty="0" err="1" smtClean="0">
                <a:solidFill>
                  <a:srgbClr val="FFFF66"/>
                </a:solidFill>
              </a:rPr>
              <a:t>card</a:t>
            </a:r>
            <a:r>
              <a:rPr lang="fr-FR" sz="3200" dirty="0" smtClean="0">
                <a:solidFill>
                  <a:srgbClr val="FFFF66"/>
                </a:solidFill>
              </a:rPr>
              <a:t> : </a:t>
            </a:r>
          </a:p>
          <a:p>
            <a:r>
              <a:rPr lang="fr-FR" sz="3200" dirty="0" smtClean="0">
                <a:solidFill>
                  <a:srgbClr val="FFCD32"/>
                </a:solidFill>
              </a:rPr>
              <a:t>Y</a:t>
            </a:r>
            <a:r>
              <a:rPr lang="fr-FR" sz="3200" baseline="-25000" dirty="0">
                <a:solidFill>
                  <a:srgbClr val="FFCD32"/>
                </a:solidFill>
              </a:rPr>
              <a:t>1</a:t>
            </a:r>
            <a:endParaRPr lang="fr-FR" sz="3200" dirty="0">
              <a:solidFill>
                <a:schemeClr val="tx1"/>
              </a:solidFill>
            </a:endParaRPr>
          </a:p>
        </p:txBody>
      </p:sp>
      <p:sp>
        <p:nvSpPr>
          <p:cNvPr id="9" name="ZoneTexte 8"/>
          <p:cNvSpPr txBox="1"/>
          <p:nvPr/>
        </p:nvSpPr>
        <p:spPr>
          <a:xfrm>
            <a:off x="165100" y="1135390"/>
            <a:ext cx="8661400" cy="2062103"/>
          </a:xfrm>
          <a:prstGeom prst="rect">
            <a:avLst/>
          </a:prstGeom>
          <a:noFill/>
          <a:ln>
            <a:solidFill>
              <a:srgbClr val="FFFFFF"/>
            </a:solidFill>
          </a:ln>
        </p:spPr>
        <p:txBody>
          <a:bodyPr wrap="square" rtlCol="0">
            <a:spAutoFit/>
          </a:bodyPr>
          <a:lstStyle/>
          <a:p>
            <a:r>
              <a:rPr lang="fr-FR" sz="3200" b="1" dirty="0" err="1" smtClean="0">
                <a:solidFill>
                  <a:schemeClr val="tx1"/>
                </a:solidFill>
                <a:latin typeface="Corbel"/>
                <a:cs typeface="Corbel"/>
              </a:rPr>
              <a:t>Operational</a:t>
            </a:r>
            <a:r>
              <a:rPr lang="fr-FR" sz="3200" b="1" dirty="0" smtClean="0">
                <a:solidFill>
                  <a:schemeClr val="tx1"/>
                </a:solidFill>
                <a:latin typeface="Corbel"/>
                <a:cs typeface="Corbel"/>
              </a:rPr>
              <a:t> </a:t>
            </a:r>
            <a:r>
              <a:rPr lang="fr-FR" sz="3200" b="1" dirty="0" err="1" smtClean="0">
                <a:solidFill>
                  <a:schemeClr val="tx1"/>
                </a:solidFill>
                <a:latin typeface="Corbel"/>
                <a:cs typeface="Corbel"/>
              </a:rPr>
              <a:t>approach</a:t>
            </a:r>
            <a:r>
              <a:rPr lang="fr-FR" sz="3200" b="1" dirty="0" smtClean="0">
                <a:solidFill>
                  <a:schemeClr val="tx1"/>
                </a:solidFill>
                <a:latin typeface="Corbel"/>
                <a:cs typeface="Corbel"/>
              </a:rPr>
              <a:t> : </a:t>
            </a:r>
          </a:p>
          <a:p>
            <a:pPr marL="457200" indent="-457200">
              <a:buFont typeface="Arial"/>
              <a:buChar char="•"/>
            </a:pPr>
            <a:r>
              <a:rPr lang="fr-FR" sz="3200" dirty="0" smtClean="0">
                <a:solidFill>
                  <a:schemeClr val="tx1"/>
                </a:solidFill>
                <a:latin typeface="Corbel"/>
                <a:cs typeface="Corbel"/>
              </a:rPr>
              <a:t>One </a:t>
            </a:r>
            <a:r>
              <a:rPr lang="fr-FR" sz="3200" dirty="0" err="1" smtClean="0">
                <a:solidFill>
                  <a:schemeClr val="tx1"/>
                </a:solidFill>
                <a:latin typeface="Corbel"/>
                <a:cs typeface="Corbel"/>
              </a:rPr>
              <a:t>builds</a:t>
            </a:r>
            <a:r>
              <a:rPr lang="fr-FR" sz="3200" dirty="0" smtClean="0">
                <a:solidFill>
                  <a:schemeClr val="tx1"/>
                </a:solidFill>
                <a:latin typeface="Corbel"/>
                <a:cs typeface="Corbel"/>
              </a:rPr>
              <a:t> a state by </a:t>
            </a:r>
            <a:r>
              <a:rPr lang="fr-FR" sz="3200" dirty="0" err="1" smtClean="0">
                <a:solidFill>
                  <a:schemeClr val="tx1"/>
                </a:solidFill>
                <a:latin typeface="Corbel"/>
                <a:cs typeface="Corbel"/>
              </a:rPr>
              <a:t>asking</a:t>
            </a:r>
            <a:r>
              <a:rPr lang="fr-FR" sz="3200" dirty="0" smtClean="0">
                <a:solidFill>
                  <a:schemeClr val="tx1"/>
                </a:solidFill>
                <a:latin typeface="Corbel"/>
                <a:cs typeface="Corbel"/>
              </a:rPr>
              <a:t> the system a set of questions and </a:t>
            </a:r>
            <a:r>
              <a:rPr lang="fr-FR" sz="3200" dirty="0" err="1" smtClean="0">
                <a:solidFill>
                  <a:schemeClr val="tx1"/>
                </a:solidFill>
                <a:latin typeface="Corbel"/>
                <a:cs typeface="Corbel"/>
              </a:rPr>
              <a:t>filling</a:t>
            </a:r>
            <a:r>
              <a:rPr lang="fr-FR" sz="3200" dirty="0" smtClean="0">
                <a:solidFill>
                  <a:schemeClr val="tx1"/>
                </a:solidFill>
                <a:latin typeface="Corbel"/>
                <a:cs typeface="Corbel"/>
              </a:rPr>
              <a:t> </a:t>
            </a:r>
            <a:r>
              <a:rPr lang="fr-FR" sz="3200" dirty="0" err="1" smtClean="0">
                <a:solidFill>
                  <a:schemeClr val="tx1"/>
                </a:solidFill>
                <a:latin typeface="Corbel"/>
                <a:cs typeface="Corbel"/>
              </a:rPr>
              <a:t>its</a:t>
            </a:r>
            <a:r>
              <a:rPr lang="fr-FR" sz="3200" dirty="0" smtClean="0">
                <a:solidFill>
                  <a:schemeClr val="tx1"/>
                </a:solidFill>
                <a:latin typeface="Corbel"/>
                <a:cs typeface="Corbel"/>
              </a:rPr>
              <a:t> ID </a:t>
            </a:r>
            <a:r>
              <a:rPr lang="fr-FR" sz="3200" dirty="0" err="1" smtClean="0">
                <a:solidFill>
                  <a:schemeClr val="tx1"/>
                </a:solidFill>
                <a:latin typeface="Corbel"/>
                <a:cs typeface="Corbel"/>
              </a:rPr>
              <a:t>card</a:t>
            </a:r>
            <a:r>
              <a:rPr lang="fr-FR" sz="3200" dirty="0" smtClean="0">
                <a:solidFill>
                  <a:schemeClr val="tx1"/>
                </a:solidFill>
                <a:latin typeface="Corbel"/>
                <a:cs typeface="Corbel"/>
              </a:rPr>
              <a:t> </a:t>
            </a:r>
          </a:p>
          <a:p>
            <a:pPr marL="457200" indent="-457200">
              <a:buFont typeface="Arial"/>
              <a:buChar char="•"/>
            </a:pPr>
            <a:r>
              <a:rPr lang="fr-FR" sz="3200" dirty="0" err="1" smtClean="0">
                <a:solidFill>
                  <a:schemeClr val="tx1"/>
                </a:solidFill>
                <a:latin typeface="Corbel"/>
                <a:cs typeface="Corbel"/>
              </a:rPr>
              <a:t>Each</a:t>
            </a:r>
            <a:r>
              <a:rPr lang="fr-FR" sz="3200" dirty="0" smtClean="0">
                <a:solidFill>
                  <a:schemeClr val="tx1"/>
                </a:solidFill>
                <a:latin typeface="Corbel"/>
                <a:cs typeface="Corbel"/>
              </a:rPr>
              <a:t> question </a:t>
            </a:r>
            <a:r>
              <a:rPr lang="fr-FR" sz="3200" dirty="0" err="1" smtClean="0">
                <a:solidFill>
                  <a:schemeClr val="tx1"/>
                </a:solidFill>
                <a:latin typeface="Corbel"/>
                <a:cs typeface="Corbel"/>
              </a:rPr>
              <a:t>is</a:t>
            </a:r>
            <a:r>
              <a:rPr lang="fr-FR" sz="3200" dirty="0" smtClean="0">
                <a:solidFill>
                  <a:schemeClr val="tx1"/>
                </a:solidFill>
                <a:latin typeface="Corbel"/>
                <a:cs typeface="Corbel"/>
              </a:rPr>
              <a:t> </a:t>
            </a:r>
            <a:r>
              <a:rPr lang="fr-FR" sz="3200" dirty="0" err="1" smtClean="0">
                <a:solidFill>
                  <a:schemeClr val="tx1"/>
                </a:solidFill>
                <a:latin typeface="Corbel"/>
                <a:cs typeface="Corbel"/>
              </a:rPr>
              <a:t>asked</a:t>
            </a:r>
            <a:r>
              <a:rPr lang="fr-FR" sz="3200" dirty="0" smtClean="0">
                <a:solidFill>
                  <a:schemeClr val="tx1"/>
                </a:solidFill>
                <a:latin typeface="Corbel"/>
                <a:cs typeface="Corbel"/>
              </a:rPr>
              <a:t> </a:t>
            </a:r>
            <a:r>
              <a:rPr lang="fr-FR" sz="3200" dirty="0" err="1" smtClean="0">
                <a:solidFill>
                  <a:schemeClr val="tx1"/>
                </a:solidFill>
                <a:latin typeface="Corbel"/>
                <a:cs typeface="Corbel"/>
              </a:rPr>
              <a:t>within</a:t>
            </a:r>
            <a:r>
              <a:rPr lang="fr-FR" sz="3200" dirty="0" smtClean="0">
                <a:solidFill>
                  <a:schemeClr val="tx1"/>
                </a:solidFill>
                <a:latin typeface="Corbel"/>
                <a:cs typeface="Corbel"/>
              </a:rPr>
              <a:t> a </a:t>
            </a:r>
            <a:r>
              <a:rPr lang="fr-FR" sz="3200" dirty="0" err="1" smtClean="0">
                <a:solidFill>
                  <a:schemeClr val="tx1"/>
                </a:solidFill>
                <a:latin typeface="Corbel"/>
                <a:cs typeface="Corbel"/>
              </a:rPr>
              <a:t>given</a:t>
            </a:r>
            <a:r>
              <a:rPr lang="fr-FR" sz="3200" dirty="0" smtClean="0">
                <a:solidFill>
                  <a:schemeClr val="tx1"/>
                </a:solidFill>
                <a:latin typeface="Corbel"/>
                <a:cs typeface="Corbel"/>
              </a:rPr>
              <a:t> </a:t>
            </a:r>
            <a:r>
              <a:rPr lang="fr-FR" sz="3200" dirty="0" err="1" smtClean="0">
                <a:solidFill>
                  <a:schemeClr val="tx1"/>
                </a:solidFill>
                <a:latin typeface="Corbel"/>
                <a:cs typeface="Corbel"/>
              </a:rPr>
              <a:t>context</a:t>
            </a:r>
            <a:r>
              <a:rPr lang="fr-FR" sz="3200" dirty="0" smtClean="0">
                <a:solidFill>
                  <a:schemeClr val="tx1"/>
                </a:solidFill>
                <a:latin typeface="Corbel"/>
                <a:cs typeface="Corbel"/>
              </a:rPr>
              <a:t>*</a:t>
            </a:r>
            <a:endParaRPr lang="fr-FR" sz="3200" dirty="0">
              <a:solidFill>
                <a:schemeClr val="tx1"/>
              </a:solidFill>
              <a:latin typeface="Corbel"/>
              <a:cs typeface="Corbel"/>
            </a:endParaRPr>
          </a:p>
        </p:txBody>
      </p:sp>
      <p:sp>
        <p:nvSpPr>
          <p:cNvPr id="2" name="Ellipse 1"/>
          <p:cNvSpPr/>
          <p:nvPr/>
        </p:nvSpPr>
        <p:spPr>
          <a:xfrm>
            <a:off x="4572000" y="4597400"/>
            <a:ext cx="787400" cy="812800"/>
          </a:xfrm>
          <a:prstGeom prst="ellipse">
            <a:avLst/>
          </a:prstGeom>
          <a:solidFill>
            <a:srgbClr val="FFFF66"/>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smtClean="0">
                <a:solidFill>
                  <a:schemeClr val="bg1"/>
                </a:solidFill>
              </a:rPr>
              <a:t>S</a:t>
            </a:r>
            <a:endParaRPr lang="fr-FR" sz="4000" dirty="0">
              <a:solidFill>
                <a:schemeClr val="bg1"/>
              </a:solidFill>
            </a:endParaRPr>
          </a:p>
        </p:txBody>
      </p:sp>
      <p:cxnSp>
        <p:nvCxnSpPr>
          <p:cNvPr id="5" name="Connecteur droit avec flèche 4"/>
          <p:cNvCxnSpPr>
            <a:stCxn id="2" idx="6"/>
          </p:cNvCxnSpPr>
          <p:nvPr/>
        </p:nvCxnSpPr>
        <p:spPr>
          <a:xfrm flipV="1">
            <a:off x="5359400" y="4737100"/>
            <a:ext cx="1117600" cy="266700"/>
          </a:xfrm>
          <a:prstGeom prst="straightConnector1">
            <a:avLst/>
          </a:prstGeom>
          <a:ln w="57150" cmpd="sng">
            <a:solidFill>
              <a:srgbClr val="FFFF66"/>
            </a:solidFill>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0" y="6332835"/>
            <a:ext cx="4458954" cy="523220"/>
          </a:xfrm>
          <a:prstGeom prst="rect">
            <a:avLst/>
          </a:prstGeom>
        </p:spPr>
        <p:txBody>
          <a:bodyPr wrap="none">
            <a:spAutoFit/>
          </a:bodyPr>
          <a:lstStyle/>
          <a:p>
            <a:r>
              <a:rPr lang="fr-FR" sz="2800" i="1" dirty="0" smtClean="0">
                <a:solidFill>
                  <a:schemeClr val="tx1"/>
                </a:solidFill>
                <a:latin typeface="Corbel"/>
                <a:cs typeface="Corbel"/>
              </a:rPr>
              <a:t>*</a:t>
            </a:r>
            <a:r>
              <a:rPr lang="fr-FR" sz="2800" i="1" dirty="0" err="1" smtClean="0">
                <a:solidFill>
                  <a:schemeClr val="tx1"/>
                </a:solidFill>
                <a:latin typeface="Corbel"/>
                <a:cs typeface="Corbel"/>
              </a:rPr>
              <a:t>Context</a:t>
            </a:r>
            <a:r>
              <a:rPr lang="fr-FR" sz="2800" i="1" dirty="0" smtClean="0">
                <a:solidFill>
                  <a:schemeClr val="tx1"/>
                </a:solidFill>
                <a:latin typeface="Corbel"/>
                <a:cs typeface="Corbel"/>
              </a:rPr>
              <a:t>: </a:t>
            </a:r>
            <a:r>
              <a:rPr lang="fr-FR" sz="2800" i="1" dirty="0" err="1" smtClean="0">
                <a:solidFill>
                  <a:schemeClr val="tx1"/>
                </a:solidFill>
                <a:latin typeface="Corbel"/>
                <a:cs typeface="Corbel"/>
              </a:rPr>
              <a:t>Around</a:t>
            </a:r>
            <a:r>
              <a:rPr lang="fr-FR" sz="2800" i="1" dirty="0" smtClean="0">
                <a:solidFill>
                  <a:schemeClr val="tx1"/>
                </a:solidFill>
                <a:latin typeface="Corbel"/>
                <a:cs typeface="Corbel"/>
              </a:rPr>
              <a:t> the system</a:t>
            </a:r>
            <a:endParaRPr lang="fr-FR" sz="2800" i="1" dirty="0">
              <a:solidFill>
                <a:schemeClr val="tx1"/>
              </a:solidFill>
              <a:latin typeface="Corbel"/>
              <a:cs typeface="Corbel"/>
            </a:endParaRPr>
          </a:p>
        </p:txBody>
      </p:sp>
    </p:spTree>
    <p:extLst>
      <p:ext uri="{BB962C8B-B14F-4D97-AF65-F5344CB8AC3E}">
        <p14:creationId xmlns:p14="http://schemas.microsoft.com/office/powerpoint/2010/main" val="12352097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p:cNvSpPr/>
          <p:nvPr/>
        </p:nvSpPr>
        <p:spPr>
          <a:xfrm>
            <a:off x="292100" y="3378200"/>
            <a:ext cx="5295900" cy="2819400"/>
          </a:xfrm>
          <a:prstGeom prst="ellipse">
            <a:avLst/>
          </a:prstGeom>
          <a:solidFill>
            <a:srgbClr val="E8E8E8"/>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12" name="Ellipse 11"/>
          <p:cNvSpPr/>
          <p:nvPr/>
        </p:nvSpPr>
        <p:spPr>
          <a:xfrm rot="1297245">
            <a:off x="1625600" y="3835400"/>
            <a:ext cx="3924300" cy="1295400"/>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err="1" smtClean="0">
                <a:solidFill>
                  <a:schemeClr val="bg1"/>
                </a:solidFill>
              </a:rPr>
              <a:t>Context</a:t>
            </a:r>
            <a:r>
              <a:rPr lang="fr-FR" sz="4000" dirty="0" smtClean="0">
                <a:solidFill>
                  <a:schemeClr val="bg1"/>
                </a:solidFill>
              </a:rPr>
              <a:t> 1</a:t>
            </a:r>
            <a:endParaRPr lang="fr-FR" sz="4000" dirty="0">
              <a:solidFill>
                <a:schemeClr val="bg1"/>
              </a:solidFill>
            </a:endParaRPr>
          </a:p>
        </p:txBody>
      </p:sp>
      <p:sp>
        <p:nvSpPr>
          <p:cNvPr id="4" name="Titre 3"/>
          <p:cNvSpPr>
            <a:spLocks noGrp="1"/>
          </p:cNvSpPr>
          <p:nvPr>
            <p:ph type="title"/>
          </p:nvPr>
        </p:nvSpPr>
        <p:spPr>
          <a:xfrm>
            <a:off x="457200" y="0"/>
            <a:ext cx="8229600" cy="1143000"/>
          </a:xfrm>
        </p:spPr>
        <p:txBody>
          <a:bodyPr>
            <a:normAutofit/>
          </a:bodyPr>
          <a:lstStyle/>
          <a:p>
            <a:r>
              <a:rPr lang="fr-FR" dirty="0" err="1" smtClean="0"/>
              <a:t>Genealogy</a:t>
            </a:r>
            <a:r>
              <a:rPr lang="fr-FR" dirty="0" smtClean="0"/>
              <a:t> of a </a:t>
            </a:r>
            <a:r>
              <a:rPr lang="fr-FR" dirty="0" err="1" smtClean="0"/>
              <a:t>classical</a:t>
            </a:r>
            <a:r>
              <a:rPr lang="fr-FR" dirty="0" smtClean="0"/>
              <a:t> state</a:t>
            </a:r>
            <a:endParaRPr lang="fr-FR" dirty="0"/>
          </a:p>
        </p:txBody>
      </p:sp>
      <p:sp>
        <p:nvSpPr>
          <p:cNvPr id="8" name="ZoneTexte 7"/>
          <p:cNvSpPr txBox="1"/>
          <p:nvPr/>
        </p:nvSpPr>
        <p:spPr>
          <a:xfrm>
            <a:off x="6426200" y="4381500"/>
            <a:ext cx="1735371" cy="1077218"/>
          </a:xfrm>
          <a:prstGeom prst="rect">
            <a:avLst/>
          </a:prstGeom>
          <a:noFill/>
        </p:spPr>
        <p:txBody>
          <a:bodyPr wrap="none" rtlCol="0">
            <a:spAutoFit/>
          </a:bodyPr>
          <a:lstStyle/>
          <a:p>
            <a:r>
              <a:rPr lang="fr-FR" sz="3200" dirty="0" smtClean="0">
                <a:solidFill>
                  <a:srgbClr val="FFFF66"/>
                </a:solidFill>
              </a:rPr>
              <a:t>ID </a:t>
            </a:r>
            <a:r>
              <a:rPr lang="fr-FR" sz="3200" dirty="0" err="1" smtClean="0">
                <a:solidFill>
                  <a:srgbClr val="FFFF66"/>
                </a:solidFill>
              </a:rPr>
              <a:t>card</a:t>
            </a:r>
            <a:r>
              <a:rPr lang="fr-FR" sz="3200" dirty="0" smtClean="0">
                <a:solidFill>
                  <a:srgbClr val="FFFF66"/>
                </a:solidFill>
              </a:rPr>
              <a:t> : </a:t>
            </a:r>
          </a:p>
          <a:p>
            <a:r>
              <a:rPr lang="fr-FR" sz="3200" dirty="0" smtClean="0">
                <a:solidFill>
                  <a:srgbClr val="FFCD32"/>
                </a:solidFill>
              </a:rPr>
              <a:t>Y</a:t>
            </a:r>
            <a:r>
              <a:rPr lang="fr-FR" sz="3200" baseline="-25000" dirty="0" smtClean="0">
                <a:solidFill>
                  <a:srgbClr val="FFCD32"/>
                </a:solidFill>
              </a:rPr>
              <a:t>1</a:t>
            </a:r>
            <a:r>
              <a:rPr lang="fr-FR" sz="3200" dirty="0" smtClean="0">
                <a:solidFill>
                  <a:srgbClr val="00FFFF"/>
                </a:solidFill>
              </a:rPr>
              <a:t>N</a:t>
            </a:r>
            <a:r>
              <a:rPr lang="fr-FR" sz="3200" baseline="-25000" dirty="0" smtClean="0">
                <a:solidFill>
                  <a:srgbClr val="00FFFF"/>
                </a:solidFill>
              </a:rPr>
              <a:t>2</a:t>
            </a:r>
            <a:endParaRPr lang="fr-FR" sz="3200" dirty="0">
              <a:solidFill>
                <a:schemeClr val="tx1"/>
              </a:solidFill>
            </a:endParaRPr>
          </a:p>
        </p:txBody>
      </p:sp>
      <p:sp>
        <p:nvSpPr>
          <p:cNvPr id="13" name="Ellipse 12"/>
          <p:cNvSpPr/>
          <p:nvPr/>
        </p:nvSpPr>
        <p:spPr>
          <a:xfrm rot="278461">
            <a:off x="1562100" y="4254500"/>
            <a:ext cx="3924300" cy="1295400"/>
          </a:xfrm>
          <a:prstGeom prst="ellipse">
            <a:avLst/>
          </a:prstGeom>
          <a:solidFill>
            <a:srgbClr val="00FFFF">
              <a:alpha val="57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err="1" smtClean="0">
                <a:solidFill>
                  <a:schemeClr val="bg1"/>
                </a:solidFill>
              </a:rPr>
              <a:t>Context</a:t>
            </a:r>
            <a:r>
              <a:rPr lang="fr-FR" sz="4000" dirty="0" smtClean="0">
                <a:solidFill>
                  <a:schemeClr val="bg1"/>
                </a:solidFill>
              </a:rPr>
              <a:t> 2</a:t>
            </a:r>
            <a:endParaRPr lang="fr-FR" sz="4000" dirty="0">
              <a:solidFill>
                <a:schemeClr val="bg1"/>
              </a:solidFill>
            </a:endParaRPr>
          </a:p>
        </p:txBody>
      </p:sp>
      <p:sp>
        <p:nvSpPr>
          <p:cNvPr id="2" name="Ellipse 1"/>
          <p:cNvSpPr/>
          <p:nvPr/>
        </p:nvSpPr>
        <p:spPr>
          <a:xfrm>
            <a:off x="4572000" y="4597400"/>
            <a:ext cx="787400" cy="812800"/>
          </a:xfrm>
          <a:prstGeom prst="ellipse">
            <a:avLst/>
          </a:prstGeom>
          <a:solidFill>
            <a:srgbClr val="FFFF66"/>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smtClean="0">
                <a:solidFill>
                  <a:schemeClr val="bg1"/>
                </a:solidFill>
              </a:rPr>
              <a:t>S</a:t>
            </a:r>
            <a:endParaRPr lang="fr-FR" sz="4000" dirty="0">
              <a:solidFill>
                <a:schemeClr val="bg1"/>
              </a:solidFill>
            </a:endParaRPr>
          </a:p>
        </p:txBody>
      </p:sp>
      <p:cxnSp>
        <p:nvCxnSpPr>
          <p:cNvPr id="5" name="Connecteur droit avec flèche 4"/>
          <p:cNvCxnSpPr>
            <a:stCxn id="2" idx="6"/>
          </p:cNvCxnSpPr>
          <p:nvPr/>
        </p:nvCxnSpPr>
        <p:spPr>
          <a:xfrm flipV="1">
            <a:off x="5359400" y="4737100"/>
            <a:ext cx="1117600" cy="266700"/>
          </a:xfrm>
          <a:prstGeom prst="straightConnector1">
            <a:avLst/>
          </a:prstGeom>
          <a:ln w="57150" cmpd="sng">
            <a:solidFill>
              <a:srgbClr val="FFFF66"/>
            </a:solidFill>
            <a:tailEnd type="arrow"/>
          </a:ln>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165100" y="1135390"/>
            <a:ext cx="8661400" cy="2062103"/>
          </a:xfrm>
          <a:prstGeom prst="rect">
            <a:avLst/>
          </a:prstGeom>
          <a:noFill/>
          <a:ln>
            <a:solidFill>
              <a:srgbClr val="FFFFFF"/>
            </a:solidFill>
          </a:ln>
        </p:spPr>
        <p:txBody>
          <a:bodyPr wrap="square" rtlCol="0">
            <a:spAutoFit/>
          </a:bodyPr>
          <a:lstStyle/>
          <a:p>
            <a:r>
              <a:rPr lang="fr-FR" sz="3200" b="1" dirty="0" err="1" smtClean="0">
                <a:solidFill>
                  <a:schemeClr val="tx1"/>
                </a:solidFill>
                <a:latin typeface="Corbel"/>
                <a:cs typeface="Corbel"/>
              </a:rPr>
              <a:t>Operational</a:t>
            </a:r>
            <a:r>
              <a:rPr lang="fr-FR" sz="3200" b="1" dirty="0" smtClean="0">
                <a:solidFill>
                  <a:schemeClr val="tx1"/>
                </a:solidFill>
                <a:latin typeface="Corbel"/>
                <a:cs typeface="Corbel"/>
              </a:rPr>
              <a:t> </a:t>
            </a:r>
            <a:r>
              <a:rPr lang="fr-FR" sz="3200" b="1" dirty="0" err="1" smtClean="0">
                <a:solidFill>
                  <a:schemeClr val="tx1"/>
                </a:solidFill>
                <a:latin typeface="Corbel"/>
                <a:cs typeface="Corbel"/>
              </a:rPr>
              <a:t>approach</a:t>
            </a:r>
            <a:r>
              <a:rPr lang="fr-FR" sz="3200" b="1" dirty="0" smtClean="0">
                <a:solidFill>
                  <a:schemeClr val="tx1"/>
                </a:solidFill>
                <a:latin typeface="Corbel"/>
                <a:cs typeface="Corbel"/>
              </a:rPr>
              <a:t> : </a:t>
            </a:r>
          </a:p>
          <a:p>
            <a:pPr marL="457200" indent="-457200">
              <a:buFont typeface="Arial"/>
              <a:buChar char="•"/>
            </a:pPr>
            <a:r>
              <a:rPr lang="fr-FR" sz="3200" dirty="0" smtClean="0">
                <a:solidFill>
                  <a:schemeClr val="tx1"/>
                </a:solidFill>
                <a:latin typeface="Corbel"/>
                <a:cs typeface="Corbel"/>
              </a:rPr>
              <a:t>One </a:t>
            </a:r>
            <a:r>
              <a:rPr lang="fr-FR" sz="3200" dirty="0" err="1" smtClean="0">
                <a:solidFill>
                  <a:schemeClr val="tx1"/>
                </a:solidFill>
                <a:latin typeface="Corbel"/>
                <a:cs typeface="Corbel"/>
              </a:rPr>
              <a:t>builds</a:t>
            </a:r>
            <a:r>
              <a:rPr lang="fr-FR" sz="3200" dirty="0" smtClean="0">
                <a:solidFill>
                  <a:schemeClr val="tx1"/>
                </a:solidFill>
                <a:latin typeface="Corbel"/>
                <a:cs typeface="Corbel"/>
              </a:rPr>
              <a:t> a state by </a:t>
            </a:r>
            <a:r>
              <a:rPr lang="fr-FR" sz="3200" dirty="0" err="1" smtClean="0">
                <a:solidFill>
                  <a:schemeClr val="tx1"/>
                </a:solidFill>
                <a:latin typeface="Corbel"/>
                <a:cs typeface="Corbel"/>
              </a:rPr>
              <a:t>asking</a:t>
            </a:r>
            <a:r>
              <a:rPr lang="fr-FR" sz="3200" dirty="0" smtClean="0">
                <a:solidFill>
                  <a:schemeClr val="tx1"/>
                </a:solidFill>
                <a:latin typeface="Corbel"/>
                <a:cs typeface="Corbel"/>
              </a:rPr>
              <a:t> the system a set of questions and </a:t>
            </a:r>
            <a:r>
              <a:rPr lang="fr-FR" sz="3200" dirty="0" err="1" smtClean="0">
                <a:solidFill>
                  <a:schemeClr val="tx1"/>
                </a:solidFill>
                <a:latin typeface="Corbel"/>
                <a:cs typeface="Corbel"/>
              </a:rPr>
              <a:t>filling</a:t>
            </a:r>
            <a:r>
              <a:rPr lang="fr-FR" sz="3200" dirty="0" smtClean="0">
                <a:solidFill>
                  <a:schemeClr val="tx1"/>
                </a:solidFill>
                <a:latin typeface="Corbel"/>
                <a:cs typeface="Corbel"/>
              </a:rPr>
              <a:t> </a:t>
            </a:r>
            <a:r>
              <a:rPr lang="fr-FR" sz="3200" dirty="0" err="1" smtClean="0">
                <a:solidFill>
                  <a:schemeClr val="tx1"/>
                </a:solidFill>
                <a:latin typeface="Corbel"/>
                <a:cs typeface="Corbel"/>
              </a:rPr>
              <a:t>its</a:t>
            </a:r>
            <a:r>
              <a:rPr lang="fr-FR" sz="3200" dirty="0" smtClean="0">
                <a:solidFill>
                  <a:schemeClr val="tx1"/>
                </a:solidFill>
                <a:latin typeface="Corbel"/>
                <a:cs typeface="Corbel"/>
              </a:rPr>
              <a:t> ID </a:t>
            </a:r>
            <a:r>
              <a:rPr lang="fr-FR" sz="3200" dirty="0" err="1" smtClean="0">
                <a:solidFill>
                  <a:schemeClr val="tx1"/>
                </a:solidFill>
                <a:latin typeface="Corbel"/>
                <a:cs typeface="Corbel"/>
              </a:rPr>
              <a:t>card</a:t>
            </a:r>
            <a:r>
              <a:rPr lang="fr-FR" sz="3200" dirty="0" smtClean="0">
                <a:solidFill>
                  <a:schemeClr val="tx1"/>
                </a:solidFill>
                <a:latin typeface="Corbel"/>
                <a:cs typeface="Corbel"/>
              </a:rPr>
              <a:t> </a:t>
            </a:r>
          </a:p>
          <a:p>
            <a:pPr marL="457200" indent="-457200">
              <a:buFont typeface="Arial"/>
              <a:buChar char="•"/>
            </a:pPr>
            <a:r>
              <a:rPr lang="fr-FR" sz="3200" dirty="0" err="1" smtClean="0">
                <a:solidFill>
                  <a:schemeClr val="tx1"/>
                </a:solidFill>
                <a:latin typeface="Corbel"/>
                <a:cs typeface="Corbel"/>
              </a:rPr>
              <a:t>Each</a:t>
            </a:r>
            <a:r>
              <a:rPr lang="fr-FR" sz="3200" dirty="0" smtClean="0">
                <a:solidFill>
                  <a:schemeClr val="tx1"/>
                </a:solidFill>
                <a:latin typeface="Corbel"/>
                <a:cs typeface="Corbel"/>
              </a:rPr>
              <a:t> question </a:t>
            </a:r>
            <a:r>
              <a:rPr lang="fr-FR" sz="3200" dirty="0" err="1" smtClean="0">
                <a:solidFill>
                  <a:schemeClr val="tx1"/>
                </a:solidFill>
                <a:latin typeface="Corbel"/>
                <a:cs typeface="Corbel"/>
              </a:rPr>
              <a:t>is</a:t>
            </a:r>
            <a:r>
              <a:rPr lang="fr-FR" sz="3200" dirty="0" smtClean="0">
                <a:solidFill>
                  <a:schemeClr val="tx1"/>
                </a:solidFill>
                <a:latin typeface="Corbel"/>
                <a:cs typeface="Corbel"/>
              </a:rPr>
              <a:t> </a:t>
            </a:r>
            <a:r>
              <a:rPr lang="fr-FR" sz="3200" dirty="0" err="1" smtClean="0">
                <a:solidFill>
                  <a:schemeClr val="tx1"/>
                </a:solidFill>
                <a:latin typeface="Corbel"/>
                <a:cs typeface="Corbel"/>
              </a:rPr>
              <a:t>asked</a:t>
            </a:r>
            <a:r>
              <a:rPr lang="fr-FR" sz="3200" dirty="0" smtClean="0">
                <a:solidFill>
                  <a:schemeClr val="tx1"/>
                </a:solidFill>
                <a:latin typeface="Corbel"/>
                <a:cs typeface="Corbel"/>
              </a:rPr>
              <a:t> </a:t>
            </a:r>
            <a:r>
              <a:rPr lang="fr-FR" sz="3200" dirty="0" err="1" smtClean="0">
                <a:solidFill>
                  <a:schemeClr val="tx1"/>
                </a:solidFill>
                <a:latin typeface="Corbel"/>
                <a:cs typeface="Corbel"/>
              </a:rPr>
              <a:t>within</a:t>
            </a:r>
            <a:r>
              <a:rPr lang="fr-FR" sz="3200" dirty="0" smtClean="0">
                <a:solidFill>
                  <a:schemeClr val="tx1"/>
                </a:solidFill>
                <a:latin typeface="Corbel"/>
                <a:cs typeface="Corbel"/>
              </a:rPr>
              <a:t> a </a:t>
            </a:r>
            <a:r>
              <a:rPr lang="fr-FR" sz="3200" dirty="0" err="1" smtClean="0">
                <a:solidFill>
                  <a:schemeClr val="tx1"/>
                </a:solidFill>
                <a:latin typeface="Corbel"/>
                <a:cs typeface="Corbel"/>
              </a:rPr>
              <a:t>given</a:t>
            </a:r>
            <a:r>
              <a:rPr lang="fr-FR" sz="3200" dirty="0" smtClean="0">
                <a:solidFill>
                  <a:schemeClr val="tx1"/>
                </a:solidFill>
                <a:latin typeface="Corbel"/>
                <a:cs typeface="Corbel"/>
              </a:rPr>
              <a:t> </a:t>
            </a:r>
            <a:r>
              <a:rPr lang="fr-FR" sz="3200" dirty="0" err="1" smtClean="0">
                <a:solidFill>
                  <a:schemeClr val="tx1"/>
                </a:solidFill>
                <a:latin typeface="Corbel"/>
                <a:cs typeface="Corbel"/>
              </a:rPr>
              <a:t>context</a:t>
            </a:r>
            <a:endParaRPr lang="fr-FR" sz="3200" dirty="0">
              <a:solidFill>
                <a:schemeClr val="tx1"/>
              </a:solidFill>
              <a:latin typeface="Corbel"/>
              <a:cs typeface="Corbel"/>
            </a:endParaRPr>
          </a:p>
        </p:txBody>
      </p:sp>
    </p:spTree>
    <p:extLst>
      <p:ext uri="{BB962C8B-B14F-4D97-AF65-F5344CB8AC3E}">
        <p14:creationId xmlns:p14="http://schemas.microsoft.com/office/powerpoint/2010/main" val="28535505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p:cNvSpPr/>
          <p:nvPr/>
        </p:nvSpPr>
        <p:spPr>
          <a:xfrm>
            <a:off x="292100" y="3340100"/>
            <a:ext cx="5295900" cy="2946400"/>
          </a:xfrm>
          <a:prstGeom prst="ellipse">
            <a:avLst/>
          </a:prstGeom>
          <a:solidFill>
            <a:srgbClr val="E8E8E8"/>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12" name="Ellipse 11"/>
          <p:cNvSpPr/>
          <p:nvPr/>
        </p:nvSpPr>
        <p:spPr>
          <a:xfrm rot="1297245">
            <a:off x="1625600" y="3835400"/>
            <a:ext cx="3924300" cy="1295400"/>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err="1" smtClean="0">
                <a:solidFill>
                  <a:schemeClr val="bg1"/>
                </a:solidFill>
              </a:rPr>
              <a:t>Context</a:t>
            </a:r>
            <a:r>
              <a:rPr lang="fr-FR" sz="4000" dirty="0" smtClean="0">
                <a:solidFill>
                  <a:schemeClr val="bg1"/>
                </a:solidFill>
              </a:rPr>
              <a:t> 1</a:t>
            </a:r>
            <a:endParaRPr lang="fr-FR" sz="4000" dirty="0">
              <a:solidFill>
                <a:schemeClr val="bg1"/>
              </a:solidFill>
            </a:endParaRPr>
          </a:p>
        </p:txBody>
      </p:sp>
      <p:sp>
        <p:nvSpPr>
          <p:cNvPr id="4" name="Titre 3"/>
          <p:cNvSpPr>
            <a:spLocks noGrp="1"/>
          </p:cNvSpPr>
          <p:nvPr>
            <p:ph type="title"/>
          </p:nvPr>
        </p:nvSpPr>
        <p:spPr>
          <a:xfrm>
            <a:off x="457200" y="0"/>
            <a:ext cx="8229600" cy="1143000"/>
          </a:xfrm>
        </p:spPr>
        <p:txBody>
          <a:bodyPr>
            <a:normAutofit/>
          </a:bodyPr>
          <a:lstStyle/>
          <a:p>
            <a:r>
              <a:rPr lang="fr-FR" dirty="0" err="1" smtClean="0"/>
              <a:t>Genealogy</a:t>
            </a:r>
            <a:r>
              <a:rPr lang="fr-FR" dirty="0" smtClean="0"/>
              <a:t> of a </a:t>
            </a:r>
            <a:r>
              <a:rPr lang="fr-FR" dirty="0" err="1" smtClean="0"/>
              <a:t>classical</a:t>
            </a:r>
            <a:r>
              <a:rPr lang="fr-FR" dirty="0" smtClean="0"/>
              <a:t> state</a:t>
            </a:r>
            <a:endParaRPr lang="fr-FR" dirty="0"/>
          </a:p>
        </p:txBody>
      </p:sp>
      <p:sp>
        <p:nvSpPr>
          <p:cNvPr id="8" name="ZoneTexte 7"/>
          <p:cNvSpPr txBox="1"/>
          <p:nvPr/>
        </p:nvSpPr>
        <p:spPr>
          <a:xfrm>
            <a:off x="6426200" y="4381500"/>
            <a:ext cx="1735371" cy="1077218"/>
          </a:xfrm>
          <a:prstGeom prst="rect">
            <a:avLst/>
          </a:prstGeom>
          <a:noFill/>
        </p:spPr>
        <p:txBody>
          <a:bodyPr wrap="none" rtlCol="0">
            <a:spAutoFit/>
          </a:bodyPr>
          <a:lstStyle/>
          <a:p>
            <a:r>
              <a:rPr lang="fr-FR" sz="3200" dirty="0" smtClean="0">
                <a:solidFill>
                  <a:srgbClr val="FFFF66"/>
                </a:solidFill>
              </a:rPr>
              <a:t>ID </a:t>
            </a:r>
            <a:r>
              <a:rPr lang="fr-FR" sz="3200" dirty="0" err="1" smtClean="0">
                <a:solidFill>
                  <a:srgbClr val="FFFF66"/>
                </a:solidFill>
              </a:rPr>
              <a:t>card</a:t>
            </a:r>
            <a:r>
              <a:rPr lang="fr-FR" sz="3200" dirty="0" smtClean="0">
                <a:solidFill>
                  <a:srgbClr val="FFFF66"/>
                </a:solidFill>
              </a:rPr>
              <a:t> : </a:t>
            </a:r>
          </a:p>
          <a:p>
            <a:r>
              <a:rPr lang="fr-FR" sz="3200" dirty="0" smtClean="0">
                <a:solidFill>
                  <a:srgbClr val="FFCD32"/>
                </a:solidFill>
              </a:rPr>
              <a:t>Y</a:t>
            </a:r>
            <a:r>
              <a:rPr lang="fr-FR" sz="3200" baseline="-25000" dirty="0" smtClean="0">
                <a:solidFill>
                  <a:srgbClr val="FFCD32"/>
                </a:solidFill>
              </a:rPr>
              <a:t>1</a:t>
            </a:r>
            <a:r>
              <a:rPr lang="fr-FR" sz="3200" dirty="0" smtClean="0">
                <a:solidFill>
                  <a:srgbClr val="00FFFF"/>
                </a:solidFill>
              </a:rPr>
              <a:t>N</a:t>
            </a:r>
            <a:r>
              <a:rPr lang="fr-FR" sz="3200" baseline="-25000" dirty="0" smtClean="0">
                <a:solidFill>
                  <a:srgbClr val="00FFFF"/>
                </a:solidFill>
              </a:rPr>
              <a:t>2</a:t>
            </a:r>
            <a:r>
              <a:rPr lang="fr-FR" sz="3200" dirty="0" smtClean="0">
                <a:solidFill>
                  <a:srgbClr val="15FF1F"/>
                </a:solidFill>
              </a:rPr>
              <a:t>N</a:t>
            </a:r>
            <a:r>
              <a:rPr lang="fr-FR" sz="3200" baseline="-25000" dirty="0" smtClean="0">
                <a:solidFill>
                  <a:srgbClr val="15FF1F"/>
                </a:solidFill>
              </a:rPr>
              <a:t>3</a:t>
            </a:r>
            <a:endParaRPr lang="fr-FR" sz="3200" dirty="0">
              <a:solidFill>
                <a:schemeClr val="tx1"/>
              </a:solidFill>
            </a:endParaRPr>
          </a:p>
        </p:txBody>
      </p:sp>
      <p:sp>
        <p:nvSpPr>
          <p:cNvPr id="13" name="Ellipse 12"/>
          <p:cNvSpPr/>
          <p:nvPr/>
        </p:nvSpPr>
        <p:spPr>
          <a:xfrm rot="278461">
            <a:off x="1384300" y="4330700"/>
            <a:ext cx="3924300" cy="1295400"/>
          </a:xfrm>
          <a:prstGeom prst="ellipse">
            <a:avLst/>
          </a:prstGeom>
          <a:solidFill>
            <a:srgbClr val="00FFFF">
              <a:alpha val="57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err="1" smtClean="0">
                <a:solidFill>
                  <a:schemeClr val="bg1"/>
                </a:solidFill>
              </a:rPr>
              <a:t>Context</a:t>
            </a:r>
            <a:r>
              <a:rPr lang="fr-FR" sz="4000" dirty="0" smtClean="0">
                <a:solidFill>
                  <a:schemeClr val="bg1"/>
                </a:solidFill>
              </a:rPr>
              <a:t> 2</a:t>
            </a:r>
            <a:endParaRPr lang="fr-FR" sz="4000" dirty="0">
              <a:solidFill>
                <a:schemeClr val="bg1"/>
              </a:solidFill>
            </a:endParaRPr>
          </a:p>
        </p:txBody>
      </p:sp>
      <p:sp>
        <p:nvSpPr>
          <p:cNvPr id="14" name="Ellipse 13"/>
          <p:cNvSpPr/>
          <p:nvPr/>
        </p:nvSpPr>
        <p:spPr>
          <a:xfrm rot="20606508">
            <a:off x="1663700" y="4775200"/>
            <a:ext cx="3924300" cy="1295400"/>
          </a:xfrm>
          <a:prstGeom prst="ellipse">
            <a:avLst/>
          </a:prstGeom>
          <a:solidFill>
            <a:srgbClr val="15FF1F">
              <a:alpha val="57000"/>
            </a:srgbClr>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err="1" smtClean="0">
                <a:solidFill>
                  <a:schemeClr val="bg1"/>
                </a:solidFill>
              </a:rPr>
              <a:t>Context</a:t>
            </a:r>
            <a:r>
              <a:rPr lang="fr-FR" sz="4000" dirty="0" smtClean="0">
                <a:solidFill>
                  <a:schemeClr val="bg1"/>
                </a:solidFill>
              </a:rPr>
              <a:t> 3</a:t>
            </a:r>
            <a:endParaRPr lang="fr-FR" sz="4000" dirty="0">
              <a:solidFill>
                <a:schemeClr val="bg1"/>
              </a:solidFill>
            </a:endParaRPr>
          </a:p>
        </p:txBody>
      </p:sp>
      <p:sp>
        <p:nvSpPr>
          <p:cNvPr id="2" name="Ellipse 1"/>
          <p:cNvSpPr/>
          <p:nvPr/>
        </p:nvSpPr>
        <p:spPr>
          <a:xfrm>
            <a:off x="4572000" y="4597400"/>
            <a:ext cx="787400" cy="812800"/>
          </a:xfrm>
          <a:prstGeom prst="ellipse">
            <a:avLst/>
          </a:prstGeom>
          <a:solidFill>
            <a:srgbClr val="FFFF66"/>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smtClean="0">
                <a:solidFill>
                  <a:schemeClr val="bg1"/>
                </a:solidFill>
              </a:rPr>
              <a:t>S</a:t>
            </a:r>
            <a:endParaRPr lang="fr-FR" sz="4000" dirty="0">
              <a:solidFill>
                <a:schemeClr val="bg1"/>
              </a:solidFill>
            </a:endParaRPr>
          </a:p>
        </p:txBody>
      </p:sp>
      <p:cxnSp>
        <p:nvCxnSpPr>
          <p:cNvPr id="5" name="Connecteur droit avec flèche 4"/>
          <p:cNvCxnSpPr>
            <a:stCxn id="2" idx="6"/>
          </p:cNvCxnSpPr>
          <p:nvPr/>
        </p:nvCxnSpPr>
        <p:spPr>
          <a:xfrm flipV="1">
            <a:off x="5359400" y="4737100"/>
            <a:ext cx="1117600" cy="266700"/>
          </a:xfrm>
          <a:prstGeom prst="straightConnector1">
            <a:avLst/>
          </a:prstGeom>
          <a:ln w="57150" cmpd="sng">
            <a:solidFill>
              <a:srgbClr val="FFFF66"/>
            </a:solidFill>
            <a:tailEnd type="arrow"/>
          </a:ln>
        </p:spPr>
        <p:style>
          <a:lnRef idx="2">
            <a:schemeClr val="accent1"/>
          </a:lnRef>
          <a:fillRef idx="0">
            <a:schemeClr val="accent1"/>
          </a:fillRef>
          <a:effectRef idx="1">
            <a:schemeClr val="accent1"/>
          </a:effectRef>
          <a:fontRef idx="minor">
            <a:schemeClr val="tx1"/>
          </a:fontRef>
        </p:style>
      </p:cxnSp>
      <p:sp>
        <p:nvSpPr>
          <p:cNvPr id="11" name="ZoneTexte 10"/>
          <p:cNvSpPr txBox="1"/>
          <p:nvPr/>
        </p:nvSpPr>
        <p:spPr>
          <a:xfrm>
            <a:off x="165100" y="1135390"/>
            <a:ext cx="8661400" cy="2062103"/>
          </a:xfrm>
          <a:prstGeom prst="rect">
            <a:avLst/>
          </a:prstGeom>
          <a:noFill/>
          <a:ln>
            <a:solidFill>
              <a:srgbClr val="FFFFFF"/>
            </a:solidFill>
          </a:ln>
        </p:spPr>
        <p:txBody>
          <a:bodyPr wrap="square" rtlCol="0">
            <a:spAutoFit/>
          </a:bodyPr>
          <a:lstStyle/>
          <a:p>
            <a:r>
              <a:rPr lang="fr-FR" sz="3200" b="1" dirty="0" err="1" smtClean="0">
                <a:solidFill>
                  <a:schemeClr val="tx1"/>
                </a:solidFill>
                <a:latin typeface="Corbel"/>
                <a:cs typeface="Corbel"/>
              </a:rPr>
              <a:t>Operational</a:t>
            </a:r>
            <a:r>
              <a:rPr lang="fr-FR" sz="3200" b="1" dirty="0" smtClean="0">
                <a:solidFill>
                  <a:schemeClr val="tx1"/>
                </a:solidFill>
                <a:latin typeface="Corbel"/>
                <a:cs typeface="Corbel"/>
              </a:rPr>
              <a:t> </a:t>
            </a:r>
            <a:r>
              <a:rPr lang="fr-FR" sz="3200" b="1" dirty="0" err="1" smtClean="0">
                <a:solidFill>
                  <a:schemeClr val="tx1"/>
                </a:solidFill>
                <a:latin typeface="Corbel"/>
                <a:cs typeface="Corbel"/>
              </a:rPr>
              <a:t>approach</a:t>
            </a:r>
            <a:r>
              <a:rPr lang="fr-FR" sz="3200" b="1" dirty="0" smtClean="0">
                <a:solidFill>
                  <a:schemeClr val="tx1"/>
                </a:solidFill>
                <a:latin typeface="Corbel"/>
                <a:cs typeface="Corbel"/>
              </a:rPr>
              <a:t> : </a:t>
            </a:r>
          </a:p>
          <a:p>
            <a:pPr marL="457200" indent="-457200">
              <a:buFont typeface="Arial"/>
              <a:buChar char="•"/>
            </a:pPr>
            <a:r>
              <a:rPr lang="fr-FR" sz="3200" dirty="0" smtClean="0">
                <a:solidFill>
                  <a:schemeClr val="tx1"/>
                </a:solidFill>
                <a:latin typeface="Corbel"/>
                <a:cs typeface="Corbel"/>
              </a:rPr>
              <a:t>One </a:t>
            </a:r>
            <a:r>
              <a:rPr lang="fr-FR" sz="3200" dirty="0" err="1" smtClean="0">
                <a:solidFill>
                  <a:schemeClr val="tx1"/>
                </a:solidFill>
                <a:latin typeface="Corbel"/>
                <a:cs typeface="Corbel"/>
              </a:rPr>
              <a:t>builds</a:t>
            </a:r>
            <a:r>
              <a:rPr lang="fr-FR" sz="3200" dirty="0" smtClean="0">
                <a:solidFill>
                  <a:schemeClr val="tx1"/>
                </a:solidFill>
                <a:latin typeface="Corbel"/>
                <a:cs typeface="Corbel"/>
              </a:rPr>
              <a:t> a state by </a:t>
            </a:r>
            <a:r>
              <a:rPr lang="fr-FR" sz="3200" dirty="0" err="1" smtClean="0">
                <a:solidFill>
                  <a:schemeClr val="tx1"/>
                </a:solidFill>
                <a:latin typeface="Corbel"/>
                <a:cs typeface="Corbel"/>
              </a:rPr>
              <a:t>asking</a:t>
            </a:r>
            <a:r>
              <a:rPr lang="fr-FR" sz="3200" dirty="0" smtClean="0">
                <a:solidFill>
                  <a:schemeClr val="tx1"/>
                </a:solidFill>
                <a:latin typeface="Corbel"/>
                <a:cs typeface="Corbel"/>
              </a:rPr>
              <a:t> the system a set of questions and </a:t>
            </a:r>
            <a:r>
              <a:rPr lang="fr-FR" sz="3200" dirty="0" err="1" smtClean="0">
                <a:solidFill>
                  <a:schemeClr val="tx1"/>
                </a:solidFill>
                <a:latin typeface="Corbel"/>
                <a:cs typeface="Corbel"/>
              </a:rPr>
              <a:t>filling</a:t>
            </a:r>
            <a:r>
              <a:rPr lang="fr-FR" sz="3200" dirty="0" smtClean="0">
                <a:solidFill>
                  <a:schemeClr val="tx1"/>
                </a:solidFill>
                <a:latin typeface="Corbel"/>
                <a:cs typeface="Corbel"/>
              </a:rPr>
              <a:t> </a:t>
            </a:r>
            <a:r>
              <a:rPr lang="fr-FR" sz="3200" dirty="0" err="1" smtClean="0">
                <a:solidFill>
                  <a:schemeClr val="tx1"/>
                </a:solidFill>
                <a:latin typeface="Corbel"/>
                <a:cs typeface="Corbel"/>
              </a:rPr>
              <a:t>its</a:t>
            </a:r>
            <a:r>
              <a:rPr lang="fr-FR" sz="3200" dirty="0" smtClean="0">
                <a:solidFill>
                  <a:schemeClr val="tx1"/>
                </a:solidFill>
                <a:latin typeface="Corbel"/>
                <a:cs typeface="Corbel"/>
              </a:rPr>
              <a:t> ID </a:t>
            </a:r>
            <a:r>
              <a:rPr lang="fr-FR" sz="3200" dirty="0" err="1" smtClean="0">
                <a:solidFill>
                  <a:schemeClr val="tx1"/>
                </a:solidFill>
                <a:latin typeface="Corbel"/>
                <a:cs typeface="Corbel"/>
              </a:rPr>
              <a:t>card</a:t>
            </a:r>
            <a:r>
              <a:rPr lang="fr-FR" sz="3200" dirty="0" smtClean="0">
                <a:solidFill>
                  <a:schemeClr val="tx1"/>
                </a:solidFill>
                <a:latin typeface="Corbel"/>
                <a:cs typeface="Corbel"/>
              </a:rPr>
              <a:t> </a:t>
            </a:r>
          </a:p>
          <a:p>
            <a:pPr marL="457200" indent="-457200">
              <a:buFont typeface="Arial"/>
              <a:buChar char="•"/>
            </a:pPr>
            <a:r>
              <a:rPr lang="fr-FR" sz="3200" dirty="0" err="1" smtClean="0">
                <a:solidFill>
                  <a:schemeClr val="tx1"/>
                </a:solidFill>
                <a:latin typeface="Corbel"/>
                <a:cs typeface="Corbel"/>
              </a:rPr>
              <a:t>Each</a:t>
            </a:r>
            <a:r>
              <a:rPr lang="fr-FR" sz="3200" dirty="0" smtClean="0">
                <a:solidFill>
                  <a:schemeClr val="tx1"/>
                </a:solidFill>
                <a:latin typeface="Corbel"/>
                <a:cs typeface="Corbel"/>
              </a:rPr>
              <a:t> question </a:t>
            </a:r>
            <a:r>
              <a:rPr lang="fr-FR" sz="3200" dirty="0" err="1" smtClean="0">
                <a:solidFill>
                  <a:schemeClr val="tx1"/>
                </a:solidFill>
                <a:latin typeface="Corbel"/>
                <a:cs typeface="Corbel"/>
              </a:rPr>
              <a:t>is</a:t>
            </a:r>
            <a:r>
              <a:rPr lang="fr-FR" sz="3200" dirty="0" smtClean="0">
                <a:solidFill>
                  <a:schemeClr val="tx1"/>
                </a:solidFill>
                <a:latin typeface="Corbel"/>
                <a:cs typeface="Corbel"/>
              </a:rPr>
              <a:t> </a:t>
            </a:r>
            <a:r>
              <a:rPr lang="fr-FR" sz="3200" dirty="0" err="1" smtClean="0">
                <a:solidFill>
                  <a:schemeClr val="tx1"/>
                </a:solidFill>
                <a:latin typeface="Corbel"/>
                <a:cs typeface="Corbel"/>
              </a:rPr>
              <a:t>asked</a:t>
            </a:r>
            <a:r>
              <a:rPr lang="fr-FR" sz="3200" dirty="0" smtClean="0">
                <a:solidFill>
                  <a:schemeClr val="tx1"/>
                </a:solidFill>
                <a:latin typeface="Corbel"/>
                <a:cs typeface="Corbel"/>
              </a:rPr>
              <a:t> </a:t>
            </a:r>
            <a:r>
              <a:rPr lang="fr-FR" sz="3200" dirty="0" err="1" smtClean="0">
                <a:solidFill>
                  <a:schemeClr val="tx1"/>
                </a:solidFill>
                <a:latin typeface="Corbel"/>
                <a:cs typeface="Corbel"/>
              </a:rPr>
              <a:t>within</a:t>
            </a:r>
            <a:r>
              <a:rPr lang="fr-FR" sz="3200" dirty="0" smtClean="0">
                <a:solidFill>
                  <a:schemeClr val="tx1"/>
                </a:solidFill>
                <a:latin typeface="Corbel"/>
                <a:cs typeface="Corbel"/>
              </a:rPr>
              <a:t> a </a:t>
            </a:r>
            <a:r>
              <a:rPr lang="fr-FR" sz="3200" dirty="0" err="1" smtClean="0">
                <a:solidFill>
                  <a:schemeClr val="tx1"/>
                </a:solidFill>
                <a:latin typeface="Corbel"/>
                <a:cs typeface="Corbel"/>
              </a:rPr>
              <a:t>given</a:t>
            </a:r>
            <a:r>
              <a:rPr lang="fr-FR" sz="3200" dirty="0" smtClean="0">
                <a:solidFill>
                  <a:schemeClr val="tx1"/>
                </a:solidFill>
                <a:latin typeface="Corbel"/>
                <a:cs typeface="Corbel"/>
              </a:rPr>
              <a:t> </a:t>
            </a:r>
            <a:r>
              <a:rPr lang="fr-FR" sz="3200" dirty="0" err="1" smtClean="0">
                <a:solidFill>
                  <a:schemeClr val="tx1"/>
                </a:solidFill>
                <a:latin typeface="Corbel"/>
                <a:cs typeface="Corbel"/>
              </a:rPr>
              <a:t>context</a:t>
            </a:r>
            <a:endParaRPr lang="fr-FR" sz="3200" dirty="0">
              <a:solidFill>
                <a:schemeClr val="tx1"/>
              </a:solidFill>
              <a:latin typeface="Corbel"/>
              <a:cs typeface="Corbel"/>
            </a:endParaRPr>
          </a:p>
        </p:txBody>
      </p:sp>
    </p:spTree>
    <p:extLst>
      <p:ext uri="{BB962C8B-B14F-4D97-AF65-F5344CB8AC3E}">
        <p14:creationId xmlns:p14="http://schemas.microsoft.com/office/powerpoint/2010/main" val="2853550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IMG_049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8155" y="3219979"/>
            <a:ext cx="3915834" cy="2936875"/>
          </a:xfrm>
          <a:prstGeom prst="rect">
            <a:avLst/>
          </a:prstGeom>
          <a:ln>
            <a:solidFill>
              <a:srgbClr val="FF0000"/>
            </a:solidFill>
          </a:ln>
        </p:spPr>
      </p:pic>
      <p:pic>
        <p:nvPicPr>
          <p:cNvPr id="8" name="Image 7"/>
          <p:cNvPicPr>
            <a:picLocks noChangeAspect="1"/>
          </p:cNvPicPr>
          <p:nvPr/>
        </p:nvPicPr>
        <p:blipFill>
          <a:blip r:embed="rId4"/>
          <a:stretch>
            <a:fillRect/>
          </a:stretch>
        </p:blipFill>
        <p:spPr>
          <a:xfrm>
            <a:off x="863600" y="192600"/>
            <a:ext cx="7543494" cy="2334699"/>
          </a:xfrm>
          <a:prstGeom prst="rect">
            <a:avLst/>
          </a:prstGeom>
          <a:ln>
            <a:solidFill>
              <a:srgbClr val="FF0000"/>
            </a:solidFill>
          </a:ln>
        </p:spPr>
      </p:pic>
      <p:sp>
        <p:nvSpPr>
          <p:cNvPr id="10" name="Rectangle 9"/>
          <p:cNvSpPr/>
          <p:nvPr/>
        </p:nvSpPr>
        <p:spPr>
          <a:xfrm>
            <a:off x="3543300" y="2941072"/>
            <a:ext cx="5156200" cy="3539430"/>
          </a:xfrm>
          <a:prstGeom prst="rect">
            <a:avLst/>
          </a:prstGeom>
          <a:ln>
            <a:solidFill>
              <a:srgbClr val="FFFFFF"/>
            </a:solidFill>
          </a:ln>
        </p:spPr>
        <p:txBody>
          <a:bodyPr wrap="square">
            <a:spAutoFit/>
          </a:bodyPr>
          <a:lstStyle/>
          <a:p>
            <a:r>
              <a:rPr lang="fr-FR" sz="3200" dirty="0" smtClean="0">
                <a:solidFill>
                  <a:srgbClr val="FFFFFF"/>
                </a:solidFill>
                <a:latin typeface="Corbel"/>
                <a:cs typeface="Corbel"/>
              </a:rPr>
              <a:t>1 philosopher, 2 </a:t>
            </a:r>
            <a:r>
              <a:rPr lang="fr-FR" sz="3200" dirty="0" err="1" smtClean="0">
                <a:solidFill>
                  <a:srgbClr val="FFFFFF"/>
                </a:solidFill>
                <a:latin typeface="Corbel"/>
                <a:cs typeface="Corbel"/>
              </a:rPr>
              <a:t>physicists</a:t>
            </a:r>
            <a:r>
              <a:rPr lang="fr-FR" sz="3200" dirty="0" smtClean="0">
                <a:solidFill>
                  <a:srgbClr val="FFFFFF"/>
                </a:solidFill>
                <a:latin typeface="Corbel"/>
                <a:cs typeface="Corbel"/>
              </a:rPr>
              <a:t>, 1 motivation</a:t>
            </a:r>
          </a:p>
          <a:p>
            <a:pPr marL="457200" indent="-457200">
              <a:buFont typeface="Arial"/>
              <a:buChar char="•"/>
            </a:pPr>
            <a:r>
              <a:rPr lang="fr-FR" sz="3200" dirty="0" err="1" smtClean="0">
                <a:solidFill>
                  <a:srgbClr val="FFFFFF"/>
                </a:solidFill>
                <a:latin typeface="Corbel"/>
                <a:cs typeface="Corbel"/>
              </a:rPr>
              <a:t>Introduce</a:t>
            </a:r>
            <a:r>
              <a:rPr lang="fr-FR" sz="3200" dirty="0" smtClean="0">
                <a:solidFill>
                  <a:srgbClr val="FFFFFF"/>
                </a:solidFill>
                <a:latin typeface="Corbel"/>
                <a:cs typeface="Corbel"/>
              </a:rPr>
              <a:t> the « quantum </a:t>
            </a:r>
            <a:r>
              <a:rPr lang="fr-FR" sz="3200" dirty="0" err="1" smtClean="0">
                <a:solidFill>
                  <a:srgbClr val="FFFFFF"/>
                </a:solidFill>
                <a:latin typeface="Corbel"/>
                <a:cs typeface="Corbel"/>
              </a:rPr>
              <a:t>stuff</a:t>
            </a:r>
            <a:r>
              <a:rPr lang="fr-FR" sz="3200" dirty="0" smtClean="0">
                <a:solidFill>
                  <a:srgbClr val="FFFFFF"/>
                </a:solidFill>
                <a:latin typeface="Corbel"/>
                <a:cs typeface="Corbel"/>
              </a:rPr>
              <a:t> » </a:t>
            </a:r>
            <a:r>
              <a:rPr lang="fr-FR" sz="3200" dirty="0" err="1" smtClean="0">
                <a:solidFill>
                  <a:srgbClr val="FFFFFF"/>
                </a:solidFill>
                <a:latin typeface="Corbel"/>
                <a:cs typeface="Corbel"/>
              </a:rPr>
              <a:t>with</a:t>
            </a:r>
            <a:r>
              <a:rPr lang="fr-FR" sz="3200" dirty="0" smtClean="0">
                <a:solidFill>
                  <a:srgbClr val="FFFFFF"/>
                </a:solidFill>
                <a:latin typeface="Corbel"/>
                <a:cs typeface="Corbel"/>
              </a:rPr>
              <a:t> </a:t>
            </a:r>
            <a:r>
              <a:rPr lang="fr-FR" sz="3200" b="1" dirty="0" err="1" smtClean="0">
                <a:solidFill>
                  <a:srgbClr val="FFFFFF"/>
                </a:solidFill>
                <a:latin typeface="Corbel"/>
                <a:cs typeface="Corbel"/>
              </a:rPr>
              <a:t>words</a:t>
            </a:r>
            <a:r>
              <a:rPr lang="fr-FR" sz="3200" dirty="0" smtClean="0">
                <a:solidFill>
                  <a:srgbClr val="FFFFFF"/>
                </a:solidFill>
                <a:latin typeface="Corbel"/>
                <a:cs typeface="Corbel"/>
              </a:rPr>
              <a:t>, not maths</a:t>
            </a:r>
          </a:p>
          <a:p>
            <a:pPr marL="457200" indent="-457200">
              <a:buFont typeface="Arial"/>
              <a:buChar char="•"/>
            </a:pPr>
            <a:r>
              <a:rPr lang="fr-FR" sz="3200" i="1" dirty="0" smtClean="0">
                <a:solidFill>
                  <a:srgbClr val="FFFFFF"/>
                </a:solidFill>
                <a:latin typeface="Corbel"/>
                <a:cs typeface="Corbel"/>
              </a:rPr>
              <a:t>« </a:t>
            </a:r>
            <a:r>
              <a:rPr lang="fr-FR" sz="3200" i="1" dirty="0" err="1" smtClean="0">
                <a:solidFill>
                  <a:srgbClr val="FFFFFF"/>
                </a:solidFill>
                <a:latin typeface="Corbel"/>
                <a:cs typeface="Corbel"/>
              </a:rPr>
              <a:t>Ontology</a:t>
            </a:r>
            <a:r>
              <a:rPr lang="fr-FR" sz="3200" i="1" dirty="0" smtClean="0">
                <a:solidFill>
                  <a:srgbClr val="FFFFFF"/>
                </a:solidFill>
                <a:latin typeface="Corbel"/>
                <a:cs typeface="Corbel"/>
              </a:rPr>
              <a:t> first, </a:t>
            </a:r>
            <a:r>
              <a:rPr lang="fr-FR" sz="3200" i="1" dirty="0" err="1" smtClean="0">
                <a:solidFill>
                  <a:srgbClr val="FFFFFF"/>
                </a:solidFill>
                <a:latin typeface="Corbel"/>
                <a:cs typeface="Corbel"/>
              </a:rPr>
              <a:t>formalism</a:t>
            </a:r>
            <a:r>
              <a:rPr lang="fr-FR" sz="3200" i="1" dirty="0" smtClean="0">
                <a:solidFill>
                  <a:srgbClr val="FFFFFF"/>
                </a:solidFill>
                <a:latin typeface="Corbel"/>
                <a:cs typeface="Corbel"/>
              </a:rPr>
              <a:t> second! »</a:t>
            </a:r>
            <a:endParaRPr lang="fr-FR" sz="2800" i="1" dirty="0">
              <a:solidFill>
                <a:srgbClr val="FFFFFF"/>
              </a:solidFill>
              <a:latin typeface="Corbel"/>
              <a:cs typeface="Corbel"/>
            </a:endParaRPr>
          </a:p>
        </p:txBody>
      </p:sp>
    </p:spTree>
    <p:extLst>
      <p:ext uri="{BB962C8B-B14F-4D97-AF65-F5344CB8AC3E}">
        <p14:creationId xmlns:p14="http://schemas.microsoft.com/office/powerpoint/2010/main" val="20530441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0"/>
            <a:ext cx="8229600" cy="1143000"/>
          </a:xfrm>
        </p:spPr>
        <p:txBody>
          <a:bodyPr>
            <a:normAutofit/>
          </a:bodyPr>
          <a:lstStyle/>
          <a:p>
            <a:r>
              <a:rPr lang="fr-FR" dirty="0" err="1" smtClean="0"/>
              <a:t>Genealogy</a:t>
            </a:r>
            <a:r>
              <a:rPr lang="fr-FR" dirty="0" smtClean="0"/>
              <a:t> of a </a:t>
            </a:r>
            <a:r>
              <a:rPr lang="fr-FR" dirty="0" err="1" smtClean="0"/>
              <a:t>classical</a:t>
            </a:r>
            <a:r>
              <a:rPr lang="fr-FR" dirty="0" smtClean="0"/>
              <a:t> state</a:t>
            </a:r>
            <a:endParaRPr lang="fr-FR" dirty="0"/>
          </a:p>
        </p:txBody>
      </p:sp>
      <p:sp>
        <p:nvSpPr>
          <p:cNvPr id="9" name="ZoneTexte 8"/>
          <p:cNvSpPr txBox="1"/>
          <p:nvPr/>
        </p:nvSpPr>
        <p:spPr>
          <a:xfrm>
            <a:off x="279400" y="1220048"/>
            <a:ext cx="8420100" cy="1569660"/>
          </a:xfrm>
          <a:prstGeom prst="rect">
            <a:avLst/>
          </a:prstGeom>
          <a:noFill/>
          <a:ln>
            <a:solidFill>
              <a:srgbClr val="FFFFFF"/>
            </a:solidFill>
          </a:ln>
        </p:spPr>
        <p:txBody>
          <a:bodyPr wrap="square" rtlCol="0">
            <a:spAutoFit/>
          </a:bodyPr>
          <a:lstStyle/>
          <a:p>
            <a:pPr algn="ctr"/>
            <a:r>
              <a:rPr lang="fr-FR" sz="3200" b="1" dirty="0" err="1" smtClean="0">
                <a:solidFill>
                  <a:schemeClr val="tx1"/>
                </a:solidFill>
                <a:latin typeface="Corbel"/>
                <a:cs typeface="Corbel"/>
              </a:rPr>
              <a:t>Classical</a:t>
            </a:r>
            <a:r>
              <a:rPr lang="fr-FR" sz="3200" b="1" dirty="0" smtClean="0">
                <a:solidFill>
                  <a:schemeClr val="tx1"/>
                </a:solidFill>
                <a:latin typeface="Corbel"/>
                <a:cs typeface="Corbel"/>
              </a:rPr>
              <a:t> </a:t>
            </a:r>
            <a:r>
              <a:rPr lang="fr-FR" sz="3200" b="1" dirty="0" err="1" smtClean="0">
                <a:solidFill>
                  <a:schemeClr val="tx1"/>
                </a:solidFill>
                <a:latin typeface="Corbel"/>
                <a:cs typeface="Corbel"/>
              </a:rPr>
              <a:t>phenomenology</a:t>
            </a:r>
            <a:endParaRPr lang="fr-FR" sz="3200" b="1" dirty="0" smtClean="0">
              <a:solidFill>
                <a:schemeClr val="tx1"/>
              </a:solidFill>
              <a:latin typeface="Corbel"/>
              <a:cs typeface="Corbel"/>
            </a:endParaRPr>
          </a:p>
          <a:p>
            <a:pPr algn="ctr"/>
            <a:r>
              <a:rPr lang="fr-FR" sz="3200" dirty="0" smtClean="0">
                <a:solidFill>
                  <a:schemeClr val="tx1"/>
                </a:solidFill>
                <a:latin typeface="Corbel"/>
                <a:cs typeface="Corbel"/>
              </a:rPr>
              <a:t>I </a:t>
            </a:r>
            <a:r>
              <a:rPr lang="fr-FR" sz="3200" dirty="0" err="1" smtClean="0">
                <a:solidFill>
                  <a:schemeClr val="tx1"/>
                </a:solidFill>
                <a:latin typeface="Corbel"/>
                <a:cs typeface="Corbel"/>
              </a:rPr>
              <a:t>can</a:t>
            </a:r>
            <a:r>
              <a:rPr lang="fr-FR" sz="3200" dirty="0" smtClean="0">
                <a:solidFill>
                  <a:schemeClr val="tx1"/>
                </a:solidFill>
                <a:latin typeface="Corbel"/>
                <a:cs typeface="Corbel"/>
              </a:rPr>
              <a:t> </a:t>
            </a:r>
            <a:r>
              <a:rPr lang="fr-FR" sz="3200" dirty="0" err="1" smtClean="0">
                <a:solidFill>
                  <a:schemeClr val="tx1"/>
                </a:solidFill>
                <a:latin typeface="Corbel"/>
                <a:cs typeface="Corbel"/>
              </a:rPr>
              <a:t>obtain</a:t>
            </a:r>
            <a:r>
              <a:rPr lang="fr-FR" sz="3200" dirty="0" smtClean="0">
                <a:solidFill>
                  <a:schemeClr val="tx1"/>
                </a:solidFill>
                <a:latin typeface="Corbel"/>
                <a:cs typeface="Corbel"/>
              </a:rPr>
              <a:t> </a:t>
            </a:r>
            <a:r>
              <a:rPr lang="fr-FR" sz="3200" dirty="0" err="1" smtClean="0">
                <a:solidFill>
                  <a:schemeClr val="tx1"/>
                </a:solidFill>
                <a:latin typeface="Corbel"/>
                <a:cs typeface="Corbel"/>
              </a:rPr>
              <a:t>repeatably</a:t>
            </a:r>
            <a:r>
              <a:rPr lang="fr-FR" sz="3200" dirty="0" smtClean="0">
                <a:solidFill>
                  <a:schemeClr val="tx1"/>
                </a:solidFill>
                <a:latin typeface="Corbel"/>
                <a:cs typeface="Corbel"/>
              </a:rPr>
              <a:t> the </a:t>
            </a:r>
            <a:r>
              <a:rPr lang="fr-FR" sz="3200" dirty="0" err="1" smtClean="0">
                <a:solidFill>
                  <a:schemeClr val="tx1"/>
                </a:solidFill>
                <a:latin typeface="Corbel"/>
                <a:cs typeface="Corbel"/>
              </a:rPr>
              <a:t>same</a:t>
            </a:r>
            <a:r>
              <a:rPr lang="fr-FR" sz="3200" dirty="0" smtClean="0">
                <a:solidFill>
                  <a:schemeClr val="tx1"/>
                </a:solidFill>
                <a:latin typeface="Corbel"/>
                <a:cs typeface="Corbel"/>
              </a:rPr>
              <a:t> </a:t>
            </a:r>
            <a:r>
              <a:rPr lang="fr-FR" sz="3200" dirty="0" err="1" smtClean="0">
                <a:solidFill>
                  <a:schemeClr val="tx1"/>
                </a:solidFill>
                <a:latin typeface="Corbel"/>
                <a:cs typeface="Corbel"/>
              </a:rPr>
              <a:t>answers</a:t>
            </a:r>
            <a:r>
              <a:rPr lang="fr-FR" sz="3200" dirty="0" smtClean="0">
                <a:solidFill>
                  <a:schemeClr val="tx1"/>
                </a:solidFill>
                <a:latin typeface="Corbel"/>
                <a:cs typeface="Corbel"/>
              </a:rPr>
              <a:t> to the </a:t>
            </a:r>
            <a:r>
              <a:rPr lang="fr-FR" sz="3200" dirty="0" err="1" smtClean="0">
                <a:solidFill>
                  <a:schemeClr val="tx1"/>
                </a:solidFill>
                <a:latin typeface="Corbel"/>
                <a:cs typeface="Corbel"/>
              </a:rPr>
              <a:t>same</a:t>
            </a:r>
            <a:r>
              <a:rPr lang="fr-FR" sz="3200" dirty="0" smtClean="0">
                <a:solidFill>
                  <a:schemeClr val="tx1"/>
                </a:solidFill>
                <a:latin typeface="Corbel"/>
                <a:cs typeface="Corbel"/>
              </a:rPr>
              <a:t> questions</a:t>
            </a:r>
          </a:p>
        </p:txBody>
      </p:sp>
      <p:sp>
        <p:nvSpPr>
          <p:cNvPr id="11" name="Ellipse 10"/>
          <p:cNvSpPr/>
          <p:nvPr/>
        </p:nvSpPr>
        <p:spPr>
          <a:xfrm>
            <a:off x="292100" y="3581400"/>
            <a:ext cx="5295900" cy="2755900"/>
          </a:xfrm>
          <a:prstGeom prst="ellipse">
            <a:avLst/>
          </a:prstGeom>
          <a:solidFill>
            <a:srgbClr val="E8E8E8"/>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16" name="Ellipse 15"/>
          <p:cNvSpPr/>
          <p:nvPr/>
        </p:nvSpPr>
        <p:spPr>
          <a:xfrm rot="20606508">
            <a:off x="1651000" y="4775200"/>
            <a:ext cx="3924300" cy="1295400"/>
          </a:xfrm>
          <a:prstGeom prst="ellipse">
            <a:avLst/>
          </a:prstGeom>
          <a:solidFill>
            <a:srgbClr val="15FF1F">
              <a:alpha val="57000"/>
            </a:srgbClr>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err="1" smtClean="0">
                <a:solidFill>
                  <a:schemeClr val="bg1"/>
                </a:solidFill>
              </a:rPr>
              <a:t>Context</a:t>
            </a:r>
            <a:r>
              <a:rPr lang="fr-FR" sz="4000" dirty="0" smtClean="0">
                <a:solidFill>
                  <a:schemeClr val="bg1"/>
                </a:solidFill>
              </a:rPr>
              <a:t> 3</a:t>
            </a:r>
            <a:endParaRPr lang="fr-FR" sz="4000" dirty="0">
              <a:solidFill>
                <a:schemeClr val="bg1"/>
              </a:solidFill>
            </a:endParaRPr>
          </a:p>
        </p:txBody>
      </p:sp>
      <p:sp>
        <p:nvSpPr>
          <p:cNvPr id="17" name="Ellipse 16"/>
          <p:cNvSpPr/>
          <p:nvPr/>
        </p:nvSpPr>
        <p:spPr>
          <a:xfrm>
            <a:off x="4572000" y="4597400"/>
            <a:ext cx="787400" cy="812800"/>
          </a:xfrm>
          <a:prstGeom prst="ellipse">
            <a:avLst/>
          </a:prstGeom>
          <a:solidFill>
            <a:srgbClr val="FFFF66"/>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smtClean="0">
                <a:solidFill>
                  <a:schemeClr val="bg1"/>
                </a:solidFill>
              </a:rPr>
              <a:t>S</a:t>
            </a:r>
            <a:endParaRPr lang="fr-FR" sz="4000" dirty="0">
              <a:solidFill>
                <a:schemeClr val="bg1"/>
              </a:solidFill>
            </a:endParaRPr>
          </a:p>
        </p:txBody>
      </p:sp>
      <p:cxnSp>
        <p:nvCxnSpPr>
          <p:cNvPr id="18" name="Connecteur droit avec flèche 17"/>
          <p:cNvCxnSpPr>
            <a:stCxn id="17" idx="6"/>
          </p:cNvCxnSpPr>
          <p:nvPr/>
        </p:nvCxnSpPr>
        <p:spPr>
          <a:xfrm flipV="1">
            <a:off x="5359400" y="4737100"/>
            <a:ext cx="1117600" cy="266700"/>
          </a:xfrm>
          <a:prstGeom prst="straightConnector1">
            <a:avLst/>
          </a:prstGeom>
          <a:ln w="57150" cmpd="sng">
            <a:solidFill>
              <a:srgbClr val="FFFF66"/>
            </a:solidFill>
            <a:tailEnd type="arrow"/>
          </a:ln>
        </p:spPr>
        <p:style>
          <a:lnRef idx="2">
            <a:schemeClr val="accent1"/>
          </a:lnRef>
          <a:fillRef idx="0">
            <a:schemeClr val="accent1"/>
          </a:fillRef>
          <a:effectRef idx="1">
            <a:schemeClr val="accent1"/>
          </a:effectRef>
          <a:fontRef idx="minor">
            <a:schemeClr val="tx1"/>
          </a:fontRef>
        </p:style>
      </p:cxnSp>
      <p:sp>
        <p:nvSpPr>
          <p:cNvPr id="19" name="ZoneTexte 18"/>
          <p:cNvSpPr txBox="1"/>
          <p:nvPr/>
        </p:nvSpPr>
        <p:spPr>
          <a:xfrm>
            <a:off x="6426200" y="4381500"/>
            <a:ext cx="1735371" cy="1138773"/>
          </a:xfrm>
          <a:prstGeom prst="rect">
            <a:avLst/>
          </a:prstGeom>
          <a:noFill/>
        </p:spPr>
        <p:txBody>
          <a:bodyPr wrap="none" rtlCol="0">
            <a:spAutoFit/>
          </a:bodyPr>
          <a:lstStyle/>
          <a:p>
            <a:r>
              <a:rPr lang="fr-FR" sz="3200" dirty="0" smtClean="0">
                <a:solidFill>
                  <a:srgbClr val="FFFF66"/>
                </a:solidFill>
              </a:rPr>
              <a:t>ID </a:t>
            </a:r>
            <a:r>
              <a:rPr lang="fr-FR" sz="3200" dirty="0" err="1" smtClean="0">
                <a:solidFill>
                  <a:srgbClr val="FFFF66"/>
                </a:solidFill>
              </a:rPr>
              <a:t>card</a:t>
            </a:r>
            <a:r>
              <a:rPr lang="fr-FR" sz="3200" dirty="0" smtClean="0">
                <a:solidFill>
                  <a:srgbClr val="FFFF66"/>
                </a:solidFill>
              </a:rPr>
              <a:t> : </a:t>
            </a:r>
          </a:p>
          <a:p>
            <a:r>
              <a:rPr lang="fr-FR" sz="3200" dirty="0" smtClean="0">
                <a:solidFill>
                  <a:srgbClr val="FFCD32"/>
                </a:solidFill>
              </a:rPr>
              <a:t>Y</a:t>
            </a:r>
            <a:r>
              <a:rPr lang="fr-FR" sz="3200" baseline="-25000" dirty="0" smtClean="0">
                <a:solidFill>
                  <a:srgbClr val="FFCD32"/>
                </a:solidFill>
              </a:rPr>
              <a:t>1</a:t>
            </a:r>
            <a:r>
              <a:rPr lang="fr-FR" sz="3200" dirty="0" smtClean="0">
                <a:solidFill>
                  <a:srgbClr val="00FFFF"/>
                </a:solidFill>
              </a:rPr>
              <a:t>N</a:t>
            </a:r>
            <a:r>
              <a:rPr lang="fr-FR" sz="3200" baseline="-25000" dirty="0" smtClean="0">
                <a:solidFill>
                  <a:srgbClr val="00FFFF"/>
                </a:solidFill>
              </a:rPr>
              <a:t>2</a:t>
            </a:r>
            <a:r>
              <a:rPr lang="fr-FR" sz="3600" b="1" dirty="0" smtClean="0">
                <a:solidFill>
                  <a:srgbClr val="15FF1F"/>
                </a:solidFill>
              </a:rPr>
              <a:t>N</a:t>
            </a:r>
            <a:r>
              <a:rPr lang="fr-FR" sz="3600" b="1" baseline="-25000" dirty="0" smtClean="0">
                <a:solidFill>
                  <a:srgbClr val="15FF1F"/>
                </a:solidFill>
              </a:rPr>
              <a:t>3</a:t>
            </a:r>
            <a:endParaRPr lang="fr-FR" sz="3600" b="1" dirty="0">
              <a:solidFill>
                <a:schemeClr val="tx1"/>
              </a:solidFill>
            </a:endParaRPr>
          </a:p>
        </p:txBody>
      </p:sp>
    </p:spTree>
    <p:extLst>
      <p:ext uri="{BB962C8B-B14F-4D97-AF65-F5344CB8AC3E}">
        <p14:creationId xmlns:p14="http://schemas.microsoft.com/office/powerpoint/2010/main" val="125124863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0"/>
            <a:ext cx="8229600" cy="1143000"/>
          </a:xfrm>
        </p:spPr>
        <p:txBody>
          <a:bodyPr>
            <a:normAutofit/>
          </a:bodyPr>
          <a:lstStyle/>
          <a:p>
            <a:r>
              <a:rPr lang="fr-FR" dirty="0" err="1" smtClean="0"/>
              <a:t>Genealogy</a:t>
            </a:r>
            <a:r>
              <a:rPr lang="fr-FR" dirty="0" smtClean="0"/>
              <a:t> of a </a:t>
            </a:r>
            <a:r>
              <a:rPr lang="fr-FR" dirty="0" err="1" smtClean="0"/>
              <a:t>classical</a:t>
            </a:r>
            <a:r>
              <a:rPr lang="fr-FR" dirty="0" smtClean="0"/>
              <a:t> state</a:t>
            </a:r>
            <a:endParaRPr lang="fr-FR" dirty="0"/>
          </a:p>
        </p:txBody>
      </p:sp>
      <p:sp>
        <p:nvSpPr>
          <p:cNvPr id="11" name="Ellipse 10"/>
          <p:cNvSpPr/>
          <p:nvPr/>
        </p:nvSpPr>
        <p:spPr>
          <a:xfrm>
            <a:off x="292100" y="3581400"/>
            <a:ext cx="5295900" cy="2616200"/>
          </a:xfrm>
          <a:prstGeom prst="ellipse">
            <a:avLst/>
          </a:prstGeom>
          <a:solidFill>
            <a:srgbClr val="E8E8E8"/>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cxnSp>
        <p:nvCxnSpPr>
          <p:cNvPr id="18" name="Connecteur droit avec flèche 17"/>
          <p:cNvCxnSpPr>
            <a:stCxn id="17" idx="6"/>
          </p:cNvCxnSpPr>
          <p:nvPr/>
        </p:nvCxnSpPr>
        <p:spPr>
          <a:xfrm flipV="1">
            <a:off x="5359400" y="4737100"/>
            <a:ext cx="1117600" cy="266700"/>
          </a:xfrm>
          <a:prstGeom prst="straightConnector1">
            <a:avLst/>
          </a:prstGeom>
          <a:ln w="57150" cmpd="sng">
            <a:solidFill>
              <a:srgbClr val="FFFF66"/>
            </a:solidFill>
            <a:tailEnd type="arrow"/>
          </a:ln>
        </p:spPr>
        <p:style>
          <a:lnRef idx="2">
            <a:schemeClr val="accent1"/>
          </a:lnRef>
          <a:fillRef idx="0">
            <a:schemeClr val="accent1"/>
          </a:fillRef>
          <a:effectRef idx="1">
            <a:schemeClr val="accent1"/>
          </a:effectRef>
          <a:fontRef idx="minor">
            <a:schemeClr val="tx1"/>
          </a:fontRef>
        </p:style>
      </p:cxnSp>
      <p:sp>
        <p:nvSpPr>
          <p:cNvPr id="19" name="ZoneTexte 18"/>
          <p:cNvSpPr txBox="1"/>
          <p:nvPr/>
        </p:nvSpPr>
        <p:spPr>
          <a:xfrm>
            <a:off x="6426200" y="4381500"/>
            <a:ext cx="1735371" cy="1138773"/>
          </a:xfrm>
          <a:prstGeom prst="rect">
            <a:avLst/>
          </a:prstGeom>
          <a:noFill/>
        </p:spPr>
        <p:txBody>
          <a:bodyPr wrap="none" rtlCol="0">
            <a:spAutoFit/>
          </a:bodyPr>
          <a:lstStyle/>
          <a:p>
            <a:r>
              <a:rPr lang="fr-FR" sz="3200" dirty="0" smtClean="0">
                <a:solidFill>
                  <a:srgbClr val="FFFF66"/>
                </a:solidFill>
              </a:rPr>
              <a:t>ID </a:t>
            </a:r>
            <a:r>
              <a:rPr lang="fr-FR" sz="3200" dirty="0" err="1" smtClean="0">
                <a:solidFill>
                  <a:srgbClr val="FFFF66"/>
                </a:solidFill>
              </a:rPr>
              <a:t>card</a:t>
            </a:r>
            <a:r>
              <a:rPr lang="fr-FR" sz="3200" dirty="0" smtClean="0">
                <a:solidFill>
                  <a:srgbClr val="FFFF66"/>
                </a:solidFill>
              </a:rPr>
              <a:t> : </a:t>
            </a:r>
          </a:p>
          <a:p>
            <a:r>
              <a:rPr lang="fr-FR" sz="3200" dirty="0" smtClean="0">
                <a:solidFill>
                  <a:srgbClr val="FFCD32"/>
                </a:solidFill>
              </a:rPr>
              <a:t>Y</a:t>
            </a:r>
            <a:r>
              <a:rPr lang="fr-FR" sz="3200" baseline="-25000" dirty="0" smtClean="0">
                <a:solidFill>
                  <a:srgbClr val="FFCD32"/>
                </a:solidFill>
              </a:rPr>
              <a:t>1</a:t>
            </a:r>
            <a:r>
              <a:rPr lang="fr-FR" sz="3600" b="1" dirty="0" smtClean="0">
                <a:solidFill>
                  <a:srgbClr val="00FFFF"/>
                </a:solidFill>
              </a:rPr>
              <a:t>N</a:t>
            </a:r>
            <a:r>
              <a:rPr lang="fr-FR" sz="3600" b="1" baseline="-25000" dirty="0" smtClean="0">
                <a:solidFill>
                  <a:srgbClr val="00FFFF"/>
                </a:solidFill>
              </a:rPr>
              <a:t>2</a:t>
            </a:r>
            <a:r>
              <a:rPr lang="fr-FR" sz="3200" dirty="0" smtClean="0">
                <a:solidFill>
                  <a:srgbClr val="15FF1F"/>
                </a:solidFill>
              </a:rPr>
              <a:t>N</a:t>
            </a:r>
            <a:r>
              <a:rPr lang="fr-FR" sz="3200" baseline="-25000" dirty="0" smtClean="0">
                <a:solidFill>
                  <a:srgbClr val="15FF1F"/>
                </a:solidFill>
              </a:rPr>
              <a:t>3</a:t>
            </a:r>
            <a:endParaRPr lang="fr-FR" sz="3200" dirty="0">
              <a:solidFill>
                <a:schemeClr val="tx1"/>
              </a:solidFill>
            </a:endParaRPr>
          </a:p>
        </p:txBody>
      </p:sp>
      <p:sp>
        <p:nvSpPr>
          <p:cNvPr id="10" name="Ellipse 9"/>
          <p:cNvSpPr/>
          <p:nvPr/>
        </p:nvSpPr>
        <p:spPr>
          <a:xfrm rot="278461">
            <a:off x="1549400" y="4254500"/>
            <a:ext cx="3924300" cy="1295400"/>
          </a:xfrm>
          <a:prstGeom prst="ellipse">
            <a:avLst/>
          </a:prstGeom>
          <a:solidFill>
            <a:srgbClr val="00FFFF">
              <a:alpha val="57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err="1" smtClean="0">
                <a:solidFill>
                  <a:schemeClr val="bg1"/>
                </a:solidFill>
              </a:rPr>
              <a:t>Context</a:t>
            </a:r>
            <a:r>
              <a:rPr lang="fr-FR" sz="4000" dirty="0" smtClean="0">
                <a:solidFill>
                  <a:schemeClr val="bg1"/>
                </a:solidFill>
              </a:rPr>
              <a:t> 2</a:t>
            </a:r>
            <a:endParaRPr lang="fr-FR" sz="4000" dirty="0">
              <a:solidFill>
                <a:schemeClr val="bg1"/>
              </a:solidFill>
            </a:endParaRPr>
          </a:p>
        </p:txBody>
      </p:sp>
      <p:sp>
        <p:nvSpPr>
          <p:cNvPr id="17" name="Ellipse 16"/>
          <p:cNvSpPr/>
          <p:nvPr/>
        </p:nvSpPr>
        <p:spPr>
          <a:xfrm>
            <a:off x="4572000" y="4597400"/>
            <a:ext cx="787400" cy="812800"/>
          </a:xfrm>
          <a:prstGeom prst="ellipse">
            <a:avLst/>
          </a:prstGeom>
          <a:solidFill>
            <a:srgbClr val="FFFF66"/>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smtClean="0">
                <a:solidFill>
                  <a:schemeClr val="bg1"/>
                </a:solidFill>
              </a:rPr>
              <a:t>S</a:t>
            </a:r>
            <a:endParaRPr lang="fr-FR" sz="4000" dirty="0">
              <a:solidFill>
                <a:schemeClr val="bg1"/>
              </a:solidFill>
            </a:endParaRPr>
          </a:p>
        </p:txBody>
      </p:sp>
      <p:sp>
        <p:nvSpPr>
          <p:cNvPr id="9" name="ZoneTexte 8"/>
          <p:cNvSpPr txBox="1"/>
          <p:nvPr/>
        </p:nvSpPr>
        <p:spPr>
          <a:xfrm>
            <a:off x="279400" y="1220048"/>
            <a:ext cx="8420100" cy="1569660"/>
          </a:xfrm>
          <a:prstGeom prst="rect">
            <a:avLst/>
          </a:prstGeom>
          <a:noFill/>
          <a:ln>
            <a:solidFill>
              <a:srgbClr val="FFFFFF"/>
            </a:solidFill>
          </a:ln>
        </p:spPr>
        <p:txBody>
          <a:bodyPr wrap="square" rtlCol="0">
            <a:spAutoFit/>
          </a:bodyPr>
          <a:lstStyle/>
          <a:p>
            <a:pPr algn="ctr"/>
            <a:r>
              <a:rPr lang="fr-FR" sz="3200" b="1" dirty="0" err="1" smtClean="0">
                <a:solidFill>
                  <a:schemeClr val="tx1"/>
                </a:solidFill>
                <a:latin typeface="Corbel"/>
                <a:cs typeface="Corbel"/>
              </a:rPr>
              <a:t>Classical</a:t>
            </a:r>
            <a:r>
              <a:rPr lang="fr-FR" sz="3200" b="1" dirty="0" smtClean="0">
                <a:solidFill>
                  <a:schemeClr val="tx1"/>
                </a:solidFill>
                <a:latin typeface="Corbel"/>
                <a:cs typeface="Corbel"/>
              </a:rPr>
              <a:t> </a:t>
            </a:r>
            <a:r>
              <a:rPr lang="fr-FR" sz="3200" b="1" dirty="0" err="1" smtClean="0">
                <a:solidFill>
                  <a:schemeClr val="tx1"/>
                </a:solidFill>
                <a:latin typeface="Corbel"/>
                <a:cs typeface="Corbel"/>
              </a:rPr>
              <a:t>phenomenology</a:t>
            </a:r>
            <a:endParaRPr lang="fr-FR" sz="3200" b="1" dirty="0" smtClean="0">
              <a:solidFill>
                <a:schemeClr val="tx1"/>
              </a:solidFill>
              <a:latin typeface="Corbel"/>
              <a:cs typeface="Corbel"/>
            </a:endParaRPr>
          </a:p>
          <a:p>
            <a:pPr algn="ctr"/>
            <a:r>
              <a:rPr lang="fr-FR" sz="3200" dirty="0" smtClean="0">
                <a:solidFill>
                  <a:schemeClr val="tx1"/>
                </a:solidFill>
                <a:latin typeface="Corbel"/>
                <a:cs typeface="Corbel"/>
              </a:rPr>
              <a:t>I </a:t>
            </a:r>
            <a:r>
              <a:rPr lang="fr-FR" sz="3200" dirty="0" err="1" smtClean="0">
                <a:solidFill>
                  <a:schemeClr val="tx1"/>
                </a:solidFill>
                <a:latin typeface="Corbel"/>
                <a:cs typeface="Corbel"/>
              </a:rPr>
              <a:t>can</a:t>
            </a:r>
            <a:r>
              <a:rPr lang="fr-FR" sz="3200" dirty="0" smtClean="0">
                <a:solidFill>
                  <a:schemeClr val="tx1"/>
                </a:solidFill>
                <a:latin typeface="Corbel"/>
                <a:cs typeface="Corbel"/>
              </a:rPr>
              <a:t> </a:t>
            </a:r>
            <a:r>
              <a:rPr lang="fr-FR" sz="3200" dirty="0" err="1" smtClean="0">
                <a:solidFill>
                  <a:schemeClr val="tx1"/>
                </a:solidFill>
                <a:latin typeface="Corbel"/>
                <a:cs typeface="Corbel"/>
              </a:rPr>
              <a:t>obtain</a:t>
            </a:r>
            <a:r>
              <a:rPr lang="fr-FR" sz="3200" dirty="0" smtClean="0">
                <a:solidFill>
                  <a:schemeClr val="tx1"/>
                </a:solidFill>
                <a:latin typeface="Corbel"/>
                <a:cs typeface="Corbel"/>
              </a:rPr>
              <a:t> </a:t>
            </a:r>
            <a:r>
              <a:rPr lang="fr-FR" sz="3200" dirty="0" err="1" smtClean="0">
                <a:solidFill>
                  <a:schemeClr val="tx1"/>
                </a:solidFill>
                <a:latin typeface="Corbel"/>
                <a:cs typeface="Corbel"/>
              </a:rPr>
              <a:t>repeatably</a:t>
            </a:r>
            <a:r>
              <a:rPr lang="fr-FR" sz="3200" dirty="0" smtClean="0">
                <a:solidFill>
                  <a:schemeClr val="tx1"/>
                </a:solidFill>
                <a:latin typeface="Corbel"/>
                <a:cs typeface="Corbel"/>
              </a:rPr>
              <a:t> the </a:t>
            </a:r>
            <a:r>
              <a:rPr lang="fr-FR" sz="3200" dirty="0" err="1" smtClean="0">
                <a:solidFill>
                  <a:schemeClr val="tx1"/>
                </a:solidFill>
                <a:latin typeface="Corbel"/>
                <a:cs typeface="Corbel"/>
              </a:rPr>
              <a:t>same</a:t>
            </a:r>
            <a:r>
              <a:rPr lang="fr-FR" sz="3200" dirty="0" smtClean="0">
                <a:solidFill>
                  <a:schemeClr val="tx1"/>
                </a:solidFill>
                <a:latin typeface="Corbel"/>
                <a:cs typeface="Corbel"/>
              </a:rPr>
              <a:t> </a:t>
            </a:r>
            <a:r>
              <a:rPr lang="fr-FR" sz="3200" dirty="0" err="1" smtClean="0">
                <a:solidFill>
                  <a:schemeClr val="tx1"/>
                </a:solidFill>
                <a:latin typeface="Corbel"/>
                <a:cs typeface="Corbel"/>
              </a:rPr>
              <a:t>answers</a:t>
            </a:r>
            <a:r>
              <a:rPr lang="fr-FR" sz="3200" dirty="0" smtClean="0">
                <a:solidFill>
                  <a:schemeClr val="tx1"/>
                </a:solidFill>
                <a:latin typeface="Corbel"/>
                <a:cs typeface="Corbel"/>
              </a:rPr>
              <a:t> to the </a:t>
            </a:r>
            <a:r>
              <a:rPr lang="fr-FR" sz="3200" dirty="0" err="1" smtClean="0">
                <a:solidFill>
                  <a:schemeClr val="tx1"/>
                </a:solidFill>
                <a:latin typeface="Corbel"/>
                <a:cs typeface="Corbel"/>
              </a:rPr>
              <a:t>same</a:t>
            </a:r>
            <a:r>
              <a:rPr lang="fr-FR" sz="3200" dirty="0" smtClean="0">
                <a:solidFill>
                  <a:schemeClr val="tx1"/>
                </a:solidFill>
                <a:latin typeface="Corbel"/>
                <a:cs typeface="Corbel"/>
              </a:rPr>
              <a:t> questions</a:t>
            </a:r>
          </a:p>
        </p:txBody>
      </p:sp>
    </p:spTree>
    <p:extLst>
      <p:ext uri="{BB962C8B-B14F-4D97-AF65-F5344CB8AC3E}">
        <p14:creationId xmlns:p14="http://schemas.microsoft.com/office/powerpoint/2010/main" val="13443545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0"/>
            <a:ext cx="8229600" cy="1143000"/>
          </a:xfrm>
        </p:spPr>
        <p:txBody>
          <a:bodyPr>
            <a:normAutofit/>
          </a:bodyPr>
          <a:lstStyle/>
          <a:p>
            <a:r>
              <a:rPr lang="fr-FR" dirty="0" err="1" smtClean="0"/>
              <a:t>Genealogy</a:t>
            </a:r>
            <a:r>
              <a:rPr lang="fr-FR" dirty="0" smtClean="0"/>
              <a:t> of a </a:t>
            </a:r>
            <a:r>
              <a:rPr lang="fr-FR" dirty="0" err="1" smtClean="0"/>
              <a:t>classical</a:t>
            </a:r>
            <a:r>
              <a:rPr lang="fr-FR" dirty="0" smtClean="0"/>
              <a:t> state</a:t>
            </a:r>
            <a:endParaRPr lang="fr-FR" dirty="0"/>
          </a:p>
        </p:txBody>
      </p:sp>
      <p:sp>
        <p:nvSpPr>
          <p:cNvPr id="9" name="ZoneTexte 8"/>
          <p:cNvSpPr txBox="1"/>
          <p:nvPr/>
        </p:nvSpPr>
        <p:spPr>
          <a:xfrm>
            <a:off x="139700" y="1135390"/>
            <a:ext cx="8826500" cy="2062103"/>
          </a:xfrm>
          <a:prstGeom prst="rect">
            <a:avLst/>
          </a:prstGeom>
          <a:noFill/>
          <a:ln w="19050" cmpd="sng">
            <a:solidFill>
              <a:srgbClr val="FFFFFF"/>
            </a:solidFill>
          </a:ln>
        </p:spPr>
        <p:txBody>
          <a:bodyPr wrap="square" rtlCol="0">
            <a:spAutoFit/>
          </a:bodyPr>
          <a:lstStyle/>
          <a:p>
            <a:r>
              <a:rPr lang="fr-FR" sz="3200" dirty="0" err="1" smtClean="0">
                <a:solidFill>
                  <a:schemeClr val="tx1"/>
                </a:solidFill>
                <a:latin typeface="Corbel"/>
                <a:cs typeface="Corbel"/>
              </a:rPr>
              <a:t>Repeatability</a:t>
            </a:r>
            <a:r>
              <a:rPr lang="fr-FR" sz="3200" dirty="0" smtClean="0">
                <a:solidFill>
                  <a:schemeClr val="tx1"/>
                </a:solidFill>
                <a:latin typeface="Corbel"/>
                <a:cs typeface="Corbel"/>
              </a:rPr>
              <a:t> -&gt; </a:t>
            </a:r>
            <a:r>
              <a:rPr lang="fr-FR" sz="3200" dirty="0" err="1" smtClean="0">
                <a:solidFill>
                  <a:schemeClr val="tx1"/>
                </a:solidFill>
                <a:latin typeface="Corbel"/>
                <a:cs typeface="Corbel"/>
              </a:rPr>
              <a:t>Certainty</a:t>
            </a:r>
            <a:r>
              <a:rPr lang="fr-FR" sz="3200" dirty="0" smtClean="0">
                <a:solidFill>
                  <a:schemeClr val="tx1"/>
                </a:solidFill>
                <a:latin typeface="Corbel"/>
                <a:cs typeface="Corbel"/>
              </a:rPr>
              <a:t> (</a:t>
            </a:r>
            <a:r>
              <a:rPr lang="fr-FR" sz="3200" i="1" dirty="0" err="1">
                <a:solidFill>
                  <a:schemeClr val="tx1"/>
                </a:solidFill>
                <a:latin typeface="Corbel"/>
                <a:cs typeface="Corbel"/>
              </a:rPr>
              <a:t>P</a:t>
            </a:r>
            <a:r>
              <a:rPr lang="fr-FR" sz="3200" i="1" dirty="0" err="1" smtClean="0">
                <a:solidFill>
                  <a:schemeClr val="tx1"/>
                </a:solidFill>
                <a:latin typeface="Corbel"/>
                <a:cs typeface="Corbel"/>
              </a:rPr>
              <a:t>sychology</a:t>
            </a:r>
            <a:r>
              <a:rPr lang="fr-FR" sz="3200" dirty="0" smtClean="0">
                <a:solidFill>
                  <a:schemeClr val="tx1"/>
                </a:solidFill>
                <a:latin typeface="Corbel"/>
                <a:cs typeface="Corbel"/>
              </a:rPr>
              <a:t>)</a:t>
            </a:r>
          </a:p>
          <a:p>
            <a:r>
              <a:rPr lang="fr-FR" sz="3200" dirty="0" smtClean="0">
                <a:solidFill>
                  <a:schemeClr val="tx1"/>
                </a:solidFill>
                <a:latin typeface="Corbel"/>
                <a:cs typeface="Corbel"/>
              </a:rPr>
              <a:t>The ID </a:t>
            </a:r>
            <a:r>
              <a:rPr lang="fr-FR" sz="3200" dirty="0" err="1" smtClean="0">
                <a:solidFill>
                  <a:schemeClr val="tx1"/>
                </a:solidFill>
                <a:latin typeface="Corbel"/>
                <a:cs typeface="Corbel"/>
              </a:rPr>
              <a:t>card</a:t>
            </a:r>
            <a:r>
              <a:rPr lang="fr-FR" sz="3200" dirty="0" smtClean="0">
                <a:solidFill>
                  <a:schemeClr val="tx1"/>
                </a:solidFill>
                <a:latin typeface="Corbel"/>
                <a:cs typeface="Corbel"/>
              </a:rPr>
              <a:t> (</a:t>
            </a:r>
            <a:r>
              <a:rPr lang="fr-FR" sz="3200" i="1" dirty="0" err="1">
                <a:solidFill>
                  <a:schemeClr val="tx1"/>
                </a:solidFill>
                <a:latin typeface="Corbel"/>
                <a:cs typeface="Corbel"/>
              </a:rPr>
              <a:t>O</a:t>
            </a:r>
            <a:r>
              <a:rPr lang="fr-FR" sz="3200" i="1" dirty="0" err="1" smtClean="0">
                <a:solidFill>
                  <a:schemeClr val="tx1"/>
                </a:solidFill>
                <a:latin typeface="Corbel"/>
                <a:cs typeface="Corbel"/>
              </a:rPr>
              <a:t>perational</a:t>
            </a:r>
            <a:r>
              <a:rPr lang="fr-FR" sz="3200" dirty="0" smtClean="0">
                <a:solidFill>
                  <a:schemeClr val="tx1"/>
                </a:solidFill>
                <a:latin typeface="Corbel"/>
                <a:cs typeface="Corbel"/>
              </a:rPr>
              <a:t>) -&gt; </a:t>
            </a:r>
            <a:r>
              <a:rPr lang="fr-FR" sz="3200" dirty="0">
                <a:solidFill>
                  <a:schemeClr val="tx1"/>
                </a:solidFill>
                <a:latin typeface="Corbel"/>
                <a:cs typeface="Corbel"/>
              </a:rPr>
              <a:t>S</a:t>
            </a:r>
            <a:r>
              <a:rPr lang="fr-FR" sz="3200" dirty="0" smtClean="0">
                <a:solidFill>
                  <a:schemeClr val="tx1"/>
                </a:solidFill>
                <a:latin typeface="Corbel"/>
                <a:cs typeface="Corbel"/>
              </a:rPr>
              <a:t>tate (</a:t>
            </a:r>
            <a:r>
              <a:rPr lang="fr-FR" sz="3200" i="1" dirty="0" err="1" smtClean="0">
                <a:solidFill>
                  <a:schemeClr val="tx1"/>
                </a:solidFill>
                <a:latin typeface="Corbel"/>
                <a:cs typeface="Corbel"/>
              </a:rPr>
              <a:t>Ontology</a:t>
            </a:r>
            <a:r>
              <a:rPr lang="fr-FR" sz="3200" dirty="0" smtClean="0">
                <a:solidFill>
                  <a:schemeClr val="tx1"/>
                </a:solidFill>
                <a:latin typeface="Corbel"/>
                <a:cs typeface="Corbel"/>
              </a:rPr>
              <a:t>)</a:t>
            </a:r>
          </a:p>
          <a:p>
            <a:r>
              <a:rPr lang="fr-FR" sz="3200" i="1" dirty="0" smtClean="0">
                <a:solidFill>
                  <a:schemeClr val="tx1"/>
                </a:solidFill>
                <a:latin typeface="Corbel"/>
                <a:cs typeface="Corbel"/>
              </a:rPr>
              <a:t>One </a:t>
            </a:r>
            <a:r>
              <a:rPr lang="fr-FR" sz="3200" i="1" dirty="0" err="1" smtClean="0">
                <a:solidFill>
                  <a:schemeClr val="tx1"/>
                </a:solidFill>
                <a:latin typeface="Corbel"/>
                <a:cs typeface="Corbel"/>
              </a:rPr>
              <a:t>explains</a:t>
            </a:r>
            <a:r>
              <a:rPr lang="fr-FR" sz="3200" i="1" dirty="0" smtClean="0">
                <a:solidFill>
                  <a:schemeClr val="tx1"/>
                </a:solidFill>
                <a:latin typeface="Corbel"/>
                <a:cs typeface="Corbel"/>
              </a:rPr>
              <a:t> the </a:t>
            </a:r>
            <a:r>
              <a:rPr lang="fr-FR" sz="3200" i="1" dirty="0" err="1" smtClean="0">
                <a:solidFill>
                  <a:schemeClr val="tx1"/>
                </a:solidFill>
                <a:latin typeface="Corbel"/>
                <a:cs typeface="Corbel"/>
              </a:rPr>
              <a:t>repeatable</a:t>
            </a:r>
            <a:r>
              <a:rPr lang="fr-FR" sz="3200" i="1" dirty="0" smtClean="0">
                <a:solidFill>
                  <a:schemeClr val="tx1"/>
                </a:solidFill>
                <a:latin typeface="Corbel"/>
                <a:cs typeface="Corbel"/>
              </a:rPr>
              <a:t> </a:t>
            </a:r>
            <a:r>
              <a:rPr lang="fr-FR" sz="3200" i="1" dirty="0" err="1" smtClean="0">
                <a:solidFill>
                  <a:schemeClr val="tx1"/>
                </a:solidFill>
                <a:latin typeface="Corbel"/>
                <a:cs typeface="Corbel"/>
              </a:rPr>
              <a:t>answers</a:t>
            </a:r>
            <a:r>
              <a:rPr lang="fr-FR" sz="3200" i="1" dirty="0" smtClean="0">
                <a:solidFill>
                  <a:schemeClr val="tx1"/>
                </a:solidFill>
                <a:latin typeface="Corbel"/>
                <a:cs typeface="Corbel"/>
              </a:rPr>
              <a:t> by a permanent cause : the existence of </a:t>
            </a:r>
            <a:r>
              <a:rPr lang="fr-FR" sz="3200" i="1" dirty="0">
                <a:solidFill>
                  <a:schemeClr val="tx1"/>
                </a:solidFill>
                <a:latin typeface="Corbel"/>
                <a:cs typeface="Corbel"/>
              </a:rPr>
              <a:t>a</a:t>
            </a:r>
            <a:r>
              <a:rPr lang="fr-FR" sz="3200" i="1" dirty="0" smtClean="0">
                <a:solidFill>
                  <a:schemeClr val="tx1"/>
                </a:solidFill>
                <a:latin typeface="Corbel"/>
                <a:cs typeface="Corbel"/>
              </a:rPr>
              <a:t> state </a:t>
            </a:r>
          </a:p>
        </p:txBody>
      </p:sp>
      <p:sp>
        <p:nvSpPr>
          <p:cNvPr id="10" name="Ellipse 9"/>
          <p:cNvSpPr/>
          <p:nvPr/>
        </p:nvSpPr>
        <p:spPr>
          <a:xfrm>
            <a:off x="292100" y="3378200"/>
            <a:ext cx="5295900" cy="2984500"/>
          </a:xfrm>
          <a:prstGeom prst="ellipse">
            <a:avLst/>
          </a:prstGeom>
          <a:solidFill>
            <a:srgbClr val="E8E8E8"/>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11" name="Ellipse 10"/>
          <p:cNvSpPr/>
          <p:nvPr/>
        </p:nvSpPr>
        <p:spPr>
          <a:xfrm rot="1297245">
            <a:off x="1625600" y="3835400"/>
            <a:ext cx="3924300" cy="1295400"/>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err="1" smtClean="0">
                <a:solidFill>
                  <a:schemeClr val="bg1"/>
                </a:solidFill>
              </a:rPr>
              <a:t>Context</a:t>
            </a:r>
            <a:r>
              <a:rPr lang="fr-FR" sz="4000" dirty="0" smtClean="0">
                <a:solidFill>
                  <a:schemeClr val="bg1"/>
                </a:solidFill>
              </a:rPr>
              <a:t> 1</a:t>
            </a:r>
            <a:endParaRPr lang="fr-FR" sz="4000" dirty="0">
              <a:solidFill>
                <a:schemeClr val="bg1"/>
              </a:solidFill>
            </a:endParaRPr>
          </a:p>
        </p:txBody>
      </p:sp>
      <p:sp>
        <p:nvSpPr>
          <p:cNvPr id="13" name="ZoneTexte 12"/>
          <p:cNvSpPr txBox="1"/>
          <p:nvPr/>
        </p:nvSpPr>
        <p:spPr>
          <a:xfrm>
            <a:off x="6426200" y="4381500"/>
            <a:ext cx="1507544" cy="1077218"/>
          </a:xfrm>
          <a:prstGeom prst="rect">
            <a:avLst/>
          </a:prstGeom>
          <a:noFill/>
        </p:spPr>
        <p:txBody>
          <a:bodyPr wrap="none" rtlCol="0">
            <a:spAutoFit/>
          </a:bodyPr>
          <a:lstStyle/>
          <a:p>
            <a:r>
              <a:rPr lang="fr-FR" sz="3200" b="1" dirty="0" smtClean="0">
                <a:solidFill>
                  <a:srgbClr val="FFFF66"/>
                </a:solidFill>
              </a:rPr>
              <a:t>State : </a:t>
            </a:r>
          </a:p>
          <a:p>
            <a:r>
              <a:rPr lang="fr-FR" sz="3200" dirty="0" smtClean="0">
                <a:solidFill>
                  <a:srgbClr val="FFCD32"/>
                </a:solidFill>
              </a:rPr>
              <a:t>Y</a:t>
            </a:r>
            <a:r>
              <a:rPr lang="fr-FR" sz="3200" baseline="-25000" dirty="0" smtClean="0">
                <a:solidFill>
                  <a:srgbClr val="FFCD32"/>
                </a:solidFill>
              </a:rPr>
              <a:t>1</a:t>
            </a:r>
            <a:r>
              <a:rPr lang="fr-FR" sz="3200" dirty="0" smtClean="0">
                <a:solidFill>
                  <a:srgbClr val="00FFFF"/>
                </a:solidFill>
              </a:rPr>
              <a:t>N</a:t>
            </a:r>
            <a:r>
              <a:rPr lang="fr-FR" sz="3200" baseline="-25000" dirty="0" smtClean="0">
                <a:solidFill>
                  <a:srgbClr val="00FFFF"/>
                </a:solidFill>
              </a:rPr>
              <a:t>2</a:t>
            </a:r>
            <a:r>
              <a:rPr lang="fr-FR" sz="3200" dirty="0" smtClean="0">
                <a:solidFill>
                  <a:srgbClr val="15FF1F"/>
                </a:solidFill>
              </a:rPr>
              <a:t>N</a:t>
            </a:r>
            <a:r>
              <a:rPr lang="fr-FR" sz="3200" baseline="-25000" dirty="0" smtClean="0">
                <a:solidFill>
                  <a:srgbClr val="15FF1F"/>
                </a:solidFill>
              </a:rPr>
              <a:t>3</a:t>
            </a:r>
            <a:endParaRPr lang="fr-FR" sz="3200" dirty="0">
              <a:solidFill>
                <a:schemeClr val="tx1"/>
              </a:solidFill>
            </a:endParaRPr>
          </a:p>
        </p:txBody>
      </p:sp>
      <p:sp>
        <p:nvSpPr>
          <p:cNvPr id="14" name="Ellipse 13"/>
          <p:cNvSpPr/>
          <p:nvPr/>
        </p:nvSpPr>
        <p:spPr>
          <a:xfrm rot="278461">
            <a:off x="1308100" y="4254500"/>
            <a:ext cx="3924300" cy="1295400"/>
          </a:xfrm>
          <a:prstGeom prst="ellipse">
            <a:avLst/>
          </a:prstGeom>
          <a:solidFill>
            <a:srgbClr val="00FFFF">
              <a:alpha val="57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err="1" smtClean="0">
                <a:solidFill>
                  <a:schemeClr val="bg1"/>
                </a:solidFill>
              </a:rPr>
              <a:t>Context</a:t>
            </a:r>
            <a:r>
              <a:rPr lang="fr-FR" sz="4000" dirty="0" smtClean="0">
                <a:solidFill>
                  <a:schemeClr val="bg1"/>
                </a:solidFill>
              </a:rPr>
              <a:t> 2</a:t>
            </a:r>
            <a:endParaRPr lang="fr-FR" sz="4000" dirty="0">
              <a:solidFill>
                <a:schemeClr val="bg1"/>
              </a:solidFill>
            </a:endParaRPr>
          </a:p>
        </p:txBody>
      </p:sp>
      <p:sp>
        <p:nvSpPr>
          <p:cNvPr id="15" name="Ellipse 14"/>
          <p:cNvSpPr/>
          <p:nvPr/>
        </p:nvSpPr>
        <p:spPr>
          <a:xfrm rot="20606508">
            <a:off x="1612900" y="4775200"/>
            <a:ext cx="3924300" cy="1295400"/>
          </a:xfrm>
          <a:prstGeom prst="ellipse">
            <a:avLst/>
          </a:prstGeom>
          <a:solidFill>
            <a:srgbClr val="15FF1F">
              <a:alpha val="57000"/>
            </a:srgbClr>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err="1" smtClean="0">
                <a:solidFill>
                  <a:schemeClr val="bg1"/>
                </a:solidFill>
              </a:rPr>
              <a:t>Context</a:t>
            </a:r>
            <a:r>
              <a:rPr lang="fr-FR" sz="4000" dirty="0" smtClean="0">
                <a:solidFill>
                  <a:schemeClr val="bg1"/>
                </a:solidFill>
              </a:rPr>
              <a:t> 3</a:t>
            </a:r>
            <a:endParaRPr lang="fr-FR" sz="4000" dirty="0">
              <a:solidFill>
                <a:schemeClr val="bg1"/>
              </a:solidFill>
            </a:endParaRPr>
          </a:p>
        </p:txBody>
      </p:sp>
      <p:sp>
        <p:nvSpPr>
          <p:cNvPr id="16" name="Ellipse 15"/>
          <p:cNvSpPr/>
          <p:nvPr/>
        </p:nvSpPr>
        <p:spPr>
          <a:xfrm>
            <a:off x="4572000" y="4597400"/>
            <a:ext cx="787400" cy="812800"/>
          </a:xfrm>
          <a:prstGeom prst="ellipse">
            <a:avLst/>
          </a:prstGeom>
          <a:solidFill>
            <a:srgbClr val="FFFF66"/>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smtClean="0">
                <a:solidFill>
                  <a:schemeClr val="bg1"/>
                </a:solidFill>
              </a:rPr>
              <a:t>S</a:t>
            </a:r>
            <a:endParaRPr lang="fr-FR" sz="4000" dirty="0">
              <a:solidFill>
                <a:schemeClr val="bg1"/>
              </a:solidFill>
            </a:endParaRPr>
          </a:p>
        </p:txBody>
      </p:sp>
      <p:cxnSp>
        <p:nvCxnSpPr>
          <p:cNvPr id="17" name="Connecteur droit avec flèche 16"/>
          <p:cNvCxnSpPr>
            <a:stCxn id="16" idx="6"/>
          </p:cNvCxnSpPr>
          <p:nvPr/>
        </p:nvCxnSpPr>
        <p:spPr>
          <a:xfrm flipV="1">
            <a:off x="5359400" y="4737100"/>
            <a:ext cx="1117600" cy="266700"/>
          </a:xfrm>
          <a:prstGeom prst="straightConnector1">
            <a:avLst/>
          </a:prstGeom>
          <a:ln w="57150" cmpd="sng">
            <a:solidFill>
              <a:srgbClr val="FFFF66"/>
            </a:solidFill>
            <a:tailEnd type="arrow"/>
          </a:ln>
        </p:spPr>
        <p:style>
          <a:lnRef idx="2">
            <a:schemeClr val="accent1"/>
          </a:lnRef>
          <a:fillRef idx="0">
            <a:schemeClr val="accent1"/>
          </a:fillRef>
          <a:effectRef idx="1">
            <a:schemeClr val="accent1"/>
          </a:effectRef>
          <a:fontRef idx="minor">
            <a:schemeClr val="tx1"/>
          </a:fontRef>
        </p:style>
      </p:cxnSp>
      <p:grpSp>
        <p:nvGrpSpPr>
          <p:cNvPr id="18" name="Grouper 17"/>
          <p:cNvGrpSpPr/>
          <p:nvPr/>
        </p:nvGrpSpPr>
        <p:grpSpPr>
          <a:xfrm>
            <a:off x="5702300" y="3502659"/>
            <a:ext cx="2479568" cy="2910841"/>
            <a:chOff x="1638300" y="3616959"/>
            <a:chExt cx="2479568" cy="2910841"/>
          </a:xfrm>
        </p:grpSpPr>
        <p:pic>
          <p:nvPicPr>
            <p:cNvPr id="19" name="Image 18" descr="hum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300" y="3616959"/>
              <a:ext cx="2425700" cy="2910841"/>
            </a:xfrm>
            <a:prstGeom prst="rect">
              <a:avLst/>
            </a:prstGeom>
            <a:ln>
              <a:solidFill>
                <a:srgbClr val="FFFFFF"/>
              </a:solidFill>
            </a:ln>
          </p:spPr>
        </p:pic>
        <p:sp>
          <p:nvSpPr>
            <p:cNvPr id="20" name="ZoneTexte 19"/>
            <p:cNvSpPr txBox="1"/>
            <p:nvPr/>
          </p:nvSpPr>
          <p:spPr>
            <a:xfrm>
              <a:off x="1663913" y="3619500"/>
              <a:ext cx="2453955" cy="369332"/>
            </a:xfrm>
            <a:prstGeom prst="rect">
              <a:avLst/>
            </a:prstGeom>
            <a:noFill/>
          </p:spPr>
          <p:txBody>
            <a:bodyPr wrap="none" rtlCol="0">
              <a:spAutoFit/>
            </a:bodyPr>
            <a:lstStyle/>
            <a:p>
              <a:r>
                <a:rPr lang="fr-FR" sz="1800" i="1" dirty="0" smtClean="0">
                  <a:solidFill>
                    <a:srgbClr val="FFFFFF"/>
                  </a:solidFill>
                  <a:latin typeface="Corbel"/>
                  <a:cs typeface="Corbel"/>
                </a:rPr>
                <a:t>David Hume (1711-1776)</a:t>
              </a:r>
              <a:endParaRPr lang="fr-FR" sz="1800" i="1" dirty="0">
                <a:solidFill>
                  <a:srgbClr val="FFFFFF"/>
                </a:solidFill>
                <a:latin typeface="Corbel"/>
                <a:cs typeface="Corbel"/>
              </a:endParaRPr>
            </a:p>
          </p:txBody>
        </p:sp>
      </p:grpSp>
    </p:spTree>
    <p:extLst>
      <p:ext uri="{BB962C8B-B14F-4D97-AF65-F5344CB8AC3E}">
        <p14:creationId xmlns:p14="http://schemas.microsoft.com/office/powerpoint/2010/main" val="1780862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0"/>
            <a:ext cx="8229600" cy="1143000"/>
          </a:xfrm>
        </p:spPr>
        <p:txBody>
          <a:bodyPr>
            <a:normAutofit/>
          </a:bodyPr>
          <a:lstStyle/>
          <a:p>
            <a:r>
              <a:rPr lang="fr-FR" dirty="0" err="1" smtClean="0"/>
              <a:t>Genealogy</a:t>
            </a:r>
            <a:r>
              <a:rPr lang="fr-FR" dirty="0" smtClean="0"/>
              <a:t> of a </a:t>
            </a:r>
            <a:r>
              <a:rPr lang="fr-FR" dirty="0" err="1" smtClean="0"/>
              <a:t>classical</a:t>
            </a:r>
            <a:r>
              <a:rPr lang="fr-FR" dirty="0" smtClean="0"/>
              <a:t> state</a:t>
            </a:r>
            <a:endParaRPr lang="fr-FR" dirty="0"/>
          </a:p>
        </p:txBody>
      </p:sp>
      <p:sp>
        <p:nvSpPr>
          <p:cNvPr id="9" name="ZoneTexte 8"/>
          <p:cNvSpPr txBox="1"/>
          <p:nvPr/>
        </p:nvSpPr>
        <p:spPr>
          <a:xfrm>
            <a:off x="279400" y="1084590"/>
            <a:ext cx="8420100" cy="2554545"/>
          </a:xfrm>
          <a:prstGeom prst="rect">
            <a:avLst/>
          </a:prstGeom>
          <a:noFill/>
          <a:ln>
            <a:solidFill>
              <a:srgbClr val="FFFFFF"/>
            </a:solidFill>
          </a:ln>
        </p:spPr>
        <p:txBody>
          <a:bodyPr wrap="square" rtlCol="0">
            <a:spAutoFit/>
          </a:bodyPr>
          <a:lstStyle/>
          <a:p>
            <a:r>
              <a:rPr lang="fr-FR" sz="3200" dirty="0" smtClean="0">
                <a:solidFill>
                  <a:schemeClr val="tx1"/>
                </a:solidFill>
                <a:latin typeface="Corbel"/>
                <a:cs typeface="Corbel"/>
              </a:rPr>
              <a:t>In the </a:t>
            </a:r>
            <a:r>
              <a:rPr lang="fr-FR" sz="3200" dirty="0" err="1" smtClean="0">
                <a:solidFill>
                  <a:schemeClr val="tx1"/>
                </a:solidFill>
                <a:latin typeface="Corbel"/>
                <a:cs typeface="Corbel"/>
              </a:rPr>
              <a:t>classical</a:t>
            </a:r>
            <a:r>
              <a:rPr lang="fr-FR" sz="3200" dirty="0" smtClean="0">
                <a:solidFill>
                  <a:schemeClr val="tx1"/>
                </a:solidFill>
                <a:latin typeface="Corbel"/>
                <a:cs typeface="Corbel"/>
              </a:rPr>
              <a:t> world, the state </a:t>
            </a:r>
            <a:r>
              <a:rPr lang="fr-FR" sz="3200" dirty="0" err="1" smtClean="0">
                <a:solidFill>
                  <a:schemeClr val="tx1"/>
                </a:solidFill>
                <a:latin typeface="Corbel"/>
                <a:cs typeface="Corbel"/>
              </a:rPr>
              <a:t>does</a:t>
            </a:r>
            <a:r>
              <a:rPr lang="fr-FR" sz="3200" dirty="0" smtClean="0">
                <a:solidFill>
                  <a:schemeClr val="tx1"/>
                </a:solidFill>
                <a:latin typeface="Corbel"/>
                <a:cs typeface="Corbel"/>
              </a:rPr>
              <a:t> not </a:t>
            </a:r>
            <a:r>
              <a:rPr lang="fr-FR" sz="3200" dirty="0" err="1" smtClean="0">
                <a:solidFill>
                  <a:schemeClr val="tx1"/>
                </a:solidFill>
                <a:latin typeface="Corbel"/>
                <a:cs typeface="Corbel"/>
              </a:rPr>
              <a:t>depend</a:t>
            </a:r>
            <a:r>
              <a:rPr lang="fr-FR" sz="3200" dirty="0" smtClean="0">
                <a:solidFill>
                  <a:schemeClr val="tx1"/>
                </a:solidFill>
                <a:latin typeface="Corbel"/>
                <a:cs typeface="Corbel"/>
              </a:rPr>
              <a:t> on the </a:t>
            </a:r>
            <a:r>
              <a:rPr lang="fr-FR" sz="3200" dirty="0" err="1" smtClean="0">
                <a:solidFill>
                  <a:schemeClr val="tx1"/>
                </a:solidFill>
                <a:latin typeface="Corbel"/>
                <a:cs typeface="Corbel"/>
              </a:rPr>
              <a:t>ordering</a:t>
            </a:r>
            <a:r>
              <a:rPr lang="fr-FR" sz="3200" dirty="0" smtClean="0">
                <a:solidFill>
                  <a:schemeClr val="tx1"/>
                </a:solidFill>
                <a:latin typeface="Corbel"/>
                <a:cs typeface="Corbel"/>
              </a:rPr>
              <a:t> of the questions</a:t>
            </a:r>
            <a:r>
              <a:rPr lang="fr-FR" sz="3200" dirty="0">
                <a:solidFill>
                  <a:schemeClr val="tx1"/>
                </a:solidFill>
                <a:latin typeface="Corbel"/>
                <a:cs typeface="Corbel"/>
              </a:rPr>
              <a:t> </a:t>
            </a:r>
            <a:r>
              <a:rPr lang="fr-FR" sz="3200" dirty="0" smtClean="0">
                <a:solidFill>
                  <a:schemeClr val="tx1"/>
                </a:solidFill>
                <a:latin typeface="Corbel"/>
                <a:cs typeface="Corbel"/>
              </a:rPr>
              <a:t>:  </a:t>
            </a:r>
          </a:p>
          <a:p>
            <a:r>
              <a:rPr lang="fr-FR" sz="3200" b="1" dirty="0" smtClean="0">
                <a:solidFill>
                  <a:srgbClr val="FFFFFF"/>
                </a:solidFill>
                <a:latin typeface="Corbel"/>
                <a:cs typeface="Corbel"/>
              </a:rPr>
              <a:t>I </a:t>
            </a:r>
            <a:r>
              <a:rPr lang="fr-FR" sz="3200" b="1" dirty="0" err="1" smtClean="0">
                <a:solidFill>
                  <a:srgbClr val="FFFFFF"/>
                </a:solidFill>
                <a:latin typeface="Corbel"/>
                <a:cs typeface="Corbel"/>
              </a:rPr>
              <a:t>can</a:t>
            </a:r>
            <a:r>
              <a:rPr lang="fr-FR" sz="3200" b="1" dirty="0" smtClean="0">
                <a:solidFill>
                  <a:srgbClr val="FFFFFF"/>
                </a:solidFill>
                <a:latin typeface="Corbel"/>
                <a:cs typeface="Corbel"/>
              </a:rPr>
              <a:t> </a:t>
            </a:r>
            <a:r>
              <a:rPr lang="fr-FR" sz="3200" b="1" dirty="0" err="1" smtClean="0">
                <a:solidFill>
                  <a:srgbClr val="FFFFFF"/>
                </a:solidFill>
                <a:latin typeface="Corbel"/>
                <a:cs typeface="Corbel"/>
              </a:rPr>
              <a:t>forget</a:t>
            </a:r>
            <a:r>
              <a:rPr lang="fr-FR" sz="3200" b="1" dirty="0" smtClean="0">
                <a:solidFill>
                  <a:srgbClr val="FFFFFF"/>
                </a:solidFill>
                <a:latin typeface="Corbel"/>
                <a:cs typeface="Corbel"/>
              </a:rPr>
              <a:t> the </a:t>
            </a:r>
            <a:r>
              <a:rPr lang="fr-FR" sz="3200" b="1" dirty="0" err="1" smtClean="0">
                <a:solidFill>
                  <a:srgbClr val="FFFFFF"/>
                </a:solidFill>
                <a:latin typeface="Corbel"/>
                <a:cs typeface="Corbel"/>
              </a:rPr>
              <a:t>contexts</a:t>
            </a:r>
            <a:r>
              <a:rPr lang="fr-FR" sz="3200" b="1" dirty="0" smtClean="0">
                <a:solidFill>
                  <a:srgbClr val="FFFFFF"/>
                </a:solidFill>
                <a:latin typeface="Corbel"/>
                <a:cs typeface="Corbel"/>
              </a:rPr>
              <a:t>, (</a:t>
            </a:r>
            <a:r>
              <a:rPr lang="fr-FR" sz="3200" b="1" dirty="0" err="1" smtClean="0">
                <a:solidFill>
                  <a:srgbClr val="FFFFFF"/>
                </a:solidFill>
                <a:latin typeface="Corbel"/>
                <a:cs typeface="Corbel"/>
              </a:rPr>
              <a:t>even</a:t>
            </a:r>
            <a:r>
              <a:rPr lang="fr-FR" sz="3200" b="1" dirty="0" smtClean="0">
                <a:solidFill>
                  <a:srgbClr val="FFFFFF"/>
                </a:solidFill>
                <a:latin typeface="Corbel"/>
                <a:cs typeface="Corbel"/>
              </a:rPr>
              <a:t> </a:t>
            </a:r>
            <a:r>
              <a:rPr lang="fr-FR" sz="3200" b="1" dirty="0" err="1" smtClean="0">
                <a:solidFill>
                  <a:srgbClr val="FFFFFF"/>
                </a:solidFill>
                <a:latin typeface="Corbel"/>
                <a:cs typeface="Corbel"/>
              </a:rPr>
              <a:t>forget</a:t>
            </a:r>
            <a:r>
              <a:rPr lang="fr-FR" sz="3200" b="1" dirty="0" smtClean="0">
                <a:solidFill>
                  <a:srgbClr val="FFFFFF"/>
                </a:solidFill>
                <a:latin typeface="Corbel"/>
                <a:cs typeface="Corbel"/>
              </a:rPr>
              <a:t> the questions), and </a:t>
            </a:r>
            <a:r>
              <a:rPr lang="fr-FR" sz="3200" b="1" dirty="0" err="1" smtClean="0">
                <a:solidFill>
                  <a:srgbClr val="FFFFFF"/>
                </a:solidFill>
                <a:latin typeface="Corbel"/>
                <a:cs typeface="Corbel"/>
              </a:rPr>
              <a:t>attribute</a:t>
            </a:r>
            <a:r>
              <a:rPr lang="fr-FR" sz="3200" b="1" dirty="0" smtClean="0">
                <a:solidFill>
                  <a:srgbClr val="FFFFFF"/>
                </a:solidFill>
                <a:latin typeface="Corbel"/>
                <a:cs typeface="Corbel"/>
              </a:rPr>
              <a:t> the state to the system </a:t>
            </a:r>
            <a:r>
              <a:rPr lang="fr-FR" sz="3200" b="1" dirty="0" err="1" smtClean="0">
                <a:solidFill>
                  <a:srgbClr val="FFFFFF"/>
                </a:solidFill>
                <a:latin typeface="Corbel"/>
                <a:cs typeface="Corbel"/>
              </a:rPr>
              <a:t>alone</a:t>
            </a:r>
            <a:endParaRPr lang="fr-FR" sz="3200" b="1" dirty="0" smtClean="0">
              <a:solidFill>
                <a:srgbClr val="FFFFFF"/>
              </a:solidFill>
              <a:latin typeface="Corbel"/>
              <a:cs typeface="Corbel"/>
            </a:endParaRPr>
          </a:p>
        </p:txBody>
      </p:sp>
      <p:sp>
        <p:nvSpPr>
          <p:cNvPr id="10" name="Ellipse 9"/>
          <p:cNvSpPr/>
          <p:nvPr/>
        </p:nvSpPr>
        <p:spPr>
          <a:xfrm>
            <a:off x="330200" y="3911600"/>
            <a:ext cx="5295900" cy="2857500"/>
          </a:xfrm>
          <a:prstGeom prst="ellipse">
            <a:avLst/>
          </a:prstGeom>
          <a:solidFill>
            <a:srgbClr val="E8E8E8"/>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11" name="Ellipse 10"/>
          <p:cNvSpPr/>
          <p:nvPr/>
        </p:nvSpPr>
        <p:spPr>
          <a:xfrm rot="1297245">
            <a:off x="1663700" y="4293668"/>
            <a:ext cx="3924300" cy="1295400"/>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err="1" smtClean="0">
                <a:solidFill>
                  <a:schemeClr val="bg1"/>
                </a:solidFill>
              </a:rPr>
              <a:t>Context</a:t>
            </a:r>
            <a:r>
              <a:rPr lang="fr-FR" sz="4000" dirty="0" smtClean="0">
                <a:solidFill>
                  <a:schemeClr val="bg1"/>
                </a:solidFill>
              </a:rPr>
              <a:t> 1</a:t>
            </a:r>
            <a:endParaRPr lang="fr-FR" sz="4000" dirty="0">
              <a:solidFill>
                <a:schemeClr val="bg1"/>
              </a:solidFill>
            </a:endParaRPr>
          </a:p>
        </p:txBody>
      </p:sp>
      <p:sp>
        <p:nvSpPr>
          <p:cNvPr id="13" name="ZoneTexte 12"/>
          <p:cNvSpPr txBox="1"/>
          <p:nvPr/>
        </p:nvSpPr>
        <p:spPr>
          <a:xfrm>
            <a:off x="6464300" y="4839768"/>
            <a:ext cx="1507544" cy="1077218"/>
          </a:xfrm>
          <a:prstGeom prst="rect">
            <a:avLst/>
          </a:prstGeom>
          <a:noFill/>
        </p:spPr>
        <p:txBody>
          <a:bodyPr wrap="none" rtlCol="0">
            <a:spAutoFit/>
          </a:bodyPr>
          <a:lstStyle/>
          <a:p>
            <a:r>
              <a:rPr lang="fr-FR" sz="3200" dirty="0" smtClean="0">
                <a:solidFill>
                  <a:srgbClr val="FFFF66"/>
                </a:solidFill>
              </a:rPr>
              <a:t>State : </a:t>
            </a:r>
          </a:p>
          <a:p>
            <a:r>
              <a:rPr lang="fr-FR" sz="3200" dirty="0" smtClean="0">
                <a:solidFill>
                  <a:srgbClr val="FFCD32"/>
                </a:solidFill>
              </a:rPr>
              <a:t>Y</a:t>
            </a:r>
            <a:r>
              <a:rPr lang="fr-FR" sz="3200" baseline="-25000" dirty="0" smtClean="0">
                <a:solidFill>
                  <a:srgbClr val="FFCD32"/>
                </a:solidFill>
              </a:rPr>
              <a:t>1</a:t>
            </a:r>
            <a:r>
              <a:rPr lang="fr-FR" sz="3200" dirty="0" smtClean="0">
                <a:solidFill>
                  <a:srgbClr val="00FFFF"/>
                </a:solidFill>
              </a:rPr>
              <a:t>N</a:t>
            </a:r>
            <a:r>
              <a:rPr lang="fr-FR" sz="3200" baseline="-25000" dirty="0" smtClean="0">
                <a:solidFill>
                  <a:srgbClr val="00FFFF"/>
                </a:solidFill>
              </a:rPr>
              <a:t>2</a:t>
            </a:r>
            <a:r>
              <a:rPr lang="fr-FR" sz="3200" dirty="0" smtClean="0">
                <a:solidFill>
                  <a:srgbClr val="15FF1F"/>
                </a:solidFill>
              </a:rPr>
              <a:t>N</a:t>
            </a:r>
            <a:r>
              <a:rPr lang="fr-FR" sz="3200" baseline="-25000" dirty="0" smtClean="0">
                <a:solidFill>
                  <a:srgbClr val="15FF1F"/>
                </a:solidFill>
              </a:rPr>
              <a:t>3</a:t>
            </a:r>
            <a:endParaRPr lang="fr-FR" sz="3200" dirty="0">
              <a:solidFill>
                <a:schemeClr val="tx1"/>
              </a:solidFill>
            </a:endParaRPr>
          </a:p>
        </p:txBody>
      </p:sp>
      <p:sp>
        <p:nvSpPr>
          <p:cNvPr id="14" name="Ellipse 13"/>
          <p:cNvSpPr/>
          <p:nvPr/>
        </p:nvSpPr>
        <p:spPr>
          <a:xfrm rot="278461">
            <a:off x="1346200" y="4712768"/>
            <a:ext cx="3924300" cy="1295400"/>
          </a:xfrm>
          <a:prstGeom prst="ellipse">
            <a:avLst/>
          </a:prstGeom>
          <a:solidFill>
            <a:srgbClr val="00FFFF">
              <a:alpha val="57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err="1" smtClean="0">
                <a:solidFill>
                  <a:schemeClr val="bg1"/>
                </a:solidFill>
              </a:rPr>
              <a:t>Context</a:t>
            </a:r>
            <a:r>
              <a:rPr lang="fr-FR" sz="4000" dirty="0" smtClean="0">
                <a:solidFill>
                  <a:schemeClr val="bg1"/>
                </a:solidFill>
              </a:rPr>
              <a:t> 2</a:t>
            </a:r>
            <a:endParaRPr lang="fr-FR" sz="4000" dirty="0">
              <a:solidFill>
                <a:schemeClr val="bg1"/>
              </a:solidFill>
            </a:endParaRPr>
          </a:p>
        </p:txBody>
      </p:sp>
      <p:sp>
        <p:nvSpPr>
          <p:cNvPr id="15" name="Ellipse 14"/>
          <p:cNvSpPr/>
          <p:nvPr/>
        </p:nvSpPr>
        <p:spPr>
          <a:xfrm rot="20606508">
            <a:off x="1574800" y="5182668"/>
            <a:ext cx="3924300" cy="1295400"/>
          </a:xfrm>
          <a:prstGeom prst="ellipse">
            <a:avLst/>
          </a:prstGeom>
          <a:solidFill>
            <a:srgbClr val="15FF1F">
              <a:alpha val="57000"/>
            </a:srgbClr>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err="1" smtClean="0">
                <a:solidFill>
                  <a:schemeClr val="bg1"/>
                </a:solidFill>
              </a:rPr>
              <a:t>Context</a:t>
            </a:r>
            <a:r>
              <a:rPr lang="fr-FR" sz="4000" dirty="0" smtClean="0">
                <a:solidFill>
                  <a:schemeClr val="bg1"/>
                </a:solidFill>
              </a:rPr>
              <a:t> 3</a:t>
            </a:r>
            <a:endParaRPr lang="fr-FR" sz="4000" dirty="0">
              <a:solidFill>
                <a:schemeClr val="bg1"/>
              </a:solidFill>
            </a:endParaRPr>
          </a:p>
        </p:txBody>
      </p:sp>
      <p:sp>
        <p:nvSpPr>
          <p:cNvPr id="16" name="Ellipse 15"/>
          <p:cNvSpPr/>
          <p:nvPr/>
        </p:nvSpPr>
        <p:spPr>
          <a:xfrm>
            <a:off x="4610100" y="5055668"/>
            <a:ext cx="787400" cy="812800"/>
          </a:xfrm>
          <a:prstGeom prst="ellipse">
            <a:avLst/>
          </a:prstGeom>
          <a:solidFill>
            <a:srgbClr val="FFFF66"/>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smtClean="0">
                <a:solidFill>
                  <a:schemeClr val="bg1"/>
                </a:solidFill>
              </a:rPr>
              <a:t>S</a:t>
            </a:r>
            <a:endParaRPr lang="fr-FR" sz="4000" dirty="0">
              <a:solidFill>
                <a:schemeClr val="bg1"/>
              </a:solidFill>
            </a:endParaRPr>
          </a:p>
        </p:txBody>
      </p:sp>
      <p:cxnSp>
        <p:nvCxnSpPr>
          <p:cNvPr id="17" name="Connecteur droit avec flèche 16"/>
          <p:cNvCxnSpPr>
            <a:stCxn id="16" idx="6"/>
          </p:cNvCxnSpPr>
          <p:nvPr/>
        </p:nvCxnSpPr>
        <p:spPr>
          <a:xfrm flipV="1">
            <a:off x="5397500" y="5195368"/>
            <a:ext cx="1117600" cy="266700"/>
          </a:xfrm>
          <a:prstGeom prst="straightConnector1">
            <a:avLst/>
          </a:prstGeom>
          <a:ln w="57150" cmpd="sng">
            <a:solidFill>
              <a:srgbClr val="FFFF66"/>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305819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0"/>
            <a:ext cx="8229600" cy="1143000"/>
          </a:xfrm>
        </p:spPr>
        <p:txBody>
          <a:bodyPr>
            <a:normAutofit/>
          </a:bodyPr>
          <a:lstStyle/>
          <a:p>
            <a:r>
              <a:rPr lang="fr-FR" dirty="0" err="1" smtClean="0"/>
              <a:t>Genealogy</a:t>
            </a:r>
            <a:r>
              <a:rPr lang="fr-FR" dirty="0" smtClean="0"/>
              <a:t> of a </a:t>
            </a:r>
            <a:r>
              <a:rPr lang="fr-FR" dirty="0" err="1" smtClean="0"/>
              <a:t>classical</a:t>
            </a:r>
            <a:r>
              <a:rPr lang="fr-FR" dirty="0" smtClean="0"/>
              <a:t> state</a:t>
            </a:r>
            <a:endParaRPr lang="fr-FR" dirty="0"/>
          </a:p>
        </p:txBody>
      </p:sp>
      <p:sp>
        <p:nvSpPr>
          <p:cNvPr id="10" name="Ellipse 9"/>
          <p:cNvSpPr/>
          <p:nvPr/>
        </p:nvSpPr>
        <p:spPr>
          <a:xfrm>
            <a:off x="330200" y="4039668"/>
            <a:ext cx="5295900" cy="2616200"/>
          </a:xfrm>
          <a:prstGeom prst="ellipse">
            <a:avLst/>
          </a:prstGeom>
          <a:solidFill>
            <a:srgbClr val="E8E8E8"/>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13" name="ZoneTexte 12"/>
          <p:cNvSpPr txBox="1"/>
          <p:nvPr/>
        </p:nvSpPr>
        <p:spPr>
          <a:xfrm>
            <a:off x="6464300" y="4839768"/>
            <a:ext cx="1507544" cy="1077218"/>
          </a:xfrm>
          <a:prstGeom prst="rect">
            <a:avLst/>
          </a:prstGeom>
          <a:noFill/>
        </p:spPr>
        <p:txBody>
          <a:bodyPr wrap="none" rtlCol="0">
            <a:spAutoFit/>
          </a:bodyPr>
          <a:lstStyle/>
          <a:p>
            <a:r>
              <a:rPr lang="fr-FR" sz="3200" dirty="0" smtClean="0">
                <a:solidFill>
                  <a:srgbClr val="FFFF66"/>
                </a:solidFill>
              </a:rPr>
              <a:t>State : </a:t>
            </a:r>
          </a:p>
          <a:p>
            <a:r>
              <a:rPr lang="fr-FR" sz="3200" dirty="0" smtClean="0">
                <a:solidFill>
                  <a:srgbClr val="FFCD32"/>
                </a:solidFill>
              </a:rPr>
              <a:t>Y</a:t>
            </a:r>
            <a:r>
              <a:rPr lang="fr-FR" sz="3200" baseline="-25000" dirty="0" smtClean="0">
                <a:solidFill>
                  <a:srgbClr val="FFCD32"/>
                </a:solidFill>
              </a:rPr>
              <a:t>1</a:t>
            </a:r>
            <a:r>
              <a:rPr lang="fr-FR" sz="3200" dirty="0" smtClean="0">
                <a:solidFill>
                  <a:srgbClr val="00FFFF"/>
                </a:solidFill>
              </a:rPr>
              <a:t>N</a:t>
            </a:r>
            <a:r>
              <a:rPr lang="fr-FR" sz="3200" baseline="-25000" dirty="0" smtClean="0">
                <a:solidFill>
                  <a:srgbClr val="00FFFF"/>
                </a:solidFill>
              </a:rPr>
              <a:t>2</a:t>
            </a:r>
            <a:r>
              <a:rPr lang="fr-FR" sz="3200" dirty="0" smtClean="0">
                <a:solidFill>
                  <a:srgbClr val="15FF1F"/>
                </a:solidFill>
              </a:rPr>
              <a:t>N</a:t>
            </a:r>
            <a:r>
              <a:rPr lang="fr-FR" sz="3200" baseline="-25000" dirty="0" smtClean="0">
                <a:solidFill>
                  <a:srgbClr val="15FF1F"/>
                </a:solidFill>
              </a:rPr>
              <a:t>3</a:t>
            </a:r>
            <a:endParaRPr lang="fr-FR" sz="3200" dirty="0">
              <a:solidFill>
                <a:schemeClr val="tx1"/>
              </a:solidFill>
            </a:endParaRPr>
          </a:p>
        </p:txBody>
      </p:sp>
      <p:sp>
        <p:nvSpPr>
          <p:cNvPr id="16" name="Ellipse 15"/>
          <p:cNvSpPr/>
          <p:nvPr/>
        </p:nvSpPr>
        <p:spPr>
          <a:xfrm>
            <a:off x="4610100" y="5055668"/>
            <a:ext cx="787400" cy="812800"/>
          </a:xfrm>
          <a:prstGeom prst="ellipse">
            <a:avLst/>
          </a:prstGeom>
          <a:solidFill>
            <a:srgbClr val="FFFF66"/>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smtClean="0">
                <a:solidFill>
                  <a:schemeClr val="bg1"/>
                </a:solidFill>
              </a:rPr>
              <a:t>S</a:t>
            </a:r>
            <a:endParaRPr lang="fr-FR" sz="4000" dirty="0">
              <a:solidFill>
                <a:schemeClr val="bg1"/>
              </a:solidFill>
            </a:endParaRPr>
          </a:p>
        </p:txBody>
      </p:sp>
      <p:cxnSp>
        <p:nvCxnSpPr>
          <p:cNvPr id="17" name="Connecteur droit avec flèche 16"/>
          <p:cNvCxnSpPr>
            <a:stCxn id="16" idx="6"/>
          </p:cNvCxnSpPr>
          <p:nvPr/>
        </p:nvCxnSpPr>
        <p:spPr>
          <a:xfrm flipV="1">
            <a:off x="5397500" y="5195368"/>
            <a:ext cx="1117600" cy="266700"/>
          </a:xfrm>
          <a:prstGeom prst="straightConnector1">
            <a:avLst/>
          </a:prstGeom>
          <a:ln w="57150" cmpd="sng">
            <a:solidFill>
              <a:srgbClr val="FFFF66"/>
            </a:solidFill>
            <a:tailEnd type="arrow"/>
          </a:ln>
        </p:spPr>
        <p:style>
          <a:lnRef idx="2">
            <a:schemeClr val="accent1"/>
          </a:lnRef>
          <a:fillRef idx="0">
            <a:schemeClr val="accent1"/>
          </a:fillRef>
          <a:effectRef idx="1">
            <a:schemeClr val="accent1"/>
          </a:effectRef>
          <a:fontRef idx="minor">
            <a:schemeClr val="tx1"/>
          </a:fontRef>
        </p:style>
      </p:cxnSp>
      <p:sp>
        <p:nvSpPr>
          <p:cNvPr id="8" name="ZoneTexte 7"/>
          <p:cNvSpPr txBox="1"/>
          <p:nvPr/>
        </p:nvSpPr>
        <p:spPr>
          <a:xfrm>
            <a:off x="279400" y="1084590"/>
            <a:ext cx="8420100" cy="2554545"/>
          </a:xfrm>
          <a:prstGeom prst="rect">
            <a:avLst/>
          </a:prstGeom>
          <a:noFill/>
          <a:ln>
            <a:solidFill>
              <a:srgbClr val="FFFFFF"/>
            </a:solidFill>
          </a:ln>
        </p:spPr>
        <p:txBody>
          <a:bodyPr wrap="square" rtlCol="0">
            <a:spAutoFit/>
          </a:bodyPr>
          <a:lstStyle/>
          <a:p>
            <a:r>
              <a:rPr lang="fr-FR" sz="3200" dirty="0" smtClean="0">
                <a:solidFill>
                  <a:schemeClr val="tx1"/>
                </a:solidFill>
                <a:latin typeface="Corbel"/>
                <a:cs typeface="Corbel"/>
              </a:rPr>
              <a:t>In the </a:t>
            </a:r>
            <a:r>
              <a:rPr lang="fr-FR" sz="3200" dirty="0" err="1" smtClean="0">
                <a:solidFill>
                  <a:schemeClr val="tx1"/>
                </a:solidFill>
                <a:latin typeface="Corbel"/>
                <a:cs typeface="Corbel"/>
              </a:rPr>
              <a:t>classical</a:t>
            </a:r>
            <a:r>
              <a:rPr lang="fr-FR" sz="3200" dirty="0" smtClean="0">
                <a:solidFill>
                  <a:schemeClr val="tx1"/>
                </a:solidFill>
                <a:latin typeface="Corbel"/>
                <a:cs typeface="Corbel"/>
              </a:rPr>
              <a:t> world, the state </a:t>
            </a:r>
            <a:r>
              <a:rPr lang="fr-FR" sz="3200" dirty="0" err="1" smtClean="0">
                <a:solidFill>
                  <a:schemeClr val="tx1"/>
                </a:solidFill>
                <a:latin typeface="Corbel"/>
                <a:cs typeface="Corbel"/>
              </a:rPr>
              <a:t>does</a:t>
            </a:r>
            <a:r>
              <a:rPr lang="fr-FR" sz="3200" dirty="0" smtClean="0">
                <a:solidFill>
                  <a:schemeClr val="tx1"/>
                </a:solidFill>
                <a:latin typeface="Corbel"/>
                <a:cs typeface="Corbel"/>
              </a:rPr>
              <a:t> not </a:t>
            </a:r>
            <a:r>
              <a:rPr lang="fr-FR" sz="3200" dirty="0" err="1" smtClean="0">
                <a:solidFill>
                  <a:schemeClr val="tx1"/>
                </a:solidFill>
                <a:latin typeface="Corbel"/>
                <a:cs typeface="Corbel"/>
              </a:rPr>
              <a:t>depend</a:t>
            </a:r>
            <a:r>
              <a:rPr lang="fr-FR" sz="3200" dirty="0" smtClean="0">
                <a:solidFill>
                  <a:schemeClr val="tx1"/>
                </a:solidFill>
                <a:latin typeface="Corbel"/>
                <a:cs typeface="Corbel"/>
              </a:rPr>
              <a:t> on the </a:t>
            </a:r>
            <a:r>
              <a:rPr lang="fr-FR" sz="3200" dirty="0" err="1" smtClean="0">
                <a:solidFill>
                  <a:schemeClr val="tx1"/>
                </a:solidFill>
                <a:latin typeface="Corbel"/>
                <a:cs typeface="Corbel"/>
              </a:rPr>
              <a:t>ordering</a:t>
            </a:r>
            <a:r>
              <a:rPr lang="fr-FR" sz="3200" dirty="0" smtClean="0">
                <a:solidFill>
                  <a:schemeClr val="tx1"/>
                </a:solidFill>
                <a:latin typeface="Corbel"/>
                <a:cs typeface="Corbel"/>
              </a:rPr>
              <a:t> of the questions</a:t>
            </a:r>
            <a:r>
              <a:rPr lang="fr-FR" sz="3200" dirty="0">
                <a:solidFill>
                  <a:schemeClr val="tx1"/>
                </a:solidFill>
                <a:latin typeface="Corbel"/>
                <a:cs typeface="Corbel"/>
              </a:rPr>
              <a:t> </a:t>
            </a:r>
            <a:r>
              <a:rPr lang="fr-FR" sz="3200" dirty="0" smtClean="0">
                <a:solidFill>
                  <a:schemeClr val="tx1"/>
                </a:solidFill>
                <a:latin typeface="Corbel"/>
                <a:cs typeface="Corbel"/>
              </a:rPr>
              <a:t>:  </a:t>
            </a:r>
          </a:p>
          <a:p>
            <a:r>
              <a:rPr lang="fr-FR" sz="3200" b="1" dirty="0" smtClean="0">
                <a:solidFill>
                  <a:srgbClr val="FFFFFF"/>
                </a:solidFill>
                <a:latin typeface="Corbel"/>
                <a:cs typeface="Corbel"/>
              </a:rPr>
              <a:t>I </a:t>
            </a:r>
            <a:r>
              <a:rPr lang="fr-FR" sz="3200" b="1" dirty="0" err="1" smtClean="0">
                <a:solidFill>
                  <a:srgbClr val="FFFFFF"/>
                </a:solidFill>
                <a:latin typeface="Corbel"/>
                <a:cs typeface="Corbel"/>
              </a:rPr>
              <a:t>can</a:t>
            </a:r>
            <a:r>
              <a:rPr lang="fr-FR" sz="3200" b="1" dirty="0" smtClean="0">
                <a:solidFill>
                  <a:srgbClr val="FFFFFF"/>
                </a:solidFill>
                <a:latin typeface="Corbel"/>
                <a:cs typeface="Corbel"/>
              </a:rPr>
              <a:t> </a:t>
            </a:r>
            <a:r>
              <a:rPr lang="fr-FR" sz="3200" b="1" dirty="0" err="1" smtClean="0">
                <a:solidFill>
                  <a:srgbClr val="FFFFFF"/>
                </a:solidFill>
                <a:latin typeface="Corbel"/>
                <a:cs typeface="Corbel"/>
              </a:rPr>
              <a:t>forget</a:t>
            </a:r>
            <a:r>
              <a:rPr lang="fr-FR" sz="3200" b="1" dirty="0" smtClean="0">
                <a:solidFill>
                  <a:srgbClr val="FFFFFF"/>
                </a:solidFill>
                <a:latin typeface="Corbel"/>
                <a:cs typeface="Corbel"/>
              </a:rPr>
              <a:t> the </a:t>
            </a:r>
            <a:r>
              <a:rPr lang="fr-FR" sz="3200" b="1" dirty="0" err="1" smtClean="0">
                <a:solidFill>
                  <a:srgbClr val="FFFFFF"/>
                </a:solidFill>
                <a:latin typeface="Corbel"/>
                <a:cs typeface="Corbel"/>
              </a:rPr>
              <a:t>contexts</a:t>
            </a:r>
            <a:r>
              <a:rPr lang="fr-FR" sz="3200" b="1" dirty="0" smtClean="0">
                <a:solidFill>
                  <a:srgbClr val="FFFFFF"/>
                </a:solidFill>
                <a:latin typeface="Corbel"/>
                <a:cs typeface="Corbel"/>
              </a:rPr>
              <a:t>, (</a:t>
            </a:r>
            <a:r>
              <a:rPr lang="fr-FR" sz="3200" b="1" dirty="0" err="1" smtClean="0">
                <a:solidFill>
                  <a:srgbClr val="FFFFFF"/>
                </a:solidFill>
                <a:latin typeface="Corbel"/>
                <a:cs typeface="Corbel"/>
              </a:rPr>
              <a:t>even</a:t>
            </a:r>
            <a:r>
              <a:rPr lang="fr-FR" sz="3200" b="1" dirty="0" smtClean="0">
                <a:solidFill>
                  <a:srgbClr val="FFFFFF"/>
                </a:solidFill>
                <a:latin typeface="Corbel"/>
                <a:cs typeface="Corbel"/>
              </a:rPr>
              <a:t> </a:t>
            </a:r>
            <a:r>
              <a:rPr lang="fr-FR" sz="3200" b="1" dirty="0" err="1" smtClean="0">
                <a:solidFill>
                  <a:srgbClr val="FFFFFF"/>
                </a:solidFill>
                <a:latin typeface="Corbel"/>
                <a:cs typeface="Corbel"/>
              </a:rPr>
              <a:t>forget</a:t>
            </a:r>
            <a:r>
              <a:rPr lang="fr-FR" sz="3200" b="1" dirty="0" smtClean="0">
                <a:solidFill>
                  <a:srgbClr val="FFFFFF"/>
                </a:solidFill>
                <a:latin typeface="Corbel"/>
                <a:cs typeface="Corbel"/>
              </a:rPr>
              <a:t> the questions), and </a:t>
            </a:r>
            <a:r>
              <a:rPr lang="fr-FR" sz="3200" b="1" dirty="0" err="1" smtClean="0">
                <a:solidFill>
                  <a:srgbClr val="FFFFFF"/>
                </a:solidFill>
                <a:latin typeface="Corbel"/>
                <a:cs typeface="Corbel"/>
              </a:rPr>
              <a:t>attribute</a:t>
            </a:r>
            <a:r>
              <a:rPr lang="fr-FR" sz="3200" b="1" dirty="0" smtClean="0">
                <a:solidFill>
                  <a:srgbClr val="FFFFFF"/>
                </a:solidFill>
                <a:latin typeface="Corbel"/>
                <a:cs typeface="Corbel"/>
              </a:rPr>
              <a:t> the state to the system </a:t>
            </a:r>
            <a:r>
              <a:rPr lang="fr-FR" sz="3200" b="1" dirty="0" err="1" smtClean="0">
                <a:solidFill>
                  <a:srgbClr val="FFFFFF"/>
                </a:solidFill>
                <a:latin typeface="Corbel"/>
                <a:cs typeface="Corbel"/>
              </a:rPr>
              <a:t>alone</a:t>
            </a:r>
            <a:endParaRPr lang="fr-FR" sz="3200" b="1" dirty="0" smtClean="0">
              <a:solidFill>
                <a:srgbClr val="FFFFFF"/>
              </a:solidFill>
              <a:latin typeface="Corbel"/>
              <a:cs typeface="Corbel"/>
            </a:endParaRPr>
          </a:p>
        </p:txBody>
      </p:sp>
    </p:spTree>
    <p:extLst>
      <p:ext uri="{BB962C8B-B14F-4D97-AF65-F5344CB8AC3E}">
        <p14:creationId xmlns:p14="http://schemas.microsoft.com/office/powerpoint/2010/main" val="322074682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0"/>
            <a:ext cx="8229600" cy="1143000"/>
          </a:xfrm>
        </p:spPr>
        <p:txBody>
          <a:bodyPr>
            <a:normAutofit/>
          </a:bodyPr>
          <a:lstStyle/>
          <a:p>
            <a:r>
              <a:rPr lang="fr-FR" dirty="0" err="1" smtClean="0"/>
              <a:t>Genealogy</a:t>
            </a:r>
            <a:r>
              <a:rPr lang="fr-FR" dirty="0" smtClean="0"/>
              <a:t> of </a:t>
            </a:r>
            <a:r>
              <a:rPr lang="fr-FR" dirty="0" err="1" smtClean="0"/>
              <a:t>objectivity</a:t>
            </a:r>
            <a:endParaRPr lang="fr-FR" dirty="0"/>
          </a:p>
        </p:txBody>
      </p:sp>
      <p:sp>
        <p:nvSpPr>
          <p:cNvPr id="9" name="ZoneTexte 8"/>
          <p:cNvSpPr txBox="1"/>
          <p:nvPr/>
        </p:nvSpPr>
        <p:spPr>
          <a:xfrm>
            <a:off x="279400" y="1224290"/>
            <a:ext cx="8420100" cy="1569660"/>
          </a:xfrm>
          <a:prstGeom prst="rect">
            <a:avLst/>
          </a:prstGeom>
          <a:noFill/>
          <a:ln>
            <a:solidFill>
              <a:srgbClr val="FFFFFF"/>
            </a:solidFill>
          </a:ln>
        </p:spPr>
        <p:txBody>
          <a:bodyPr wrap="square" rtlCol="0">
            <a:spAutoFit/>
          </a:bodyPr>
          <a:lstStyle/>
          <a:p>
            <a:pPr algn="ctr"/>
            <a:r>
              <a:rPr lang="fr-FR" sz="3200" b="1" dirty="0" smtClean="0">
                <a:solidFill>
                  <a:srgbClr val="FFFFFF"/>
                </a:solidFill>
                <a:latin typeface="Corbel"/>
                <a:cs typeface="Corbel"/>
              </a:rPr>
              <a:t>This </a:t>
            </a:r>
            <a:r>
              <a:rPr lang="fr-FR" sz="3200" b="1" dirty="0" err="1" smtClean="0">
                <a:solidFill>
                  <a:srgbClr val="FFFFFF"/>
                </a:solidFill>
                <a:latin typeface="Corbel"/>
                <a:cs typeface="Corbel"/>
              </a:rPr>
              <a:t>is</a:t>
            </a:r>
            <a:r>
              <a:rPr lang="fr-FR" sz="3200" b="1" dirty="0" smtClean="0">
                <a:solidFill>
                  <a:srgbClr val="FFFFFF"/>
                </a:solidFill>
                <a:latin typeface="Corbel"/>
                <a:cs typeface="Corbel"/>
              </a:rPr>
              <a:t> </a:t>
            </a:r>
            <a:r>
              <a:rPr lang="fr-FR" sz="3200" b="1" dirty="0" err="1" smtClean="0">
                <a:solidFill>
                  <a:srgbClr val="FFFFFF"/>
                </a:solidFill>
                <a:latin typeface="Corbel"/>
                <a:cs typeface="Corbel"/>
              </a:rPr>
              <a:t>usually</a:t>
            </a:r>
            <a:r>
              <a:rPr lang="fr-FR" sz="3200" b="1" dirty="0" smtClean="0">
                <a:solidFill>
                  <a:srgbClr val="FFFFFF"/>
                </a:solidFill>
                <a:latin typeface="Corbel"/>
                <a:cs typeface="Corbel"/>
              </a:rPr>
              <a:t> </a:t>
            </a:r>
            <a:r>
              <a:rPr lang="fr-FR" sz="3200" b="1" dirty="0" err="1" smtClean="0">
                <a:solidFill>
                  <a:srgbClr val="FFFFFF"/>
                </a:solidFill>
                <a:latin typeface="Corbel"/>
                <a:cs typeface="Corbel"/>
              </a:rPr>
              <a:t>considered</a:t>
            </a:r>
            <a:r>
              <a:rPr lang="fr-FR" sz="3200" b="1" dirty="0" smtClean="0">
                <a:solidFill>
                  <a:srgbClr val="FFFFFF"/>
                </a:solidFill>
                <a:latin typeface="Corbel"/>
                <a:cs typeface="Corbel"/>
              </a:rPr>
              <a:t> the </a:t>
            </a:r>
            <a:r>
              <a:rPr lang="fr-FR" sz="3200" b="1" dirty="0" err="1" smtClean="0">
                <a:solidFill>
                  <a:srgbClr val="FFFFFF"/>
                </a:solidFill>
                <a:latin typeface="Corbel"/>
                <a:cs typeface="Corbel"/>
              </a:rPr>
              <a:t>core</a:t>
            </a:r>
            <a:r>
              <a:rPr lang="fr-FR" sz="3200" b="1" dirty="0" smtClean="0">
                <a:solidFill>
                  <a:srgbClr val="FFFFFF"/>
                </a:solidFill>
                <a:latin typeface="Corbel"/>
                <a:cs typeface="Corbel"/>
              </a:rPr>
              <a:t> of </a:t>
            </a:r>
            <a:r>
              <a:rPr lang="fr-FR" sz="3200" b="1" dirty="0" err="1" smtClean="0">
                <a:solidFill>
                  <a:srgbClr val="FFFFFF"/>
                </a:solidFill>
                <a:latin typeface="Corbel"/>
                <a:cs typeface="Corbel"/>
              </a:rPr>
              <a:t>objectivity</a:t>
            </a:r>
            <a:r>
              <a:rPr lang="fr-FR" sz="3200" dirty="0" smtClean="0">
                <a:solidFill>
                  <a:srgbClr val="FFFFFF"/>
                </a:solidFill>
                <a:latin typeface="Corbel"/>
                <a:cs typeface="Corbel"/>
              </a:rPr>
              <a:t>: the state of the system </a:t>
            </a:r>
            <a:r>
              <a:rPr lang="fr-FR" sz="3200" dirty="0" err="1" smtClean="0">
                <a:solidFill>
                  <a:srgbClr val="FFFFFF"/>
                </a:solidFill>
                <a:latin typeface="Corbel"/>
                <a:cs typeface="Corbel"/>
              </a:rPr>
              <a:t>exists</a:t>
            </a:r>
            <a:r>
              <a:rPr lang="fr-FR" sz="3200" dirty="0" smtClean="0">
                <a:solidFill>
                  <a:srgbClr val="FFFFFF"/>
                </a:solidFill>
                <a:latin typeface="Corbel"/>
                <a:cs typeface="Corbel"/>
              </a:rPr>
              <a:t>, </a:t>
            </a:r>
            <a:r>
              <a:rPr lang="fr-FR" sz="3200" dirty="0" err="1" smtClean="0">
                <a:solidFill>
                  <a:srgbClr val="FFFFFF"/>
                </a:solidFill>
                <a:latin typeface="Corbel"/>
                <a:cs typeface="Corbel"/>
              </a:rPr>
              <a:t>even</a:t>
            </a:r>
            <a:r>
              <a:rPr lang="fr-FR" sz="3200" dirty="0" smtClean="0">
                <a:solidFill>
                  <a:srgbClr val="FFFFFF"/>
                </a:solidFill>
                <a:latin typeface="Corbel"/>
                <a:cs typeface="Corbel"/>
              </a:rPr>
              <a:t> if </a:t>
            </a:r>
            <a:r>
              <a:rPr lang="fr-FR" sz="3200" dirty="0" err="1" smtClean="0">
                <a:solidFill>
                  <a:srgbClr val="FFFFFF"/>
                </a:solidFill>
                <a:latin typeface="Corbel"/>
                <a:cs typeface="Corbel"/>
              </a:rPr>
              <a:t>unobserved</a:t>
            </a:r>
            <a:endParaRPr lang="fr-FR" sz="3200" b="1" dirty="0" smtClean="0">
              <a:solidFill>
                <a:srgbClr val="FFFFFF"/>
              </a:solidFill>
              <a:latin typeface="Corbel"/>
              <a:cs typeface="Corbel"/>
            </a:endParaRPr>
          </a:p>
        </p:txBody>
      </p:sp>
      <p:sp>
        <p:nvSpPr>
          <p:cNvPr id="10" name="Ellipse 9"/>
          <p:cNvSpPr/>
          <p:nvPr/>
        </p:nvSpPr>
        <p:spPr>
          <a:xfrm>
            <a:off x="330200" y="3849168"/>
            <a:ext cx="5295900" cy="2616200"/>
          </a:xfrm>
          <a:prstGeom prst="ellipse">
            <a:avLst/>
          </a:prstGeom>
          <a:solidFill>
            <a:srgbClr val="E8E8E8"/>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13" name="ZoneTexte 12"/>
          <p:cNvSpPr txBox="1"/>
          <p:nvPr/>
        </p:nvSpPr>
        <p:spPr>
          <a:xfrm>
            <a:off x="6464300" y="4649268"/>
            <a:ext cx="1507544" cy="1077218"/>
          </a:xfrm>
          <a:prstGeom prst="rect">
            <a:avLst/>
          </a:prstGeom>
          <a:noFill/>
        </p:spPr>
        <p:txBody>
          <a:bodyPr wrap="none" rtlCol="0">
            <a:spAutoFit/>
          </a:bodyPr>
          <a:lstStyle/>
          <a:p>
            <a:r>
              <a:rPr lang="fr-FR" sz="3200" dirty="0" smtClean="0">
                <a:solidFill>
                  <a:srgbClr val="FFFF66"/>
                </a:solidFill>
              </a:rPr>
              <a:t>State : </a:t>
            </a:r>
          </a:p>
          <a:p>
            <a:r>
              <a:rPr lang="fr-FR" sz="3200" dirty="0" smtClean="0">
                <a:solidFill>
                  <a:srgbClr val="FFCD32"/>
                </a:solidFill>
              </a:rPr>
              <a:t>Y</a:t>
            </a:r>
            <a:r>
              <a:rPr lang="fr-FR" sz="3200" baseline="-25000" dirty="0" smtClean="0">
                <a:solidFill>
                  <a:srgbClr val="FFCD32"/>
                </a:solidFill>
              </a:rPr>
              <a:t>1</a:t>
            </a:r>
            <a:r>
              <a:rPr lang="fr-FR" sz="3200" dirty="0" smtClean="0">
                <a:solidFill>
                  <a:srgbClr val="00FFFF"/>
                </a:solidFill>
              </a:rPr>
              <a:t>N</a:t>
            </a:r>
            <a:r>
              <a:rPr lang="fr-FR" sz="3200" baseline="-25000" dirty="0" smtClean="0">
                <a:solidFill>
                  <a:srgbClr val="00FFFF"/>
                </a:solidFill>
              </a:rPr>
              <a:t>2</a:t>
            </a:r>
            <a:r>
              <a:rPr lang="fr-FR" sz="3200" dirty="0" smtClean="0">
                <a:solidFill>
                  <a:srgbClr val="15FF1F"/>
                </a:solidFill>
              </a:rPr>
              <a:t>N</a:t>
            </a:r>
            <a:r>
              <a:rPr lang="fr-FR" sz="3200" baseline="-25000" dirty="0" smtClean="0">
                <a:solidFill>
                  <a:srgbClr val="15FF1F"/>
                </a:solidFill>
              </a:rPr>
              <a:t>3</a:t>
            </a:r>
            <a:endParaRPr lang="fr-FR" sz="3200" dirty="0">
              <a:solidFill>
                <a:schemeClr val="tx1"/>
              </a:solidFill>
            </a:endParaRPr>
          </a:p>
        </p:txBody>
      </p:sp>
      <p:sp>
        <p:nvSpPr>
          <p:cNvPr id="16" name="Ellipse 15"/>
          <p:cNvSpPr/>
          <p:nvPr/>
        </p:nvSpPr>
        <p:spPr>
          <a:xfrm>
            <a:off x="4610100" y="4865168"/>
            <a:ext cx="787400" cy="812800"/>
          </a:xfrm>
          <a:prstGeom prst="ellipse">
            <a:avLst/>
          </a:prstGeom>
          <a:solidFill>
            <a:srgbClr val="FFFF66"/>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smtClean="0">
                <a:solidFill>
                  <a:schemeClr val="bg1"/>
                </a:solidFill>
              </a:rPr>
              <a:t>S</a:t>
            </a:r>
            <a:endParaRPr lang="fr-FR" sz="4000" dirty="0">
              <a:solidFill>
                <a:schemeClr val="bg1"/>
              </a:solidFill>
            </a:endParaRPr>
          </a:p>
        </p:txBody>
      </p:sp>
      <p:cxnSp>
        <p:nvCxnSpPr>
          <p:cNvPr id="17" name="Connecteur droit avec flèche 16"/>
          <p:cNvCxnSpPr>
            <a:stCxn id="16" idx="6"/>
          </p:cNvCxnSpPr>
          <p:nvPr/>
        </p:nvCxnSpPr>
        <p:spPr>
          <a:xfrm flipV="1">
            <a:off x="5397500" y="5004868"/>
            <a:ext cx="1117600" cy="266700"/>
          </a:xfrm>
          <a:prstGeom prst="straightConnector1">
            <a:avLst/>
          </a:prstGeom>
          <a:ln w="57150" cmpd="sng">
            <a:solidFill>
              <a:srgbClr val="FFFF66"/>
            </a:solidFill>
            <a:tailEnd type="arrow"/>
          </a:ln>
        </p:spPr>
        <p:style>
          <a:lnRef idx="2">
            <a:schemeClr val="accent1"/>
          </a:lnRef>
          <a:fillRef idx="0">
            <a:schemeClr val="accent1"/>
          </a:fillRef>
          <a:effectRef idx="1">
            <a:schemeClr val="accent1"/>
          </a:effectRef>
          <a:fontRef idx="minor">
            <a:schemeClr val="tx1"/>
          </a:fontRef>
        </p:style>
      </p:cxnSp>
      <p:sp>
        <p:nvSpPr>
          <p:cNvPr id="2" name="ZoneTexte 1"/>
          <p:cNvSpPr txBox="1"/>
          <p:nvPr/>
        </p:nvSpPr>
        <p:spPr>
          <a:xfrm>
            <a:off x="6828272" y="3191918"/>
            <a:ext cx="1338828" cy="830997"/>
          </a:xfrm>
          <a:prstGeom prst="rect">
            <a:avLst/>
          </a:prstGeom>
          <a:noFill/>
          <a:ln>
            <a:solidFill>
              <a:schemeClr val="tx1"/>
            </a:solidFill>
          </a:ln>
        </p:spPr>
        <p:txBody>
          <a:bodyPr wrap="none" rtlCol="0">
            <a:spAutoFit/>
          </a:bodyPr>
          <a:lstStyle/>
          <a:p>
            <a:pPr algn="ctr"/>
            <a:r>
              <a:rPr lang="fr-FR" b="1" dirty="0" err="1" smtClean="0">
                <a:solidFill>
                  <a:schemeClr val="tx1"/>
                </a:solidFill>
              </a:rPr>
              <a:t>Nobody</a:t>
            </a:r>
            <a:endParaRPr lang="fr-FR" b="1" dirty="0" smtClean="0">
              <a:solidFill>
                <a:schemeClr val="tx1"/>
              </a:solidFill>
            </a:endParaRPr>
          </a:p>
          <a:p>
            <a:pPr algn="ctr"/>
            <a:r>
              <a:rPr lang="fr-FR" b="1" dirty="0" err="1" smtClean="0">
                <a:solidFill>
                  <a:schemeClr val="tx1"/>
                </a:solidFill>
              </a:rPr>
              <a:t>here</a:t>
            </a:r>
            <a:endParaRPr lang="fr-FR" b="1" dirty="0">
              <a:solidFill>
                <a:schemeClr val="tx1"/>
              </a:solidFill>
            </a:endParaRPr>
          </a:p>
        </p:txBody>
      </p:sp>
      <p:cxnSp>
        <p:nvCxnSpPr>
          <p:cNvPr id="5" name="Connecteur droit avec flèche 4"/>
          <p:cNvCxnSpPr/>
          <p:nvPr/>
        </p:nvCxnSpPr>
        <p:spPr>
          <a:xfrm flipV="1">
            <a:off x="7052733" y="4021667"/>
            <a:ext cx="177800" cy="73660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664886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0"/>
            <a:ext cx="8229600" cy="1143000"/>
          </a:xfrm>
        </p:spPr>
        <p:txBody>
          <a:bodyPr>
            <a:normAutofit/>
          </a:bodyPr>
          <a:lstStyle/>
          <a:p>
            <a:r>
              <a:rPr lang="fr-FR" dirty="0" err="1" smtClean="0"/>
              <a:t>Genealogy</a:t>
            </a:r>
            <a:r>
              <a:rPr lang="fr-FR" dirty="0" smtClean="0"/>
              <a:t> of </a:t>
            </a:r>
            <a:r>
              <a:rPr lang="fr-FR" dirty="0" err="1" smtClean="0"/>
              <a:t>objectivity</a:t>
            </a:r>
            <a:endParaRPr lang="fr-FR" dirty="0"/>
          </a:p>
        </p:txBody>
      </p:sp>
      <p:sp>
        <p:nvSpPr>
          <p:cNvPr id="9" name="ZoneTexte 8"/>
          <p:cNvSpPr txBox="1"/>
          <p:nvPr/>
        </p:nvSpPr>
        <p:spPr>
          <a:xfrm>
            <a:off x="279400" y="995681"/>
            <a:ext cx="8420100" cy="2062103"/>
          </a:xfrm>
          <a:prstGeom prst="rect">
            <a:avLst/>
          </a:prstGeom>
          <a:noFill/>
          <a:ln>
            <a:solidFill>
              <a:srgbClr val="FFFFFF"/>
            </a:solidFill>
          </a:ln>
        </p:spPr>
        <p:txBody>
          <a:bodyPr wrap="square" rtlCol="0">
            <a:spAutoFit/>
          </a:bodyPr>
          <a:lstStyle/>
          <a:p>
            <a:pPr algn="ctr"/>
            <a:r>
              <a:rPr lang="fr-FR" sz="3200" dirty="0" smtClean="0">
                <a:solidFill>
                  <a:srgbClr val="FFFFFF"/>
                </a:solidFill>
                <a:latin typeface="Corbel"/>
                <a:cs typeface="Corbel"/>
              </a:rPr>
              <a:t>Our </a:t>
            </a:r>
            <a:r>
              <a:rPr lang="fr-FR" sz="3200" dirty="0" err="1" smtClean="0">
                <a:solidFill>
                  <a:srgbClr val="FFFFFF"/>
                </a:solidFill>
                <a:latin typeface="Corbel"/>
                <a:cs typeface="Corbel"/>
              </a:rPr>
              <a:t>definition</a:t>
            </a:r>
            <a:r>
              <a:rPr lang="fr-FR" sz="3200" dirty="0" smtClean="0">
                <a:solidFill>
                  <a:srgbClr val="FFFFFF"/>
                </a:solidFill>
                <a:latin typeface="Corbel"/>
                <a:cs typeface="Corbel"/>
              </a:rPr>
              <a:t> of </a:t>
            </a:r>
            <a:r>
              <a:rPr lang="fr-FR" sz="3200" dirty="0" err="1" smtClean="0">
                <a:solidFill>
                  <a:srgbClr val="FFFFFF"/>
                </a:solidFill>
                <a:latin typeface="Corbel"/>
                <a:cs typeface="Corbel"/>
              </a:rPr>
              <a:t>objectivity</a:t>
            </a:r>
            <a:r>
              <a:rPr lang="fr-FR" sz="3200" dirty="0" smtClean="0">
                <a:solidFill>
                  <a:srgbClr val="FFFFFF"/>
                </a:solidFill>
                <a:latin typeface="Corbel"/>
                <a:cs typeface="Corbel"/>
              </a:rPr>
              <a:t> = the existence of states </a:t>
            </a:r>
            <a:r>
              <a:rPr lang="fr-FR" sz="3200" i="1" dirty="0" err="1" smtClean="0">
                <a:solidFill>
                  <a:srgbClr val="FFFFFF"/>
                </a:solidFill>
                <a:latin typeface="Corbel"/>
                <a:cs typeface="Corbel"/>
              </a:rPr>
              <a:t>pertaining</a:t>
            </a:r>
            <a:r>
              <a:rPr lang="fr-FR" sz="3200" i="1" dirty="0" smtClean="0">
                <a:solidFill>
                  <a:srgbClr val="FFFFFF"/>
                </a:solidFill>
                <a:latin typeface="Corbel"/>
                <a:cs typeface="Corbel"/>
              </a:rPr>
              <a:t> to the system </a:t>
            </a:r>
            <a:r>
              <a:rPr lang="fr-FR" sz="3200" i="1" dirty="0" err="1" smtClean="0">
                <a:solidFill>
                  <a:srgbClr val="FFFFFF"/>
                </a:solidFill>
                <a:latin typeface="Corbel"/>
                <a:cs typeface="Corbel"/>
              </a:rPr>
              <a:t>alone</a:t>
            </a:r>
            <a:r>
              <a:rPr lang="fr-FR" sz="3200" dirty="0" smtClean="0">
                <a:solidFill>
                  <a:srgbClr val="FFFFFF"/>
                </a:solidFill>
                <a:latin typeface="Corbel"/>
                <a:cs typeface="Corbel"/>
              </a:rPr>
              <a:t>, </a:t>
            </a:r>
            <a:r>
              <a:rPr lang="fr-FR" sz="3200" dirty="0" err="1" smtClean="0">
                <a:solidFill>
                  <a:srgbClr val="FFFFFF"/>
                </a:solidFill>
                <a:latin typeface="Corbel"/>
                <a:cs typeface="Corbel"/>
              </a:rPr>
              <a:t>derives</a:t>
            </a:r>
            <a:r>
              <a:rPr lang="fr-FR" sz="3200" dirty="0" smtClean="0">
                <a:solidFill>
                  <a:srgbClr val="FFFFFF"/>
                </a:solidFill>
                <a:latin typeface="Corbel"/>
                <a:cs typeface="Corbel"/>
              </a:rPr>
              <a:t> </a:t>
            </a:r>
            <a:r>
              <a:rPr lang="fr-FR" sz="3200" dirty="0" err="1" smtClean="0">
                <a:solidFill>
                  <a:srgbClr val="FFFFFF"/>
                </a:solidFill>
                <a:latin typeface="Corbel"/>
                <a:cs typeface="Corbel"/>
              </a:rPr>
              <a:t>from</a:t>
            </a:r>
            <a:r>
              <a:rPr lang="fr-FR" sz="3200" dirty="0" smtClean="0">
                <a:solidFill>
                  <a:srgbClr val="FFFFFF"/>
                </a:solidFill>
                <a:latin typeface="Corbel"/>
                <a:cs typeface="Corbel"/>
              </a:rPr>
              <a:t> the </a:t>
            </a:r>
            <a:r>
              <a:rPr lang="fr-FR" sz="3200" dirty="0" err="1" smtClean="0">
                <a:solidFill>
                  <a:srgbClr val="FFFFFF"/>
                </a:solidFill>
                <a:latin typeface="Corbel"/>
                <a:cs typeface="Corbel"/>
              </a:rPr>
              <a:t>classical</a:t>
            </a:r>
            <a:r>
              <a:rPr lang="fr-FR" sz="3200" dirty="0" smtClean="0">
                <a:solidFill>
                  <a:srgbClr val="FFFFFF"/>
                </a:solidFill>
                <a:latin typeface="Corbel"/>
                <a:cs typeface="Corbel"/>
              </a:rPr>
              <a:t> </a:t>
            </a:r>
            <a:r>
              <a:rPr lang="fr-FR" sz="3200" dirty="0" err="1" smtClean="0">
                <a:solidFill>
                  <a:srgbClr val="FFFFFF"/>
                </a:solidFill>
                <a:latin typeface="Corbel"/>
                <a:cs typeface="Corbel"/>
              </a:rPr>
              <a:t>phenomenology</a:t>
            </a:r>
            <a:r>
              <a:rPr lang="fr-FR" sz="3200" dirty="0" smtClean="0">
                <a:solidFill>
                  <a:srgbClr val="FFFFFF"/>
                </a:solidFill>
                <a:latin typeface="Corbel"/>
                <a:cs typeface="Corbel"/>
              </a:rPr>
              <a:t>   </a:t>
            </a:r>
            <a:r>
              <a:rPr lang="fr-FR" sz="3200" dirty="0">
                <a:solidFill>
                  <a:srgbClr val="FFFFFF"/>
                </a:solidFill>
                <a:latin typeface="Corbel"/>
                <a:cs typeface="Corbel"/>
              </a:rPr>
              <a:t>=</a:t>
            </a:r>
            <a:r>
              <a:rPr lang="fr-FR" sz="3200" dirty="0" smtClean="0">
                <a:solidFill>
                  <a:srgbClr val="FFFFFF"/>
                </a:solidFill>
                <a:latin typeface="Corbel"/>
                <a:cs typeface="Corbel"/>
              </a:rPr>
              <a:t> </a:t>
            </a:r>
            <a:r>
              <a:rPr lang="fr-FR" sz="3200" b="1" dirty="0" smtClean="0">
                <a:solidFill>
                  <a:srgbClr val="FFFFFF"/>
                </a:solidFill>
                <a:latin typeface="Corbel"/>
                <a:cs typeface="Corbel"/>
              </a:rPr>
              <a:t>intuitions </a:t>
            </a:r>
            <a:r>
              <a:rPr lang="fr-FR" sz="3200" b="1" dirty="0" err="1" smtClean="0">
                <a:solidFill>
                  <a:srgbClr val="FFFFFF"/>
                </a:solidFill>
                <a:latin typeface="Corbel"/>
                <a:cs typeface="Corbel"/>
              </a:rPr>
              <a:t>built</a:t>
            </a:r>
            <a:r>
              <a:rPr lang="fr-FR" sz="3200" b="1" dirty="0" smtClean="0">
                <a:solidFill>
                  <a:srgbClr val="FFFFFF"/>
                </a:solidFill>
                <a:latin typeface="Corbel"/>
                <a:cs typeface="Corbel"/>
              </a:rPr>
              <a:t> in the </a:t>
            </a:r>
            <a:r>
              <a:rPr lang="fr-FR" sz="3200" b="1" dirty="0" err="1" smtClean="0">
                <a:solidFill>
                  <a:srgbClr val="FFFFFF"/>
                </a:solidFill>
                <a:latin typeface="Corbel"/>
                <a:cs typeface="Corbel"/>
              </a:rPr>
              <a:t>classical</a:t>
            </a:r>
            <a:r>
              <a:rPr lang="fr-FR" sz="3200" b="1" dirty="0" smtClean="0">
                <a:solidFill>
                  <a:srgbClr val="FFFFFF"/>
                </a:solidFill>
                <a:latin typeface="Corbel"/>
                <a:cs typeface="Corbel"/>
              </a:rPr>
              <a:t> world</a:t>
            </a:r>
          </a:p>
        </p:txBody>
      </p:sp>
      <p:sp>
        <p:nvSpPr>
          <p:cNvPr id="10" name="Ellipse 9"/>
          <p:cNvSpPr/>
          <p:nvPr/>
        </p:nvSpPr>
        <p:spPr>
          <a:xfrm>
            <a:off x="292100" y="3581400"/>
            <a:ext cx="5295900" cy="2616200"/>
          </a:xfrm>
          <a:prstGeom prst="ellipse">
            <a:avLst/>
          </a:prstGeom>
          <a:solidFill>
            <a:srgbClr val="E8E8E8"/>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16" name="Ellipse 15"/>
          <p:cNvSpPr/>
          <p:nvPr/>
        </p:nvSpPr>
        <p:spPr>
          <a:xfrm>
            <a:off x="4572000" y="4597400"/>
            <a:ext cx="787400" cy="812800"/>
          </a:xfrm>
          <a:prstGeom prst="ellipse">
            <a:avLst/>
          </a:prstGeom>
          <a:solidFill>
            <a:srgbClr val="FFFF66"/>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smtClean="0">
                <a:solidFill>
                  <a:schemeClr val="bg1"/>
                </a:solidFill>
              </a:rPr>
              <a:t>S</a:t>
            </a:r>
            <a:endParaRPr lang="fr-FR" sz="4000" dirty="0">
              <a:solidFill>
                <a:schemeClr val="bg1"/>
              </a:solidFill>
            </a:endParaRPr>
          </a:p>
        </p:txBody>
      </p:sp>
      <p:sp>
        <p:nvSpPr>
          <p:cNvPr id="19" name="ZoneTexte 18"/>
          <p:cNvSpPr txBox="1"/>
          <p:nvPr/>
        </p:nvSpPr>
        <p:spPr>
          <a:xfrm>
            <a:off x="6464300" y="4649268"/>
            <a:ext cx="1507544" cy="1077218"/>
          </a:xfrm>
          <a:prstGeom prst="rect">
            <a:avLst/>
          </a:prstGeom>
          <a:noFill/>
        </p:spPr>
        <p:txBody>
          <a:bodyPr wrap="none" rtlCol="0">
            <a:spAutoFit/>
          </a:bodyPr>
          <a:lstStyle/>
          <a:p>
            <a:r>
              <a:rPr lang="fr-FR" sz="3200" dirty="0" smtClean="0">
                <a:solidFill>
                  <a:srgbClr val="FFFF66"/>
                </a:solidFill>
              </a:rPr>
              <a:t>State : </a:t>
            </a:r>
          </a:p>
          <a:p>
            <a:r>
              <a:rPr lang="fr-FR" sz="3200" dirty="0" smtClean="0">
                <a:solidFill>
                  <a:srgbClr val="FFCD32"/>
                </a:solidFill>
              </a:rPr>
              <a:t>Y</a:t>
            </a:r>
            <a:r>
              <a:rPr lang="fr-FR" sz="3200" baseline="-25000" dirty="0" smtClean="0">
                <a:solidFill>
                  <a:srgbClr val="FFCD32"/>
                </a:solidFill>
              </a:rPr>
              <a:t>1</a:t>
            </a:r>
            <a:r>
              <a:rPr lang="fr-FR" sz="3200" dirty="0" smtClean="0">
                <a:solidFill>
                  <a:srgbClr val="00FFFF"/>
                </a:solidFill>
              </a:rPr>
              <a:t>N</a:t>
            </a:r>
            <a:r>
              <a:rPr lang="fr-FR" sz="3200" baseline="-25000" dirty="0" smtClean="0">
                <a:solidFill>
                  <a:srgbClr val="00FFFF"/>
                </a:solidFill>
              </a:rPr>
              <a:t>2</a:t>
            </a:r>
            <a:r>
              <a:rPr lang="fr-FR" sz="3200" dirty="0" smtClean="0">
                <a:solidFill>
                  <a:srgbClr val="15FF1F"/>
                </a:solidFill>
              </a:rPr>
              <a:t>N</a:t>
            </a:r>
            <a:r>
              <a:rPr lang="fr-FR" sz="3200" baseline="-25000" dirty="0" smtClean="0">
                <a:solidFill>
                  <a:srgbClr val="15FF1F"/>
                </a:solidFill>
              </a:rPr>
              <a:t>3</a:t>
            </a:r>
            <a:endParaRPr lang="fr-FR" sz="3200" dirty="0">
              <a:solidFill>
                <a:schemeClr val="tx1"/>
              </a:solidFill>
            </a:endParaRPr>
          </a:p>
        </p:txBody>
      </p:sp>
      <p:cxnSp>
        <p:nvCxnSpPr>
          <p:cNvPr id="20" name="Connecteur droit avec flèche 19"/>
          <p:cNvCxnSpPr/>
          <p:nvPr/>
        </p:nvCxnSpPr>
        <p:spPr>
          <a:xfrm flipV="1">
            <a:off x="5397500" y="4953000"/>
            <a:ext cx="1079500" cy="149228"/>
          </a:xfrm>
          <a:prstGeom prst="straightConnector1">
            <a:avLst/>
          </a:prstGeom>
          <a:ln w="57150" cmpd="sng">
            <a:solidFill>
              <a:srgbClr val="FFFF66"/>
            </a:solidFill>
            <a:tailEnd type="arrow"/>
          </a:ln>
        </p:spPr>
        <p:style>
          <a:lnRef idx="2">
            <a:schemeClr val="accent1"/>
          </a:lnRef>
          <a:fillRef idx="0">
            <a:schemeClr val="accent1"/>
          </a:fillRef>
          <a:effectRef idx="1">
            <a:schemeClr val="accent1"/>
          </a:effectRef>
          <a:fontRef idx="minor">
            <a:schemeClr val="tx1"/>
          </a:fontRef>
        </p:style>
      </p:cxnSp>
      <p:sp>
        <p:nvSpPr>
          <p:cNvPr id="21" name="ZoneTexte 20"/>
          <p:cNvSpPr txBox="1"/>
          <p:nvPr/>
        </p:nvSpPr>
        <p:spPr>
          <a:xfrm>
            <a:off x="6828272" y="3191918"/>
            <a:ext cx="1338828" cy="830997"/>
          </a:xfrm>
          <a:prstGeom prst="rect">
            <a:avLst/>
          </a:prstGeom>
          <a:noFill/>
          <a:ln>
            <a:solidFill>
              <a:schemeClr val="tx1"/>
            </a:solidFill>
          </a:ln>
        </p:spPr>
        <p:txBody>
          <a:bodyPr wrap="none" rtlCol="0">
            <a:spAutoFit/>
          </a:bodyPr>
          <a:lstStyle/>
          <a:p>
            <a:pPr algn="ctr"/>
            <a:r>
              <a:rPr lang="fr-FR" b="1" dirty="0" err="1" smtClean="0">
                <a:solidFill>
                  <a:schemeClr val="tx1"/>
                </a:solidFill>
              </a:rPr>
              <a:t>Nobody</a:t>
            </a:r>
            <a:endParaRPr lang="fr-FR" b="1" dirty="0" smtClean="0">
              <a:solidFill>
                <a:schemeClr val="tx1"/>
              </a:solidFill>
            </a:endParaRPr>
          </a:p>
          <a:p>
            <a:pPr algn="ctr"/>
            <a:r>
              <a:rPr lang="fr-FR" b="1" dirty="0" err="1" smtClean="0">
                <a:solidFill>
                  <a:schemeClr val="tx1"/>
                </a:solidFill>
              </a:rPr>
              <a:t>here</a:t>
            </a:r>
            <a:endParaRPr lang="fr-FR" b="1" dirty="0">
              <a:solidFill>
                <a:schemeClr val="tx1"/>
              </a:solidFill>
            </a:endParaRPr>
          </a:p>
        </p:txBody>
      </p:sp>
      <p:cxnSp>
        <p:nvCxnSpPr>
          <p:cNvPr id="22" name="Connecteur droit avec flèche 21"/>
          <p:cNvCxnSpPr/>
          <p:nvPr/>
        </p:nvCxnSpPr>
        <p:spPr>
          <a:xfrm flipV="1">
            <a:off x="7052733" y="4021667"/>
            <a:ext cx="177800" cy="73660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917882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0"/>
            <a:ext cx="8229600" cy="1143000"/>
          </a:xfrm>
        </p:spPr>
        <p:txBody>
          <a:bodyPr>
            <a:normAutofit/>
          </a:bodyPr>
          <a:lstStyle/>
          <a:p>
            <a:r>
              <a:rPr lang="fr-FR" dirty="0" err="1" smtClean="0"/>
              <a:t>Genealogy</a:t>
            </a:r>
            <a:r>
              <a:rPr lang="fr-FR" dirty="0" smtClean="0"/>
              <a:t> of </a:t>
            </a:r>
            <a:r>
              <a:rPr lang="fr-FR" dirty="0" err="1" smtClean="0"/>
              <a:t>classical</a:t>
            </a:r>
            <a:r>
              <a:rPr lang="fr-FR" dirty="0" smtClean="0"/>
              <a:t> </a:t>
            </a:r>
            <a:r>
              <a:rPr lang="fr-FR" dirty="0" err="1" smtClean="0"/>
              <a:t>realism</a:t>
            </a:r>
            <a:endParaRPr lang="fr-FR" dirty="0"/>
          </a:p>
        </p:txBody>
      </p:sp>
      <p:sp>
        <p:nvSpPr>
          <p:cNvPr id="9" name="ZoneTexte 8"/>
          <p:cNvSpPr txBox="1"/>
          <p:nvPr/>
        </p:nvSpPr>
        <p:spPr>
          <a:xfrm>
            <a:off x="279400" y="1088824"/>
            <a:ext cx="8420100" cy="2062103"/>
          </a:xfrm>
          <a:prstGeom prst="rect">
            <a:avLst/>
          </a:prstGeom>
          <a:noFill/>
          <a:ln w="57150" cmpd="sng">
            <a:solidFill>
              <a:srgbClr val="FFFFFF"/>
            </a:solidFill>
          </a:ln>
        </p:spPr>
        <p:txBody>
          <a:bodyPr wrap="square" rtlCol="0">
            <a:spAutoFit/>
          </a:bodyPr>
          <a:lstStyle/>
          <a:p>
            <a:pPr algn="ctr"/>
            <a:r>
              <a:rPr lang="fr-FR" sz="3200" b="1" dirty="0" smtClean="0">
                <a:solidFill>
                  <a:schemeClr val="tx1"/>
                </a:solidFill>
                <a:latin typeface="Corbel"/>
                <a:cs typeface="Corbel"/>
              </a:rPr>
              <a:t>Our </a:t>
            </a:r>
            <a:r>
              <a:rPr lang="fr-FR" sz="3200" b="1" dirty="0" err="1" smtClean="0">
                <a:solidFill>
                  <a:schemeClr val="tx1"/>
                </a:solidFill>
                <a:latin typeface="Corbel"/>
                <a:cs typeface="Corbel"/>
              </a:rPr>
              <a:t>definition</a:t>
            </a:r>
            <a:r>
              <a:rPr lang="fr-FR" sz="3200" b="1" dirty="0" smtClean="0">
                <a:solidFill>
                  <a:schemeClr val="tx1"/>
                </a:solidFill>
                <a:latin typeface="Corbel"/>
                <a:cs typeface="Corbel"/>
              </a:rPr>
              <a:t> of </a:t>
            </a:r>
            <a:r>
              <a:rPr lang="fr-FR" sz="3200" b="1" dirty="0" err="1" smtClean="0">
                <a:solidFill>
                  <a:schemeClr val="tx1"/>
                </a:solidFill>
                <a:latin typeface="Corbel"/>
                <a:cs typeface="Corbel"/>
              </a:rPr>
              <a:t>objectivity</a:t>
            </a:r>
            <a:r>
              <a:rPr lang="fr-FR" sz="3200" b="1" dirty="0" smtClean="0">
                <a:solidFill>
                  <a:schemeClr val="tx1"/>
                </a:solidFill>
                <a:latin typeface="Corbel"/>
                <a:cs typeface="Corbel"/>
              </a:rPr>
              <a:t> </a:t>
            </a:r>
            <a:r>
              <a:rPr lang="fr-FR" sz="3200" b="1" dirty="0" err="1" smtClean="0">
                <a:solidFill>
                  <a:schemeClr val="tx1"/>
                </a:solidFill>
                <a:latin typeface="Corbel"/>
                <a:cs typeface="Corbel"/>
              </a:rPr>
              <a:t>derives</a:t>
            </a:r>
            <a:r>
              <a:rPr lang="fr-FR" sz="3200" b="1" dirty="0" smtClean="0">
                <a:solidFill>
                  <a:schemeClr val="tx1"/>
                </a:solidFill>
                <a:latin typeface="Corbel"/>
                <a:cs typeface="Corbel"/>
              </a:rPr>
              <a:t> </a:t>
            </a:r>
            <a:r>
              <a:rPr lang="fr-FR" sz="3200" b="1" dirty="0" err="1" smtClean="0">
                <a:solidFill>
                  <a:schemeClr val="tx1"/>
                </a:solidFill>
                <a:latin typeface="Corbel"/>
                <a:cs typeface="Corbel"/>
              </a:rPr>
              <a:t>from</a:t>
            </a:r>
            <a:r>
              <a:rPr lang="fr-FR" sz="3200" b="1" dirty="0" smtClean="0">
                <a:solidFill>
                  <a:schemeClr val="tx1"/>
                </a:solidFill>
                <a:latin typeface="Corbel"/>
                <a:cs typeface="Corbel"/>
              </a:rPr>
              <a:t> </a:t>
            </a:r>
            <a:r>
              <a:rPr lang="fr-FR" sz="3200" b="1" dirty="0" err="1" smtClean="0">
                <a:solidFill>
                  <a:schemeClr val="tx1"/>
                </a:solidFill>
                <a:latin typeface="Corbel"/>
                <a:cs typeface="Corbel"/>
              </a:rPr>
              <a:t>our</a:t>
            </a:r>
            <a:r>
              <a:rPr lang="fr-FR" sz="3200" b="1" dirty="0" smtClean="0">
                <a:solidFill>
                  <a:schemeClr val="tx1"/>
                </a:solidFill>
                <a:latin typeface="Corbel"/>
                <a:cs typeface="Corbel"/>
              </a:rPr>
              <a:t> </a:t>
            </a:r>
            <a:r>
              <a:rPr lang="fr-FR" sz="3200" b="1" dirty="0" err="1" smtClean="0">
                <a:solidFill>
                  <a:schemeClr val="tx1"/>
                </a:solidFill>
                <a:latin typeface="Corbel"/>
                <a:cs typeface="Corbel"/>
              </a:rPr>
              <a:t>classical</a:t>
            </a:r>
            <a:r>
              <a:rPr lang="fr-FR" sz="3200" b="1" dirty="0" smtClean="0">
                <a:solidFill>
                  <a:schemeClr val="tx1"/>
                </a:solidFill>
                <a:latin typeface="Corbel"/>
                <a:cs typeface="Corbel"/>
              </a:rPr>
              <a:t> </a:t>
            </a:r>
            <a:r>
              <a:rPr lang="fr-FR" sz="3200" b="1" dirty="0" err="1" smtClean="0">
                <a:solidFill>
                  <a:schemeClr val="tx1"/>
                </a:solidFill>
                <a:latin typeface="Corbel"/>
                <a:cs typeface="Corbel"/>
              </a:rPr>
              <a:t>experience</a:t>
            </a:r>
            <a:endParaRPr lang="fr-FR" sz="3200" b="1" dirty="0" smtClean="0">
              <a:solidFill>
                <a:schemeClr val="tx1"/>
              </a:solidFill>
              <a:latin typeface="Corbel"/>
              <a:cs typeface="Corbel"/>
            </a:endParaRPr>
          </a:p>
          <a:p>
            <a:pPr algn="ctr"/>
            <a:r>
              <a:rPr lang="fr-FR" sz="3200" i="1" dirty="0" err="1">
                <a:solidFill>
                  <a:schemeClr val="tx1"/>
                </a:solidFill>
                <a:latin typeface="Corbel"/>
                <a:cs typeface="Corbel"/>
              </a:rPr>
              <a:t>Such</a:t>
            </a:r>
            <a:r>
              <a:rPr lang="fr-FR" sz="3200" i="1" dirty="0">
                <a:solidFill>
                  <a:schemeClr val="tx1"/>
                </a:solidFill>
                <a:latin typeface="Corbel"/>
                <a:cs typeface="Corbel"/>
              </a:rPr>
              <a:t> intuitions have </a:t>
            </a:r>
            <a:r>
              <a:rPr lang="fr-FR" sz="3200" i="1" dirty="0" err="1">
                <a:solidFill>
                  <a:schemeClr val="tx1"/>
                </a:solidFill>
                <a:latin typeface="Corbel"/>
                <a:cs typeface="Corbel"/>
              </a:rPr>
              <a:t>deep</a:t>
            </a:r>
            <a:r>
              <a:rPr lang="fr-FR" sz="3200" i="1" dirty="0">
                <a:solidFill>
                  <a:schemeClr val="tx1"/>
                </a:solidFill>
                <a:latin typeface="Corbel"/>
                <a:cs typeface="Corbel"/>
              </a:rPr>
              <a:t> </a:t>
            </a:r>
            <a:r>
              <a:rPr lang="fr-FR" sz="3200" i="1" dirty="0" err="1">
                <a:solidFill>
                  <a:schemeClr val="tx1"/>
                </a:solidFill>
                <a:latin typeface="Corbel"/>
                <a:cs typeface="Corbel"/>
              </a:rPr>
              <a:t>roots</a:t>
            </a:r>
            <a:r>
              <a:rPr lang="fr-FR" sz="3200" i="1" dirty="0">
                <a:solidFill>
                  <a:schemeClr val="tx1"/>
                </a:solidFill>
                <a:latin typeface="Corbel"/>
                <a:cs typeface="Corbel"/>
              </a:rPr>
              <a:t>: </a:t>
            </a:r>
            <a:r>
              <a:rPr lang="fr-FR" sz="3200" i="1" dirty="0" err="1">
                <a:solidFill>
                  <a:schemeClr val="tx1"/>
                </a:solidFill>
                <a:latin typeface="Corbel"/>
                <a:cs typeface="Corbel"/>
              </a:rPr>
              <a:t>We</a:t>
            </a:r>
            <a:r>
              <a:rPr lang="fr-FR" sz="3200" i="1" dirty="0">
                <a:solidFill>
                  <a:schemeClr val="tx1"/>
                </a:solidFill>
                <a:latin typeface="Corbel"/>
                <a:cs typeface="Corbel"/>
              </a:rPr>
              <a:t> </a:t>
            </a:r>
            <a:r>
              <a:rPr lang="fr-FR" sz="3200" i="1" dirty="0" err="1">
                <a:solidFill>
                  <a:schemeClr val="tx1"/>
                </a:solidFill>
                <a:latin typeface="Corbel"/>
                <a:cs typeface="Corbel"/>
              </a:rPr>
              <a:t>perceive</a:t>
            </a:r>
            <a:r>
              <a:rPr lang="fr-FR" sz="3200" i="1" dirty="0">
                <a:solidFill>
                  <a:schemeClr val="tx1"/>
                </a:solidFill>
                <a:latin typeface="Corbel"/>
                <a:cs typeface="Corbel"/>
              </a:rPr>
              <a:t> </a:t>
            </a:r>
            <a:r>
              <a:rPr lang="fr-FR" sz="3200" i="1" dirty="0" err="1">
                <a:solidFill>
                  <a:schemeClr val="tx1"/>
                </a:solidFill>
                <a:latin typeface="Corbel"/>
                <a:cs typeface="Corbel"/>
              </a:rPr>
              <a:t>classical</a:t>
            </a:r>
            <a:r>
              <a:rPr lang="fr-FR" sz="3200" i="1" dirty="0">
                <a:solidFill>
                  <a:schemeClr val="tx1"/>
                </a:solidFill>
                <a:latin typeface="Corbel"/>
                <a:cs typeface="Corbel"/>
              </a:rPr>
              <a:t> </a:t>
            </a:r>
            <a:r>
              <a:rPr lang="fr-FR" sz="3200" i="1" dirty="0" err="1">
                <a:solidFill>
                  <a:schemeClr val="tx1"/>
                </a:solidFill>
                <a:latin typeface="Corbel"/>
                <a:cs typeface="Corbel"/>
              </a:rPr>
              <a:t>phenomena</a:t>
            </a:r>
            <a:r>
              <a:rPr lang="fr-FR" sz="3200" i="1" dirty="0">
                <a:solidFill>
                  <a:schemeClr val="tx1"/>
                </a:solidFill>
                <a:latin typeface="Corbel"/>
                <a:cs typeface="Corbel"/>
              </a:rPr>
              <a:t> </a:t>
            </a:r>
            <a:r>
              <a:rPr lang="fr-FR" sz="3200" i="1" dirty="0" err="1">
                <a:solidFill>
                  <a:schemeClr val="tx1"/>
                </a:solidFill>
                <a:latin typeface="Corbel"/>
                <a:cs typeface="Corbel"/>
              </a:rPr>
              <a:t>continuously</a:t>
            </a:r>
            <a:r>
              <a:rPr lang="fr-FR" sz="3200" i="1" dirty="0">
                <a:solidFill>
                  <a:schemeClr val="tx1"/>
                </a:solidFill>
                <a:latin typeface="Corbel"/>
                <a:cs typeface="Corbel"/>
              </a:rPr>
              <a:t>, and for </a:t>
            </a:r>
            <a:r>
              <a:rPr lang="fr-FR" sz="3200" i="1" dirty="0" smtClean="0">
                <a:solidFill>
                  <a:schemeClr val="tx1"/>
                </a:solidFill>
                <a:latin typeface="Corbel"/>
                <a:cs typeface="Corbel"/>
              </a:rPr>
              <a:t>free</a:t>
            </a:r>
            <a:endParaRPr lang="fr-FR" sz="3200" i="1" dirty="0">
              <a:solidFill>
                <a:schemeClr val="tx1"/>
              </a:solidFill>
              <a:latin typeface="Corbel"/>
              <a:cs typeface="Corbel"/>
            </a:endParaRPr>
          </a:p>
        </p:txBody>
      </p:sp>
      <p:sp>
        <p:nvSpPr>
          <p:cNvPr id="10" name="Ellipse 9"/>
          <p:cNvSpPr/>
          <p:nvPr/>
        </p:nvSpPr>
        <p:spPr>
          <a:xfrm>
            <a:off x="292100" y="4106323"/>
            <a:ext cx="5295900" cy="2616200"/>
          </a:xfrm>
          <a:prstGeom prst="ellipse">
            <a:avLst/>
          </a:prstGeom>
          <a:solidFill>
            <a:srgbClr val="E8E8E8"/>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16" name="Ellipse 15"/>
          <p:cNvSpPr/>
          <p:nvPr/>
        </p:nvSpPr>
        <p:spPr>
          <a:xfrm>
            <a:off x="4572000" y="5122323"/>
            <a:ext cx="787400" cy="812800"/>
          </a:xfrm>
          <a:prstGeom prst="ellipse">
            <a:avLst/>
          </a:prstGeom>
          <a:solidFill>
            <a:srgbClr val="FFFF66"/>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smtClean="0">
                <a:solidFill>
                  <a:schemeClr val="bg1"/>
                </a:solidFill>
              </a:rPr>
              <a:t>S</a:t>
            </a:r>
            <a:endParaRPr lang="fr-FR" sz="4000" dirty="0">
              <a:solidFill>
                <a:schemeClr val="bg1"/>
              </a:solidFill>
            </a:endParaRPr>
          </a:p>
        </p:txBody>
      </p:sp>
      <p:sp>
        <p:nvSpPr>
          <p:cNvPr id="12" name="ZoneTexte 11"/>
          <p:cNvSpPr txBox="1"/>
          <p:nvPr/>
        </p:nvSpPr>
        <p:spPr>
          <a:xfrm>
            <a:off x="6464300" y="4945582"/>
            <a:ext cx="1507544" cy="1077218"/>
          </a:xfrm>
          <a:prstGeom prst="rect">
            <a:avLst/>
          </a:prstGeom>
          <a:noFill/>
        </p:spPr>
        <p:txBody>
          <a:bodyPr wrap="none" rtlCol="0">
            <a:spAutoFit/>
          </a:bodyPr>
          <a:lstStyle/>
          <a:p>
            <a:r>
              <a:rPr lang="fr-FR" sz="3200" dirty="0" smtClean="0">
                <a:solidFill>
                  <a:srgbClr val="FFFF66"/>
                </a:solidFill>
              </a:rPr>
              <a:t>State : </a:t>
            </a:r>
          </a:p>
          <a:p>
            <a:r>
              <a:rPr lang="fr-FR" sz="3200" dirty="0" smtClean="0">
                <a:solidFill>
                  <a:srgbClr val="FFCD32"/>
                </a:solidFill>
              </a:rPr>
              <a:t>Y</a:t>
            </a:r>
            <a:r>
              <a:rPr lang="fr-FR" sz="3200" baseline="-25000" dirty="0" smtClean="0">
                <a:solidFill>
                  <a:srgbClr val="FFCD32"/>
                </a:solidFill>
              </a:rPr>
              <a:t>1</a:t>
            </a:r>
            <a:r>
              <a:rPr lang="fr-FR" sz="3200" dirty="0" smtClean="0">
                <a:solidFill>
                  <a:srgbClr val="00FFFF"/>
                </a:solidFill>
              </a:rPr>
              <a:t>N</a:t>
            </a:r>
            <a:r>
              <a:rPr lang="fr-FR" sz="3200" baseline="-25000" dirty="0" smtClean="0">
                <a:solidFill>
                  <a:srgbClr val="00FFFF"/>
                </a:solidFill>
              </a:rPr>
              <a:t>2</a:t>
            </a:r>
            <a:r>
              <a:rPr lang="fr-FR" sz="3200" dirty="0" smtClean="0">
                <a:solidFill>
                  <a:srgbClr val="15FF1F"/>
                </a:solidFill>
              </a:rPr>
              <a:t>N</a:t>
            </a:r>
            <a:r>
              <a:rPr lang="fr-FR" sz="3200" baseline="-25000" dirty="0" smtClean="0">
                <a:solidFill>
                  <a:srgbClr val="15FF1F"/>
                </a:solidFill>
              </a:rPr>
              <a:t>3</a:t>
            </a:r>
            <a:endParaRPr lang="fr-FR" sz="3200" dirty="0">
              <a:solidFill>
                <a:schemeClr val="tx1"/>
              </a:solidFill>
            </a:endParaRPr>
          </a:p>
        </p:txBody>
      </p:sp>
      <p:cxnSp>
        <p:nvCxnSpPr>
          <p:cNvPr id="14" name="Connecteur droit avec flèche 13"/>
          <p:cNvCxnSpPr/>
          <p:nvPr/>
        </p:nvCxnSpPr>
        <p:spPr>
          <a:xfrm flipV="1">
            <a:off x="5397500" y="5301182"/>
            <a:ext cx="1117600" cy="266700"/>
          </a:xfrm>
          <a:prstGeom prst="straightConnector1">
            <a:avLst/>
          </a:prstGeom>
          <a:ln w="57150" cmpd="sng">
            <a:solidFill>
              <a:srgbClr val="FFFF66"/>
            </a:solidFill>
            <a:tailEnd type="arrow"/>
          </a:ln>
        </p:spPr>
        <p:style>
          <a:lnRef idx="2">
            <a:schemeClr val="accent1"/>
          </a:lnRef>
          <a:fillRef idx="0">
            <a:schemeClr val="accent1"/>
          </a:fillRef>
          <a:effectRef idx="1">
            <a:schemeClr val="accent1"/>
          </a:effectRef>
          <a:fontRef idx="minor">
            <a:schemeClr val="tx1"/>
          </a:fontRef>
        </p:style>
      </p:cxnSp>
      <p:sp>
        <p:nvSpPr>
          <p:cNvPr id="15" name="ZoneTexte 14"/>
          <p:cNvSpPr txBox="1"/>
          <p:nvPr/>
        </p:nvSpPr>
        <p:spPr>
          <a:xfrm>
            <a:off x="6828272" y="3488232"/>
            <a:ext cx="1338828" cy="830997"/>
          </a:xfrm>
          <a:prstGeom prst="rect">
            <a:avLst/>
          </a:prstGeom>
          <a:noFill/>
          <a:ln>
            <a:solidFill>
              <a:schemeClr val="tx1"/>
            </a:solidFill>
          </a:ln>
        </p:spPr>
        <p:txBody>
          <a:bodyPr wrap="none" rtlCol="0">
            <a:spAutoFit/>
          </a:bodyPr>
          <a:lstStyle/>
          <a:p>
            <a:pPr algn="ctr"/>
            <a:r>
              <a:rPr lang="fr-FR" b="1" dirty="0" err="1" smtClean="0">
                <a:solidFill>
                  <a:schemeClr val="tx1"/>
                </a:solidFill>
              </a:rPr>
              <a:t>Nobody</a:t>
            </a:r>
            <a:endParaRPr lang="fr-FR" b="1" dirty="0" smtClean="0">
              <a:solidFill>
                <a:schemeClr val="tx1"/>
              </a:solidFill>
            </a:endParaRPr>
          </a:p>
          <a:p>
            <a:pPr algn="ctr"/>
            <a:r>
              <a:rPr lang="fr-FR" b="1" dirty="0" err="1" smtClean="0">
                <a:solidFill>
                  <a:schemeClr val="tx1"/>
                </a:solidFill>
              </a:rPr>
              <a:t>here</a:t>
            </a:r>
            <a:endParaRPr lang="fr-FR" b="1" dirty="0">
              <a:solidFill>
                <a:schemeClr val="tx1"/>
              </a:solidFill>
            </a:endParaRPr>
          </a:p>
        </p:txBody>
      </p:sp>
      <p:cxnSp>
        <p:nvCxnSpPr>
          <p:cNvPr id="18" name="Connecteur droit avec flèche 17"/>
          <p:cNvCxnSpPr/>
          <p:nvPr/>
        </p:nvCxnSpPr>
        <p:spPr>
          <a:xfrm flipV="1">
            <a:off x="7052733" y="4317981"/>
            <a:ext cx="177800" cy="73660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725395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0"/>
            <a:ext cx="8229600" cy="1143000"/>
          </a:xfrm>
        </p:spPr>
        <p:txBody>
          <a:bodyPr>
            <a:normAutofit/>
          </a:bodyPr>
          <a:lstStyle/>
          <a:p>
            <a:r>
              <a:rPr lang="fr-FR" dirty="0" smtClean="0"/>
              <a:t>Quantum </a:t>
            </a:r>
            <a:r>
              <a:rPr lang="fr-FR" dirty="0" err="1" smtClean="0"/>
              <a:t>phenomenology</a:t>
            </a:r>
            <a:r>
              <a:rPr lang="fr-FR" dirty="0" smtClean="0"/>
              <a:t>  </a:t>
            </a:r>
            <a:endParaRPr lang="fr-FR" dirty="0"/>
          </a:p>
        </p:txBody>
      </p:sp>
      <p:sp>
        <p:nvSpPr>
          <p:cNvPr id="9" name="ZoneTexte 8"/>
          <p:cNvSpPr txBox="1"/>
          <p:nvPr/>
        </p:nvSpPr>
        <p:spPr>
          <a:xfrm>
            <a:off x="279400" y="1224290"/>
            <a:ext cx="8420100" cy="1077218"/>
          </a:xfrm>
          <a:prstGeom prst="rect">
            <a:avLst/>
          </a:prstGeom>
          <a:noFill/>
          <a:ln>
            <a:solidFill>
              <a:schemeClr val="tx1"/>
            </a:solidFill>
          </a:ln>
        </p:spPr>
        <p:txBody>
          <a:bodyPr wrap="square" rtlCol="0">
            <a:spAutoFit/>
          </a:bodyPr>
          <a:lstStyle/>
          <a:p>
            <a:r>
              <a:rPr lang="fr-FR" sz="3200" dirty="0" smtClean="0">
                <a:solidFill>
                  <a:schemeClr val="tx1"/>
                </a:solidFill>
                <a:latin typeface="Corbel"/>
                <a:cs typeface="Corbel"/>
              </a:rPr>
              <a:t>The ID </a:t>
            </a:r>
            <a:r>
              <a:rPr lang="fr-FR" sz="3200" dirty="0" err="1" smtClean="0">
                <a:solidFill>
                  <a:schemeClr val="tx1"/>
                </a:solidFill>
                <a:latin typeface="Corbel"/>
                <a:cs typeface="Corbel"/>
              </a:rPr>
              <a:t>card</a:t>
            </a:r>
            <a:r>
              <a:rPr lang="fr-FR" sz="3200" dirty="0" smtClean="0">
                <a:solidFill>
                  <a:schemeClr val="tx1"/>
                </a:solidFill>
                <a:latin typeface="Corbel"/>
                <a:cs typeface="Corbel"/>
              </a:rPr>
              <a:t> = the </a:t>
            </a:r>
            <a:r>
              <a:rPr lang="fr-FR" sz="3200" dirty="0" err="1" smtClean="0">
                <a:solidFill>
                  <a:schemeClr val="tx1"/>
                </a:solidFill>
                <a:latin typeface="Corbel"/>
                <a:cs typeface="Corbel"/>
              </a:rPr>
              <a:t>answers</a:t>
            </a:r>
            <a:r>
              <a:rPr lang="fr-FR" sz="3200" dirty="0" smtClean="0">
                <a:solidFill>
                  <a:schemeClr val="tx1"/>
                </a:solidFill>
                <a:latin typeface="Corbel"/>
                <a:cs typeface="Corbel"/>
              </a:rPr>
              <a:t> </a:t>
            </a:r>
            <a:r>
              <a:rPr lang="fr-FR" sz="3200" dirty="0" err="1" smtClean="0">
                <a:solidFill>
                  <a:schemeClr val="tx1"/>
                </a:solidFill>
                <a:latin typeface="Corbel"/>
                <a:cs typeface="Corbel"/>
              </a:rPr>
              <a:t>may</a:t>
            </a:r>
            <a:r>
              <a:rPr lang="fr-FR" sz="3200" dirty="0" smtClean="0">
                <a:solidFill>
                  <a:schemeClr val="tx1"/>
                </a:solidFill>
                <a:latin typeface="Corbel"/>
                <a:cs typeface="Corbel"/>
              </a:rPr>
              <a:t> </a:t>
            </a:r>
            <a:r>
              <a:rPr lang="fr-FR" sz="3200" dirty="0" err="1" smtClean="0">
                <a:solidFill>
                  <a:schemeClr val="tx1"/>
                </a:solidFill>
                <a:latin typeface="Corbel"/>
                <a:cs typeface="Corbel"/>
              </a:rPr>
              <a:t>depend</a:t>
            </a:r>
            <a:r>
              <a:rPr lang="fr-FR" sz="3200" dirty="0" smtClean="0">
                <a:solidFill>
                  <a:schemeClr val="tx1"/>
                </a:solidFill>
                <a:latin typeface="Corbel"/>
                <a:cs typeface="Corbel"/>
              </a:rPr>
              <a:t> on the </a:t>
            </a:r>
            <a:r>
              <a:rPr lang="fr-FR" sz="3200" dirty="0" err="1" smtClean="0">
                <a:solidFill>
                  <a:schemeClr val="tx1"/>
                </a:solidFill>
                <a:latin typeface="Corbel"/>
                <a:cs typeface="Corbel"/>
              </a:rPr>
              <a:t>ordering</a:t>
            </a:r>
            <a:r>
              <a:rPr lang="fr-FR" sz="3200" dirty="0" smtClean="0">
                <a:solidFill>
                  <a:schemeClr val="tx1"/>
                </a:solidFill>
                <a:latin typeface="Corbel"/>
                <a:cs typeface="Corbel"/>
              </a:rPr>
              <a:t> of the questions</a:t>
            </a:r>
            <a:endParaRPr lang="fr-FR" sz="3200" dirty="0" smtClean="0">
              <a:solidFill>
                <a:srgbClr val="FFFF66"/>
              </a:solidFill>
              <a:latin typeface="Corbel"/>
              <a:cs typeface="Corbel"/>
            </a:endParaRPr>
          </a:p>
        </p:txBody>
      </p:sp>
      <p:sp>
        <p:nvSpPr>
          <p:cNvPr id="8" name="Ellipse 7"/>
          <p:cNvSpPr/>
          <p:nvPr/>
        </p:nvSpPr>
        <p:spPr>
          <a:xfrm>
            <a:off x="292100" y="3251200"/>
            <a:ext cx="5295900" cy="2946400"/>
          </a:xfrm>
          <a:prstGeom prst="ellipse">
            <a:avLst/>
          </a:prstGeom>
          <a:solidFill>
            <a:srgbClr val="E8E8E8"/>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11" name="Ellipse 10"/>
          <p:cNvSpPr/>
          <p:nvPr/>
        </p:nvSpPr>
        <p:spPr>
          <a:xfrm rot="1297245">
            <a:off x="1625600" y="3835400"/>
            <a:ext cx="3924300" cy="1295400"/>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err="1" smtClean="0">
                <a:solidFill>
                  <a:schemeClr val="bg1"/>
                </a:solidFill>
              </a:rPr>
              <a:t>Context</a:t>
            </a:r>
            <a:r>
              <a:rPr lang="fr-FR" sz="4000" dirty="0" smtClean="0">
                <a:solidFill>
                  <a:schemeClr val="bg1"/>
                </a:solidFill>
              </a:rPr>
              <a:t> 1</a:t>
            </a:r>
            <a:endParaRPr lang="fr-FR" sz="4000" dirty="0">
              <a:solidFill>
                <a:schemeClr val="bg1"/>
              </a:solidFill>
            </a:endParaRPr>
          </a:p>
        </p:txBody>
      </p:sp>
      <p:sp>
        <p:nvSpPr>
          <p:cNvPr id="12" name="ZoneTexte 11"/>
          <p:cNvSpPr txBox="1"/>
          <p:nvPr/>
        </p:nvSpPr>
        <p:spPr>
          <a:xfrm>
            <a:off x="6426200" y="4381500"/>
            <a:ext cx="1735371" cy="1077218"/>
          </a:xfrm>
          <a:prstGeom prst="rect">
            <a:avLst/>
          </a:prstGeom>
          <a:noFill/>
        </p:spPr>
        <p:txBody>
          <a:bodyPr wrap="none" rtlCol="0">
            <a:spAutoFit/>
          </a:bodyPr>
          <a:lstStyle/>
          <a:p>
            <a:r>
              <a:rPr lang="fr-FR" sz="3200" dirty="0" smtClean="0">
                <a:solidFill>
                  <a:srgbClr val="FFFF66"/>
                </a:solidFill>
              </a:rPr>
              <a:t>ID </a:t>
            </a:r>
            <a:r>
              <a:rPr lang="fr-FR" sz="3200" dirty="0" err="1" smtClean="0">
                <a:solidFill>
                  <a:srgbClr val="FFFF66"/>
                </a:solidFill>
              </a:rPr>
              <a:t>card</a:t>
            </a:r>
            <a:r>
              <a:rPr lang="fr-FR" sz="3200" dirty="0" smtClean="0">
                <a:solidFill>
                  <a:srgbClr val="FFFF66"/>
                </a:solidFill>
              </a:rPr>
              <a:t> : </a:t>
            </a:r>
          </a:p>
          <a:p>
            <a:r>
              <a:rPr lang="fr-FR" sz="3200" dirty="0" smtClean="0">
                <a:solidFill>
                  <a:srgbClr val="FFCD32"/>
                </a:solidFill>
              </a:rPr>
              <a:t>Y</a:t>
            </a:r>
            <a:r>
              <a:rPr lang="fr-FR" sz="3200" baseline="-25000" dirty="0" smtClean="0">
                <a:solidFill>
                  <a:srgbClr val="FFCD32"/>
                </a:solidFill>
              </a:rPr>
              <a:t>1</a:t>
            </a:r>
            <a:endParaRPr lang="fr-FR" sz="3200" dirty="0">
              <a:solidFill>
                <a:schemeClr val="tx1"/>
              </a:solidFill>
            </a:endParaRPr>
          </a:p>
        </p:txBody>
      </p:sp>
      <p:sp>
        <p:nvSpPr>
          <p:cNvPr id="15" name="Ellipse 14"/>
          <p:cNvSpPr/>
          <p:nvPr/>
        </p:nvSpPr>
        <p:spPr>
          <a:xfrm>
            <a:off x="4572000" y="4597400"/>
            <a:ext cx="787400" cy="812800"/>
          </a:xfrm>
          <a:prstGeom prst="ellipse">
            <a:avLst/>
          </a:prstGeom>
          <a:solidFill>
            <a:srgbClr val="FFFF66"/>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smtClean="0">
                <a:solidFill>
                  <a:schemeClr val="bg1"/>
                </a:solidFill>
              </a:rPr>
              <a:t>S</a:t>
            </a:r>
            <a:endParaRPr lang="fr-FR" sz="4000" dirty="0">
              <a:solidFill>
                <a:schemeClr val="bg1"/>
              </a:solidFill>
            </a:endParaRPr>
          </a:p>
        </p:txBody>
      </p:sp>
      <p:cxnSp>
        <p:nvCxnSpPr>
          <p:cNvPr id="18" name="Connecteur droit avec flèche 17"/>
          <p:cNvCxnSpPr>
            <a:stCxn id="15" idx="6"/>
          </p:cNvCxnSpPr>
          <p:nvPr/>
        </p:nvCxnSpPr>
        <p:spPr>
          <a:xfrm flipV="1">
            <a:off x="5359400" y="4737100"/>
            <a:ext cx="1117600" cy="266700"/>
          </a:xfrm>
          <a:prstGeom prst="straightConnector1">
            <a:avLst/>
          </a:prstGeom>
          <a:ln w="57150" cmpd="sng">
            <a:solidFill>
              <a:srgbClr val="FFFF66"/>
            </a:solidFill>
            <a:tailEnd type="arrow"/>
          </a:ln>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0" y="6349424"/>
            <a:ext cx="4711700" cy="523220"/>
          </a:xfrm>
          <a:prstGeom prst="rect">
            <a:avLst/>
          </a:prstGeom>
          <a:noFill/>
          <a:ln>
            <a:solidFill>
              <a:srgbClr val="FFFFFF"/>
            </a:solidFill>
          </a:ln>
        </p:spPr>
        <p:txBody>
          <a:bodyPr wrap="square" rtlCol="0">
            <a:spAutoFit/>
          </a:bodyPr>
          <a:lstStyle/>
          <a:p>
            <a:r>
              <a:rPr lang="fr-FR" sz="2800" i="1" dirty="0" err="1" smtClean="0">
                <a:solidFill>
                  <a:srgbClr val="FFFFFF"/>
                </a:solidFill>
                <a:latin typeface="Corbel"/>
                <a:cs typeface="Corbel"/>
              </a:rPr>
              <a:t>Context</a:t>
            </a:r>
            <a:r>
              <a:rPr lang="fr-FR" sz="2800" i="1" dirty="0" smtClean="0">
                <a:solidFill>
                  <a:srgbClr val="FFFFFF"/>
                </a:solidFill>
                <a:latin typeface="Corbel"/>
                <a:cs typeface="Corbel"/>
              </a:rPr>
              <a:t> = </a:t>
            </a:r>
            <a:r>
              <a:rPr lang="fr-FR" sz="2800" i="1" dirty="0" err="1">
                <a:solidFill>
                  <a:srgbClr val="FFFFFF"/>
                </a:solidFill>
                <a:latin typeface="Corbel"/>
                <a:cs typeface="Corbel"/>
              </a:rPr>
              <a:t>M</a:t>
            </a:r>
            <a:r>
              <a:rPr lang="fr-FR" sz="2800" i="1" dirty="0" err="1" smtClean="0">
                <a:solidFill>
                  <a:srgbClr val="FFFFFF"/>
                </a:solidFill>
                <a:latin typeface="Corbel"/>
                <a:cs typeface="Corbel"/>
              </a:rPr>
              <a:t>easuring</a:t>
            </a:r>
            <a:r>
              <a:rPr lang="fr-FR" sz="2800" i="1" dirty="0" smtClean="0">
                <a:solidFill>
                  <a:srgbClr val="FFFFFF"/>
                </a:solidFill>
                <a:latin typeface="Corbel"/>
                <a:cs typeface="Corbel"/>
              </a:rPr>
              <a:t> </a:t>
            </a:r>
            <a:r>
              <a:rPr lang="fr-FR" sz="2800" i="1" dirty="0" err="1" smtClean="0">
                <a:solidFill>
                  <a:srgbClr val="FFFFFF"/>
                </a:solidFill>
                <a:latin typeface="Corbel"/>
                <a:cs typeface="Corbel"/>
              </a:rPr>
              <a:t>apparatus</a:t>
            </a:r>
            <a:endParaRPr lang="fr-FR" sz="2800" i="1" dirty="0">
              <a:solidFill>
                <a:srgbClr val="FFFFFF"/>
              </a:solidFill>
              <a:latin typeface="Corbel"/>
              <a:cs typeface="Corbel"/>
            </a:endParaRPr>
          </a:p>
        </p:txBody>
      </p:sp>
    </p:spTree>
    <p:extLst>
      <p:ext uri="{BB962C8B-B14F-4D97-AF65-F5344CB8AC3E}">
        <p14:creationId xmlns:p14="http://schemas.microsoft.com/office/powerpoint/2010/main" val="80402044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0"/>
            <a:ext cx="8229600" cy="1143000"/>
          </a:xfrm>
        </p:spPr>
        <p:txBody>
          <a:bodyPr>
            <a:normAutofit/>
          </a:bodyPr>
          <a:lstStyle/>
          <a:p>
            <a:r>
              <a:rPr lang="fr-FR" dirty="0"/>
              <a:t>Quantum </a:t>
            </a:r>
            <a:r>
              <a:rPr lang="fr-FR" dirty="0" err="1" smtClean="0"/>
              <a:t>phenomenology</a:t>
            </a:r>
            <a:r>
              <a:rPr lang="fr-FR" dirty="0" smtClean="0"/>
              <a:t>  </a:t>
            </a:r>
            <a:endParaRPr lang="fr-FR" dirty="0"/>
          </a:p>
        </p:txBody>
      </p:sp>
      <p:sp>
        <p:nvSpPr>
          <p:cNvPr id="8" name="Ellipse 7"/>
          <p:cNvSpPr/>
          <p:nvPr/>
        </p:nvSpPr>
        <p:spPr>
          <a:xfrm>
            <a:off x="292100" y="3314700"/>
            <a:ext cx="5295900" cy="2882900"/>
          </a:xfrm>
          <a:prstGeom prst="ellipse">
            <a:avLst/>
          </a:prstGeom>
          <a:solidFill>
            <a:srgbClr val="E8E8E8"/>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12" name="ZoneTexte 11"/>
          <p:cNvSpPr txBox="1"/>
          <p:nvPr/>
        </p:nvSpPr>
        <p:spPr>
          <a:xfrm>
            <a:off x="6426200" y="4381500"/>
            <a:ext cx="1735371" cy="1077218"/>
          </a:xfrm>
          <a:prstGeom prst="rect">
            <a:avLst/>
          </a:prstGeom>
          <a:noFill/>
        </p:spPr>
        <p:txBody>
          <a:bodyPr wrap="none" rtlCol="0">
            <a:spAutoFit/>
          </a:bodyPr>
          <a:lstStyle/>
          <a:p>
            <a:r>
              <a:rPr lang="fr-FR" sz="3200" dirty="0" smtClean="0">
                <a:solidFill>
                  <a:srgbClr val="FFFF66"/>
                </a:solidFill>
              </a:rPr>
              <a:t>ID </a:t>
            </a:r>
            <a:r>
              <a:rPr lang="fr-FR" sz="3200" dirty="0" err="1" smtClean="0">
                <a:solidFill>
                  <a:srgbClr val="FFFF66"/>
                </a:solidFill>
              </a:rPr>
              <a:t>card</a:t>
            </a:r>
            <a:r>
              <a:rPr lang="fr-FR" sz="3200" dirty="0" smtClean="0">
                <a:solidFill>
                  <a:srgbClr val="FFFF66"/>
                </a:solidFill>
              </a:rPr>
              <a:t> : </a:t>
            </a:r>
          </a:p>
          <a:p>
            <a:r>
              <a:rPr lang="fr-FR" sz="3200" dirty="0" smtClean="0">
                <a:solidFill>
                  <a:srgbClr val="FFCD32"/>
                </a:solidFill>
              </a:rPr>
              <a:t>Y</a:t>
            </a:r>
            <a:r>
              <a:rPr lang="fr-FR" sz="3200" baseline="-25000" dirty="0" smtClean="0">
                <a:solidFill>
                  <a:srgbClr val="FFCD32"/>
                </a:solidFill>
              </a:rPr>
              <a:t>1</a:t>
            </a:r>
            <a:r>
              <a:rPr lang="fr-FR" sz="3200" dirty="0" smtClean="0">
                <a:solidFill>
                  <a:srgbClr val="00FFFF"/>
                </a:solidFill>
              </a:rPr>
              <a:t>N</a:t>
            </a:r>
            <a:r>
              <a:rPr lang="fr-FR" sz="3200" baseline="-25000" dirty="0" smtClean="0">
                <a:solidFill>
                  <a:srgbClr val="00FFFF"/>
                </a:solidFill>
              </a:rPr>
              <a:t>2</a:t>
            </a:r>
            <a:endParaRPr lang="fr-FR" sz="3200" dirty="0">
              <a:solidFill>
                <a:schemeClr val="tx1"/>
              </a:solidFill>
            </a:endParaRPr>
          </a:p>
        </p:txBody>
      </p:sp>
      <p:sp>
        <p:nvSpPr>
          <p:cNvPr id="15" name="Ellipse 14"/>
          <p:cNvSpPr/>
          <p:nvPr/>
        </p:nvSpPr>
        <p:spPr>
          <a:xfrm>
            <a:off x="4572000" y="4597400"/>
            <a:ext cx="787400" cy="812800"/>
          </a:xfrm>
          <a:prstGeom prst="ellipse">
            <a:avLst/>
          </a:prstGeom>
          <a:solidFill>
            <a:srgbClr val="FFFF66"/>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smtClean="0">
                <a:solidFill>
                  <a:schemeClr val="bg1"/>
                </a:solidFill>
              </a:rPr>
              <a:t>S</a:t>
            </a:r>
            <a:endParaRPr lang="fr-FR" sz="4000" dirty="0">
              <a:solidFill>
                <a:schemeClr val="bg1"/>
              </a:solidFill>
            </a:endParaRPr>
          </a:p>
        </p:txBody>
      </p:sp>
      <p:cxnSp>
        <p:nvCxnSpPr>
          <p:cNvPr id="18" name="Connecteur droit avec flèche 17"/>
          <p:cNvCxnSpPr>
            <a:stCxn id="15" idx="6"/>
          </p:cNvCxnSpPr>
          <p:nvPr/>
        </p:nvCxnSpPr>
        <p:spPr>
          <a:xfrm flipV="1">
            <a:off x="5359400" y="4737100"/>
            <a:ext cx="1117600" cy="266700"/>
          </a:xfrm>
          <a:prstGeom prst="straightConnector1">
            <a:avLst/>
          </a:prstGeom>
          <a:ln w="57150" cmpd="sng">
            <a:solidFill>
              <a:srgbClr val="FFFF66"/>
            </a:solidFill>
            <a:tailEnd type="arrow"/>
          </a:ln>
        </p:spPr>
        <p:style>
          <a:lnRef idx="2">
            <a:schemeClr val="accent1"/>
          </a:lnRef>
          <a:fillRef idx="0">
            <a:schemeClr val="accent1"/>
          </a:fillRef>
          <a:effectRef idx="1">
            <a:schemeClr val="accent1"/>
          </a:effectRef>
          <a:fontRef idx="minor">
            <a:schemeClr val="tx1"/>
          </a:fontRef>
        </p:style>
      </p:cxnSp>
      <p:sp>
        <p:nvSpPr>
          <p:cNvPr id="13" name="Ellipse 12"/>
          <p:cNvSpPr/>
          <p:nvPr/>
        </p:nvSpPr>
        <p:spPr>
          <a:xfrm rot="278461">
            <a:off x="1511300" y="4254500"/>
            <a:ext cx="3924300" cy="1295400"/>
          </a:xfrm>
          <a:prstGeom prst="ellipse">
            <a:avLst/>
          </a:prstGeom>
          <a:solidFill>
            <a:srgbClr val="00FFFF">
              <a:alpha val="57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err="1" smtClean="0">
                <a:solidFill>
                  <a:schemeClr val="bg1"/>
                </a:solidFill>
              </a:rPr>
              <a:t>Context</a:t>
            </a:r>
            <a:r>
              <a:rPr lang="fr-FR" sz="4000" dirty="0" smtClean="0">
                <a:solidFill>
                  <a:schemeClr val="bg1"/>
                </a:solidFill>
              </a:rPr>
              <a:t> 2</a:t>
            </a:r>
            <a:endParaRPr lang="fr-FR" sz="4000" dirty="0">
              <a:solidFill>
                <a:schemeClr val="bg1"/>
              </a:solidFill>
            </a:endParaRPr>
          </a:p>
        </p:txBody>
      </p:sp>
      <p:sp>
        <p:nvSpPr>
          <p:cNvPr id="16" name="Ellipse 15"/>
          <p:cNvSpPr/>
          <p:nvPr/>
        </p:nvSpPr>
        <p:spPr>
          <a:xfrm rot="1297245">
            <a:off x="1625600" y="3835400"/>
            <a:ext cx="3924300" cy="1295400"/>
          </a:xfrm>
          <a:prstGeom prst="ellipse">
            <a:avLst/>
          </a:prstGeom>
          <a:solidFill>
            <a:srgbClr val="FFCD32">
              <a:alpha val="50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err="1" smtClean="0">
                <a:solidFill>
                  <a:schemeClr val="bg1"/>
                </a:solidFill>
              </a:rPr>
              <a:t>Context</a:t>
            </a:r>
            <a:r>
              <a:rPr lang="fr-FR" sz="4000" dirty="0" smtClean="0">
                <a:solidFill>
                  <a:schemeClr val="bg1"/>
                </a:solidFill>
              </a:rPr>
              <a:t> 1</a:t>
            </a:r>
            <a:endParaRPr lang="fr-FR" sz="4000" dirty="0">
              <a:solidFill>
                <a:schemeClr val="bg1"/>
              </a:solidFill>
            </a:endParaRPr>
          </a:p>
        </p:txBody>
      </p:sp>
      <p:sp>
        <p:nvSpPr>
          <p:cNvPr id="10" name="ZoneTexte 9"/>
          <p:cNvSpPr txBox="1"/>
          <p:nvPr/>
        </p:nvSpPr>
        <p:spPr>
          <a:xfrm>
            <a:off x="279400" y="1224290"/>
            <a:ext cx="8420100" cy="1077218"/>
          </a:xfrm>
          <a:prstGeom prst="rect">
            <a:avLst/>
          </a:prstGeom>
          <a:noFill/>
          <a:ln>
            <a:solidFill>
              <a:schemeClr val="tx1"/>
            </a:solidFill>
          </a:ln>
        </p:spPr>
        <p:txBody>
          <a:bodyPr wrap="square" rtlCol="0">
            <a:spAutoFit/>
          </a:bodyPr>
          <a:lstStyle/>
          <a:p>
            <a:r>
              <a:rPr lang="fr-FR" sz="3200" dirty="0" smtClean="0">
                <a:solidFill>
                  <a:schemeClr val="tx1"/>
                </a:solidFill>
                <a:latin typeface="Corbel"/>
                <a:cs typeface="Corbel"/>
              </a:rPr>
              <a:t>The ID </a:t>
            </a:r>
            <a:r>
              <a:rPr lang="fr-FR" sz="3200" dirty="0" err="1" smtClean="0">
                <a:solidFill>
                  <a:schemeClr val="tx1"/>
                </a:solidFill>
                <a:latin typeface="Corbel"/>
                <a:cs typeface="Corbel"/>
              </a:rPr>
              <a:t>card</a:t>
            </a:r>
            <a:r>
              <a:rPr lang="fr-FR" sz="3200" dirty="0" smtClean="0">
                <a:solidFill>
                  <a:schemeClr val="tx1"/>
                </a:solidFill>
                <a:latin typeface="Corbel"/>
                <a:cs typeface="Corbel"/>
              </a:rPr>
              <a:t> = the </a:t>
            </a:r>
            <a:r>
              <a:rPr lang="fr-FR" sz="3200" dirty="0" err="1" smtClean="0">
                <a:solidFill>
                  <a:schemeClr val="tx1"/>
                </a:solidFill>
                <a:latin typeface="Corbel"/>
                <a:cs typeface="Corbel"/>
              </a:rPr>
              <a:t>answers</a:t>
            </a:r>
            <a:r>
              <a:rPr lang="fr-FR" sz="3200" dirty="0" smtClean="0">
                <a:solidFill>
                  <a:schemeClr val="tx1"/>
                </a:solidFill>
                <a:latin typeface="Corbel"/>
                <a:cs typeface="Corbel"/>
              </a:rPr>
              <a:t> </a:t>
            </a:r>
            <a:r>
              <a:rPr lang="fr-FR" sz="3200" dirty="0" err="1" smtClean="0">
                <a:solidFill>
                  <a:schemeClr val="tx1"/>
                </a:solidFill>
                <a:latin typeface="Corbel"/>
                <a:cs typeface="Corbel"/>
              </a:rPr>
              <a:t>may</a:t>
            </a:r>
            <a:r>
              <a:rPr lang="fr-FR" sz="3200" dirty="0" smtClean="0">
                <a:solidFill>
                  <a:schemeClr val="tx1"/>
                </a:solidFill>
                <a:latin typeface="Corbel"/>
                <a:cs typeface="Corbel"/>
              </a:rPr>
              <a:t> </a:t>
            </a:r>
            <a:r>
              <a:rPr lang="fr-FR" sz="3200" dirty="0" err="1" smtClean="0">
                <a:solidFill>
                  <a:schemeClr val="tx1"/>
                </a:solidFill>
                <a:latin typeface="Corbel"/>
                <a:cs typeface="Corbel"/>
              </a:rPr>
              <a:t>depend</a:t>
            </a:r>
            <a:r>
              <a:rPr lang="fr-FR" sz="3200" dirty="0" smtClean="0">
                <a:solidFill>
                  <a:schemeClr val="tx1"/>
                </a:solidFill>
                <a:latin typeface="Corbel"/>
                <a:cs typeface="Corbel"/>
              </a:rPr>
              <a:t> on the </a:t>
            </a:r>
            <a:r>
              <a:rPr lang="fr-FR" sz="3200" dirty="0" err="1" smtClean="0">
                <a:solidFill>
                  <a:schemeClr val="tx1"/>
                </a:solidFill>
                <a:latin typeface="Corbel"/>
                <a:cs typeface="Corbel"/>
              </a:rPr>
              <a:t>ordering</a:t>
            </a:r>
            <a:r>
              <a:rPr lang="fr-FR" sz="3200" dirty="0" smtClean="0">
                <a:solidFill>
                  <a:schemeClr val="tx1"/>
                </a:solidFill>
                <a:latin typeface="Corbel"/>
                <a:cs typeface="Corbel"/>
              </a:rPr>
              <a:t> of the questions</a:t>
            </a:r>
            <a:endParaRPr lang="fr-FR" sz="3200" dirty="0" smtClean="0">
              <a:solidFill>
                <a:srgbClr val="FFFF66"/>
              </a:solidFill>
              <a:latin typeface="Corbel"/>
              <a:cs typeface="Corbel"/>
            </a:endParaRPr>
          </a:p>
        </p:txBody>
      </p:sp>
    </p:spTree>
    <p:extLst>
      <p:ext uri="{BB962C8B-B14F-4D97-AF65-F5344CB8AC3E}">
        <p14:creationId xmlns:p14="http://schemas.microsoft.com/office/powerpoint/2010/main" val="33473573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54000" y="1188472"/>
            <a:ext cx="8559800" cy="5016757"/>
          </a:xfrm>
          <a:prstGeom prst="rect">
            <a:avLst/>
          </a:prstGeom>
          <a:ln>
            <a:solidFill>
              <a:srgbClr val="FFFFFF"/>
            </a:solidFill>
          </a:ln>
        </p:spPr>
        <p:txBody>
          <a:bodyPr wrap="square">
            <a:spAutoFit/>
          </a:bodyPr>
          <a:lstStyle/>
          <a:p>
            <a:r>
              <a:rPr lang="fr-FR" sz="3200" b="1" i="1" dirty="0" err="1" smtClean="0">
                <a:solidFill>
                  <a:srgbClr val="FFFFFF"/>
                </a:solidFill>
                <a:latin typeface="Corbel"/>
                <a:cs typeface="Corbel"/>
              </a:rPr>
              <a:t>Ontology</a:t>
            </a:r>
            <a:r>
              <a:rPr lang="fr-FR" sz="3200" b="1" i="1" dirty="0" smtClean="0">
                <a:solidFill>
                  <a:srgbClr val="FFFFFF"/>
                </a:solidFill>
                <a:latin typeface="Corbel"/>
                <a:cs typeface="Corbel"/>
              </a:rPr>
              <a:t> </a:t>
            </a:r>
            <a:r>
              <a:rPr lang="fr-FR" sz="3200" dirty="0" err="1" smtClean="0">
                <a:solidFill>
                  <a:srgbClr val="FFFFFF"/>
                </a:solidFill>
                <a:latin typeface="Corbel"/>
                <a:cs typeface="Corbel"/>
              </a:rPr>
              <a:t>Defines</a:t>
            </a:r>
            <a:r>
              <a:rPr lang="fr-FR" sz="3200" dirty="0" smtClean="0">
                <a:solidFill>
                  <a:srgbClr val="FFFFFF"/>
                </a:solidFill>
                <a:latin typeface="Corbel"/>
                <a:cs typeface="Corbel"/>
              </a:rPr>
              <a:t> </a:t>
            </a:r>
            <a:r>
              <a:rPr lang="fr-FR" sz="3200" dirty="0" err="1" smtClean="0">
                <a:solidFill>
                  <a:srgbClr val="FFFFFF"/>
                </a:solidFill>
                <a:latin typeface="Corbel"/>
                <a:cs typeface="Corbel"/>
              </a:rPr>
              <a:t>what</a:t>
            </a:r>
            <a:r>
              <a:rPr lang="fr-FR" sz="3200" dirty="0" smtClean="0">
                <a:solidFill>
                  <a:srgbClr val="FFFFFF"/>
                </a:solidFill>
                <a:latin typeface="Corbel"/>
                <a:cs typeface="Corbel"/>
              </a:rPr>
              <a:t> </a:t>
            </a:r>
            <a:r>
              <a:rPr lang="fr-FR" sz="3200" dirty="0" err="1" smtClean="0">
                <a:solidFill>
                  <a:srgbClr val="FFFFFF"/>
                </a:solidFill>
                <a:latin typeface="Corbel"/>
                <a:cs typeface="Corbel"/>
              </a:rPr>
              <a:t>exists</a:t>
            </a:r>
            <a:r>
              <a:rPr lang="fr-FR" sz="3200" dirty="0">
                <a:solidFill>
                  <a:srgbClr val="FFFFFF"/>
                </a:solidFill>
                <a:latin typeface="Corbel"/>
                <a:cs typeface="Corbel"/>
              </a:rPr>
              <a:t> </a:t>
            </a:r>
            <a:r>
              <a:rPr lang="fr-FR" sz="3200" dirty="0" smtClean="0">
                <a:solidFill>
                  <a:srgbClr val="FFFFFF"/>
                </a:solidFill>
                <a:latin typeface="Corbel"/>
                <a:cs typeface="Corbel"/>
              </a:rPr>
              <a:t>[</a:t>
            </a:r>
            <a:r>
              <a:rPr lang="fr-FR" sz="3200" dirty="0" err="1" smtClean="0">
                <a:solidFill>
                  <a:srgbClr val="FFFFFF"/>
                </a:solidFill>
                <a:latin typeface="Corbel"/>
                <a:cs typeface="Corbel"/>
              </a:rPr>
              <a:t>metaphysics</a:t>
            </a:r>
            <a:r>
              <a:rPr lang="fr-FR" sz="3200" dirty="0" smtClean="0">
                <a:solidFill>
                  <a:srgbClr val="FFFFFF"/>
                </a:solidFill>
                <a:latin typeface="Corbel"/>
                <a:cs typeface="Corbel"/>
              </a:rPr>
              <a:t>, </a:t>
            </a:r>
            <a:r>
              <a:rPr lang="fr-FR" sz="3200" dirty="0" err="1" smtClean="0">
                <a:solidFill>
                  <a:srgbClr val="FFFFFF"/>
                </a:solidFill>
                <a:latin typeface="Corbel"/>
                <a:cs typeface="Corbel"/>
              </a:rPr>
              <a:t>speculation</a:t>
            </a:r>
            <a:r>
              <a:rPr lang="fr-FR" sz="3200" dirty="0" smtClean="0">
                <a:solidFill>
                  <a:srgbClr val="FFFFFF"/>
                </a:solidFill>
                <a:latin typeface="Corbel"/>
                <a:cs typeface="Corbel"/>
              </a:rPr>
              <a:t>]. </a:t>
            </a:r>
            <a:r>
              <a:rPr lang="fr-FR" sz="3200" dirty="0" err="1" smtClean="0">
                <a:solidFill>
                  <a:srgbClr val="FFFFFF"/>
                </a:solidFill>
                <a:latin typeface="Corbel"/>
                <a:cs typeface="Corbel"/>
              </a:rPr>
              <a:t>Ontology</a:t>
            </a:r>
            <a:r>
              <a:rPr lang="fr-FR" sz="3200" dirty="0" smtClean="0">
                <a:solidFill>
                  <a:srgbClr val="FFFFFF"/>
                </a:solidFill>
                <a:latin typeface="Corbel"/>
                <a:cs typeface="Corbel"/>
              </a:rPr>
              <a:t> </a:t>
            </a:r>
            <a:r>
              <a:rPr lang="fr-FR" sz="3200" dirty="0" err="1" smtClean="0">
                <a:solidFill>
                  <a:srgbClr val="FFFFFF"/>
                </a:solidFill>
                <a:latin typeface="Corbel"/>
                <a:cs typeface="Corbel"/>
              </a:rPr>
              <a:t>is</a:t>
            </a:r>
            <a:r>
              <a:rPr lang="fr-FR" sz="3200" dirty="0" smtClean="0">
                <a:solidFill>
                  <a:srgbClr val="FFFFFF"/>
                </a:solidFill>
                <a:latin typeface="Corbel"/>
                <a:cs typeface="Corbel"/>
              </a:rPr>
              <a:t> </a:t>
            </a:r>
            <a:r>
              <a:rPr lang="fr-FR" sz="3200" dirty="0" err="1" smtClean="0">
                <a:solidFill>
                  <a:srgbClr val="FFFFFF"/>
                </a:solidFill>
                <a:latin typeface="Corbel"/>
                <a:cs typeface="Corbel"/>
              </a:rPr>
              <a:t>postulated</a:t>
            </a:r>
            <a:endParaRPr lang="fr-FR" sz="3200" dirty="0" smtClean="0">
              <a:solidFill>
                <a:srgbClr val="FFFFFF"/>
              </a:solidFill>
              <a:latin typeface="Corbel"/>
              <a:cs typeface="Corbel"/>
            </a:endParaRPr>
          </a:p>
          <a:p>
            <a:r>
              <a:rPr lang="fr-FR" sz="3200" b="1" i="1" dirty="0" err="1" smtClean="0">
                <a:solidFill>
                  <a:srgbClr val="FFFFFF"/>
                </a:solidFill>
                <a:latin typeface="Corbel"/>
                <a:cs typeface="Corbel"/>
              </a:rPr>
              <a:t>Epistemology</a:t>
            </a:r>
            <a:r>
              <a:rPr lang="fr-FR" sz="3200" dirty="0" smtClean="0">
                <a:solidFill>
                  <a:srgbClr val="FFFFFF"/>
                </a:solidFill>
                <a:latin typeface="Corbel"/>
                <a:cs typeface="Corbel"/>
              </a:rPr>
              <a:t> </a:t>
            </a:r>
            <a:r>
              <a:rPr lang="fr-FR" sz="3200" dirty="0" err="1" smtClean="0">
                <a:solidFill>
                  <a:srgbClr val="FFFFFF"/>
                </a:solidFill>
                <a:latin typeface="Corbel"/>
                <a:cs typeface="Corbel"/>
              </a:rPr>
              <a:t>Defines</a:t>
            </a:r>
            <a:r>
              <a:rPr lang="fr-FR" sz="3200" dirty="0" smtClean="0">
                <a:solidFill>
                  <a:srgbClr val="FFFFFF"/>
                </a:solidFill>
                <a:latin typeface="Corbel"/>
                <a:cs typeface="Corbel"/>
              </a:rPr>
              <a:t> </a:t>
            </a:r>
            <a:r>
              <a:rPr lang="fr-FR" sz="3200" dirty="0" err="1" smtClean="0">
                <a:solidFill>
                  <a:srgbClr val="FFFFFF"/>
                </a:solidFill>
                <a:latin typeface="Corbel"/>
                <a:cs typeface="Corbel"/>
              </a:rPr>
              <a:t>what</a:t>
            </a:r>
            <a:r>
              <a:rPr lang="fr-FR" sz="3200" dirty="0" smtClean="0">
                <a:solidFill>
                  <a:srgbClr val="FFFFFF"/>
                </a:solidFill>
                <a:latin typeface="Corbel"/>
                <a:cs typeface="Corbel"/>
              </a:rPr>
              <a:t> </a:t>
            </a:r>
            <a:r>
              <a:rPr lang="fr-FR" sz="3200" dirty="0" err="1" smtClean="0">
                <a:solidFill>
                  <a:srgbClr val="FFFFFF"/>
                </a:solidFill>
                <a:latin typeface="Corbel"/>
                <a:cs typeface="Corbel"/>
              </a:rPr>
              <a:t>can</a:t>
            </a:r>
            <a:r>
              <a:rPr lang="fr-FR" sz="3200" dirty="0" smtClean="0">
                <a:solidFill>
                  <a:srgbClr val="FFFFFF"/>
                </a:solidFill>
                <a:latin typeface="Corbel"/>
                <a:cs typeface="Corbel"/>
              </a:rPr>
              <a:t> </a:t>
            </a:r>
            <a:r>
              <a:rPr lang="fr-FR" sz="3200" dirty="0" err="1" smtClean="0">
                <a:solidFill>
                  <a:srgbClr val="FFFFFF"/>
                </a:solidFill>
                <a:latin typeface="Corbel"/>
                <a:cs typeface="Corbel"/>
              </a:rPr>
              <a:t>be</a:t>
            </a:r>
            <a:r>
              <a:rPr lang="fr-FR" sz="3200" dirty="0" smtClean="0">
                <a:solidFill>
                  <a:srgbClr val="FFFFFF"/>
                </a:solidFill>
                <a:latin typeface="Corbel"/>
                <a:cs typeface="Corbel"/>
              </a:rPr>
              <a:t> </a:t>
            </a:r>
            <a:r>
              <a:rPr lang="fr-FR" sz="3200" dirty="0" err="1" smtClean="0">
                <a:solidFill>
                  <a:srgbClr val="FFFFFF"/>
                </a:solidFill>
                <a:latin typeface="Corbel"/>
                <a:cs typeface="Corbel"/>
              </a:rPr>
              <a:t>known</a:t>
            </a:r>
            <a:endParaRPr lang="fr-FR" sz="3200" dirty="0" smtClean="0">
              <a:solidFill>
                <a:srgbClr val="FFFFFF"/>
              </a:solidFill>
              <a:latin typeface="Corbel"/>
              <a:cs typeface="Corbel"/>
            </a:endParaRPr>
          </a:p>
          <a:p>
            <a:endParaRPr lang="fr-FR" sz="3200" i="1" dirty="0">
              <a:solidFill>
                <a:srgbClr val="FFFFFF"/>
              </a:solidFill>
              <a:latin typeface="Corbel"/>
              <a:cs typeface="Corbel"/>
            </a:endParaRPr>
          </a:p>
          <a:p>
            <a:r>
              <a:rPr lang="fr-FR" sz="3200" b="1" i="1" dirty="0" err="1" smtClean="0">
                <a:solidFill>
                  <a:srgbClr val="FFFFFF"/>
                </a:solidFill>
                <a:latin typeface="Corbel"/>
                <a:cs typeface="Corbel"/>
              </a:rPr>
              <a:t>Realism</a:t>
            </a:r>
            <a:r>
              <a:rPr lang="fr-FR" sz="3200" b="1" i="1" dirty="0" smtClean="0">
                <a:solidFill>
                  <a:srgbClr val="FFFFFF"/>
                </a:solidFill>
                <a:latin typeface="Corbel"/>
                <a:cs typeface="Corbel"/>
              </a:rPr>
              <a:t> </a:t>
            </a:r>
            <a:r>
              <a:rPr lang="fr-FR" sz="3200" dirty="0" err="1" smtClean="0">
                <a:solidFill>
                  <a:srgbClr val="FFFFFF"/>
                </a:solidFill>
                <a:latin typeface="Corbel"/>
                <a:cs typeface="Corbel"/>
              </a:rPr>
              <a:t>Statement</a:t>
            </a:r>
            <a:r>
              <a:rPr lang="fr-FR" sz="3200" dirty="0" smtClean="0">
                <a:solidFill>
                  <a:srgbClr val="FFFFFF"/>
                </a:solidFill>
                <a:latin typeface="Corbel"/>
                <a:cs typeface="Corbel"/>
              </a:rPr>
              <a:t> </a:t>
            </a:r>
            <a:r>
              <a:rPr lang="fr-FR" sz="3200" dirty="0" err="1" smtClean="0">
                <a:solidFill>
                  <a:srgbClr val="FFFFFF"/>
                </a:solidFill>
                <a:latin typeface="Corbel"/>
                <a:cs typeface="Corbel"/>
              </a:rPr>
              <a:t>that</a:t>
            </a:r>
            <a:r>
              <a:rPr lang="fr-FR" sz="3200" dirty="0" smtClean="0">
                <a:solidFill>
                  <a:srgbClr val="FFFFFF"/>
                </a:solidFill>
                <a:latin typeface="Corbel"/>
                <a:cs typeface="Corbel"/>
              </a:rPr>
              <a:t> </a:t>
            </a:r>
            <a:r>
              <a:rPr lang="fr-FR" sz="3200" dirty="0" err="1" smtClean="0">
                <a:solidFill>
                  <a:srgbClr val="FFFFFF"/>
                </a:solidFill>
                <a:latin typeface="Corbel"/>
                <a:cs typeface="Corbel"/>
              </a:rPr>
              <a:t>things</a:t>
            </a:r>
            <a:r>
              <a:rPr lang="fr-FR" sz="3200" dirty="0" smtClean="0">
                <a:solidFill>
                  <a:srgbClr val="FFFFFF"/>
                </a:solidFill>
                <a:latin typeface="Corbel"/>
                <a:cs typeface="Corbel"/>
              </a:rPr>
              <a:t> </a:t>
            </a:r>
            <a:r>
              <a:rPr lang="fr-FR" sz="3200" dirty="0" err="1" smtClean="0">
                <a:solidFill>
                  <a:srgbClr val="FFFFFF"/>
                </a:solidFill>
                <a:latin typeface="Corbel"/>
                <a:cs typeface="Corbel"/>
              </a:rPr>
              <a:t>exist</a:t>
            </a:r>
            <a:r>
              <a:rPr lang="fr-FR" sz="3200" dirty="0" smtClean="0">
                <a:solidFill>
                  <a:srgbClr val="FFFFFF"/>
                </a:solidFill>
                <a:latin typeface="Corbel"/>
                <a:cs typeface="Corbel"/>
              </a:rPr>
              <a:t>, </a:t>
            </a:r>
            <a:r>
              <a:rPr lang="fr-FR" sz="3200" dirty="0" err="1" smtClean="0">
                <a:solidFill>
                  <a:srgbClr val="FFFFFF"/>
                </a:solidFill>
                <a:latin typeface="Corbel"/>
                <a:cs typeface="Corbel"/>
              </a:rPr>
              <a:t>even</a:t>
            </a:r>
            <a:r>
              <a:rPr lang="fr-FR" sz="3200" dirty="0" smtClean="0">
                <a:solidFill>
                  <a:srgbClr val="FFFFFF"/>
                </a:solidFill>
                <a:latin typeface="Corbel"/>
                <a:cs typeface="Corbel"/>
              </a:rPr>
              <a:t> if </a:t>
            </a:r>
            <a:r>
              <a:rPr lang="fr-FR" sz="3200" dirty="0" err="1" smtClean="0">
                <a:solidFill>
                  <a:srgbClr val="FFFFFF"/>
                </a:solidFill>
                <a:latin typeface="Corbel"/>
                <a:cs typeface="Corbel"/>
              </a:rPr>
              <a:t>unobserved</a:t>
            </a:r>
            <a:r>
              <a:rPr lang="fr-FR" sz="3200" dirty="0" smtClean="0">
                <a:solidFill>
                  <a:srgbClr val="FFFFFF"/>
                </a:solidFill>
                <a:latin typeface="Corbel"/>
                <a:cs typeface="Corbel"/>
              </a:rPr>
              <a:t> </a:t>
            </a:r>
          </a:p>
          <a:p>
            <a:r>
              <a:rPr lang="fr-FR" sz="3200" b="1" i="1" dirty="0" smtClean="0">
                <a:solidFill>
                  <a:srgbClr val="FFFFFF"/>
                </a:solidFill>
                <a:latin typeface="Corbel"/>
                <a:cs typeface="Corbel"/>
              </a:rPr>
              <a:t>State </a:t>
            </a:r>
            <a:r>
              <a:rPr lang="fr-FR" sz="3200" dirty="0" smtClean="0">
                <a:solidFill>
                  <a:srgbClr val="FFFFFF"/>
                </a:solidFill>
                <a:latin typeface="Corbel"/>
                <a:cs typeface="Corbel"/>
              </a:rPr>
              <a:t>Mode of existence of a </a:t>
            </a:r>
            <a:r>
              <a:rPr lang="fr-FR" sz="3200" dirty="0" err="1" smtClean="0">
                <a:solidFill>
                  <a:srgbClr val="FFFFFF"/>
                </a:solidFill>
                <a:latin typeface="Corbel"/>
                <a:cs typeface="Corbel"/>
              </a:rPr>
              <a:t>thing</a:t>
            </a:r>
            <a:r>
              <a:rPr lang="fr-FR" sz="3200" dirty="0" smtClean="0">
                <a:solidFill>
                  <a:srgbClr val="FFFFFF"/>
                </a:solidFill>
                <a:latin typeface="Corbel"/>
                <a:cs typeface="Corbel"/>
              </a:rPr>
              <a:t> </a:t>
            </a:r>
          </a:p>
          <a:p>
            <a:endParaRPr lang="fr-FR" sz="3200" dirty="0" smtClean="0">
              <a:solidFill>
                <a:srgbClr val="FFFFFF"/>
              </a:solidFill>
              <a:latin typeface="Corbel"/>
              <a:cs typeface="Corbel"/>
            </a:endParaRPr>
          </a:p>
          <a:p>
            <a:r>
              <a:rPr lang="fr-FR" sz="3200" b="1" i="1" dirty="0" err="1" smtClean="0">
                <a:solidFill>
                  <a:srgbClr val="FFFFFF"/>
                </a:solidFill>
                <a:latin typeface="Corbel"/>
                <a:cs typeface="Corbel"/>
              </a:rPr>
              <a:t>Objectivity</a:t>
            </a:r>
            <a:r>
              <a:rPr lang="fr-FR" sz="3200" b="1" i="1" dirty="0" smtClean="0">
                <a:solidFill>
                  <a:srgbClr val="FFFFFF"/>
                </a:solidFill>
                <a:latin typeface="Corbel"/>
                <a:cs typeface="Corbel"/>
              </a:rPr>
              <a:t>  </a:t>
            </a:r>
            <a:r>
              <a:rPr lang="fr-FR" sz="3200" dirty="0" err="1" smtClean="0">
                <a:solidFill>
                  <a:srgbClr val="FFFFFF"/>
                </a:solidFill>
                <a:latin typeface="Corbel"/>
                <a:cs typeface="Corbel"/>
              </a:rPr>
              <a:t>Statement</a:t>
            </a:r>
            <a:r>
              <a:rPr lang="fr-FR" sz="3200" dirty="0" smtClean="0">
                <a:solidFill>
                  <a:srgbClr val="FFFFFF"/>
                </a:solidFill>
                <a:latin typeface="Corbel"/>
                <a:cs typeface="Corbel"/>
              </a:rPr>
              <a:t> </a:t>
            </a:r>
            <a:r>
              <a:rPr lang="fr-FR" sz="3200" dirty="0" err="1" smtClean="0">
                <a:solidFill>
                  <a:srgbClr val="FFFFFF"/>
                </a:solidFill>
                <a:latin typeface="Corbel"/>
                <a:cs typeface="Corbel"/>
              </a:rPr>
              <a:t>that</a:t>
            </a:r>
            <a:r>
              <a:rPr lang="fr-FR" sz="3200" dirty="0" smtClean="0">
                <a:solidFill>
                  <a:srgbClr val="FFFFFF"/>
                </a:solidFill>
                <a:latin typeface="Corbel"/>
                <a:cs typeface="Corbel"/>
              </a:rPr>
              <a:t> </a:t>
            </a:r>
            <a:r>
              <a:rPr lang="fr-FR" sz="3200" dirty="0" err="1" smtClean="0">
                <a:solidFill>
                  <a:srgbClr val="FFFFFF"/>
                </a:solidFill>
                <a:latin typeface="Corbel"/>
                <a:cs typeface="Corbel"/>
              </a:rPr>
              <a:t>things</a:t>
            </a:r>
            <a:r>
              <a:rPr lang="fr-FR" sz="3200" dirty="0" smtClean="0">
                <a:solidFill>
                  <a:srgbClr val="FFFFFF"/>
                </a:solidFill>
                <a:latin typeface="Corbel"/>
                <a:cs typeface="Corbel"/>
              </a:rPr>
              <a:t> have a state (</a:t>
            </a:r>
            <a:r>
              <a:rPr lang="fr-FR" sz="3200" dirty="0" err="1" smtClean="0">
                <a:solidFill>
                  <a:srgbClr val="FFFFFF"/>
                </a:solidFill>
                <a:latin typeface="Corbel"/>
                <a:cs typeface="Corbel"/>
              </a:rPr>
              <a:t>even</a:t>
            </a:r>
            <a:r>
              <a:rPr lang="fr-FR" sz="3200" dirty="0" smtClean="0">
                <a:solidFill>
                  <a:srgbClr val="FFFFFF"/>
                </a:solidFill>
                <a:latin typeface="Corbel"/>
                <a:cs typeface="Corbel"/>
              </a:rPr>
              <a:t> if </a:t>
            </a:r>
            <a:r>
              <a:rPr lang="fr-FR" sz="3200" dirty="0" err="1" smtClean="0">
                <a:solidFill>
                  <a:srgbClr val="FFFFFF"/>
                </a:solidFill>
                <a:latin typeface="Corbel"/>
                <a:cs typeface="Corbel"/>
              </a:rPr>
              <a:t>even</a:t>
            </a:r>
            <a:r>
              <a:rPr lang="fr-FR" sz="3200" dirty="0" smtClean="0">
                <a:solidFill>
                  <a:srgbClr val="FFFFFF"/>
                </a:solidFill>
                <a:latin typeface="Corbel"/>
                <a:cs typeface="Corbel"/>
              </a:rPr>
              <a:t> </a:t>
            </a:r>
            <a:r>
              <a:rPr lang="fr-FR" sz="3200" dirty="0" err="1" smtClean="0">
                <a:solidFill>
                  <a:srgbClr val="FFFFFF"/>
                </a:solidFill>
                <a:latin typeface="Corbel"/>
                <a:cs typeface="Corbel"/>
              </a:rPr>
              <a:t>unobserved</a:t>
            </a:r>
            <a:r>
              <a:rPr lang="fr-FR" sz="3200" dirty="0" smtClean="0">
                <a:solidFill>
                  <a:srgbClr val="FFFFFF"/>
                </a:solidFill>
                <a:latin typeface="Corbel"/>
                <a:cs typeface="Corbel"/>
              </a:rPr>
              <a:t>), and I </a:t>
            </a:r>
            <a:r>
              <a:rPr lang="fr-FR" sz="3200" dirty="0" err="1" smtClean="0">
                <a:solidFill>
                  <a:srgbClr val="FFFFFF"/>
                </a:solidFill>
                <a:latin typeface="Corbel"/>
                <a:cs typeface="Corbel"/>
              </a:rPr>
              <a:t>can</a:t>
            </a:r>
            <a:r>
              <a:rPr lang="fr-FR" sz="3200" dirty="0" smtClean="0">
                <a:solidFill>
                  <a:srgbClr val="FFFFFF"/>
                </a:solidFill>
                <a:latin typeface="Corbel"/>
                <a:cs typeface="Corbel"/>
              </a:rPr>
              <a:t> know </a:t>
            </a:r>
            <a:r>
              <a:rPr lang="fr-FR" sz="3200" dirty="0" err="1" smtClean="0">
                <a:solidFill>
                  <a:srgbClr val="FFFFFF"/>
                </a:solidFill>
                <a:latin typeface="Corbel"/>
                <a:cs typeface="Corbel"/>
              </a:rPr>
              <a:t>it</a:t>
            </a:r>
            <a:endParaRPr lang="fr-FR" sz="2800" b="1" i="1" dirty="0">
              <a:solidFill>
                <a:srgbClr val="FFFFFF"/>
              </a:solidFill>
              <a:latin typeface="Corbel"/>
              <a:cs typeface="Corbel"/>
            </a:endParaRPr>
          </a:p>
        </p:txBody>
      </p:sp>
      <p:sp>
        <p:nvSpPr>
          <p:cNvPr id="5" name="Titre 1"/>
          <p:cNvSpPr txBox="1">
            <a:spLocks/>
          </p:cNvSpPr>
          <p:nvPr/>
        </p:nvSpPr>
        <p:spPr>
          <a:xfrm>
            <a:off x="431800" y="0"/>
            <a:ext cx="8229600" cy="1143000"/>
          </a:xfrm>
          <a:prstGeom prst="rect">
            <a:avLst/>
          </a:prstGeom>
        </p:spPr>
        <p:txBody>
          <a:bodyPr/>
          <a:lst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A few </a:t>
            </a:r>
            <a:r>
              <a:rPr lang="fr-FR" dirty="0" err="1" smtClean="0"/>
              <a:t>words</a:t>
            </a:r>
            <a:r>
              <a:rPr lang="fr-FR" dirty="0" smtClean="0"/>
              <a:t> </a:t>
            </a:r>
            <a:endParaRPr lang="fr-FR" dirty="0"/>
          </a:p>
        </p:txBody>
      </p:sp>
    </p:spTree>
    <p:extLst>
      <p:ext uri="{BB962C8B-B14F-4D97-AF65-F5344CB8AC3E}">
        <p14:creationId xmlns:p14="http://schemas.microsoft.com/office/powerpoint/2010/main" val="374874070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0"/>
            <a:ext cx="8229600" cy="1143000"/>
          </a:xfrm>
        </p:spPr>
        <p:txBody>
          <a:bodyPr>
            <a:normAutofit/>
          </a:bodyPr>
          <a:lstStyle/>
          <a:p>
            <a:r>
              <a:rPr lang="fr-FR" dirty="0"/>
              <a:t>Quantum </a:t>
            </a:r>
            <a:r>
              <a:rPr lang="fr-FR" dirty="0" err="1" smtClean="0"/>
              <a:t>phenomenology</a:t>
            </a:r>
            <a:r>
              <a:rPr lang="fr-FR" dirty="0" smtClean="0"/>
              <a:t>  </a:t>
            </a:r>
            <a:endParaRPr lang="fr-FR" dirty="0"/>
          </a:p>
        </p:txBody>
      </p:sp>
      <p:sp>
        <p:nvSpPr>
          <p:cNvPr id="8" name="Ellipse 7"/>
          <p:cNvSpPr/>
          <p:nvPr/>
        </p:nvSpPr>
        <p:spPr>
          <a:xfrm>
            <a:off x="292100" y="3352800"/>
            <a:ext cx="5295900" cy="2844800"/>
          </a:xfrm>
          <a:prstGeom prst="ellipse">
            <a:avLst/>
          </a:prstGeom>
          <a:solidFill>
            <a:srgbClr val="E8E8E8"/>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12" name="ZoneTexte 11"/>
          <p:cNvSpPr txBox="1"/>
          <p:nvPr/>
        </p:nvSpPr>
        <p:spPr>
          <a:xfrm>
            <a:off x="6426200" y="4381500"/>
            <a:ext cx="1929601" cy="1077218"/>
          </a:xfrm>
          <a:prstGeom prst="rect">
            <a:avLst/>
          </a:prstGeom>
          <a:noFill/>
        </p:spPr>
        <p:txBody>
          <a:bodyPr wrap="none" rtlCol="0">
            <a:spAutoFit/>
          </a:bodyPr>
          <a:lstStyle/>
          <a:p>
            <a:r>
              <a:rPr lang="fr-FR" sz="3200" dirty="0" smtClean="0">
                <a:solidFill>
                  <a:srgbClr val="FFFF66"/>
                </a:solidFill>
              </a:rPr>
              <a:t>ID </a:t>
            </a:r>
            <a:r>
              <a:rPr lang="fr-FR" sz="3200" dirty="0" err="1" smtClean="0">
                <a:solidFill>
                  <a:srgbClr val="FFFF66"/>
                </a:solidFill>
              </a:rPr>
              <a:t>card</a:t>
            </a:r>
            <a:r>
              <a:rPr lang="fr-FR" sz="3200" dirty="0" smtClean="0">
                <a:solidFill>
                  <a:srgbClr val="FFFF66"/>
                </a:solidFill>
              </a:rPr>
              <a:t> : </a:t>
            </a:r>
          </a:p>
          <a:p>
            <a:r>
              <a:rPr lang="fr-FR" sz="3200" dirty="0" smtClean="0">
                <a:solidFill>
                  <a:srgbClr val="FFCD32"/>
                </a:solidFill>
              </a:rPr>
              <a:t>Y</a:t>
            </a:r>
            <a:r>
              <a:rPr lang="fr-FR" sz="3200" baseline="-25000" dirty="0" smtClean="0">
                <a:solidFill>
                  <a:srgbClr val="FFCD32"/>
                </a:solidFill>
              </a:rPr>
              <a:t>1</a:t>
            </a:r>
            <a:r>
              <a:rPr lang="fr-FR" sz="3200" dirty="0" smtClean="0">
                <a:solidFill>
                  <a:srgbClr val="00FFFF"/>
                </a:solidFill>
              </a:rPr>
              <a:t>N</a:t>
            </a:r>
            <a:r>
              <a:rPr lang="fr-FR" sz="3200" baseline="-25000" dirty="0" smtClean="0">
                <a:solidFill>
                  <a:srgbClr val="00FFFF"/>
                </a:solidFill>
              </a:rPr>
              <a:t>2</a:t>
            </a:r>
            <a:r>
              <a:rPr lang="fr-FR" sz="3200" dirty="0" smtClean="0">
                <a:solidFill>
                  <a:srgbClr val="FFCD32"/>
                </a:solidFill>
              </a:rPr>
              <a:t>N</a:t>
            </a:r>
            <a:r>
              <a:rPr lang="fr-FR" sz="3200" baseline="-25000" dirty="0" smtClean="0">
                <a:solidFill>
                  <a:srgbClr val="FFCD32"/>
                </a:solidFill>
              </a:rPr>
              <a:t>1 </a:t>
            </a:r>
            <a:r>
              <a:rPr lang="fr-FR" sz="3200" dirty="0" smtClean="0">
                <a:solidFill>
                  <a:schemeClr val="tx1"/>
                </a:solidFill>
                <a:sym typeface="Wingdings"/>
              </a:rPr>
              <a:t></a:t>
            </a:r>
            <a:endParaRPr lang="fr-FR" sz="3200" dirty="0">
              <a:solidFill>
                <a:schemeClr val="tx1"/>
              </a:solidFill>
            </a:endParaRPr>
          </a:p>
        </p:txBody>
      </p:sp>
      <p:sp>
        <p:nvSpPr>
          <p:cNvPr id="15" name="Ellipse 14"/>
          <p:cNvSpPr/>
          <p:nvPr/>
        </p:nvSpPr>
        <p:spPr>
          <a:xfrm>
            <a:off x="4572000" y="4597400"/>
            <a:ext cx="787400" cy="812800"/>
          </a:xfrm>
          <a:prstGeom prst="ellipse">
            <a:avLst/>
          </a:prstGeom>
          <a:solidFill>
            <a:srgbClr val="FFFF66"/>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smtClean="0">
                <a:solidFill>
                  <a:schemeClr val="bg1"/>
                </a:solidFill>
              </a:rPr>
              <a:t>S</a:t>
            </a:r>
            <a:endParaRPr lang="fr-FR" sz="4000" dirty="0">
              <a:solidFill>
                <a:schemeClr val="bg1"/>
              </a:solidFill>
            </a:endParaRPr>
          </a:p>
        </p:txBody>
      </p:sp>
      <p:cxnSp>
        <p:nvCxnSpPr>
          <p:cNvPr id="18" name="Connecteur droit avec flèche 17"/>
          <p:cNvCxnSpPr>
            <a:stCxn id="15" idx="6"/>
          </p:cNvCxnSpPr>
          <p:nvPr/>
        </p:nvCxnSpPr>
        <p:spPr>
          <a:xfrm flipV="1">
            <a:off x="5359400" y="4737100"/>
            <a:ext cx="1117600" cy="266700"/>
          </a:xfrm>
          <a:prstGeom prst="straightConnector1">
            <a:avLst/>
          </a:prstGeom>
          <a:ln w="57150" cmpd="sng">
            <a:solidFill>
              <a:srgbClr val="FFFF66"/>
            </a:solidFill>
            <a:tailEnd type="arrow"/>
          </a:ln>
        </p:spPr>
        <p:style>
          <a:lnRef idx="2">
            <a:schemeClr val="accent1"/>
          </a:lnRef>
          <a:fillRef idx="0">
            <a:schemeClr val="accent1"/>
          </a:fillRef>
          <a:effectRef idx="1">
            <a:schemeClr val="accent1"/>
          </a:effectRef>
          <a:fontRef idx="minor">
            <a:schemeClr val="tx1"/>
          </a:fontRef>
        </p:style>
      </p:cxnSp>
      <p:sp>
        <p:nvSpPr>
          <p:cNvPr id="10" name="Ellipse 9"/>
          <p:cNvSpPr/>
          <p:nvPr/>
        </p:nvSpPr>
        <p:spPr>
          <a:xfrm rot="278461">
            <a:off x="1498600" y="4254500"/>
            <a:ext cx="3924300" cy="1295400"/>
          </a:xfrm>
          <a:prstGeom prst="ellipse">
            <a:avLst/>
          </a:prstGeom>
          <a:solidFill>
            <a:srgbClr val="00FFFF">
              <a:alpha val="57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err="1" smtClean="0">
                <a:solidFill>
                  <a:schemeClr val="bg1"/>
                </a:solidFill>
              </a:rPr>
              <a:t>Context</a:t>
            </a:r>
            <a:r>
              <a:rPr lang="fr-FR" sz="4000" dirty="0" smtClean="0">
                <a:solidFill>
                  <a:schemeClr val="bg1"/>
                </a:solidFill>
              </a:rPr>
              <a:t> 2</a:t>
            </a:r>
            <a:endParaRPr lang="fr-FR" sz="4000" dirty="0">
              <a:solidFill>
                <a:schemeClr val="bg1"/>
              </a:solidFill>
            </a:endParaRPr>
          </a:p>
        </p:txBody>
      </p:sp>
      <p:sp>
        <p:nvSpPr>
          <p:cNvPr id="11" name="Ellipse 10"/>
          <p:cNvSpPr/>
          <p:nvPr/>
        </p:nvSpPr>
        <p:spPr>
          <a:xfrm rot="1297245">
            <a:off x="1625600" y="3835400"/>
            <a:ext cx="3924300" cy="1295400"/>
          </a:xfrm>
          <a:prstGeom prst="ellipse">
            <a:avLst/>
          </a:prstGeom>
          <a:solidFill>
            <a:srgbClr val="FFCD32">
              <a:alpha val="50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err="1" smtClean="0">
                <a:solidFill>
                  <a:schemeClr val="bg1"/>
                </a:solidFill>
              </a:rPr>
              <a:t>Context</a:t>
            </a:r>
            <a:r>
              <a:rPr lang="fr-FR" sz="4000" dirty="0" smtClean="0">
                <a:solidFill>
                  <a:schemeClr val="bg1"/>
                </a:solidFill>
              </a:rPr>
              <a:t> 1</a:t>
            </a:r>
            <a:endParaRPr lang="fr-FR" sz="4000" dirty="0">
              <a:solidFill>
                <a:schemeClr val="bg1"/>
              </a:solidFill>
            </a:endParaRPr>
          </a:p>
        </p:txBody>
      </p:sp>
      <p:sp>
        <p:nvSpPr>
          <p:cNvPr id="13" name="ZoneTexte 12"/>
          <p:cNvSpPr txBox="1"/>
          <p:nvPr/>
        </p:nvSpPr>
        <p:spPr>
          <a:xfrm>
            <a:off x="279400" y="1224290"/>
            <a:ext cx="8420100" cy="1077218"/>
          </a:xfrm>
          <a:prstGeom prst="rect">
            <a:avLst/>
          </a:prstGeom>
          <a:noFill/>
          <a:ln>
            <a:solidFill>
              <a:schemeClr val="tx1"/>
            </a:solidFill>
          </a:ln>
        </p:spPr>
        <p:txBody>
          <a:bodyPr wrap="square" rtlCol="0">
            <a:spAutoFit/>
          </a:bodyPr>
          <a:lstStyle/>
          <a:p>
            <a:r>
              <a:rPr lang="fr-FR" sz="3200" dirty="0" smtClean="0">
                <a:solidFill>
                  <a:schemeClr val="tx1"/>
                </a:solidFill>
                <a:latin typeface="Corbel"/>
                <a:cs typeface="Corbel"/>
              </a:rPr>
              <a:t>The ID </a:t>
            </a:r>
            <a:r>
              <a:rPr lang="fr-FR" sz="3200" dirty="0" err="1" smtClean="0">
                <a:solidFill>
                  <a:schemeClr val="tx1"/>
                </a:solidFill>
                <a:latin typeface="Corbel"/>
                <a:cs typeface="Corbel"/>
              </a:rPr>
              <a:t>card</a:t>
            </a:r>
            <a:r>
              <a:rPr lang="fr-FR" sz="3200" dirty="0" smtClean="0">
                <a:solidFill>
                  <a:schemeClr val="tx1"/>
                </a:solidFill>
                <a:latin typeface="Corbel"/>
                <a:cs typeface="Corbel"/>
              </a:rPr>
              <a:t> = the </a:t>
            </a:r>
            <a:r>
              <a:rPr lang="fr-FR" sz="3200" dirty="0" err="1" smtClean="0">
                <a:solidFill>
                  <a:schemeClr val="tx1"/>
                </a:solidFill>
                <a:latin typeface="Corbel"/>
                <a:cs typeface="Corbel"/>
              </a:rPr>
              <a:t>answers</a:t>
            </a:r>
            <a:r>
              <a:rPr lang="fr-FR" sz="3200" dirty="0" smtClean="0">
                <a:solidFill>
                  <a:schemeClr val="tx1"/>
                </a:solidFill>
                <a:latin typeface="Corbel"/>
                <a:cs typeface="Corbel"/>
              </a:rPr>
              <a:t> </a:t>
            </a:r>
            <a:r>
              <a:rPr lang="fr-FR" sz="3200" dirty="0" err="1" smtClean="0">
                <a:solidFill>
                  <a:schemeClr val="tx1"/>
                </a:solidFill>
                <a:latin typeface="Corbel"/>
                <a:cs typeface="Corbel"/>
              </a:rPr>
              <a:t>may</a:t>
            </a:r>
            <a:r>
              <a:rPr lang="fr-FR" sz="3200" dirty="0" smtClean="0">
                <a:solidFill>
                  <a:schemeClr val="tx1"/>
                </a:solidFill>
                <a:latin typeface="Corbel"/>
                <a:cs typeface="Corbel"/>
              </a:rPr>
              <a:t> </a:t>
            </a:r>
            <a:r>
              <a:rPr lang="fr-FR" sz="3200" dirty="0" err="1" smtClean="0">
                <a:solidFill>
                  <a:schemeClr val="tx1"/>
                </a:solidFill>
                <a:latin typeface="Corbel"/>
                <a:cs typeface="Corbel"/>
              </a:rPr>
              <a:t>depend</a:t>
            </a:r>
            <a:r>
              <a:rPr lang="fr-FR" sz="3200" dirty="0" smtClean="0">
                <a:solidFill>
                  <a:schemeClr val="tx1"/>
                </a:solidFill>
                <a:latin typeface="Corbel"/>
                <a:cs typeface="Corbel"/>
              </a:rPr>
              <a:t> on the </a:t>
            </a:r>
            <a:r>
              <a:rPr lang="fr-FR" sz="3200" dirty="0" err="1" smtClean="0">
                <a:solidFill>
                  <a:schemeClr val="tx1"/>
                </a:solidFill>
                <a:latin typeface="Corbel"/>
                <a:cs typeface="Corbel"/>
              </a:rPr>
              <a:t>ordering</a:t>
            </a:r>
            <a:r>
              <a:rPr lang="fr-FR" sz="3200" dirty="0" smtClean="0">
                <a:solidFill>
                  <a:schemeClr val="tx1"/>
                </a:solidFill>
                <a:latin typeface="Corbel"/>
                <a:cs typeface="Corbel"/>
              </a:rPr>
              <a:t> of the questions</a:t>
            </a:r>
            <a:endParaRPr lang="fr-FR" sz="3200" dirty="0" smtClean="0">
              <a:solidFill>
                <a:srgbClr val="FFFF66"/>
              </a:solidFill>
              <a:latin typeface="Corbel"/>
              <a:cs typeface="Corbel"/>
            </a:endParaRPr>
          </a:p>
        </p:txBody>
      </p:sp>
    </p:spTree>
    <p:extLst>
      <p:ext uri="{BB962C8B-B14F-4D97-AF65-F5344CB8AC3E}">
        <p14:creationId xmlns:p14="http://schemas.microsoft.com/office/powerpoint/2010/main" val="147710460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0"/>
            <a:ext cx="8229600" cy="1143000"/>
          </a:xfrm>
        </p:spPr>
        <p:txBody>
          <a:bodyPr>
            <a:normAutofit/>
          </a:bodyPr>
          <a:lstStyle/>
          <a:p>
            <a:r>
              <a:rPr lang="fr-FR" dirty="0" smtClean="0"/>
              <a:t>Option 1 : </a:t>
            </a:r>
            <a:r>
              <a:rPr lang="fr-FR" dirty="0" err="1" smtClean="0"/>
              <a:t>Ordinary</a:t>
            </a:r>
            <a:r>
              <a:rPr lang="fr-FR" dirty="0" smtClean="0"/>
              <a:t> </a:t>
            </a:r>
            <a:r>
              <a:rPr lang="fr-FR" dirty="0" err="1" smtClean="0"/>
              <a:t>realist</a:t>
            </a:r>
            <a:endParaRPr lang="fr-FR" dirty="0"/>
          </a:p>
        </p:txBody>
      </p:sp>
      <p:sp>
        <p:nvSpPr>
          <p:cNvPr id="8" name="Ellipse 7"/>
          <p:cNvSpPr/>
          <p:nvPr/>
        </p:nvSpPr>
        <p:spPr>
          <a:xfrm>
            <a:off x="292100" y="3263900"/>
            <a:ext cx="5295900" cy="2933700"/>
          </a:xfrm>
          <a:prstGeom prst="ellipse">
            <a:avLst/>
          </a:prstGeom>
          <a:solidFill>
            <a:srgbClr val="E8E8E8"/>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12" name="ZoneTexte 11"/>
          <p:cNvSpPr txBox="1"/>
          <p:nvPr/>
        </p:nvSpPr>
        <p:spPr>
          <a:xfrm>
            <a:off x="6426200" y="4381500"/>
            <a:ext cx="1929601" cy="1077218"/>
          </a:xfrm>
          <a:prstGeom prst="rect">
            <a:avLst/>
          </a:prstGeom>
          <a:noFill/>
        </p:spPr>
        <p:txBody>
          <a:bodyPr wrap="none" rtlCol="0">
            <a:spAutoFit/>
          </a:bodyPr>
          <a:lstStyle/>
          <a:p>
            <a:r>
              <a:rPr lang="fr-FR" sz="3200" dirty="0" smtClean="0">
                <a:solidFill>
                  <a:srgbClr val="FFFF66"/>
                </a:solidFill>
              </a:rPr>
              <a:t>ID </a:t>
            </a:r>
            <a:r>
              <a:rPr lang="fr-FR" sz="3200" dirty="0" err="1" smtClean="0">
                <a:solidFill>
                  <a:srgbClr val="FFFF66"/>
                </a:solidFill>
              </a:rPr>
              <a:t>card</a:t>
            </a:r>
            <a:r>
              <a:rPr lang="fr-FR" sz="3200" dirty="0" smtClean="0">
                <a:solidFill>
                  <a:srgbClr val="FFFF66"/>
                </a:solidFill>
              </a:rPr>
              <a:t> : </a:t>
            </a:r>
          </a:p>
          <a:p>
            <a:r>
              <a:rPr lang="fr-FR" sz="3200" dirty="0" smtClean="0">
                <a:solidFill>
                  <a:srgbClr val="FFCD32"/>
                </a:solidFill>
              </a:rPr>
              <a:t>Y</a:t>
            </a:r>
            <a:r>
              <a:rPr lang="fr-FR" sz="3200" baseline="-25000" dirty="0" smtClean="0">
                <a:solidFill>
                  <a:srgbClr val="FFCD32"/>
                </a:solidFill>
              </a:rPr>
              <a:t>1</a:t>
            </a:r>
            <a:r>
              <a:rPr lang="fr-FR" sz="3200" dirty="0" smtClean="0">
                <a:solidFill>
                  <a:srgbClr val="00FFFF"/>
                </a:solidFill>
              </a:rPr>
              <a:t>N</a:t>
            </a:r>
            <a:r>
              <a:rPr lang="fr-FR" sz="3200" baseline="-25000" dirty="0" smtClean="0">
                <a:solidFill>
                  <a:srgbClr val="00FFFF"/>
                </a:solidFill>
              </a:rPr>
              <a:t>2</a:t>
            </a:r>
            <a:r>
              <a:rPr lang="fr-FR" sz="3200" dirty="0" smtClean="0">
                <a:solidFill>
                  <a:srgbClr val="FFCD32"/>
                </a:solidFill>
              </a:rPr>
              <a:t>N</a:t>
            </a:r>
            <a:r>
              <a:rPr lang="fr-FR" sz="3200" baseline="-25000" dirty="0" smtClean="0">
                <a:solidFill>
                  <a:srgbClr val="FFCD32"/>
                </a:solidFill>
              </a:rPr>
              <a:t>1 </a:t>
            </a:r>
            <a:r>
              <a:rPr lang="fr-FR" sz="3200" dirty="0" smtClean="0">
                <a:solidFill>
                  <a:schemeClr val="tx1"/>
                </a:solidFill>
                <a:sym typeface="Wingdings"/>
              </a:rPr>
              <a:t></a:t>
            </a:r>
            <a:endParaRPr lang="fr-FR" sz="3200" dirty="0">
              <a:solidFill>
                <a:schemeClr val="tx1"/>
              </a:solidFill>
            </a:endParaRPr>
          </a:p>
        </p:txBody>
      </p:sp>
      <p:sp>
        <p:nvSpPr>
          <p:cNvPr id="15" name="Ellipse 14"/>
          <p:cNvSpPr/>
          <p:nvPr/>
        </p:nvSpPr>
        <p:spPr>
          <a:xfrm>
            <a:off x="4572000" y="4597400"/>
            <a:ext cx="787400" cy="812800"/>
          </a:xfrm>
          <a:prstGeom prst="ellipse">
            <a:avLst/>
          </a:prstGeom>
          <a:solidFill>
            <a:srgbClr val="FFFF66"/>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smtClean="0">
                <a:solidFill>
                  <a:schemeClr val="bg1"/>
                </a:solidFill>
              </a:rPr>
              <a:t>S</a:t>
            </a:r>
            <a:endParaRPr lang="fr-FR" sz="4000" dirty="0">
              <a:solidFill>
                <a:schemeClr val="bg1"/>
              </a:solidFill>
            </a:endParaRPr>
          </a:p>
        </p:txBody>
      </p:sp>
      <p:cxnSp>
        <p:nvCxnSpPr>
          <p:cNvPr id="18" name="Connecteur droit avec flèche 17"/>
          <p:cNvCxnSpPr>
            <a:stCxn id="15" idx="6"/>
          </p:cNvCxnSpPr>
          <p:nvPr/>
        </p:nvCxnSpPr>
        <p:spPr>
          <a:xfrm flipV="1">
            <a:off x="5359400" y="4737100"/>
            <a:ext cx="1117600" cy="266700"/>
          </a:xfrm>
          <a:prstGeom prst="straightConnector1">
            <a:avLst/>
          </a:prstGeom>
          <a:ln w="57150" cmpd="sng">
            <a:solidFill>
              <a:srgbClr val="FFFF66"/>
            </a:solidFill>
            <a:tailEnd type="arrow"/>
          </a:ln>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355600" y="1224290"/>
            <a:ext cx="8420100" cy="1077218"/>
          </a:xfrm>
          <a:prstGeom prst="rect">
            <a:avLst/>
          </a:prstGeom>
          <a:noFill/>
          <a:ln>
            <a:solidFill>
              <a:srgbClr val="FFFFFF"/>
            </a:solidFill>
          </a:ln>
        </p:spPr>
        <p:txBody>
          <a:bodyPr wrap="square" rtlCol="0">
            <a:spAutoFit/>
          </a:bodyPr>
          <a:lstStyle/>
          <a:p>
            <a:pPr algn="ctr"/>
            <a:r>
              <a:rPr lang="fr-FR" sz="3200" dirty="0" smtClean="0">
                <a:solidFill>
                  <a:schemeClr val="tx1"/>
                </a:solidFill>
                <a:latin typeface="Corbel"/>
                <a:cs typeface="Corbel"/>
              </a:rPr>
              <a:t>The state </a:t>
            </a:r>
            <a:r>
              <a:rPr lang="fr-FR" sz="3200" dirty="0" err="1" smtClean="0">
                <a:solidFill>
                  <a:schemeClr val="tx1"/>
                </a:solidFill>
                <a:latin typeface="Corbel"/>
                <a:cs typeface="Corbel"/>
              </a:rPr>
              <a:t>pertains</a:t>
            </a:r>
            <a:r>
              <a:rPr lang="fr-FR" sz="3200" dirty="0" smtClean="0">
                <a:solidFill>
                  <a:schemeClr val="tx1"/>
                </a:solidFill>
                <a:latin typeface="Corbel"/>
                <a:cs typeface="Corbel"/>
              </a:rPr>
              <a:t> to the system </a:t>
            </a:r>
            <a:r>
              <a:rPr lang="fr-FR" sz="3200" dirty="0" err="1" smtClean="0">
                <a:solidFill>
                  <a:schemeClr val="tx1"/>
                </a:solidFill>
                <a:latin typeface="Corbel"/>
                <a:cs typeface="Corbel"/>
              </a:rPr>
              <a:t>alone</a:t>
            </a:r>
            <a:r>
              <a:rPr lang="fr-FR" sz="3200" dirty="0" smtClean="0">
                <a:solidFill>
                  <a:schemeClr val="tx1"/>
                </a:solidFill>
                <a:latin typeface="Corbel"/>
                <a:cs typeface="Corbel"/>
              </a:rPr>
              <a:t>, the </a:t>
            </a:r>
            <a:r>
              <a:rPr lang="fr-FR" sz="3200" dirty="0" err="1" smtClean="0">
                <a:solidFill>
                  <a:schemeClr val="tx1"/>
                </a:solidFill>
                <a:latin typeface="Corbel"/>
                <a:cs typeface="Corbel"/>
              </a:rPr>
              <a:t>context</a:t>
            </a:r>
            <a:r>
              <a:rPr lang="fr-FR" sz="3200" dirty="0" smtClean="0">
                <a:solidFill>
                  <a:schemeClr val="tx1"/>
                </a:solidFill>
                <a:latin typeface="Corbel"/>
                <a:cs typeface="Corbel"/>
              </a:rPr>
              <a:t> </a:t>
            </a:r>
            <a:r>
              <a:rPr lang="fr-FR" sz="3200" dirty="0" err="1" smtClean="0">
                <a:solidFill>
                  <a:schemeClr val="tx1"/>
                </a:solidFill>
                <a:latin typeface="Corbel"/>
                <a:cs typeface="Corbel"/>
              </a:rPr>
              <a:t>perturbs</a:t>
            </a:r>
            <a:r>
              <a:rPr lang="fr-FR" sz="3200" dirty="0" smtClean="0">
                <a:solidFill>
                  <a:schemeClr val="tx1"/>
                </a:solidFill>
                <a:latin typeface="Corbel"/>
                <a:cs typeface="Corbel"/>
              </a:rPr>
              <a:t> the state</a:t>
            </a:r>
            <a:endParaRPr lang="fr-FR" sz="3200" b="1" dirty="0" smtClean="0">
              <a:solidFill>
                <a:srgbClr val="FFFF66"/>
              </a:solidFill>
              <a:latin typeface="Corbel"/>
              <a:cs typeface="Corbel"/>
            </a:endParaRPr>
          </a:p>
        </p:txBody>
      </p:sp>
      <p:sp>
        <p:nvSpPr>
          <p:cNvPr id="13" name="Ellipse 12"/>
          <p:cNvSpPr/>
          <p:nvPr/>
        </p:nvSpPr>
        <p:spPr>
          <a:xfrm rot="278461">
            <a:off x="1485900" y="4254500"/>
            <a:ext cx="3924300" cy="1295400"/>
          </a:xfrm>
          <a:prstGeom prst="ellipse">
            <a:avLst/>
          </a:prstGeom>
          <a:solidFill>
            <a:srgbClr val="00FFFF">
              <a:alpha val="57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err="1" smtClean="0">
                <a:solidFill>
                  <a:schemeClr val="bg1"/>
                </a:solidFill>
              </a:rPr>
              <a:t>Context</a:t>
            </a:r>
            <a:r>
              <a:rPr lang="fr-FR" sz="4000" dirty="0" smtClean="0">
                <a:solidFill>
                  <a:schemeClr val="bg1"/>
                </a:solidFill>
              </a:rPr>
              <a:t> 2</a:t>
            </a:r>
            <a:endParaRPr lang="fr-FR" sz="4000" dirty="0">
              <a:solidFill>
                <a:schemeClr val="bg1"/>
              </a:solidFill>
            </a:endParaRPr>
          </a:p>
        </p:txBody>
      </p:sp>
      <p:sp>
        <p:nvSpPr>
          <p:cNvPr id="14" name="Ellipse 13"/>
          <p:cNvSpPr/>
          <p:nvPr/>
        </p:nvSpPr>
        <p:spPr>
          <a:xfrm rot="1297245">
            <a:off x="1625600" y="3835400"/>
            <a:ext cx="3924300" cy="1295400"/>
          </a:xfrm>
          <a:prstGeom prst="ellipse">
            <a:avLst/>
          </a:prstGeom>
          <a:solidFill>
            <a:srgbClr val="FFCD32">
              <a:alpha val="50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err="1" smtClean="0">
                <a:solidFill>
                  <a:schemeClr val="bg1"/>
                </a:solidFill>
              </a:rPr>
              <a:t>Context</a:t>
            </a:r>
            <a:r>
              <a:rPr lang="fr-FR" sz="4000" dirty="0" smtClean="0">
                <a:solidFill>
                  <a:schemeClr val="bg1"/>
                </a:solidFill>
              </a:rPr>
              <a:t> 1</a:t>
            </a:r>
            <a:endParaRPr lang="fr-FR" sz="4000" dirty="0">
              <a:solidFill>
                <a:schemeClr val="bg1"/>
              </a:solidFill>
            </a:endParaRPr>
          </a:p>
        </p:txBody>
      </p:sp>
    </p:spTree>
    <p:extLst>
      <p:ext uri="{BB962C8B-B14F-4D97-AF65-F5344CB8AC3E}">
        <p14:creationId xmlns:p14="http://schemas.microsoft.com/office/powerpoint/2010/main" val="164225445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0"/>
            <a:ext cx="8229600" cy="1143000"/>
          </a:xfrm>
        </p:spPr>
        <p:txBody>
          <a:bodyPr>
            <a:normAutofit/>
          </a:bodyPr>
          <a:lstStyle/>
          <a:p>
            <a:r>
              <a:rPr lang="fr-FR" dirty="0" smtClean="0"/>
              <a:t>Option 2 : Anti-</a:t>
            </a:r>
            <a:r>
              <a:rPr lang="fr-FR" dirty="0" err="1" smtClean="0"/>
              <a:t>realist</a:t>
            </a:r>
            <a:endParaRPr lang="fr-FR" dirty="0"/>
          </a:p>
        </p:txBody>
      </p:sp>
      <p:sp>
        <p:nvSpPr>
          <p:cNvPr id="8" name="Ellipse 7"/>
          <p:cNvSpPr/>
          <p:nvPr/>
        </p:nvSpPr>
        <p:spPr>
          <a:xfrm>
            <a:off x="292100" y="3340100"/>
            <a:ext cx="5295900" cy="2857500"/>
          </a:xfrm>
          <a:prstGeom prst="ellipse">
            <a:avLst/>
          </a:prstGeom>
          <a:solidFill>
            <a:srgbClr val="E8E8E8"/>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12" name="ZoneTexte 11"/>
          <p:cNvSpPr txBox="1"/>
          <p:nvPr/>
        </p:nvSpPr>
        <p:spPr>
          <a:xfrm>
            <a:off x="6426200" y="4381500"/>
            <a:ext cx="1929601" cy="1077218"/>
          </a:xfrm>
          <a:prstGeom prst="rect">
            <a:avLst/>
          </a:prstGeom>
          <a:noFill/>
        </p:spPr>
        <p:txBody>
          <a:bodyPr wrap="none" rtlCol="0">
            <a:spAutoFit/>
          </a:bodyPr>
          <a:lstStyle/>
          <a:p>
            <a:r>
              <a:rPr lang="fr-FR" sz="3200" dirty="0" smtClean="0">
                <a:solidFill>
                  <a:srgbClr val="FFFF66"/>
                </a:solidFill>
              </a:rPr>
              <a:t>ID </a:t>
            </a:r>
            <a:r>
              <a:rPr lang="fr-FR" sz="3200" dirty="0" err="1" smtClean="0">
                <a:solidFill>
                  <a:srgbClr val="FFFF66"/>
                </a:solidFill>
              </a:rPr>
              <a:t>card</a:t>
            </a:r>
            <a:r>
              <a:rPr lang="fr-FR" sz="3200" dirty="0" smtClean="0">
                <a:solidFill>
                  <a:srgbClr val="FFFF66"/>
                </a:solidFill>
              </a:rPr>
              <a:t> : </a:t>
            </a:r>
          </a:p>
          <a:p>
            <a:r>
              <a:rPr lang="fr-FR" sz="3200" dirty="0" smtClean="0">
                <a:solidFill>
                  <a:srgbClr val="FFCD32"/>
                </a:solidFill>
              </a:rPr>
              <a:t>Y</a:t>
            </a:r>
            <a:r>
              <a:rPr lang="fr-FR" sz="3200" baseline="-25000" dirty="0" smtClean="0">
                <a:solidFill>
                  <a:srgbClr val="FFCD32"/>
                </a:solidFill>
              </a:rPr>
              <a:t>1</a:t>
            </a:r>
            <a:r>
              <a:rPr lang="fr-FR" sz="3200" dirty="0" smtClean="0">
                <a:solidFill>
                  <a:srgbClr val="00FFFF"/>
                </a:solidFill>
              </a:rPr>
              <a:t>N</a:t>
            </a:r>
            <a:r>
              <a:rPr lang="fr-FR" sz="3200" baseline="-25000" dirty="0" smtClean="0">
                <a:solidFill>
                  <a:srgbClr val="00FFFF"/>
                </a:solidFill>
              </a:rPr>
              <a:t>2</a:t>
            </a:r>
            <a:r>
              <a:rPr lang="fr-FR" sz="3200" dirty="0" smtClean="0">
                <a:solidFill>
                  <a:srgbClr val="FFCD32"/>
                </a:solidFill>
              </a:rPr>
              <a:t>N</a:t>
            </a:r>
            <a:r>
              <a:rPr lang="fr-FR" sz="3200" baseline="-25000" dirty="0" smtClean="0">
                <a:solidFill>
                  <a:srgbClr val="FFCD32"/>
                </a:solidFill>
              </a:rPr>
              <a:t>1 </a:t>
            </a:r>
            <a:r>
              <a:rPr lang="fr-FR" sz="3200" dirty="0" smtClean="0">
                <a:solidFill>
                  <a:schemeClr val="tx1"/>
                </a:solidFill>
                <a:sym typeface="Wingdings"/>
              </a:rPr>
              <a:t></a:t>
            </a:r>
            <a:endParaRPr lang="fr-FR" sz="3200" dirty="0">
              <a:solidFill>
                <a:schemeClr val="tx1"/>
              </a:solidFill>
            </a:endParaRPr>
          </a:p>
        </p:txBody>
      </p:sp>
      <p:sp>
        <p:nvSpPr>
          <p:cNvPr id="15" name="Ellipse 14"/>
          <p:cNvSpPr/>
          <p:nvPr/>
        </p:nvSpPr>
        <p:spPr>
          <a:xfrm>
            <a:off x="4572000" y="4597400"/>
            <a:ext cx="787400" cy="812800"/>
          </a:xfrm>
          <a:prstGeom prst="ellipse">
            <a:avLst/>
          </a:prstGeom>
          <a:solidFill>
            <a:srgbClr val="FFFF66"/>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smtClean="0">
                <a:solidFill>
                  <a:schemeClr val="bg1"/>
                </a:solidFill>
              </a:rPr>
              <a:t>S</a:t>
            </a:r>
            <a:endParaRPr lang="fr-FR" sz="4000" dirty="0">
              <a:solidFill>
                <a:schemeClr val="bg1"/>
              </a:solidFill>
            </a:endParaRPr>
          </a:p>
        </p:txBody>
      </p:sp>
      <p:cxnSp>
        <p:nvCxnSpPr>
          <p:cNvPr id="18" name="Connecteur droit avec flèche 17"/>
          <p:cNvCxnSpPr>
            <a:stCxn id="15" idx="6"/>
          </p:cNvCxnSpPr>
          <p:nvPr/>
        </p:nvCxnSpPr>
        <p:spPr>
          <a:xfrm flipV="1">
            <a:off x="5359400" y="4737100"/>
            <a:ext cx="1117600" cy="266700"/>
          </a:xfrm>
          <a:prstGeom prst="straightConnector1">
            <a:avLst/>
          </a:prstGeom>
          <a:ln w="57150" cmpd="sng">
            <a:solidFill>
              <a:srgbClr val="FFFF66"/>
            </a:solidFill>
            <a:tailEnd type="arrow"/>
          </a:ln>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279400" y="1224290"/>
            <a:ext cx="8420100" cy="1077218"/>
          </a:xfrm>
          <a:prstGeom prst="rect">
            <a:avLst/>
          </a:prstGeom>
          <a:noFill/>
          <a:ln>
            <a:solidFill>
              <a:srgbClr val="FFFFFF"/>
            </a:solidFill>
          </a:ln>
        </p:spPr>
        <p:txBody>
          <a:bodyPr wrap="square" rtlCol="0">
            <a:spAutoFit/>
          </a:bodyPr>
          <a:lstStyle/>
          <a:p>
            <a:pPr algn="ctr"/>
            <a:r>
              <a:rPr lang="fr-FR" sz="3200" dirty="0" smtClean="0">
                <a:solidFill>
                  <a:schemeClr val="tx1"/>
                </a:solidFill>
                <a:latin typeface="Corbel"/>
                <a:cs typeface="Corbel"/>
              </a:rPr>
              <a:t>There are no states, </a:t>
            </a:r>
            <a:r>
              <a:rPr lang="fr-FR" sz="3200" dirty="0" err="1" smtClean="0">
                <a:solidFill>
                  <a:schemeClr val="tx1"/>
                </a:solidFill>
                <a:latin typeface="Corbel"/>
                <a:cs typeface="Corbel"/>
              </a:rPr>
              <a:t>only</a:t>
            </a:r>
            <a:r>
              <a:rPr lang="fr-FR" sz="3200" dirty="0" smtClean="0">
                <a:solidFill>
                  <a:schemeClr val="tx1"/>
                </a:solidFill>
                <a:latin typeface="Corbel"/>
                <a:cs typeface="Corbel"/>
              </a:rPr>
              <a:t> </a:t>
            </a:r>
            <a:r>
              <a:rPr lang="fr-FR" sz="3200" dirty="0" err="1" smtClean="0">
                <a:solidFill>
                  <a:schemeClr val="tx1"/>
                </a:solidFill>
                <a:latin typeface="Corbel"/>
                <a:cs typeface="Corbel"/>
              </a:rPr>
              <a:t>preparations</a:t>
            </a:r>
            <a:r>
              <a:rPr lang="fr-FR" sz="3200" dirty="0" smtClean="0">
                <a:solidFill>
                  <a:schemeClr val="tx1"/>
                </a:solidFill>
                <a:latin typeface="Corbel"/>
                <a:cs typeface="Corbel"/>
              </a:rPr>
              <a:t> and </a:t>
            </a:r>
            <a:r>
              <a:rPr lang="fr-FR" sz="3200" dirty="0" err="1" smtClean="0">
                <a:solidFill>
                  <a:schemeClr val="tx1"/>
                </a:solidFill>
                <a:latin typeface="Corbel"/>
                <a:cs typeface="Corbel"/>
              </a:rPr>
              <a:t>measurements</a:t>
            </a:r>
            <a:endParaRPr lang="fr-FR" sz="3200" b="1" dirty="0" smtClean="0">
              <a:solidFill>
                <a:srgbClr val="FFFF66"/>
              </a:solidFill>
              <a:latin typeface="Corbel"/>
              <a:cs typeface="Corbel"/>
            </a:endParaRPr>
          </a:p>
        </p:txBody>
      </p:sp>
      <p:sp>
        <p:nvSpPr>
          <p:cNvPr id="9" name="Ellipse 8"/>
          <p:cNvSpPr/>
          <p:nvPr/>
        </p:nvSpPr>
        <p:spPr>
          <a:xfrm rot="278461">
            <a:off x="1511300" y="4254500"/>
            <a:ext cx="3924300" cy="1295400"/>
          </a:xfrm>
          <a:prstGeom prst="ellipse">
            <a:avLst/>
          </a:prstGeom>
          <a:solidFill>
            <a:srgbClr val="00FFFF">
              <a:alpha val="57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err="1" smtClean="0">
                <a:solidFill>
                  <a:schemeClr val="bg1"/>
                </a:solidFill>
              </a:rPr>
              <a:t>Context</a:t>
            </a:r>
            <a:r>
              <a:rPr lang="fr-FR" sz="4000" dirty="0" smtClean="0">
                <a:solidFill>
                  <a:schemeClr val="bg1"/>
                </a:solidFill>
              </a:rPr>
              <a:t> 2</a:t>
            </a:r>
            <a:endParaRPr lang="fr-FR" sz="4000" dirty="0">
              <a:solidFill>
                <a:schemeClr val="bg1"/>
              </a:solidFill>
            </a:endParaRPr>
          </a:p>
        </p:txBody>
      </p:sp>
      <p:sp>
        <p:nvSpPr>
          <p:cNvPr id="13" name="Ellipse 12"/>
          <p:cNvSpPr/>
          <p:nvPr/>
        </p:nvSpPr>
        <p:spPr>
          <a:xfrm rot="1297245">
            <a:off x="1625600" y="3835400"/>
            <a:ext cx="3924300" cy="1295400"/>
          </a:xfrm>
          <a:prstGeom prst="ellipse">
            <a:avLst/>
          </a:prstGeom>
          <a:solidFill>
            <a:srgbClr val="FFCD32">
              <a:alpha val="50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err="1" smtClean="0">
                <a:solidFill>
                  <a:schemeClr val="bg1"/>
                </a:solidFill>
              </a:rPr>
              <a:t>Context</a:t>
            </a:r>
            <a:r>
              <a:rPr lang="fr-FR" sz="4000" dirty="0" smtClean="0">
                <a:solidFill>
                  <a:schemeClr val="bg1"/>
                </a:solidFill>
              </a:rPr>
              <a:t> 1</a:t>
            </a:r>
            <a:endParaRPr lang="fr-FR" sz="4000" dirty="0">
              <a:solidFill>
                <a:schemeClr val="bg1"/>
              </a:solidFill>
            </a:endParaRPr>
          </a:p>
        </p:txBody>
      </p:sp>
    </p:spTree>
    <p:extLst>
      <p:ext uri="{BB962C8B-B14F-4D97-AF65-F5344CB8AC3E}">
        <p14:creationId xmlns:p14="http://schemas.microsoft.com/office/powerpoint/2010/main" val="8309408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0"/>
            <a:ext cx="8229600" cy="1143000"/>
          </a:xfrm>
        </p:spPr>
        <p:txBody>
          <a:bodyPr>
            <a:normAutofit/>
          </a:bodyPr>
          <a:lstStyle/>
          <a:p>
            <a:r>
              <a:rPr lang="fr-FR" dirty="0" smtClean="0"/>
              <a:t>Option 3 : New </a:t>
            </a:r>
            <a:r>
              <a:rPr lang="fr-FR" dirty="0" err="1" smtClean="0"/>
              <a:t>realist</a:t>
            </a:r>
            <a:endParaRPr lang="fr-FR" dirty="0"/>
          </a:p>
        </p:txBody>
      </p:sp>
      <p:sp>
        <p:nvSpPr>
          <p:cNvPr id="9" name="ZoneTexte 8"/>
          <p:cNvSpPr txBox="1"/>
          <p:nvPr/>
        </p:nvSpPr>
        <p:spPr>
          <a:xfrm>
            <a:off x="279400" y="1224290"/>
            <a:ext cx="8420100" cy="2062103"/>
          </a:xfrm>
          <a:prstGeom prst="rect">
            <a:avLst/>
          </a:prstGeom>
          <a:noFill/>
          <a:ln>
            <a:solidFill>
              <a:srgbClr val="FFFFFF"/>
            </a:solidFill>
          </a:ln>
        </p:spPr>
        <p:txBody>
          <a:bodyPr wrap="square" rtlCol="0">
            <a:spAutoFit/>
          </a:bodyPr>
          <a:lstStyle/>
          <a:p>
            <a:pPr algn="ctr"/>
            <a:r>
              <a:rPr lang="fr-FR" sz="3200" u="sng" dirty="0" smtClean="0">
                <a:solidFill>
                  <a:srgbClr val="FFFFFF"/>
                </a:solidFill>
                <a:latin typeface="Corbel"/>
                <a:cs typeface="Corbel"/>
              </a:rPr>
              <a:t>« </a:t>
            </a:r>
            <a:r>
              <a:rPr lang="fr-FR" sz="3200" u="sng" dirty="0" err="1" smtClean="0">
                <a:solidFill>
                  <a:srgbClr val="FFFFFF"/>
                </a:solidFill>
                <a:latin typeface="Corbel"/>
                <a:cs typeface="Corbel"/>
              </a:rPr>
              <a:t>Certainty</a:t>
            </a:r>
            <a:r>
              <a:rPr lang="fr-FR" sz="3200" u="sng" dirty="0" smtClean="0">
                <a:solidFill>
                  <a:srgbClr val="FFFFFF"/>
                </a:solidFill>
                <a:latin typeface="Corbel"/>
                <a:cs typeface="Corbel"/>
              </a:rPr>
              <a:t> </a:t>
            </a:r>
            <a:r>
              <a:rPr lang="fr-FR" sz="3200" u="sng" dirty="0" err="1" smtClean="0">
                <a:solidFill>
                  <a:srgbClr val="FFFFFF"/>
                </a:solidFill>
                <a:latin typeface="Corbel"/>
                <a:cs typeface="Corbel"/>
              </a:rPr>
              <a:t>tracking</a:t>
            </a:r>
            <a:r>
              <a:rPr lang="fr-FR" sz="3200" u="sng" dirty="0" smtClean="0">
                <a:solidFill>
                  <a:srgbClr val="FFFFFF"/>
                </a:solidFill>
                <a:latin typeface="Corbel"/>
                <a:cs typeface="Corbel"/>
              </a:rPr>
              <a:t> »</a:t>
            </a:r>
            <a:r>
              <a:rPr lang="fr-FR" sz="3200" dirty="0" smtClean="0">
                <a:solidFill>
                  <a:srgbClr val="FFFFFF"/>
                </a:solidFill>
                <a:latin typeface="Corbel"/>
                <a:cs typeface="Corbel"/>
              </a:rPr>
              <a:t> : one </a:t>
            </a:r>
            <a:r>
              <a:rPr lang="fr-FR" sz="3200" dirty="0" err="1" smtClean="0">
                <a:solidFill>
                  <a:srgbClr val="FFFFFF"/>
                </a:solidFill>
                <a:latin typeface="Corbel"/>
                <a:cs typeface="Corbel"/>
              </a:rPr>
              <a:t>can</a:t>
            </a:r>
            <a:r>
              <a:rPr lang="fr-FR" sz="3200" dirty="0" smtClean="0">
                <a:solidFill>
                  <a:srgbClr val="FFFFFF"/>
                </a:solidFill>
                <a:latin typeface="Corbel"/>
                <a:cs typeface="Corbel"/>
              </a:rPr>
              <a:t> </a:t>
            </a:r>
            <a:r>
              <a:rPr lang="fr-FR" sz="3200" dirty="0" err="1" smtClean="0">
                <a:solidFill>
                  <a:srgbClr val="FFFFFF"/>
                </a:solidFill>
                <a:latin typeface="Corbel"/>
                <a:cs typeface="Corbel"/>
              </a:rPr>
              <a:t>obtain</a:t>
            </a:r>
            <a:r>
              <a:rPr lang="fr-FR" sz="3200" dirty="0" smtClean="0">
                <a:solidFill>
                  <a:srgbClr val="FFFFFF"/>
                </a:solidFill>
                <a:latin typeface="Corbel"/>
                <a:cs typeface="Corbel"/>
              </a:rPr>
              <a:t> </a:t>
            </a:r>
            <a:r>
              <a:rPr lang="fr-FR" sz="3200" dirty="0" err="1" smtClean="0">
                <a:solidFill>
                  <a:srgbClr val="FFFFFF"/>
                </a:solidFill>
                <a:latin typeface="Corbel"/>
                <a:cs typeface="Corbel"/>
              </a:rPr>
              <a:t>repeatably</a:t>
            </a:r>
            <a:r>
              <a:rPr lang="fr-FR" sz="3200" dirty="0" smtClean="0">
                <a:solidFill>
                  <a:srgbClr val="FFFFFF"/>
                </a:solidFill>
                <a:latin typeface="Corbel"/>
                <a:cs typeface="Corbel"/>
              </a:rPr>
              <a:t> the </a:t>
            </a:r>
            <a:r>
              <a:rPr lang="fr-FR" sz="3200" dirty="0" err="1" smtClean="0">
                <a:solidFill>
                  <a:srgbClr val="FFFFFF"/>
                </a:solidFill>
                <a:latin typeface="Corbel"/>
                <a:cs typeface="Corbel"/>
              </a:rPr>
              <a:t>same</a:t>
            </a:r>
            <a:r>
              <a:rPr lang="fr-FR" sz="3200" dirty="0" smtClean="0">
                <a:solidFill>
                  <a:srgbClr val="FFFFFF"/>
                </a:solidFill>
                <a:latin typeface="Corbel"/>
                <a:cs typeface="Corbel"/>
              </a:rPr>
              <a:t> </a:t>
            </a:r>
            <a:r>
              <a:rPr lang="fr-FR" sz="3200" dirty="0" err="1" smtClean="0">
                <a:solidFill>
                  <a:srgbClr val="FFFFFF"/>
                </a:solidFill>
                <a:latin typeface="Corbel"/>
                <a:cs typeface="Corbel"/>
              </a:rPr>
              <a:t>answer</a:t>
            </a:r>
            <a:r>
              <a:rPr lang="fr-FR" sz="3200" dirty="0" smtClean="0">
                <a:solidFill>
                  <a:srgbClr val="FFFFFF"/>
                </a:solidFill>
                <a:latin typeface="Corbel"/>
                <a:cs typeface="Corbel"/>
              </a:rPr>
              <a:t>, </a:t>
            </a:r>
            <a:r>
              <a:rPr lang="fr-FR" sz="3200" b="1" dirty="0" err="1" smtClean="0">
                <a:solidFill>
                  <a:srgbClr val="FFFFFF"/>
                </a:solidFill>
                <a:latin typeface="Corbel"/>
                <a:cs typeface="Corbel"/>
              </a:rPr>
              <a:t>within</a:t>
            </a:r>
            <a:r>
              <a:rPr lang="fr-FR" sz="3200" b="1" dirty="0" smtClean="0">
                <a:solidFill>
                  <a:srgbClr val="FFFFFF"/>
                </a:solidFill>
                <a:latin typeface="Corbel"/>
                <a:cs typeface="Corbel"/>
              </a:rPr>
              <a:t> the </a:t>
            </a:r>
            <a:r>
              <a:rPr lang="fr-FR" sz="3200" b="1" dirty="0" err="1" smtClean="0">
                <a:solidFill>
                  <a:srgbClr val="FFFFFF"/>
                </a:solidFill>
                <a:latin typeface="Corbel"/>
                <a:cs typeface="Corbel"/>
              </a:rPr>
              <a:t>same</a:t>
            </a:r>
            <a:r>
              <a:rPr lang="fr-FR" sz="3200" b="1" dirty="0" smtClean="0">
                <a:solidFill>
                  <a:srgbClr val="FFFFFF"/>
                </a:solidFill>
                <a:latin typeface="Corbel"/>
                <a:cs typeface="Corbel"/>
              </a:rPr>
              <a:t> </a:t>
            </a:r>
            <a:r>
              <a:rPr lang="fr-FR" sz="3200" b="1" dirty="0" err="1" smtClean="0">
                <a:solidFill>
                  <a:srgbClr val="FFFFFF"/>
                </a:solidFill>
                <a:latin typeface="Corbel"/>
                <a:cs typeface="Corbel"/>
              </a:rPr>
              <a:t>context</a:t>
            </a:r>
            <a:endParaRPr lang="fr-FR" sz="3200" b="1" dirty="0" smtClean="0">
              <a:solidFill>
                <a:srgbClr val="FFFFFF"/>
              </a:solidFill>
              <a:latin typeface="Corbel"/>
              <a:cs typeface="Corbel"/>
            </a:endParaRPr>
          </a:p>
          <a:p>
            <a:pPr algn="ctr"/>
            <a:r>
              <a:rPr lang="fr-FR" sz="3200" dirty="0" smtClean="0">
                <a:solidFill>
                  <a:srgbClr val="FFFFFF"/>
                </a:solidFill>
                <a:latin typeface="Corbel"/>
                <a:cs typeface="Corbel"/>
              </a:rPr>
              <a:t>One </a:t>
            </a:r>
            <a:r>
              <a:rPr lang="fr-FR" sz="3200" dirty="0" err="1" smtClean="0">
                <a:solidFill>
                  <a:srgbClr val="FFFFFF"/>
                </a:solidFill>
                <a:latin typeface="Corbel"/>
                <a:cs typeface="Corbel"/>
              </a:rPr>
              <a:t>can</a:t>
            </a:r>
            <a:r>
              <a:rPr lang="fr-FR" sz="3200" dirty="0" smtClean="0">
                <a:solidFill>
                  <a:srgbClr val="FFFFFF"/>
                </a:solidFill>
                <a:latin typeface="Corbel"/>
                <a:cs typeface="Corbel"/>
              </a:rPr>
              <a:t> upgrade the ID </a:t>
            </a:r>
            <a:r>
              <a:rPr lang="fr-FR" sz="3200" dirty="0" err="1" smtClean="0">
                <a:solidFill>
                  <a:srgbClr val="FFFFFF"/>
                </a:solidFill>
                <a:latin typeface="Corbel"/>
                <a:cs typeface="Corbel"/>
              </a:rPr>
              <a:t>card</a:t>
            </a:r>
            <a:r>
              <a:rPr lang="fr-FR" sz="3200" dirty="0" smtClean="0">
                <a:solidFill>
                  <a:srgbClr val="FFFFFF"/>
                </a:solidFill>
                <a:latin typeface="Corbel"/>
                <a:cs typeface="Corbel"/>
              </a:rPr>
              <a:t> </a:t>
            </a:r>
            <a:r>
              <a:rPr lang="fr-FR" sz="3200" dirty="0" err="1" smtClean="0">
                <a:solidFill>
                  <a:srgbClr val="FFFFFF"/>
                </a:solidFill>
                <a:latin typeface="Corbel"/>
                <a:cs typeface="Corbel"/>
              </a:rPr>
              <a:t>into</a:t>
            </a:r>
            <a:r>
              <a:rPr lang="fr-FR" sz="3200" dirty="0" smtClean="0">
                <a:solidFill>
                  <a:srgbClr val="FFFFFF"/>
                </a:solidFill>
                <a:latin typeface="Corbel"/>
                <a:cs typeface="Corbel"/>
              </a:rPr>
              <a:t> a state, </a:t>
            </a:r>
            <a:r>
              <a:rPr lang="fr-FR" sz="3200" b="1" dirty="0" err="1" smtClean="0">
                <a:solidFill>
                  <a:srgbClr val="FFFFFF"/>
                </a:solidFill>
                <a:latin typeface="Corbel"/>
                <a:cs typeface="Corbel"/>
              </a:rPr>
              <a:t>within</a:t>
            </a:r>
            <a:r>
              <a:rPr lang="fr-FR" sz="3200" b="1" dirty="0" smtClean="0">
                <a:solidFill>
                  <a:srgbClr val="FFFFFF"/>
                </a:solidFill>
                <a:latin typeface="Corbel"/>
                <a:cs typeface="Corbel"/>
              </a:rPr>
              <a:t> a </a:t>
            </a:r>
            <a:r>
              <a:rPr lang="fr-FR" sz="3200" b="1" dirty="0" err="1" smtClean="0">
                <a:solidFill>
                  <a:srgbClr val="FFFFFF"/>
                </a:solidFill>
                <a:latin typeface="Corbel"/>
                <a:cs typeface="Corbel"/>
              </a:rPr>
              <a:t>given</a:t>
            </a:r>
            <a:r>
              <a:rPr lang="fr-FR" sz="3200" b="1" dirty="0" smtClean="0">
                <a:solidFill>
                  <a:srgbClr val="FFFFFF"/>
                </a:solidFill>
                <a:latin typeface="Corbel"/>
                <a:cs typeface="Corbel"/>
              </a:rPr>
              <a:t> </a:t>
            </a:r>
            <a:r>
              <a:rPr lang="fr-FR" sz="3200" b="1" dirty="0" err="1" smtClean="0">
                <a:solidFill>
                  <a:srgbClr val="FFFFFF"/>
                </a:solidFill>
                <a:latin typeface="Corbel"/>
                <a:cs typeface="Corbel"/>
              </a:rPr>
              <a:t>context</a:t>
            </a:r>
            <a:endParaRPr lang="fr-FR" sz="3200" b="1" dirty="0" smtClean="0">
              <a:solidFill>
                <a:srgbClr val="FFFFFF"/>
              </a:solidFill>
              <a:latin typeface="Corbel"/>
              <a:cs typeface="Corbel"/>
            </a:endParaRPr>
          </a:p>
        </p:txBody>
      </p:sp>
      <p:sp>
        <p:nvSpPr>
          <p:cNvPr id="8" name="Ellipse 7"/>
          <p:cNvSpPr/>
          <p:nvPr/>
        </p:nvSpPr>
        <p:spPr>
          <a:xfrm>
            <a:off x="292100" y="3403600"/>
            <a:ext cx="5295900" cy="2794000"/>
          </a:xfrm>
          <a:prstGeom prst="ellipse">
            <a:avLst/>
          </a:prstGeom>
          <a:solidFill>
            <a:srgbClr val="E8E8E8"/>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11" name="Ellipse 10"/>
          <p:cNvSpPr/>
          <p:nvPr/>
        </p:nvSpPr>
        <p:spPr>
          <a:xfrm rot="1297245">
            <a:off x="1625600" y="3835400"/>
            <a:ext cx="3924300" cy="1295400"/>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err="1" smtClean="0">
                <a:solidFill>
                  <a:schemeClr val="bg1"/>
                </a:solidFill>
              </a:rPr>
              <a:t>Context</a:t>
            </a:r>
            <a:r>
              <a:rPr lang="fr-FR" sz="4000" dirty="0" smtClean="0">
                <a:solidFill>
                  <a:schemeClr val="bg1"/>
                </a:solidFill>
              </a:rPr>
              <a:t> 1</a:t>
            </a:r>
            <a:endParaRPr lang="fr-FR" sz="4000" dirty="0">
              <a:solidFill>
                <a:schemeClr val="bg1"/>
              </a:solidFill>
            </a:endParaRPr>
          </a:p>
        </p:txBody>
      </p:sp>
      <p:sp>
        <p:nvSpPr>
          <p:cNvPr id="12" name="ZoneTexte 11"/>
          <p:cNvSpPr txBox="1"/>
          <p:nvPr/>
        </p:nvSpPr>
        <p:spPr>
          <a:xfrm>
            <a:off x="6426200" y="4381500"/>
            <a:ext cx="2310181" cy="1077218"/>
          </a:xfrm>
          <a:prstGeom prst="rect">
            <a:avLst/>
          </a:prstGeom>
          <a:noFill/>
        </p:spPr>
        <p:txBody>
          <a:bodyPr wrap="none" rtlCol="0">
            <a:spAutoFit/>
          </a:bodyPr>
          <a:lstStyle/>
          <a:p>
            <a:r>
              <a:rPr lang="fr-FR" sz="3200" dirty="0" smtClean="0">
                <a:solidFill>
                  <a:srgbClr val="FFFF66"/>
                </a:solidFill>
              </a:rPr>
              <a:t>ID </a:t>
            </a:r>
            <a:r>
              <a:rPr lang="fr-FR" sz="3200" dirty="0" err="1" smtClean="0">
                <a:solidFill>
                  <a:srgbClr val="FFFF66"/>
                </a:solidFill>
              </a:rPr>
              <a:t>card</a:t>
            </a:r>
            <a:r>
              <a:rPr lang="fr-FR" sz="3200" dirty="0" smtClean="0">
                <a:solidFill>
                  <a:srgbClr val="FFFF66"/>
                </a:solidFill>
              </a:rPr>
              <a:t> : </a:t>
            </a:r>
          </a:p>
          <a:p>
            <a:r>
              <a:rPr lang="fr-FR" sz="3200" dirty="0" smtClean="0">
                <a:solidFill>
                  <a:srgbClr val="FFCD32"/>
                </a:solidFill>
              </a:rPr>
              <a:t>Y</a:t>
            </a:r>
            <a:r>
              <a:rPr lang="fr-FR" sz="3200" baseline="-25000" dirty="0" smtClean="0">
                <a:solidFill>
                  <a:srgbClr val="FFCD32"/>
                </a:solidFill>
              </a:rPr>
              <a:t>1</a:t>
            </a:r>
            <a:r>
              <a:rPr lang="fr-FR" sz="3200" dirty="0" smtClean="0">
                <a:solidFill>
                  <a:srgbClr val="FFCD32"/>
                </a:solidFill>
              </a:rPr>
              <a:t>Y</a:t>
            </a:r>
            <a:r>
              <a:rPr lang="fr-FR" sz="3200" baseline="-25000" dirty="0" smtClean="0">
                <a:solidFill>
                  <a:srgbClr val="FFCD32"/>
                </a:solidFill>
              </a:rPr>
              <a:t>1</a:t>
            </a:r>
            <a:r>
              <a:rPr lang="fr-FR" sz="3200" dirty="0">
                <a:solidFill>
                  <a:srgbClr val="FFCD32"/>
                </a:solidFill>
              </a:rPr>
              <a:t>Y</a:t>
            </a:r>
            <a:r>
              <a:rPr lang="fr-FR" sz="3200" baseline="-25000" dirty="0">
                <a:solidFill>
                  <a:srgbClr val="FFCD32"/>
                </a:solidFill>
              </a:rPr>
              <a:t>1</a:t>
            </a:r>
            <a:r>
              <a:rPr lang="fr-FR" sz="3200" dirty="0">
                <a:solidFill>
                  <a:srgbClr val="FFCD32"/>
                </a:solidFill>
              </a:rPr>
              <a:t>Y</a:t>
            </a:r>
            <a:r>
              <a:rPr lang="fr-FR" sz="3200" baseline="-25000" dirty="0">
                <a:solidFill>
                  <a:srgbClr val="FFCD32"/>
                </a:solidFill>
              </a:rPr>
              <a:t>1</a:t>
            </a:r>
            <a:r>
              <a:rPr lang="fr-FR" sz="3200" baseline="-25000" dirty="0" smtClean="0">
                <a:solidFill>
                  <a:srgbClr val="FFCD32"/>
                </a:solidFill>
              </a:rPr>
              <a:t> </a:t>
            </a:r>
            <a:r>
              <a:rPr lang="fr-FR" sz="3200" dirty="0" smtClean="0">
                <a:solidFill>
                  <a:schemeClr val="tx1"/>
                </a:solidFill>
                <a:sym typeface="Wingdings"/>
              </a:rPr>
              <a:t></a:t>
            </a:r>
            <a:endParaRPr lang="fr-FR" sz="3200" dirty="0">
              <a:solidFill>
                <a:schemeClr val="tx1"/>
              </a:solidFill>
            </a:endParaRPr>
          </a:p>
        </p:txBody>
      </p:sp>
      <p:sp>
        <p:nvSpPr>
          <p:cNvPr id="15" name="Ellipse 14"/>
          <p:cNvSpPr/>
          <p:nvPr/>
        </p:nvSpPr>
        <p:spPr>
          <a:xfrm>
            <a:off x="4572000" y="4597400"/>
            <a:ext cx="787400" cy="812800"/>
          </a:xfrm>
          <a:prstGeom prst="ellipse">
            <a:avLst/>
          </a:prstGeom>
          <a:solidFill>
            <a:srgbClr val="FFFF66"/>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smtClean="0">
                <a:solidFill>
                  <a:schemeClr val="bg1"/>
                </a:solidFill>
              </a:rPr>
              <a:t>S</a:t>
            </a:r>
            <a:endParaRPr lang="fr-FR" sz="4000" dirty="0">
              <a:solidFill>
                <a:schemeClr val="bg1"/>
              </a:solidFill>
            </a:endParaRPr>
          </a:p>
        </p:txBody>
      </p:sp>
      <p:cxnSp>
        <p:nvCxnSpPr>
          <p:cNvPr id="18" name="Connecteur droit avec flèche 17"/>
          <p:cNvCxnSpPr>
            <a:stCxn id="15" idx="6"/>
          </p:cNvCxnSpPr>
          <p:nvPr/>
        </p:nvCxnSpPr>
        <p:spPr>
          <a:xfrm flipV="1">
            <a:off x="5359400" y="4737100"/>
            <a:ext cx="1117600" cy="266700"/>
          </a:xfrm>
          <a:prstGeom prst="straightConnector1">
            <a:avLst/>
          </a:prstGeom>
          <a:ln w="57150" cmpd="sng">
            <a:solidFill>
              <a:srgbClr val="FFFF66"/>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009758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0"/>
            <a:ext cx="8229600" cy="1143000"/>
          </a:xfrm>
        </p:spPr>
        <p:txBody>
          <a:bodyPr>
            <a:normAutofit/>
          </a:bodyPr>
          <a:lstStyle/>
          <a:p>
            <a:r>
              <a:rPr lang="fr-FR" dirty="0" err="1" smtClean="0"/>
              <a:t>Postulate</a:t>
            </a:r>
            <a:r>
              <a:rPr lang="fr-FR" dirty="0" smtClean="0"/>
              <a:t> 1 : C-S-M</a:t>
            </a:r>
            <a:endParaRPr lang="fr-FR" dirty="0"/>
          </a:p>
        </p:txBody>
      </p:sp>
      <p:sp>
        <p:nvSpPr>
          <p:cNvPr id="3" name="ZoneTexte 2"/>
          <p:cNvSpPr txBox="1"/>
          <p:nvPr/>
        </p:nvSpPr>
        <p:spPr>
          <a:xfrm>
            <a:off x="165101" y="1706885"/>
            <a:ext cx="8763000" cy="4031873"/>
          </a:xfrm>
          <a:prstGeom prst="rect">
            <a:avLst/>
          </a:prstGeom>
          <a:noFill/>
          <a:ln>
            <a:solidFill>
              <a:schemeClr val="tx1"/>
            </a:solidFill>
          </a:ln>
        </p:spPr>
        <p:txBody>
          <a:bodyPr wrap="square" rtlCol="0">
            <a:spAutoFit/>
          </a:bodyPr>
          <a:lstStyle/>
          <a:p>
            <a:pPr marL="457200" indent="-457200">
              <a:buFont typeface="Arial"/>
              <a:buChar char="•"/>
            </a:pPr>
            <a:r>
              <a:rPr lang="fr-FR" sz="3200" dirty="0" smtClean="0">
                <a:solidFill>
                  <a:srgbClr val="FFFFFF"/>
                </a:solidFill>
                <a:latin typeface="Corbel"/>
                <a:cs typeface="Corbel"/>
              </a:rPr>
              <a:t>In quantum </a:t>
            </a:r>
            <a:r>
              <a:rPr lang="fr-FR" sz="3200" dirty="0" err="1" smtClean="0">
                <a:solidFill>
                  <a:srgbClr val="FFFFFF"/>
                </a:solidFill>
                <a:latin typeface="Corbel"/>
                <a:cs typeface="Corbel"/>
              </a:rPr>
              <a:t>physics</a:t>
            </a:r>
            <a:r>
              <a:rPr lang="fr-FR" sz="3200" dirty="0" smtClean="0">
                <a:solidFill>
                  <a:srgbClr val="FFFFFF"/>
                </a:solidFill>
                <a:latin typeface="Corbel"/>
                <a:cs typeface="Corbel"/>
              </a:rPr>
              <a:t>, the « quantum state » </a:t>
            </a:r>
            <a:r>
              <a:rPr lang="fr-FR" sz="3200" dirty="0" err="1" smtClean="0">
                <a:solidFill>
                  <a:srgbClr val="FFFFFF"/>
                </a:solidFill>
                <a:latin typeface="Corbel"/>
                <a:cs typeface="Corbel"/>
              </a:rPr>
              <a:t>pertains</a:t>
            </a:r>
            <a:r>
              <a:rPr lang="fr-FR" sz="3200" dirty="0" smtClean="0">
                <a:solidFill>
                  <a:srgbClr val="FFFFFF"/>
                </a:solidFill>
                <a:latin typeface="Corbel"/>
                <a:cs typeface="Corbel"/>
              </a:rPr>
              <a:t> </a:t>
            </a:r>
            <a:r>
              <a:rPr lang="fr-FR" sz="3200" dirty="0" err="1" smtClean="0">
                <a:solidFill>
                  <a:srgbClr val="FFFFFF"/>
                </a:solidFill>
                <a:latin typeface="Corbel"/>
                <a:cs typeface="Corbel"/>
              </a:rPr>
              <a:t>both</a:t>
            </a:r>
            <a:r>
              <a:rPr lang="fr-FR" sz="3200" dirty="0" smtClean="0">
                <a:solidFill>
                  <a:srgbClr val="FFFFFF"/>
                </a:solidFill>
                <a:latin typeface="Corbel"/>
                <a:cs typeface="Corbel"/>
              </a:rPr>
              <a:t> to the system AND the </a:t>
            </a:r>
            <a:r>
              <a:rPr lang="fr-FR" sz="3200" dirty="0" err="1" smtClean="0">
                <a:solidFill>
                  <a:srgbClr val="FFFFFF"/>
                </a:solidFill>
                <a:latin typeface="Corbel"/>
                <a:cs typeface="Corbel"/>
              </a:rPr>
              <a:t>context</a:t>
            </a:r>
            <a:endParaRPr lang="fr-FR" sz="3200" dirty="0" smtClean="0">
              <a:solidFill>
                <a:srgbClr val="FFFFFF"/>
              </a:solidFill>
              <a:latin typeface="Corbel"/>
              <a:cs typeface="Corbel"/>
            </a:endParaRPr>
          </a:p>
          <a:p>
            <a:pPr marL="457200" indent="-457200">
              <a:buFont typeface="Arial"/>
              <a:buChar char="•"/>
            </a:pPr>
            <a:endParaRPr lang="fr-FR" sz="3200" dirty="0" smtClean="0">
              <a:solidFill>
                <a:srgbClr val="FFFFFF"/>
              </a:solidFill>
              <a:latin typeface="Corbel"/>
              <a:cs typeface="Corbel"/>
            </a:endParaRPr>
          </a:p>
          <a:p>
            <a:pPr marL="457200" indent="-457200">
              <a:buFont typeface="Arial"/>
              <a:buChar char="•"/>
            </a:pPr>
            <a:r>
              <a:rPr lang="fr-FR" sz="3200" dirty="0" smtClean="0">
                <a:solidFill>
                  <a:srgbClr val="FFFFFF"/>
                </a:solidFill>
                <a:latin typeface="Corbel"/>
                <a:cs typeface="Corbel"/>
              </a:rPr>
              <a:t>To </a:t>
            </a:r>
            <a:r>
              <a:rPr lang="fr-FR" sz="3200" dirty="0" err="1" smtClean="0">
                <a:solidFill>
                  <a:srgbClr val="FFFFFF"/>
                </a:solidFill>
                <a:latin typeface="Corbel"/>
                <a:cs typeface="Corbel"/>
              </a:rPr>
              <a:t>differenciate</a:t>
            </a:r>
            <a:r>
              <a:rPr lang="fr-FR" sz="3200" dirty="0" smtClean="0">
                <a:solidFill>
                  <a:srgbClr val="FFFFFF"/>
                </a:solidFill>
                <a:latin typeface="Corbel"/>
                <a:cs typeface="Corbel"/>
              </a:rPr>
              <a:t> </a:t>
            </a:r>
            <a:r>
              <a:rPr lang="fr-FR" sz="3200" dirty="0" err="1" smtClean="0">
                <a:solidFill>
                  <a:srgbClr val="FFFFFF"/>
                </a:solidFill>
                <a:latin typeface="Corbel"/>
                <a:cs typeface="Corbel"/>
              </a:rPr>
              <a:t>it</a:t>
            </a:r>
            <a:r>
              <a:rPr lang="fr-FR" sz="3200" dirty="0" smtClean="0">
                <a:solidFill>
                  <a:srgbClr val="FFFFFF"/>
                </a:solidFill>
                <a:latin typeface="Corbel"/>
                <a:cs typeface="Corbel"/>
              </a:rPr>
              <a:t> </a:t>
            </a:r>
            <a:r>
              <a:rPr lang="fr-FR" sz="3200" dirty="0" err="1" smtClean="0">
                <a:solidFill>
                  <a:srgbClr val="FFFFFF"/>
                </a:solidFill>
                <a:latin typeface="Corbel"/>
                <a:cs typeface="Corbel"/>
              </a:rPr>
              <a:t>from</a:t>
            </a:r>
            <a:r>
              <a:rPr lang="fr-FR" sz="3200" dirty="0" smtClean="0">
                <a:solidFill>
                  <a:srgbClr val="FFFFFF"/>
                </a:solidFill>
                <a:latin typeface="Corbel"/>
                <a:cs typeface="Corbel"/>
              </a:rPr>
              <a:t> a </a:t>
            </a:r>
            <a:r>
              <a:rPr lang="fr-FR" sz="3200" dirty="0" err="1" smtClean="0">
                <a:solidFill>
                  <a:srgbClr val="FFFFFF"/>
                </a:solidFill>
                <a:latin typeface="Corbel"/>
                <a:cs typeface="Corbel"/>
              </a:rPr>
              <a:t>classical</a:t>
            </a:r>
            <a:r>
              <a:rPr lang="fr-FR" sz="3200" dirty="0" smtClean="0">
                <a:solidFill>
                  <a:srgbClr val="FFFFFF"/>
                </a:solidFill>
                <a:latin typeface="Corbel"/>
                <a:cs typeface="Corbel"/>
              </a:rPr>
              <a:t> state (</a:t>
            </a:r>
            <a:r>
              <a:rPr lang="fr-FR" sz="3200" dirty="0" err="1" smtClean="0">
                <a:solidFill>
                  <a:srgbClr val="FFFFFF"/>
                </a:solidFill>
                <a:latin typeface="Corbel"/>
                <a:cs typeface="Corbel"/>
              </a:rPr>
              <a:t>which</a:t>
            </a:r>
            <a:r>
              <a:rPr lang="fr-FR" sz="3200" dirty="0" smtClean="0">
                <a:solidFill>
                  <a:srgbClr val="FFFFFF"/>
                </a:solidFill>
                <a:latin typeface="Corbel"/>
                <a:cs typeface="Corbel"/>
              </a:rPr>
              <a:t> </a:t>
            </a:r>
            <a:r>
              <a:rPr lang="fr-FR" sz="3200" dirty="0" err="1" smtClean="0">
                <a:solidFill>
                  <a:srgbClr val="FFFFFF"/>
                </a:solidFill>
                <a:latin typeface="Corbel"/>
                <a:cs typeface="Corbel"/>
              </a:rPr>
              <a:t>does</a:t>
            </a:r>
            <a:r>
              <a:rPr lang="fr-FR" sz="3200" dirty="0" smtClean="0">
                <a:solidFill>
                  <a:srgbClr val="FFFFFF"/>
                </a:solidFill>
                <a:latin typeface="Corbel"/>
                <a:cs typeface="Corbel"/>
              </a:rPr>
              <a:t> not </a:t>
            </a:r>
            <a:r>
              <a:rPr lang="fr-FR" sz="3200" dirty="0" err="1" smtClean="0">
                <a:solidFill>
                  <a:srgbClr val="FFFFFF"/>
                </a:solidFill>
                <a:latin typeface="Corbel"/>
                <a:cs typeface="Corbel"/>
              </a:rPr>
              <a:t>depend</a:t>
            </a:r>
            <a:r>
              <a:rPr lang="fr-FR" sz="3200" dirty="0" smtClean="0">
                <a:solidFill>
                  <a:srgbClr val="FFFFFF"/>
                </a:solidFill>
                <a:latin typeface="Corbel"/>
                <a:cs typeface="Corbel"/>
              </a:rPr>
              <a:t> on </a:t>
            </a:r>
            <a:r>
              <a:rPr lang="fr-FR" sz="3200" dirty="0" err="1" smtClean="0">
                <a:solidFill>
                  <a:srgbClr val="FFFFFF"/>
                </a:solidFill>
                <a:latin typeface="Corbel"/>
                <a:cs typeface="Corbel"/>
              </a:rPr>
              <a:t>any</a:t>
            </a:r>
            <a:r>
              <a:rPr lang="fr-FR" sz="3200" dirty="0" smtClean="0">
                <a:solidFill>
                  <a:srgbClr val="FFFFFF"/>
                </a:solidFill>
                <a:latin typeface="Corbel"/>
                <a:cs typeface="Corbel"/>
              </a:rPr>
              <a:t> </a:t>
            </a:r>
            <a:r>
              <a:rPr lang="fr-FR" sz="3200" dirty="0" err="1" smtClean="0">
                <a:solidFill>
                  <a:srgbClr val="FFFFFF"/>
                </a:solidFill>
                <a:latin typeface="Corbel"/>
                <a:cs typeface="Corbel"/>
              </a:rPr>
              <a:t>context</a:t>
            </a:r>
            <a:r>
              <a:rPr lang="fr-FR" sz="3200" dirty="0" smtClean="0">
                <a:solidFill>
                  <a:srgbClr val="FFFFFF"/>
                </a:solidFill>
                <a:latin typeface="Corbel"/>
                <a:cs typeface="Corbel"/>
              </a:rPr>
              <a:t>), </a:t>
            </a:r>
            <a:r>
              <a:rPr lang="fr-FR" sz="3200" dirty="0" err="1" smtClean="0">
                <a:solidFill>
                  <a:srgbClr val="FFFFFF"/>
                </a:solidFill>
                <a:latin typeface="Corbel"/>
                <a:cs typeface="Corbel"/>
              </a:rPr>
              <a:t>we</a:t>
            </a:r>
            <a:r>
              <a:rPr lang="fr-FR" sz="3200" dirty="0" smtClean="0">
                <a:solidFill>
                  <a:srgbClr val="FFFFFF"/>
                </a:solidFill>
                <a:latin typeface="Corbel"/>
                <a:cs typeface="Corbel"/>
              </a:rPr>
              <a:t> </a:t>
            </a:r>
            <a:r>
              <a:rPr lang="fr-FR" sz="3200" dirty="0" err="1" smtClean="0">
                <a:solidFill>
                  <a:srgbClr val="FFFFFF"/>
                </a:solidFill>
                <a:latin typeface="Corbel"/>
                <a:cs typeface="Corbel"/>
              </a:rPr>
              <a:t>further</a:t>
            </a:r>
            <a:r>
              <a:rPr lang="fr-FR" sz="3200" dirty="0" smtClean="0">
                <a:solidFill>
                  <a:srgbClr val="FFFFFF"/>
                </a:solidFill>
                <a:latin typeface="Corbel"/>
                <a:cs typeface="Corbel"/>
              </a:rPr>
              <a:t> call the quantum state a </a:t>
            </a:r>
            <a:r>
              <a:rPr lang="fr-FR" sz="3200" b="1" dirty="0" err="1" smtClean="0">
                <a:solidFill>
                  <a:srgbClr val="FFFFFF"/>
                </a:solidFill>
                <a:latin typeface="Corbel"/>
                <a:cs typeface="Corbel"/>
              </a:rPr>
              <a:t>modality</a:t>
            </a:r>
            <a:endParaRPr lang="fr-FR" sz="3200" b="1" dirty="0" smtClean="0">
              <a:solidFill>
                <a:srgbClr val="FFFFFF"/>
              </a:solidFill>
              <a:latin typeface="Corbel"/>
              <a:cs typeface="Corbel"/>
            </a:endParaRPr>
          </a:p>
          <a:p>
            <a:pPr marL="457200" indent="-457200">
              <a:buFont typeface="Arial"/>
              <a:buChar char="•"/>
            </a:pPr>
            <a:endParaRPr lang="fr-FR" sz="3200" b="1" dirty="0" smtClean="0">
              <a:solidFill>
                <a:srgbClr val="FFFFFF"/>
              </a:solidFill>
              <a:latin typeface="Corbel"/>
              <a:cs typeface="Corbel"/>
            </a:endParaRPr>
          </a:p>
          <a:p>
            <a:pPr marL="457200" indent="-457200">
              <a:buFont typeface="Arial"/>
              <a:buChar char="•"/>
            </a:pPr>
            <a:r>
              <a:rPr lang="fr-FR" sz="3200" b="1" dirty="0" smtClean="0">
                <a:solidFill>
                  <a:srgbClr val="FFFFFF"/>
                </a:solidFill>
                <a:latin typeface="Corbel"/>
                <a:cs typeface="Corbel"/>
              </a:rPr>
              <a:t>C-S-M </a:t>
            </a:r>
            <a:r>
              <a:rPr lang="fr-FR" sz="3200" b="1" dirty="0" err="1" smtClean="0">
                <a:solidFill>
                  <a:srgbClr val="FFFFFF"/>
                </a:solidFill>
                <a:latin typeface="Corbel"/>
                <a:cs typeface="Corbel"/>
              </a:rPr>
              <a:t>ontology</a:t>
            </a:r>
            <a:r>
              <a:rPr lang="fr-FR" sz="3200" b="1" dirty="0" smtClean="0">
                <a:solidFill>
                  <a:srgbClr val="FFFFFF"/>
                </a:solidFill>
                <a:latin typeface="Corbel"/>
                <a:cs typeface="Corbel"/>
              </a:rPr>
              <a:t> «</a:t>
            </a:r>
            <a:r>
              <a:rPr lang="fr-FR" sz="3200" b="1" dirty="0" err="1" smtClean="0">
                <a:solidFill>
                  <a:srgbClr val="FFFFFF"/>
                </a:solidFill>
                <a:latin typeface="Corbel"/>
                <a:cs typeface="Corbel"/>
              </a:rPr>
              <a:t>Context</a:t>
            </a:r>
            <a:r>
              <a:rPr lang="fr-FR" sz="3200" b="1" dirty="0" smtClean="0">
                <a:solidFill>
                  <a:srgbClr val="FFFFFF"/>
                </a:solidFill>
                <a:latin typeface="Corbel"/>
                <a:cs typeface="Corbel"/>
              </a:rPr>
              <a:t>-System-</a:t>
            </a:r>
            <a:r>
              <a:rPr lang="fr-FR" sz="3200" b="1" dirty="0" err="1" smtClean="0">
                <a:solidFill>
                  <a:srgbClr val="FFFFFF"/>
                </a:solidFill>
                <a:latin typeface="Corbel"/>
                <a:cs typeface="Corbel"/>
              </a:rPr>
              <a:t>Modality</a:t>
            </a:r>
            <a:r>
              <a:rPr lang="fr-FR" sz="3200" b="1" dirty="0" smtClean="0">
                <a:solidFill>
                  <a:srgbClr val="FFFFFF"/>
                </a:solidFill>
                <a:latin typeface="Corbel"/>
                <a:cs typeface="Corbel"/>
              </a:rPr>
              <a:t>»</a:t>
            </a:r>
            <a:endParaRPr lang="fr-FR" sz="3200" b="1" dirty="0">
              <a:solidFill>
                <a:srgbClr val="FFFFFF"/>
              </a:solidFill>
              <a:latin typeface="Corbel"/>
              <a:cs typeface="Corbel"/>
            </a:endParaRPr>
          </a:p>
        </p:txBody>
      </p:sp>
      <p:sp>
        <p:nvSpPr>
          <p:cNvPr id="6" name="ZoneTexte 5"/>
          <p:cNvSpPr txBox="1"/>
          <p:nvPr/>
        </p:nvSpPr>
        <p:spPr>
          <a:xfrm>
            <a:off x="2057400" y="6457890"/>
            <a:ext cx="7086600" cy="400110"/>
          </a:xfrm>
          <a:prstGeom prst="rect">
            <a:avLst/>
          </a:prstGeom>
          <a:noFill/>
          <a:ln>
            <a:noFill/>
          </a:ln>
        </p:spPr>
        <p:txBody>
          <a:bodyPr wrap="square" rtlCol="0">
            <a:spAutoFit/>
          </a:bodyPr>
          <a:lstStyle/>
          <a:p>
            <a:r>
              <a:rPr lang="fr-FR" sz="2000" dirty="0" err="1" smtClean="0">
                <a:solidFill>
                  <a:schemeClr val="tx1"/>
                </a:solidFill>
                <a:latin typeface="Corbel"/>
                <a:cs typeface="Corbel"/>
                <a:sym typeface="Wingdings"/>
              </a:rPr>
              <a:t>Auffèves</a:t>
            </a:r>
            <a:r>
              <a:rPr lang="fr-FR" sz="2000" dirty="0" smtClean="0">
                <a:solidFill>
                  <a:schemeClr val="tx1"/>
                </a:solidFill>
                <a:latin typeface="Corbel"/>
                <a:cs typeface="Corbel"/>
                <a:sym typeface="Wingdings"/>
              </a:rPr>
              <a:t> and </a:t>
            </a:r>
            <a:r>
              <a:rPr lang="fr-FR" sz="2000" dirty="0" err="1" smtClean="0">
                <a:solidFill>
                  <a:schemeClr val="tx1"/>
                </a:solidFill>
                <a:latin typeface="Corbel"/>
                <a:cs typeface="Corbel"/>
                <a:sym typeface="Wingdings"/>
              </a:rPr>
              <a:t>Grangier</a:t>
            </a:r>
            <a:r>
              <a:rPr lang="fr-FR" sz="2000" dirty="0" smtClean="0">
                <a:solidFill>
                  <a:schemeClr val="tx1"/>
                </a:solidFill>
                <a:latin typeface="Corbel"/>
                <a:cs typeface="Corbel"/>
                <a:sym typeface="Wingdings"/>
              </a:rPr>
              <a:t>, </a:t>
            </a:r>
            <a:r>
              <a:rPr lang="fr-FR" sz="2000" dirty="0" err="1" smtClean="0">
                <a:solidFill>
                  <a:schemeClr val="tx1"/>
                </a:solidFill>
                <a:latin typeface="Corbel"/>
                <a:cs typeface="Corbel"/>
                <a:sym typeface="Wingdings"/>
              </a:rPr>
              <a:t>Foundations</a:t>
            </a:r>
            <a:r>
              <a:rPr lang="fr-FR" sz="2000" dirty="0" smtClean="0">
                <a:solidFill>
                  <a:schemeClr val="tx1"/>
                </a:solidFill>
                <a:latin typeface="Corbel"/>
                <a:cs typeface="Corbel"/>
                <a:sym typeface="Wingdings"/>
              </a:rPr>
              <a:t> of </a:t>
            </a:r>
            <a:r>
              <a:rPr lang="fr-FR" sz="2000" dirty="0" err="1" smtClean="0">
                <a:solidFill>
                  <a:schemeClr val="tx1"/>
                </a:solidFill>
                <a:latin typeface="Corbel"/>
                <a:cs typeface="Corbel"/>
                <a:sym typeface="Wingdings"/>
              </a:rPr>
              <a:t>Physics</a:t>
            </a:r>
            <a:r>
              <a:rPr lang="fr-FR" sz="2000" dirty="0" smtClean="0">
                <a:solidFill>
                  <a:schemeClr val="tx1"/>
                </a:solidFill>
                <a:latin typeface="Corbel"/>
                <a:cs typeface="Corbel"/>
                <a:sym typeface="Wingdings"/>
              </a:rPr>
              <a:t> </a:t>
            </a:r>
            <a:r>
              <a:rPr lang="fi-FI" sz="2000" dirty="0">
                <a:solidFill>
                  <a:schemeClr val="tx1"/>
                </a:solidFill>
                <a:latin typeface="Corbel"/>
                <a:cs typeface="Corbel"/>
              </a:rPr>
              <a:t>46:121–137 </a:t>
            </a:r>
            <a:r>
              <a:rPr lang="fr-FR" sz="2000" dirty="0" smtClean="0">
                <a:solidFill>
                  <a:schemeClr val="tx1"/>
                </a:solidFill>
                <a:latin typeface="Corbel"/>
                <a:cs typeface="Corbel"/>
                <a:sym typeface="Wingdings"/>
              </a:rPr>
              <a:t>(2016)</a:t>
            </a:r>
          </a:p>
        </p:txBody>
      </p:sp>
    </p:spTree>
    <p:extLst>
      <p:ext uri="{BB962C8B-B14F-4D97-AF65-F5344CB8AC3E}">
        <p14:creationId xmlns:p14="http://schemas.microsoft.com/office/powerpoint/2010/main" val="411416607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0"/>
            <a:ext cx="8229600" cy="1143000"/>
          </a:xfrm>
        </p:spPr>
        <p:txBody>
          <a:bodyPr>
            <a:normAutofit/>
          </a:bodyPr>
          <a:lstStyle/>
          <a:p>
            <a:r>
              <a:rPr lang="fr-FR" dirty="0" err="1" smtClean="0"/>
              <a:t>Postulate</a:t>
            </a:r>
            <a:r>
              <a:rPr lang="fr-FR" dirty="0" smtClean="0"/>
              <a:t> 1 : C-S-M</a:t>
            </a:r>
            <a:endParaRPr lang="fr-FR" dirty="0"/>
          </a:p>
        </p:txBody>
      </p:sp>
      <p:sp>
        <p:nvSpPr>
          <p:cNvPr id="3" name="ZoneTexte 2"/>
          <p:cNvSpPr txBox="1"/>
          <p:nvPr/>
        </p:nvSpPr>
        <p:spPr>
          <a:xfrm>
            <a:off x="381000" y="1503687"/>
            <a:ext cx="8420100" cy="4524315"/>
          </a:xfrm>
          <a:prstGeom prst="rect">
            <a:avLst/>
          </a:prstGeom>
          <a:noFill/>
          <a:ln>
            <a:solidFill>
              <a:srgbClr val="FFFFFF"/>
            </a:solidFill>
          </a:ln>
        </p:spPr>
        <p:txBody>
          <a:bodyPr wrap="square" rtlCol="0">
            <a:spAutoFit/>
          </a:bodyPr>
          <a:lstStyle/>
          <a:p>
            <a:pPr marL="457200" indent="-457200">
              <a:buFont typeface="Arial"/>
              <a:buChar char="•"/>
            </a:pPr>
            <a:r>
              <a:rPr lang="fr-FR" sz="3200" dirty="0" err="1" smtClean="0">
                <a:solidFill>
                  <a:schemeClr val="tx1"/>
                </a:solidFill>
                <a:latin typeface="Corbel"/>
                <a:cs typeface="Corbel"/>
              </a:rPr>
              <a:t>Whithin</a:t>
            </a:r>
            <a:r>
              <a:rPr lang="fr-FR" sz="3200" dirty="0" smtClean="0">
                <a:solidFill>
                  <a:schemeClr val="tx1"/>
                </a:solidFill>
                <a:latin typeface="Corbel"/>
                <a:cs typeface="Corbel"/>
              </a:rPr>
              <a:t> a </a:t>
            </a:r>
            <a:r>
              <a:rPr lang="fr-FR" sz="3200" dirty="0" err="1" smtClean="0">
                <a:solidFill>
                  <a:schemeClr val="tx1"/>
                </a:solidFill>
                <a:latin typeface="Corbel"/>
                <a:cs typeface="Corbel"/>
              </a:rPr>
              <a:t>given</a:t>
            </a:r>
            <a:r>
              <a:rPr lang="fr-FR" sz="3200" dirty="0" smtClean="0">
                <a:solidFill>
                  <a:schemeClr val="tx1"/>
                </a:solidFill>
                <a:latin typeface="Corbel"/>
                <a:cs typeface="Corbel"/>
              </a:rPr>
              <a:t> </a:t>
            </a:r>
            <a:r>
              <a:rPr lang="fr-FR" sz="3200" dirty="0" err="1" smtClean="0">
                <a:solidFill>
                  <a:schemeClr val="tx1"/>
                </a:solidFill>
                <a:latin typeface="Corbel"/>
                <a:cs typeface="Corbel"/>
              </a:rPr>
              <a:t>context</a:t>
            </a:r>
            <a:r>
              <a:rPr lang="fr-FR" sz="3200" dirty="0" smtClean="0">
                <a:solidFill>
                  <a:schemeClr val="tx1"/>
                </a:solidFill>
                <a:latin typeface="Corbel"/>
                <a:cs typeface="Corbel"/>
              </a:rPr>
              <a:t>, </a:t>
            </a:r>
            <a:r>
              <a:rPr lang="fr-FR" sz="3200" dirty="0" err="1" smtClean="0">
                <a:solidFill>
                  <a:schemeClr val="tx1"/>
                </a:solidFill>
                <a:latin typeface="Corbel"/>
                <a:cs typeface="Corbel"/>
              </a:rPr>
              <a:t>modalities</a:t>
            </a:r>
            <a:r>
              <a:rPr lang="fr-FR" sz="3200" dirty="0" smtClean="0">
                <a:solidFill>
                  <a:schemeClr val="tx1"/>
                </a:solidFill>
                <a:latin typeface="Corbel"/>
                <a:cs typeface="Corbel"/>
              </a:rPr>
              <a:t> are </a:t>
            </a:r>
            <a:r>
              <a:rPr lang="fr-FR" sz="3200" dirty="0" err="1" smtClean="0">
                <a:solidFill>
                  <a:schemeClr val="tx1"/>
                </a:solidFill>
                <a:latin typeface="Corbel"/>
                <a:cs typeface="Corbel"/>
              </a:rPr>
              <a:t>mutually</a:t>
            </a:r>
            <a:r>
              <a:rPr lang="fr-FR" sz="3200" dirty="0" smtClean="0">
                <a:solidFill>
                  <a:schemeClr val="tx1"/>
                </a:solidFill>
                <a:latin typeface="Corbel"/>
                <a:cs typeface="Corbel"/>
              </a:rPr>
              <a:t> exclusive</a:t>
            </a:r>
          </a:p>
          <a:p>
            <a:pPr marL="457200" indent="-457200">
              <a:buFont typeface="Arial"/>
              <a:buChar char="•"/>
            </a:pPr>
            <a:endParaRPr lang="fr-FR" sz="3200" dirty="0" smtClean="0">
              <a:solidFill>
                <a:schemeClr val="tx1"/>
              </a:solidFill>
              <a:latin typeface="Corbel"/>
              <a:cs typeface="Corbel"/>
            </a:endParaRPr>
          </a:p>
          <a:p>
            <a:pPr marL="457200" indent="-457200">
              <a:buFont typeface="Arial"/>
              <a:buChar char="•"/>
            </a:pPr>
            <a:r>
              <a:rPr lang="fr-FR" sz="3200" dirty="0" err="1" smtClean="0">
                <a:solidFill>
                  <a:schemeClr val="tx1"/>
                </a:solidFill>
                <a:latin typeface="Corbel"/>
                <a:cs typeface="Corbel"/>
              </a:rPr>
              <a:t>Two</a:t>
            </a:r>
            <a:r>
              <a:rPr lang="fr-FR" sz="3200" dirty="0" smtClean="0">
                <a:solidFill>
                  <a:schemeClr val="tx1"/>
                </a:solidFill>
                <a:latin typeface="Corbel"/>
                <a:cs typeface="Corbel"/>
              </a:rPr>
              <a:t> </a:t>
            </a:r>
            <a:r>
              <a:rPr lang="fr-FR" sz="3200" dirty="0" err="1" smtClean="0">
                <a:solidFill>
                  <a:schemeClr val="tx1"/>
                </a:solidFill>
                <a:latin typeface="Corbel"/>
                <a:cs typeface="Corbel"/>
              </a:rPr>
              <a:t>modalities</a:t>
            </a:r>
            <a:r>
              <a:rPr lang="fr-FR" sz="3200" dirty="0" smtClean="0">
                <a:solidFill>
                  <a:schemeClr val="tx1"/>
                </a:solidFill>
                <a:latin typeface="Corbel"/>
                <a:cs typeface="Corbel"/>
              </a:rPr>
              <a:t> </a:t>
            </a:r>
            <a:r>
              <a:rPr lang="fr-FR" sz="3200" dirty="0" err="1" smtClean="0">
                <a:solidFill>
                  <a:schemeClr val="tx1"/>
                </a:solidFill>
                <a:latin typeface="Corbel"/>
                <a:cs typeface="Corbel"/>
              </a:rPr>
              <a:t>pertaining</a:t>
            </a:r>
            <a:r>
              <a:rPr lang="fr-FR" sz="3200" dirty="0" smtClean="0">
                <a:solidFill>
                  <a:schemeClr val="tx1"/>
                </a:solidFill>
                <a:latin typeface="Corbel"/>
                <a:cs typeface="Corbel"/>
              </a:rPr>
              <a:t> to </a:t>
            </a:r>
            <a:r>
              <a:rPr lang="fr-FR" sz="3200" dirty="0" err="1" smtClean="0">
                <a:solidFill>
                  <a:schemeClr val="tx1"/>
                </a:solidFill>
                <a:latin typeface="Corbel"/>
                <a:cs typeface="Corbel"/>
              </a:rPr>
              <a:t>two</a:t>
            </a:r>
            <a:r>
              <a:rPr lang="fr-FR" sz="3200" dirty="0" smtClean="0">
                <a:solidFill>
                  <a:schemeClr val="tx1"/>
                </a:solidFill>
                <a:latin typeface="Corbel"/>
                <a:cs typeface="Corbel"/>
              </a:rPr>
              <a:t> </a:t>
            </a:r>
            <a:r>
              <a:rPr lang="fr-FR" sz="3200" dirty="0" err="1" smtClean="0">
                <a:solidFill>
                  <a:schemeClr val="tx1"/>
                </a:solidFill>
                <a:latin typeface="Corbel"/>
                <a:cs typeface="Corbel"/>
              </a:rPr>
              <a:t>different</a:t>
            </a:r>
            <a:r>
              <a:rPr lang="fr-FR" sz="3200" dirty="0" smtClean="0">
                <a:solidFill>
                  <a:schemeClr val="tx1"/>
                </a:solidFill>
                <a:latin typeface="Corbel"/>
                <a:cs typeface="Corbel"/>
              </a:rPr>
              <a:t> </a:t>
            </a:r>
            <a:r>
              <a:rPr lang="fr-FR" sz="3200" dirty="0" err="1" smtClean="0">
                <a:solidFill>
                  <a:schemeClr val="tx1"/>
                </a:solidFill>
                <a:latin typeface="Corbel"/>
                <a:cs typeface="Corbel"/>
              </a:rPr>
              <a:t>contexts</a:t>
            </a:r>
            <a:r>
              <a:rPr lang="fr-FR" sz="3200" dirty="0" smtClean="0">
                <a:solidFill>
                  <a:schemeClr val="tx1"/>
                </a:solidFill>
                <a:latin typeface="Corbel"/>
                <a:cs typeface="Corbel"/>
              </a:rPr>
              <a:t> are not </a:t>
            </a:r>
            <a:r>
              <a:rPr lang="fr-FR" sz="3200" dirty="0" err="1" smtClean="0">
                <a:solidFill>
                  <a:schemeClr val="tx1"/>
                </a:solidFill>
                <a:latin typeface="Corbel"/>
                <a:cs typeface="Corbel"/>
              </a:rPr>
              <a:t>necessarily</a:t>
            </a:r>
            <a:r>
              <a:rPr lang="fr-FR" sz="3200" dirty="0" smtClean="0">
                <a:solidFill>
                  <a:schemeClr val="tx1"/>
                </a:solidFill>
                <a:latin typeface="Corbel"/>
                <a:cs typeface="Corbel"/>
              </a:rPr>
              <a:t> exclusive : </a:t>
            </a:r>
            <a:r>
              <a:rPr lang="fr-FR" sz="3200" dirty="0" err="1" smtClean="0">
                <a:solidFill>
                  <a:schemeClr val="tx1"/>
                </a:solidFill>
                <a:latin typeface="Corbel"/>
                <a:cs typeface="Corbel"/>
              </a:rPr>
              <a:t>they</a:t>
            </a:r>
            <a:r>
              <a:rPr lang="fr-FR" sz="3200" dirty="0" smtClean="0">
                <a:solidFill>
                  <a:schemeClr val="tx1"/>
                </a:solidFill>
                <a:latin typeface="Corbel"/>
                <a:cs typeface="Corbel"/>
              </a:rPr>
              <a:t> </a:t>
            </a:r>
            <a:r>
              <a:rPr lang="fr-FR" sz="3200" dirty="0" err="1" smtClean="0">
                <a:solidFill>
                  <a:schemeClr val="tx1"/>
                </a:solidFill>
                <a:latin typeface="Corbel"/>
                <a:cs typeface="Corbel"/>
              </a:rPr>
              <a:t>can</a:t>
            </a:r>
            <a:r>
              <a:rPr lang="fr-FR" sz="3200" dirty="0" smtClean="0">
                <a:solidFill>
                  <a:schemeClr val="tx1"/>
                </a:solidFill>
                <a:latin typeface="Corbel"/>
                <a:cs typeface="Corbel"/>
              </a:rPr>
              <a:t> </a:t>
            </a:r>
            <a:r>
              <a:rPr lang="fr-FR" sz="3200" dirty="0" err="1" smtClean="0">
                <a:solidFill>
                  <a:schemeClr val="tx1"/>
                </a:solidFill>
                <a:latin typeface="Corbel"/>
                <a:cs typeface="Corbel"/>
              </a:rPr>
              <a:t>be</a:t>
            </a:r>
            <a:r>
              <a:rPr lang="fr-FR" sz="3200" dirty="0" smtClean="0">
                <a:solidFill>
                  <a:schemeClr val="tx1"/>
                </a:solidFill>
                <a:latin typeface="Corbel"/>
                <a:cs typeface="Corbel"/>
              </a:rPr>
              <a:t> incompatible</a:t>
            </a:r>
          </a:p>
          <a:p>
            <a:pPr marL="457200" indent="-457200">
              <a:buFont typeface="Arial"/>
              <a:buChar char="•"/>
            </a:pPr>
            <a:endParaRPr lang="fr-FR" sz="3200" dirty="0">
              <a:solidFill>
                <a:schemeClr val="tx1"/>
              </a:solidFill>
              <a:latin typeface="Corbel"/>
              <a:cs typeface="Corbel"/>
            </a:endParaRPr>
          </a:p>
          <a:p>
            <a:pPr marL="457200" indent="-457200">
              <a:buFont typeface="Arial"/>
              <a:buChar char="•"/>
            </a:pPr>
            <a:r>
              <a:rPr lang="fr-FR" sz="3200" dirty="0" smtClean="0">
                <a:solidFill>
                  <a:schemeClr val="tx1"/>
                </a:solidFill>
                <a:latin typeface="Corbel"/>
                <a:cs typeface="Corbel"/>
              </a:rPr>
              <a:t>A </a:t>
            </a:r>
            <a:r>
              <a:rPr lang="fr-FR" sz="3200" dirty="0" err="1" smtClean="0">
                <a:solidFill>
                  <a:schemeClr val="tx1"/>
                </a:solidFill>
                <a:latin typeface="Corbel"/>
                <a:cs typeface="Corbel"/>
              </a:rPr>
              <a:t>given</a:t>
            </a:r>
            <a:r>
              <a:rPr lang="fr-FR" sz="3200" dirty="0" smtClean="0">
                <a:solidFill>
                  <a:schemeClr val="tx1"/>
                </a:solidFill>
                <a:latin typeface="Corbel"/>
                <a:cs typeface="Corbel"/>
              </a:rPr>
              <a:t> </a:t>
            </a:r>
            <a:r>
              <a:rPr lang="fr-FR" sz="3200" dirty="0" err="1" smtClean="0">
                <a:solidFill>
                  <a:schemeClr val="tx1"/>
                </a:solidFill>
                <a:latin typeface="Corbel"/>
                <a:cs typeface="Corbel"/>
              </a:rPr>
              <a:t>modality</a:t>
            </a:r>
            <a:r>
              <a:rPr lang="fr-FR" sz="3200" dirty="0" smtClean="0">
                <a:solidFill>
                  <a:schemeClr val="tx1"/>
                </a:solidFill>
                <a:latin typeface="Corbel"/>
                <a:cs typeface="Corbel"/>
              </a:rPr>
              <a:t> </a:t>
            </a:r>
            <a:r>
              <a:rPr lang="fr-FR" sz="3200" dirty="0" err="1" smtClean="0">
                <a:solidFill>
                  <a:schemeClr val="tx1"/>
                </a:solidFill>
                <a:latin typeface="Corbel"/>
                <a:cs typeface="Corbel"/>
              </a:rPr>
              <a:t>can</a:t>
            </a:r>
            <a:r>
              <a:rPr lang="fr-FR" sz="3200" dirty="0" smtClean="0">
                <a:solidFill>
                  <a:schemeClr val="tx1"/>
                </a:solidFill>
                <a:latin typeface="Corbel"/>
                <a:cs typeface="Corbel"/>
              </a:rPr>
              <a:t> </a:t>
            </a:r>
            <a:r>
              <a:rPr lang="fr-FR" sz="3200" dirty="0" err="1" smtClean="0">
                <a:solidFill>
                  <a:schemeClr val="tx1"/>
                </a:solidFill>
                <a:latin typeface="Corbel"/>
                <a:cs typeface="Corbel"/>
              </a:rPr>
              <a:t>pertain</a:t>
            </a:r>
            <a:r>
              <a:rPr lang="fr-FR" sz="3200" dirty="0" smtClean="0">
                <a:solidFill>
                  <a:schemeClr val="tx1"/>
                </a:solidFill>
                <a:latin typeface="Corbel"/>
                <a:cs typeface="Corbel"/>
              </a:rPr>
              <a:t> to more </a:t>
            </a:r>
            <a:r>
              <a:rPr lang="fr-FR" sz="3200" dirty="0" err="1" smtClean="0">
                <a:solidFill>
                  <a:schemeClr val="tx1"/>
                </a:solidFill>
                <a:latin typeface="Corbel"/>
                <a:cs typeface="Corbel"/>
              </a:rPr>
              <a:t>than</a:t>
            </a:r>
            <a:r>
              <a:rPr lang="fr-FR" sz="3200" dirty="0" smtClean="0">
                <a:solidFill>
                  <a:schemeClr val="tx1"/>
                </a:solidFill>
                <a:latin typeface="Corbel"/>
                <a:cs typeface="Corbel"/>
              </a:rPr>
              <a:t> one </a:t>
            </a:r>
            <a:r>
              <a:rPr lang="fr-FR" sz="3200" dirty="0" err="1" smtClean="0">
                <a:solidFill>
                  <a:schemeClr val="tx1"/>
                </a:solidFill>
                <a:latin typeface="Corbel"/>
                <a:cs typeface="Corbel"/>
              </a:rPr>
              <a:t>context</a:t>
            </a:r>
            <a:r>
              <a:rPr lang="fr-FR" sz="3200" dirty="0" smtClean="0">
                <a:solidFill>
                  <a:schemeClr val="tx1"/>
                </a:solidFill>
                <a:latin typeface="Corbel"/>
                <a:cs typeface="Corbel"/>
              </a:rPr>
              <a:t> (Extra-</a:t>
            </a:r>
            <a:r>
              <a:rPr lang="fr-FR" sz="3200" dirty="0" err="1" smtClean="0">
                <a:solidFill>
                  <a:schemeClr val="tx1"/>
                </a:solidFill>
                <a:latin typeface="Corbel"/>
                <a:cs typeface="Corbel"/>
              </a:rPr>
              <a:t>contextuality</a:t>
            </a:r>
            <a:r>
              <a:rPr lang="fr-FR" sz="3200" dirty="0" smtClean="0">
                <a:solidFill>
                  <a:schemeClr val="tx1"/>
                </a:solidFill>
                <a:latin typeface="Corbel"/>
                <a:cs typeface="Corbel"/>
              </a:rPr>
              <a:t> of </a:t>
            </a:r>
            <a:r>
              <a:rPr lang="fr-FR" sz="3200" dirty="0" err="1" smtClean="0">
                <a:solidFill>
                  <a:schemeClr val="tx1"/>
                </a:solidFill>
                <a:latin typeface="Corbel"/>
                <a:cs typeface="Corbel"/>
              </a:rPr>
              <a:t>modalities</a:t>
            </a:r>
            <a:r>
              <a:rPr lang="fr-FR" sz="3200" dirty="0" smtClean="0">
                <a:solidFill>
                  <a:schemeClr val="tx1"/>
                </a:solidFill>
                <a:latin typeface="Corbel"/>
                <a:cs typeface="Corbel"/>
              </a:rPr>
              <a:t>)</a:t>
            </a:r>
          </a:p>
        </p:txBody>
      </p:sp>
    </p:spTree>
    <p:extLst>
      <p:ext uri="{BB962C8B-B14F-4D97-AF65-F5344CB8AC3E}">
        <p14:creationId xmlns:p14="http://schemas.microsoft.com/office/powerpoint/2010/main" val="18295929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0"/>
            <a:ext cx="8229600" cy="1143000"/>
          </a:xfrm>
        </p:spPr>
        <p:txBody>
          <a:bodyPr>
            <a:normAutofit/>
          </a:bodyPr>
          <a:lstStyle/>
          <a:p>
            <a:r>
              <a:rPr lang="fr-FR" dirty="0" err="1" smtClean="0"/>
              <a:t>Example</a:t>
            </a:r>
            <a:endParaRPr lang="fr-FR" dirty="0"/>
          </a:p>
        </p:txBody>
      </p:sp>
      <p:sp>
        <p:nvSpPr>
          <p:cNvPr id="9" name="ZoneTexte 8"/>
          <p:cNvSpPr txBox="1"/>
          <p:nvPr/>
        </p:nvSpPr>
        <p:spPr>
          <a:xfrm>
            <a:off x="706963" y="1347060"/>
            <a:ext cx="7645400" cy="1569660"/>
          </a:xfrm>
          <a:prstGeom prst="rect">
            <a:avLst/>
          </a:prstGeom>
          <a:noFill/>
          <a:ln>
            <a:solidFill>
              <a:schemeClr val="tx1"/>
            </a:solidFill>
          </a:ln>
        </p:spPr>
        <p:txBody>
          <a:bodyPr wrap="square" rtlCol="0">
            <a:spAutoFit/>
          </a:bodyPr>
          <a:lstStyle/>
          <a:p>
            <a:pPr marL="457200" indent="-457200">
              <a:buFont typeface="Arial"/>
              <a:buChar char="•"/>
            </a:pPr>
            <a:r>
              <a:rPr lang="fr-FR" sz="3200" dirty="0" smtClean="0">
                <a:solidFill>
                  <a:srgbClr val="FFFFFF"/>
                </a:solidFill>
                <a:latin typeface="Corbel"/>
                <a:cs typeface="Corbel"/>
              </a:rPr>
              <a:t>System : A single photon</a:t>
            </a:r>
          </a:p>
          <a:p>
            <a:pPr marL="457200" indent="-457200">
              <a:buFont typeface="Arial"/>
              <a:buChar char="•"/>
            </a:pPr>
            <a:r>
              <a:rPr lang="fr-FR" sz="3200" dirty="0" err="1" smtClean="0">
                <a:solidFill>
                  <a:srgbClr val="FFFFFF"/>
                </a:solidFill>
                <a:latin typeface="Corbel"/>
                <a:cs typeface="Corbel"/>
              </a:rPr>
              <a:t>Context</a:t>
            </a:r>
            <a:r>
              <a:rPr lang="fr-FR" sz="3200" dirty="0" smtClean="0">
                <a:solidFill>
                  <a:srgbClr val="FFFFFF"/>
                </a:solidFill>
                <a:latin typeface="Corbel"/>
                <a:cs typeface="Corbel"/>
              </a:rPr>
              <a:t> </a:t>
            </a:r>
            <a:r>
              <a:rPr lang="fr-FR" sz="3200" dirty="0">
                <a:solidFill>
                  <a:srgbClr val="FFFFFF"/>
                </a:solidFill>
                <a:latin typeface="Corbel"/>
                <a:cs typeface="Corbel"/>
              </a:rPr>
              <a:t>:</a:t>
            </a:r>
            <a:r>
              <a:rPr lang="fr-FR" sz="3200" dirty="0" smtClean="0">
                <a:solidFill>
                  <a:srgbClr val="FFFFFF"/>
                </a:solidFill>
                <a:latin typeface="Corbel"/>
                <a:cs typeface="Corbel"/>
              </a:rPr>
              <a:t> </a:t>
            </a:r>
            <a:r>
              <a:rPr lang="fr-FR" sz="3200" dirty="0">
                <a:solidFill>
                  <a:srgbClr val="FFFFFF"/>
                </a:solidFill>
                <a:latin typeface="Corbel"/>
                <a:cs typeface="Corbel"/>
              </a:rPr>
              <a:t>A</a:t>
            </a:r>
            <a:r>
              <a:rPr lang="fr-FR" sz="3200" dirty="0" smtClean="0">
                <a:solidFill>
                  <a:srgbClr val="FFFFFF"/>
                </a:solidFill>
                <a:latin typeface="Corbel"/>
                <a:cs typeface="Corbel"/>
              </a:rPr>
              <a:t> PBS </a:t>
            </a:r>
            <a:r>
              <a:rPr lang="fr-FR" sz="3200" dirty="0" err="1" smtClean="0">
                <a:solidFill>
                  <a:srgbClr val="FFFFFF"/>
                </a:solidFill>
                <a:latin typeface="Corbel"/>
                <a:cs typeface="Corbel"/>
              </a:rPr>
              <a:t>with</a:t>
            </a:r>
            <a:r>
              <a:rPr lang="fr-FR" sz="3200" dirty="0" smtClean="0">
                <a:solidFill>
                  <a:srgbClr val="FFFFFF"/>
                </a:solidFill>
                <a:latin typeface="Corbel"/>
                <a:cs typeface="Corbel"/>
              </a:rPr>
              <a:t> </a:t>
            </a:r>
            <a:r>
              <a:rPr lang="fr-FR" sz="3200" dirty="0" err="1" smtClean="0">
                <a:solidFill>
                  <a:srgbClr val="FFFFFF"/>
                </a:solidFill>
                <a:latin typeface="Corbel"/>
                <a:cs typeface="Corbel"/>
              </a:rPr>
              <a:t>neutral</a:t>
            </a:r>
            <a:r>
              <a:rPr lang="fr-FR" sz="3200" dirty="0" smtClean="0">
                <a:solidFill>
                  <a:srgbClr val="FFFFFF"/>
                </a:solidFill>
                <a:latin typeface="Corbel"/>
                <a:cs typeface="Corbel"/>
              </a:rPr>
              <a:t> axes {H,V}.</a:t>
            </a:r>
            <a:endParaRPr lang="fr-FR" sz="3200" dirty="0">
              <a:solidFill>
                <a:srgbClr val="FFFFFF"/>
              </a:solidFill>
              <a:latin typeface="Corbel"/>
              <a:cs typeface="Corbel"/>
            </a:endParaRPr>
          </a:p>
          <a:p>
            <a:pPr marL="457200" indent="-457200">
              <a:buFont typeface="Arial"/>
              <a:buChar char="•"/>
            </a:pPr>
            <a:r>
              <a:rPr lang="fr-FR" sz="3200" dirty="0" err="1" smtClean="0">
                <a:solidFill>
                  <a:srgbClr val="FFFFFF"/>
                </a:solidFill>
                <a:latin typeface="Corbel"/>
                <a:cs typeface="Corbel"/>
              </a:rPr>
              <a:t>Modality</a:t>
            </a:r>
            <a:r>
              <a:rPr lang="fr-FR" sz="3200" dirty="0" smtClean="0">
                <a:solidFill>
                  <a:srgbClr val="FFFFFF"/>
                </a:solidFill>
                <a:latin typeface="Corbel"/>
                <a:cs typeface="Corbel"/>
              </a:rPr>
              <a:t> : « </a:t>
            </a:r>
            <a:r>
              <a:rPr lang="fr-FR" sz="3200" dirty="0" err="1" smtClean="0">
                <a:solidFill>
                  <a:srgbClr val="FFFFFF"/>
                </a:solidFill>
                <a:latin typeface="Corbel"/>
                <a:cs typeface="Corbel"/>
              </a:rPr>
              <a:t>transmitted</a:t>
            </a:r>
            <a:r>
              <a:rPr lang="fr-FR" sz="3200" dirty="0" smtClean="0">
                <a:solidFill>
                  <a:srgbClr val="FFFFFF"/>
                </a:solidFill>
                <a:latin typeface="Corbel"/>
                <a:cs typeface="Corbel"/>
              </a:rPr>
              <a:t> » or « </a:t>
            </a:r>
            <a:r>
              <a:rPr lang="fr-FR" sz="3200" dirty="0" err="1" smtClean="0">
                <a:solidFill>
                  <a:srgbClr val="FFFFFF"/>
                </a:solidFill>
                <a:latin typeface="Corbel"/>
                <a:cs typeface="Corbel"/>
              </a:rPr>
              <a:t>reflected</a:t>
            </a:r>
            <a:r>
              <a:rPr lang="fr-FR" sz="3200" dirty="0" smtClean="0">
                <a:solidFill>
                  <a:srgbClr val="FFFFFF"/>
                </a:solidFill>
                <a:latin typeface="Corbel"/>
                <a:cs typeface="Corbel"/>
              </a:rPr>
              <a:t> » </a:t>
            </a:r>
          </a:p>
        </p:txBody>
      </p:sp>
      <p:sp>
        <p:nvSpPr>
          <p:cNvPr id="6" name="ZoneTexte 5"/>
          <p:cNvSpPr txBox="1"/>
          <p:nvPr/>
        </p:nvSpPr>
        <p:spPr>
          <a:xfrm>
            <a:off x="745066" y="3335493"/>
            <a:ext cx="7628467" cy="3046988"/>
          </a:xfrm>
          <a:prstGeom prst="rect">
            <a:avLst/>
          </a:prstGeom>
          <a:noFill/>
          <a:ln>
            <a:solidFill>
              <a:srgbClr val="FFFFFF"/>
            </a:solidFill>
          </a:ln>
        </p:spPr>
        <p:txBody>
          <a:bodyPr wrap="square" rtlCol="0">
            <a:spAutoFit/>
          </a:bodyPr>
          <a:lstStyle/>
          <a:p>
            <a:pPr marL="457200" indent="-457200">
              <a:buFont typeface="Arial"/>
              <a:buChar char="•"/>
            </a:pPr>
            <a:r>
              <a:rPr lang="fr-FR" sz="3200" dirty="0">
                <a:solidFill>
                  <a:schemeClr val="tx1"/>
                </a:solidFill>
                <a:latin typeface="Corbel"/>
                <a:cs typeface="Corbel"/>
              </a:rPr>
              <a:t>A</a:t>
            </a:r>
            <a:r>
              <a:rPr lang="fr-FR" sz="3200" dirty="0" smtClean="0">
                <a:solidFill>
                  <a:schemeClr val="tx1"/>
                </a:solidFill>
                <a:latin typeface="Corbel"/>
                <a:cs typeface="Corbel"/>
              </a:rPr>
              <a:t> photon has no state by </a:t>
            </a:r>
            <a:r>
              <a:rPr lang="fr-FR" sz="3200" dirty="0" err="1" smtClean="0">
                <a:solidFill>
                  <a:schemeClr val="tx1"/>
                </a:solidFill>
                <a:latin typeface="Corbel"/>
                <a:cs typeface="Corbel"/>
              </a:rPr>
              <a:t>itself</a:t>
            </a:r>
            <a:r>
              <a:rPr lang="fr-FR" sz="3200" dirty="0" smtClean="0">
                <a:solidFill>
                  <a:schemeClr val="tx1"/>
                </a:solidFill>
                <a:latin typeface="Corbel"/>
                <a:cs typeface="Corbel"/>
              </a:rPr>
              <a:t>. A photon + </a:t>
            </a:r>
            <a:r>
              <a:rPr lang="fr-FR" sz="3200" dirty="0" err="1" smtClean="0">
                <a:solidFill>
                  <a:schemeClr val="tx1"/>
                </a:solidFill>
                <a:latin typeface="Corbel"/>
                <a:cs typeface="Corbel"/>
              </a:rPr>
              <a:t>polarizer</a:t>
            </a:r>
            <a:r>
              <a:rPr lang="fr-FR" sz="3200" dirty="0" smtClean="0">
                <a:solidFill>
                  <a:schemeClr val="tx1"/>
                </a:solidFill>
                <a:latin typeface="Corbel"/>
                <a:cs typeface="Corbel"/>
              </a:rPr>
              <a:t> has, and </a:t>
            </a:r>
            <a:r>
              <a:rPr lang="fr-FR" sz="3200" dirty="0" err="1" smtClean="0">
                <a:solidFill>
                  <a:schemeClr val="tx1"/>
                </a:solidFill>
                <a:latin typeface="Corbel"/>
                <a:cs typeface="Corbel"/>
              </a:rPr>
              <a:t>it</a:t>
            </a:r>
            <a:r>
              <a:rPr lang="fr-FR" sz="3200" dirty="0" smtClean="0">
                <a:solidFill>
                  <a:schemeClr val="tx1"/>
                </a:solidFill>
                <a:latin typeface="Corbel"/>
                <a:cs typeface="Corbel"/>
              </a:rPr>
              <a:t> </a:t>
            </a:r>
            <a:r>
              <a:rPr lang="fr-FR" sz="3200" dirty="0" err="1" smtClean="0">
                <a:solidFill>
                  <a:schemeClr val="tx1"/>
                </a:solidFill>
                <a:latin typeface="Corbel"/>
                <a:cs typeface="Corbel"/>
              </a:rPr>
              <a:t>is</a:t>
            </a:r>
            <a:r>
              <a:rPr lang="fr-FR" sz="3200" dirty="0" smtClean="0">
                <a:solidFill>
                  <a:schemeClr val="tx1"/>
                </a:solidFill>
                <a:latin typeface="Corbel"/>
                <a:cs typeface="Corbel"/>
              </a:rPr>
              <a:t> a </a:t>
            </a:r>
            <a:r>
              <a:rPr lang="fr-FR" sz="3200" dirty="0" err="1" smtClean="0">
                <a:solidFill>
                  <a:schemeClr val="tx1"/>
                </a:solidFill>
                <a:latin typeface="Corbel"/>
                <a:cs typeface="Corbel"/>
              </a:rPr>
              <a:t>modality</a:t>
            </a:r>
            <a:r>
              <a:rPr lang="fr-FR" sz="3200" dirty="0" smtClean="0">
                <a:solidFill>
                  <a:schemeClr val="tx1"/>
                </a:solidFill>
                <a:latin typeface="Corbel"/>
                <a:cs typeface="Corbel"/>
              </a:rPr>
              <a:t>.</a:t>
            </a:r>
          </a:p>
          <a:p>
            <a:pPr marL="457200" indent="-457200">
              <a:buFont typeface="Arial"/>
              <a:buChar char="•"/>
            </a:pPr>
            <a:r>
              <a:rPr lang="fr-FR" sz="3200" dirty="0" smtClean="0">
                <a:solidFill>
                  <a:schemeClr val="tx1"/>
                </a:solidFill>
                <a:latin typeface="Corbel"/>
                <a:cs typeface="Corbel"/>
              </a:rPr>
              <a:t>The </a:t>
            </a:r>
            <a:r>
              <a:rPr lang="fr-FR" sz="3200" dirty="0" err="1" smtClean="0">
                <a:solidFill>
                  <a:schemeClr val="tx1"/>
                </a:solidFill>
                <a:latin typeface="Corbel"/>
                <a:cs typeface="Corbel"/>
              </a:rPr>
              <a:t>modality</a:t>
            </a:r>
            <a:r>
              <a:rPr lang="fr-FR" sz="3200" dirty="0" smtClean="0">
                <a:solidFill>
                  <a:schemeClr val="tx1"/>
                </a:solidFill>
                <a:latin typeface="Corbel"/>
                <a:cs typeface="Corbel"/>
              </a:rPr>
              <a:t> </a:t>
            </a:r>
            <a:r>
              <a:rPr lang="fr-FR" sz="3200" dirty="0" err="1" smtClean="0">
                <a:solidFill>
                  <a:schemeClr val="tx1"/>
                </a:solidFill>
                <a:latin typeface="Corbel"/>
                <a:cs typeface="Corbel"/>
              </a:rPr>
              <a:t>is</a:t>
            </a:r>
            <a:r>
              <a:rPr lang="fr-FR" sz="3200" dirty="0" smtClean="0">
                <a:solidFill>
                  <a:schemeClr val="tx1"/>
                </a:solidFill>
                <a:latin typeface="Corbel"/>
                <a:cs typeface="Corbel"/>
              </a:rPr>
              <a:t> objective, but </a:t>
            </a:r>
            <a:r>
              <a:rPr lang="fr-FR" sz="3200" dirty="0" err="1" smtClean="0">
                <a:solidFill>
                  <a:schemeClr val="tx1"/>
                </a:solidFill>
                <a:latin typeface="Corbel"/>
                <a:cs typeface="Corbel"/>
              </a:rPr>
              <a:t>contextual</a:t>
            </a:r>
            <a:endParaRPr lang="fr-FR" sz="3200" dirty="0" smtClean="0">
              <a:solidFill>
                <a:schemeClr val="tx1"/>
              </a:solidFill>
              <a:latin typeface="Corbel"/>
              <a:cs typeface="Corbel"/>
            </a:endParaRPr>
          </a:p>
          <a:p>
            <a:pPr marL="457200" indent="-457200">
              <a:buFont typeface="Arial"/>
              <a:buChar char="•"/>
            </a:pPr>
            <a:r>
              <a:rPr lang="fr-FR" sz="3200" dirty="0" smtClean="0">
                <a:solidFill>
                  <a:schemeClr val="tx1"/>
                </a:solidFill>
                <a:latin typeface="Corbel"/>
                <a:cs typeface="Corbel"/>
              </a:rPr>
              <a:t>There are no </a:t>
            </a:r>
            <a:r>
              <a:rPr lang="fr-FR" sz="3200" dirty="0" err="1" smtClean="0">
                <a:solidFill>
                  <a:schemeClr val="tx1"/>
                </a:solidFill>
                <a:latin typeface="Corbel"/>
                <a:cs typeface="Corbel"/>
              </a:rPr>
              <a:t>coherent</a:t>
            </a:r>
            <a:r>
              <a:rPr lang="fr-FR" sz="3200" dirty="0" smtClean="0">
                <a:solidFill>
                  <a:schemeClr val="tx1"/>
                </a:solidFill>
                <a:latin typeface="Corbel"/>
                <a:cs typeface="Corbel"/>
              </a:rPr>
              <a:t> superpositions of states. There are </a:t>
            </a:r>
            <a:r>
              <a:rPr lang="fr-FR" sz="3200" dirty="0" err="1" smtClean="0">
                <a:solidFill>
                  <a:schemeClr val="tx1"/>
                </a:solidFill>
                <a:latin typeface="Corbel"/>
                <a:cs typeface="Corbel"/>
              </a:rPr>
              <a:t>modalities</a:t>
            </a:r>
            <a:r>
              <a:rPr lang="fr-FR" sz="3200" dirty="0" smtClean="0">
                <a:solidFill>
                  <a:schemeClr val="tx1"/>
                </a:solidFill>
                <a:latin typeface="Corbel"/>
                <a:cs typeface="Corbel"/>
              </a:rPr>
              <a:t> in </a:t>
            </a:r>
            <a:r>
              <a:rPr lang="fr-FR" sz="3200" dirty="0" err="1" smtClean="0">
                <a:solidFill>
                  <a:schemeClr val="tx1"/>
                </a:solidFill>
                <a:latin typeface="Corbel"/>
                <a:cs typeface="Corbel"/>
              </a:rPr>
              <a:t>other</a:t>
            </a:r>
            <a:r>
              <a:rPr lang="fr-FR" sz="3200" dirty="0" smtClean="0">
                <a:solidFill>
                  <a:schemeClr val="tx1"/>
                </a:solidFill>
                <a:latin typeface="Corbel"/>
                <a:cs typeface="Corbel"/>
              </a:rPr>
              <a:t> </a:t>
            </a:r>
            <a:r>
              <a:rPr lang="fr-FR" sz="3200" dirty="0" err="1" smtClean="0">
                <a:solidFill>
                  <a:schemeClr val="tx1"/>
                </a:solidFill>
                <a:latin typeface="Corbel"/>
                <a:cs typeface="Corbel"/>
              </a:rPr>
              <a:t>contexts</a:t>
            </a:r>
            <a:r>
              <a:rPr lang="fr-FR" sz="3200" dirty="0">
                <a:solidFill>
                  <a:schemeClr val="tx1"/>
                </a:solidFill>
                <a:latin typeface="Corbel"/>
                <a:cs typeface="Corbel"/>
              </a:rPr>
              <a:t> </a:t>
            </a:r>
            <a:r>
              <a:rPr lang="fr-FR" sz="3200" i="1" dirty="0" smtClean="0">
                <a:solidFill>
                  <a:schemeClr val="tx1"/>
                </a:solidFill>
                <a:latin typeface="Corbel"/>
                <a:cs typeface="Corbel"/>
              </a:rPr>
              <a:t>(|H&gt;+|V&gt; = |H</a:t>
            </a:r>
            <a:r>
              <a:rPr lang="fr-FR" sz="3200" i="1" baseline="-25000" dirty="0" smtClean="0">
                <a:solidFill>
                  <a:schemeClr val="tx1"/>
                </a:solidFill>
                <a:latin typeface="Corbel"/>
                <a:cs typeface="Corbel"/>
              </a:rPr>
              <a:t>45</a:t>
            </a:r>
            <a:r>
              <a:rPr lang="fr-FR" sz="3200" i="1" dirty="0" smtClean="0">
                <a:solidFill>
                  <a:schemeClr val="tx1"/>
                </a:solidFill>
                <a:latin typeface="Corbel"/>
                <a:cs typeface="Corbel"/>
              </a:rPr>
              <a:t>&gt;)</a:t>
            </a:r>
            <a:endParaRPr lang="fr-FR" sz="3200" i="1" dirty="0">
              <a:solidFill>
                <a:schemeClr val="tx1"/>
              </a:solidFill>
              <a:latin typeface="Corbel"/>
              <a:cs typeface="Corbel"/>
            </a:endParaRPr>
          </a:p>
        </p:txBody>
      </p:sp>
    </p:spTree>
    <p:extLst>
      <p:ext uri="{BB962C8B-B14F-4D97-AF65-F5344CB8AC3E}">
        <p14:creationId xmlns:p14="http://schemas.microsoft.com/office/powerpoint/2010/main" val="414128613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llipse 18"/>
          <p:cNvSpPr/>
          <p:nvPr/>
        </p:nvSpPr>
        <p:spPr>
          <a:xfrm>
            <a:off x="5905500" y="1223419"/>
            <a:ext cx="2667000" cy="1380081"/>
          </a:xfrm>
          <a:prstGeom prst="ellipse">
            <a:avLst/>
          </a:prstGeom>
          <a:solidFill>
            <a:srgbClr val="E8E8E8"/>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4" name="Titre 3"/>
          <p:cNvSpPr>
            <a:spLocks noGrp="1"/>
          </p:cNvSpPr>
          <p:nvPr>
            <p:ph type="title"/>
          </p:nvPr>
        </p:nvSpPr>
        <p:spPr>
          <a:xfrm>
            <a:off x="0" y="0"/>
            <a:ext cx="9144000" cy="1143000"/>
          </a:xfrm>
        </p:spPr>
        <p:txBody>
          <a:bodyPr>
            <a:noAutofit/>
          </a:bodyPr>
          <a:lstStyle/>
          <a:p>
            <a:r>
              <a:rPr lang="fr-FR" sz="4000" dirty="0" err="1" smtClean="0"/>
              <a:t>From</a:t>
            </a:r>
            <a:r>
              <a:rPr lang="fr-FR" sz="4000" dirty="0" smtClean="0"/>
              <a:t> </a:t>
            </a:r>
            <a:r>
              <a:rPr lang="fr-FR" sz="4000" dirty="0" err="1" smtClean="0"/>
              <a:t>ordinary</a:t>
            </a:r>
            <a:r>
              <a:rPr lang="fr-FR" sz="4000" dirty="0" smtClean="0"/>
              <a:t> quantum </a:t>
            </a:r>
            <a:r>
              <a:rPr lang="fr-FR" sz="4000" dirty="0" err="1" smtClean="0"/>
              <a:t>ontology</a:t>
            </a:r>
            <a:r>
              <a:rPr lang="fr-FR" sz="4000" dirty="0" smtClean="0"/>
              <a:t> to CSM</a:t>
            </a:r>
            <a:endParaRPr lang="fr-FR" sz="4000" dirty="0"/>
          </a:p>
        </p:txBody>
      </p:sp>
      <p:sp>
        <p:nvSpPr>
          <p:cNvPr id="5" name="ZoneTexte 4"/>
          <p:cNvSpPr txBox="1"/>
          <p:nvPr/>
        </p:nvSpPr>
        <p:spPr>
          <a:xfrm>
            <a:off x="3505200" y="3830565"/>
            <a:ext cx="5253567" cy="2062103"/>
          </a:xfrm>
          <a:prstGeom prst="rect">
            <a:avLst/>
          </a:prstGeom>
          <a:noFill/>
          <a:ln w="3175" cmpd="sng">
            <a:noFill/>
          </a:ln>
        </p:spPr>
        <p:txBody>
          <a:bodyPr wrap="square" rtlCol="0">
            <a:spAutoFit/>
          </a:bodyPr>
          <a:lstStyle/>
          <a:p>
            <a:pPr marL="571500" indent="-571500">
              <a:buFont typeface="Arial"/>
              <a:buChar char="•"/>
            </a:pPr>
            <a:r>
              <a:rPr lang="fr-FR" sz="3200" dirty="0" smtClean="0">
                <a:solidFill>
                  <a:srgbClr val="FFFFFF"/>
                </a:solidFill>
                <a:latin typeface="Corbel"/>
                <a:cs typeface="Corbel"/>
              </a:rPr>
              <a:t>States-</a:t>
            </a:r>
            <a:r>
              <a:rPr lang="fr-FR" sz="3200" dirty="0" err="1" smtClean="0">
                <a:solidFill>
                  <a:srgbClr val="FFFFFF"/>
                </a:solidFill>
                <a:latin typeface="Corbel"/>
                <a:cs typeface="Corbel"/>
              </a:rPr>
              <a:t>phenomena</a:t>
            </a:r>
            <a:endParaRPr lang="fr-FR" sz="3200" dirty="0">
              <a:solidFill>
                <a:srgbClr val="FFFFFF"/>
              </a:solidFill>
              <a:latin typeface="Corbel"/>
              <a:cs typeface="Corbel"/>
            </a:endParaRPr>
          </a:p>
          <a:p>
            <a:pPr marL="571500" indent="-571500">
              <a:buFont typeface="Arial"/>
              <a:buChar char="•"/>
            </a:pPr>
            <a:r>
              <a:rPr lang="fr-FR" sz="3200" dirty="0" err="1" smtClean="0">
                <a:solidFill>
                  <a:srgbClr val="FFFFFF"/>
                </a:solidFill>
                <a:latin typeface="Corbel"/>
                <a:cs typeface="Corbel"/>
              </a:rPr>
              <a:t>Actual</a:t>
            </a:r>
            <a:r>
              <a:rPr lang="fr-FR" sz="3200" dirty="0" smtClean="0">
                <a:solidFill>
                  <a:srgbClr val="FFFFFF"/>
                </a:solidFill>
                <a:latin typeface="Corbel"/>
                <a:cs typeface="Corbel"/>
              </a:rPr>
              <a:t> and certain</a:t>
            </a:r>
          </a:p>
          <a:p>
            <a:pPr marL="571500" indent="-571500">
              <a:buFont typeface="Arial"/>
              <a:buChar char="•"/>
            </a:pPr>
            <a:r>
              <a:rPr lang="fr-FR" sz="3200" dirty="0" err="1" smtClean="0">
                <a:solidFill>
                  <a:srgbClr val="FFFFFF"/>
                </a:solidFill>
                <a:latin typeface="Corbel"/>
                <a:cs typeface="Corbel"/>
              </a:rPr>
              <a:t>Exist</a:t>
            </a:r>
            <a:r>
              <a:rPr lang="fr-FR" sz="3200" dirty="0" smtClean="0">
                <a:solidFill>
                  <a:srgbClr val="FFFFFF"/>
                </a:solidFill>
                <a:latin typeface="Corbel"/>
                <a:cs typeface="Corbel"/>
              </a:rPr>
              <a:t> </a:t>
            </a:r>
            <a:r>
              <a:rPr lang="fr-FR" sz="3200" dirty="0" err="1" smtClean="0">
                <a:solidFill>
                  <a:srgbClr val="FFFFFF"/>
                </a:solidFill>
                <a:latin typeface="Corbel"/>
                <a:cs typeface="Corbel"/>
              </a:rPr>
              <a:t>even</a:t>
            </a:r>
            <a:r>
              <a:rPr lang="fr-FR" sz="3200" dirty="0" smtClean="0">
                <a:solidFill>
                  <a:srgbClr val="FFFFFF"/>
                </a:solidFill>
                <a:latin typeface="Corbel"/>
                <a:cs typeface="Corbel"/>
              </a:rPr>
              <a:t> </a:t>
            </a:r>
            <a:r>
              <a:rPr lang="fr-FR" sz="3200" dirty="0" err="1" smtClean="0">
                <a:solidFill>
                  <a:srgbClr val="FFFFFF"/>
                </a:solidFill>
                <a:latin typeface="Corbel"/>
                <a:cs typeface="Corbel"/>
              </a:rPr>
              <a:t>unobserved</a:t>
            </a:r>
            <a:endParaRPr lang="fr-FR" sz="3200" dirty="0" smtClean="0">
              <a:solidFill>
                <a:srgbClr val="FFFFFF"/>
              </a:solidFill>
              <a:latin typeface="Corbel"/>
              <a:cs typeface="Corbel"/>
            </a:endParaRPr>
          </a:p>
          <a:p>
            <a:pPr marL="571500" indent="-571500">
              <a:buFont typeface="Arial"/>
              <a:buChar char="•"/>
            </a:pPr>
            <a:r>
              <a:rPr lang="fr-FR" sz="3200" dirty="0" err="1" smtClean="0">
                <a:solidFill>
                  <a:srgbClr val="FFFFFF"/>
                </a:solidFill>
                <a:latin typeface="Corbel"/>
                <a:cs typeface="Corbel"/>
              </a:rPr>
              <a:t>Contextual</a:t>
            </a:r>
            <a:r>
              <a:rPr lang="fr-FR" sz="3200" dirty="0" smtClean="0">
                <a:solidFill>
                  <a:srgbClr val="FFFFFF"/>
                </a:solidFill>
                <a:latin typeface="Corbel"/>
                <a:cs typeface="Corbel"/>
              </a:rPr>
              <a:t> </a:t>
            </a:r>
            <a:r>
              <a:rPr lang="fr-FR" sz="3200" dirty="0" err="1" smtClean="0">
                <a:solidFill>
                  <a:srgbClr val="FFFFFF"/>
                </a:solidFill>
                <a:latin typeface="Corbel"/>
                <a:cs typeface="Corbel"/>
              </a:rPr>
              <a:t>objectivity</a:t>
            </a:r>
            <a:endParaRPr lang="fr-FR" sz="3200" dirty="0">
              <a:solidFill>
                <a:srgbClr val="FFFFFF"/>
              </a:solidFill>
              <a:latin typeface="Corbel"/>
              <a:cs typeface="Corbel"/>
            </a:endParaRPr>
          </a:p>
        </p:txBody>
      </p:sp>
      <p:grpSp>
        <p:nvGrpSpPr>
          <p:cNvPr id="11" name="Grouper 10"/>
          <p:cNvGrpSpPr/>
          <p:nvPr/>
        </p:nvGrpSpPr>
        <p:grpSpPr>
          <a:xfrm>
            <a:off x="7666604" y="1604427"/>
            <a:ext cx="711194" cy="677331"/>
            <a:chOff x="753533" y="1346200"/>
            <a:chExt cx="1066800" cy="1024464"/>
          </a:xfrm>
        </p:grpSpPr>
        <p:sp>
          <p:nvSpPr>
            <p:cNvPr id="6" name="Ellipse 5"/>
            <p:cNvSpPr/>
            <p:nvPr/>
          </p:nvSpPr>
          <p:spPr>
            <a:xfrm>
              <a:off x="753533" y="1346200"/>
              <a:ext cx="1066800" cy="1024464"/>
            </a:xfrm>
            <a:prstGeom prst="ellipse">
              <a:avLst/>
            </a:prstGeom>
            <a:solidFill>
              <a:srgbClr val="FFFF66"/>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200" dirty="0">
                <a:solidFill>
                  <a:schemeClr val="bg1"/>
                </a:solidFill>
              </a:endParaRPr>
            </a:p>
          </p:txBody>
        </p:sp>
        <p:sp>
          <p:nvSpPr>
            <p:cNvPr id="3" name="ZoneTexte 2"/>
            <p:cNvSpPr txBox="1"/>
            <p:nvPr/>
          </p:nvSpPr>
          <p:spPr>
            <a:xfrm>
              <a:off x="1005558" y="1412661"/>
              <a:ext cx="411090" cy="584775"/>
            </a:xfrm>
            <a:prstGeom prst="rect">
              <a:avLst/>
            </a:prstGeom>
            <a:noFill/>
            <a:ln w="28575" cmpd="sng">
              <a:noFill/>
            </a:ln>
          </p:spPr>
          <p:txBody>
            <a:bodyPr wrap="none" rtlCol="0">
              <a:spAutoFit/>
            </a:bodyPr>
            <a:lstStyle/>
            <a:p>
              <a:r>
                <a:rPr lang="fr-FR" sz="3200" dirty="0" smtClean="0">
                  <a:solidFill>
                    <a:schemeClr val="bg1"/>
                  </a:solidFill>
                  <a:latin typeface="Corbel"/>
                  <a:cs typeface="Corbel"/>
                </a:rPr>
                <a:t>S</a:t>
              </a:r>
              <a:endParaRPr lang="fr-FR" sz="3200" dirty="0">
                <a:solidFill>
                  <a:schemeClr val="bg1"/>
                </a:solidFill>
                <a:latin typeface="Corbel"/>
                <a:cs typeface="Corbel"/>
              </a:endParaRPr>
            </a:p>
          </p:txBody>
        </p:sp>
      </p:grpSp>
      <p:sp>
        <p:nvSpPr>
          <p:cNvPr id="12" name="ZoneTexte 11"/>
          <p:cNvSpPr txBox="1"/>
          <p:nvPr/>
        </p:nvSpPr>
        <p:spPr>
          <a:xfrm>
            <a:off x="397940" y="1680044"/>
            <a:ext cx="5177360" cy="1569660"/>
          </a:xfrm>
          <a:prstGeom prst="rect">
            <a:avLst/>
          </a:prstGeom>
          <a:noFill/>
          <a:ln w="3175" cmpd="sng">
            <a:noFill/>
          </a:ln>
        </p:spPr>
        <p:txBody>
          <a:bodyPr wrap="square" rtlCol="0">
            <a:spAutoFit/>
          </a:bodyPr>
          <a:lstStyle/>
          <a:p>
            <a:pPr marL="571500" indent="-571500">
              <a:buFont typeface="Arial"/>
              <a:buChar char="•"/>
            </a:pPr>
            <a:r>
              <a:rPr lang="fr-FR" sz="3200" dirty="0" smtClean="0">
                <a:solidFill>
                  <a:srgbClr val="FFFFFF"/>
                </a:solidFill>
                <a:latin typeface="Corbel"/>
                <a:cs typeface="Corbel"/>
              </a:rPr>
              <a:t>Non</a:t>
            </a:r>
            <a:r>
              <a:rPr lang="fr-FR" sz="3200" dirty="0">
                <a:solidFill>
                  <a:srgbClr val="FFFFFF"/>
                </a:solidFill>
                <a:latin typeface="Corbel"/>
                <a:cs typeface="Corbel"/>
              </a:rPr>
              <a:t>-</a:t>
            </a:r>
            <a:r>
              <a:rPr lang="fr-FR" sz="3200" dirty="0" err="1" smtClean="0">
                <a:solidFill>
                  <a:srgbClr val="FFFFFF"/>
                </a:solidFill>
                <a:latin typeface="Corbel"/>
                <a:cs typeface="Corbel"/>
              </a:rPr>
              <a:t>contextual</a:t>
            </a:r>
            <a:r>
              <a:rPr lang="fr-FR" sz="3200" dirty="0">
                <a:solidFill>
                  <a:srgbClr val="FFFFFF"/>
                </a:solidFill>
                <a:latin typeface="Corbel"/>
                <a:cs typeface="Corbel"/>
              </a:rPr>
              <a:t> </a:t>
            </a:r>
            <a:r>
              <a:rPr lang="fr-FR" sz="3200" dirty="0" smtClean="0">
                <a:solidFill>
                  <a:srgbClr val="FFFFFF"/>
                </a:solidFill>
                <a:latin typeface="Corbel"/>
                <a:cs typeface="Corbel"/>
              </a:rPr>
              <a:t>states</a:t>
            </a:r>
          </a:p>
          <a:p>
            <a:pPr marL="571500" indent="-571500">
              <a:buFont typeface="Arial"/>
              <a:buChar char="•"/>
            </a:pPr>
            <a:r>
              <a:rPr lang="fr-FR" sz="3200" dirty="0" err="1" smtClean="0">
                <a:solidFill>
                  <a:srgbClr val="FFFFFF"/>
                </a:solidFill>
                <a:latin typeface="Corbel"/>
                <a:cs typeface="Corbel"/>
              </a:rPr>
              <a:t>Exist</a:t>
            </a:r>
            <a:r>
              <a:rPr lang="fr-FR" sz="3200" dirty="0" smtClean="0">
                <a:solidFill>
                  <a:srgbClr val="FFFFFF"/>
                </a:solidFill>
                <a:latin typeface="Corbel"/>
                <a:cs typeface="Corbel"/>
              </a:rPr>
              <a:t> </a:t>
            </a:r>
            <a:r>
              <a:rPr lang="fr-FR" sz="3200" dirty="0" err="1" smtClean="0">
                <a:solidFill>
                  <a:srgbClr val="FFFFFF"/>
                </a:solidFill>
                <a:latin typeface="Corbel"/>
                <a:cs typeface="Corbel"/>
              </a:rPr>
              <a:t>even</a:t>
            </a:r>
            <a:r>
              <a:rPr lang="fr-FR" sz="3200" dirty="0" smtClean="0">
                <a:solidFill>
                  <a:srgbClr val="FFFFFF"/>
                </a:solidFill>
                <a:latin typeface="Corbel"/>
                <a:cs typeface="Corbel"/>
              </a:rPr>
              <a:t> </a:t>
            </a:r>
            <a:r>
              <a:rPr lang="fr-FR" sz="3200" dirty="0" err="1" smtClean="0">
                <a:solidFill>
                  <a:srgbClr val="FFFFFF"/>
                </a:solidFill>
                <a:latin typeface="Corbel"/>
                <a:cs typeface="Corbel"/>
              </a:rPr>
              <a:t>unobserved</a:t>
            </a:r>
            <a:r>
              <a:rPr lang="fr-FR" sz="3200" dirty="0" smtClean="0">
                <a:solidFill>
                  <a:srgbClr val="FFFFFF"/>
                </a:solidFill>
                <a:latin typeface="Corbel"/>
                <a:cs typeface="Corbel"/>
              </a:rPr>
              <a:t> </a:t>
            </a:r>
            <a:endParaRPr lang="fr-FR" sz="3200" dirty="0">
              <a:solidFill>
                <a:srgbClr val="FFFFFF"/>
              </a:solidFill>
              <a:latin typeface="Corbel"/>
              <a:cs typeface="Corbel"/>
            </a:endParaRPr>
          </a:p>
          <a:p>
            <a:pPr marL="571500" indent="-571500">
              <a:buFont typeface="Arial"/>
              <a:buChar char="•"/>
            </a:pPr>
            <a:r>
              <a:rPr lang="fr-FR" sz="3200" dirty="0" err="1" smtClean="0">
                <a:solidFill>
                  <a:srgbClr val="FFFFFF"/>
                </a:solidFill>
                <a:latin typeface="Corbel"/>
                <a:cs typeface="Corbel"/>
              </a:rPr>
              <a:t>Hidden</a:t>
            </a:r>
            <a:r>
              <a:rPr lang="fr-FR" sz="3200" dirty="0" smtClean="0">
                <a:solidFill>
                  <a:srgbClr val="FFFFFF"/>
                </a:solidFill>
                <a:latin typeface="Corbel"/>
                <a:cs typeface="Corbel"/>
              </a:rPr>
              <a:t> and </a:t>
            </a:r>
            <a:r>
              <a:rPr lang="fr-FR" sz="3200" dirty="0" err="1" smtClean="0">
                <a:solidFill>
                  <a:srgbClr val="FFFFFF"/>
                </a:solidFill>
                <a:latin typeface="Corbel"/>
                <a:cs typeface="Corbel"/>
              </a:rPr>
              <a:t>weird</a:t>
            </a:r>
            <a:r>
              <a:rPr lang="fr-FR" sz="3200" dirty="0" smtClean="0">
                <a:solidFill>
                  <a:srgbClr val="FFFFFF"/>
                </a:solidFill>
                <a:latin typeface="Corbel"/>
                <a:cs typeface="Corbel"/>
              </a:rPr>
              <a:t> </a:t>
            </a:r>
          </a:p>
        </p:txBody>
      </p:sp>
      <p:sp>
        <p:nvSpPr>
          <p:cNvPr id="14" name="Ellipse 13"/>
          <p:cNvSpPr/>
          <p:nvPr/>
        </p:nvSpPr>
        <p:spPr>
          <a:xfrm>
            <a:off x="419095" y="4584686"/>
            <a:ext cx="2641600" cy="795867"/>
          </a:xfrm>
          <a:prstGeom prst="ellipse">
            <a:avLst/>
          </a:prstGeom>
          <a:solidFill>
            <a:srgbClr val="E8E8E8"/>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15" name="Ellipse 14"/>
          <p:cNvSpPr/>
          <p:nvPr/>
        </p:nvSpPr>
        <p:spPr>
          <a:xfrm rot="273030">
            <a:off x="1190754" y="4696832"/>
            <a:ext cx="1589407" cy="563196"/>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smtClean="0">
                <a:solidFill>
                  <a:schemeClr val="bg1"/>
                </a:solidFill>
              </a:rPr>
              <a:t>C</a:t>
            </a:r>
            <a:endParaRPr lang="fr-FR" sz="4000" dirty="0">
              <a:solidFill>
                <a:schemeClr val="bg1"/>
              </a:solidFill>
            </a:endParaRPr>
          </a:p>
        </p:txBody>
      </p:sp>
      <p:sp>
        <p:nvSpPr>
          <p:cNvPr id="16" name="Ellipse 15"/>
          <p:cNvSpPr/>
          <p:nvPr/>
        </p:nvSpPr>
        <p:spPr>
          <a:xfrm>
            <a:off x="2230962" y="4770954"/>
            <a:ext cx="494092" cy="465667"/>
          </a:xfrm>
          <a:prstGeom prst="ellipse">
            <a:avLst/>
          </a:prstGeom>
          <a:solidFill>
            <a:srgbClr val="FFFF66"/>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solidFill>
                  <a:schemeClr val="bg1"/>
                </a:solidFill>
              </a:rPr>
              <a:t>S</a:t>
            </a:r>
            <a:endParaRPr lang="fr-FR" sz="3200" dirty="0">
              <a:solidFill>
                <a:schemeClr val="bg1"/>
              </a:solidFill>
            </a:endParaRPr>
          </a:p>
        </p:txBody>
      </p:sp>
      <p:sp>
        <p:nvSpPr>
          <p:cNvPr id="17" name="Rectangle 16"/>
          <p:cNvSpPr/>
          <p:nvPr/>
        </p:nvSpPr>
        <p:spPr>
          <a:xfrm>
            <a:off x="317490" y="838200"/>
            <a:ext cx="8542877" cy="2654300"/>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Rectangle 17"/>
          <p:cNvSpPr/>
          <p:nvPr/>
        </p:nvSpPr>
        <p:spPr>
          <a:xfrm>
            <a:off x="317490" y="3657600"/>
            <a:ext cx="8542877" cy="3060700"/>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1" name="Connecteur droit avec flèche 20"/>
          <p:cNvCxnSpPr>
            <a:endCxn id="22" idx="0"/>
          </p:cNvCxnSpPr>
          <p:nvPr/>
        </p:nvCxnSpPr>
        <p:spPr>
          <a:xfrm flipH="1">
            <a:off x="1758065" y="5262034"/>
            <a:ext cx="439035" cy="469899"/>
          </a:xfrm>
          <a:prstGeom prst="straightConnector1">
            <a:avLst/>
          </a:prstGeom>
          <a:ln w="76200" cmpd="sng">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22" name="ZoneTexte 21"/>
          <p:cNvSpPr txBox="1"/>
          <p:nvPr/>
        </p:nvSpPr>
        <p:spPr>
          <a:xfrm>
            <a:off x="901701" y="5731933"/>
            <a:ext cx="1712728" cy="584776"/>
          </a:xfrm>
          <a:prstGeom prst="rect">
            <a:avLst/>
          </a:prstGeom>
          <a:noFill/>
          <a:ln>
            <a:solidFill>
              <a:srgbClr val="FFFFFF"/>
            </a:solidFill>
          </a:ln>
        </p:spPr>
        <p:txBody>
          <a:bodyPr wrap="none" rtlCol="0">
            <a:spAutoFit/>
          </a:bodyPr>
          <a:lstStyle/>
          <a:p>
            <a:r>
              <a:rPr lang="fr-FR" sz="3200" dirty="0" err="1" smtClean="0">
                <a:solidFill>
                  <a:srgbClr val="FFFFFF"/>
                </a:solidFill>
                <a:latin typeface="Cobel"/>
                <a:cs typeface="Cobel"/>
              </a:rPr>
              <a:t>Modality</a:t>
            </a:r>
            <a:endParaRPr lang="fr-FR" sz="3200" dirty="0">
              <a:solidFill>
                <a:srgbClr val="FFFFFF"/>
              </a:solidFill>
              <a:latin typeface="Cobel"/>
              <a:cs typeface="Cobel"/>
            </a:endParaRPr>
          </a:p>
        </p:txBody>
      </p:sp>
      <p:sp>
        <p:nvSpPr>
          <p:cNvPr id="23" name="Rectangle 22"/>
          <p:cNvSpPr/>
          <p:nvPr/>
        </p:nvSpPr>
        <p:spPr>
          <a:xfrm>
            <a:off x="5162985" y="2440402"/>
            <a:ext cx="775373" cy="584776"/>
          </a:xfrm>
          <a:prstGeom prst="rect">
            <a:avLst/>
          </a:prstGeom>
          <a:ln>
            <a:solidFill>
              <a:srgbClr val="FFFFFF"/>
            </a:solidFill>
          </a:ln>
        </p:spPr>
        <p:txBody>
          <a:bodyPr wrap="none">
            <a:spAutoFit/>
          </a:bodyPr>
          <a:lstStyle/>
          <a:p>
            <a:r>
              <a:rPr lang="fr-FR" sz="3200" dirty="0">
                <a:solidFill>
                  <a:srgbClr val="FFFFFF"/>
                </a:solidFill>
                <a:latin typeface="Corbel"/>
                <a:cs typeface="Corbel"/>
              </a:rPr>
              <a:t>|</a:t>
            </a:r>
            <a:r>
              <a:rPr lang="fr-FR" sz="3200" dirty="0" err="1">
                <a:solidFill>
                  <a:srgbClr val="FFFFFF"/>
                </a:solidFill>
                <a:latin typeface="Corbel"/>
                <a:cs typeface="Corbel"/>
              </a:rPr>
              <a:t>ψ</a:t>
            </a:r>
            <a:r>
              <a:rPr lang="fr-FR" sz="3200" dirty="0">
                <a:solidFill>
                  <a:srgbClr val="FFFFFF"/>
                </a:solidFill>
                <a:latin typeface="Corbel"/>
                <a:cs typeface="Corbel"/>
              </a:rPr>
              <a:t>&gt;</a:t>
            </a:r>
          </a:p>
        </p:txBody>
      </p:sp>
      <p:cxnSp>
        <p:nvCxnSpPr>
          <p:cNvPr id="25" name="Connecteur droit avec flèche 24"/>
          <p:cNvCxnSpPr/>
          <p:nvPr/>
        </p:nvCxnSpPr>
        <p:spPr>
          <a:xfrm flipV="1">
            <a:off x="5785958" y="1917693"/>
            <a:ext cx="2045746" cy="789697"/>
          </a:xfrm>
          <a:prstGeom prst="straightConnector1">
            <a:avLst/>
          </a:prstGeom>
          <a:ln w="57150" cmpd="sng">
            <a:solidFill>
              <a:srgbClr val="FFFFFF"/>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grpSp>
        <p:nvGrpSpPr>
          <p:cNvPr id="2" name="Grouper 1"/>
          <p:cNvGrpSpPr/>
          <p:nvPr/>
        </p:nvGrpSpPr>
        <p:grpSpPr>
          <a:xfrm>
            <a:off x="6104497" y="1706028"/>
            <a:ext cx="1498613" cy="783169"/>
            <a:chOff x="3742365" y="2247900"/>
            <a:chExt cx="2048835" cy="783169"/>
          </a:xfrm>
        </p:grpSpPr>
        <p:sp>
          <p:nvSpPr>
            <p:cNvPr id="7" name="Ellipse 6"/>
            <p:cNvSpPr/>
            <p:nvPr/>
          </p:nvSpPr>
          <p:spPr>
            <a:xfrm>
              <a:off x="3742365" y="2247900"/>
              <a:ext cx="2048835" cy="783169"/>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8" name="Rectangle 7"/>
            <p:cNvSpPr/>
            <p:nvPr/>
          </p:nvSpPr>
          <p:spPr>
            <a:xfrm>
              <a:off x="4392965" y="2279532"/>
              <a:ext cx="665779" cy="707886"/>
            </a:xfrm>
            <a:prstGeom prst="rect">
              <a:avLst/>
            </a:prstGeom>
          </p:spPr>
          <p:txBody>
            <a:bodyPr wrap="none">
              <a:spAutoFit/>
            </a:bodyPr>
            <a:lstStyle/>
            <a:p>
              <a:pPr algn="ctr"/>
              <a:r>
                <a:rPr lang="fr-FR" sz="4000" dirty="0" smtClean="0">
                  <a:solidFill>
                    <a:schemeClr val="bg1"/>
                  </a:solidFill>
                  <a:latin typeface="Corbel"/>
                  <a:cs typeface="Corbel"/>
                </a:rPr>
                <a:t>C</a:t>
              </a:r>
            </a:p>
          </p:txBody>
        </p:sp>
      </p:grpSp>
      <p:sp>
        <p:nvSpPr>
          <p:cNvPr id="24" name="Rectangle 23"/>
          <p:cNvSpPr/>
          <p:nvPr/>
        </p:nvSpPr>
        <p:spPr>
          <a:xfrm>
            <a:off x="3136900" y="5996970"/>
            <a:ext cx="5727700" cy="707886"/>
          </a:xfrm>
          <a:prstGeom prst="rect">
            <a:avLst/>
          </a:prstGeom>
        </p:spPr>
        <p:txBody>
          <a:bodyPr wrap="square">
            <a:spAutoFit/>
          </a:bodyPr>
          <a:lstStyle/>
          <a:p>
            <a:pPr algn="r"/>
            <a:r>
              <a:rPr lang="fr-FR" sz="2000" dirty="0" err="1">
                <a:solidFill>
                  <a:srgbClr val="FFFFFF"/>
                </a:solidFill>
                <a:latin typeface="Corbel"/>
                <a:cs typeface="Corbel"/>
              </a:rPr>
              <a:t>Grangier</a:t>
            </a:r>
            <a:r>
              <a:rPr lang="fr-FR" sz="2000" dirty="0">
                <a:solidFill>
                  <a:srgbClr val="FFFFFF"/>
                </a:solidFill>
                <a:latin typeface="Corbel"/>
                <a:cs typeface="Corbel"/>
              </a:rPr>
              <a:t>, P., </a:t>
            </a:r>
            <a:r>
              <a:rPr lang="fr-FR" sz="2000" dirty="0" smtClean="0">
                <a:solidFill>
                  <a:srgbClr val="FFFFFF"/>
                </a:solidFill>
                <a:latin typeface="Corbel"/>
                <a:cs typeface="Corbel"/>
              </a:rPr>
              <a:t>EJP 23(3)</a:t>
            </a:r>
            <a:r>
              <a:rPr lang="fr-FR" sz="2000" dirty="0">
                <a:solidFill>
                  <a:srgbClr val="FFFFFF"/>
                </a:solidFill>
                <a:latin typeface="Corbel"/>
                <a:cs typeface="Corbel"/>
              </a:rPr>
              <a:t>, </a:t>
            </a:r>
            <a:r>
              <a:rPr lang="fr-FR" sz="2000" dirty="0" smtClean="0">
                <a:solidFill>
                  <a:srgbClr val="FFFFFF"/>
                </a:solidFill>
                <a:latin typeface="Corbel"/>
                <a:cs typeface="Corbel"/>
              </a:rPr>
              <a:t>331 (2002)</a:t>
            </a:r>
          </a:p>
          <a:p>
            <a:pPr algn="r"/>
            <a:r>
              <a:rPr lang="fr-FR" sz="2000" dirty="0" err="1" smtClean="0">
                <a:solidFill>
                  <a:srgbClr val="FFFFFF"/>
                </a:solidFill>
                <a:latin typeface="Corbel"/>
                <a:cs typeface="Corbel"/>
              </a:rPr>
              <a:t>Grangier</a:t>
            </a:r>
            <a:r>
              <a:rPr lang="fr-FR" sz="2000" dirty="0">
                <a:solidFill>
                  <a:srgbClr val="FFFFFF"/>
                </a:solidFill>
                <a:latin typeface="Corbel"/>
                <a:cs typeface="Corbel"/>
              </a:rPr>
              <a:t>, </a:t>
            </a:r>
            <a:r>
              <a:rPr lang="fr-FR" sz="2000" dirty="0" smtClean="0">
                <a:solidFill>
                  <a:srgbClr val="FFFFFF"/>
                </a:solidFill>
                <a:latin typeface="Corbel"/>
                <a:cs typeface="Corbel"/>
              </a:rPr>
              <a:t>P., Int</a:t>
            </a:r>
            <a:r>
              <a:rPr lang="fr-FR" sz="2000" dirty="0">
                <a:solidFill>
                  <a:srgbClr val="FFFFFF"/>
                </a:solidFill>
                <a:latin typeface="Corbel"/>
                <a:cs typeface="Corbel"/>
              </a:rPr>
              <a:t>. J. Quantum Inf. 3(1), 17–22 (2005)</a:t>
            </a:r>
          </a:p>
        </p:txBody>
      </p:sp>
      <p:grpSp>
        <p:nvGrpSpPr>
          <p:cNvPr id="27" name="Grouper 26"/>
          <p:cNvGrpSpPr/>
          <p:nvPr/>
        </p:nvGrpSpPr>
        <p:grpSpPr>
          <a:xfrm rot="19577318">
            <a:off x="6312316" y="2616831"/>
            <a:ext cx="378431" cy="335233"/>
            <a:chOff x="5016500" y="3860800"/>
            <a:chExt cx="772148" cy="711200"/>
          </a:xfrm>
        </p:grpSpPr>
        <p:grpSp>
          <p:nvGrpSpPr>
            <p:cNvPr id="28" name="Grouper 27"/>
            <p:cNvGrpSpPr/>
            <p:nvPr/>
          </p:nvGrpSpPr>
          <p:grpSpPr>
            <a:xfrm>
              <a:off x="5016500" y="3860800"/>
              <a:ext cx="772148" cy="711200"/>
              <a:chOff x="4622800" y="6019800"/>
              <a:chExt cx="772148" cy="711200"/>
            </a:xfrm>
          </p:grpSpPr>
          <p:sp>
            <p:nvSpPr>
              <p:cNvPr id="35" name="Rectangle 34"/>
              <p:cNvSpPr/>
              <p:nvPr/>
            </p:nvSpPr>
            <p:spPr>
              <a:xfrm>
                <a:off x="4622800" y="6261100"/>
                <a:ext cx="508000" cy="469900"/>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Parallélogramme 35"/>
              <p:cNvSpPr/>
              <p:nvPr/>
            </p:nvSpPr>
            <p:spPr>
              <a:xfrm>
                <a:off x="4622800" y="6019800"/>
                <a:ext cx="698500" cy="241300"/>
              </a:xfrm>
              <a:prstGeom prst="parallelogram">
                <a:avLst>
                  <a:gd name="adj" fmla="val 71154"/>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7" name="Parallélogramme 36"/>
              <p:cNvSpPr/>
              <p:nvPr/>
            </p:nvSpPr>
            <p:spPr>
              <a:xfrm rot="18798636">
                <a:off x="4929577" y="6214264"/>
                <a:ext cx="605193" cy="325548"/>
              </a:xfrm>
              <a:prstGeom prst="parallelogram">
                <a:avLst>
                  <a:gd name="adj" fmla="val 102037"/>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9" name="Ellipse 28"/>
            <p:cNvSpPr/>
            <p:nvPr/>
          </p:nvSpPr>
          <p:spPr>
            <a:xfrm>
              <a:off x="5232400" y="42799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Ellipse 29"/>
            <p:cNvSpPr/>
            <p:nvPr/>
          </p:nvSpPr>
          <p:spPr>
            <a:xfrm>
              <a:off x="5588000" y="42672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1" name="Ellipse 30"/>
            <p:cNvSpPr/>
            <p:nvPr/>
          </p:nvSpPr>
          <p:spPr>
            <a:xfrm>
              <a:off x="5613400" y="41148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Ellipse 31"/>
            <p:cNvSpPr/>
            <p:nvPr/>
          </p:nvSpPr>
          <p:spPr>
            <a:xfrm>
              <a:off x="5168900" y="39751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Ellipse 32"/>
            <p:cNvSpPr/>
            <p:nvPr/>
          </p:nvSpPr>
          <p:spPr>
            <a:xfrm>
              <a:off x="5346700" y="39497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Ellipse 33"/>
            <p:cNvSpPr/>
            <p:nvPr/>
          </p:nvSpPr>
          <p:spPr>
            <a:xfrm>
              <a:off x="5537200" y="39116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39" name="ZoneTexte 38"/>
          <p:cNvSpPr txBox="1"/>
          <p:nvPr/>
        </p:nvSpPr>
        <p:spPr>
          <a:xfrm>
            <a:off x="368300" y="3746500"/>
            <a:ext cx="1197223" cy="584776"/>
          </a:xfrm>
          <a:prstGeom prst="rect">
            <a:avLst/>
          </a:prstGeom>
          <a:noFill/>
        </p:spPr>
        <p:txBody>
          <a:bodyPr wrap="none" rtlCol="0">
            <a:spAutoFit/>
          </a:bodyPr>
          <a:lstStyle/>
          <a:p>
            <a:r>
              <a:rPr lang="fr-FR" sz="3200" i="1" dirty="0" smtClean="0">
                <a:solidFill>
                  <a:schemeClr val="tx1"/>
                </a:solidFill>
              </a:rPr>
              <a:t>CSM</a:t>
            </a:r>
            <a:endParaRPr lang="fr-FR" sz="3200" i="1" dirty="0">
              <a:solidFill>
                <a:schemeClr val="tx1"/>
              </a:solidFill>
            </a:endParaRPr>
          </a:p>
        </p:txBody>
      </p:sp>
      <p:sp>
        <p:nvSpPr>
          <p:cNvPr id="40" name="Rectangle 39"/>
          <p:cNvSpPr/>
          <p:nvPr/>
        </p:nvSpPr>
        <p:spPr>
          <a:xfrm>
            <a:off x="352287" y="874068"/>
            <a:ext cx="4858853" cy="584776"/>
          </a:xfrm>
          <a:prstGeom prst="rect">
            <a:avLst/>
          </a:prstGeom>
        </p:spPr>
        <p:txBody>
          <a:bodyPr wrap="none">
            <a:spAutoFit/>
          </a:bodyPr>
          <a:lstStyle/>
          <a:p>
            <a:r>
              <a:rPr lang="fr-FR" sz="3200" i="1" dirty="0" err="1">
                <a:solidFill>
                  <a:srgbClr val="FFFFFF"/>
                </a:solidFill>
                <a:latin typeface="Corbel"/>
                <a:cs typeface="Corbel"/>
              </a:rPr>
              <a:t>Ordinary</a:t>
            </a:r>
            <a:r>
              <a:rPr lang="fr-FR" sz="3200" i="1" dirty="0">
                <a:solidFill>
                  <a:srgbClr val="FFFFFF"/>
                </a:solidFill>
                <a:latin typeface="Corbel"/>
                <a:cs typeface="Corbel"/>
              </a:rPr>
              <a:t> quantum </a:t>
            </a:r>
            <a:r>
              <a:rPr lang="fr-FR" sz="3200" i="1" dirty="0" err="1">
                <a:solidFill>
                  <a:srgbClr val="FFFFFF"/>
                </a:solidFill>
                <a:latin typeface="Corbel"/>
                <a:cs typeface="Corbel"/>
              </a:rPr>
              <a:t>ontology</a:t>
            </a:r>
            <a:endParaRPr lang="fr-FR" sz="3200" i="1" dirty="0">
              <a:solidFill>
                <a:srgbClr val="FFFFFF"/>
              </a:solidFill>
              <a:latin typeface="Corbel"/>
              <a:cs typeface="Corbel"/>
            </a:endParaRPr>
          </a:p>
        </p:txBody>
      </p:sp>
    </p:spTree>
    <p:extLst>
      <p:ext uri="{BB962C8B-B14F-4D97-AF65-F5344CB8AC3E}">
        <p14:creationId xmlns:p14="http://schemas.microsoft.com/office/powerpoint/2010/main" val="25934755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ssolve">
                                      <p:cBhvr>
                                        <p:cTn id="19" dur="500"/>
                                        <p:tgtEl>
                                          <p:spTgt spid="18"/>
                                        </p:tgtEl>
                                      </p:cBhvr>
                                    </p:animEffect>
                                  </p:childTnLst>
                                </p:cTn>
                              </p:par>
                              <p:par>
                                <p:cTn id="20" presetID="9"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dissolve">
                                      <p:cBhvr>
                                        <p:cTn id="28" dur="500"/>
                                        <p:tgtEl>
                                          <p:spTgt spid="24"/>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dissolve">
                                      <p:cBhvr>
                                        <p:cTn id="3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8" grpId="0" animBg="1"/>
      <p:bldP spid="22" grpId="0" animBg="1"/>
      <p:bldP spid="24" grpId="0"/>
      <p:bldP spid="3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17500" y="0"/>
            <a:ext cx="8686800" cy="1143000"/>
          </a:xfrm>
        </p:spPr>
        <p:txBody>
          <a:bodyPr>
            <a:normAutofit fontScale="90000"/>
          </a:bodyPr>
          <a:lstStyle/>
          <a:p>
            <a:r>
              <a:rPr lang="fr-FR" sz="4500" dirty="0" smtClean="0"/>
              <a:t>Impact on </a:t>
            </a:r>
            <a:r>
              <a:rPr lang="fr-FR" sz="4500" dirty="0" err="1" smtClean="0"/>
              <a:t>ontology</a:t>
            </a:r>
            <a:r>
              <a:rPr lang="fr-FR" sz="4500" dirty="0"/>
              <a:t> </a:t>
            </a:r>
            <a:r>
              <a:rPr lang="fr-FR" sz="4500" i="1" dirty="0" smtClean="0"/>
              <a:t>vs </a:t>
            </a:r>
            <a:r>
              <a:rPr lang="fr-FR" sz="4500" dirty="0" err="1" smtClean="0"/>
              <a:t>epistemology</a:t>
            </a:r>
            <a:endParaRPr lang="fr-FR" sz="4500" dirty="0"/>
          </a:p>
        </p:txBody>
      </p:sp>
      <p:sp>
        <p:nvSpPr>
          <p:cNvPr id="5" name="ZoneTexte 4"/>
          <p:cNvSpPr txBox="1"/>
          <p:nvPr/>
        </p:nvSpPr>
        <p:spPr>
          <a:xfrm>
            <a:off x="3086100" y="1071890"/>
            <a:ext cx="5892800" cy="2062103"/>
          </a:xfrm>
          <a:prstGeom prst="rect">
            <a:avLst/>
          </a:prstGeom>
          <a:noFill/>
          <a:ln>
            <a:noFill/>
          </a:ln>
        </p:spPr>
        <p:txBody>
          <a:bodyPr wrap="square" rtlCol="0">
            <a:spAutoFit/>
          </a:bodyPr>
          <a:lstStyle/>
          <a:p>
            <a:pPr marL="457200" indent="-457200">
              <a:buFont typeface="Arial"/>
              <a:buChar char="•"/>
            </a:pPr>
            <a:r>
              <a:rPr lang="fr-FR" sz="3200" dirty="0" smtClean="0">
                <a:solidFill>
                  <a:schemeClr val="tx1"/>
                </a:solidFill>
                <a:latin typeface="Corbel"/>
                <a:cs typeface="Corbel"/>
              </a:rPr>
              <a:t>The </a:t>
            </a:r>
            <a:r>
              <a:rPr lang="fr-FR" sz="3200" dirty="0" err="1" smtClean="0">
                <a:solidFill>
                  <a:schemeClr val="tx1"/>
                </a:solidFill>
                <a:latin typeface="Corbel"/>
                <a:cs typeface="Corbel"/>
              </a:rPr>
              <a:t>thing</a:t>
            </a:r>
            <a:r>
              <a:rPr lang="fr-FR" sz="3200" dirty="0" smtClean="0">
                <a:solidFill>
                  <a:schemeClr val="tx1"/>
                </a:solidFill>
                <a:latin typeface="Corbel"/>
                <a:cs typeface="Corbel"/>
              </a:rPr>
              <a:t> </a:t>
            </a:r>
            <a:r>
              <a:rPr lang="fr-FR" sz="3200" dirty="0" err="1" smtClean="0">
                <a:solidFill>
                  <a:schemeClr val="tx1"/>
                </a:solidFill>
                <a:latin typeface="Corbel"/>
                <a:cs typeface="Corbel"/>
              </a:rPr>
              <a:t>is</a:t>
            </a:r>
            <a:r>
              <a:rPr lang="fr-FR" sz="3200" dirty="0" smtClean="0">
                <a:solidFill>
                  <a:schemeClr val="tx1"/>
                </a:solidFill>
                <a:latin typeface="Corbel"/>
                <a:cs typeface="Corbel"/>
              </a:rPr>
              <a:t> </a:t>
            </a:r>
            <a:r>
              <a:rPr lang="fr-FR" sz="3200" dirty="0" err="1" smtClean="0">
                <a:solidFill>
                  <a:schemeClr val="tx1"/>
                </a:solidFill>
                <a:latin typeface="Corbel"/>
                <a:cs typeface="Corbel"/>
              </a:rPr>
              <a:t>what</a:t>
            </a:r>
            <a:r>
              <a:rPr lang="fr-FR" sz="3200" dirty="0" smtClean="0">
                <a:solidFill>
                  <a:schemeClr val="tx1"/>
                </a:solidFill>
                <a:latin typeface="Corbel"/>
                <a:cs typeface="Corbel"/>
              </a:rPr>
              <a:t> </a:t>
            </a:r>
            <a:r>
              <a:rPr lang="fr-FR" sz="3200" dirty="0" err="1" smtClean="0">
                <a:solidFill>
                  <a:schemeClr val="tx1"/>
                </a:solidFill>
                <a:latin typeface="Corbel"/>
                <a:cs typeface="Corbel"/>
              </a:rPr>
              <a:t>exists</a:t>
            </a:r>
            <a:r>
              <a:rPr lang="fr-FR" sz="3200" dirty="0" smtClean="0">
                <a:solidFill>
                  <a:schemeClr val="tx1"/>
                </a:solidFill>
                <a:latin typeface="Corbel"/>
                <a:cs typeface="Corbel"/>
              </a:rPr>
              <a:t> « </a:t>
            </a:r>
            <a:r>
              <a:rPr lang="fr-FR" sz="3200" dirty="0" err="1" smtClean="0">
                <a:solidFill>
                  <a:schemeClr val="tx1"/>
                </a:solidFill>
                <a:latin typeface="Corbel"/>
                <a:cs typeface="Corbel"/>
              </a:rPr>
              <a:t>below</a:t>
            </a:r>
            <a:r>
              <a:rPr lang="fr-FR" sz="3200" dirty="0" smtClean="0">
                <a:solidFill>
                  <a:schemeClr val="tx1"/>
                </a:solidFill>
                <a:latin typeface="Corbel"/>
                <a:cs typeface="Corbel"/>
              </a:rPr>
              <a:t> » the states [</a:t>
            </a:r>
            <a:r>
              <a:rPr lang="fr-FR" sz="3200" i="1" dirty="0" err="1">
                <a:solidFill>
                  <a:schemeClr val="tx1"/>
                </a:solidFill>
                <a:latin typeface="Corbel"/>
                <a:cs typeface="Corbel"/>
              </a:rPr>
              <a:t>O</a:t>
            </a:r>
            <a:r>
              <a:rPr lang="fr-FR" sz="3200" i="1" dirty="0" err="1" smtClean="0">
                <a:solidFill>
                  <a:schemeClr val="tx1"/>
                </a:solidFill>
                <a:latin typeface="Corbel"/>
                <a:cs typeface="Corbel"/>
              </a:rPr>
              <a:t>ntology</a:t>
            </a:r>
            <a:r>
              <a:rPr lang="fr-FR" sz="3200" dirty="0" smtClean="0">
                <a:solidFill>
                  <a:schemeClr val="tx1"/>
                </a:solidFill>
                <a:latin typeface="Corbel"/>
                <a:cs typeface="Corbel"/>
              </a:rPr>
              <a:t>]</a:t>
            </a:r>
          </a:p>
          <a:p>
            <a:pPr marL="457200" indent="-457200">
              <a:buFont typeface="Arial"/>
              <a:buChar char="•"/>
            </a:pPr>
            <a:r>
              <a:rPr lang="fr-FR" sz="3200" dirty="0" smtClean="0">
                <a:solidFill>
                  <a:schemeClr val="tx1"/>
                </a:solidFill>
                <a:latin typeface="Corbel"/>
                <a:cs typeface="Corbel"/>
              </a:rPr>
              <a:t>A state </a:t>
            </a:r>
            <a:r>
              <a:rPr lang="fr-FR" sz="3200" dirty="0" err="1" smtClean="0">
                <a:solidFill>
                  <a:schemeClr val="tx1"/>
                </a:solidFill>
                <a:latin typeface="Corbel"/>
                <a:cs typeface="Corbel"/>
              </a:rPr>
              <a:t>pertains</a:t>
            </a:r>
            <a:r>
              <a:rPr lang="fr-FR" sz="3200" dirty="0" smtClean="0">
                <a:solidFill>
                  <a:schemeClr val="tx1"/>
                </a:solidFill>
                <a:latin typeface="Corbel"/>
                <a:cs typeface="Corbel"/>
              </a:rPr>
              <a:t> to the </a:t>
            </a:r>
            <a:r>
              <a:rPr lang="fr-FR" sz="3200" dirty="0" err="1" smtClean="0">
                <a:solidFill>
                  <a:schemeClr val="tx1"/>
                </a:solidFill>
                <a:latin typeface="Corbel"/>
                <a:cs typeface="Corbel"/>
              </a:rPr>
              <a:t>thing</a:t>
            </a:r>
            <a:r>
              <a:rPr lang="fr-FR" sz="3200" dirty="0" smtClean="0">
                <a:solidFill>
                  <a:schemeClr val="tx1"/>
                </a:solidFill>
                <a:latin typeface="Corbel"/>
                <a:cs typeface="Corbel"/>
              </a:rPr>
              <a:t> </a:t>
            </a:r>
            <a:r>
              <a:rPr lang="fr-FR" sz="3200" dirty="0" err="1" smtClean="0">
                <a:solidFill>
                  <a:schemeClr val="tx1"/>
                </a:solidFill>
                <a:latin typeface="Corbel"/>
                <a:cs typeface="Corbel"/>
              </a:rPr>
              <a:t>only</a:t>
            </a:r>
            <a:r>
              <a:rPr lang="fr-FR" sz="3200" dirty="0" smtClean="0">
                <a:solidFill>
                  <a:schemeClr val="tx1"/>
                </a:solidFill>
                <a:latin typeface="Corbel"/>
                <a:cs typeface="Corbel"/>
              </a:rPr>
              <a:t> [</a:t>
            </a:r>
            <a:r>
              <a:rPr lang="fr-FR" sz="3200" i="1" dirty="0" err="1" smtClean="0">
                <a:solidFill>
                  <a:schemeClr val="tx1"/>
                </a:solidFill>
                <a:latin typeface="Corbel"/>
                <a:cs typeface="Corbel"/>
              </a:rPr>
              <a:t>Epistemology</a:t>
            </a:r>
            <a:r>
              <a:rPr lang="fr-FR" sz="3200" dirty="0" smtClean="0">
                <a:solidFill>
                  <a:schemeClr val="tx1"/>
                </a:solidFill>
                <a:latin typeface="Corbel"/>
                <a:cs typeface="Corbel"/>
              </a:rPr>
              <a:t>]</a:t>
            </a:r>
          </a:p>
        </p:txBody>
      </p:sp>
      <p:sp>
        <p:nvSpPr>
          <p:cNvPr id="18" name="Rectangle 17"/>
          <p:cNvSpPr/>
          <p:nvPr/>
        </p:nvSpPr>
        <p:spPr>
          <a:xfrm>
            <a:off x="127000" y="1054100"/>
            <a:ext cx="8877300" cy="2755900"/>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Ellipse 26"/>
          <p:cNvSpPr/>
          <p:nvPr/>
        </p:nvSpPr>
        <p:spPr>
          <a:xfrm>
            <a:off x="393695" y="1689086"/>
            <a:ext cx="2641600" cy="795867"/>
          </a:xfrm>
          <a:prstGeom prst="ellipse">
            <a:avLst/>
          </a:prstGeom>
          <a:solidFill>
            <a:srgbClr val="E8E8E8"/>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29" name="Ellipse 28"/>
          <p:cNvSpPr/>
          <p:nvPr/>
        </p:nvSpPr>
        <p:spPr>
          <a:xfrm>
            <a:off x="2205562" y="1875354"/>
            <a:ext cx="494092" cy="465667"/>
          </a:xfrm>
          <a:prstGeom prst="ellipse">
            <a:avLst/>
          </a:prstGeom>
          <a:solidFill>
            <a:srgbClr val="FFFF66"/>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solidFill>
                  <a:schemeClr val="bg1"/>
                </a:solidFill>
              </a:rPr>
              <a:t>S</a:t>
            </a:r>
            <a:endParaRPr lang="fr-FR" sz="3200" dirty="0">
              <a:solidFill>
                <a:schemeClr val="bg1"/>
              </a:solidFill>
            </a:endParaRPr>
          </a:p>
        </p:txBody>
      </p:sp>
      <p:sp>
        <p:nvSpPr>
          <p:cNvPr id="31" name="ZoneTexte 30"/>
          <p:cNvSpPr txBox="1"/>
          <p:nvPr/>
        </p:nvSpPr>
        <p:spPr>
          <a:xfrm>
            <a:off x="355601" y="2531533"/>
            <a:ext cx="1159993" cy="461665"/>
          </a:xfrm>
          <a:prstGeom prst="rect">
            <a:avLst/>
          </a:prstGeom>
          <a:noFill/>
        </p:spPr>
        <p:txBody>
          <a:bodyPr wrap="none" rtlCol="0">
            <a:spAutoFit/>
          </a:bodyPr>
          <a:lstStyle/>
          <a:p>
            <a:r>
              <a:rPr lang="fr-FR" dirty="0" smtClean="0">
                <a:solidFill>
                  <a:srgbClr val="FFFFFF"/>
                </a:solidFill>
                <a:latin typeface="Cobel"/>
                <a:cs typeface="Cobel"/>
              </a:rPr>
              <a:t>State 1</a:t>
            </a:r>
            <a:endParaRPr lang="fr-FR" dirty="0">
              <a:solidFill>
                <a:srgbClr val="FFFFFF"/>
              </a:solidFill>
              <a:latin typeface="Cobel"/>
              <a:cs typeface="Cobel"/>
            </a:endParaRPr>
          </a:p>
        </p:txBody>
      </p:sp>
      <p:sp>
        <p:nvSpPr>
          <p:cNvPr id="36" name="Rectangle 35"/>
          <p:cNvSpPr/>
          <p:nvPr/>
        </p:nvSpPr>
        <p:spPr>
          <a:xfrm>
            <a:off x="127000" y="4000500"/>
            <a:ext cx="8877300" cy="2743200"/>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7" name="Ellipse 36"/>
          <p:cNvSpPr/>
          <p:nvPr/>
        </p:nvSpPr>
        <p:spPr>
          <a:xfrm>
            <a:off x="558800" y="4470386"/>
            <a:ext cx="2222496" cy="1155714"/>
          </a:xfrm>
          <a:prstGeom prst="ellipse">
            <a:avLst/>
          </a:prstGeom>
          <a:solidFill>
            <a:srgbClr val="E8E8E8"/>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38" name="Ellipse 37"/>
          <p:cNvSpPr/>
          <p:nvPr/>
        </p:nvSpPr>
        <p:spPr>
          <a:xfrm rot="273030">
            <a:off x="957546" y="4582348"/>
            <a:ext cx="1589407" cy="679404"/>
          </a:xfrm>
          <a:prstGeom prst="ellipse">
            <a:avLst/>
          </a:prstGeom>
          <a:ln w="571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dirty="0" smtClean="0">
                <a:solidFill>
                  <a:schemeClr val="bg1"/>
                </a:solidFill>
              </a:rPr>
              <a:t>C</a:t>
            </a:r>
            <a:r>
              <a:rPr lang="fr-FR" sz="3600" baseline="-25000" dirty="0" smtClean="0">
                <a:solidFill>
                  <a:schemeClr val="bg1"/>
                </a:solidFill>
              </a:rPr>
              <a:t>1</a:t>
            </a:r>
            <a:endParaRPr lang="fr-FR" sz="3600" baseline="-25000" dirty="0">
              <a:solidFill>
                <a:schemeClr val="bg1"/>
              </a:solidFill>
            </a:endParaRPr>
          </a:p>
        </p:txBody>
      </p:sp>
      <p:cxnSp>
        <p:nvCxnSpPr>
          <p:cNvPr id="40" name="Connecteur droit avec flèche 39"/>
          <p:cNvCxnSpPr/>
          <p:nvPr/>
        </p:nvCxnSpPr>
        <p:spPr>
          <a:xfrm flipH="1">
            <a:off x="342900" y="4838700"/>
            <a:ext cx="571501" cy="393700"/>
          </a:xfrm>
          <a:prstGeom prst="straightConnector1">
            <a:avLst/>
          </a:prstGeom>
          <a:ln w="76200" cmpd="sng">
            <a:solidFill>
              <a:srgbClr val="FFCD32"/>
            </a:solidFill>
            <a:tailEnd type="arrow"/>
          </a:ln>
        </p:spPr>
        <p:style>
          <a:lnRef idx="2">
            <a:schemeClr val="accent1"/>
          </a:lnRef>
          <a:fillRef idx="0">
            <a:schemeClr val="accent1"/>
          </a:fillRef>
          <a:effectRef idx="1">
            <a:schemeClr val="accent1"/>
          </a:effectRef>
          <a:fontRef idx="minor">
            <a:schemeClr val="tx1"/>
          </a:fontRef>
        </p:style>
      </p:cxnSp>
      <p:sp>
        <p:nvSpPr>
          <p:cNvPr id="41" name="ZoneTexte 40"/>
          <p:cNvSpPr txBox="1"/>
          <p:nvPr/>
        </p:nvSpPr>
        <p:spPr>
          <a:xfrm>
            <a:off x="50801" y="5262033"/>
            <a:ext cx="678658" cy="584776"/>
          </a:xfrm>
          <a:prstGeom prst="rect">
            <a:avLst/>
          </a:prstGeom>
          <a:noFill/>
        </p:spPr>
        <p:txBody>
          <a:bodyPr wrap="none" rtlCol="0">
            <a:spAutoFit/>
          </a:bodyPr>
          <a:lstStyle/>
          <a:p>
            <a:r>
              <a:rPr lang="fr-FR" sz="3200" dirty="0" smtClean="0">
                <a:solidFill>
                  <a:srgbClr val="FFCD32"/>
                </a:solidFill>
                <a:latin typeface="Cobel"/>
                <a:cs typeface="Cobel"/>
              </a:rPr>
              <a:t>M</a:t>
            </a:r>
            <a:r>
              <a:rPr lang="fr-FR" sz="3200" baseline="-25000" dirty="0" smtClean="0">
                <a:solidFill>
                  <a:srgbClr val="FFCD32"/>
                </a:solidFill>
                <a:latin typeface="Cobel"/>
                <a:cs typeface="Cobel"/>
              </a:rPr>
              <a:t>1</a:t>
            </a:r>
            <a:endParaRPr lang="fr-FR" sz="3200" baseline="-25000" dirty="0">
              <a:solidFill>
                <a:srgbClr val="FFCD32"/>
              </a:solidFill>
              <a:latin typeface="Cobel"/>
              <a:cs typeface="Cobel"/>
            </a:endParaRPr>
          </a:p>
        </p:txBody>
      </p:sp>
      <p:sp>
        <p:nvSpPr>
          <p:cNvPr id="43" name="Rectangle 42"/>
          <p:cNvSpPr/>
          <p:nvPr/>
        </p:nvSpPr>
        <p:spPr>
          <a:xfrm>
            <a:off x="230751" y="1077268"/>
            <a:ext cx="2997166" cy="584776"/>
          </a:xfrm>
          <a:prstGeom prst="rect">
            <a:avLst/>
          </a:prstGeom>
        </p:spPr>
        <p:txBody>
          <a:bodyPr wrap="none">
            <a:spAutoFit/>
          </a:bodyPr>
          <a:lstStyle/>
          <a:p>
            <a:r>
              <a:rPr lang="fr-FR" sz="3200" i="1" dirty="0" err="1">
                <a:solidFill>
                  <a:schemeClr val="tx1"/>
                </a:solidFill>
                <a:latin typeface="Corbel"/>
                <a:cs typeface="Corbel"/>
              </a:rPr>
              <a:t>Classical</a:t>
            </a:r>
            <a:r>
              <a:rPr lang="fr-FR" sz="3200" i="1" dirty="0">
                <a:solidFill>
                  <a:schemeClr val="tx1"/>
                </a:solidFill>
                <a:latin typeface="Corbel"/>
                <a:cs typeface="Corbel"/>
              </a:rPr>
              <a:t> </a:t>
            </a:r>
            <a:r>
              <a:rPr lang="fr-FR" sz="3200" i="1" dirty="0" err="1">
                <a:solidFill>
                  <a:schemeClr val="tx1"/>
                </a:solidFill>
                <a:latin typeface="Corbel"/>
                <a:cs typeface="Corbel"/>
              </a:rPr>
              <a:t>realism</a:t>
            </a:r>
            <a:endParaRPr lang="fr-FR" sz="3200" i="1" dirty="0">
              <a:solidFill>
                <a:schemeClr val="tx1"/>
              </a:solidFill>
              <a:latin typeface="Corbel"/>
              <a:cs typeface="Corbel"/>
            </a:endParaRPr>
          </a:p>
        </p:txBody>
      </p:sp>
      <p:sp>
        <p:nvSpPr>
          <p:cNvPr id="44" name="Rectangle 43"/>
          <p:cNvSpPr/>
          <p:nvPr/>
        </p:nvSpPr>
        <p:spPr>
          <a:xfrm>
            <a:off x="141851" y="3960168"/>
            <a:ext cx="1071158" cy="584776"/>
          </a:xfrm>
          <a:prstGeom prst="rect">
            <a:avLst/>
          </a:prstGeom>
        </p:spPr>
        <p:txBody>
          <a:bodyPr wrap="none">
            <a:spAutoFit/>
          </a:bodyPr>
          <a:lstStyle/>
          <a:p>
            <a:r>
              <a:rPr lang="fr-FR" sz="3200" i="1" dirty="0" smtClean="0">
                <a:solidFill>
                  <a:schemeClr val="tx1"/>
                </a:solidFill>
                <a:latin typeface="Corbel"/>
                <a:cs typeface="Corbel"/>
              </a:rPr>
              <a:t>CSM</a:t>
            </a:r>
            <a:endParaRPr lang="fr-FR" sz="3200" i="1" dirty="0">
              <a:solidFill>
                <a:schemeClr val="tx1"/>
              </a:solidFill>
              <a:latin typeface="Corbel"/>
              <a:cs typeface="Corbel"/>
            </a:endParaRPr>
          </a:p>
        </p:txBody>
      </p:sp>
      <p:sp>
        <p:nvSpPr>
          <p:cNvPr id="46" name="ZoneTexte 45"/>
          <p:cNvSpPr txBox="1"/>
          <p:nvPr/>
        </p:nvSpPr>
        <p:spPr>
          <a:xfrm>
            <a:off x="2654300" y="4018290"/>
            <a:ext cx="6350001" cy="2062103"/>
          </a:xfrm>
          <a:prstGeom prst="rect">
            <a:avLst/>
          </a:prstGeom>
          <a:noFill/>
          <a:ln>
            <a:noFill/>
          </a:ln>
        </p:spPr>
        <p:txBody>
          <a:bodyPr wrap="square" rtlCol="0">
            <a:spAutoFit/>
          </a:bodyPr>
          <a:lstStyle/>
          <a:p>
            <a:pPr marL="457200" indent="-457200">
              <a:buFont typeface="Arial"/>
              <a:buChar char="•"/>
            </a:pPr>
            <a:r>
              <a:rPr lang="fr-FR" sz="3200" dirty="0" smtClean="0">
                <a:solidFill>
                  <a:schemeClr val="tx1"/>
                </a:solidFill>
                <a:latin typeface="Corbel"/>
                <a:cs typeface="Corbel"/>
              </a:rPr>
              <a:t>The system </a:t>
            </a:r>
            <a:r>
              <a:rPr lang="fr-FR" sz="3200" dirty="0" err="1" smtClean="0">
                <a:solidFill>
                  <a:schemeClr val="tx1"/>
                </a:solidFill>
                <a:latin typeface="Corbel"/>
                <a:cs typeface="Corbel"/>
              </a:rPr>
              <a:t>is</a:t>
            </a:r>
            <a:r>
              <a:rPr lang="fr-FR" sz="3200" dirty="0" smtClean="0">
                <a:solidFill>
                  <a:schemeClr val="tx1"/>
                </a:solidFill>
                <a:latin typeface="Corbel"/>
                <a:cs typeface="Corbel"/>
              </a:rPr>
              <a:t> </a:t>
            </a:r>
            <a:r>
              <a:rPr lang="fr-FR" sz="3200" dirty="0" err="1" smtClean="0">
                <a:solidFill>
                  <a:schemeClr val="tx1"/>
                </a:solidFill>
                <a:latin typeface="Corbel"/>
                <a:cs typeface="Corbel"/>
              </a:rPr>
              <a:t>what</a:t>
            </a:r>
            <a:r>
              <a:rPr lang="fr-FR" sz="3200" dirty="0" smtClean="0">
                <a:solidFill>
                  <a:schemeClr val="tx1"/>
                </a:solidFill>
                <a:latin typeface="Corbel"/>
                <a:cs typeface="Corbel"/>
              </a:rPr>
              <a:t> </a:t>
            </a:r>
            <a:r>
              <a:rPr lang="fr-FR" sz="3200" dirty="0" err="1" smtClean="0">
                <a:solidFill>
                  <a:schemeClr val="tx1"/>
                </a:solidFill>
                <a:latin typeface="Corbel"/>
                <a:cs typeface="Corbel"/>
              </a:rPr>
              <a:t>exists</a:t>
            </a:r>
            <a:r>
              <a:rPr lang="fr-FR" sz="3200" dirty="0" smtClean="0">
                <a:solidFill>
                  <a:schemeClr val="tx1"/>
                </a:solidFill>
                <a:latin typeface="Corbel"/>
                <a:cs typeface="Corbel"/>
              </a:rPr>
              <a:t> </a:t>
            </a:r>
            <a:r>
              <a:rPr lang="fr-FR" sz="3200" dirty="0" err="1" smtClean="0">
                <a:solidFill>
                  <a:schemeClr val="tx1"/>
                </a:solidFill>
                <a:latin typeface="Corbel"/>
                <a:cs typeface="Corbel"/>
              </a:rPr>
              <a:t>below</a:t>
            </a:r>
            <a:r>
              <a:rPr lang="fr-FR" sz="3200" dirty="0" smtClean="0">
                <a:solidFill>
                  <a:schemeClr val="tx1"/>
                </a:solidFill>
                <a:latin typeface="Corbel"/>
                <a:cs typeface="Corbel"/>
              </a:rPr>
              <a:t> the </a:t>
            </a:r>
            <a:r>
              <a:rPr lang="fr-FR" sz="3200" dirty="0" err="1" smtClean="0">
                <a:solidFill>
                  <a:schemeClr val="tx1"/>
                </a:solidFill>
                <a:latin typeface="Corbel"/>
                <a:cs typeface="Corbel"/>
              </a:rPr>
              <a:t>modalities</a:t>
            </a:r>
            <a:r>
              <a:rPr lang="fr-FR" sz="3200" dirty="0" smtClean="0">
                <a:solidFill>
                  <a:schemeClr val="tx1"/>
                </a:solidFill>
                <a:latin typeface="Corbel"/>
                <a:cs typeface="Corbel"/>
              </a:rPr>
              <a:t> </a:t>
            </a:r>
            <a:r>
              <a:rPr lang="fr-FR" sz="3200" dirty="0">
                <a:solidFill>
                  <a:schemeClr val="tx1"/>
                </a:solidFill>
                <a:latin typeface="Corbel"/>
                <a:cs typeface="Corbel"/>
              </a:rPr>
              <a:t>[</a:t>
            </a:r>
            <a:r>
              <a:rPr lang="fr-FR" sz="3200" i="1" dirty="0" err="1">
                <a:solidFill>
                  <a:schemeClr val="tx1"/>
                </a:solidFill>
                <a:latin typeface="Corbel"/>
                <a:cs typeface="Corbel"/>
              </a:rPr>
              <a:t>Ontology</a:t>
            </a:r>
            <a:r>
              <a:rPr lang="fr-FR" sz="3200" dirty="0" smtClean="0">
                <a:solidFill>
                  <a:schemeClr val="tx1"/>
                </a:solidFill>
                <a:latin typeface="Corbel"/>
                <a:cs typeface="Corbel"/>
              </a:rPr>
              <a:t>]</a:t>
            </a:r>
          </a:p>
          <a:p>
            <a:pPr marL="457200" indent="-457200">
              <a:buFont typeface="Arial"/>
              <a:buChar char="•"/>
            </a:pPr>
            <a:r>
              <a:rPr lang="fr-FR" sz="3200" dirty="0" smtClean="0">
                <a:solidFill>
                  <a:schemeClr val="tx1"/>
                </a:solidFill>
                <a:latin typeface="Corbel"/>
                <a:cs typeface="Corbel"/>
              </a:rPr>
              <a:t>A </a:t>
            </a:r>
            <a:r>
              <a:rPr lang="fr-FR" sz="3200" dirty="0" err="1" smtClean="0">
                <a:solidFill>
                  <a:schemeClr val="tx1"/>
                </a:solidFill>
                <a:latin typeface="Corbel"/>
                <a:cs typeface="Corbel"/>
              </a:rPr>
              <a:t>modality</a:t>
            </a:r>
            <a:r>
              <a:rPr lang="fr-FR" sz="3200" dirty="0" smtClean="0">
                <a:solidFill>
                  <a:schemeClr val="tx1"/>
                </a:solidFill>
                <a:latin typeface="Corbel"/>
                <a:cs typeface="Corbel"/>
              </a:rPr>
              <a:t> </a:t>
            </a:r>
            <a:r>
              <a:rPr lang="fr-FR" sz="3200" dirty="0" err="1" smtClean="0">
                <a:solidFill>
                  <a:schemeClr val="tx1"/>
                </a:solidFill>
                <a:latin typeface="Corbel"/>
                <a:cs typeface="Corbel"/>
              </a:rPr>
              <a:t>pertains</a:t>
            </a:r>
            <a:r>
              <a:rPr lang="fr-FR" sz="3200" dirty="0" smtClean="0">
                <a:solidFill>
                  <a:schemeClr val="tx1"/>
                </a:solidFill>
                <a:latin typeface="Corbel"/>
                <a:cs typeface="Corbel"/>
              </a:rPr>
              <a:t> to the system and a </a:t>
            </a:r>
            <a:r>
              <a:rPr lang="fr-FR" sz="3200" dirty="0" err="1" smtClean="0">
                <a:solidFill>
                  <a:schemeClr val="tx1"/>
                </a:solidFill>
                <a:latin typeface="Corbel"/>
                <a:cs typeface="Corbel"/>
              </a:rPr>
              <a:t>context</a:t>
            </a:r>
            <a:r>
              <a:rPr lang="fr-FR" sz="3200" dirty="0" smtClean="0">
                <a:solidFill>
                  <a:schemeClr val="tx1"/>
                </a:solidFill>
                <a:latin typeface="Corbel"/>
                <a:cs typeface="Corbel"/>
              </a:rPr>
              <a:t> </a:t>
            </a:r>
            <a:r>
              <a:rPr lang="fr-FR" sz="3200" dirty="0">
                <a:solidFill>
                  <a:schemeClr val="tx1"/>
                </a:solidFill>
                <a:latin typeface="Corbel"/>
                <a:cs typeface="Corbel"/>
              </a:rPr>
              <a:t>[</a:t>
            </a:r>
            <a:r>
              <a:rPr lang="fr-FR" sz="3200" i="1" dirty="0" err="1" smtClean="0">
                <a:solidFill>
                  <a:schemeClr val="tx1"/>
                </a:solidFill>
                <a:latin typeface="Corbel"/>
                <a:cs typeface="Corbel"/>
              </a:rPr>
              <a:t>Epistemology</a:t>
            </a:r>
            <a:r>
              <a:rPr lang="fr-FR" sz="3200" i="1" dirty="0" smtClean="0">
                <a:solidFill>
                  <a:schemeClr val="tx1"/>
                </a:solidFill>
                <a:latin typeface="Corbel"/>
                <a:cs typeface="Corbel"/>
              </a:rPr>
              <a:t>]</a:t>
            </a:r>
          </a:p>
        </p:txBody>
      </p:sp>
      <p:cxnSp>
        <p:nvCxnSpPr>
          <p:cNvPr id="47" name="Connecteur droit avec flèche 46"/>
          <p:cNvCxnSpPr>
            <a:endCxn id="31" idx="0"/>
          </p:cNvCxnSpPr>
          <p:nvPr/>
        </p:nvCxnSpPr>
        <p:spPr>
          <a:xfrm flipH="1">
            <a:off x="935598" y="2226734"/>
            <a:ext cx="1299606" cy="304799"/>
          </a:xfrm>
          <a:prstGeom prst="straightConnector1">
            <a:avLst/>
          </a:prstGeom>
          <a:ln w="76200" cmpd="sng">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50" name="Connecteur droit avec flèche 49"/>
          <p:cNvCxnSpPr>
            <a:stCxn id="29" idx="3"/>
          </p:cNvCxnSpPr>
          <p:nvPr/>
        </p:nvCxnSpPr>
        <p:spPr>
          <a:xfrm flipH="1">
            <a:off x="1866900" y="2272826"/>
            <a:ext cx="411020" cy="419574"/>
          </a:xfrm>
          <a:prstGeom prst="straightConnector1">
            <a:avLst/>
          </a:prstGeom>
          <a:ln w="76200" cmpd="sng">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52" name="ZoneTexte 51"/>
          <p:cNvSpPr txBox="1"/>
          <p:nvPr/>
        </p:nvSpPr>
        <p:spPr>
          <a:xfrm>
            <a:off x="1397001" y="2658533"/>
            <a:ext cx="1159993" cy="461665"/>
          </a:xfrm>
          <a:prstGeom prst="rect">
            <a:avLst/>
          </a:prstGeom>
          <a:noFill/>
        </p:spPr>
        <p:txBody>
          <a:bodyPr wrap="none" rtlCol="0">
            <a:spAutoFit/>
          </a:bodyPr>
          <a:lstStyle/>
          <a:p>
            <a:r>
              <a:rPr lang="fr-FR" dirty="0" smtClean="0">
                <a:solidFill>
                  <a:srgbClr val="FFFFFF"/>
                </a:solidFill>
                <a:latin typeface="Cobel"/>
                <a:cs typeface="Cobel"/>
              </a:rPr>
              <a:t>State 2</a:t>
            </a:r>
            <a:endParaRPr lang="fr-FR" dirty="0">
              <a:solidFill>
                <a:srgbClr val="FFFFFF"/>
              </a:solidFill>
              <a:latin typeface="Cobel"/>
              <a:cs typeface="Cobel"/>
            </a:endParaRPr>
          </a:p>
        </p:txBody>
      </p:sp>
      <p:sp>
        <p:nvSpPr>
          <p:cNvPr id="55" name="Ellipse 54"/>
          <p:cNvSpPr/>
          <p:nvPr/>
        </p:nvSpPr>
        <p:spPr>
          <a:xfrm rot="20430364">
            <a:off x="932147" y="4785548"/>
            <a:ext cx="1589407" cy="679404"/>
          </a:xfrm>
          <a:prstGeom prst="ellipse">
            <a:avLst/>
          </a:prstGeom>
          <a:solidFill>
            <a:srgbClr val="00FFFF">
              <a:alpha val="52000"/>
            </a:srgbClr>
          </a:solidFill>
          <a:ln w="571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dirty="0" smtClean="0">
                <a:solidFill>
                  <a:schemeClr val="bg1"/>
                </a:solidFill>
              </a:rPr>
              <a:t>C</a:t>
            </a:r>
            <a:r>
              <a:rPr lang="fr-FR" sz="3600" baseline="-25000" dirty="0">
                <a:solidFill>
                  <a:schemeClr val="bg1"/>
                </a:solidFill>
              </a:rPr>
              <a:t>2</a:t>
            </a:r>
          </a:p>
        </p:txBody>
      </p:sp>
      <p:sp>
        <p:nvSpPr>
          <p:cNvPr id="39" name="Ellipse 38"/>
          <p:cNvSpPr/>
          <p:nvPr/>
        </p:nvSpPr>
        <p:spPr>
          <a:xfrm>
            <a:off x="2002363" y="4699000"/>
            <a:ext cx="436037" cy="423321"/>
          </a:xfrm>
          <a:prstGeom prst="ellipse">
            <a:avLst/>
          </a:prstGeom>
          <a:solidFill>
            <a:srgbClr val="FFFF66"/>
          </a:solidFill>
          <a:ln w="31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solidFill>
                  <a:schemeClr val="bg1"/>
                </a:solidFill>
              </a:rPr>
              <a:t>S</a:t>
            </a:r>
            <a:endParaRPr lang="fr-FR" sz="3200" dirty="0">
              <a:solidFill>
                <a:schemeClr val="bg1"/>
              </a:solidFill>
            </a:endParaRPr>
          </a:p>
        </p:txBody>
      </p:sp>
      <p:sp>
        <p:nvSpPr>
          <p:cNvPr id="56" name="ZoneTexte 55"/>
          <p:cNvSpPr txBox="1"/>
          <p:nvPr/>
        </p:nvSpPr>
        <p:spPr>
          <a:xfrm>
            <a:off x="2057401" y="5604933"/>
            <a:ext cx="678658" cy="584776"/>
          </a:xfrm>
          <a:prstGeom prst="rect">
            <a:avLst/>
          </a:prstGeom>
          <a:noFill/>
        </p:spPr>
        <p:txBody>
          <a:bodyPr wrap="none" rtlCol="0">
            <a:spAutoFit/>
          </a:bodyPr>
          <a:lstStyle/>
          <a:p>
            <a:r>
              <a:rPr lang="fr-FR" sz="3200" dirty="0" smtClean="0">
                <a:solidFill>
                  <a:srgbClr val="00FFFF"/>
                </a:solidFill>
                <a:latin typeface="Cobel"/>
                <a:cs typeface="Cobel"/>
              </a:rPr>
              <a:t>M</a:t>
            </a:r>
            <a:r>
              <a:rPr lang="fr-FR" sz="3200" baseline="-25000" dirty="0">
                <a:solidFill>
                  <a:srgbClr val="00FFFF"/>
                </a:solidFill>
                <a:latin typeface="Cobel"/>
                <a:cs typeface="Cobel"/>
              </a:rPr>
              <a:t>2</a:t>
            </a:r>
          </a:p>
        </p:txBody>
      </p:sp>
      <p:cxnSp>
        <p:nvCxnSpPr>
          <p:cNvPr id="58" name="Connecteur droit avec flèche 57"/>
          <p:cNvCxnSpPr/>
          <p:nvPr/>
        </p:nvCxnSpPr>
        <p:spPr>
          <a:xfrm>
            <a:off x="1689102" y="5473700"/>
            <a:ext cx="279398" cy="457200"/>
          </a:xfrm>
          <a:prstGeom prst="straightConnector1">
            <a:avLst/>
          </a:prstGeom>
          <a:ln w="76200" cmpd="sng">
            <a:solidFill>
              <a:srgbClr val="00FFFF"/>
            </a:solidFill>
            <a:tailEnd type="arrow"/>
          </a:ln>
        </p:spPr>
        <p:style>
          <a:lnRef idx="2">
            <a:schemeClr val="accent1"/>
          </a:lnRef>
          <a:fillRef idx="0">
            <a:schemeClr val="accent1"/>
          </a:fillRef>
          <a:effectRef idx="1">
            <a:schemeClr val="accent1"/>
          </a:effectRef>
          <a:fontRef idx="minor">
            <a:schemeClr val="tx1"/>
          </a:fontRef>
        </p:style>
      </p:cxnSp>
      <p:sp>
        <p:nvSpPr>
          <p:cNvPr id="60" name="ZoneTexte 59"/>
          <p:cNvSpPr txBox="1"/>
          <p:nvPr/>
        </p:nvSpPr>
        <p:spPr>
          <a:xfrm>
            <a:off x="114300" y="3192790"/>
            <a:ext cx="8928100" cy="584776"/>
          </a:xfrm>
          <a:prstGeom prst="rect">
            <a:avLst/>
          </a:prstGeom>
          <a:noFill/>
          <a:ln>
            <a:noFill/>
          </a:ln>
        </p:spPr>
        <p:txBody>
          <a:bodyPr wrap="square" rtlCol="0">
            <a:spAutoFit/>
          </a:bodyPr>
          <a:lstStyle/>
          <a:p>
            <a:r>
              <a:rPr lang="fr-FR" sz="3200" b="1" dirty="0" err="1" smtClean="0">
                <a:solidFill>
                  <a:schemeClr val="tx1"/>
                </a:solidFill>
                <a:latin typeface="Corbel"/>
                <a:cs typeface="Corbel"/>
              </a:rPr>
              <a:t>Ontology</a:t>
            </a:r>
            <a:r>
              <a:rPr lang="fr-FR" sz="3200" b="1" dirty="0" smtClean="0">
                <a:solidFill>
                  <a:schemeClr val="tx1"/>
                </a:solidFill>
                <a:latin typeface="Corbel"/>
                <a:cs typeface="Corbel"/>
              </a:rPr>
              <a:t> and </a:t>
            </a:r>
            <a:r>
              <a:rPr lang="fr-FR" sz="3200" b="1" dirty="0" err="1" smtClean="0">
                <a:solidFill>
                  <a:schemeClr val="tx1"/>
                </a:solidFill>
                <a:latin typeface="Corbel"/>
                <a:cs typeface="Corbel"/>
              </a:rPr>
              <a:t>epistemology</a:t>
            </a:r>
            <a:r>
              <a:rPr lang="fr-FR" sz="3200" b="1" dirty="0" smtClean="0">
                <a:solidFill>
                  <a:schemeClr val="tx1"/>
                </a:solidFill>
                <a:latin typeface="Corbel"/>
                <a:cs typeface="Corbel"/>
              </a:rPr>
              <a:t> have the </a:t>
            </a:r>
            <a:r>
              <a:rPr lang="fr-FR" sz="3200" b="1" dirty="0" err="1" smtClean="0">
                <a:solidFill>
                  <a:schemeClr val="tx1"/>
                </a:solidFill>
                <a:latin typeface="Corbel"/>
                <a:cs typeface="Corbel"/>
              </a:rPr>
              <a:t>same</a:t>
            </a:r>
            <a:r>
              <a:rPr lang="fr-FR" sz="3200" b="1" dirty="0" smtClean="0">
                <a:solidFill>
                  <a:schemeClr val="tx1"/>
                </a:solidFill>
                <a:latin typeface="Corbel"/>
                <a:cs typeface="Corbel"/>
              </a:rPr>
              <a:t> </a:t>
            </a:r>
            <a:r>
              <a:rPr lang="fr-FR" sz="3200" b="1" dirty="0" err="1" smtClean="0">
                <a:solidFill>
                  <a:schemeClr val="tx1"/>
                </a:solidFill>
                <a:latin typeface="Corbel"/>
                <a:cs typeface="Corbel"/>
              </a:rPr>
              <a:t>object</a:t>
            </a:r>
            <a:endParaRPr lang="fr-FR" sz="3200" b="1" dirty="0" smtClean="0">
              <a:solidFill>
                <a:schemeClr val="tx1"/>
              </a:solidFill>
              <a:latin typeface="Corbel"/>
              <a:cs typeface="Corbel"/>
            </a:endParaRPr>
          </a:p>
        </p:txBody>
      </p:sp>
      <p:sp>
        <p:nvSpPr>
          <p:cNvPr id="61" name="ZoneTexte 60"/>
          <p:cNvSpPr txBox="1"/>
          <p:nvPr/>
        </p:nvSpPr>
        <p:spPr>
          <a:xfrm>
            <a:off x="38100" y="6139190"/>
            <a:ext cx="9029700" cy="584776"/>
          </a:xfrm>
          <a:prstGeom prst="rect">
            <a:avLst/>
          </a:prstGeom>
          <a:noFill/>
          <a:ln>
            <a:noFill/>
          </a:ln>
        </p:spPr>
        <p:txBody>
          <a:bodyPr wrap="square" rtlCol="0">
            <a:spAutoFit/>
          </a:bodyPr>
          <a:lstStyle/>
          <a:p>
            <a:r>
              <a:rPr lang="fr-FR" sz="3200" b="1" dirty="0" err="1" smtClean="0">
                <a:solidFill>
                  <a:schemeClr val="tx1"/>
                </a:solidFill>
                <a:latin typeface="Corbel"/>
                <a:cs typeface="Corbel"/>
              </a:rPr>
              <a:t>Ontology</a:t>
            </a:r>
            <a:r>
              <a:rPr lang="fr-FR" sz="3200" b="1" dirty="0" smtClean="0">
                <a:solidFill>
                  <a:schemeClr val="tx1"/>
                </a:solidFill>
                <a:latin typeface="Corbel"/>
                <a:cs typeface="Corbel"/>
              </a:rPr>
              <a:t> and </a:t>
            </a:r>
            <a:r>
              <a:rPr lang="fr-FR" sz="3200" b="1" dirty="0" err="1" smtClean="0">
                <a:solidFill>
                  <a:schemeClr val="tx1"/>
                </a:solidFill>
                <a:latin typeface="Corbel"/>
                <a:cs typeface="Corbel"/>
              </a:rPr>
              <a:t>epistemology</a:t>
            </a:r>
            <a:r>
              <a:rPr lang="fr-FR" sz="3200" b="1" dirty="0" smtClean="0">
                <a:solidFill>
                  <a:schemeClr val="tx1"/>
                </a:solidFill>
                <a:latin typeface="Corbel"/>
                <a:cs typeface="Corbel"/>
              </a:rPr>
              <a:t> have </a:t>
            </a:r>
            <a:r>
              <a:rPr lang="fr-FR" sz="3200" b="1" dirty="0" err="1" smtClean="0">
                <a:solidFill>
                  <a:schemeClr val="tx1"/>
                </a:solidFill>
                <a:latin typeface="Corbel"/>
                <a:cs typeface="Corbel"/>
              </a:rPr>
              <a:t>different</a:t>
            </a:r>
            <a:r>
              <a:rPr lang="fr-FR" sz="3200" b="1" dirty="0" smtClean="0">
                <a:solidFill>
                  <a:schemeClr val="tx1"/>
                </a:solidFill>
                <a:latin typeface="Corbel"/>
                <a:cs typeface="Corbel"/>
              </a:rPr>
              <a:t> </a:t>
            </a:r>
            <a:r>
              <a:rPr lang="fr-FR" sz="3200" b="1" dirty="0" err="1" smtClean="0">
                <a:solidFill>
                  <a:schemeClr val="tx1"/>
                </a:solidFill>
                <a:latin typeface="Corbel"/>
                <a:cs typeface="Corbel"/>
              </a:rPr>
              <a:t>objects</a:t>
            </a:r>
            <a:endParaRPr lang="fr-FR" sz="3200" b="1" dirty="0" smtClean="0">
              <a:solidFill>
                <a:schemeClr val="tx1"/>
              </a:solidFill>
              <a:latin typeface="Corbel"/>
              <a:cs typeface="Corbel"/>
            </a:endParaRPr>
          </a:p>
        </p:txBody>
      </p:sp>
    </p:spTree>
    <p:extLst>
      <p:ext uri="{BB962C8B-B14F-4D97-AF65-F5344CB8AC3E}">
        <p14:creationId xmlns:p14="http://schemas.microsoft.com/office/powerpoint/2010/main" val="4336433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dissolve">
                                      <p:cBhvr>
                                        <p:cTn id="10" dur="500"/>
                                        <p:tgtEl>
                                          <p:spTgt spid="3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dissolve">
                                      <p:cBhvr>
                                        <p:cTn id="13" dur="500"/>
                                        <p:tgtEl>
                                          <p:spTgt spid="38"/>
                                        </p:tgtEl>
                                      </p:cBhvr>
                                    </p:animEffect>
                                  </p:childTnLst>
                                </p:cTn>
                              </p:par>
                              <p:par>
                                <p:cTn id="14" presetID="9" presetClass="entr" presetSubtype="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dissolve">
                                      <p:cBhvr>
                                        <p:cTn id="16" dur="500"/>
                                        <p:tgtEl>
                                          <p:spTgt spid="4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dissolve">
                                      <p:cBhvr>
                                        <p:cTn id="19" dur="500"/>
                                        <p:tgtEl>
                                          <p:spTgt spid="41"/>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dissolve">
                                      <p:cBhvr>
                                        <p:cTn id="22" dur="500"/>
                                        <p:tgtEl>
                                          <p:spTgt spid="4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500"/>
                                        <p:tgtEl>
                                          <p:spTgt spid="4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dissolve">
                                      <p:cBhvr>
                                        <p:cTn id="28" dur="500"/>
                                        <p:tgtEl>
                                          <p:spTgt spid="5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dissolve">
                                      <p:cBhvr>
                                        <p:cTn id="31" dur="500"/>
                                        <p:tgtEl>
                                          <p:spTgt spid="39"/>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dissolve">
                                      <p:cBhvr>
                                        <p:cTn id="34" dur="500"/>
                                        <p:tgtEl>
                                          <p:spTgt spid="56"/>
                                        </p:tgtEl>
                                      </p:cBhvr>
                                    </p:animEffect>
                                  </p:childTnLst>
                                </p:cTn>
                              </p:par>
                              <p:par>
                                <p:cTn id="35" presetID="9" presetClass="entr" presetSubtype="0"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dissolve">
                                      <p:cBhvr>
                                        <p:cTn id="37" dur="500"/>
                                        <p:tgtEl>
                                          <p:spTgt spid="58"/>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dissolve">
                                      <p:cBhvr>
                                        <p:cTn id="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41" grpId="0"/>
      <p:bldP spid="44" grpId="0"/>
      <p:bldP spid="46" grpId="0"/>
      <p:bldP spid="55" grpId="0" animBg="1"/>
      <p:bldP spid="39" grpId="0" animBg="1"/>
      <p:bldP spid="56"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45543" y="0"/>
            <a:ext cx="8686800" cy="1143000"/>
          </a:xfrm>
        </p:spPr>
        <p:txBody>
          <a:bodyPr>
            <a:normAutofit/>
          </a:bodyPr>
          <a:lstStyle/>
          <a:p>
            <a:r>
              <a:rPr lang="fr-FR" sz="4500" dirty="0" err="1" smtClean="0"/>
              <a:t>Postulate</a:t>
            </a:r>
            <a:r>
              <a:rPr lang="fr-FR" sz="4500" dirty="0" smtClean="0"/>
              <a:t> 2 : </a:t>
            </a:r>
            <a:r>
              <a:rPr lang="fr-FR" sz="4500" dirty="0" err="1" smtClean="0"/>
              <a:t>Quantization</a:t>
            </a:r>
            <a:endParaRPr lang="fr-FR" sz="4500" dirty="0"/>
          </a:p>
        </p:txBody>
      </p:sp>
      <p:sp>
        <p:nvSpPr>
          <p:cNvPr id="19" name="ZoneTexte 18"/>
          <p:cNvSpPr txBox="1"/>
          <p:nvPr/>
        </p:nvSpPr>
        <p:spPr>
          <a:xfrm>
            <a:off x="651934" y="1186163"/>
            <a:ext cx="7746999" cy="1569660"/>
          </a:xfrm>
          <a:prstGeom prst="rect">
            <a:avLst/>
          </a:prstGeom>
          <a:noFill/>
          <a:ln>
            <a:solidFill>
              <a:srgbClr val="FFFFFF"/>
            </a:solidFill>
          </a:ln>
        </p:spPr>
        <p:txBody>
          <a:bodyPr wrap="square" rtlCol="0">
            <a:spAutoFit/>
          </a:bodyPr>
          <a:lstStyle/>
          <a:p>
            <a:pPr algn="ctr"/>
            <a:r>
              <a:rPr lang="fr-FR" sz="3200" dirty="0">
                <a:solidFill>
                  <a:srgbClr val="FFFFFF"/>
                </a:solidFill>
                <a:latin typeface="Corbel"/>
                <a:cs typeface="Corbel"/>
              </a:rPr>
              <a:t>A </a:t>
            </a:r>
            <a:r>
              <a:rPr lang="fr-FR" sz="3200" dirty="0" smtClean="0">
                <a:solidFill>
                  <a:srgbClr val="FFFFFF"/>
                </a:solidFill>
                <a:latin typeface="Corbel"/>
                <a:cs typeface="Corbel"/>
              </a:rPr>
              <a:t>system </a:t>
            </a:r>
            <a:r>
              <a:rPr lang="fr-FR" sz="3200" dirty="0" err="1">
                <a:solidFill>
                  <a:srgbClr val="FFFFFF"/>
                </a:solidFill>
                <a:latin typeface="Corbel"/>
                <a:cs typeface="Corbel"/>
              </a:rPr>
              <a:t>is</a:t>
            </a:r>
            <a:r>
              <a:rPr lang="fr-FR" sz="3200" dirty="0">
                <a:solidFill>
                  <a:srgbClr val="FFFFFF"/>
                </a:solidFill>
                <a:latin typeface="Corbel"/>
                <a:cs typeface="Corbel"/>
              </a:rPr>
              <a:t> </a:t>
            </a:r>
            <a:r>
              <a:rPr lang="fr-FR" sz="3200" dirty="0" err="1">
                <a:solidFill>
                  <a:srgbClr val="FFFFFF"/>
                </a:solidFill>
                <a:latin typeface="Corbel"/>
                <a:cs typeface="Corbel"/>
              </a:rPr>
              <a:t>characterized</a:t>
            </a:r>
            <a:r>
              <a:rPr lang="fr-FR" sz="3200" dirty="0">
                <a:solidFill>
                  <a:srgbClr val="FFFFFF"/>
                </a:solidFill>
                <a:latin typeface="Corbel"/>
                <a:cs typeface="Corbel"/>
              </a:rPr>
              <a:t> by a </a:t>
            </a:r>
            <a:r>
              <a:rPr lang="fr-FR" sz="3200" dirty="0" err="1">
                <a:solidFill>
                  <a:srgbClr val="FFFFFF"/>
                </a:solidFill>
                <a:latin typeface="Corbel"/>
                <a:cs typeface="Corbel"/>
              </a:rPr>
              <a:t>fixed</a:t>
            </a:r>
            <a:r>
              <a:rPr lang="fr-FR" sz="3200" dirty="0">
                <a:solidFill>
                  <a:srgbClr val="FFFFFF"/>
                </a:solidFill>
                <a:latin typeface="Corbel"/>
                <a:cs typeface="Corbel"/>
              </a:rPr>
              <a:t>, </a:t>
            </a:r>
            <a:r>
              <a:rPr lang="fr-FR" sz="3200" dirty="0" err="1">
                <a:solidFill>
                  <a:srgbClr val="FFFFFF"/>
                </a:solidFill>
                <a:latin typeface="Corbel"/>
                <a:cs typeface="Corbel"/>
              </a:rPr>
              <a:t>discrete</a:t>
            </a:r>
            <a:r>
              <a:rPr lang="fr-FR" sz="3200" dirty="0">
                <a:solidFill>
                  <a:srgbClr val="FFFFFF"/>
                </a:solidFill>
                <a:latin typeface="Corbel"/>
                <a:cs typeface="Corbel"/>
              </a:rPr>
              <a:t> </a:t>
            </a:r>
            <a:r>
              <a:rPr lang="fr-FR" sz="3200" dirty="0" err="1">
                <a:solidFill>
                  <a:srgbClr val="FFFFFF"/>
                </a:solidFill>
                <a:latin typeface="Corbel"/>
                <a:cs typeface="Corbel"/>
              </a:rPr>
              <a:t>number</a:t>
            </a:r>
            <a:r>
              <a:rPr lang="fr-FR" sz="3200" dirty="0">
                <a:solidFill>
                  <a:srgbClr val="FFFFFF"/>
                </a:solidFill>
                <a:latin typeface="Corbel"/>
                <a:cs typeface="Corbel"/>
              </a:rPr>
              <a:t> N of exclusive </a:t>
            </a:r>
            <a:r>
              <a:rPr lang="fr-FR" sz="3200" dirty="0" err="1" smtClean="0">
                <a:solidFill>
                  <a:srgbClr val="FFFFFF"/>
                </a:solidFill>
                <a:latin typeface="Corbel"/>
                <a:cs typeface="Corbel"/>
              </a:rPr>
              <a:t>modalities</a:t>
            </a:r>
            <a:r>
              <a:rPr lang="fr-FR" sz="3200" dirty="0" smtClean="0">
                <a:solidFill>
                  <a:srgbClr val="FFFFFF"/>
                </a:solidFill>
                <a:latin typeface="Corbel"/>
                <a:cs typeface="Corbel"/>
              </a:rPr>
              <a:t>.</a:t>
            </a:r>
          </a:p>
          <a:p>
            <a:pPr algn="ctr"/>
            <a:r>
              <a:rPr lang="fr-FR" sz="3200" dirty="0" smtClean="0">
                <a:solidFill>
                  <a:srgbClr val="FFFFFF"/>
                </a:solidFill>
                <a:latin typeface="Corbel"/>
                <a:cs typeface="Corbel"/>
              </a:rPr>
              <a:t>N </a:t>
            </a:r>
            <a:r>
              <a:rPr lang="fr-FR" sz="3200" dirty="0" err="1" smtClean="0">
                <a:solidFill>
                  <a:srgbClr val="FFFFFF"/>
                </a:solidFill>
                <a:latin typeface="Corbel"/>
                <a:cs typeface="Corbel"/>
              </a:rPr>
              <a:t>is</a:t>
            </a:r>
            <a:r>
              <a:rPr lang="fr-FR" sz="3200" dirty="0" smtClean="0">
                <a:solidFill>
                  <a:srgbClr val="FFFFFF"/>
                </a:solidFill>
                <a:latin typeface="Corbel"/>
                <a:cs typeface="Corbel"/>
              </a:rPr>
              <a:t> </a:t>
            </a:r>
            <a:r>
              <a:rPr lang="fr-FR" sz="3200" dirty="0" err="1" smtClean="0">
                <a:solidFill>
                  <a:srgbClr val="FFFFFF"/>
                </a:solidFill>
                <a:latin typeface="Corbel"/>
                <a:cs typeface="Corbel"/>
              </a:rPr>
              <a:t>independant</a:t>
            </a:r>
            <a:r>
              <a:rPr lang="fr-FR" sz="3200" dirty="0" smtClean="0">
                <a:solidFill>
                  <a:srgbClr val="FFFFFF"/>
                </a:solidFill>
                <a:latin typeface="Corbel"/>
                <a:cs typeface="Corbel"/>
              </a:rPr>
              <a:t> of the </a:t>
            </a:r>
            <a:r>
              <a:rPr lang="fr-FR" sz="3200" dirty="0" err="1" smtClean="0">
                <a:solidFill>
                  <a:srgbClr val="FFFFFF"/>
                </a:solidFill>
                <a:latin typeface="Corbel"/>
                <a:cs typeface="Corbel"/>
              </a:rPr>
              <a:t>context</a:t>
            </a:r>
            <a:r>
              <a:rPr lang="fr-FR" sz="3200" dirty="0" smtClean="0">
                <a:solidFill>
                  <a:srgbClr val="FFFFFF"/>
                </a:solidFill>
                <a:latin typeface="Corbel"/>
                <a:cs typeface="Corbel"/>
              </a:rPr>
              <a:t>.</a:t>
            </a:r>
            <a:endParaRPr lang="fr-FR" sz="3200" dirty="0">
              <a:solidFill>
                <a:srgbClr val="FFFFFF"/>
              </a:solidFill>
              <a:latin typeface="Corbel"/>
              <a:cs typeface="Corbel"/>
            </a:endParaRPr>
          </a:p>
        </p:txBody>
      </p:sp>
      <p:grpSp>
        <p:nvGrpSpPr>
          <p:cNvPr id="2" name="Grouper 1"/>
          <p:cNvGrpSpPr/>
          <p:nvPr/>
        </p:nvGrpSpPr>
        <p:grpSpPr>
          <a:xfrm>
            <a:off x="575735" y="3285067"/>
            <a:ext cx="7992533" cy="3175000"/>
            <a:chOff x="0" y="2616204"/>
            <a:chExt cx="9144000" cy="3911596"/>
          </a:xfrm>
        </p:grpSpPr>
        <p:sp>
          <p:nvSpPr>
            <p:cNvPr id="3" name="Rectangle 2"/>
            <p:cNvSpPr/>
            <p:nvPr/>
          </p:nvSpPr>
          <p:spPr>
            <a:xfrm>
              <a:off x="0" y="2667000"/>
              <a:ext cx="9144000" cy="3860800"/>
            </a:xfrm>
            <a:prstGeom prst="rect">
              <a:avLst/>
            </a:prstGeom>
            <a:solidFill>
              <a:srgbClr val="FFFFFF"/>
            </a:solidFill>
            <a:ln w="571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1" name="Connecteur droit 10"/>
            <p:cNvCxnSpPr/>
            <p:nvPr/>
          </p:nvCxnSpPr>
          <p:spPr>
            <a:xfrm flipH="1">
              <a:off x="1468158" y="4440197"/>
              <a:ext cx="2178946" cy="0"/>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15" name="Ellipse 14"/>
            <p:cNvSpPr/>
            <p:nvPr/>
          </p:nvSpPr>
          <p:spPr>
            <a:xfrm>
              <a:off x="815648" y="3963452"/>
              <a:ext cx="885561" cy="791318"/>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Parallélogramme 15"/>
            <p:cNvSpPr/>
            <p:nvPr/>
          </p:nvSpPr>
          <p:spPr>
            <a:xfrm rot="5400000">
              <a:off x="5488134" y="2977423"/>
              <a:ext cx="3530599" cy="2808162"/>
            </a:xfrm>
            <a:prstGeom prst="parallelogram">
              <a:avLst>
                <a:gd name="adj" fmla="val 26210"/>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Cylindre 16"/>
            <p:cNvSpPr/>
            <p:nvPr/>
          </p:nvSpPr>
          <p:spPr>
            <a:xfrm rot="5400000">
              <a:off x="2207766" y="4004703"/>
              <a:ext cx="2517552" cy="734005"/>
            </a:xfrm>
            <a:prstGeom prst="can">
              <a:avLst>
                <a:gd name="adj" fmla="val 50000"/>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Ellipse 17"/>
            <p:cNvSpPr/>
            <p:nvPr/>
          </p:nvSpPr>
          <p:spPr>
            <a:xfrm>
              <a:off x="6781532" y="3484826"/>
              <a:ext cx="163130" cy="139811"/>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Ellipse 20"/>
            <p:cNvSpPr/>
            <p:nvPr/>
          </p:nvSpPr>
          <p:spPr>
            <a:xfrm>
              <a:off x="6967966" y="4010056"/>
              <a:ext cx="163130" cy="139811"/>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Ellipse 21"/>
            <p:cNvSpPr/>
            <p:nvPr/>
          </p:nvSpPr>
          <p:spPr>
            <a:xfrm>
              <a:off x="7155323" y="4557653"/>
              <a:ext cx="163130" cy="139811"/>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Ellipse 22"/>
            <p:cNvSpPr/>
            <p:nvPr/>
          </p:nvSpPr>
          <p:spPr>
            <a:xfrm>
              <a:off x="7365059" y="5105250"/>
              <a:ext cx="163130" cy="139811"/>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4" name="Connecteur droit avec flèche 23"/>
            <p:cNvCxnSpPr/>
            <p:nvPr/>
          </p:nvCxnSpPr>
          <p:spPr>
            <a:xfrm flipV="1">
              <a:off x="3192680" y="2973119"/>
              <a:ext cx="897214" cy="302829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p:nvCxnSpPr>
          <p:spPr>
            <a:xfrm>
              <a:off x="3647104" y="3112929"/>
              <a:ext cx="0" cy="2517553"/>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26" name="Connecteur droit 25"/>
            <p:cNvCxnSpPr/>
            <p:nvPr/>
          </p:nvCxnSpPr>
          <p:spPr>
            <a:xfrm flipH="1">
              <a:off x="3670407" y="3705990"/>
              <a:ext cx="2679196" cy="723495"/>
            </a:xfrm>
            <a:prstGeom prst="line">
              <a:avLst/>
            </a:prstGeom>
            <a:ln>
              <a:solidFill>
                <a:srgbClr val="FFFF00"/>
              </a:solidFill>
              <a:prstDash val="sysDash"/>
            </a:ln>
          </p:spPr>
          <p:style>
            <a:lnRef idx="2">
              <a:schemeClr val="accent1"/>
            </a:lnRef>
            <a:fillRef idx="0">
              <a:schemeClr val="accent1"/>
            </a:fillRef>
            <a:effectRef idx="1">
              <a:schemeClr val="accent1"/>
            </a:effectRef>
            <a:fontRef idx="minor">
              <a:schemeClr val="tx1"/>
            </a:fontRef>
          </p:style>
        </p:cxnSp>
        <p:cxnSp>
          <p:nvCxnSpPr>
            <p:cNvPr id="27" name="Connecteur droit 26"/>
            <p:cNvCxnSpPr/>
            <p:nvPr/>
          </p:nvCxnSpPr>
          <p:spPr>
            <a:xfrm flipH="1">
              <a:off x="3733392" y="4149867"/>
              <a:ext cx="2653703" cy="325281"/>
            </a:xfrm>
            <a:prstGeom prst="line">
              <a:avLst/>
            </a:prstGeom>
            <a:ln>
              <a:solidFill>
                <a:srgbClr val="FFFF00"/>
              </a:solidFill>
              <a:prstDash val="sysDash"/>
            </a:ln>
          </p:spPr>
          <p:style>
            <a:lnRef idx="2">
              <a:schemeClr val="accent1"/>
            </a:lnRef>
            <a:fillRef idx="0">
              <a:schemeClr val="accent1"/>
            </a:fillRef>
            <a:effectRef idx="1">
              <a:schemeClr val="accent1"/>
            </a:effectRef>
            <a:fontRef idx="minor">
              <a:schemeClr val="tx1"/>
            </a:fontRef>
          </p:style>
        </p:cxnSp>
        <p:cxnSp>
          <p:nvCxnSpPr>
            <p:cNvPr id="28" name="Connecteur droit 27"/>
            <p:cNvCxnSpPr/>
            <p:nvPr/>
          </p:nvCxnSpPr>
          <p:spPr>
            <a:xfrm flipH="1" flipV="1">
              <a:off x="3682071" y="4443271"/>
              <a:ext cx="2902301" cy="206640"/>
            </a:xfrm>
            <a:prstGeom prst="line">
              <a:avLst/>
            </a:prstGeom>
            <a:ln>
              <a:solidFill>
                <a:srgbClr val="FFFF00"/>
              </a:solidFill>
              <a:prstDash val="sysDash"/>
            </a:ln>
          </p:spPr>
          <p:style>
            <a:lnRef idx="2">
              <a:schemeClr val="accent1"/>
            </a:lnRef>
            <a:fillRef idx="0">
              <a:schemeClr val="accent1"/>
            </a:fillRef>
            <a:effectRef idx="1">
              <a:schemeClr val="accent1"/>
            </a:effectRef>
            <a:fontRef idx="minor">
              <a:schemeClr val="tx1"/>
            </a:fontRef>
          </p:style>
        </p:cxnSp>
        <p:cxnSp>
          <p:nvCxnSpPr>
            <p:cNvPr id="29" name="Connecteur droit 28"/>
            <p:cNvCxnSpPr/>
            <p:nvPr/>
          </p:nvCxnSpPr>
          <p:spPr>
            <a:xfrm flipH="1" flipV="1">
              <a:off x="3647107" y="4443271"/>
              <a:ext cx="2937265" cy="661979"/>
            </a:xfrm>
            <a:prstGeom prst="line">
              <a:avLst/>
            </a:prstGeom>
            <a:ln>
              <a:solidFill>
                <a:srgbClr val="FFFF00"/>
              </a:solidFill>
              <a:prstDash val="sysDash"/>
            </a:ln>
          </p:spPr>
          <p:style>
            <a:lnRef idx="2">
              <a:schemeClr val="accent1"/>
            </a:lnRef>
            <a:fillRef idx="0">
              <a:schemeClr val="accent1"/>
            </a:fillRef>
            <a:effectRef idx="1">
              <a:schemeClr val="accent1"/>
            </a:effectRef>
            <a:fontRef idx="minor">
              <a:schemeClr val="tx1"/>
            </a:fontRef>
          </p:style>
        </p:cxnSp>
        <p:pic>
          <p:nvPicPr>
            <p:cNvPr id="30" name="Image 29"/>
            <p:cNvPicPr>
              <a:picLocks noChangeAspect="1"/>
            </p:cNvPicPr>
            <p:nvPr/>
          </p:nvPicPr>
          <p:blipFill>
            <a:blip r:embed="rId2"/>
            <a:stretch>
              <a:fillRect/>
            </a:stretch>
          </p:blipFill>
          <p:spPr>
            <a:xfrm>
              <a:off x="3841261" y="2748974"/>
              <a:ext cx="1203768" cy="1117785"/>
            </a:xfrm>
            <a:prstGeom prst="rect">
              <a:avLst/>
            </a:prstGeom>
          </p:spPr>
        </p:pic>
        <p:cxnSp>
          <p:nvCxnSpPr>
            <p:cNvPr id="31" name="Connecteur droit avec flèche 30"/>
            <p:cNvCxnSpPr/>
            <p:nvPr/>
          </p:nvCxnSpPr>
          <p:spPr>
            <a:xfrm flipV="1">
              <a:off x="1258427" y="4055717"/>
              <a:ext cx="0" cy="594194"/>
            </a:xfrm>
            <a:prstGeom prst="straightConnector1">
              <a:avLst/>
            </a:prstGeom>
            <a:ln w="762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2" name="ZoneTexte 31"/>
            <p:cNvSpPr txBox="1"/>
            <p:nvPr/>
          </p:nvSpPr>
          <p:spPr>
            <a:xfrm>
              <a:off x="1069915" y="4874417"/>
              <a:ext cx="398629" cy="553998"/>
            </a:xfrm>
            <a:prstGeom prst="rect">
              <a:avLst/>
            </a:prstGeom>
            <a:noFill/>
          </p:spPr>
          <p:txBody>
            <a:bodyPr wrap="none" rtlCol="0">
              <a:spAutoFit/>
            </a:bodyPr>
            <a:lstStyle/>
            <a:p>
              <a:r>
                <a:rPr lang="fr-FR" sz="3000" dirty="0" smtClean="0">
                  <a:solidFill>
                    <a:srgbClr val="000000"/>
                  </a:solidFill>
                  <a:latin typeface="Times New Roman"/>
                  <a:cs typeface="Times New Roman"/>
                </a:rPr>
                <a:t>S</a:t>
              </a:r>
              <a:endParaRPr lang="fr-FR" sz="3000" dirty="0">
                <a:solidFill>
                  <a:srgbClr val="000000"/>
                </a:solidFill>
                <a:latin typeface="Times New Roman"/>
                <a:cs typeface="Times New Roman"/>
              </a:endParaRPr>
            </a:p>
          </p:txBody>
        </p:sp>
        <p:sp>
          <p:nvSpPr>
            <p:cNvPr id="33" name="ZoneTexte 32"/>
            <p:cNvSpPr txBox="1"/>
            <p:nvPr/>
          </p:nvSpPr>
          <p:spPr>
            <a:xfrm>
              <a:off x="3292120" y="5770293"/>
              <a:ext cx="441272" cy="553998"/>
            </a:xfrm>
            <a:prstGeom prst="rect">
              <a:avLst/>
            </a:prstGeom>
            <a:noFill/>
          </p:spPr>
          <p:txBody>
            <a:bodyPr wrap="none" rtlCol="0">
              <a:spAutoFit/>
            </a:bodyPr>
            <a:lstStyle/>
            <a:p>
              <a:r>
                <a:rPr lang="fr-FR" sz="3000" dirty="0" smtClean="0">
                  <a:solidFill>
                    <a:schemeClr val="bg1"/>
                  </a:solidFill>
                  <a:latin typeface="Times New Roman"/>
                  <a:cs typeface="Times New Roman"/>
                </a:rPr>
                <a:t>C</a:t>
              </a:r>
              <a:endParaRPr lang="fr-FR" sz="3000" dirty="0">
                <a:solidFill>
                  <a:schemeClr val="bg1"/>
                </a:solidFill>
                <a:latin typeface="Times New Roman"/>
                <a:cs typeface="Times New Roman"/>
              </a:endParaRPr>
            </a:p>
          </p:txBody>
        </p:sp>
        <p:sp>
          <p:nvSpPr>
            <p:cNvPr id="34" name="Ellipse 33"/>
            <p:cNvSpPr/>
            <p:nvPr/>
          </p:nvSpPr>
          <p:spPr>
            <a:xfrm>
              <a:off x="6584372" y="2973119"/>
              <a:ext cx="163130" cy="139811"/>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Ellipse 34"/>
            <p:cNvSpPr/>
            <p:nvPr/>
          </p:nvSpPr>
          <p:spPr>
            <a:xfrm>
              <a:off x="7552415" y="5630482"/>
              <a:ext cx="163130" cy="139811"/>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37" name="Connecteur droit avec flèche 36"/>
            <p:cNvCxnSpPr/>
            <p:nvPr/>
          </p:nvCxnSpPr>
          <p:spPr>
            <a:xfrm>
              <a:off x="4191782" y="2938040"/>
              <a:ext cx="434747"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8" name="Connecteur droit 37"/>
            <p:cNvCxnSpPr/>
            <p:nvPr/>
          </p:nvCxnSpPr>
          <p:spPr>
            <a:xfrm flipH="1">
              <a:off x="3682071" y="3112930"/>
              <a:ext cx="2667532" cy="1362218"/>
            </a:xfrm>
            <a:prstGeom prst="line">
              <a:avLst/>
            </a:prstGeom>
            <a:ln>
              <a:solidFill>
                <a:srgbClr val="FFFF00"/>
              </a:solidFill>
              <a:prstDash val="sysDash"/>
            </a:ln>
          </p:spPr>
          <p:style>
            <a:lnRef idx="2">
              <a:schemeClr val="accent1"/>
            </a:lnRef>
            <a:fillRef idx="0">
              <a:schemeClr val="accent1"/>
            </a:fillRef>
            <a:effectRef idx="1">
              <a:schemeClr val="accent1"/>
            </a:effectRef>
            <a:fontRef idx="minor">
              <a:schemeClr val="tx1"/>
            </a:fontRef>
          </p:style>
        </p:cxnSp>
        <p:cxnSp>
          <p:nvCxnSpPr>
            <p:cNvPr id="39" name="Connecteur droit 38"/>
            <p:cNvCxnSpPr/>
            <p:nvPr/>
          </p:nvCxnSpPr>
          <p:spPr>
            <a:xfrm flipH="1" flipV="1">
              <a:off x="3682072" y="4429486"/>
              <a:ext cx="2902300" cy="1107211"/>
            </a:xfrm>
            <a:prstGeom prst="line">
              <a:avLst/>
            </a:prstGeom>
            <a:ln>
              <a:solidFill>
                <a:srgbClr val="FFFF00"/>
              </a:solidFill>
              <a:prstDash val="sysDash"/>
            </a:ln>
          </p:spPr>
          <p:style>
            <a:lnRef idx="2">
              <a:schemeClr val="accent1"/>
            </a:lnRef>
            <a:fillRef idx="0">
              <a:schemeClr val="accent1"/>
            </a:fillRef>
            <a:effectRef idx="1">
              <a:schemeClr val="accent1"/>
            </a:effectRef>
            <a:fontRef idx="minor">
              <a:schemeClr val="tx1"/>
            </a:fontRef>
          </p:style>
        </p:cxnSp>
        <p:sp>
          <p:nvSpPr>
            <p:cNvPr id="40" name="ZoneTexte 39"/>
            <p:cNvSpPr txBox="1"/>
            <p:nvPr/>
          </p:nvSpPr>
          <p:spPr>
            <a:xfrm>
              <a:off x="172448" y="2664617"/>
              <a:ext cx="1064189" cy="553998"/>
            </a:xfrm>
            <a:prstGeom prst="rect">
              <a:avLst/>
            </a:prstGeom>
            <a:noFill/>
            <a:ln>
              <a:solidFill>
                <a:srgbClr val="000000"/>
              </a:solidFill>
            </a:ln>
          </p:spPr>
          <p:txBody>
            <a:bodyPr wrap="none" rtlCol="0">
              <a:spAutoFit/>
            </a:bodyPr>
            <a:lstStyle/>
            <a:p>
              <a:r>
                <a:rPr lang="fr-FR" sz="3000" dirty="0" smtClean="0">
                  <a:solidFill>
                    <a:srgbClr val="000000"/>
                  </a:solidFill>
                  <a:latin typeface="Times New Roman"/>
                  <a:cs typeface="Times New Roman"/>
                </a:rPr>
                <a:t>N = 6</a:t>
              </a:r>
              <a:endParaRPr lang="fr-FR" sz="3000" dirty="0">
                <a:solidFill>
                  <a:srgbClr val="000000"/>
                </a:solidFill>
                <a:latin typeface="Times New Roman"/>
                <a:cs typeface="Times New Roman"/>
              </a:endParaRPr>
            </a:p>
          </p:txBody>
        </p:sp>
      </p:grpSp>
    </p:spTree>
    <p:extLst>
      <p:ext uri="{BB962C8B-B14F-4D97-AF65-F5344CB8AC3E}">
        <p14:creationId xmlns:p14="http://schemas.microsoft.com/office/powerpoint/2010/main" val="31168115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1800" y="0"/>
            <a:ext cx="8229600" cy="1143000"/>
          </a:xfrm>
        </p:spPr>
        <p:txBody>
          <a:bodyPr/>
          <a:lstStyle/>
          <a:p>
            <a:r>
              <a:rPr lang="fr-FR" dirty="0" err="1" smtClean="0"/>
              <a:t>Outline</a:t>
            </a:r>
            <a:endParaRPr lang="fr-FR" dirty="0"/>
          </a:p>
        </p:txBody>
      </p:sp>
      <p:sp>
        <p:nvSpPr>
          <p:cNvPr id="3" name="ZoneTexte 2"/>
          <p:cNvSpPr txBox="1"/>
          <p:nvPr/>
        </p:nvSpPr>
        <p:spPr>
          <a:xfrm>
            <a:off x="419100" y="1218505"/>
            <a:ext cx="8331200" cy="4524316"/>
          </a:xfrm>
          <a:prstGeom prst="rect">
            <a:avLst/>
          </a:prstGeom>
          <a:noFill/>
          <a:ln>
            <a:solidFill>
              <a:srgbClr val="FFFFFF"/>
            </a:solidFill>
          </a:ln>
        </p:spPr>
        <p:txBody>
          <a:bodyPr wrap="square" rtlCol="0">
            <a:spAutoFit/>
          </a:bodyPr>
          <a:lstStyle/>
          <a:p>
            <a:pPr marL="571500" indent="-571500">
              <a:buFont typeface="Arial"/>
              <a:buChar char="•"/>
            </a:pPr>
            <a:r>
              <a:rPr lang="fr-FR" sz="3600" b="1" dirty="0" smtClean="0">
                <a:solidFill>
                  <a:schemeClr val="tx1"/>
                </a:solidFill>
                <a:latin typeface="Corbel"/>
                <a:cs typeface="Corbel"/>
              </a:rPr>
              <a:t>Introduction: </a:t>
            </a:r>
            <a:r>
              <a:rPr lang="fr-FR" sz="3600" b="1" dirty="0" err="1" smtClean="0">
                <a:solidFill>
                  <a:schemeClr val="tx1"/>
                </a:solidFill>
                <a:latin typeface="Corbel"/>
                <a:cs typeface="Corbel"/>
              </a:rPr>
              <a:t>What</a:t>
            </a:r>
            <a:r>
              <a:rPr lang="fr-FR" sz="3600" b="1" dirty="0" smtClean="0">
                <a:solidFill>
                  <a:schemeClr val="tx1"/>
                </a:solidFill>
                <a:latin typeface="Corbel"/>
                <a:cs typeface="Corbel"/>
              </a:rPr>
              <a:t> </a:t>
            </a:r>
            <a:r>
              <a:rPr lang="fr-FR" sz="3600" b="1" dirty="0" err="1" smtClean="0">
                <a:solidFill>
                  <a:schemeClr val="tx1"/>
                </a:solidFill>
                <a:latin typeface="Corbel"/>
                <a:cs typeface="Corbel"/>
              </a:rPr>
              <a:t>is</a:t>
            </a:r>
            <a:r>
              <a:rPr lang="fr-FR" sz="3600" b="1" dirty="0" smtClean="0">
                <a:solidFill>
                  <a:schemeClr val="tx1"/>
                </a:solidFill>
                <a:latin typeface="Corbel"/>
                <a:cs typeface="Corbel"/>
              </a:rPr>
              <a:t> a </a:t>
            </a:r>
            <a:r>
              <a:rPr lang="fr-FR" sz="3600" b="1" dirty="0" err="1" smtClean="0">
                <a:solidFill>
                  <a:schemeClr val="tx1"/>
                </a:solidFill>
                <a:latin typeface="Corbel"/>
                <a:cs typeface="Corbel"/>
              </a:rPr>
              <a:t>physical</a:t>
            </a:r>
            <a:r>
              <a:rPr lang="fr-FR" sz="3600" b="1" dirty="0" smtClean="0">
                <a:solidFill>
                  <a:schemeClr val="tx1"/>
                </a:solidFill>
                <a:latin typeface="Corbel"/>
                <a:cs typeface="Corbel"/>
              </a:rPr>
              <a:t> state? =&gt; </a:t>
            </a:r>
            <a:r>
              <a:rPr lang="fr-FR" sz="3600" b="1" i="1" dirty="0" smtClean="0">
                <a:solidFill>
                  <a:schemeClr val="tx1"/>
                </a:solidFill>
                <a:latin typeface="Corbel"/>
                <a:cs typeface="Corbel"/>
              </a:rPr>
              <a:t>The « quantum </a:t>
            </a:r>
            <a:r>
              <a:rPr lang="fr-FR" sz="3600" b="1" i="1" dirty="0" err="1" smtClean="0">
                <a:solidFill>
                  <a:schemeClr val="tx1"/>
                </a:solidFill>
                <a:latin typeface="Corbel"/>
                <a:cs typeface="Corbel"/>
              </a:rPr>
              <a:t>problem</a:t>
            </a:r>
            <a:r>
              <a:rPr lang="fr-FR" sz="3600" b="1" i="1" dirty="0" smtClean="0">
                <a:solidFill>
                  <a:schemeClr val="tx1"/>
                </a:solidFill>
                <a:latin typeface="Corbel"/>
                <a:cs typeface="Corbel"/>
              </a:rPr>
              <a:t> »</a:t>
            </a:r>
          </a:p>
          <a:p>
            <a:pPr marL="571500" indent="-571500">
              <a:buFont typeface="Arial"/>
              <a:buChar char="•"/>
            </a:pPr>
            <a:endParaRPr lang="fr-FR" sz="3600" i="1" dirty="0" smtClean="0">
              <a:solidFill>
                <a:schemeClr val="tx1"/>
              </a:solidFill>
              <a:latin typeface="Corbel"/>
              <a:cs typeface="Corbel"/>
            </a:endParaRPr>
          </a:p>
          <a:p>
            <a:pPr marL="571500" indent="-571500">
              <a:buFont typeface="Arial"/>
              <a:buChar char="•"/>
            </a:pPr>
            <a:r>
              <a:rPr lang="fr-FR" sz="3600" dirty="0" err="1" smtClean="0">
                <a:solidFill>
                  <a:schemeClr val="tx1"/>
                </a:solidFill>
                <a:latin typeface="Corbel"/>
                <a:cs typeface="Corbel"/>
              </a:rPr>
              <a:t>Rebuilding</a:t>
            </a:r>
            <a:r>
              <a:rPr lang="fr-FR" sz="3600" dirty="0" smtClean="0">
                <a:solidFill>
                  <a:schemeClr val="tx1"/>
                </a:solidFill>
                <a:latin typeface="Corbel"/>
                <a:cs typeface="Corbel"/>
              </a:rPr>
              <a:t> a quantum </a:t>
            </a:r>
            <a:r>
              <a:rPr lang="fr-FR" sz="3600" dirty="0" err="1" smtClean="0">
                <a:solidFill>
                  <a:schemeClr val="tx1"/>
                </a:solidFill>
                <a:latin typeface="Corbel"/>
                <a:cs typeface="Corbel"/>
              </a:rPr>
              <a:t>ontology</a:t>
            </a:r>
            <a:endParaRPr lang="fr-FR" sz="3600" dirty="0" smtClean="0">
              <a:solidFill>
                <a:schemeClr val="tx1"/>
              </a:solidFill>
              <a:latin typeface="Corbel"/>
              <a:cs typeface="Corbel"/>
            </a:endParaRPr>
          </a:p>
          <a:p>
            <a:pPr marL="571500" indent="-571500">
              <a:buFont typeface="Arial"/>
              <a:buChar char="•"/>
            </a:pPr>
            <a:r>
              <a:rPr lang="fr-FR" sz="3600" dirty="0" err="1" smtClean="0">
                <a:solidFill>
                  <a:schemeClr val="tx1"/>
                </a:solidFill>
                <a:latin typeface="Corbel"/>
                <a:cs typeface="Corbel"/>
              </a:rPr>
              <a:t>Revisiting</a:t>
            </a:r>
            <a:r>
              <a:rPr lang="fr-FR" sz="3600" dirty="0" smtClean="0">
                <a:solidFill>
                  <a:schemeClr val="tx1"/>
                </a:solidFill>
                <a:latin typeface="Corbel"/>
                <a:cs typeface="Corbel"/>
              </a:rPr>
              <a:t> </a:t>
            </a:r>
            <a:r>
              <a:rPr lang="fr-FR" sz="3600" dirty="0" err="1" smtClean="0">
                <a:solidFill>
                  <a:schemeClr val="tx1"/>
                </a:solidFill>
                <a:latin typeface="Corbel"/>
                <a:cs typeface="Corbel"/>
              </a:rPr>
              <a:t>quantumness</a:t>
            </a:r>
            <a:r>
              <a:rPr lang="fr-FR" sz="3600" dirty="0" smtClean="0">
                <a:solidFill>
                  <a:schemeClr val="tx1"/>
                </a:solidFill>
                <a:latin typeface="Corbel"/>
                <a:cs typeface="Corbel"/>
              </a:rPr>
              <a:t> </a:t>
            </a:r>
          </a:p>
          <a:p>
            <a:pPr marL="571500" indent="-571500">
              <a:buFont typeface="Arial"/>
              <a:buChar char="•"/>
            </a:pPr>
            <a:r>
              <a:rPr lang="fr-FR" sz="3600" dirty="0" err="1" smtClean="0">
                <a:solidFill>
                  <a:schemeClr val="tx1"/>
                </a:solidFill>
                <a:latin typeface="Corbel"/>
                <a:cs typeface="Corbel"/>
              </a:rPr>
              <a:t>Recovering</a:t>
            </a:r>
            <a:r>
              <a:rPr lang="fr-FR" sz="3600" dirty="0" smtClean="0">
                <a:solidFill>
                  <a:schemeClr val="tx1"/>
                </a:solidFill>
                <a:latin typeface="Corbel"/>
                <a:cs typeface="Corbel"/>
              </a:rPr>
              <a:t> the quantum </a:t>
            </a:r>
            <a:r>
              <a:rPr lang="fr-FR" sz="3600" dirty="0" err="1" smtClean="0">
                <a:solidFill>
                  <a:schemeClr val="tx1"/>
                </a:solidFill>
                <a:latin typeface="Corbel"/>
                <a:cs typeface="Corbel"/>
              </a:rPr>
              <a:t>formalism</a:t>
            </a:r>
            <a:endParaRPr lang="fr-FR" sz="3600" dirty="0" smtClean="0">
              <a:solidFill>
                <a:schemeClr val="tx1"/>
              </a:solidFill>
              <a:latin typeface="Corbel"/>
              <a:cs typeface="Corbel"/>
            </a:endParaRPr>
          </a:p>
          <a:p>
            <a:pPr marL="571500" indent="-571500">
              <a:buFont typeface="Arial"/>
              <a:buChar char="•"/>
            </a:pPr>
            <a:endParaRPr lang="fr-FR" sz="3600" dirty="0" smtClean="0">
              <a:solidFill>
                <a:schemeClr val="tx1"/>
              </a:solidFill>
              <a:latin typeface="Corbel"/>
              <a:cs typeface="Corbel"/>
            </a:endParaRPr>
          </a:p>
          <a:p>
            <a:pPr marL="571500" indent="-571500">
              <a:buFont typeface="Arial"/>
              <a:buChar char="•"/>
            </a:pPr>
            <a:r>
              <a:rPr lang="fr-FR" sz="3600" dirty="0" smtClean="0">
                <a:solidFill>
                  <a:schemeClr val="tx1"/>
                </a:solidFill>
                <a:latin typeface="Corbel"/>
                <a:cs typeface="Corbel"/>
              </a:rPr>
              <a:t>Conclusions. Outlook.</a:t>
            </a:r>
          </a:p>
        </p:txBody>
      </p:sp>
    </p:spTree>
    <p:extLst>
      <p:ext uri="{BB962C8B-B14F-4D97-AF65-F5344CB8AC3E}">
        <p14:creationId xmlns:p14="http://schemas.microsoft.com/office/powerpoint/2010/main" val="4963129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0"/>
            <a:ext cx="9144000" cy="1143000"/>
          </a:xfrm>
        </p:spPr>
        <p:txBody>
          <a:bodyPr>
            <a:normAutofit/>
          </a:bodyPr>
          <a:lstStyle/>
          <a:p>
            <a:r>
              <a:rPr lang="fr-FR" sz="4500" dirty="0" err="1" smtClean="0"/>
              <a:t>Postulate</a:t>
            </a:r>
            <a:r>
              <a:rPr lang="fr-FR" sz="4500" dirty="0" smtClean="0"/>
              <a:t> 3 : </a:t>
            </a:r>
            <a:r>
              <a:rPr lang="fr-FR" sz="4500" dirty="0" err="1" smtClean="0"/>
              <a:t>Continuity</a:t>
            </a:r>
            <a:r>
              <a:rPr lang="fr-FR" sz="4500" dirty="0" smtClean="0"/>
              <a:t> </a:t>
            </a:r>
            <a:endParaRPr lang="fr-FR" sz="4500" dirty="0"/>
          </a:p>
        </p:txBody>
      </p:sp>
      <p:sp>
        <p:nvSpPr>
          <p:cNvPr id="19" name="ZoneTexte 18"/>
          <p:cNvSpPr txBox="1"/>
          <p:nvPr/>
        </p:nvSpPr>
        <p:spPr>
          <a:xfrm>
            <a:off x="609600" y="1249658"/>
            <a:ext cx="7924801" cy="1569660"/>
          </a:xfrm>
          <a:prstGeom prst="rect">
            <a:avLst/>
          </a:prstGeom>
          <a:noFill/>
          <a:ln>
            <a:solidFill>
              <a:srgbClr val="FFFFFF"/>
            </a:solidFill>
          </a:ln>
        </p:spPr>
        <p:txBody>
          <a:bodyPr wrap="square" rtlCol="0">
            <a:spAutoFit/>
          </a:bodyPr>
          <a:lstStyle/>
          <a:p>
            <a:pPr algn="ctr"/>
            <a:r>
              <a:rPr lang="fr-FR" sz="3200" dirty="0">
                <a:solidFill>
                  <a:srgbClr val="FFFFFF"/>
                </a:solidFill>
                <a:latin typeface="Corbel"/>
                <a:cs typeface="Corbel"/>
              </a:rPr>
              <a:t>A </a:t>
            </a:r>
            <a:r>
              <a:rPr lang="fr-FR" sz="3200" dirty="0" err="1" smtClean="0">
                <a:solidFill>
                  <a:srgbClr val="FFFFFF"/>
                </a:solidFill>
                <a:latin typeface="Corbel"/>
                <a:cs typeface="Corbel"/>
              </a:rPr>
              <a:t>context</a:t>
            </a:r>
            <a:r>
              <a:rPr lang="fr-FR" sz="3200" dirty="0" smtClean="0">
                <a:solidFill>
                  <a:srgbClr val="FFFFFF"/>
                </a:solidFill>
                <a:latin typeface="Corbel"/>
                <a:cs typeface="Corbel"/>
              </a:rPr>
              <a:t> </a:t>
            </a:r>
            <a:r>
              <a:rPr lang="fr-FR" sz="3200" dirty="0" err="1" smtClean="0">
                <a:solidFill>
                  <a:srgbClr val="FFFFFF"/>
                </a:solidFill>
                <a:latin typeface="Corbel"/>
                <a:cs typeface="Corbel"/>
              </a:rPr>
              <a:t>is</a:t>
            </a:r>
            <a:r>
              <a:rPr lang="fr-FR" sz="3200" dirty="0" smtClean="0">
                <a:solidFill>
                  <a:srgbClr val="FFFFFF"/>
                </a:solidFill>
                <a:latin typeface="Corbel"/>
                <a:cs typeface="Corbel"/>
              </a:rPr>
              <a:t> </a:t>
            </a:r>
            <a:r>
              <a:rPr lang="fr-FR" sz="3200" b="1" dirty="0" err="1" smtClean="0">
                <a:solidFill>
                  <a:srgbClr val="FFFFFF"/>
                </a:solidFill>
                <a:latin typeface="Corbel"/>
                <a:cs typeface="Corbel"/>
              </a:rPr>
              <a:t>classical</a:t>
            </a:r>
            <a:r>
              <a:rPr lang="fr-FR" sz="3200" dirty="0" smtClean="0">
                <a:solidFill>
                  <a:srgbClr val="FFFFFF"/>
                </a:solidFill>
                <a:latin typeface="Corbel"/>
                <a:cs typeface="Corbel"/>
              </a:rPr>
              <a:t> = </a:t>
            </a:r>
            <a:r>
              <a:rPr lang="fr-FR" sz="3200" dirty="0" err="1" smtClean="0">
                <a:solidFill>
                  <a:srgbClr val="FFFFFF"/>
                </a:solidFill>
                <a:latin typeface="Corbel"/>
                <a:cs typeface="Corbel"/>
              </a:rPr>
              <a:t>Its</a:t>
            </a:r>
            <a:r>
              <a:rPr lang="fr-FR" sz="3200" dirty="0" smtClean="0">
                <a:solidFill>
                  <a:srgbClr val="FFFFFF"/>
                </a:solidFill>
                <a:latin typeface="Corbel"/>
                <a:cs typeface="Corbel"/>
              </a:rPr>
              <a:t> state </a:t>
            </a:r>
            <a:r>
              <a:rPr lang="fr-FR" sz="3200" dirty="0" err="1" smtClean="0">
                <a:solidFill>
                  <a:srgbClr val="FFFFFF"/>
                </a:solidFill>
                <a:latin typeface="Corbel"/>
                <a:cs typeface="Corbel"/>
              </a:rPr>
              <a:t>does</a:t>
            </a:r>
            <a:r>
              <a:rPr lang="fr-FR" sz="3200" dirty="0" smtClean="0">
                <a:solidFill>
                  <a:srgbClr val="FFFFFF"/>
                </a:solidFill>
                <a:latin typeface="Corbel"/>
                <a:cs typeface="Corbel"/>
              </a:rPr>
              <a:t> not </a:t>
            </a:r>
            <a:r>
              <a:rPr lang="fr-FR" sz="3200" dirty="0" err="1" smtClean="0">
                <a:solidFill>
                  <a:srgbClr val="FFFFFF"/>
                </a:solidFill>
                <a:latin typeface="Corbel"/>
                <a:cs typeface="Corbel"/>
              </a:rPr>
              <a:t>depend</a:t>
            </a:r>
            <a:r>
              <a:rPr lang="fr-FR" sz="3200" dirty="0" smtClean="0">
                <a:solidFill>
                  <a:srgbClr val="FFFFFF"/>
                </a:solidFill>
                <a:latin typeface="Corbel"/>
                <a:cs typeface="Corbel"/>
              </a:rPr>
              <a:t> on </a:t>
            </a:r>
            <a:r>
              <a:rPr lang="fr-FR" sz="3200" dirty="0" err="1" smtClean="0">
                <a:solidFill>
                  <a:srgbClr val="FFFFFF"/>
                </a:solidFill>
                <a:latin typeface="Corbel"/>
                <a:cs typeface="Corbel"/>
              </a:rPr>
              <a:t>another</a:t>
            </a:r>
            <a:r>
              <a:rPr lang="fr-FR" sz="3200" dirty="0" smtClean="0">
                <a:solidFill>
                  <a:srgbClr val="FFFFFF"/>
                </a:solidFill>
                <a:latin typeface="Corbel"/>
                <a:cs typeface="Corbel"/>
              </a:rPr>
              <a:t> </a:t>
            </a:r>
            <a:r>
              <a:rPr lang="fr-FR" sz="3200" dirty="0" err="1" smtClean="0">
                <a:solidFill>
                  <a:srgbClr val="FFFFFF"/>
                </a:solidFill>
                <a:latin typeface="Corbel"/>
                <a:cs typeface="Corbel"/>
              </a:rPr>
              <a:t>context</a:t>
            </a:r>
            <a:r>
              <a:rPr lang="fr-FR" sz="3200" dirty="0" smtClean="0">
                <a:solidFill>
                  <a:srgbClr val="FFFFFF"/>
                </a:solidFill>
                <a:latin typeface="Corbel"/>
                <a:cs typeface="Corbel"/>
              </a:rPr>
              <a:t>, and </a:t>
            </a:r>
            <a:r>
              <a:rPr lang="fr-FR" sz="3200" dirty="0" err="1" smtClean="0">
                <a:solidFill>
                  <a:srgbClr val="FFFFFF"/>
                </a:solidFill>
                <a:latin typeface="Corbel"/>
                <a:cs typeface="Corbel"/>
              </a:rPr>
              <a:t>is</a:t>
            </a:r>
            <a:r>
              <a:rPr lang="fr-FR" sz="3200" dirty="0" smtClean="0">
                <a:solidFill>
                  <a:srgbClr val="FFFFFF"/>
                </a:solidFill>
                <a:latin typeface="Corbel"/>
                <a:cs typeface="Corbel"/>
              </a:rPr>
              <a:t> </a:t>
            </a:r>
            <a:r>
              <a:rPr lang="fr-FR" sz="3200" dirty="0" err="1" smtClean="0">
                <a:solidFill>
                  <a:srgbClr val="FFFFFF"/>
                </a:solidFill>
                <a:latin typeface="Corbel"/>
                <a:cs typeface="Corbel"/>
              </a:rPr>
              <a:t>described</a:t>
            </a:r>
            <a:r>
              <a:rPr lang="fr-FR" sz="3200" dirty="0" smtClean="0">
                <a:solidFill>
                  <a:srgbClr val="FFFFFF"/>
                </a:solidFill>
                <a:latin typeface="Corbel"/>
                <a:cs typeface="Corbel"/>
              </a:rPr>
              <a:t> by a </a:t>
            </a:r>
            <a:r>
              <a:rPr lang="fr-FR" sz="3200" dirty="0" err="1" smtClean="0">
                <a:solidFill>
                  <a:srgbClr val="FFFFFF"/>
                </a:solidFill>
                <a:latin typeface="Corbel"/>
                <a:cs typeface="Corbel"/>
              </a:rPr>
              <a:t>continuous</a:t>
            </a:r>
            <a:r>
              <a:rPr lang="fr-FR" sz="3200" dirty="0" smtClean="0">
                <a:solidFill>
                  <a:srgbClr val="FFFFFF"/>
                </a:solidFill>
                <a:latin typeface="Corbel"/>
                <a:cs typeface="Corbel"/>
              </a:rPr>
              <a:t> </a:t>
            </a:r>
            <a:r>
              <a:rPr lang="fr-FR" sz="3200" dirty="0" err="1" smtClean="0">
                <a:solidFill>
                  <a:srgbClr val="FFFFFF"/>
                </a:solidFill>
                <a:latin typeface="Corbel"/>
                <a:cs typeface="Corbel"/>
              </a:rPr>
              <a:t>parameter</a:t>
            </a:r>
            <a:r>
              <a:rPr lang="fr-FR" sz="3200" dirty="0" smtClean="0">
                <a:solidFill>
                  <a:srgbClr val="FFFFFF"/>
                </a:solidFill>
                <a:latin typeface="Corbel"/>
                <a:cs typeface="Corbel"/>
              </a:rPr>
              <a:t> </a:t>
            </a:r>
            <a:r>
              <a:rPr lang="fr-FR" sz="3200" dirty="0" err="1" smtClean="0">
                <a:solidFill>
                  <a:srgbClr val="FFFFFF"/>
                </a:solidFill>
                <a:latin typeface="Corbel"/>
                <a:cs typeface="Corbel"/>
              </a:rPr>
              <a:t>θ</a:t>
            </a:r>
            <a:r>
              <a:rPr lang="fr-FR" sz="3200" dirty="0" smtClean="0">
                <a:solidFill>
                  <a:srgbClr val="FFFFFF"/>
                </a:solidFill>
                <a:latin typeface="Corbel"/>
                <a:cs typeface="Corbel"/>
              </a:rPr>
              <a:t>. </a:t>
            </a:r>
          </a:p>
        </p:txBody>
      </p:sp>
      <p:grpSp>
        <p:nvGrpSpPr>
          <p:cNvPr id="36" name="Grouper 35"/>
          <p:cNvGrpSpPr/>
          <p:nvPr/>
        </p:nvGrpSpPr>
        <p:grpSpPr>
          <a:xfrm>
            <a:off x="575735" y="3285067"/>
            <a:ext cx="7992533" cy="3175000"/>
            <a:chOff x="0" y="2616204"/>
            <a:chExt cx="9144000" cy="3911596"/>
          </a:xfrm>
        </p:grpSpPr>
        <p:sp>
          <p:nvSpPr>
            <p:cNvPr id="41" name="Rectangle 40"/>
            <p:cNvSpPr/>
            <p:nvPr/>
          </p:nvSpPr>
          <p:spPr>
            <a:xfrm>
              <a:off x="0" y="2667000"/>
              <a:ext cx="9144000" cy="3860800"/>
            </a:xfrm>
            <a:prstGeom prst="rect">
              <a:avLst/>
            </a:prstGeom>
            <a:solidFill>
              <a:srgbClr val="FFFFFF"/>
            </a:solidFill>
            <a:ln w="571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42" name="Connecteur droit 41"/>
            <p:cNvCxnSpPr/>
            <p:nvPr/>
          </p:nvCxnSpPr>
          <p:spPr>
            <a:xfrm flipH="1">
              <a:off x="1468158" y="4440197"/>
              <a:ext cx="2178946" cy="0"/>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43" name="Ellipse 42"/>
            <p:cNvSpPr/>
            <p:nvPr/>
          </p:nvSpPr>
          <p:spPr>
            <a:xfrm>
              <a:off x="815648" y="3963452"/>
              <a:ext cx="885561" cy="791318"/>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4" name="Parallélogramme 43"/>
            <p:cNvSpPr/>
            <p:nvPr/>
          </p:nvSpPr>
          <p:spPr>
            <a:xfrm rot="5400000">
              <a:off x="5488134" y="2977423"/>
              <a:ext cx="3530599" cy="2808162"/>
            </a:xfrm>
            <a:prstGeom prst="parallelogram">
              <a:avLst>
                <a:gd name="adj" fmla="val 26210"/>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5" name="Cylindre 44"/>
            <p:cNvSpPr/>
            <p:nvPr/>
          </p:nvSpPr>
          <p:spPr>
            <a:xfrm rot="5400000">
              <a:off x="2207766" y="4004703"/>
              <a:ext cx="2517552" cy="734005"/>
            </a:xfrm>
            <a:prstGeom prst="can">
              <a:avLst>
                <a:gd name="adj" fmla="val 50000"/>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6" name="Ellipse 45"/>
            <p:cNvSpPr/>
            <p:nvPr/>
          </p:nvSpPr>
          <p:spPr>
            <a:xfrm>
              <a:off x="6781532" y="3484826"/>
              <a:ext cx="163130" cy="139811"/>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7" name="Ellipse 46"/>
            <p:cNvSpPr/>
            <p:nvPr/>
          </p:nvSpPr>
          <p:spPr>
            <a:xfrm>
              <a:off x="6967966" y="4010056"/>
              <a:ext cx="163130" cy="139811"/>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8" name="Ellipse 47"/>
            <p:cNvSpPr/>
            <p:nvPr/>
          </p:nvSpPr>
          <p:spPr>
            <a:xfrm>
              <a:off x="7155323" y="4557653"/>
              <a:ext cx="163130" cy="139811"/>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9" name="Ellipse 48"/>
            <p:cNvSpPr/>
            <p:nvPr/>
          </p:nvSpPr>
          <p:spPr>
            <a:xfrm>
              <a:off x="7365059" y="5105250"/>
              <a:ext cx="163130" cy="139811"/>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50" name="Connecteur droit avec flèche 49"/>
            <p:cNvCxnSpPr/>
            <p:nvPr/>
          </p:nvCxnSpPr>
          <p:spPr>
            <a:xfrm flipV="1">
              <a:off x="3192680" y="2973119"/>
              <a:ext cx="897214" cy="302829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1" name="Connecteur droit 50"/>
            <p:cNvCxnSpPr/>
            <p:nvPr/>
          </p:nvCxnSpPr>
          <p:spPr>
            <a:xfrm>
              <a:off x="3647104" y="3112929"/>
              <a:ext cx="0" cy="2517553"/>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52" name="Connecteur droit 51"/>
            <p:cNvCxnSpPr/>
            <p:nvPr/>
          </p:nvCxnSpPr>
          <p:spPr>
            <a:xfrm flipH="1">
              <a:off x="3670407" y="3705990"/>
              <a:ext cx="2679196" cy="723495"/>
            </a:xfrm>
            <a:prstGeom prst="line">
              <a:avLst/>
            </a:prstGeom>
            <a:ln>
              <a:solidFill>
                <a:srgbClr val="FFFF00"/>
              </a:solidFill>
              <a:prstDash val="sysDash"/>
            </a:ln>
          </p:spPr>
          <p:style>
            <a:lnRef idx="2">
              <a:schemeClr val="accent1"/>
            </a:lnRef>
            <a:fillRef idx="0">
              <a:schemeClr val="accent1"/>
            </a:fillRef>
            <a:effectRef idx="1">
              <a:schemeClr val="accent1"/>
            </a:effectRef>
            <a:fontRef idx="minor">
              <a:schemeClr val="tx1"/>
            </a:fontRef>
          </p:style>
        </p:cxnSp>
        <p:cxnSp>
          <p:nvCxnSpPr>
            <p:cNvPr id="53" name="Connecteur droit 52"/>
            <p:cNvCxnSpPr/>
            <p:nvPr/>
          </p:nvCxnSpPr>
          <p:spPr>
            <a:xfrm flipH="1">
              <a:off x="3733392" y="4149867"/>
              <a:ext cx="2653703" cy="325281"/>
            </a:xfrm>
            <a:prstGeom prst="line">
              <a:avLst/>
            </a:prstGeom>
            <a:ln>
              <a:solidFill>
                <a:srgbClr val="FFFF00"/>
              </a:solidFill>
              <a:prstDash val="sysDash"/>
            </a:ln>
          </p:spPr>
          <p:style>
            <a:lnRef idx="2">
              <a:schemeClr val="accent1"/>
            </a:lnRef>
            <a:fillRef idx="0">
              <a:schemeClr val="accent1"/>
            </a:fillRef>
            <a:effectRef idx="1">
              <a:schemeClr val="accent1"/>
            </a:effectRef>
            <a:fontRef idx="minor">
              <a:schemeClr val="tx1"/>
            </a:fontRef>
          </p:style>
        </p:cxnSp>
        <p:cxnSp>
          <p:nvCxnSpPr>
            <p:cNvPr id="54" name="Connecteur droit 53"/>
            <p:cNvCxnSpPr/>
            <p:nvPr/>
          </p:nvCxnSpPr>
          <p:spPr>
            <a:xfrm flipH="1" flipV="1">
              <a:off x="3682071" y="4443271"/>
              <a:ext cx="2902301" cy="206640"/>
            </a:xfrm>
            <a:prstGeom prst="line">
              <a:avLst/>
            </a:prstGeom>
            <a:ln>
              <a:solidFill>
                <a:srgbClr val="FFFF00"/>
              </a:solidFill>
              <a:prstDash val="sysDash"/>
            </a:ln>
          </p:spPr>
          <p:style>
            <a:lnRef idx="2">
              <a:schemeClr val="accent1"/>
            </a:lnRef>
            <a:fillRef idx="0">
              <a:schemeClr val="accent1"/>
            </a:fillRef>
            <a:effectRef idx="1">
              <a:schemeClr val="accent1"/>
            </a:effectRef>
            <a:fontRef idx="minor">
              <a:schemeClr val="tx1"/>
            </a:fontRef>
          </p:style>
        </p:cxnSp>
        <p:cxnSp>
          <p:nvCxnSpPr>
            <p:cNvPr id="55" name="Connecteur droit 54"/>
            <p:cNvCxnSpPr/>
            <p:nvPr/>
          </p:nvCxnSpPr>
          <p:spPr>
            <a:xfrm flipH="1" flipV="1">
              <a:off x="3647107" y="4443271"/>
              <a:ext cx="2937265" cy="661979"/>
            </a:xfrm>
            <a:prstGeom prst="line">
              <a:avLst/>
            </a:prstGeom>
            <a:ln>
              <a:solidFill>
                <a:srgbClr val="FFFF00"/>
              </a:solidFill>
              <a:prstDash val="sysDash"/>
            </a:ln>
          </p:spPr>
          <p:style>
            <a:lnRef idx="2">
              <a:schemeClr val="accent1"/>
            </a:lnRef>
            <a:fillRef idx="0">
              <a:schemeClr val="accent1"/>
            </a:fillRef>
            <a:effectRef idx="1">
              <a:schemeClr val="accent1"/>
            </a:effectRef>
            <a:fontRef idx="minor">
              <a:schemeClr val="tx1"/>
            </a:fontRef>
          </p:style>
        </p:cxnSp>
        <p:pic>
          <p:nvPicPr>
            <p:cNvPr id="56" name="Image 55"/>
            <p:cNvPicPr>
              <a:picLocks noChangeAspect="1"/>
            </p:cNvPicPr>
            <p:nvPr/>
          </p:nvPicPr>
          <p:blipFill>
            <a:blip r:embed="rId2"/>
            <a:stretch>
              <a:fillRect/>
            </a:stretch>
          </p:blipFill>
          <p:spPr>
            <a:xfrm>
              <a:off x="3841261" y="2748974"/>
              <a:ext cx="1203768" cy="1117785"/>
            </a:xfrm>
            <a:prstGeom prst="rect">
              <a:avLst/>
            </a:prstGeom>
          </p:spPr>
        </p:pic>
        <p:cxnSp>
          <p:nvCxnSpPr>
            <p:cNvPr id="57" name="Connecteur droit avec flèche 56"/>
            <p:cNvCxnSpPr/>
            <p:nvPr/>
          </p:nvCxnSpPr>
          <p:spPr>
            <a:xfrm flipV="1">
              <a:off x="1258427" y="4055717"/>
              <a:ext cx="0" cy="594194"/>
            </a:xfrm>
            <a:prstGeom prst="straightConnector1">
              <a:avLst/>
            </a:prstGeom>
            <a:ln w="762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8" name="ZoneTexte 57"/>
            <p:cNvSpPr txBox="1"/>
            <p:nvPr/>
          </p:nvSpPr>
          <p:spPr>
            <a:xfrm>
              <a:off x="1069915" y="4874417"/>
              <a:ext cx="398629" cy="553998"/>
            </a:xfrm>
            <a:prstGeom prst="rect">
              <a:avLst/>
            </a:prstGeom>
            <a:noFill/>
          </p:spPr>
          <p:txBody>
            <a:bodyPr wrap="none" rtlCol="0">
              <a:spAutoFit/>
            </a:bodyPr>
            <a:lstStyle/>
            <a:p>
              <a:r>
                <a:rPr lang="fr-FR" sz="3000" dirty="0" smtClean="0">
                  <a:solidFill>
                    <a:srgbClr val="000000"/>
                  </a:solidFill>
                  <a:latin typeface="Times New Roman"/>
                  <a:cs typeface="Times New Roman"/>
                </a:rPr>
                <a:t>S</a:t>
              </a:r>
              <a:endParaRPr lang="fr-FR" sz="3000" dirty="0">
                <a:solidFill>
                  <a:srgbClr val="000000"/>
                </a:solidFill>
                <a:latin typeface="Times New Roman"/>
                <a:cs typeface="Times New Roman"/>
              </a:endParaRPr>
            </a:p>
          </p:txBody>
        </p:sp>
        <p:sp>
          <p:nvSpPr>
            <p:cNvPr id="59" name="ZoneTexte 58"/>
            <p:cNvSpPr txBox="1"/>
            <p:nvPr/>
          </p:nvSpPr>
          <p:spPr>
            <a:xfrm>
              <a:off x="3292120" y="5770293"/>
              <a:ext cx="441272" cy="553998"/>
            </a:xfrm>
            <a:prstGeom prst="rect">
              <a:avLst/>
            </a:prstGeom>
            <a:noFill/>
          </p:spPr>
          <p:txBody>
            <a:bodyPr wrap="none" rtlCol="0">
              <a:spAutoFit/>
            </a:bodyPr>
            <a:lstStyle/>
            <a:p>
              <a:r>
                <a:rPr lang="fr-FR" sz="3000" dirty="0" smtClean="0">
                  <a:solidFill>
                    <a:schemeClr val="bg1"/>
                  </a:solidFill>
                  <a:latin typeface="Times New Roman"/>
                  <a:cs typeface="Times New Roman"/>
                </a:rPr>
                <a:t>C</a:t>
              </a:r>
              <a:endParaRPr lang="fr-FR" sz="3000" dirty="0">
                <a:solidFill>
                  <a:schemeClr val="bg1"/>
                </a:solidFill>
                <a:latin typeface="Times New Roman"/>
                <a:cs typeface="Times New Roman"/>
              </a:endParaRPr>
            </a:p>
          </p:txBody>
        </p:sp>
        <p:sp>
          <p:nvSpPr>
            <p:cNvPr id="60" name="Ellipse 59"/>
            <p:cNvSpPr/>
            <p:nvPr/>
          </p:nvSpPr>
          <p:spPr>
            <a:xfrm>
              <a:off x="6584372" y="2973119"/>
              <a:ext cx="163130" cy="139811"/>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1" name="Ellipse 60"/>
            <p:cNvSpPr/>
            <p:nvPr/>
          </p:nvSpPr>
          <p:spPr>
            <a:xfrm>
              <a:off x="7552415" y="5630482"/>
              <a:ext cx="163130" cy="139811"/>
            </a:xfrm>
            <a:prstGeom prst="ellips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62" name="Connecteur droit avec flèche 61"/>
            <p:cNvCxnSpPr/>
            <p:nvPr/>
          </p:nvCxnSpPr>
          <p:spPr>
            <a:xfrm>
              <a:off x="4191782" y="2938040"/>
              <a:ext cx="434747"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63" name="Connecteur droit 62"/>
            <p:cNvCxnSpPr/>
            <p:nvPr/>
          </p:nvCxnSpPr>
          <p:spPr>
            <a:xfrm flipH="1">
              <a:off x="3682071" y="3112930"/>
              <a:ext cx="2667532" cy="1362218"/>
            </a:xfrm>
            <a:prstGeom prst="line">
              <a:avLst/>
            </a:prstGeom>
            <a:ln>
              <a:solidFill>
                <a:srgbClr val="FFFF00"/>
              </a:solidFill>
              <a:prstDash val="sysDash"/>
            </a:ln>
          </p:spPr>
          <p:style>
            <a:lnRef idx="2">
              <a:schemeClr val="accent1"/>
            </a:lnRef>
            <a:fillRef idx="0">
              <a:schemeClr val="accent1"/>
            </a:fillRef>
            <a:effectRef idx="1">
              <a:schemeClr val="accent1"/>
            </a:effectRef>
            <a:fontRef idx="minor">
              <a:schemeClr val="tx1"/>
            </a:fontRef>
          </p:style>
        </p:cxnSp>
        <p:cxnSp>
          <p:nvCxnSpPr>
            <p:cNvPr id="64" name="Connecteur droit 63"/>
            <p:cNvCxnSpPr/>
            <p:nvPr/>
          </p:nvCxnSpPr>
          <p:spPr>
            <a:xfrm flipH="1" flipV="1">
              <a:off x="3682072" y="4429486"/>
              <a:ext cx="2902300" cy="1107211"/>
            </a:xfrm>
            <a:prstGeom prst="line">
              <a:avLst/>
            </a:prstGeom>
            <a:ln>
              <a:solidFill>
                <a:srgbClr val="FFFF00"/>
              </a:solidFill>
              <a:prstDash val="sysDash"/>
            </a:ln>
          </p:spPr>
          <p:style>
            <a:lnRef idx="2">
              <a:schemeClr val="accent1"/>
            </a:lnRef>
            <a:fillRef idx="0">
              <a:schemeClr val="accent1"/>
            </a:fillRef>
            <a:effectRef idx="1">
              <a:schemeClr val="accent1"/>
            </a:effectRef>
            <a:fontRef idx="minor">
              <a:schemeClr val="tx1"/>
            </a:fontRef>
          </p:style>
        </p:cxnSp>
        <p:sp>
          <p:nvSpPr>
            <p:cNvPr id="65" name="ZoneTexte 64"/>
            <p:cNvSpPr txBox="1"/>
            <p:nvPr/>
          </p:nvSpPr>
          <p:spPr>
            <a:xfrm>
              <a:off x="172448" y="2664617"/>
              <a:ext cx="1064189" cy="553998"/>
            </a:xfrm>
            <a:prstGeom prst="rect">
              <a:avLst/>
            </a:prstGeom>
            <a:noFill/>
            <a:ln>
              <a:solidFill>
                <a:srgbClr val="000000"/>
              </a:solidFill>
            </a:ln>
          </p:spPr>
          <p:txBody>
            <a:bodyPr wrap="none" rtlCol="0">
              <a:spAutoFit/>
            </a:bodyPr>
            <a:lstStyle/>
            <a:p>
              <a:r>
                <a:rPr lang="fr-FR" sz="3000" dirty="0" smtClean="0">
                  <a:solidFill>
                    <a:srgbClr val="000000"/>
                  </a:solidFill>
                  <a:latin typeface="Times New Roman"/>
                  <a:cs typeface="Times New Roman"/>
                </a:rPr>
                <a:t>N = 6</a:t>
              </a:r>
              <a:endParaRPr lang="fr-FR" sz="3000" dirty="0">
                <a:solidFill>
                  <a:srgbClr val="000000"/>
                </a:solidFill>
                <a:latin typeface="Times New Roman"/>
                <a:cs typeface="Times New Roman"/>
              </a:endParaRPr>
            </a:p>
          </p:txBody>
        </p:sp>
      </p:grpSp>
    </p:spTree>
    <p:extLst>
      <p:ext uri="{BB962C8B-B14F-4D97-AF65-F5344CB8AC3E}">
        <p14:creationId xmlns:p14="http://schemas.microsoft.com/office/powerpoint/2010/main" val="111834725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0"/>
            <a:ext cx="8229600" cy="1143000"/>
          </a:xfrm>
        </p:spPr>
        <p:txBody>
          <a:bodyPr>
            <a:normAutofit/>
          </a:bodyPr>
          <a:lstStyle/>
          <a:p>
            <a:r>
              <a:rPr lang="fr-FR" dirty="0" err="1" smtClean="0"/>
              <a:t>Summary</a:t>
            </a:r>
            <a:endParaRPr lang="fr-FR" dirty="0"/>
          </a:p>
        </p:txBody>
      </p:sp>
      <p:sp>
        <p:nvSpPr>
          <p:cNvPr id="5" name="ZoneTexte 4"/>
          <p:cNvSpPr txBox="1"/>
          <p:nvPr/>
        </p:nvSpPr>
        <p:spPr>
          <a:xfrm>
            <a:off x="173566" y="1159933"/>
            <a:ext cx="8843434" cy="1077218"/>
          </a:xfrm>
          <a:prstGeom prst="rect">
            <a:avLst/>
          </a:prstGeom>
          <a:noFill/>
          <a:ln>
            <a:solidFill>
              <a:schemeClr val="tx1"/>
            </a:solidFill>
          </a:ln>
        </p:spPr>
        <p:txBody>
          <a:bodyPr wrap="square" rtlCol="0">
            <a:spAutoFit/>
          </a:bodyPr>
          <a:lstStyle/>
          <a:p>
            <a:r>
              <a:rPr lang="fr-FR" sz="3200" b="1" dirty="0" err="1">
                <a:solidFill>
                  <a:srgbClr val="FFFFFF"/>
                </a:solidFill>
                <a:latin typeface="Corbel"/>
                <a:cs typeface="Corbel"/>
              </a:rPr>
              <a:t>Postulate</a:t>
            </a:r>
            <a:r>
              <a:rPr lang="fr-FR" sz="3200" b="1" dirty="0">
                <a:solidFill>
                  <a:srgbClr val="FFFFFF"/>
                </a:solidFill>
                <a:latin typeface="Corbel"/>
                <a:cs typeface="Corbel"/>
              </a:rPr>
              <a:t> 1 (</a:t>
            </a:r>
            <a:r>
              <a:rPr lang="fr-FR" sz="3200" b="1" dirty="0" err="1" smtClean="0">
                <a:solidFill>
                  <a:srgbClr val="FFFFFF"/>
                </a:solidFill>
                <a:latin typeface="Corbel"/>
                <a:cs typeface="Corbel"/>
              </a:rPr>
              <a:t>Contextuality</a:t>
            </a:r>
            <a:r>
              <a:rPr lang="fr-FR" sz="3200" b="1" dirty="0" smtClean="0">
                <a:solidFill>
                  <a:srgbClr val="FFFFFF"/>
                </a:solidFill>
                <a:latin typeface="Corbel"/>
                <a:cs typeface="Corbel"/>
              </a:rPr>
              <a:t>): </a:t>
            </a:r>
            <a:r>
              <a:rPr lang="fr-FR" sz="3200" dirty="0" err="1" smtClean="0">
                <a:solidFill>
                  <a:srgbClr val="FFFFFF"/>
                </a:solidFill>
                <a:latin typeface="Corbel"/>
                <a:cs typeface="Corbel"/>
              </a:rPr>
              <a:t>Modalities</a:t>
            </a:r>
            <a:r>
              <a:rPr lang="fr-FR" sz="3200" dirty="0" smtClean="0">
                <a:solidFill>
                  <a:srgbClr val="FFFFFF"/>
                </a:solidFill>
                <a:latin typeface="Corbel"/>
                <a:cs typeface="Corbel"/>
              </a:rPr>
              <a:t> </a:t>
            </a:r>
            <a:r>
              <a:rPr lang="fr-FR" sz="3200" dirty="0" err="1" smtClean="0">
                <a:solidFill>
                  <a:srgbClr val="FFFFFF"/>
                </a:solidFill>
                <a:latin typeface="Corbel"/>
                <a:cs typeface="Corbel"/>
              </a:rPr>
              <a:t>pertain</a:t>
            </a:r>
            <a:r>
              <a:rPr lang="fr-FR" sz="3200" dirty="0" smtClean="0">
                <a:solidFill>
                  <a:srgbClr val="FFFFFF"/>
                </a:solidFill>
                <a:latin typeface="Corbel"/>
                <a:cs typeface="Corbel"/>
              </a:rPr>
              <a:t> to a system and </a:t>
            </a:r>
            <a:r>
              <a:rPr lang="fr-FR" sz="3200" dirty="0">
                <a:solidFill>
                  <a:srgbClr val="FFFFFF"/>
                </a:solidFill>
                <a:latin typeface="Corbel"/>
                <a:cs typeface="Corbel"/>
              </a:rPr>
              <a:t>a</a:t>
            </a:r>
            <a:r>
              <a:rPr lang="fr-FR" sz="3200" dirty="0" smtClean="0">
                <a:solidFill>
                  <a:srgbClr val="FFFFFF"/>
                </a:solidFill>
                <a:latin typeface="Corbel"/>
                <a:cs typeface="Corbel"/>
              </a:rPr>
              <a:t> </a:t>
            </a:r>
            <a:r>
              <a:rPr lang="fr-FR" sz="3200" dirty="0" err="1" smtClean="0">
                <a:solidFill>
                  <a:srgbClr val="FFFFFF"/>
                </a:solidFill>
                <a:latin typeface="Corbel"/>
                <a:cs typeface="Corbel"/>
              </a:rPr>
              <a:t>context</a:t>
            </a:r>
            <a:r>
              <a:rPr lang="fr-FR" sz="3200" dirty="0" smtClean="0">
                <a:solidFill>
                  <a:srgbClr val="FFFFFF"/>
                </a:solidFill>
                <a:latin typeface="Corbel"/>
                <a:cs typeface="Corbel"/>
              </a:rPr>
              <a:t> </a:t>
            </a:r>
            <a:endParaRPr lang="fr-FR" sz="3200" dirty="0">
              <a:solidFill>
                <a:srgbClr val="FFFFFF"/>
              </a:solidFill>
              <a:latin typeface="Corbel"/>
              <a:cs typeface="Corbel"/>
            </a:endParaRPr>
          </a:p>
        </p:txBody>
      </p:sp>
      <p:sp>
        <p:nvSpPr>
          <p:cNvPr id="7" name="ZoneTexte 6"/>
          <p:cNvSpPr txBox="1"/>
          <p:nvPr/>
        </p:nvSpPr>
        <p:spPr>
          <a:xfrm>
            <a:off x="177800" y="2336794"/>
            <a:ext cx="8839199" cy="1569660"/>
          </a:xfrm>
          <a:prstGeom prst="rect">
            <a:avLst/>
          </a:prstGeom>
          <a:noFill/>
          <a:ln>
            <a:solidFill>
              <a:srgbClr val="FFFFFF"/>
            </a:solidFill>
          </a:ln>
        </p:spPr>
        <p:txBody>
          <a:bodyPr wrap="square" rtlCol="0">
            <a:spAutoFit/>
          </a:bodyPr>
          <a:lstStyle/>
          <a:p>
            <a:r>
              <a:rPr lang="fr-FR" sz="3200" b="1" dirty="0" err="1">
                <a:solidFill>
                  <a:srgbClr val="FFFFFF"/>
                </a:solidFill>
                <a:latin typeface="Corbel"/>
                <a:cs typeface="Corbel"/>
              </a:rPr>
              <a:t>Postulate</a:t>
            </a:r>
            <a:r>
              <a:rPr lang="fr-FR" sz="3200" b="1" dirty="0">
                <a:solidFill>
                  <a:srgbClr val="FFFFFF"/>
                </a:solidFill>
                <a:latin typeface="Corbel"/>
                <a:cs typeface="Corbel"/>
              </a:rPr>
              <a:t> 2 (</a:t>
            </a:r>
            <a:r>
              <a:rPr lang="fr-FR" sz="3200" b="1" dirty="0" err="1" smtClean="0">
                <a:solidFill>
                  <a:srgbClr val="FFFFFF"/>
                </a:solidFill>
                <a:latin typeface="Corbel"/>
                <a:cs typeface="Corbel"/>
              </a:rPr>
              <a:t>Quantization</a:t>
            </a:r>
            <a:r>
              <a:rPr lang="fr-FR" sz="3200" b="1" dirty="0" smtClean="0">
                <a:solidFill>
                  <a:srgbClr val="FFFFFF"/>
                </a:solidFill>
                <a:latin typeface="Corbel"/>
                <a:cs typeface="Corbel"/>
              </a:rPr>
              <a:t>): </a:t>
            </a:r>
            <a:r>
              <a:rPr lang="fr-FR" sz="3200" dirty="0" smtClean="0">
                <a:solidFill>
                  <a:srgbClr val="FFFFFF"/>
                </a:solidFill>
                <a:latin typeface="Corbel"/>
                <a:cs typeface="Corbel"/>
              </a:rPr>
              <a:t>A system </a:t>
            </a:r>
            <a:r>
              <a:rPr lang="fr-FR" sz="3200" dirty="0" err="1" smtClean="0">
                <a:solidFill>
                  <a:srgbClr val="FFFFFF"/>
                </a:solidFill>
                <a:latin typeface="Corbel"/>
                <a:cs typeface="Corbel"/>
              </a:rPr>
              <a:t>is</a:t>
            </a:r>
            <a:r>
              <a:rPr lang="fr-FR" sz="3200" dirty="0" smtClean="0">
                <a:solidFill>
                  <a:srgbClr val="FFFFFF"/>
                </a:solidFill>
                <a:latin typeface="Corbel"/>
                <a:cs typeface="Corbel"/>
              </a:rPr>
              <a:t> </a:t>
            </a:r>
            <a:r>
              <a:rPr lang="fr-FR" sz="3200" dirty="0" err="1" smtClean="0">
                <a:solidFill>
                  <a:srgbClr val="FFFFFF"/>
                </a:solidFill>
                <a:latin typeface="Corbel"/>
                <a:cs typeface="Corbel"/>
              </a:rPr>
              <a:t>characterized</a:t>
            </a:r>
            <a:r>
              <a:rPr lang="fr-FR" sz="3200" dirty="0" smtClean="0">
                <a:solidFill>
                  <a:srgbClr val="FFFFFF"/>
                </a:solidFill>
                <a:latin typeface="Corbel"/>
                <a:cs typeface="Corbel"/>
              </a:rPr>
              <a:t> by a </a:t>
            </a:r>
            <a:r>
              <a:rPr lang="fr-FR" sz="3200" dirty="0" err="1" smtClean="0">
                <a:solidFill>
                  <a:srgbClr val="FFFFFF"/>
                </a:solidFill>
                <a:latin typeface="Corbel"/>
                <a:cs typeface="Corbel"/>
              </a:rPr>
              <a:t>fixed</a:t>
            </a:r>
            <a:r>
              <a:rPr lang="fr-FR" sz="3200" dirty="0" smtClean="0">
                <a:solidFill>
                  <a:srgbClr val="FFFFFF"/>
                </a:solidFill>
                <a:latin typeface="Corbel"/>
                <a:cs typeface="Corbel"/>
              </a:rPr>
              <a:t> </a:t>
            </a:r>
            <a:r>
              <a:rPr lang="fr-FR" sz="3200" dirty="0" err="1" smtClean="0">
                <a:solidFill>
                  <a:srgbClr val="FFFFFF"/>
                </a:solidFill>
                <a:latin typeface="Corbel"/>
                <a:cs typeface="Corbel"/>
              </a:rPr>
              <a:t>number</a:t>
            </a:r>
            <a:r>
              <a:rPr lang="fr-FR" sz="3200" dirty="0" smtClean="0">
                <a:solidFill>
                  <a:srgbClr val="FFFFFF"/>
                </a:solidFill>
                <a:latin typeface="Corbel"/>
                <a:cs typeface="Corbel"/>
              </a:rPr>
              <a:t> N of exclusive </a:t>
            </a:r>
            <a:r>
              <a:rPr lang="fr-FR" sz="3200" dirty="0" err="1" smtClean="0">
                <a:solidFill>
                  <a:srgbClr val="FFFFFF"/>
                </a:solidFill>
                <a:latin typeface="Corbel"/>
                <a:cs typeface="Corbel"/>
              </a:rPr>
              <a:t>modalities</a:t>
            </a:r>
            <a:r>
              <a:rPr lang="fr-FR" sz="3200" dirty="0" smtClean="0">
                <a:solidFill>
                  <a:srgbClr val="FFFFFF"/>
                </a:solidFill>
                <a:latin typeface="Corbel"/>
                <a:cs typeface="Corbel"/>
              </a:rPr>
              <a:t>.  </a:t>
            </a:r>
          </a:p>
        </p:txBody>
      </p:sp>
      <p:sp>
        <p:nvSpPr>
          <p:cNvPr id="6" name="ZoneTexte 5"/>
          <p:cNvSpPr txBox="1"/>
          <p:nvPr/>
        </p:nvSpPr>
        <p:spPr>
          <a:xfrm>
            <a:off x="165100" y="4013194"/>
            <a:ext cx="8839199" cy="1077218"/>
          </a:xfrm>
          <a:prstGeom prst="rect">
            <a:avLst/>
          </a:prstGeom>
          <a:noFill/>
          <a:ln>
            <a:solidFill>
              <a:srgbClr val="FFFFFF"/>
            </a:solidFill>
          </a:ln>
        </p:spPr>
        <p:txBody>
          <a:bodyPr wrap="square" rtlCol="0">
            <a:spAutoFit/>
          </a:bodyPr>
          <a:lstStyle/>
          <a:p>
            <a:r>
              <a:rPr lang="fr-FR" sz="3200" b="1" dirty="0" err="1">
                <a:solidFill>
                  <a:schemeClr val="tx1"/>
                </a:solidFill>
                <a:latin typeface="Corbel"/>
                <a:cs typeface="Corbel"/>
              </a:rPr>
              <a:t>Postulate</a:t>
            </a:r>
            <a:r>
              <a:rPr lang="fr-FR" sz="3200" b="1" dirty="0">
                <a:solidFill>
                  <a:schemeClr val="tx1"/>
                </a:solidFill>
                <a:latin typeface="Corbel"/>
                <a:cs typeface="Corbel"/>
              </a:rPr>
              <a:t> 3 </a:t>
            </a:r>
            <a:r>
              <a:rPr lang="fr-FR" sz="3200" b="1" dirty="0" smtClean="0">
                <a:solidFill>
                  <a:schemeClr val="tx1"/>
                </a:solidFill>
                <a:latin typeface="Corbel"/>
                <a:cs typeface="Corbel"/>
              </a:rPr>
              <a:t>(</a:t>
            </a:r>
            <a:r>
              <a:rPr lang="fr-FR" sz="3200" b="1" dirty="0" err="1" smtClean="0">
                <a:solidFill>
                  <a:schemeClr val="tx1"/>
                </a:solidFill>
                <a:latin typeface="Corbel"/>
                <a:cs typeface="Corbel"/>
              </a:rPr>
              <a:t>Continuity</a:t>
            </a:r>
            <a:r>
              <a:rPr lang="fr-FR" sz="3200" b="1" dirty="0" smtClean="0">
                <a:solidFill>
                  <a:schemeClr val="tx1"/>
                </a:solidFill>
                <a:latin typeface="Corbel"/>
                <a:cs typeface="Corbel"/>
              </a:rPr>
              <a:t>): </a:t>
            </a:r>
            <a:r>
              <a:rPr lang="fr-FR" sz="3200" dirty="0" smtClean="0">
                <a:solidFill>
                  <a:schemeClr val="tx1"/>
                </a:solidFill>
                <a:latin typeface="Corbel"/>
                <a:cs typeface="Corbel"/>
              </a:rPr>
              <a:t>A </a:t>
            </a:r>
            <a:r>
              <a:rPr lang="fr-FR" sz="3200" dirty="0" err="1" smtClean="0">
                <a:solidFill>
                  <a:schemeClr val="tx1"/>
                </a:solidFill>
                <a:latin typeface="Corbel"/>
                <a:cs typeface="Corbel"/>
              </a:rPr>
              <a:t>context</a:t>
            </a:r>
            <a:r>
              <a:rPr lang="fr-FR" sz="3200" dirty="0" smtClean="0">
                <a:solidFill>
                  <a:schemeClr val="tx1"/>
                </a:solidFill>
                <a:latin typeface="Corbel"/>
                <a:cs typeface="Corbel"/>
              </a:rPr>
              <a:t> </a:t>
            </a:r>
            <a:r>
              <a:rPr lang="fr-FR" sz="3200" dirty="0" err="1" smtClean="0">
                <a:solidFill>
                  <a:schemeClr val="tx1"/>
                </a:solidFill>
                <a:latin typeface="Corbel"/>
                <a:cs typeface="Corbel"/>
              </a:rPr>
              <a:t>is</a:t>
            </a:r>
            <a:r>
              <a:rPr lang="fr-FR" sz="3200" dirty="0" smtClean="0">
                <a:solidFill>
                  <a:schemeClr val="tx1"/>
                </a:solidFill>
                <a:latin typeface="Corbel"/>
                <a:cs typeface="Corbel"/>
              </a:rPr>
              <a:t> </a:t>
            </a:r>
            <a:r>
              <a:rPr lang="fr-FR" sz="3200" dirty="0" err="1" smtClean="0">
                <a:solidFill>
                  <a:schemeClr val="tx1"/>
                </a:solidFill>
                <a:latin typeface="Corbel"/>
                <a:cs typeface="Corbel"/>
              </a:rPr>
              <a:t>classical</a:t>
            </a:r>
            <a:r>
              <a:rPr lang="fr-FR" sz="3200" dirty="0" smtClean="0">
                <a:solidFill>
                  <a:schemeClr val="tx1"/>
                </a:solidFill>
                <a:latin typeface="Corbel"/>
                <a:cs typeface="Corbel"/>
              </a:rPr>
              <a:t>, </a:t>
            </a:r>
            <a:r>
              <a:rPr lang="fr-FR" sz="3200" dirty="0" err="1" smtClean="0">
                <a:solidFill>
                  <a:schemeClr val="tx1"/>
                </a:solidFill>
                <a:latin typeface="Corbel"/>
                <a:cs typeface="Corbel"/>
              </a:rPr>
              <a:t>its</a:t>
            </a:r>
            <a:r>
              <a:rPr lang="fr-FR" sz="3200" dirty="0" smtClean="0">
                <a:solidFill>
                  <a:schemeClr val="tx1"/>
                </a:solidFill>
                <a:latin typeface="Corbel"/>
                <a:cs typeface="Corbel"/>
              </a:rPr>
              <a:t> state </a:t>
            </a:r>
            <a:r>
              <a:rPr lang="fr-FR" sz="3200" dirty="0" err="1" smtClean="0">
                <a:solidFill>
                  <a:schemeClr val="tx1"/>
                </a:solidFill>
                <a:latin typeface="Corbel"/>
                <a:cs typeface="Corbel"/>
              </a:rPr>
              <a:t>is</a:t>
            </a:r>
            <a:r>
              <a:rPr lang="fr-FR" sz="3200" dirty="0" smtClean="0">
                <a:solidFill>
                  <a:schemeClr val="tx1"/>
                </a:solidFill>
                <a:latin typeface="Corbel"/>
                <a:cs typeface="Corbel"/>
              </a:rPr>
              <a:t> </a:t>
            </a:r>
            <a:r>
              <a:rPr lang="fr-FR" sz="3200" dirty="0" err="1" smtClean="0">
                <a:solidFill>
                  <a:schemeClr val="tx1"/>
                </a:solidFill>
                <a:latin typeface="Corbel"/>
                <a:cs typeface="Corbel"/>
              </a:rPr>
              <a:t>described</a:t>
            </a:r>
            <a:r>
              <a:rPr lang="fr-FR" sz="3200" dirty="0" smtClean="0">
                <a:solidFill>
                  <a:schemeClr val="tx1"/>
                </a:solidFill>
                <a:latin typeface="Corbel"/>
                <a:cs typeface="Corbel"/>
              </a:rPr>
              <a:t> by a </a:t>
            </a:r>
            <a:r>
              <a:rPr lang="fr-FR" sz="3200" dirty="0" err="1" smtClean="0">
                <a:solidFill>
                  <a:schemeClr val="tx1"/>
                </a:solidFill>
                <a:latin typeface="Corbel"/>
                <a:cs typeface="Corbel"/>
              </a:rPr>
              <a:t>continuous</a:t>
            </a:r>
            <a:r>
              <a:rPr lang="fr-FR" sz="3200" dirty="0" smtClean="0">
                <a:solidFill>
                  <a:schemeClr val="tx1"/>
                </a:solidFill>
                <a:latin typeface="Corbel"/>
                <a:cs typeface="Corbel"/>
              </a:rPr>
              <a:t> </a:t>
            </a:r>
            <a:r>
              <a:rPr lang="fr-FR" sz="3200" dirty="0" err="1" smtClean="0">
                <a:solidFill>
                  <a:schemeClr val="tx1"/>
                </a:solidFill>
                <a:latin typeface="Corbel"/>
                <a:cs typeface="Corbel"/>
              </a:rPr>
              <a:t>parameter</a:t>
            </a:r>
            <a:r>
              <a:rPr lang="fr-FR" sz="3200" dirty="0" smtClean="0">
                <a:solidFill>
                  <a:schemeClr val="tx1"/>
                </a:solidFill>
                <a:latin typeface="Corbel"/>
                <a:cs typeface="Corbel"/>
              </a:rPr>
              <a:t> </a:t>
            </a:r>
            <a:r>
              <a:rPr lang="fr-FR" sz="3200" dirty="0" err="1">
                <a:solidFill>
                  <a:srgbClr val="FFFFFF"/>
                </a:solidFill>
                <a:latin typeface="Corbel"/>
                <a:cs typeface="Corbel"/>
              </a:rPr>
              <a:t>θ</a:t>
            </a:r>
            <a:r>
              <a:rPr lang="fr-FR" sz="3200" dirty="0" smtClean="0">
                <a:solidFill>
                  <a:schemeClr val="tx1"/>
                </a:solidFill>
                <a:latin typeface="Corbel"/>
                <a:cs typeface="Corbel"/>
              </a:rPr>
              <a:t>.</a:t>
            </a:r>
          </a:p>
        </p:txBody>
      </p:sp>
      <p:sp>
        <p:nvSpPr>
          <p:cNvPr id="8" name="ZoneTexte 7"/>
          <p:cNvSpPr txBox="1"/>
          <p:nvPr/>
        </p:nvSpPr>
        <p:spPr>
          <a:xfrm>
            <a:off x="148166" y="5507567"/>
            <a:ext cx="8843434" cy="1200329"/>
          </a:xfrm>
          <a:prstGeom prst="rect">
            <a:avLst/>
          </a:prstGeom>
          <a:noFill/>
          <a:ln w="57150" cmpd="sng">
            <a:solidFill>
              <a:srgbClr val="FFFFFF"/>
            </a:solidFill>
          </a:ln>
        </p:spPr>
        <p:txBody>
          <a:bodyPr wrap="square" rtlCol="0">
            <a:spAutoFit/>
          </a:bodyPr>
          <a:lstStyle/>
          <a:p>
            <a:pPr algn="ctr"/>
            <a:r>
              <a:rPr lang="fr-FR" sz="3600" dirty="0" err="1" smtClean="0">
                <a:solidFill>
                  <a:srgbClr val="FFFFFF"/>
                </a:solidFill>
                <a:latin typeface="Corbel"/>
                <a:cs typeface="Corbel"/>
              </a:rPr>
              <a:t>Ontological</a:t>
            </a:r>
            <a:r>
              <a:rPr lang="fr-FR" sz="3600" dirty="0" smtClean="0">
                <a:solidFill>
                  <a:srgbClr val="FFFFFF"/>
                </a:solidFill>
                <a:latin typeface="Corbel"/>
                <a:cs typeface="Corbel"/>
              </a:rPr>
              <a:t> </a:t>
            </a:r>
            <a:r>
              <a:rPr lang="fr-FR" sz="3600" dirty="0" err="1" smtClean="0">
                <a:solidFill>
                  <a:srgbClr val="FFFFFF"/>
                </a:solidFill>
                <a:latin typeface="Corbel"/>
                <a:cs typeface="Corbel"/>
              </a:rPr>
              <a:t>postulates</a:t>
            </a:r>
            <a:r>
              <a:rPr lang="fr-FR" sz="3600" dirty="0" smtClean="0">
                <a:solidFill>
                  <a:srgbClr val="FFFFFF"/>
                </a:solidFill>
                <a:latin typeface="Corbel"/>
                <a:cs typeface="Corbel"/>
              </a:rPr>
              <a:t> </a:t>
            </a:r>
            <a:r>
              <a:rPr lang="fr-FR" sz="3600" dirty="0" err="1" smtClean="0">
                <a:solidFill>
                  <a:srgbClr val="FFFFFF"/>
                </a:solidFill>
                <a:latin typeface="Corbel"/>
                <a:cs typeface="Corbel"/>
              </a:rPr>
              <a:t>induced</a:t>
            </a:r>
            <a:r>
              <a:rPr lang="fr-FR" sz="3600" dirty="0" smtClean="0">
                <a:solidFill>
                  <a:srgbClr val="FFFFFF"/>
                </a:solidFill>
                <a:latin typeface="Corbel"/>
                <a:cs typeface="Corbel"/>
              </a:rPr>
              <a:t> </a:t>
            </a:r>
            <a:r>
              <a:rPr lang="fr-FR" sz="3600" dirty="0" err="1" smtClean="0">
                <a:solidFill>
                  <a:srgbClr val="FFFFFF"/>
                </a:solidFill>
                <a:latin typeface="Corbel"/>
                <a:cs typeface="Corbel"/>
              </a:rPr>
              <a:t>from</a:t>
            </a:r>
            <a:r>
              <a:rPr lang="fr-FR" sz="3600" dirty="0" smtClean="0">
                <a:solidFill>
                  <a:srgbClr val="FFFFFF"/>
                </a:solidFill>
                <a:latin typeface="Corbel"/>
                <a:cs typeface="Corbel"/>
              </a:rPr>
              <a:t> the quantum </a:t>
            </a:r>
            <a:r>
              <a:rPr lang="fr-FR" sz="3600" dirty="0" err="1" smtClean="0">
                <a:solidFill>
                  <a:srgbClr val="FFFFFF"/>
                </a:solidFill>
                <a:latin typeface="Corbel"/>
                <a:cs typeface="Corbel"/>
              </a:rPr>
              <a:t>phenomenology</a:t>
            </a:r>
            <a:endParaRPr lang="fr-FR" sz="3600" dirty="0">
              <a:solidFill>
                <a:srgbClr val="FFFFFF"/>
              </a:solidFill>
              <a:latin typeface="Corbel"/>
              <a:cs typeface="Corbel"/>
            </a:endParaRPr>
          </a:p>
        </p:txBody>
      </p:sp>
    </p:spTree>
    <p:extLst>
      <p:ext uri="{BB962C8B-B14F-4D97-AF65-F5344CB8AC3E}">
        <p14:creationId xmlns:p14="http://schemas.microsoft.com/office/powerpoint/2010/main" val="4124892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1800" y="0"/>
            <a:ext cx="8229600" cy="1143000"/>
          </a:xfrm>
        </p:spPr>
        <p:txBody>
          <a:bodyPr/>
          <a:lstStyle/>
          <a:p>
            <a:r>
              <a:rPr lang="fr-FR" dirty="0" err="1" smtClean="0"/>
              <a:t>Outline</a:t>
            </a:r>
            <a:endParaRPr lang="fr-FR" dirty="0"/>
          </a:p>
        </p:txBody>
      </p:sp>
      <p:sp>
        <p:nvSpPr>
          <p:cNvPr id="3" name="ZoneTexte 2"/>
          <p:cNvSpPr txBox="1"/>
          <p:nvPr/>
        </p:nvSpPr>
        <p:spPr>
          <a:xfrm>
            <a:off x="419100" y="1218505"/>
            <a:ext cx="8331200" cy="4524316"/>
          </a:xfrm>
          <a:prstGeom prst="rect">
            <a:avLst/>
          </a:prstGeom>
          <a:noFill/>
          <a:ln>
            <a:solidFill>
              <a:srgbClr val="FFFFFF"/>
            </a:solidFill>
          </a:ln>
        </p:spPr>
        <p:txBody>
          <a:bodyPr wrap="square" rtlCol="0">
            <a:spAutoFit/>
          </a:bodyPr>
          <a:lstStyle/>
          <a:p>
            <a:pPr marL="571500" indent="-571500">
              <a:buFont typeface="Arial"/>
              <a:buChar char="•"/>
            </a:pPr>
            <a:r>
              <a:rPr lang="fr-FR" sz="3600" dirty="0" smtClean="0">
                <a:solidFill>
                  <a:schemeClr val="tx1"/>
                </a:solidFill>
                <a:latin typeface="Corbel"/>
                <a:cs typeface="Corbel"/>
              </a:rPr>
              <a:t>Introduction: </a:t>
            </a:r>
            <a:r>
              <a:rPr lang="fr-FR" sz="3600" dirty="0" err="1" smtClean="0">
                <a:solidFill>
                  <a:schemeClr val="tx1"/>
                </a:solidFill>
                <a:latin typeface="Corbel"/>
                <a:cs typeface="Corbel"/>
              </a:rPr>
              <a:t>What</a:t>
            </a:r>
            <a:r>
              <a:rPr lang="fr-FR" sz="3600" dirty="0" smtClean="0">
                <a:solidFill>
                  <a:schemeClr val="tx1"/>
                </a:solidFill>
                <a:latin typeface="Corbel"/>
                <a:cs typeface="Corbel"/>
              </a:rPr>
              <a:t> </a:t>
            </a:r>
            <a:r>
              <a:rPr lang="fr-FR" sz="3600" dirty="0" err="1" smtClean="0">
                <a:solidFill>
                  <a:schemeClr val="tx1"/>
                </a:solidFill>
                <a:latin typeface="Corbel"/>
                <a:cs typeface="Corbel"/>
              </a:rPr>
              <a:t>is</a:t>
            </a:r>
            <a:r>
              <a:rPr lang="fr-FR" sz="3600" dirty="0" smtClean="0">
                <a:solidFill>
                  <a:schemeClr val="tx1"/>
                </a:solidFill>
                <a:latin typeface="Corbel"/>
                <a:cs typeface="Corbel"/>
              </a:rPr>
              <a:t> a </a:t>
            </a:r>
            <a:r>
              <a:rPr lang="fr-FR" sz="3600" dirty="0" err="1" smtClean="0">
                <a:solidFill>
                  <a:schemeClr val="tx1"/>
                </a:solidFill>
                <a:latin typeface="Corbel"/>
                <a:cs typeface="Corbel"/>
              </a:rPr>
              <a:t>physical</a:t>
            </a:r>
            <a:r>
              <a:rPr lang="fr-FR" sz="3600" dirty="0" smtClean="0">
                <a:solidFill>
                  <a:schemeClr val="tx1"/>
                </a:solidFill>
                <a:latin typeface="Corbel"/>
                <a:cs typeface="Corbel"/>
              </a:rPr>
              <a:t> state? =&gt; </a:t>
            </a:r>
            <a:r>
              <a:rPr lang="fr-FR" sz="3600" i="1" dirty="0" smtClean="0">
                <a:solidFill>
                  <a:schemeClr val="tx1"/>
                </a:solidFill>
                <a:latin typeface="Corbel"/>
                <a:cs typeface="Corbel"/>
              </a:rPr>
              <a:t>The « quantum </a:t>
            </a:r>
            <a:r>
              <a:rPr lang="fr-FR" sz="3600" i="1" dirty="0" err="1" smtClean="0">
                <a:solidFill>
                  <a:schemeClr val="tx1"/>
                </a:solidFill>
                <a:latin typeface="Corbel"/>
                <a:cs typeface="Corbel"/>
              </a:rPr>
              <a:t>problem</a:t>
            </a:r>
            <a:r>
              <a:rPr lang="fr-FR" sz="3600" i="1" dirty="0" smtClean="0">
                <a:solidFill>
                  <a:schemeClr val="tx1"/>
                </a:solidFill>
                <a:latin typeface="Corbel"/>
                <a:cs typeface="Corbel"/>
              </a:rPr>
              <a:t> »</a:t>
            </a:r>
          </a:p>
          <a:p>
            <a:pPr marL="571500" indent="-571500">
              <a:buFont typeface="Arial"/>
              <a:buChar char="•"/>
            </a:pPr>
            <a:endParaRPr lang="fr-FR" sz="3600" i="1" dirty="0" smtClean="0">
              <a:solidFill>
                <a:schemeClr val="tx1"/>
              </a:solidFill>
              <a:latin typeface="Corbel"/>
              <a:cs typeface="Corbel"/>
            </a:endParaRPr>
          </a:p>
          <a:p>
            <a:pPr marL="571500" indent="-571500">
              <a:buFont typeface="Arial"/>
              <a:buChar char="•"/>
            </a:pPr>
            <a:r>
              <a:rPr lang="fr-FR" sz="3600" dirty="0" err="1" smtClean="0">
                <a:solidFill>
                  <a:schemeClr val="tx1"/>
                </a:solidFill>
                <a:latin typeface="Corbel"/>
                <a:cs typeface="Corbel"/>
              </a:rPr>
              <a:t>Rebuilding</a:t>
            </a:r>
            <a:r>
              <a:rPr lang="fr-FR" sz="3600" dirty="0" smtClean="0">
                <a:solidFill>
                  <a:schemeClr val="tx1"/>
                </a:solidFill>
                <a:latin typeface="Corbel"/>
                <a:cs typeface="Corbel"/>
              </a:rPr>
              <a:t> a quantum </a:t>
            </a:r>
            <a:r>
              <a:rPr lang="fr-FR" sz="3600" dirty="0" err="1" smtClean="0">
                <a:solidFill>
                  <a:schemeClr val="tx1"/>
                </a:solidFill>
                <a:latin typeface="Corbel"/>
                <a:cs typeface="Corbel"/>
              </a:rPr>
              <a:t>ontology</a:t>
            </a:r>
            <a:endParaRPr lang="fr-FR" sz="3600" dirty="0" smtClean="0">
              <a:solidFill>
                <a:schemeClr val="tx1"/>
              </a:solidFill>
              <a:latin typeface="Corbel"/>
              <a:cs typeface="Corbel"/>
            </a:endParaRPr>
          </a:p>
          <a:p>
            <a:pPr marL="571500" indent="-571500">
              <a:buFont typeface="Arial"/>
              <a:buChar char="•"/>
            </a:pPr>
            <a:r>
              <a:rPr lang="fr-FR" sz="3600" b="1" dirty="0" err="1" smtClean="0">
                <a:solidFill>
                  <a:schemeClr val="tx1"/>
                </a:solidFill>
                <a:latin typeface="Corbel"/>
                <a:cs typeface="Corbel"/>
              </a:rPr>
              <a:t>Revisiting</a:t>
            </a:r>
            <a:r>
              <a:rPr lang="fr-FR" sz="3600" b="1" dirty="0" smtClean="0">
                <a:solidFill>
                  <a:schemeClr val="tx1"/>
                </a:solidFill>
                <a:latin typeface="Corbel"/>
                <a:cs typeface="Corbel"/>
              </a:rPr>
              <a:t> </a:t>
            </a:r>
            <a:r>
              <a:rPr lang="fr-FR" sz="3600" b="1" dirty="0" err="1" smtClean="0">
                <a:solidFill>
                  <a:schemeClr val="tx1"/>
                </a:solidFill>
                <a:latin typeface="Corbel"/>
                <a:cs typeface="Corbel"/>
              </a:rPr>
              <a:t>quantumness</a:t>
            </a:r>
            <a:r>
              <a:rPr lang="fr-FR" sz="3600" b="1" dirty="0" smtClean="0">
                <a:solidFill>
                  <a:schemeClr val="tx1"/>
                </a:solidFill>
                <a:latin typeface="Corbel"/>
                <a:cs typeface="Corbel"/>
              </a:rPr>
              <a:t> (</a:t>
            </a:r>
            <a:r>
              <a:rPr lang="fr-FR" sz="3600" b="1" dirty="0" err="1" smtClean="0">
                <a:solidFill>
                  <a:schemeClr val="tx1"/>
                </a:solidFill>
                <a:latin typeface="Corbel"/>
                <a:cs typeface="Corbel"/>
              </a:rPr>
              <a:t>with</a:t>
            </a:r>
            <a:r>
              <a:rPr lang="fr-FR" sz="3600" b="1" dirty="0" smtClean="0">
                <a:solidFill>
                  <a:schemeClr val="tx1"/>
                </a:solidFill>
                <a:latin typeface="Corbel"/>
                <a:cs typeface="Corbel"/>
              </a:rPr>
              <a:t> CSM)</a:t>
            </a:r>
          </a:p>
          <a:p>
            <a:pPr marL="571500" indent="-571500">
              <a:buFont typeface="Arial"/>
              <a:buChar char="•"/>
            </a:pPr>
            <a:r>
              <a:rPr lang="fr-FR" sz="3600" dirty="0" err="1" smtClean="0">
                <a:solidFill>
                  <a:schemeClr val="tx1"/>
                </a:solidFill>
                <a:latin typeface="Corbel"/>
                <a:cs typeface="Corbel"/>
              </a:rPr>
              <a:t>Recovering</a:t>
            </a:r>
            <a:r>
              <a:rPr lang="fr-FR" sz="3600" dirty="0" smtClean="0">
                <a:solidFill>
                  <a:schemeClr val="tx1"/>
                </a:solidFill>
                <a:latin typeface="Corbel"/>
                <a:cs typeface="Corbel"/>
              </a:rPr>
              <a:t> the quantum </a:t>
            </a:r>
            <a:r>
              <a:rPr lang="fr-FR" sz="3600" dirty="0" err="1" smtClean="0">
                <a:solidFill>
                  <a:schemeClr val="tx1"/>
                </a:solidFill>
                <a:latin typeface="Corbel"/>
                <a:cs typeface="Corbel"/>
              </a:rPr>
              <a:t>formalism</a:t>
            </a:r>
            <a:endParaRPr lang="fr-FR" sz="3600" dirty="0" smtClean="0">
              <a:solidFill>
                <a:schemeClr val="tx1"/>
              </a:solidFill>
              <a:latin typeface="Corbel"/>
              <a:cs typeface="Corbel"/>
            </a:endParaRPr>
          </a:p>
          <a:p>
            <a:pPr marL="571500" indent="-571500">
              <a:buFont typeface="Arial"/>
              <a:buChar char="•"/>
            </a:pPr>
            <a:endParaRPr lang="fr-FR" sz="3600" dirty="0" smtClean="0">
              <a:solidFill>
                <a:schemeClr val="tx1"/>
              </a:solidFill>
              <a:latin typeface="Corbel"/>
              <a:cs typeface="Corbel"/>
            </a:endParaRPr>
          </a:p>
          <a:p>
            <a:pPr marL="571500" indent="-571500">
              <a:buFont typeface="Arial"/>
              <a:buChar char="•"/>
            </a:pPr>
            <a:r>
              <a:rPr lang="fr-FR" sz="3600" dirty="0" smtClean="0">
                <a:solidFill>
                  <a:schemeClr val="tx1"/>
                </a:solidFill>
                <a:latin typeface="Corbel"/>
                <a:cs typeface="Corbel"/>
              </a:rPr>
              <a:t>Conclusions. Outlook.</a:t>
            </a:r>
          </a:p>
        </p:txBody>
      </p:sp>
    </p:spTree>
    <p:extLst>
      <p:ext uri="{BB962C8B-B14F-4D97-AF65-F5344CB8AC3E}">
        <p14:creationId xmlns:p14="http://schemas.microsoft.com/office/powerpoint/2010/main" val="184832396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re 3"/>
          <p:cNvSpPr>
            <a:spLocks noGrp="1"/>
          </p:cNvSpPr>
          <p:nvPr>
            <p:ph type="title"/>
          </p:nvPr>
        </p:nvSpPr>
        <p:spPr>
          <a:xfrm>
            <a:off x="457200" y="0"/>
            <a:ext cx="8229600" cy="1143000"/>
          </a:xfrm>
        </p:spPr>
        <p:txBody>
          <a:bodyPr>
            <a:normAutofit fontScale="90000"/>
          </a:bodyPr>
          <a:lstStyle/>
          <a:p>
            <a:r>
              <a:rPr lang="fr-FR" dirty="0" smtClean="0"/>
              <a:t>Back to </a:t>
            </a:r>
            <a:r>
              <a:rPr lang="fr-FR" dirty="0" err="1" smtClean="0"/>
              <a:t>ordinary</a:t>
            </a:r>
            <a:r>
              <a:rPr lang="fr-FR" dirty="0" smtClean="0"/>
              <a:t> </a:t>
            </a:r>
            <a:r>
              <a:rPr lang="fr-FR" dirty="0" err="1" smtClean="0"/>
              <a:t>discomfort</a:t>
            </a:r>
            <a:r>
              <a:rPr lang="fr-FR" dirty="0" smtClean="0"/>
              <a:t> zones</a:t>
            </a:r>
            <a:endParaRPr lang="fr-FR" dirty="0"/>
          </a:p>
        </p:txBody>
      </p:sp>
      <p:sp>
        <p:nvSpPr>
          <p:cNvPr id="41" name="ZoneTexte 40"/>
          <p:cNvSpPr txBox="1"/>
          <p:nvPr/>
        </p:nvSpPr>
        <p:spPr>
          <a:xfrm>
            <a:off x="397933" y="3451020"/>
            <a:ext cx="4309534" cy="3046988"/>
          </a:xfrm>
          <a:prstGeom prst="rect">
            <a:avLst/>
          </a:prstGeom>
          <a:noFill/>
          <a:ln>
            <a:solidFill>
              <a:schemeClr val="tx1"/>
            </a:solidFill>
          </a:ln>
        </p:spPr>
        <p:txBody>
          <a:bodyPr wrap="square" rtlCol="0">
            <a:spAutoFit/>
          </a:bodyPr>
          <a:lstStyle/>
          <a:p>
            <a:r>
              <a:rPr lang="fr-FR" sz="3200" b="1" dirty="0">
                <a:solidFill>
                  <a:schemeClr val="tx1"/>
                </a:solidFill>
                <a:latin typeface="Corbel"/>
                <a:cs typeface="Corbel"/>
                <a:sym typeface="Wingdings"/>
              </a:rPr>
              <a:t>Q</a:t>
            </a:r>
            <a:r>
              <a:rPr lang="fr-FR" sz="3200" b="1" dirty="0" smtClean="0">
                <a:solidFill>
                  <a:schemeClr val="tx1"/>
                </a:solidFill>
                <a:latin typeface="Corbel"/>
                <a:cs typeface="Corbel"/>
                <a:sym typeface="Wingdings"/>
              </a:rPr>
              <a:t>uantum reality</a:t>
            </a:r>
          </a:p>
          <a:p>
            <a:pPr marL="457200" indent="-457200">
              <a:buFont typeface="Arial"/>
              <a:buChar char="•"/>
            </a:pPr>
            <a:r>
              <a:rPr lang="fr-FR" sz="3200" dirty="0" err="1" smtClean="0">
                <a:solidFill>
                  <a:srgbClr val="FFFF00"/>
                </a:solidFill>
                <a:latin typeface="Corbel"/>
                <a:cs typeface="Corbel"/>
                <a:sym typeface="Wingdings"/>
              </a:rPr>
              <a:t>Hidden</a:t>
            </a:r>
            <a:r>
              <a:rPr lang="fr-FR" sz="3200" dirty="0" smtClean="0">
                <a:solidFill>
                  <a:srgbClr val="FFFF00"/>
                </a:solidFill>
                <a:latin typeface="Corbel"/>
                <a:cs typeface="Corbel"/>
                <a:sym typeface="Wingdings"/>
              </a:rPr>
              <a:t> </a:t>
            </a:r>
            <a:r>
              <a:rPr lang="fr-FR" sz="3200" dirty="0" smtClean="0">
                <a:solidFill>
                  <a:srgbClr val="FFFF00"/>
                </a:solidFill>
                <a:latin typeface="Zapf Dingbats"/>
                <a:ea typeface="Zapf Dingbats"/>
                <a:cs typeface="Zapf Dingbats"/>
                <a:sym typeface="Zapf Dingbats"/>
              </a:rPr>
              <a:t>✔</a:t>
            </a:r>
            <a:endParaRPr lang="fr-FR" sz="3200" dirty="0" smtClean="0">
              <a:solidFill>
                <a:srgbClr val="FFFF00"/>
              </a:solidFill>
              <a:latin typeface="Corbel"/>
              <a:cs typeface="Corbel"/>
              <a:sym typeface="Wingdings"/>
            </a:endParaRPr>
          </a:p>
          <a:p>
            <a:pPr marL="457200" indent="-457200">
              <a:buFont typeface="Arial"/>
              <a:buChar char="•"/>
            </a:pPr>
            <a:r>
              <a:rPr lang="fr-FR" sz="3200" dirty="0" smtClean="0">
                <a:solidFill>
                  <a:srgbClr val="FFFF00"/>
                </a:solidFill>
                <a:latin typeface="Corbel"/>
                <a:cs typeface="Corbel"/>
                <a:sym typeface="Wingdings"/>
              </a:rPr>
              <a:t>Superpositions </a:t>
            </a:r>
            <a:r>
              <a:rPr lang="fr-FR" sz="3200" dirty="0" smtClean="0">
                <a:solidFill>
                  <a:srgbClr val="FFFF00"/>
                </a:solidFill>
                <a:latin typeface="Zapf Dingbats"/>
                <a:ea typeface="Zapf Dingbats"/>
                <a:cs typeface="Zapf Dingbats"/>
                <a:sym typeface="Zapf Dingbats"/>
              </a:rPr>
              <a:t>✔</a:t>
            </a:r>
            <a:endParaRPr lang="fr-FR" sz="3200" dirty="0" smtClean="0">
              <a:solidFill>
                <a:srgbClr val="FFFF00"/>
              </a:solidFill>
              <a:latin typeface="Corbel"/>
              <a:cs typeface="Corbel"/>
              <a:sym typeface="Wingdings"/>
            </a:endParaRPr>
          </a:p>
          <a:p>
            <a:pPr marL="457200" indent="-457200">
              <a:buFont typeface="Arial"/>
              <a:buChar char="•"/>
            </a:pPr>
            <a:r>
              <a:rPr lang="fr-FR" sz="3200" dirty="0">
                <a:solidFill>
                  <a:schemeClr val="tx1"/>
                </a:solidFill>
                <a:latin typeface="Corbel"/>
                <a:cs typeface="Corbel"/>
                <a:sym typeface="Wingdings"/>
              </a:rPr>
              <a:t>N</a:t>
            </a:r>
            <a:r>
              <a:rPr lang="fr-FR" sz="3200" dirty="0" smtClean="0">
                <a:solidFill>
                  <a:schemeClr val="tx1"/>
                </a:solidFill>
                <a:latin typeface="Corbel"/>
                <a:cs typeface="Corbel"/>
                <a:sym typeface="Wingdings"/>
              </a:rPr>
              <a:t>on-</a:t>
            </a:r>
            <a:r>
              <a:rPr lang="fr-FR" sz="3200" dirty="0" err="1" smtClean="0">
                <a:solidFill>
                  <a:schemeClr val="tx1"/>
                </a:solidFill>
                <a:latin typeface="Corbel"/>
                <a:cs typeface="Corbel"/>
                <a:sym typeface="Wingdings"/>
              </a:rPr>
              <a:t>locality</a:t>
            </a:r>
            <a:r>
              <a:rPr lang="fr-FR" sz="3200" dirty="0" smtClean="0">
                <a:solidFill>
                  <a:schemeClr val="tx1"/>
                </a:solidFill>
                <a:latin typeface="Corbel"/>
                <a:cs typeface="Corbel"/>
                <a:sym typeface="Wingdings"/>
              </a:rPr>
              <a:t>, </a:t>
            </a:r>
            <a:r>
              <a:rPr lang="fr-FR" sz="3200" dirty="0" err="1" smtClean="0">
                <a:solidFill>
                  <a:schemeClr val="tx1"/>
                </a:solidFill>
                <a:latin typeface="Corbel"/>
                <a:cs typeface="Corbel"/>
                <a:sym typeface="Wingdings"/>
              </a:rPr>
              <a:t>spooky</a:t>
            </a:r>
            <a:r>
              <a:rPr lang="fr-FR" sz="3200" dirty="0" smtClean="0">
                <a:solidFill>
                  <a:schemeClr val="tx1"/>
                </a:solidFill>
                <a:latin typeface="Corbel"/>
                <a:cs typeface="Corbel"/>
                <a:sym typeface="Wingdings"/>
              </a:rPr>
              <a:t> action</a:t>
            </a:r>
          </a:p>
          <a:p>
            <a:pPr marL="457200" indent="-457200">
              <a:buFont typeface="Arial"/>
              <a:buChar char="•"/>
            </a:pPr>
            <a:r>
              <a:rPr lang="fr-FR" sz="3200" i="1" dirty="0" err="1" smtClean="0">
                <a:solidFill>
                  <a:schemeClr val="tx1"/>
                </a:solidFill>
                <a:latin typeface="Corbel"/>
                <a:cs typeface="Corbel"/>
                <a:sym typeface="Wingdings"/>
              </a:rPr>
              <a:t>Unitary</a:t>
            </a:r>
            <a:r>
              <a:rPr lang="fr-FR" sz="3200" i="1" dirty="0" smtClean="0">
                <a:solidFill>
                  <a:schemeClr val="tx1"/>
                </a:solidFill>
                <a:latin typeface="Corbel"/>
                <a:cs typeface="Corbel"/>
                <a:sym typeface="Wingdings"/>
              </a:rPr>
              <a:t> </a:t>
            </a:r>
            <a:r>
              <a:rPr lang="fr-FR" sz="3200" i="1" dirty="0" err="1" smtClean="0">
                <a:solidFill>
                  <a:schemeClr val="tx1"/>
                </a:solidFill>
                <a:latin typeface="Corbel"/>
                <a:cs typeface="Corbel"/>
                <a:sym typeface="Wingdings"/>
              </a:rPr>
              <a:t>evolution</a:t>
            </a:r>
            <a:endParaRPr lang="fr-FR" sz="3200" i="1" dirty="0" smtClean="0">
              <a:solidFill>
                <a:schemeClr val="tx1"/>
              </a:solidFill>
              <a:latin typeface="Corbel"/>
              <a:cs typeface="Corbel"/>
              <a:sym typeface="Wingdings"/>
            </a:endParaRPr>
          </a:p>
        </p:txBody>
      </p:sp>
      <p:sp>
        <p:nvSpPr>
          <p:cNvPr id="4" name="Ellipse 3"/>
          <p:cNvSpPr/>
          <p:nvPr/>
        </p:nvSpPr>
        <p:spPr>
          <a:xfrm>
            <a:off x="1727200" y="1549400"/>
            <a:ext cx="1879600" cy="1744116"/>
          </a:xfrm>
          <a:prstGeom prst="ellipse">
            <a:avLst/>
          </a:prstGeom>
          <a:solidFill>
            <a:srgbClr val="FFFF66"/>
          </a:solidFill>
          <a:ln w="762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200" dirty="0">
              <a:solidFill>
                <a:schemeClr val="bg1"/>
              </a:solidFill>
            </a:endParaRPr>
          </a:p>
        </p:txBody>
      </p:sp>
      <p:sp>
        <p:nvSpPr>
          <p:cNvPr id="5" name="Ellipse 4"/>
          <p:cNvSpPr/>
          <p:nvPr/>
        </p:nvSpPr>
        <p:spPr>
          <a:xfrm>
            <a:off x="5029201" y="1807616"/>
            <a:ext cx="2489200" cy="1295400"/>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6" name="Rectangle 5"/>
          <p:cNvSpPr/>
          <p:nvPr/>
        </p:nvSpPr>
        <p:spPr>
          <a:xfrm>
            <a:off x="5401428" y="1932384"/>
            <a:ext cx="1804100" cy="1077218"/>
          </a:xfrm>
          <a:prstGeom prst="rect">
            <a:avLst/>
          </a:prstGeom>
        </p:spPr>
        <p:txBody>
          <a:bodyPr wrap="none">
            <a:spAutoFit/>
          </a:bodyPr>
          <a:lstStyle/>
          <a:p>
            <a:pPr algn="ctr"/>
            <a:r>
              <a:rPr lang="fr-FR" sz="3200" dirty="0" err="1" smtClean="0">
                <a:solidFill>
                  <a:schemeClr val="bg1"/>
                </a:solidFill>
              </a:rPr>
              <a:t>Contexts</a:t>
            </a:r>
            <a:endParaRPr lang="fr-FR" sz="3200" dirty="0">
              <a:solidFill>
                <a:schemeClr val="bg1"/>
              </a:solidFill>
            </a:endParaRPr>
          </a:p>
          <a:p>
            <a:pPr algn="ctr"/>
            <a:r>
              <a:rPr lang="fr-FR" sz="3200" dirty="0" smtClean="0">
                <a:solidFill>
                  <a:schemeClr val="bg1"/>
                </a:solidFill>
              </a:rPr>
              <a:t>« Ô »</a:t>
            </a:r>
          </a:p>
        </p:txBody>
      </p:sp>
      <p:sp>
        <p:nvSpPr>
          <p:cNvPr id="7" name="ZoneTexte 6"/>
          <p:cNvSpPr txBox="1"/>
          <p:nvPr/>
        </p:nvSpPr>
        <p:spPr>
          <a:xfrm>
            <a:off x="4783668" y="3463720"/>
            <a:ext cx="3920066" cy="3046988"/>
          </a:xfrm>
          <a:prstGeom prst="rect">
            <a:avLst/>
          </a:prstGeom>
          <a:noFill/>
          <a:ln>
            <a:solidFill>
              <a:schemeClr val="tx1"/>
            </a:solidFill>
          </a:ln>
        </p:spPr>
        <p:txBody>
          <a:bodyPr wrap="square" rtlCol="0">
            <a:spAutoFit/>
          </a:bodyPr>
          <a:lstStyle/>
          <a:p>
            <a:r>
              <a:rPr lang="fr-FR" sz="3200" b="1" dirty="0" err="1" smtClean="0">
                <a:solidFill>
                  <a:schemeClr val="tx1"/>
                </a:solidFill>
                <a:latin typeface="Corbel"/>
                <a:cs typeface="Corbel"/>
                <a:sym typeface="Wingdings"/>
              </a:rPr>
              <a:t>Classical</a:t>
            </a:r>
            <a:r>
              <a:rPr lang="fr-FR" sz="3200" b="1" dirty="0" smtClean="0">
                <a:solidFill>
                  <a:schemeClr val="tx1"/>
                </a:solidFill>
                <a:latin typeface="Corbel"/>
                <a:cs typeface="Corbel"/>
                <a:sym typeface="Wingdings"/>
              </a:rPr>
              <a:t> </a:t>
            </a:r>
            <a:r>
              <a:rPr lang="fr-FR" sz="3200" b="1" dirty="0" err="1" smtClean="0">
                <a:solidFill>
                  <a:schemeClr val="tx1"/>
                </a:solidFill>
                <a:latin typeface="Corbel"/>
                <a:cs typeface="Corbel"/>
                <a:sym typeface="Wingdings"/>
              </a:rPr>
              <a:t>contexts</a:t>
            </a:r>
            <a:endParaRPr lang="fr-FR" sz="3200" b="1" dirty="0" smtClean="0">
              <a:solidFill>
                <a:schemeClr val="tx1"/>
              </a:solidFill>
              <a:latin typeface="Corbel"/>
              <a:cs typeface="Corbel"/>
              <a:sym typeface="Wingdings"/>
            </a:endParaRPr>
          </a:p>
          <a:p>
            <a:pPr marL="457200" indent="-457200">
              <a:buFont typeface="Arial"/>
              <a:buChar char="•"/>
            </a:pPr>
            <a:r>
              <a:rPr lang="fr-FR" sz="3200" dirty="0" smtClean="0">
                <a:solidFill>
                  <a:schemeClr val="tx1"/>
                </a:solidFill>
                <a:latin typeface="Corbel"/>
                <a:cs typeface="Corbel"/>
                <a:sym typeface="Wingdings"/>
              </a:rPr>
              <a:t>Quantum-</a:t>
            </a:r>
            <a:r>
              <a:rPr lang="fr-FR" sz="3200" dirty="0" err="1" smtClean="0">
                <a:solidFill>
                  <a:schemeClr val="tx1"/>
                </a:solidFill>
                <a:latin typeface="Corbel"/>
                <a:cs typeface="Corbel"/>
                <a:sym typeface="Wingdings"/>
              </a:rPr>
              <a:t>classical</a:t>
            </a:r>
            <a:r>
              <a:rPr lang="fr-FR" sz="3200" dirty="0" smtClean="0">
                <a:solidFill>
                  <a:schemeClr val="tx1"/>
                </a:solidFill>
                <a:latin typeface="Corbel"/>
                <a:cs typeface="Corbel"/>
                <a:sym typeface="Wingdings"/>
              </a:rPr>
              <a:t> </a:t>
            </a:r>
            <a:r>
              <a:rPr lang="fr-FR" sz="3200" dirty="0" err="1" smtClean="0">
                <a:solidFill>
                  <a:schemeClr val="tx1"/>
                </a:solidFill>
                <a:latin typeface="Corbel"/>
                <a:cs typeface="Corbel"/>
                <a:sym typeface="Wingdings"/>
              </a:rPr>
              <a:t>boundary</a:t>
            </a:r>
            <a:endParaRPr lang="fr-FR" sz="3200" dirty="0" smtClean="0">
              <a:solidFill>
                <a:schemeClr val="tx1"/>
              </a:solidFill>
              <a:latin typeface="Corbel"/>
              <a:cs typeface="Corbel"/>
              <a:sym typeface="Wingdings"/>
            </a:endParaRPr>
          </a:p>
          <a:p>
            <a:pPr marL="457200" indent="-457200">
              <a:buFont typeface="Arial"/>
              <a:buChar char="•"/>
            </a:pPr>
            <a:r>
              <a:rPr lang="fr-FR" sz="3200" dirty="0" err="1" smtClean="0">
                <a:solidFill>
                  <a:schemeClr val="tx1"/>
                </a:solidFill>
                <a:latin typeface="Corbel"/>
                <a:cs typeface="Corbel"/>
                <a:sym typeface="Wingdings"/>
              </a:rPr>
              <a:t>Randomness</a:t>
            </a:r>
            <a:endParaRPr lang="fr-FR" sz="3200" dirty="0" smtClean="0">
              <a:solidFill>
                <a:schemeClr val="tx1"/>
              </a:solidFill>
              <a:latin typeface="Corbel"/>
              <a:cs typeface="Corbel"/>
              <a:sym typeface="Wingdings"/>
            </a:endParaRPr>
          </a:p>
          <a:p>
            <a:pPr marL="457200" indent="-457200">
              <a:buFont typeface="Arial"/>
              <a:buChar char="•"/>
            </a:pPr>
            <a:r>
              <a:rPr lang="fr-FR" sz="3200" i="1" dirty="0" smtClean="0">
                <a:solidFill>
                  <a:schemeClr val="tx1"/>
                </a:solidFill>
                <a:latin typeface="Corbel"/>
                <a:cs typeface="Corbel"/>
                <a:sym typeface="Wingdings"/>
              </a:rPr>
              <a:t>Non-</a:t>
            </a:r>
            <a:r>
              <a:rPr lang="fr-FR" sz="3200" i="1" dirty="0" err="1" smtClean="0">
                <a:solidFill>
                  <a:schemeClr val="tx1"/>
                </a:solidFill>
                <a:latin typeface="Corbel"/>
                <a:cs typeface="Corbel"/>
                <a:sym typeface="Wingdings"/>
              </a:rPr>
              <a:t>unitary</a:t>
            </a:r>
            <a:r>
              <a:rPr lang="fr-FR" sz="3200" i="1" dirty="0" smtClean="0">
                <a:solidFill>
                  <a:schemeClr val="tx1"/>
                </a:solidFill>
                <a:latin typeface="Corbel"/>
                <a:cs typeface="Corbel"/>
                <a:sym typeface="Wingdings"/>
              </a:rPr>
              <a:t> </a:t>
            </a:r>
            <a:r>
              <a:rPr lang="fr-FR" sz="3200" i="1" dirty="0" err="1" smtClean="0">
                <a:solidFill>
                  <a:schemeClr val="tx1"/>
                </a:solidFill>
                <a:latin typeface="Corbel"/>
                <a:cs typeface="Corbel"/>
                <a:sym typeface="Wingdings"/>
              </a:rPr>
              <a:t>evolution</a:t>
            </a:r>
            <a:endParaRPr lang="fr-FR" sz="3200" i="1" dirty="0" smtClean="0">
              <a:solidFill>
                <a:schemeClr val="tx1"/>
              </a:solidFill>
              <a:latin typeface="Corbel"/>
              <a:cs typeface="Corbel"/>
              <a:sym typeface="Wingdings"/>
            </a:endParaRPr>
          </a:p>
        </p:txBody>
      </p:sp>
      <p:grpSp>
        <p:nvGrpSpPr>
          <p:cNvPr id="10" name="Grouper 9"/>
          <p:cNvGrpSpPr/>
          <p:nvPr/>
        </p:nvGrpSpPr>
        <p:grpSpPr>
          <a:xfrm rot="19577318">
            <a:off x="7409263" y="1246884"/>
            <a:ext cx="663713" cy="552042"/>
            <a:chOff x="5016500" y="3860800"/>
            <a:chExt cx="772148" cy="711200"/>
          </a:xfrm>
        </p:grpSpPr>
        <p:grpSp>
          <p:nvGrpSpPr>
            <p:cNvPr id="11" name="Grouper 10"/>
            <p:cNvGrpSpPr/>
            <p:nvPr/>
          </p:nvGrpSpPr>
          <p:grpSpPr>
            <a:xfrm>
              <a:off x="5016500" y="3860800"/>
              <a:ext cx="772148" cy="711200"/>
              <a:chOff x="4622800" y="6019800"/>
              <a:chExt cx="772148" cy="711200"/>
            </a:xfrm>
          </p:grpSpPr>
          <p:sp>
            <p:nvSpPr>
              <p:cNvPr id="18" name="Rectangle 17"/>
              <p:cNvSpPr/>
              <p:nvPr/>
            </p:nvSpPr>
            <p:spPr>
              <a:xfrm>
                <a:off x="4622800" y="6261100"/>
                <a:ext cx="508000" cy="469900"/>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Parallélogramme 18"/>
              <p:cNvSpPr/>
              <p:nvPr/>
            </p:nvSpPr>
            <p:spPr>
              <a:xfrm>
                <a:off x="4622800" y="6019800"/>
                <a:ext cx="698500" cy="241300"/>
              </a:xfrm>
              <a:prstGeom prst="parallelogram">
                <a:avLst>
                  <a:gd name="adj" fmla="val 71154"/>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Parallélogramme 19"/>
              <p:cNvSpPr/>
              <p:nvPr/>
            </p:nvSpPr>
            <p:spPr>
              <a:xfrm rot="18798636">
                <a:off x="4929577" y="6214264"/>
                <a:ext cx="605193" cy="325548"/>
              </a:xfrm>
              <a:prstGeom prst="parallelogram">
                <a:avLst>
                  <a:gd name="adj" fmla="val 102037"/>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2" name="Ellipse 11"/>
            <p:cNvSpPr/>
            <p:nvPr/>
          </p:nvSpPr>
          <p:spPr>
            <a:xfrm>
              <a:off x="5232400" y="42799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Ellipse 12"/>
            <p:cNvSpPr/>
            <p:nvPr/>
          </p:nvSpPr>
          <p:spPr>
            <a:xfrm>
              <a:off x="5588000" y="42672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llipse 13"/>
            <p:cNvSpPr/>
            <p:nvPr/>
          </p:nvSpPr>
          <p:spPr>
            <a:xfrm>
              <a:off x="5613400" y="41148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p:cNvSpPr/>
            <p:nvPr/>
          </p:nvSpPr>
          <p:spPr>
            <a:xfrm>
              <a:off x="5168900" y="39751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llipse 15"/>
            <p:cNvSpPr/>
            <p:nvPr/>
          </p:nvSpPr>
          <p:spPr>
            <a:xfrm>
              <a:off x="5346700" y="39497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llipse 16"/>
            <p:cNvSpPr/>
            <p:nvPr/>
          </p:nvSpPr>
          <p:spPr>
            <a:xfrm>
              <a:off x="5537200" y="39116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22" name="Connecteur droit avec flèche 21"/>
          <p:cNvCxnSpPr/>
          <p:nvPr/>
        </p:nvCxnSpPr>
        <p:spPr>
          <a:xfrm flipV="1">
            <a:off x="7480334" y="1921916"/>
            <a:ext cx="876300" cy="4191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Connecteur droit avec flèche 24"/>
          <p:cNvCxnSpPr/>
          <p:nvPr/>
        </p:nvCxnSpPr>
        <p:spPr>
          <a:xfrm flipV="1">
            <a:off x="7632734" y="2264816"/>
            <a:ext cx="927100" cy="2286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Connecteur droit avec flèche 26"/>
          <p:cNvCxnSpPr/>
          <p:nvPr/>
        </p:nvCxnSpPr>
        <p:spPr>
          <a:xfrm>
            <a:off x="7467634" y="2683916"/>
            <a:ext cx="825500" cy="2286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Connecteur droit avec flèche 29"/>
          <p:cNvCxnSpPr/>
          <p:nvPr/>
        </p:nvCxnSpPr>
        <p:spPr>
          <a:xfrm>
            <a:off x="7137434" y="2849016"/>
            <a:ext cx="800100" cy="3302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 name="Double flèche horizontale 1"/>
          <p:cNvSpPr/>
          <p:nvPr/>
        </p:nvSpPr>
        <p:spPr>
          <a:xfrm>
            <a:off x="3674546" y="2311383"/>
            <a:ext cx="1363121" cy="575733"/>
          </a:xfrm>
          <a:prstGeom prst="leftRightArrow">
            <a:avLst/>
          </a:prstGeom>
          <a:no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p:nvSpPr>
        <p:spPr>
          <a:xfrm>
            <a:off x="389466" y="1066785"/>
            <a:ext cx="8314267" cy="2252134"/>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9" name="Picture 4" descr="chatmortv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716867" y="1159934"/>
            <a:ext cx="1205435" cy="1109133"/>
          </a:xfrm>
          <a:prstGeom prst="rect">
            <a:avLst/>
          </a:prstGeom>
          <a:solidFill>
            <a:schemeClr val="bg1"/>
          </a:solidFill>
          <a:ln>
            <a:solidFill>
              <a:srgbClr val="EAEAEA"/>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 name="Picture 50" descr="entanglement_brow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24028" y="1117600"/>
            <a:ext cx="1461162" cy="94826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ZoneTexte 2"/>
          <p:cNvSpPr txBox="1"/>
          <p:nvPr/>
        </p:nvSpPr>
        <p:spPr>
          <a:xfrm>
            <a:off x="1903817" y="1854208"/>
            <a:ext cx="1626367" cy="1569660"/>
          </a:xfrm>
          <a:prstGeom prst="rect">
            <a:avLst/>
          </a:prstGeom>
          <a:noFill/>
        </p:spPr>
        <p:txBody>
          <a:bodyPr wrap="none" rtlCol="0">
            <a:spAutoFit/>
          </a:bodyPr>
          <a:lstStyle/>
          <a:p>
            <a:pPr algn="ctr"/>
            <a:r>
              <a:rPr lang="fr-FR" sz="3200" dirty="0" err="1">
                <a:solidFill>
                  <a:schemeClr val="bg1"/>
                </a:solidFill>
                <a:latin typeface="Corbel"/>
                <a:cs typeface="Corbel"/>
              </a:rPr>
              <a:t>Systems</a:t>
            </a:r>
            <a:endParaRPr lang="fr-FR" sz="3200" dirty="0">
              <a:solidFill>
                <a:schemeClr val="bg1"/>
              </a:solidFill>
              <a:latin typeface="Corbel"/>
              <a:cs typeface="Corbel"/>
            </a:endParaRPr>
          </a:p>
          <a:p>
            <a:pPr algn="ctr"/>
            <a:r>
              <a:rPr lang="fr-FR" sz="3200" dirty="0">
                <a:solidFill>
                  <a:schemeClr val="bg1"/>
                </a:solidFill>
                <a:latin typeface="Corbel"/>
                <a:cs typeface="Corbel"/>
              </a:rPr>
              <a:t>« |</a:t>
            </a:r>
            <a:r>
              <a:rPr lang="fr-FR" sz="3200" dirty="0" err="1">
                <a:solidFill>
                  <a:schemeClr val="bg1"/>
                </a:solidFill>
                <a:latin typeface="Corbel"/>
                <a:cs typeface="Corbel"/>
              </a:rPr>
              <a:t>ψ</a:t>
            </a:r>
            <a:r>
              <a:rPr lang="fr-FR" sz="3200" dirty="0">
                <a:solidFill>
                  <a:schemeClr val="bg1"/>
                </a:solidFill>
                <a:latin typeface="Corbel"/>
                <a:cs typeface="Corbel"/>
              </a:rPr>
              <a:t>&gt; »</a:t>
            </a:r>
          </a:p>
          <a:p>
            <a:endParaRPr lang="fr-FR" sz="3200" dirty="0">
              <a:latin typeface="Corbel"/>
              <a:cs typeface="Corbel"/>
            </a:endParaRPr>
          </a:p>
        </p:txBody>
      </p:sp>
    </p:spTree>
    <p:extLst>
      <p:ext uri="{BB962C8B-B14F-4D97-AF65-F5344CB8AC3E}">
        <p14:creationId xmlns:p14="http://schemas.microsoft.com/office/powerpoint/2010/main" val="168928345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re 3"/>
          <p:cNvSpPr>
            <a:spLocks noGrp="1"/>
          </p:cNvSpPr>
          <p:nvPr>
            <p:ph type="title"/>
          </p:nvPr>
        </p:nvSpPr>
        <p:spPr>
          <a:xfrm>
            <a:off x="457200" y="0"/>
            <a:ext cx="8229600" cy="1143000"/>
          </a:xfrm>
        </p:spPr>
        <p:txBody>
          <a:bodyPr>
            <a:normAutofit fontScale="90000"/>
          </a:bodyPr>
          <a:lstStyle/>
          <a:p>
            <a:r>
              <a:rPr lang="fr-FR" dirty="0" smtClean="0"/>
              <a:t>Back to </a:t>
            </a:r>
            <a:r>
              <a:rPr lang="fr-FR" dirty="0" err="1" smtClean="0"/>
              <a:t>ordinary</a:t>
            </a:r>
            <a:r>
              <a:rPr lang="fr-FR" dirty="0" smtClean="0"/>
              <a:t> </a:t>
            </a:r>
            <a:r>
              <a:rPr lang="fr-FR" dirty="0" err="1" smtClean="0"/>
              <a:t>discomfort</a:t>
            </a:r>
            <a:r>
              <a:rPr lang="fr-FR" dirty="0" smtClean="0"/>
              <a:t> zones</a:t>
            </a:r>
            <a:endParaRPr lang="fr-FR" dirty="0"/>
          </a:p>
        </p:txBody>
      </p:sp>
      <p:sp>
        <p:nvSpPr>
          <p:cNvPr id="41" name="ZoneTexte 40"/>
          <p:cNvSpPr txBox="1"/>
          <p:nvPr/>
        </p:nvSpPr>
        <p:spPr>
          <a:xfrm>
            <a:off x="397933" y="3451020"/>
            <a:ext cx="4309534" cy="3046988"/>
          </a:xfrm>
          <a:prstGeom prst="rect">
            <a:avLst/>
          </a:prstGeom>
          <a:noFill/>
          <a:ln>
            <a:solidFill>
              <a:schemeClr val="tx1"/>
            </a:solidFill>
          </a:ln>
        </p:spPr>
        <p:txBody>
          <a:bodyPr wrap="square" rtlCol="0">
            <a:spAutoFit/>
          </a:bodyPr>
          <a:lstStyle/>
          <a:p>
            <a:r>
              <a:rPr lang="fr-FR" sz="3200" b="1" dirty="0">
                <a:solidFill>
                  <a:schemeClr val="tx1"/>
                </a:solidFill>
                <a:latin typeface="Corbel"/>
                <a:cs typeface="Corbel"/>
                <a:sym typeface="Wingdings"/>
              </a:rPr>
              <a:t>Q</a:t>
            </a:r>
            <a:r>
              <a:rPr lang="fr-FR" sz="3200" b="1" dirty="0" smtClean="0">
                <a:solidFill>
                  <a:schemeClr val="tx1"/>
                </a:solidFill>
                <a:latin typeface="Corbel"/>
                <a:cs typeface="Corbel"/>
                <a:sym typeface="Wingdings"/>
              </a:rPr>
              <a:t>uantum reality</a:t>
            </a:r>
          </a:p>
          <a:p>
            <a:pPr marL="457200" indent="-457200">
              <a:buFont typeface="Arial"/>
              <a:buChar char="•"/>
            </a:pPr>
            <a:r>
              <a:rPr lang="fr-FR" sz="3200" dirty="0" err="1" smtClean="0">
                <a:solidFill>
                  <a:srgbClr val="FFFF00"/>
                </a:solidFill>
                <a:latin typeface="Corbel"/>
                <a:cs typeface="Corbel"/>
                <a:sym typeface="Wingdings"/>
              </a:rPr>
              <a:t>Hidden</a:t>
            </a:r>
            <a:r>
              <a:rPr lang="fr-FR" sz="3200" dirty="0" smtClean="0">
                <a:solidFill>
                  <a:srgbClr val="FFFF00"/>
                </a:solidFill>
                <a:latin typeface="Corbel"/>
                <a:cs typeface="Corbel"/>
                <a:sym typeface="Wingdings"/>
              </a:rPr>
              <a:t> </a:t>
            </a:r>
            <a:r>
              <a:rPr lang="fr-FR" sz="3200" dirty="0" smtClean="0">
                <a:solidFill>
                  <a:srgbClr val="FFFF00"/>
                </a:solidFill>
                <a:latin typeface="Zapf Dingbats"/>
                <a:ea typeface="Zapf Dingbats"/>
                <a:cs typeface="Zapf Dingbats"/>
                <a:sym typeface="Zapf Dingbats"/>
              </a:rPr>
              <a:t>✔</a:t>
            </a:r>
            <a:endParaRPr lang="fr-FR" sz="3200" dirty="0" smtClean="0">
              <a:solidFill>
                <a:srgbClr val="FFFF00"/>
              </a:solidFill>
              <a:latin typeface="Corbel"/>
              <a:cs typeface="Corbel"/>
              <a:sym typeface="Wingdings"/>
            </a:endParaRPr>
          </a:p>
          <a:p>
            <a:pPr marL="457200" indent="-457200">
              <a:buFont typeface="Arial"/>
              <a:buChar char="•"/>
            </a:pPr>
            <a:r>
              <a:rPr lang="fr-FR" sz="3200" dirty="0" smtClean="0">
                <a:solidFill>
                  <a:srgbClr val="FFFF00"/>
                </a:solidFill>
                <a:latin typeface="Corbel"/>
                <a:cs typeface="Corbel"/>
                <a:sym typeface="Wingdings"/>
              </a:rPr>
              <a:t>Superpositions </a:t>
            </a:r>
            <a:r>
              <a:rPr lang="fr-FR" sz="3200" dirty="0" smtClean="0">
                <a:solidFill>
                  <a:srgbClr val="FFFF00"/>
                </a:solidFill>
                <a:latin typeface="Zapf Dingbats"/>
                <a:ea typeface="Zapf Dingbats"/>
                <a:cs typeface="Zapf Dingbats"/>
                <a:sym typeface="Zapf Dingbats"/>
              </a:rPr>
              <a:t>✔</a:t>
            </a:r>
            <a:endParaRPr lang="fr-FR" sz="3200" dirty="0" smtClean="0">
              <a:solidFill>
                <a:srgbClr val="FFFF00"/>
              </a:solidFill>
              <a:latin typeface="Corbel"/>
              <a:cs typeface="Corbel"/>
              <a:sym typeface="Wingdings"/>
            </a:endParaRPr>
          </a:p>
          <a:p>
            <a:pPr marL="457200" indent="-457200">
              <a:buFont typeface="Arial"/>
              <a:buChar char="•"/>
            </a:pPr>
            <a:r>
              <a:rPr lang="fr-FR" sz="3200" b="1" dirty="0">
                <a:solidFill>
                  <a:srgbClr val="15FF1F"/>
                </a:solidFill>
                <a:latin typeface="Corbel"/>
                <a:cs typeface="Corbel"/>
                <a:sym typeface="Wingdings"/>
              </a:rPr>
              <a:t>N</a:t>
            </a:r>
            <a:r>
              <a:rPr lang="fr-FR" sz="3200" b="1" dirty="0" smtClean="0">
                <a:solidFill>
                  <a:srgbClr val="15FF1F"/>
                </a:solidFill>
                <a:latin typeface="Corbel"/>
                <a:cs typeface="Corbel"/>
                <a:sym typeface="Wingdings"/>
              </a:rPr>
              <a:t>on-</a:t>
            </a:r>
            <a:r>
              <a:rPr lang="fr-FR" sz="3200" b="1" dirty="0" err="1" smtClean="0">
                <a:solidFill>
                  <a:srgbClr val="15FF1F"/>
                </a:solidFill>
                <a:latin typeface="Corbel"/>
                <a:cs typeface="Corbel"/>
                <a:sym typeface="Wingdings"/>
              </a:rPr>
              <a:t>locality</a:t>
            </a:r>
            <a:r>
              <a:rPr lang="fr-FR" sz="3200" b="1" dirty="0" smtClean="0">
                <a:solidFill>
                  <a:srgbClr val="15FF1F"/>
                </a:solidFill>
                <a:latin typeface="Corbel"/>
                <a:cs typeface="Corbel"/>
                <a:sym typeface="Wingdings"/>
              </a:rPr>
              <a:t>, </a:t>
            </a:r>
            <a:r>
              <a:rPr lang="fr-FR" sz="3200" b="1" dirty="0" err="1" smtClean="0">
                <a:solidFill>
                  <a:srgbClr val="15FF1F"/>
                </a:solidFill>
                <a:latin typeface="Corbel"/>
                <a:cs typeface="Corbel"/>
                <a:sym typeface="Wingdings"/>
              </a:rPr>
              <a:t>spooky</a:t>
            </a:r>
            <a:r>
              <a:rPr lang="fr-FR" sz="3200" b="1" dirty="0" smtClean="0">
                <a:solidFill>
                  <a:srgbClr val="15FF1F"/>
                </a:solidFill>
                <a:latin typeface="Corbel"/>
                <a:cs typeface="Corbel"/>
                <a:sym typeface="Wingdings"/>
              </a:rPr>
              <a:t> action ?</a:t>
            </a:r>
          </a:p>
          <a:p>
            <a:pPr marL="457200" indent="-457200">
              <a:buFont typeface="Arial"/>
              <a:buChar char="•"/>
            </a:pPr>
            <a:r>
              <a:rPr lang="fr-FR" sz="3200" i="1" dirty="0" err="1" smtClean="0">
                <a:solidFill>
                  <a:schemeClr val="tx1"/>
                </a:solidFill>
                <a:latin typeface="Corbel"/>
                <a:cs typeface="Corbel"/>
                <a:sym typeface="Wingdings"/>
              </a:rPr>
              <a:t>Unitary</a:t>
            </a:r>
            <a:r>
              <a:rPr lang="fr-FR" sz="3200" i="1" dirty="0" smtClean="0">
                <a:solidFill>
                  <a:schemeClr val="tx1"/>
                </a:solidFill>
                <a:latin typeface="Corbel"/>
                <a:cs typeface="Corbel"/>
                <a:sym typeface="Wingdings"/>
              </a:rPr>
              <a:t> </a:t>
            </a:r>
            <a:r>
              <a:rPr lang="fr-FR" sz="3200" i="1" dirty="0" err="1" smtClean="0">
                <a:solidFill>
                  <a:schemeClr val="tx1"/>
                </a:solidFill>
                <a:latin typeface="Corbel"/>
                <a:cs typeface="Corbel"/>
                <a:sym typeface="Wingdings"/>
              </a:rPr>
              <a:t>evolution</a:t>
            </a:r>
            <a:endParaRPr lang="fr-FR" sz="3200" i="1" dirty="0" smtClean="0">
              <a:solidFill>
                <a:schemeClr val="tx1"/>
              </a:solidFill>
              <a:latin typeface="Corbel"/>
              <a:cs typeface="Corbel"/>
              <a:sym typeface="Wingdings"/>
            </a:endParaRPr>
          </a:p>
        </p:txBody>
      </p:sp>
      <p:sp>
        <p:nvSpPr>
          <p:cNvPr id="4" name="Ellipse 3"/>
          <p:cNvSpPr/>
          <p:nvPr/>
        </p:nvSpPr>
        <p:spPr>
          <a:xfrm>
            <a:off x="1727200" y="1549400"/>
            <a:ext cx="1879600" cy="1744116"/>
          </a:xfrm>
          <a:prstGeom prst="ellipse">
            <a:avLst/>
          </a:prstGeom>
          <a:solidFill>
            <a:srgbClr val="FFFF66"/>
          </a:solidFill>
          <a:ln w="762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200" dirty="0">
              <a:solidFill>
                <a:schemeClr val="bg1"/>
              </a:solidFill>
            </a:endParaRPr>
          </a:p>
        </p:txBody>
      </p:sp>
      <p:sp>
        <p:nvSpPr>
          <p:cNvPr id="5" name="Ellipse 4"/>
          <p:cNvSpPr/>
          <p:nvPr/>
        </p:nvSpPr>
        <p:spPr>
          <a:xfrm>
            <a:off x="5029201" y="1807616"/>
            <a:ext cx="2489200" cy="1295400"/>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6" name="Rectangle 5"/>
          <p:cNvSpPr/>
          <p:nvPr/>
        </p:nvSpPr>
        <p:spPr>
          <a:xfrm>
            <a:off x="5401428" y="1932384"/>
            <a:ext cx="1804100" cy="1077218"/>
          </a:xfrm>
          <a:prstGeom prst="rect">
            <a:avLst/>
          </a:prstGeom>
        </p:spPr>
        <p:txBody>
          <a:bodyPr wrap="none">
            <a:spAutoFit/>
          </a:bodyPr>
          <a:lstStyle/>
          <a:p>
            <a:pPr algn="ctr"/>
            <a:r>
              <a:rPr lang="fr-FR" sz="3200" dirty="0" err="1" smtClean="0">
                <a:solidFill>
                  <a:schemeClr val="bg1"/>
                </a:solidFill>
              </a:rPr>
              <a:t>Contexts</a:t>
            </a:r>
            <a:endParaRPr lang="fr-FR" sz="3200" dirty="0">
              <a:solidFill>
                <a:schemeClr val="bg1"/>
              </a:solidFill>
            </a:endParaRPr>
          </a:p>
          <a:p>
            <a:pPr algn="ctr"/>
            <a:r>
              <a:rPr lang="fr-FR" sz="3200" dirty="0" smtClean="0">
                <a:solidFill>
                  <a:schemeClr val="bg1"/>
                </a:solidFill>
              </a:rPr>
              <a:t>« Ô »</a:t>
            </a:r>
          </a:p>
        </p:txBody>
      </p:sp>
      <p:sp>
        <p:nvSpPr>
          <p:cNvPr id="7" name="ZoneTexte 6"/>
          <p:cNvSpPr txBox="1"/>
          <p:nvPr/>
        </p:nvSpPr>
        <p:spPr>
          <a:xfrm>
            <a:off x="4783668" y="3463720"/>
            <a:ext cx="3920066" cy="3046988"/>
          </a:xfrm>
          <a:prstGeom prst="rect">
            <a:avLst/>
          </a:prstGeom>
          <a:noFill/>
          <a:ln>
            <a:solidFill>
              <a:schemeClr val="tx1"/>
            </a:solidFill>
          </a:ln>
        </p:spPr>
        <p:txBody>
          <a:bodyPr wrap="square" rtlCol="0">
            <a:spAutoFit/>
          </a:bodyPr>
          <a:lstStyle/>
          <a:p>
            <a:r>
              <a:rPr lang="fr-FR" sz="3200" b="1" dirty="0" err="1" smtClean="0">
                <a:solidFill>
                  <a:schemeClr val="tx1"/>
                </a:solidFill>
                <a:latin typeface="Corbel"/>
                <a:cs typeface="Corbel"/>
                <a:sym typeface="Wingdings"/>
              </a:rPr>
              <a:t>Classical</a:t>
            </a:r>
            <a:r>
              <a:rPr lang="fr-FR" sz="3200" b="1" dirty="0" smtClean="0">
                <a:solidFill>
                  <a:schemeClr val="tx1"/>
                </a:solidFill>
                <a:latin typeface="Corbel"/>
                <a:cs typeface="Corbel"/>
                <a:sym typeface="Wingdings"/>
              </a:rPr>
              <a:t> </a:t>
            </a:r>
            <a:r>
              <a:rPr lang="fr-FR" sz="3200" b="1" dirty="0" err="1" smtClean="0">
                <a:solidFill>
                  <a:schemeClr val="tx1"/>
                </a:solidFill>
                <a:latin typeface="Corbel"/>
                <a:cs typeface="Corbel"/>
                <a:sym typeface="Wingdings"/>
              </a:rPr>
              <a:t>contexts</a:t>
            </a:r>
            <a:endParaRPr lang="fr-FR" sz="3200" b="1" dirty="0" smtClean="0">
              <a:solidFill>
                <a:schemeClr val="tx1"/>
              </a:solidFill>
              <a:latin typeface="Corbel"/>
              <a:cs typeface="Corbel"/>
              <a:sym typeface="Wingdings"/>
            </a:endParaRPr>
          </a:p>
          <a:p>
            <a:pPr marL="457200" indent="-457200">
              <a:buFont typeface="Arial"/>
              <a:buChar char="•"/>
            </a:pPr>
            <a:r>
              <a:rPr lang="fr-FR" sz="3200" b="1" dirty="0" smtClean="0">
                <a:solidFill>
                  <a:srgbClr val="15FF1F"/>
                </a:solidFill>
                <a:latin typeface="Corbel"/>
                <a:cs typeface="Corbel"/>
                <a:sym typeface="Wingdings"/>
              </a:rPr>
              <a:t>Quantum-</a:t>
            </a:r>
            <a:r>
              <a:rPr lang="fr-FR" sz="3200" b="1" dirty="0" err="1" smtClean="0">
                <a:solidFill>
                  <a:srgbClr val="15FF1F"/>
                </a:solidFill>
                <a:latin typeface="Corbel"/>
                <a:cs typeface="Corbel"/>
                <a:sym typeface="Wingdings"/>
              </a:rPr>
              <a:t>classical</a:t>
            </a:r>
            <a:r>
              <a:rPr lang="fr-FR" sz="3200" b="1" dirty="0" smtClean="0">
                <a:solidFill>
                  <a:srgbClr val="15FF1F"/>
                </a:solidFill>
                <a:latin typeface="Corbel"/>
                <a:cs typeface="Corbel"/>
                <a:sym typeface="Wingdings"/>
              </a:rPr>
              <a:t> </a:t>
            </a:r>
            <a:r>
              <a:rPr lang="fr-FR" sz="3200" b="1" dirty="0" err="1" smtClean="0">
                <a:solidFill>
                  <a:srgbClr val="15FF1F"/>
                </a:solidFill>
                <a:latin typeface="Corbel"/>
                <a:cs typeface="Corbel"/>
                <a:sym typeface="Wingdings"/>
              </a:rPr>
              <a:t>boundary</a:t>
            </a:r>
            <a:r>
              <a:rPr lang="fr-FR" sz="3200" b="1" dirty="0" smtClean="0">
                <a:solidFill>
                  <a:srgbClr val="15FF1F"/>
                </a:solidFill>
                <a:latin typeface="Corbel"/>
                <a:cs typeface="Corbel"/>
                <a:sym typeface="Wingdings"/>
              </a:rPr>
              <a:t>?</a:t>
            </a:r>
          </a:p>
          <a:p>
            <a:pPr marL="457200" indent="-457200">
              <a:buFont typeface="Arial"/>
              <a:buChar char="•"/>
            </a:pPr>
            <a:r>
              <a:rPr lang="fr-FR" sz="3200" b="1" dirty="0" err="1" smtClean="0">
                <a:solidFill>
                  <a:srgbClr val="15FF1F"/>
                </a:solidFill>
                <a:latin typeface="Corbel"/>
                <a:cs typeface="Corbel"/>
                <a:sym typeface="Wingdings"/>
              </a:rPr>
              <a:t>Randomness</a:t>
            </a:r>
            <a:r>
              <a:rPr lang="fr-FR" sz="3200" b="1" dirty="0" smtClean="0">
                <a:solidFill>
                  <a:srgbClr val="15FF1F"/>
                </a:solidFill>
                <a:latin typeface="Corbel"/>
                <a:cs typeface="Corbel"/>
                <a:sym typeface="Wingdings"/>
              </a:rPr>
              <a:t> ?</a:t>
            </a:r>
          </a:p>
          <a:p>
            <a:pPr marL="457200" indent="-457200">
              <a:buFont typeface="Arial"/>
              <a:buChar char="•"/>
            </a:pPr>
            <a:r>
              <a:rPr lang="fr-FR" sz="3200" i="1" dirty="0" smtClean="0">
                <a:solidFill>
                  <a:schemeClr val="tx1"/>
                </a:solidFill>
                <a:latin typeface="Corbel"/>
                <a:cs typeface="Corbel"/>
                <a:sym typeface="Wingdings"/>
              </a:rPr>
              <a:t>Non-</a:t>
            </a:r>
            <a:r>
              <a:rPr lang="fr-FR" sz="3200" i="1" dirty="0" err="1" smtClean="0">
                <a:solidFill>
                  <a:schemeClr val="tx1"/>
                </a:solidFill>
                <a:latin typeface="Corbel"/>
                <a:cs typeface="Corbel"/>
                <a:sym typeface="Wingdings"/>
              </a:rPr>
              <a:t>unitary</a:t>
            </a:r>
            <a:r>
              <a:rPr lang="fr-FR" sz="3200" i="1" dirty="0" smtClean="0">
                <a:solidFill>
                  <a:schemeClr val="tx1"/>
                </a:solidFill>
                <a:latin typeface="Corbel"/>
                <a:cs typeface="Corbel"/>
                <a:sym typeface="Wingdings"/>
              </a:rPr>
              <a:t> </a:t>
            </a:r>
            <a:r>
              <a:rPr lang="fr-FR" sz="3200" i="1" dirty="0" err="1" smtClean="0">
                <a:solidFill>
                  <a:schemeClr val="tx1"/>
                </a:solidFill>
                <a:latin typeface="Corbel"/>
                <a:cs typeface="Corbel"/>
                <a:sym typeface="Wingdings"/>
              </a:rPr>
              <a:t>evolution</a:t>
            </a:r>
            <a:endParaRPr lang="fr-FR" sz="3200" i="1" dirty="0" smtClean="0">
              <a:solidFill>
                <a:schemeClr val="tx1"/>
              </a:solidFill>
              <a:latin typeface="Corbel"/>
              <a:cs typeface="Corbel"/>
              <a:sym typeface="Wingdings"/>
            </a:endParaRPr>
          </a:p>
        </p:txBody>
      </p:sp>
      <p:grpSp>
        <p:nvGrpSpPr>
          <p:cNvPr id="10" name="Grouper 9"/>
          <p:cNvGrpSpPr/>
          <p:nvPr/>
        </p:nvGrpSpPr>
        <p:grpSpPr>
          <a:xfrm rot="19577318">
            <a:off x="7409263" y="1246884"/>
            <a:ext cx="663713" cy="552042"/>
            <a:chOff x="5016500" y="3860800"/>
            <a:chExt cx="772148" cy="711200"/>
          </a:xfrm>
        </p:grpSpPr>
        <p:grpSp>
          <p:nvGrpSpPr>
            <p:cNvPr id="11" name="Grouper 10"/>
            <p:cNvGrpSpPr/>
            <p:nvPr/>
          </p:nvGrpSpPr>
          <p:grpSpPr>
            <a:xfrm>
              <a:off x="5016500" y="3860800"/>
              <a:ext cx="772148" cy="711200"/>
              <a:chOff x="4622800" y="6019800"/>
              <a:chExt cx="772148" cy="711200"/>
            </a:xfrm>
          </p:grpSpPr>
          <p:sp>
            <p:nvSpPr>
              <p:cNvPr id="18" name="Rectangle 17"/>
              <p:cNvSpPr/>
              <p:nvPr/>
            </p:nvSpPr>
            <p:spPr>
              <a:xfrm>
                <a:off x="4622800" y="6261100"/>
                <a:ext cx="508000" cy="469900"/>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Parallélogramme 18"/>
              <p:cNvSpPr/>
              <p:nvPr/>
            </p:nvSpPr>
            <p:spPr>
              <a:xfrm>
                <a:off x="4622800" y="6019800"/>
                <a:ext cx="698500" cy="241300"/>
              </a:xfrm>
              <a:prstGeom prst="parallelogram">
                <a:avLst>
                  <a:gd name="adj" fmla="val 71154"/>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Parallélogramme 19"/>
              <p:cNvSpPr/>
              <p:nvPr/>
            </p:nvSpPr>
            <p:spPr>
              <a:xfrm rot="18798636">
                <a:off x="4929577" y="6214264"/>
                <a:ext cx="605193" cy="325548"/>
              </a:xfrm>
              <a:prstGeom prst="parallelogram">
                <a:avLst>
                  <a:gd name="adj" fmla="val 102037"/>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2" name="Ellipse 11"/>
            <p:cNvSpPr/>
            <p:nvPr/>
          </p:nvSpPr>
          <p:spPr>
            <a:xfrm>
              <a:off x="5232400" y="42799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Ellipse 12"/>
            <p:cNvSpPr/>
            <p:nvPr/>
          </p:nvSpPr>
          <p:spPr>
            <a:xfrm>
              <a:off x="5588000" y="42672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llipse 13"/>
            <p:cNvSpPr/>
            <p:nvPr/>
          </p:nvSpPr>
          <p:spPr>
            <a:xfrm>
              <a:off x="5613400" y="41148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p:cNvSpPr/>
            <p:nvPr/>
          </p:nvSpPr>
          <p:spPr>
            <a:xfrm>
              <a:off x="5168900" y="39751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llipse 15"/>
            <p:cNvSpPr/>
            <p:nvPr/>
          </p:nvSpPr>
          <p:spPr>
            <a:xfrm>
              <a:off x="5346700" y="39497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llipse 16"/>
            <p:cNvSpPr/>
            <p:nvPr/>
          </p:nvSpPr>
          <p:spPr>
            <a:xfrm>
              <a:off x="5537200" y="39116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22" name="Connecteur droit avec flèche 21"/>
          <p:cNvCxnSpPr/>
          <p:nvPr/>
        </p:nvCxnSpPr>
        <p:spPr>
          <a:xfrm flipV="1">
            <a:off x="7480334" y="1921916"/>
            <a:ext cx="876300" cy="4191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Connecteur droit avec flèche 24"/>
          <p:cNvCxnSpPr/>
          <p:nvPr/>
        </p:nvCxnSpPr>
        <p:spPr>
          <a:xfrm flipV="1">
            <a:off x="7632734" y="2264816"/>
            <a:ext cx="927100" cy="2286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Connecteur droit avec flèche 26"/>
          <p:cNvCxnSpPr/>
          <p:nvPr/>
        </p:nvCxnSpPr>
        <p:spPr>
          <a:xfrm>
            <a:off x="7467634" y="2683916"/>
            <a:ext cx="825500" cy="2286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Connecteur droit avec flèche 29"/>
          <p:cNvCxnSpPr/>
          <p:nvPr/>
        </p:nvCxnSpPr>
        <p:spPr>
          <a:xfrm>
            <a:off x="7137434" y="2849016"/>
            <a:ext cx="800100" cy="3302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 name="Double flèche horizontale 1"/>
          <p:cNvSpPr/>
          <p:nvPr/>
        </p:nvSpPr>
        <p:spPr>
          <a:xfrm>
            <a:off x="3674546" y="2311383"/>
            <a:ext cx="1363121" cy="575733"/>
          </a:xfrm>
          <a:prstGeom prst="leftRightArrow">
            <a:avLst/>
          </a:prstGeom>
          <a:no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p:nvSpPr>
        <p:spPr>
          <a:xfrm>
            <a:off x="389466" y="1066785"/>
            <a:ext cx="8314267" cy="2252134"/>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9" name="Picture 4" descr="chatmortv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716867" y="1159934"/>
            <a:ext cx="1205435" cy="1109133"/>
          </a:xfrm>
          <a:prstGeom prst="rect">
            <a:avLst/>
          </a:prstGeom>
          <a:solidFill>
            <a:schemeClr val="bg1"/>
          </a:solidFill>
          <a:ln>
            <a:solidFill>
              <a:srgbClr val="EAEAEA"/>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 name="Picture 50" descr="entanglement_brow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24028" y="1117600"/>
            <a:ext cx="1461162" cy="94826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ZoneTexte 2"/>
          <p:cNvSpPr txBox="1"/>
          <p:nvPr/>
        </p:nvSpPr>
        <p:spPr>
          <a:xfrm>
            <a:off x="1903817" y="1854208"/>
            <a:ext cx="1626367" cy="1569660"/>
          </a:xfrm>
          <a:prstGeom prst="rect">
            <a:avLst/>
          </a:prstGeom>
          <a:noFill/>
        </p:spPr>
        <p:txBody>
          <a:bodyPr wrap="none" rtlCol="0">
            <a:spAutoFit/>
          </a:bodyPr>
          <a:lstStyle/>
          <a:p>
            <a:pPr algn="ctr"/>
            <a:r>
              <a:rPr lang="fr-FR" sz="3200" dirty="0" err="1">
                <a:solidFill>
                  <a:schemeClr val="bg1"/>
                </a:solidFill>
                <a:latin typeface="Corbel"/>
                <a:cs typeface="Corbel"/>
              </a:rPr>
              <a:t>Systems</a:t>
            </a:r>
            <a:endParaRPr lang="fr-FR" sz="3200" dirty="0">
              <a:solidFill>
                <a:schemeClr val="bg1"/>
              </a:solidFill>
              <a:latin typeface="Corbel"/>
              <a:cs typeface="Corbel"/>
            </a:endParaRPr>
          </a:p>
          <a:p>
            <a:pPr algn="ctr"/>
            <a:r>
              <a:rPr lang="fr-FR" sz="3200" dirty="0">
                <a:solidFill>
                  <a:schemeClr val="bg1"/>
                </a:solidFill>
                <a:latin typeface="Corbel"/>
                <a:cs typeface="Corbel"/>
              </a:rPr>
              <a:t>« |</a:t>
            </a:r>
            <a:r>
              <a:rPr lang="fr-FR" sz="3200" dirty="0" err="1">
                <a:solidFill>
                  <a:schemeClr val="bg1"/>
                </a:solidFill>
                <a:latin typeface="Corbel"/>
                <a:cs typeface="Corbel"/>
              </a:rPr>
              <a:t>ψ</a:t>
            </a:r>
            <a:r>
              <a:rPr lang="fr-FR" sz="3200" dirty="0">
                <a:solidFill>
                  <a:schemeClr val="bg1"/>
                </a:solidFill>
                <a:latin typeface="Corbel"/>
                <a:cs typeface="Corbel"/>
              </a:rPr>
              <a:t>&gt; »</a:t>
            </a:r>
          </a:p>
          <a:p>
            <a:endParaRPr lang="fr-FR" sz="3200" dirty="0">
              <a:latin typeface="Corbel"/>
              <a:cs typeface="Corbel"/>
            </a:endParaRPr>
          </a:p>
        </p:txBody>
      </p:sp>
    </p:spTree>
    <p:extLst>
      <p:ext uri="{BB962C8B-B14F-4D97-AF65-F5344CB8AC3E}">
        <p14:creationId xmlns:p14="http://schemas.microsoft.com/office/powerpoint/2010/main" val="302562941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0"/>
            <a:ext cx="8229600" cy="1143000"/>
          </a:xfrm>
        </p:spPr>
        <p:txBody>
          <a:bodyPr>
            <a:normAutofit fontScale="90000"/>
          </a:bodyPr>
          <a:lstStyle/>
          <a:p>
            <a:r>
              <a:rPr lang="fr-FR" dirty="0" err="1" smtClean="0"/>
              <a:t>From</a:t>
            </a:r>
            <a:r>
              <a:rPr lang="fr-FR" dirty="0" smtClean="0"/>
              <a:t> </a:t>
            </a:r>
            <a:r>
              <a:rPr lang="fr-FR" dirty="0" err="1" smtClean="0"/>
              <a:t>classical</a:t>
            </a:r>
            <a:r>
              <a:rPr lang="fr-FR" dirty="0" smtClean="0"/>
              <a:t> to quantum states</a:t>
            </a:r>
            <a:endParaRPr lang="fr-FR" dirty="0"/>
          </a:p>
        </p:txBody>
      </p:sp>
      <p:sp>
        <p:nvSpPr>
          <p:cNvPr id="6" name="ZoneTexte 5"/>
          <p:cNvSpPr txBox="1"/>
          <p:nvPr/>
        </p:nvSpPr>
        <p:spPr>
          <a:xfrm>
            <a:off x="385238" y="1088826"/>
            <a:ext cx="6371167" cy="2062103"/>
          </a:xfrm>
          <a:prstGeom prst="rect">
            <a:avLst/>
          </a:prstGeom>
          <a:noFill/>
          <a:ln>
            <a:noFill/>
          </a:ln>
        </p:spPr>
        <p:txBody>
          <a:bodyPr wrap="square" rtlCol="0">
            <a:spAutoFit/>
          </a:bodyPr>
          <a:lstStyle/>
          <a:p>
            <a:r>
              <a:rPr lang="fr-FR" sz="3200" i="1" dirty="0" err="1" smtClean="0">
                <a:solidFill>
                  <a:srgbClr val="FFFFFF"/>
                </a:solidFill>
                <a:latin typeface="Corbel"/>
                <a:cs typeface="Corbel"/>
              </a:rPr>
              <a:t>Universality</a:t>
            </a:r>
            <a:r>
              <a:rPr lang="fr-FR" sz="3200" i="1" dirty="0" smtClean="0">
                <a:solidFill>
                  <a:srgbClr val="FFFFFF"/>
                </a:solidFill>
                <a:latin typeface="Corbel"/>
                <a:cs typeface="Corbel"/>
              </a:rPr>
              <a:t> of </a:t>
            </a:r>
            <a:r>
              <a:rPr lang="fr-FR" sz="3200" i="1" dirty="0" err="1" smtClean="0">
                <a:solidFill>
                  <a:srgbClr val="FFFFFF"/>
                </a:solidFill>
                <a:latin typeface="Corbel"/>
                <a:cs typeface="Corbel"/>
              </a:rPr>
              <a:t>contextuality</a:t>
            </a:r>
            <a:endParaRPr lang="fr-FR" sz="3200" i="1" dirty="0" smtClean="0">
              <a:solidFill>
                <a:srgbClr val="FFFFFF"/>
              </a:solidFill>
              <a:latin typeface="Corbel"/>
              <a:cs typeface="Corbel"/>
            </a:endParaRPr>
          </a:p>
          <a:p>
            <a:pPr marL="457200" indent="-457200">
              <a:buFont typeface="Arial"/>
              <a:buChar char="•"/>
            </a:pPr>
            <a:r>
              <a:rPr lang="fr-FR" sz="3200" dirty="0" smtClean="0">
                <a:solidFill>
                  <a:srgbClr val="FFFFFF"/>
                </a:solidFill>
                <a:latin typeface="Corbel"/>
                <a:cs typeface="Corbel"/>
              </a:rPr>
              <a:t>States </a:t>
            </a:r>
            <a:r>
              <a:rPr lang="fr-FR" sz="3200" dirty="0" err="1" smtClean="0">
                <a:solidFill>
                  <a:srgbClr val="FFFFFF"/>
                </a:solidFill>
                <a:latin typeface="Corbel"/>
                <a:cs typeface="Corbel"/>
              </a:rPr>
              <a:t>always</a:t>
            </a:r>
            <a:r>
              <a:rPr lang="fr-FR" sz="3200" dirty="0" smtClean="0">
                <a:solidFill>
                  <a:srgbClr val="FFFFFF"/>
                </a:solidFill>
                <a:latin typeface="Corbel"/>
                <a:cs typeface="Corbel"/>
              </a:rPr>
              <a:t> show up in a </a:t>
            </a:r>
            <a:r>
              <a:rPr lang="fr-FR" sz="3200" dirty="0" err="1" smtClean="0">
                <a:solidFill>
                  <a:srgbClr val="FFFFFF"/>
                </a:solidFill>
                <a:latin typeface="Corbel"/>
                <a:cs typeface="Corbel"/>
              </a:rPr>
              <a:t>given</a:t>
            </a:r>
            <a:r>
              <a:rPr lang="fr-FR" sz="3200" dirty="0" smtClean="0">
                <a:solidFill>
                  <a:srgbClr val="FFFFFF"/>
                </a:solidFill>
                <a:latin typeface="Corbel"/>
                <a:cs typeface="Corbel"/>
              </a:rPr>
              <a:t> </a:t>
            </a:r>
            <a:r>
              <a:rPr lang="fr-FR" sz="3200" dirty="0" err="1" smtClean="0">
                <a:solidFill>
                  <a:srgbClr val="FFFFFF"/>
                </a:solidFill>
                <a:latin typeface="Corbel"/>
                <a:cs typeface="Corbel"/>
              </a:rPr>
              <a:t>context</a:t>
            </a:r>
            <a:r>
              <a:rPr lang="fr-FR" sz="3200" dirty="0" smtClean="0">
                <a:solidFill>
                  <a:srgbClr val="FFFFFF"/>
                </a:solidFill>
                <a:latin typeface="Corbel"/>
                <a:cs typeface="Corbel"/>
              </a:rPr>
              <a:t> </a:t>
            </a:r>
            <a:endParaRPr lang="fr-FR" sz="3200" dirty="0">
              <a:solidFill>
                <a:srgbClr val="FFFFFF"/>
              </a:solidFill>
              <a:latin typeface="Corbel"/>
              <a:cs typeface="Corbel"/>
            </a:endParaRPr>
          </a:p>
          <a:p>
            <a:pPr marL="457200" indent="-457200">
              <a:buFont typeface="Arial"/>
              <a:buChar char="•"/>
            </a:pPr>
            <a:r>
              <a:rPr lang="fr-FR" sz="3200" dirty="0" smtClean="0">
                <a:solidFill>
                  <a:srgbClr val="FFFFFF"/>
                </a:solidFill>
                <a:latin typeface="Corbel"/>
                <a:cs typeface="Corbel"/>
              </a:rPr>
              <a:t>Reality </a:t>
            </a:r>
            <a:r>
              <a:rPr lang="fr-FR" sz="3200" dirty="0" err="1" smtClean="0">
                <a:solidFill>
                  <a:srgbClr val="FFFFFF"/>
                </a:solidFill>
                <a:latin typeface="Corbel"/>
                <a:cs typeface="Corbel"/>
              </a:rPr>
              <a:t>is</a:t>
            </a:r>
            <a:r>
              <a:rPr lang="fr-FR" sz="3200" dirty="0" smtClean="0">
                <a:solidFill>
                  <a:srgbClr val="FFFFFF"/>
                </a:solidFill>
                <a:latin typeface="Corbel"/>
                <a:cs typeface="Corbel"/>
              </a:rPr>
              <a:t> </a:t>
            </a:r>
            <a:r>
              <a:rPr lang="fr-FR" sz="3200" dirty="0" err="1" smtClean="0">
                <a:solidFill>
                  <a:srgbClr val="FFFFFF"/>
                </a:solidFill>
                <a:latin typeface="Corbel"/>
                <a:cs typeface="Corbel"/>
              </a:rPr>
              <a:t>always</a:t>
            </a:r>
            <a:r>
              <a:rPr lang="fr-FR" sz="3200" dirty="0" smtClean="0">
                <a:solidFill>
                  <a:srgbClr val="FFFFFF"/>
                </a:solidFill>
                <a:latin typeface="Corbel"/>
                <a:cs typeface="Corbel"/>
              </a:rPr>
              <a:t> </a:t>
            </a:r>
            <a:r>
              <a:rPr lang="fr-FR" sz="3200" dirty="0" err="1" smtClean="0">
                <a:solidFill>
                  <a:srgbClr val="FFFFFF"/>
                </a:solidFill>
                <a:latin typeface="Corbel"/>
                <a:cs typeface="Corbel"/>
              </a:rPr>
              <a:t>contextual</a:t>
            </a:r>
            <a:endParaRPr lang="fr-FR" sz="3200" dirty="0" smtClean="0">
              <a:solidFill>
                <a:srgbClr val="FFFFFF"/>
              </a:solidFill>
              <a:latin typeface="Corbel"/>
              <a:cs typeface="Corbel"/>
            </a:endParaRPr>
          </a:p>
        </p:txBody>
      </p:sp>
      <p:sp>
        <p:nvSpPr>
          <p:cNvPr id="2" name="Rectangle 1"/>
          <p:cNvSpPr/>
          <p:nvPr/>
        </p:nvSpPr>
        <p:spPr>
          <a:xfrm>
            <a:off x="5833541" y="3565439"/>
            <a:ext cx="3208866" cy="3046988"/>
          </a:xfrm>
          <a:prstGeom prst="rect">
            <a:avLst/>
          </a:prstGeom>
          <a:ln>
            <a:solidFill>
              <a:srgbClr val="FFFFFF"/>
            </a:solidFill>
          </a:ln>
        </p:spPr>
        <p:txBody>
          <a:bodyPr wrap="square">
            <a:spAutoFit/>
          </a:bodyPr>
          <a:lstStyle/>
          <a:p>
            <a:pPr algn="ctr"/>
            <a:r>
              <a:rPr lang="fr-FR" sz="3200" b="1" dirty="0">
                <a:solidFill>
                  <a:srgbClr val="FFFFFF"/>
                </a:solidFill>
                <a:latin typeface="Corbel"/>
                <a:cs typeface="Corbel"/>
              </a:rPr>
              <a:t>Quantum </a:t>
            </a:r>
            <a:r>
              <a:rPr lang="fr-FR" sz="3200" b="1" dirty="0" smtClean="0">
                <a:solidFill>
                  <a:srgbClr val="FFFFFF"/>
                </a:solidFill>
                <a:latin typeface="Corbel"/>
                <a:cs typeface="Corbel"/>
              </a:rPr>
              <a:t>reality</a:t>
            </a:r>
          </a:p>
          <a:p>
            <a:pPr algn="ctr"/>
            <a:r>
              <a:rPr lang="fr-FR" sz="3200" dirty="0" err="1" smtClean="0">
                <a:solidFill>
                  <a:srgbClr val="FFFFFF"/>
                </a:solidFill>
                <a:latin typeface="Corbel"/>
                <a:cs typeface="Corbel"/>
              </a:rPr>
              <a:t>Contexts</a:t>
            </a:r>
            <a:r>
              <a:rPr lang="fr-FR" sz="3200" dirty="0" smtClean="0">
                <a:solidFill>
                  <a:srgbClr val="FFFFFF"/>
                </a:solidFill>
                <a:latin typeface="Corbel"/>
                <a:cs typeface="Corbel"/>
              </a:rPr>
              <a:t> are </a:t>
            </a:r>
            <a:r>
              <a:rPr lang="fr-FR" sz="3200" dirty="0" err="1" smtClean="0">
                <a:solidFill>
                  <a:srgbClr val="FFFFFF"/>
                </a:solidFill>
                <a:latin typeface="Corbel"/>
                <a:cs typeface="Corbel"/>
              </a:rPr>
              <a:t>needed</a:t>
            </a:r>
            <a:r>
              <a:rPr lang="fr-FR" sz="3200" dirty="0" smtClean="0">
                <a:solidFill>
                  <a:srgbClr val="FFFFFF"/>
                </a:solidFill>
                <a:latin typeface="Corbel"/>
                <a:cs typeface="Corbel"/>
              </a:rPr>
              <a:t> to </a:t>
            </a:r>
            <a:r>
              <a:rPr lang="fr-FR" sz="3200" dirty="0" err="1">
                <a:solidFill>
                  <a:srgbClr val="FFFFFF"/>
                </a:solidFill>
                <a:latin typeface="Corbel"/>
                <a:cs typeface="Corbel"/>
              </a:rPr>
              <a:t>define</a:t>
            </a:r>
            <a:r>
              <a:rPr lang="fr-FR" sz="3200" dirty="0">
                <a:solidFill>
                  <a:srgbClr val="FFFFFF"/>
                </a:solidFill>
                <a:latin typeface="Corbel"/>
                <a:cs typeface="Corbel"/>
              </a:rPr>
              <a:t> a state </a:t>
            </a:r>
            <a:endParaRPr lang="fr-FR" sz="3200" dirty="0" smtClean="0">
              <a:solidFill>
                <a:srgbClr val="FFFFFF"/>
              </a:solidFill>
              <a:latin typeface="Corbel"/>
              <a:cs typeface="Corbel"/>
            </a:endParaRPr>
          </a:p>
          <a:p>
            <a:pPr algn="ctr"/>
            <a:r>
              <a:rPr lang="fr-FR" sz="3200" dirty="0" smtClean="0">
                <a:solidFill>
                  <a:srgbClr val="FFFFFF"/>
                </a:solidFill>
                <a:latin typeface="Corbel"/>
                <a:cs typeface="Corbel"/>
              </a:rPr>
              <a:t>«</a:t>
            </a:r>
            <a:r>
              <a:rPr lang="fr-FR" sz="3200" dirty="0">
                <a:solidFill>
                  <a:srgbClr val="FFFFFF"/>
                </a:solidFill>
                <a:latin typeface="Corbel"/>
                <a:cs typeface="Corbel"/>
              </a:rPr>
              <a:t> </a:t>
            </a:r>
            <a:r>
              <a:rPr lang="fr-FR" sz="3200" i="1" dirty="0" smtClean="0">
                <a:solidFill>
                  <a:srgbClr val="FFFFFF"/>
                </a:solidFill>
                <a:latin typeface="Corbel"/>
                <a:cs typeface="Corbel"/>
              </a:rPr>
              <a:t>Hard</a:t>
            </a:r>
            <a:r>
              <a:rPr lang="fr-FR" sz="3200" i="1" dirty="0">
                <a:solidFill>
                  <a:srgbClr val="FFFFFF"/>
                </a:solidFill>
                <a:latin typeface="Corbel"/>
                <a:cs typeface="Corbel"/>
              </a:rPr>
              <a:t> » </a:t>
            </a:r>
            <a:r>
              <a:rPr lang="fr-FR" sz="3200" i="1" dirty="0" err="1" smtClean="0">
                <a:solidFill>
                  <a:srgbClr val="FFFFFF"/>
                </a:solidFill>
                <a:latin typeface="Corbel"/>
                <a:cs typeface="Corbel"/>
              </a:rPr>
              <a:t>contextuality</a:t>
            </a:r>
            <a:endParaRPr lang="fr-FR" sz="3200" dirty="0">
              <a:solidFill>
                <a:srgbClr val="FFFFFF"/>
              </a:solidFill>
              <a:latin typeface="Corbel"/>
              <a:cs typeface="Corbel"/>
            </a:endParaRPr>
          </a:p>
        </p:txBody>
      </p:sp>
      <p:sp>
        <p:nvSpPr>
          <p:cNvPr id="3" name="Rectangle 2"/>
          <p:cNvSpPr/>
          <p:nvPr/>
        </p:nvSpPr>
        <p:spPr>
          <a:xfrm>
            <a:off x="152401" y="3510408"/>
            <a:ext cx="3022599" cy="3046988"/>
          </a:xfrm>
          <a:prstGeom prst="rect">
            <a:avLst/>
          </a:prstGeom>
          <a:ln>
            <a:solidFill>
              <a:srgbClr val="FFFFFF"/>
            </a:solidFill>
          </a:ln>
        </p:spPr>
        <p:txBody>
          <a:bodyPr wrap="square">
            <a:spAutoFit/>
          </a:bodyPr>
          <a:lstStyle/>
          <a:p>
            <a:pPr algn="ctr"/>
            <a:r>
              <a:rPr lang="fr-FR" sz="3200" b="1" dirty="0" err="1">
                <a:solidFill>
                  <a:srgbClr val="FFFFFF"/>
                </a:solidFill>
                <a:latin typeface="Corbel"/>
                <a:cs typeface="Corbel"/>
              </a:rPr>
              <a:t>Classical</a:t>
            </a:r>
            <a:r>
              <a:rPr lang="fr-FR" sz="3200" b="1" dirty="0">
                <a:solidFill>
                  <a:srgbClr val="FFFFFF"/>
                </a:solidFill>
                <a:latin typeface="Corbel"/>
                <a:cs typeface="Corbel"/>
              </a:rPr>
              <a:t> </a:t>
            </a:r>
            <a:r>
              <a:rPr lang="fr-FR" sz="3200" b="1" dirty="0" smtClean="0">
                <a:solidFill>
                  <a:srgbClr val="FFFFFF"/>
                </a:solidFill>
                <a:latin typeface="Corbel"/>
                <a:cs typeface="Corbel"/>
              </a:rPr>
              <a:t>reality</a:t>
            </a:r>
          </a:p>
          <a:p>
            <a:pPr algn="ctr"/>
            <a:r>
              <a:rPr lang="fr-FR" sz="3200" dirty="0" err="1" smtClean="0">
                <a:solidFill>
                  <a:srgbClr val="FFFFFF"/>
                </a:solidFill>
                <a:latin typeface="Corbel"/>
                <a:cs typeface="Corbel"/>
              </a:rPr>
              <a:t>Contexts</a:t>
            </a:r>
            <a:r>
              <a:rPr lang="fr-FR" sz="3200" dirty="0" smtClean="0">
                <a:solidFill>
                  <a:srgbClr val="FFFFFF"/>
                </a:solidFill>
                <a:latin typeface="Corbel"/>
                <a:cs typeface="Corbel"/>
              </a:rPr>
              <a:t> are </a:t>
            </a:r>
            <a:r>
              <a:rPr lang="fr-FR" sz="3200" dirty="0" err="1" smtClean="0">
                <a:solidFill>
                  <a:srgbClr val="FFFFFF"/>
                </a:solidFill>
                <a:latin typeface="Corbel"/>
                <a:cs typeface="Corbel"/>
              </a:rPr>
              <a:t>there</a:t>
            </a:r>
            <a:r>
              <a:rPr lang="fr-FR" sz="3200" dirty="0" smtClean="0">
                <a:solidFill>
                  <a:srgbClr val="FFFFFF"/>
                </a:solidFill>
                <a:latin typeface="Corbel"/>
                <a:cs typeface="Corbel"/>
              </a:rPr>
              <a:t>, but </a:t>
            </a:r>
            <a:r>
              <a:rPr lang="fr-FR" sz="3200" dirty="0" err="1" smtClean="0">
                <a:solidFill>
                  <a:srgbClr val="FFFFFF"/>
                </a:solidFill>
                <a:latin typeface="Corbel"/>
                <a:cs typeface="Corbel"/>
              </a:rPr>
              <a:t>can</a:t>
            </a:r>
            <a:r>
              <a:rPr lang="fr-FR" sz="3200" dirty="0" smtClean="0">
                <a:solidFill>
                  <a:srgbClr val="FFFFFF"/>
                </a:solidFill>
                <a:latin typeface="Corbel"/>
                <a:cs typeface="Corbel"/>
              </a:rPr>
              <a:t> </a:t>
            </a:r>
            <a:r>
              <a:rPr lang="fr-FR" sz="3200" dirty="0" err="1" smtClean="0">
                <a:solidFill>
                  <a:srgbClr val="FFFFFF"/>
                </a:solidFill>
                <a:latin typeface="Corbel"/>
                <a:cs typeface="Corbel"/>
              </a:rPr>
              <a:t>be</a:t>
            </a:r>
            <a:r>
              <a:rPr lang="fr-FR" sz="3200" dirty="0" smtClean="0">
                <a:solidFill>
                  <a:srgbClr val="FFFFFF"/>
                </a:solidFill>
                <a:latin typeface="Corbel"/>
                <a:cs typeface="Corbel"/>
              </a:rPr>
              <a:t> </a:t>
            </a:r>
            <a:r>
              <a:rPr lang="fr-FR" sz="3200" dirty="0" err="1" smtClean="0">
                <a:solidFill>
                  <a:srgbClr val="FFFFFF"/>
                </a:solidFill>
                <a:latin typeface="Corbel"/>
                <a:cs typeface="Corbel"/>
              </a:rPr>
              <a:t>forgotten</a:t>
            </a:r>
            <a:endParaRPr lang="fr-FR" sz="3200" dirty="0" smtClean="0">
              <a:solidFill>
                <a:srgbClr val="FFFFFF"/>
              </a:solidFill>
              <a:latin typeface="Corbel"/>
              <a:cs typeface="Corbel"/>
            </a:endParaRPr>
          </a:p>
          <a:p>
            <a:pPr algn="ctr"/>
            <a:r>
              <a:rPr lang="fr-FR" sz="3200" i="1" dirty="0" smtClean="0">
                <a:solidFill>
                  <a:srgbClr val="FFFFFF"/>
                </a:solidFill>
                <a:latin typeface="Corbel"/>
                <a:cs typeface="Corbel"/>
              </a:rPr>
              <a:t>« Soft » </a:t>
            </a:r>
            <a:r>
              <a:rPr lang="fr-FR" sz="3200" i="1" dirty="0" err="1" smtClean="0">
                <a:solidFill>
                  <a:srgbClr val="FFFFFF"/>
                </a:solidFill>
                <a:latin typeface="Corbel"/>
                <a:cs typeface="Corbel"/>
              </a:rPr>
              <a:t>contextuality</a:t>
            </a:r>
            <a:endParaRPr lang="fr-FR" sz="3200" i="1" dirty="0" smtClean="0">
              <a:solidFill>
                <a:srgbClr val="FFFFFF"/>
              </a:solidFill>
              <a:latin typeface="Corbel"/>
              <a:cs typeface="Corbel"/>
            </a:endParaRPr>
          </a:p>
        </p:txBody>
      </p:sp>
      <p:sp>
        <p:nvSpPr>
          <p:cNvPr id="8" name="Flèche vers la droite 7"/>
          <p:cNvSpPr/>
          <p:nvPr/>
        </p:nvSpPr>
        <p:spPr>
          <a:xfrm>
            <a:off x="3691468" y="4064001"/>
            <a:ext cx="1659467" cy="541867"/>
          </a:xfrm>
          <a:prstGeom prst="rightArrow">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ZoneTexte 8"/>
          <p:cNvSpPr txBox="1"/>
          <p:nvPr/>
        </p:nvSpPr>
        <p:spPr>
          <a:xfrm>
            <a:off x="3234270" y="4771826"/>
            <a:ext cx="2514602" cy="1569660"/>
          </a:xfrm>
          <a:prstGeom prst="rect">
            <a:avLst/>
          </a:prstGeom>
          <a:noFill/>
          <a:ln>
            <a:noFill/>
          </a:ln>
        </p:spPr>
        <p:txBody>
          <a:bodyPr wrap="square" rtlCol="0">
            <a:spAutoFit/>
          </a:bodyPr>
          <a:lstStyle/>
          <a:p>
            <a:pPr algn="ctr"/>
            <a:r>
              <a:rPr lang="fr-FR" sz="3200" b="1" i="1" dirty="0" err="1" smtClean="0">
                <a:solidFill>
                  <a:srgbClr val="FFFFFF"/>
                </a:solidFill>
                <a:latin typeface="Corbel"/>
                <a:cs typeface="Corbel"/>
              </a:rPr>
              <a:t>Quantization</a:t>
            </a:r>
            <a:r>
              <a:rPr lang="fr-FR" sz="3200" b="1" i="1" dirty="0" smtClean="0">
                <a:solidFill>
                  <a:srgbClr val="FFFFFF"/>
                </a:solidFill>
                <a:latin typeface="Corbel"/>
                <a:cs typeface="Corbel"/>
              </a:rPr>
              <a:t> of </a:t>
            </a:r>
          </a:p>
          <a:p>
            <a:pPr algn="ctr"/>
            <a:r>
              <a:rPr lang="fr-FR" sz="3200" b="1" i="1" dirty="0" err="1" smtClean="0">
                <a:solidFill>
                  <a:srgbClr val="FFFFFF"/>
                </a:solidFill>
                <a:latin typeface="Corbel"/>
                <a:cs typeface="Corbel"/>
              </a:rPr>
              <a:t>modalities</a:t>
            </a:r>
            <a:endParaRPr lang="fr-FR" sz="3200" b="1" i="1" dirty="0" smtClean="0">
              <a:solidFill>
                <a:srgbClr val="FFFFFF"/>
              </a:solidFill>
              <a:latin typeface="Corbel"/>
              <a:cs typeface="Corbel"/>
            </a:endParaRPr>
          </a:p>
        </p:txBody>
      </p:sp>
      <p:grpSp>
        <p:nvGrpSpPr>
          <p:cNvPr id="5" name="Grouper 4"/>
          <p:cNvGrpSpPr/>
          <p:nvPr/>
        </p:nvGrpSpPr>
        <p:grpSpPr>
          <a:xfrm>
            <a:off x="5969000" y="2150532"/>
            <a:ext cx="2641600" cy="795867"/>
            <a:chOff x="177801" y="1862665"/>
            <a:chExt cx="2641600" cy="795867"/>
          </a:xfrm>
        </p:grpSpPr>
        <p:sp>
          <p:nvSpPr>
            <p:cNvPr id="10" name="Ellipse 9"/>
            <p:cNvSpPr/>
            <p:nvPr/>
          </p:nvSpPr>
          <p:spPr>
            <a:xfrm>
              <a:off x="177801" y="1862665"/>
              <a:ext cx="2641600" cy="795867"/>
            </a:xfrm>
            <a:prstGeom prst="ellipse">
              <a:avLst/>
            </a:prstGeom>
            <a:solidFill>
              <a:srgbClr val="E8E8E8"/>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12" name="Ellipse 11"/>
            <p:cNvSpPr/>
            <p:nvPr/>
          </p:nvSpPr>
          <p:spPr>
            <a:xfrm rot="273030">
              <a:off x="949460" y="1974811"/>
              <a:ext cx="1589407" cy="563196"/>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smtClean="0">
                  <a:solidFill>
                    <a:schemeClr val="bg1"/>
                  </a:solidFill>
                </a:rPr>
                <a:t>C</a:t>
              </a:r>
              <a:endParaRPr lang="fr-FR" sz="4000" dirty="0">
                <a:solidFill>
                  <a:schemeClr val="bg1"/>
                </a:solidFill>
              </a:endParaRPr>
            </a:p>
          </p:txBody>
        </p:sp>
        <p:sp>
          <p:nvSpPr>
            <p:cNvPr id="11" name="Ellipse 10"/>
            <p:cNvSpPr/>
            <p:nvPr/>
          </p:nvSpPr>
          <p:spPr>
            <a:xfrm>
              <a:off x="1989668" y="2048933"/>
              <a:ext cx="494092" cy="465667"/>
            </a:xfrm>
            <a:prstGeom prst="ellipse">
              <a:avLst/>
            </a:prstGeom>
            <a:solidFill>
              <a:srgbClr val="FFFF66"/>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solidFill>
                    <a:schemeClr val="bg1"/>
                  </a:solidFill>
                </a:rPr>
                <a:t>S</a:t>
              </a:r>
              <a:endParaRPr lang="fr-FR" sz="3200" dirty="0">
                <a:solidFill>
                  <a:schemeClr val="bg1"/>
                </a:solidFill>
              </a:endParaRPr>
            </a:p>
          </p:txBody>
        </p:sp>
      </p:grpSp>
      <p:sp>
        <p:nvSpPr>
          <p:cNvPr id="13" name="Rectangle 12"/>
          <p:cNvSpPr/>
          <p:nvPr/>
        </p:nvSpPr>
        <p:spPr>
          <a:xfrm>
            <a:off x="338666" y="1066785"/>
            <a:ext cx="8559801" cy="2099748"/>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149650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0"/>
            <a:ext cx="8229600" cy="1143000"/>
          </a:xfrm>
        </p:spPr>
        <p:txBody>
          <a:bodyPr>
            <a:normAutofit/>
          </a:bodyPr>
          <a:lstStyle/>
          <a:p>
            <a:r>
              <a:rPr lang="fr-FR" dirty="0" smtClean="0"/>
              <a:t>Proof: building a </a:t>
            </a:r>
            <a:r>
              <a:rPr lang="fr-FR" dirty="0" err="1" smtClean="0"/>
              <a:t>modality</a:t>
            </a:r>
            <a:endParaRPr lang="fr-FR" dirty="0"/>
          </a:p>
        </p:txBody>
      </p:sp>
      <p:sp>
        <p:nvSpPr>
          <p:cNvPr id="22" name="Ellipse 21"/>
          <p:cNvSpPr/>
          <p:nvPr/>
        </p:nvSpPr>
        <p:spPr>
          <a:xfrm>
            <a:off x="292100" y="3251200"/>
            <a:ext cx="5295900" cy="2946400"/>
          </a:xfrm>
          <a:prstGeom prst="ellipse">
            <a:avLst/>
          </a:prstGeom>
          <a:solidFill>
            <a:srgbClr val="E8E8E8"/>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24" name="Ellipse 23"/>
          <p:cNvSpPr/>
          <p:nvPr/>
        </p:nvSpPr>
        <p:spPr>
          <a:xfrm rot="1297245">
            <a:off x="1625600" y="3835400"/>
            <a:ext cx="3924300" cy="1295400"/>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err="1" smtClean="0">
                <a:solidFill>
                  <a:schemeClr val="bg1"/>
                </a:solidFill>
              </a:rPr>
              <a:t>Context</a:t>
            </a:r>
            <a:r>
              <a:rPr lang="fr-FR" sz="4000" dirty="0" smtClean="0">
                <a:solidFill>
                  <a:schemeClr val="bg1"/>
                </a:solidFill>
              </a:rPr>
              <a:t> 1 </a:t>
            </a:r>
          </a:p>
          <a:p>
            <a:pPr algn="ctr"/>
            <a:r>
              <a:rPr lang="fr-FR" sz="4000" dirty="0" smtClean="0">
                <a:solidFill>
                  <a:schemeClr val="bg1"/>
                </a:solidFill>
                <a:cs typeface="Corbel"/>
              </a:rPr>
              <a:t>θ</a:t>
            </a:r>
            <a:r>
              <a:rPr lang="fr-FR" sz="4000" baseline="-25000" dirty="0" smtClean="0">
                <a:solidFill>
                  <a:schemeClr val="bg1"/>
                </a:solidFill>
              </a:rPr>
              <a:t>1</a:t>
            </a:r>
            <a:endParaRPr lang="fr-FR" sz="4000" baseline="-25000" dirty="0">
              <a:solidFill>
                <a:schemeClr val="bg1"/>
              </a:solidFill>
            </a:endParaRPr>
          </a:p>
        </p:txBody>
      </p:sp>
      <p:sp>
        <p:nvSpPr>
          <p:cNvPr id="32" name="ZoneTexte 31"/>
          <p:cNvSpPr txBox="1"/>
          <p:nvPr/>
        </p:nvSpPr>
        <p:spPr>
          <a:xfrm>
            <a:off x="6426200" y="4381500"/>
            <a:ext cx="2602395" cy="1077218"/>
          </a:xfrm>
          <a:prstGeom prst="rect">
            <a:avLst/>
          </a:prstGeom>
          <a:noFill/>
        </p:spPr>
        <p:txBody>
          <a:bodyPr wrap="none" rtlCol="0">
            <a:spAutoFit/>
          </a:bodyPr>
          <a:lstStyle/>
          <a:p>
            <a:r>
              <a:rPr lang="fr-FR" sz="3200" dirty="0" smtClean="0">
                <a:solidFill>
                  <a:srgbClr val="FFFF66"/>
                </a:solidFill>
              </a:rPr>
              <a:t>2 </a:t>
            </a:r>
            <a:r>
              <a:rPr lang="fr-FR" sz="3200" dirty="0" err="1" smtClean="0">
                <a:solidFill>
                  <a:srgbClr val="FFFF66"/>
                </a:solidFill>
              </a:rPr>
              <a:t>modalities</a:t>
            </a:r>
            <a:r>
              <a:rPr lang="fr-FR" sz="3200" dirty="0" smtClean="0">
                <a:solidFill>
                  <a:srgbClr val="FFFF66"/>
                </a:solidFill>
              </a:rPr>
              <a:t> : </a:t>
            </a:r>
          </a:p>
          <a:p>
            <a:r>
              <a:rPr lang="fr-FR" sz="3200" dirty="0" smtClean="0">
                <a:solidFill>
                  <a:srgbClr val="FFCD32"/>
                </a:solidFill>
              </a:rPr>
              <a:t>Y</a:t>
            </a:r>
            <a:r>
              <a:rPr lang="fr-FR" sz="3200" baseline="-25000" dirty="0" smtClean="0">
                <a:solidFill>
                  <a:srgbClr val="FFCD32"/>
                </a:solidFill>
              </a:rPr>
              <a:t>1</a:t>
            </a:r>
            <a:r>
              <a:rPr lang="fr-FR" sz="3200" dirty="0">
                <a:solidFill>
                  <a:srgbClr val="FFCD32"/>
                </a:solidFill>
              </a:rPr>
              <a:t> </a:t>
            </a:r>
            <a:r>
              <a:rPr lang="fr-FR" sz="3200" dirty="0" smtClean="0">
                <a:solidFill>
                  <a:srgbClr val="FFCD32"/>
                </a:solidFill>
              </a:rPr>
              <a:t>or N</a:t>
            </a:r>
            <a:r>
              <a:rPr lang="fr-FR" sz="3200" baseline="-25000" dirty="0" smtClean="0">
                <a:solidFill>
                  <a:srgbClr val="FFCD32"/>
                </a:solidFill>
              </a:rPr>
              <a:t>1</a:t>
            </a:r>
            <a:endParaRPr lang="fr-FR" sz="3200" baseline="-25000" dirty="0">
              <a:solidFill>
                <a:schemeClr val="tx1"/>
              </a:solidFill>
            </a:endParaRPr>
          </a:p>
        </p:txBody>
      </p:sp>
      <p:sp>
        <p:nvSpPr>
          <p:cNvPr id="33" name="Ellipse 32"/>
          <p:cNvSpPr/>
          <p:nvPr/>
        </p:nvSpPr>
        <p:spPr>
          <a:xfrm>
            <a:off x="4572000" y="4597400"/>
            <a:ext cx="787400" cy="812800"/>
          </a:xfrm>
          <a:prstGeom prst="ellipse">
            <a:avLst/>
          </a:prstGeom>
          <a:solidFill>
            <a:srgbClr val="FFFF66"/>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smtClean="0">
                <a:solidFill>
                  <a:schemeClr val="bg1"/>
                </a:solidFill>
              </a:rPr>
              <a:t>S</a:t>
            </a:r>
            <a:endParaRPr lang="fr-FR" sz="4000" dirty="0">
              <a:solidFill>
                <a:schemeClr val="bg1"/>
              </a:solidFill>
            </a:endParaRPr>
          </a:p>
        </p:txBody>
      </p:sp>
      <p:cxnSp>
        <p:nvCxnSpPr>
          <p:cNvPr id="34" name="Connecteur droit avec flèche 33"/>
          <p:cNvCxnSpPr>
            <a:stCxn id="33" idx="6"/>
          </p:cNvCxnSpPr>
          <p:nvPr/>
        </p:nvCxnSpPr>
        <p:spPr>
          <a:xfrm flipV="1">
            <a:off x="5359400" y="4737100"/>
            <a:ext cx="1117600" cy="266700"/>
          </a:xfrm>
          <a:prstGeom prst="straightConnector1">
            <a:avLst/>
          </a:prstGeom>
          <a:ln w="57150" cmpd="sng">
            <a:solidFill>
              <a:srgbClr val="FFFF66"/>
            </a:solidFill>
            <a:tailEnd type="arrow"/>
          </a:ln>
        </p:spPr>
        <p:style>
          <a:lnRef idx="2">
            <a:schemeClr val="accent1"/>
          </a:lnRef>
          <a:fillRef idx="0">
            <a:schemeClr val="accent1"/>
          </a:fillRef>
          <a:effectRef idx="1">
            <a:schemeClr val="accent1"/>
          </a:effectRef>
          <a:fontRef idx="minor">
            <a:schemeClr val="tx1"/>
          </a:fontRef>
        </p:style>
      </p:cxnSp>
      <p:sp>
        <p:nvSpPr>
          <p:cNvPr id="42" name="ZoneTexte 41"/>
          <p:cNvSpPr txBox="1"/>
          <p:nvPr/>
        </p:nvSpPr>
        <p:spPr>
          <a:xfrm>
            <a:off x="152400" y="1097290"/>
            <a:ext cx="8864600" cy="1569660"/>
          </a:xfrm>
          <a:prstGeom prst="rect">
            <a:avLst/>
          </a:prstGeom>
          <a:noFill/>
          <a:ln>
            <a:solidFill>
              <a:srgbClr val="FFFFFF"/>
            </a:solidFill>
          </a:ln>
        </p:spPr>
        <p:txBody>
          <a:bodyPr wrap="square" rtlCol="0">
            <a:spAutoFit/>
          </a:bodyPr>
          <a:lstStyle/>
          <a:p>
            <a:pPr marL="457200" indent="-457200">
              <a:buFont typeface="Arial"/>
              <a:buChar char="•"/>
            </a:pPr>
            <a:r>
              <a:rPr lang="fr-FR" sz="3200" dirty="0" err="1">
                <a:solidFill>
                  <a:srgbClr val="FFFFFF"/>
                </a:solidFill>
                <a:latin typeface="Corbel"/>
                <a:cs typeface="Corbel"/>
              </a:rPr>
              <a:t>A</a:t>
            </a:r>
            <a:r>
              <a:rPr lang="fr-FR" sz="3200" dirty="0" err="1" smtClean="0">
                <a:solidFill>
                  <a:srgbClr val="FFFFFF"/>
                </a:solidFill>
                <a:latin typeface="Corbel"/>
                <a:cs typeface="Corbel"/>
              </a:rPr>
              <a:t>sk</a:t>
            </a:r>
            <a:r>
              <a:rPr lang="fr-FR" sz="3200" dirty="0" smtClean="0">
                <a:solidFill>
                  <a:srgbClr val="FFFFFF"/>
                </a:solidFill>
                <a:latin typeface="Corbel"/>
                <a:cs typeface="Corbel"/>
              </a:rPr>
              <a:t> questions to the system to </a:t>
            </a:r>
            <a:r>
              <a:rPr lang="fr-FR" sz="3200" dirty="0" err="1" smtClean="0">
                <a:solidFill>
                  <a:srgbClr val="FFFFFF"/>
                </a:solidFill>
                <a:latin typeface="Corbel"/>
                <a:cs typeface="Corbel"/>
              </a:rPr>
              <a:t>define</a:t>
            </a:r>
            <a:r>
              <a:rPr lang="fr-FR" sz="3200" dirty="0" smtClean="0">
                <a:solidFill>
                  <a:srgbClr val="FFFFFF"/>
                </a:solidFill>
                <a:latin typeface="Corbel"/>
                <a:cs typeface="Corbel"/>
              </a:rPr>
              <a:t> </a:t>
            </a:r>
            <a:r>
              <a:rPr lang="fr-FR" sz="3200" dirty="0" err="1" smtClean="0">
                <a:solidFill>
                  <a:srgbClr val="FFFFFF"/>
                </a:solidFill>
                <a:latin typeface="Corbel"/>
                <a:cs typeface="Corbel"/>
              </a:rPr>
              <a:t>its</a:t>
            </a:r>
            <a:r>
              <a:rPr lang="fr-FR" sz="3200" dirty="0" smtClean="0">
                <a:solidFill>
                  <a:srgbClr val="FFFFFF"/>
                </a:solidFill>
                <a:latin typeface="Corbel"/>
                <a:cs typeface="Corbel"/>
              </a:rPr>
              <a:t> ID </a:t>
            </a:r>
            <a:r>
              <a:rPr lang="fr-FR" sz="3200" dirty="0" err="1" smtClean="0">
                <a:solidFill>
                  <a:srgbClr val="FFFFFF"/>
                </a:solidFill>
                <a:latin typeface="Corbel"/>
                <a:cs typeface="Corbel"/>
              </a:rPr>
              <a:t>card</a:t>
            </a:r>
            <a:endParaRPr lang="fr-FR" sz="3200" dirty="0" smtClean="0">
              <a:solidFill>
                <a:srgbClr val="FFFFFF"/>
              </a:solidFill>
              <a:latin typeface="Corbel"/>
              <a:cs typeface="Corbel"/>
            </a:endParaRPr>
          </a:p>
          <a:p>
            <a:pPr marL="457200" indent="-457200">
              <a:buFont typeface="Arial"/>
              <a:buChar char="•"/>
            </a:pPr>
            <a:r>
              <a:rPr lang="fr-FR" sz="3200" b="1" dirty="0" err="1" smtClean="0">
                <a:solidFill>
                  <a:srgbClr val="FFFFFF"/>
                </a:solidFill>
                <a:latin typeface="Corbel"/>
                <a:cs typeface="Corbel"/>
              </a:rPr>
              <a:t>Context</a:t>
            </a:r>
            <a:r>
              <a:rPr lang="fr-FR" sz="3200" b="1" dirty="0" smtClean="0">
                <a:solidFill>
                  <a:srgbClr val="FFFFFF"/>
                </a:solidFill>
                <a:latin typeface="Corbel"/>
                <a:cs typeface="Corbel"/>
              </a:rPr>
              <a:t> 1 : </a:t>
            </a:r>
            <a:r>
              <a:rPr lang="fr-FR" sz="3200" dirty="0" smtClean="0">
                <a:solidFill>
                  <a:srgbClr val="FFFFFF"/>
                </a:solidFill>
                <a:latin typeface="Corbel"/>
                <a:cs typeface="Corbel"/>
              </a:rPr>
              <a:t>2 </a:t>
            </a:r>
            <a:r>
              <a:rPr lang="fr-FR" sz="3200" dirty="0" err="1" smtClean="0">
                <a:solidFill>
                  <a:srgbClr val="FFFFFF"/>
                </a:solidFill>
                <a:latin typeface="Corbel"/>
                <a:cs typeface="Corbel"/>
              </a:rPr>
              <a:t>repeatable</a:t>
            </a:r>
            <a:r>
              <a:rPr lang="fr-FR" sz="3200" dirty="0" smtClean="0">
                <a:solidFill>
                  <a:srgbClr val="FFFFFF"/>
                </a:solidFill>
                <a:latin typeface="Corbel"/>
                <a:cs typeface="Corbel"/>
              </a:rPr>
              <a:t> </a:t>
            </a:r>
            <a:r>
              <a:rPr lang="fr-FR" sz="3200" dirty="0" err="1" smtClean="0">
                <a:solidFill>
                  <a:srgbClr val="FFFFFF"/>
                </a:solidFill>
                <a:latin typeface="Corbel"/>
                <a:cs typeface="Corbel"/>
              </a:rPr>
              <a:t>answers</a:t>
            </a:r>
            <a:r>
              <a:rPr lang="fr-FR" sz="3200" dirty="0" smtClean="0">
                <a:solidFill>
                  <a:srgbClr val="FFFFFF"/>
                </a:solidFill>
                <a:latin typeface="Corbel"/>
                <a:cs typeface="Corbel"/>
              </a:rPr>
              <a:t> =&gt; 2 exclusive </a:t>
            </a:r>
            <a:r>
              <a:rPr lang="fr-FR" sz="3200" dirty="0" err="1" smtClean="0">
                <a:solidFill>
                  <a:srgbClr val="FFFFFF"/>
                </a:solidFill>
                <a:latin typeface="Corbel"/>
                <a:cs typeface="Corbel"/>
              </a:rPr>
              <a:t>modalities</a:t>
            </a:r>
            <a:r>
              <a:rPr lang="fr-FR" sz="3200" dirty="0" smtClean="0">
                <a:solidFill>
                  <a:srgbClr val="FFFFFF"/>
                </a:solidFill>
                <a:latin typeface="Corbel"/>
                <a:cs typeface="Corbel"/>
              </a:rPr>
              <a:t> </a:t>
            </a:r>
          </a:p>
        </p:txBody>
      </p:sp>
      <p:sp>
        <p:nvSpPr>
          <p:cNvPr id="9" name="ZoneTexte 8"/>
          <p:cNvSpPr txBox="1"/>
          <p:nvPr/>
        </p:nvSpPr>
        <p:spPr>
          <a:xfrm>
            <a:off x="4775200" y="6106180"/>
            <a:ext cx="1117600" cy="584776"/>
          </a:xfrm>
          <a:prstGeom prst="rect">
            <a:avLst/>
          </a:prstGeom>
          <a:noFill/>
          <a:ln w="57150" cmpd="sng">
            <a:solidFill>
              <a:srgbClr val="FF1B1A"/>
            </a:solidFill>
          </a:ln>
        </p:spPr>
        <p:txBody>
          <a:bodyPr wrap="square" rtlCol="0">
            <a:spAutoFit/>
          </a:bodyPr>
          <a:lstStyle/>
          <a:p>
            <a:pPr algn="ctr"/>
            <a:r>
              <a:rPr lang="fr-FR" sz="3200" i="1" dirty="0" smtClean="0">
                <a:solidFill>
                  <a:srgbClr val="FFFFFF"/>
                </a:solidFill>
                <a:latin typeface="Corbel"/>
                <a:cs typeface="Corbel"/>
              </a:rPr>
              <a:t>N=2 </a:t>
            </a:r>
          </a:p>
        </p:txBody>
      </p:sp>
      <p:cxnSp>
        <p:nvCxnSpPr>
          <p:cNvPr id="3" name="Connecteur droit avec flèche 2"/>
          <p:cNvCxnSpPr>
            <a:stCxn id="9" idx="0"/>
          </p:cNvCxnSpPr>
          <p:nvPr/>
        </p:nvCxnSpPr>
        <p:spPr>
          <a:xfrm flipH="1" flipV="1">
            <a:off x="5029200" y="5448300"/>
            <a:ext cx="304800" cy="657880"/>
          </a:xfrm>
          <a:prstGeom prst="straightConnector1">
            <a:avLst/>
          </a:prstGeom>
          <a:ln>
            <a:solidFill>
              <a:srgbClr val="FF1B1A"/>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660746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llipse 21"/>
          <p:cNvSpPr/>
          <p:nvPr/>
        </p:nvSpPr>
        <p:spPr>
          <a:xfrm>
            <a:off x="292100" y="3581400"/>
            <a:ext cx="5295900" cy="2616200"/>
          </a:xfrm>
          <a:prstGeom prst="ellipse">
            <a:avLst/>
          </a:prstGeom>
          <a:solidFill>
            <a:srgbClr val="E8E8E8"/>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32" name="ZoneTexte 31"/>
          <p:cNvSpPr txBox="1"/>
          <p:nvPr/>
        </p:nvSpPr>
        <p:spPr>
          <a:xfrm>
            <a:off x="6426200" y="4381500"/>
            <a:ext cx="2602395" cy="1077218"/>
          </a:xfrm>
          <a:prstGeom prst="rect">
            <a:avLst/>
          </a:prstGeom>
          <a:noFill/>
        </p:spPr>
        <p:txBody>
          <a:bodyPr wrap="none" rtlCol="0">
            <a:spAutoFit/>
          </a:bodyPr>
          <a:lstStyle/>
          <a:p>
            <a:r>
              <a:rPr lang="fr-FR" sz="3200" dirty="0" smtClean="0">
                <a:solidFill>
                  <a:srgbClr val="FFFF66"/>
                </a:solidFill>
              </a:rPr>
              <a:t>2 </a:t>
            </a:r>
            <a:r>
              <a:rPr lang="fr-FR" sz="3200" dirty="0" err="1" smtClean="0">
                <a:solidFill>
                  <a:srgbClr val="FFFF66"/>
                </a:solidFill>
              </a:rPr>
              <a:t>modalities</a:t>
            </a:r>
            <a:r>
              <a:rPr lang="fr-FR" sz="3200" dirty="0" smtClean="0">
                <a:solidFill>
                  <a:srgbClr val="FFFF66"/>
                </a:solidFill>
              </a:rPr>
              <a:t> : </a:t>
            </a:r>
          </a:p>
          <a:p>
            <a:r>
              <a:rPr lang="fr-FR" sz="3200" dirty="0" smtClean="0">
                <a:solidFill>
                  <a:srgbClr val="00FFFF"/>
                </a:solidFill>
              </a:rPr>
              <a:t>Y</a:t>
            </a:r>
            <a:r>
              <a:rPr lang="fr-FR" sz="3200" baseline="-25000" dirty="0">
                <a:solidFill>
                  <a:srgbClr val="00FFFF"/>
                </a:solidFill>
              </a:rPr>
              <a:t>2</a:t>
            </a:r>
            <a:r>
              <a:rPr lang="fr-FR" sz="3200" dirty="0" smtClean="0">
                <a:solidFill>
                  <a:srgbClr val="00FFFF"/>
                </a:solidFill>
              </a:rPr>
              <a:t> or N</a:t>
            </a:r>
            <a:r>
              <a:rPr lang="fr-FR" sz="3200" baseline="-25000" dirty="0">
                <a:solidFill>
                  <a:srgbClr val="00FFFF"/>
                </a:solidFill>
              </a:rPr>
              <a:t>2</a:t>
            </a:r>
          </a:p>
        </p:txBody>
      </p:sp>
      <p:cxnSp>
        <p:nvCxnSpPr>
          <p:cNvPr id="34" name="Connecteur droit avec flèche 33"/>
          <p:cNvCxnSpPr>
            <a:stCxn id="33" idx="6"/>
          </p:cNvCxnSpPr>
          <p:nvPr/>
        </p:nvCxnSpPr>
        <p:spPr>
          <a:xfrm flipV="1">
            <a:off x="5359400" y="4737100"/>
            <a:ext cx="1117600" cy="266700"/>
          </a:xfrm>
          <a:prstGeom prst="straightConnector1">
            <a:avLst/>
          </a:prstGeom>
          <a:ln w="57150" cmpd="sng">
            <a:solidFill>
              <a:srgbClr val="FFFF66"/>
            </a:solidFill>
            <a:tailEnd type="arrow"/>
          </a:ln>
        </p:spPr>
        <p:style>
          <a:lnRef idx="2">
            <a:schemeClr val="accent1"/>
          </a:lnRef>
          <a:fillRef idx="0">
            <a:schemeClr val="accent1"/>
          </a:fillRef>
          <a:effectRef idx="1">
            <a:schemeClr val="accent1"/>
          </a:effectRef>
          <a:fontRef idx="minor">
            <a:schemeClr val="tx1"/>
          </a:fontRef>
        </p:style>
      </p:cxnSp>
      <p:sp>
        <p:nvSpPr>
          <p:cNvPr id="10" name="Ellipse 9"/>
          <p:cNvSpPr/>
          <p:nvPr/>
        </p:nvSpPr>
        <p:spPr>
          <a:xfrm rot="278461">
            <a:off x="1574799" y="4229100"/>
            <a:ext cx="3924300" cy="1295400"/>
          </a:xfrm>
          <a:prstGeom prst="ellipse">
            <a:avLst/>
          </a:prstGeom>
          <a:solidFill>
            <a:srgbClr val="00FFFF">
              <a:alpha val="57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err="1" smtClean="0">
                <a:solidFill>
                  <a:schemeClr val="bg1"/>
                </a:solidFill>
              </a:rPr>
              <a:t>Context</a:t>
            </a:r>
            <a:r>
              <a:rPr lang="fr-FR" sz="4000" dirty="0" smtClean="0">
                <a:solidFill>
                  <a:schemeClr val="bg1"/>
                </a:solidFill>
              </a:rPr>
              <a:t> 2</a:t>
            </a:r>
          </a:p>
          <a:p>
            <a:pPr algn="ctr"/>
            <a:r>
              <a:rPr lang="fr-FR" sz="4000" dirty="0" smtClean="0">
                <a:solidFill>
                  <a:schemeClr val="bg1"/>
                </a:solidFill>
                <a:cs typeface="Corbel"/>
              </a:rPr>
              <a:t>θ</a:t>
            </a:r>
            <a:r>
              <a:rPr lang="fr-FR" sz="4000" baseline="-25000" dirty="0">
                <a:solidFill>
                  <a:schemeClr val="bg1"/>
                </a:solidFill>
              </a:rPr>
              <a:t>2</a:t>
            </a:r>
          </a:p>
        </p:txBody>
      </p:sp>
      <p:sp>
        <p:nvSpPr>
          <p:cNvPr id="11" name="Titre 3"/>
          <p:cNvSpPr>
            <a:spLocks noGrp="1"/>
          </p:cNvSpPr>
          <p:nvPr>
            <p:ph type="title"/>
          </p:nvPr>
        </p:nvSpPr>
        <p:spPr>
          <a:xfrm>
            <a:off x="457200" y="0"/>
            <a:ext cx="8229600" cy="1143000"/>
          </a:xfrm>
        </p:spPr>
        <p:txBody>
          <a:bodyPr>
            <a:normAutofit/>
          </a:bodyPr>
          <a:lstStyle/>
          <a:p>
            <a:r>
              <a:rPr lang="fr-FR" dirty="0"/>
              <a:t>Proof: </a:t>
            </a:r>
            <a:r>
              <a:rPr lang="fr-FR" dirty="0" smtClean="0"/>
              <a:t>building a </a:t>
            </a:r>
            <a:r>
              <a:rPr lang="fr-FR" dirty="0" err="1" smtClean="0"/>
              <a:t>modality</a:t>
            </a:r>
            <a:endParaRPr lang="fr-FR" dirty="0"/>
          </a:p>
        </p:txBody>
      </p:sp>
      <p:sp>
        <p:nvSpPr>
          <p:cNvPr id="9" name="ZoneTexte 8"/>
          <p:cNvSpPr txBox="1"/>
          <p:nvPr/>
        </p:nvSpPr>
        <p:spPr>
          <a:xfrm>
            <a:off x="152400" y="1262390"/>
            <a:ext cx="8864600" cy="1569660"/>
          </a:xfrm>
          <a:prstGeom prst="rect">
            <a:avLst/>
          </a:prstGeom>
          <a:noFill/>
          <a:ln>
            <a:solidFill>
              <a:srgbClr val="FFFFFF"/>
            </a:solidFill>
          </a:ln>
        </p:spPr>
        <p:txBody>
          <a:bodyPr wrap="square" rtlCol="0">
            <a:spAutoFit/>
          </a:bodyPr>
          <a:lstStyle/>
          <a:p>
            <a:pPr marL="457200" indent="-457200">
              <a:buFont typeface="Arial"/>
              <a:buChar char="•"/>
            </a:pPr>
            <a:r>
              <a:rPr lang="fr-FR" sz="3200" dirty="0" err="1">
                <a:solidFill>
                  <a:srgbClr val="FFFFFF"/>
                </a:solidFill>
                <a:latin typeface="Corbel"/>
                <a:cs typeface="Corbel"/>
              </a:rPr>
              <a:t>A</a:t>
            </a:r>
            <a:r>
              <a:rPr lang="fr-FR" sz="3200" dirty="0" err="1" smtClean="0">
                <a:solidFill>
                  <a:srgbClr val="FFFFFF"/>
                </a:solidFill>
                <a:latin typeface="Corbel"/>
                <a:cs typeface="Corbel"/>
              </a:rPr>
              <a:t>sk</a:t>
            </a:r>
            <a:r>
              <a:rPr lang="fr-FR" sz="3200" dirty="0" smtClean="0">
                <a:solidFill>
                  <a:srgbClr val="FFFFFF"/>
                </a:solidFill>
                <a:latin typeface="Corbel"/>
                <a:cs typeface="Corbel"/>
              </a:rPr>
              <a:t> questions to the system to </a:t>
            </a:r>
            <a:r>
              <a:rPr lang="fr-FR" sz="3200" dirty="0" err="1" smtClean="0">
                <a:solidFill>
                  <a:srgbClr val="FFFFFF"/>
                </a:solidFill>
                <a:latin typeface="Corbel"/>
                <a:cs typeface="Corbel"/>
              </a:rPr>
              <a:t>define</a:t>
            </a:r>
            <a:r>
              <a:rPr lang="fr-FR" sz="3200" dirty="0" smtClean="0">
                <a:solidFill>
                  <a:srgbClr val="FFFFFF"/>
                </a:solidFill>
                <a:latin typeface="Corbel"/>
                <a:cs typeface="Corbel"/>
              </a:rPr>
              <a:t> </a:t>
            </a:r>
            <a:r>
              <a:rPr lang="fr-FR" sz="3200" dirty="0" err="1" smtClean="0">
                <a:solidFill>
                  <a:srgbClr val="FFFFFF"/>
                </a:solidFill>
                <a:latin typeface="Corbel"/>
                <a:cs typeface="Corbel"/>
              </a:rPr>
              <a:t>its</a:t>
            </a:r>
            <a:r>
              <a:rPr lang="fr-FR" sz="3200" dirty="0" smtClean="0">
                <a:solidFill>
                  <a:srgbClr val="FFFFFF"/>
                </a:solidFill>
                <a:latin typeface="Corbel"/>
                <a:cs typeface="Corbel"/>
              </a:rPr>
              <a:t> ID </a:t>
            </a:r>
            <a:r>
              <a:rPr lang="fr-FR" sz="3200" dirty="0" err="1" smtClean="0">
                <a:solidFill>
                  <a:srgbClr val="FFFFFF"/>
                </a:solidFill>
                <a:latin typeface="Corbel"/>
                <a:cs typeface="Corbel"/>
              </a:rPr>
              <a:t>card</a:t>
            </a:r>
            <a:endParaRPr lang="fr-FR" sz="3200" dirty="0" smtClean="0">
              <a:solidFill>
                <a:srgbClr val="FFFFFF"/>
              </a:solidFill>
              <a:latin typeface="Corbel"/>
              <a:cs typeface="Corbel"/>
            </a:endParaRPr>
          </a:p>
          <a:p>
            <a:pPr marL="457200" indent="-457200">
              <a:buFont typeface="Arial"/>
              <a:buChar char="•"/>
            </a:pPr>
            <a:r>
              <a:rPr lang="fr-FR" sz="3200" b="1" dirty="0" err="1" smtClean="0">
                <a:solidFill>
                  <a:srgbClr val="FFFFFF"/>
                </a:solidFill>
                <a:latin typeface="Corbel"/>
                <a:cs typeface="Corbel"/>
              </a:rPr>
              <a:t>Context</a:t>
            </a:r>
            <a:r>
              <a:rPr lang="fr-FR" sz="3200" b="1" dirty="0" smtClean="0">
                <a:solidFill>
                  <a:srgbClr val="FFFFFF"/>
                </a:solidFill>
                <a:latin typeface="Corbel"/>
                <a:cs typeface="Corbel"/>
              </a:rPr>
              <a:t> 2 : </a:t>
            </a:r>
            <a:r>
              <a:rPr lang="fr-FR" sz="3200" dirty="0" smtClean="0">
                <a:solidFill>
                  <a:srgbClr val="FFFFFF"/>
                </a:solidFill>
                <a:latin typeface="Corbel"/>
                <a:cs typeface="Corbel"/>
              </a:rPr>
              <a:t>2 </a:t>
            </a:r>
            <a:r>
              <a:rPr lang="fr-FR" sz="3200" dirty="0" err="1" smtClean="0">
                <a:solidFill>
                  <a:srgbClr val="FFFFFF"/>
                </a:solidFill>
                <a:latin typeface="Corbel"/>
                <a:cs typeface="Corbel"/>
              </a:rPr>
              <a:t>repeatable</a:t>
            </a:r>
            <a:r>
              <a:rPr lang="fr-FR" sz="3200" dirty="0" smtClean="0">
                <a:solidFill>
                  <a:srgbClr val="FFFFFF"/>
                </a:solidFill>
                <a:latin typeface="Corbel"/>
                <a:cs typeface="Corbel"/>
              </a:rPr>
              <a:t> </a:t>
            </a:r>
            <a:r>
              <a:rPr lang="fr-FR" sz="3200" dirty="0" err="1" smtClean="0">
                <a:solidFill>
                  <a:srgbClr val="FFFFFF"/>
                </a:solidFill>
                <a:latin typeface="Corbel"/>
                <a:cs typeface="Corbel"/>
              </a:rPr>
              <a:t>answers</a:t>
            </a:r>
            <a:r>
              <a:rPr lang="fr-FR" sz="3200" dirty="0" smtClean="0">
                <a:solidFill>
                  <a:srgbClr val="FFFFFF"/>
                </a:solidFill>
                <a:latin typeface="Corbel"/>
                <a:cs typeface="Corbel"/>
              </a:rPr>
              <a:t> =&gt; 2 exclusive </a:t>
            </a:r>
            <a:r>
              <a:rPr lang="fr-FR" sz="3200" dirty="0" err="1" smtClean="0">
                <a:solidFill>
                  <a:srgbClr val="FFFFFF"/>
                </a:solidFill>
                <a:latin typeface="Corbel"/>
                <a:cs typeface="Corbel"/>
              </a:rPr>
              <a:t>modalities</a:t>
            </a:r>
            <a:r>
              <a:rPr lang="fr-FR" sz="3200" dirty="0" smtClean="0">
                <a:solidFill>
                  <a:srgbClr val="FFFFFF"/>
                </a:solidFill>
                <a:latin typeface="Corbel"/>
                <a:cs typeface="Corbel"/>
              </a:rPr>
              <a:t> </a:t>
            </a:r>
          </a:p>
        </p:txBody>
      </p:sp>
      <p:sp>
        <p:nvSpPr>
          <p:cNvPr id="33" name="Ellipse 32"/>
          <p:cNvSpPr/>
          <p:nvPr/>
        </p:nvSpPr>
        <p:spPr>
          <a:xfrm>
            <a:off x="4572000" y="4597400"/>
            <a:ext cx="787400" cy="812800"/>
          </a:xfrm>
          <a:prstGeom prst="ellipse">
            <a:avLst/>
          </a:prstGeom>
          <a:solidFill>
            <a:srgbClr val="FFFF66"/>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smtClean="0">
                <a:solidFill>
                  <a:schemeClr val="bg1"/>
                </a:solidFill>
              </a:rPr>
              <a:t>S</a:t>
            </a:r>
            <a:endParaRPr lang="fr-FR" sz="4000" dirty="0">
              <a:solidFill>
                <a:schemeClr val="bg1"/>
              </a:solidFill>
            </a:endParaRPr>
          </a:p>
        </p:txBody>
      </p:sp>
      <p:sp>
        <p:nvSpPr>
          <p:cNvPr id="13" name="ZoneTexte 12"/>
          <p:cNvSpPr txBox="1"/>
          <p:nvPr/>
        </p:nvSpPr>
        <p:spPr>
          <a:xfrm>
            <a:off x="4775200" y="6106180"/>
            <a:ext cx="1117600" cy="584776"/>
          </a:xfrm>
          <a:prstGeom prst="rect">
            <a:avLst/>
          </a:prstGeom>
          <a:noFill/>
          <a:ln w="57150" cmpd="sng">
            <a:solidFill>
              <a:srgbClr val="FF1B1A"/>
            </a:solidFill>
          </a:ln>
        </p:spPr>
        <p:txBody>
          <a:bodyPr wrap="square" rtlCol="0">
            <a:spAutoFit/>
          </a:bodyPr>
          <a:lstStyle/>
          <a:p>
            <a:pPr algn="ctr"/>
            <a:r>
              <a:rPr lang="fr-FR" sz="3200" i="1" dirty="0" smtClean="0">
                <a:solidFill>
                  <a:srgbClr val="FFFFFF"/>
                </a:solidFill>
                <a:latin typeface="Corbel"/>
                <a:cs typeface="Corbel"/>
              </a:rPr>
              <a:t>N=2 </a:t>
            </a:r>
          </a:p>
        </p:txBody>
      </p:sp>
      <p:cxnSp>
        <p:nvCxnSpPr>
          <p:cNvPr id="14" name="Connecteur droit avec flèche 13"/>
          <p:cNvCxnSpPr>
            <a:stCxn id="13" idx="0"/>
          </p:cNvCxnSpPr>
          <p:nvPr/>
        </p:nvCxnSpPr>
        <p:spPr>
          <a:xfrm flipH="1" flipV="1">
            <a:off x="5029200" y="5448300"/>
            <a:ext cx="304800" cy="657880"/>
          </a:xfrm>
          <a:prstGeom prst="straightConnector1">
            <a:avLst/>
          </a:prstGeom>
          <a:ln>
            <a:solidFill>
              <a:srgbClr val="FF1B1A"/>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667595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p:cNvSpPr/>
          <p:nvPr/>
        </p:nvSpPr>
        <p:spPr>
          <a:xfrm>
            <a:off x="292100" y="3073400"/>
            <a:ext cx="5295900" cy="2963349"/>
          </a:xfrm>
          <a:prstGeom prst="ellipse">
            <a:avLst/>
          </a:prstGeom>
          <a:solidFill>
            <a:srgbClr val="E8E8E8"/>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10" name="Ellipse 9"/>
          <p:cNvSpPr/>
          <p:nvPr/>
        </p:nvSpPr>
        <p:spPr>
          <a:xfrm rot="1297245">
            <a:off x="1625600" y="3674549"/>
            <a:ext cx="3924300" cy="1295400"/>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err="1" smtClean="0">
                <a:solidFill>
                  <a:schemeClr val="bg1"/>
                </a:solidFill>
              </a:rPr>
              <a:t>Context</a:t>
            </a:r>
            <a:r>
              <a:rPr lang="fr-FR" sz="4000" dirty="0" smtClean="0">
                <a:solidFill>
                  <a:schemeClr val="bg1"/>
                </a:solidFill>
              </a:rPr>
              <a:t> 1</a:t>
            </a:r>
          </a:p>
          <a:p>
            <a:pPr algn="ctr"/>
            <a:r>
              <a:rPr lang="fr-FR" sz="4000" dirty="0" smtClean="0">
                <a:solidFill>
                  <a:schemeClr val="bg1"/>
                </a:solidFill>
                <a:cs typeface="Corbel"/>
              </a:rPr>
              <a:t>θ</a:t>
            </a:r>
            <a:r>
              <a:rPr lang="fr-FR" sz="4000" baseline="-25000" dirty="0" smtClean="0">
                <a:solidFill>
                  <a:schemeClr val="bg1"/>
                </a:solidFill>
              </a:rPr>
              <a:t>1</a:t>
            </a:r>
            <a:endParaRPr lang="fr-FR" sz="4000" baseline="-25000" dirty="0">
              <a:solidFill>
                <a:schemeClr val="bg1"/>
              </a:solidFill>
            </a:endParaRPr>
          </a:p>
        </p:txBody>
      </p:sp>
      <p:sp>
        <p:nvSpPr>
          <p:cNvPr id="11" name="ZoneTexte 10"/>
          <p:cNvSpPr txBox="1"/>
          <p:nvPr/>
        </p:nvSpPr>
        <p:spPr>
          <a:xfrm>
            <a:off x="6426200" y="4220649"/>
            <a:ext cx="2717800" cy="2062103"/>
          </a:xfrm>
          <a:prstGeom prst="rect">
            <a:avLst/>
          </a:prstGeom>
          <a:noFill/>
        </p:spPr>
        <p:txBody>
          <a:bodyPr wrap="square" rtlCol="0">
            <a:spAutoFit/>
          </a:bodyPr>
          <a:lstStyle/>
          <a:p>
            <a:r>
              <a:rPr lang="fr-FR" sz="3200" dirty="0" smtClean="0">
                <a:solidFill>
                  <a:srgbClr val="FFFF66"/>
                </a:solidFill>
              </a:rPr>
              <a:t>4 </a:t>
            </a:r>
            <a:r>
              <a:rPr lang="fr-FR" sz="3200" dirty="0" err="1" smtClean="0">
                <a:solidFill>
                  <a:srgbClr val="FFFF66"/>
                </a:solidFill>
              </a:rPr>
              <a:t>modalities</a:t>
            </a:r>
            <a:r>
              <a:rPr lang="fr-FR" sz="3200" dirty="0">
                <a:solidFill>
                  <a:srgbClr val="FFFF66"/>
                </a:solidFill>
              </a:rPr>
              <a:t>?</a:t>
            </a:r>
            <a:r>
              <a:rPr lang="fr-FR" sz="3200" dirty="0" smtClean="0">
                <a:solidFill>
                  <a:srgbClr val="FFFF66"/>
                </a:solidFill>
              </a:rPr>
              <a:t> </a:t>
            </a:r>
          </a:p>
          <a:p>
            <a:r>
              <a:rPr lang="fr-FR" sz="3200" dirty="0" smtClean="0">
                <a:solidFill>
                  <a:srgbClr val="FFCD32"/>
                </a:solidFill>
              </a:rPr>
              <a:t>Y</a:t>
            </a:r>
            <a:r>
              <a:rPr lang="fr-FR" sz="3200" baseline="-25000" dirty="0" smtClean="0">
                <a:solidFill>
                  <a:srgbClr val="FFCD32"/>
                </a:solidFill>
              </a:rPr>
              <a:t>1</a:t>
            </a:r>
            <a:r>
              <a:rPr lang="fr-FR" sz="3200" dirty="0" smtClean="0">
                <a:solidFill>
                  <a:srgbClr val="00FFFF"/>
                </a:solidFill>
              </a:rPr>
              <a:t>Y</a:t>
            </a:r>
            <a:r>
              <a:rPr lang="fr-FR" sz="3200" baseline="-25000" dirty="0" smtClean="0">
                <a:solidFill>
                  <a:srgbClr val="00FFFF"/>
                </a:solidFill>
              </a:rPr>
              <a:t>2 </a:t>
            </a:r>
            <a:r>
              <a:rPr lang="fr-FR" sz="3200" dirty="0" smtClean="0">
                <a:solidFill>
                  <a:schemeClr val="tx1"/>
                </a:solidFill>
              </a:rPr>
              <a:t>or</a:t>
            </a:r>
            <a:r>
              <a:rPr lang="fr-FR" sz="3200" dirty="0" smtClean="0">
                <a:solidFill>
                  <a:srgbClr val="00FFFF"/>
                </a:solidFill>
              </a:rPr>
              <a:t> </a:t>
            </a:r>
            <a:r>
              <a:rPr lang="fr-FR" sz="3200" dirty="0" smtClean="0">
                <a:solidFill>
                  <a:srgbClr val="FFCD32"/>
                </a:solidFill>
              </a:rPr>
              <a:t>Y</a:t>
            </a:r>
            <a:r>
              <a:rPr lang="fr-FR" sz="3200" baseline="-25000" dirty="0" smtClean="0">
                <a:solidFill>
                  <a:srgbClr val="FFCD32"/>
                </a:solidFill>
              </a:rPr>
              <a:t>1</a:t>
            </a:r>
            <a:r>
              <a:rPr lang="fr-FR" sz="3200" dirty="0" smtClean="0">
                <a:solidFill>
                  <a:srgbClr val="00FFFF"/>
                </a:solidFill>
              </a:rPr>
              <a:t>N</a:t>
            </a:r>
            <a:r>
              <a:rPr lang="fr-FR" sz="3200" baseline="-25000" dirty="0" smtClean="0">
                <a:solidFill>
                  <a:srgbClr val="00FFFF"/>
                </a:solidFill>
              </a:rPr>
              <a:t>2</a:t>
            </a:r>
          </a:p>
          <a:p>
            <a:r>
              <a:rPr lang="fr-FR" sz="3200" dirty="0">
                <a:solidFill>
                  <a:srgbClr val="FFFFFF"/>
                </a:solidFill>
              </a:rPr>
              <a:t>o</a:t>
            </a:r>
            <a:r>
              <a:rPr lang="fr-FR" sz="3200" dirty="0" smtClean="0">
                <a:solidFill>
                  <a:srgbClr val="FFFFFF"/>
                </a:solidFill>
              </a:rPr>
              <a:t>r</a:t>
            </a:r>
            <a:r>
              <a:rPr lang="fr-FR" sz="3200" dirty="0" smtClean="0">
                <a:solidFill>
                  <a:srgbClr val="00FFFF"/>
                </a:solidFill>
              </a:rPr>
              <a:t> </a:t>
            </a:r>
            <a:r>
              <a:rPr lang="fr-FR" sz="3200" dirty="0">
                <a:solidFill>
                  <a:srgbClr val="FFCD32"/>
                </a:solidFill>
              </a:rPr>
              <a:t>N</a:t>
            </a:r>
            <a:r>
              <a:rPr lang="fr-FR" sz="3200" baseline="-25000" dirty="0" smtClean="0">
                <a:solidFill>
                  <a:srgbClr val="FFCD32"/>
                </a:solidFill>
              </a:rPr>
              <a:t>1</a:t>
            </a:r>
            <a:r>
              <a:rPr lang="fr-FR" sz="3200" dirty="0" smtClean="0">
                <a:solidFill>
                  <a:srgbClr val="00FFFF"/>
                </a:solidFill>
              </a:rPr>
              <a:t>Y</a:t>
            </a:r>
            <a:r>
              <a:rPr lang="fr-FR" sz="3200" baseline="-25000" dirty="0" smtClean="0">
                <a:solidFill>
                  <a:srgbClr val="00FFFF"/>
                </a:solidFill>
              </a:rPr>
              <a:t>2</a:t>
            </a:r>
          </a:p>
          <a:p>
            <a:r>
              <a:rPr lang="fr-FR" sz="3200" dirty="0" smtClean="0">
                <a:solidFill>
                  <a:srgbClr val="FFFFFF"/>
                </a:solidFill>
              </a:rPr>
              <a:t>or</a:t>
            </a:r>
            <a:r>
              <a:rPr lang="fr-FR" sz="3200" dirty="0" smtClean="0">
                <a:solidFill>
                  <a:srgbClr val="00FFFF"/>
                </a:solidFill>
              </a:rPr>
              <a:t> </a:t>
            </a:r>
            <a:r>
              <a:rPr lang="fr-FR" sz="3200" dirty="0" smtClean="0">
                <a:solidFill>
                  <a:srgbClr val="FFCD32"/>
                </a:solidFill>
              </a:rPr>
              <a:t>N</a:t>
            </a:r>
            <a:r>
              <a:rPr lang="fr-FR" sz="3200" baseline="-25000" dirty="0" smtClean="0">
                <a:solidFill>
                  <a:srgbClr val="FFCD32"/>
                </a:solidFill>
              </a:rPr>
              <a:t>1</a:t>
            </a:r>
            <a:r>
              <a:rPr lang="fr-FR" sz="3200" dirty="0">
                <a:solidFill>
                  <a:srgbClr val="00FFFF"/>
                </a:solidFill>
              </a:rPr>
              <a:t>N</a:t>
            </a:r>
            <a:r>
              <a:rPr lang="fr-FR" sz="3200" baseline="-25000" dirty="0" smtClean="0">
                <a:solidFill>
                  <a:srgbClr val="00FFFF"/>
                </a:solidFill>
              </a:rPr>
              <a:t>2</a:t>
            </a:r>
            <a:endParaRPr lang="fr-FR" sz="3200" baseline="-25000" dirty="0">
              <a:solidFill>
                <a:srgbClr val="00FFFF"/>
              </a:solidFill>
            </a:endParaRPr>
          </a:p>
        </p:txBody>
      </p:sp>
      <p:sp>
        <p:nvSpPr>
          <p:cNvPr id="12" name="Ellipse 11"/>
          <p:cNvSpPr/>
          <p:nvPr/>
        </p:nvSpPr>
        <p:spPr>
          <a:xfrm rot="278461">
            <a:off x="1600200" y="4093649"/>
            <a:ext cx="3924300" cy="1295400"/>
          </a:xfrm>
          <a:prstGeom prst="ellipse">
            <a:avLst/>
          </a:prstGeom>
          <a:solidFill>
            <a:srgbClr val="00FFFF">
              <a:alpha val="57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err="1" smtClean="0">
                <a:solidFill>
                  <a:schemeClr val="bg1"/>
                </a:solidFill>
              </a:rPr>
              <a:t>Context</a:t>
            </a:r>
            <a:r>
              <a:rPr lang="fr-FR" sz="4000" dirty="0" smtClean="0">
                <a:solidFill>
                  <a:schemeClr val="bg1"/>
                </a:solidFill>
              </a:rPr>
              <a:t> 2</a:t>
            </a:r>
          </a:p>
          <a:p>
            <a:pPr algn="ctr"/>
            <a:r>
              <a:rPr lang="fr-FR" sz="4000" dirty="0" smtClean="0">
                <a:solidFill>
                  <a:schemeClr val="bg1"/>
                </a:solidFill>
                <a:cs typeface="Corbel"/>
              </a:rPr>
              <a:t>θ</a:t>
            </a:r>
            <a:r>
              <a:rPr lang="fr-FR" sz="4000" baseline="-25000" dirty="0" smtClean="0">
                <a:solidFill>
                  <a:schemeClr val="bg1"/>
                </a:solidFill>
              </a:rPr>
              <a:t>2</a:t>
            </a:r>
            <a:endParaRPr lang="fr-FR" sz="4000" baseline="-25000" dirty="0">
              <a:solidFill>
                <a:schemeClr val="bg1"/>
              </a:solidFill>
            </a:endParaRPr>
          </a:p>
        </p:txBody>
      </p:sp>
      <p:sp>
        <p:nvSpPr>
          <p:cNvPr id="13" name="Ellipse 12"/>
          <p:cNvSpPr/>
          <p:nvPr/>
        </p:nvSpPr>
        <p:spPr>
          <a:xfrm>
            <a:off x="4572000" y="4436549"/>
            <a:ext cx="787400" cy="812800"/>
          </a:xfrm>
          <a:prstGeom prst="ellipse">
            <a:avLst/>
          </a:prstGeom>
          <a:solidFill>
            <a:srgbClr val="FFFF66"/>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smtClean="0">
                <a:solidFill>
                  <a:schemeClr val="bg1"/>
                </a:solidFill>
              </a:rPr>
              <a:t>S</a:t>
            </a:r>
            <a:endParaRPr lang="fr-FR" sz="4000" dirty="0">
              <a:solidFill>
                <a:schemeClr val="bg1"/>
              </a:solidFill>
            </a:endParaRPr>
          </a:p>
        </p:txBody>
      </p:sp>
      <p:cxnSp>
        <p:nvCxnSpPr>
          <p:cNvPr id="14" name="Connecteur droit avec flèche 13"/>
          <p:cNvCxnSpPr>
            <a:stCxn id="13" idx="6"/>
          </p:cNvCxnSpPr>
          <p:nvPr/>
        </p:nvCxnSpPr>
        <p:spPr>
          <a:xfrm flipV="1">
            <a:off x="5359400" y="4576249"/>
            <a:ext cx="1117600" cy="266700"/>
          </a:xfrm>
          <a:prstGeom prst="straightConnector1">
            <a:avLst/>
          </a:prstGeom>
          <a:ln w="57150" cmpd="sng">
            <a:solidFill>
              <a:srgbClr val="FFFF66"/>
            </a:solidFill>
            <a:tailEnd type="arrow"/>
          </a:ln>
        </p:spPr>
        <p:style>
          <a:lnRef idx="2">
            <a:schemeClr val="accent1"/>
          </a:lnRef>
          <a:fillRef idx="0">
            <a:schemeClr val="accent1"/>
          </a:fillRef>
          <a:effectRef idx="1">
            <a:schemeClr val="accent1"/>
          </a:effectRef>
          <a:fontRef idx="minor">
            <a:schemeClr val="tx1"/>
          </a:fontRef>
        </p:style>
      </p:cxnSp>
      <p:sp>
        <p:nvSpPr>
          <p:cNvPr id="19" name="ZoneTexte 18"/>
          <p:cNvSpPr txBox="1"/>
          <p:nvPr/>
        </p:nvSpPr>
        <p:spPr>
          <a:xfrm>
            <a:off x="215900" y="1177719"/>
            <a:ext cx="8674100" cy="1077218"/>
          </a:xfrm>
          <a:prstGeom prst="rect">
            <a:avLst/>
          </a:prstGeom>
          <a:noFill/>
          <a:ln>
            <a:solidFill>
              <a:srgbClr val="FFFFFF"/>
            </a:solidFill>
          </a:ln>
        </p:spPr>
        <p:txBody>
          <a:bodyPr wrap="square" rtlCol="0">
            <a:spAutoFit/>
          </a:bodyPr>
          <a:lstStyle/>
          <a:p>
            <a:r>
              <a:rPr lang="fr-FR" sz="3200" dirty="0" smtClean="0">
                <a:solidFill>
                  <a:srgbClr val="FFFFFF"/>
                </a:solidFill>
                <a:latin typeface="Corbel"/>
                <a:cs typeface="Corbel"/>
              </a:rPr>
              <a:t>Back to </a:t>
            </a:r>
            <a:r>
              <a:rPr lang="fr-FR" sz="3200" dirty="0" err="1" smtClean="0">
                <a:solidFill>
                  <a:srgbClr val="FFFFFF"/>
                </a:solidFill>
                <a:latin typeface="Corbel"/>
                <a:cs typeface="Corbel"/>
              </a:rPr>
              <a:t>Context</a:t>
            </a:r>
            <a:r>
              <a:rPr lang="fr-FR" sz="3200" dirty="0" smtClean="0">
                <a:solidFill>
                  <a:srgbClr val="FFFFFF"/>
                </a:solidFill>
                <a:latin typeface="Corbel"/>
                <a:cs typeface="Corbel"/>
              </a:rPr>
              <a:t> 1 : </a:t>
            </a:r>
            <a:r>
              <a:rPr lang="fr-FR" sz="3200" b="1" dirty="0">
                <a:solidFill>
                  <a:srgbClr val="FFFFFF"/>
                </a:solidFill>
                <a:latin typeface="Corbel"/>
                <a:cs typeface="Corbel"/>
              </a:rPr>
              <a:t>Can I </a:t>
            </a:r>
            <a:r>
              <a:rPr lang="fr-FR" sz="3200" b="1" dirty="0" err="1">
                <a:solidFill>
                  <a:srgbClr val="FFFFFF"/>
                </a:solidFill>
                <a:latin typeface="Corbel"/>
                <a:cs typeface="Corbel"/>
              </a:rPr>
              <a:t>predict</a:t>
            </a:r>
            <a:r>
              <a:rPr lang="fr-FR" sz="3200" b="1" dirty="0">
                <a:solidFill>
                  <a:srgbClr val="FFFFFF"/>
                </a:solidFill>
                <a:latin typeface="Corbel"/>
                <a:cs typeface="Corbel"/>
              </a:rPr>
              <a:t> the </a:t>
            </a:r>
            <a:r>
              <a:rPr lang="fr-FR" sz="3200" b="1" dirty="0" err="1">
                <a:solidFill>
                  <a:srgbClr val="FFFFFF"/>
                </a:solidFill>
                <a:latin typeface="Corbel"/>
                <a:cs typeface="Corbel"/>
              </a:rPr>
              <a:t>answers</a:t>
            </a:r>
            <a:r>
              <a:rPr lang="fr-FR" sz="3200" b="1" dirty="0">
                <a:solidFill>
                  <a:srgbClr val="FFFFFF"/>
                </a:solidFill>
                <a:latin typeface="Corbel"/>
                <a:cs typeface="Corbel"/>
              </a:rPr>
              <a:t> </a:t>
            </a:r>
            <a:r>
              <a:rPr lang="fr-FR" sz="3200" b="1" dirty="0" err="1">
                <a:solidFill>
                  <a:srgbClr val="FFFFFF"/>
                </a:solidFill>
                <a:latin typeface="Corbel"/>
                <a:cs typeface="Corbel"/>
              </a:rPr>
              <a:t>with</a:t>
            </a:r>
            <a:r>
              <a:rPr lang="fr-FR" sz="3200" b="1" dirty="0">
                <a:solidFill>
                  <a:srgbClr val="FFFFFF"/>
                </a:solidFill>
                <a:latin typeface="Corbel"/>
                <a:cs typeface="Corbel"/>
              </a:rPr>
              <a:t> </a:t>
            </a:r>
            <a:r>
              <a:rPr lang="fr-FR" sz="3200" b="1" dirty="0" err="1">
                <a:solidFill>
                  <a:srgbClr val="FFFFFF"/>
                </a:solidFill>
                <a:latin typeface="Corbel"/>
                <a:cs typeface="Corbel"/>
              </a:rPr>
              <a:t>certainty</a:t>
            </a:r>
            <a:r>
              <a:rPr lang="fr-FR" sz="3200" b="1" dirty="0">
                <a:solidFill>
                  <a:srgbClr val="FFFFFF"/>
                </a:solidFill>
                <a:latin typeface="Corbel"/>
                <a:cs typeface="Corbel"/>
              </a:rPr>
              <a:t>?</a:t>
            </a:r>
          </a:p>
        </p:txBody>
      </p:sp>
      <p:sp>
        <p:nvSpPr>
          <p:cNvPr id="15" name="Titre 3"/>
          <p:cNvSpPr>
            <a:spLocks noGrp="1"/>
          </p:cNvSpPr>
          <p:nvPr>
            <p:ph type="title"/>
          </p:nvPr>
        </p:nvSpPr>
        <p:spPr>
          <a:xfrm>
            <a:off x="457200" y="0"/>
            <a:ext cx="8229600" cy="1143000"/>
          </a:xfrm>
        </p:spPr>
        <p:txBody>
          <a:bodyPr>
            <a:normAutofit/>
          </a:bodyPr>
          <a:lstStyle/>
          <a:p>
            <a:r>
              <a:rPr lang="fr-FR" dirty="0"/>
              <a:t>Proof: </a:t>
            </a:r>
            <a:r>
              <a:rPr lang="fr-FR" dirty="0" smtClean="0"/>
              <a:t>building a </a:t>
            </a:r>
            <a:r>
              <a:rPr lang="fr-FR" dirty="0" err="1" smtClean="0"/>
              <a:t>modality</a:t>
            </a:r>
            <a:endParaRPr lang="fr-FR" dirty="0"/>
          </a:p>
        </p:txBody>
      </p:sp>
      <p:sp>
        <p:nvSpPr>
          <p:cNvPr id="17" name="ZoneTexte 16"/>
          <p:cNvSpPr txBox="1"/>
          <p:nvPr/>
        </p:nvSpPr>
        <p:spPr>
          <a:xfrm>
            <a:off x="4775200" y="5890280"/>
            <a:ext cx="1117600" cy="584776"/>
          </a:xfrm>
          <a:prstGeom prst="rect">
            <a:avLst/>
          </a:prstGeom>
          <a:noFill/>
          <a:ln w="57150" cmpd="sng">
            <a:solidFill>
              <a:srgbClr val="FF1B1A"/>
            </a:solidFill>
          </a:ln>
        </p:spPr>
        <p:txBody>
          <a:bodyPr wrap="square" rtlCol="0">
            <a:spAutoFit/>
          </a:bodyPr>
          <a:lstStyle/>
          <a:p>
            <a:pPr algn="ctr"/>
            <a:r>
              <a:rPr lang="fr-FR" sz="3200" i="1" dirty="0" smtClean="0">
                <a:solidFill>
                  <a:srgbClr val="FFFFFF"/>
                </a:solidFill>
                <a:latin typeface="Corbel"/>
                <a:cs typeface="Corbel"/>
              </a:rPr>
              <a:t>N=2 </a:t>
            </a:r>
          </a:p>
        </p:txBody>
      </p:sp>
      <p:cxnSp>
        <p:nvCxnSpPr>
          <p:cNvPr id="18" name="Connecteur droit avec flèche 17"/>
          <p:cNvCxnSpPr>
            <a:stCxn id="17" idx="0"/>
          </p:cNvCxnSpPr>
          <p:nvPr/>
        </p:nvCxnSpPr>
        <p:spPr>
          <a:xfrm flipH="1" flipV="1">
            <a:off x="5029200" y="5232400"/>
            <a:ext cx="304800" cy="657880"/>
          </a:xfrm>
          <a:prstGeom prst="straightConnector1">
            <a:avLst/>
          </a:prstGeom>
          <a:ln>
            <a:solidFill>
              <a:srgbClr val="FF1B1A"/>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72248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p:cNvSpPr/>
          <p:nvPr/>
        </p:nvSpPr>
        <p:spPr>
          <a:xfrm>
            <a:off x="292100" y="3632200"/>
            <a:ext cx="5295900" cy="2963349"/>
          </a:xfrm>
          <a:prstGeom prst="ellipse">
            <a:avLst/>
          </a:prstGeom>
          <a:solidFill>
            <a:srgbClr val="E8E8E8"/>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10" name="Ellipse 9"/>
          <p:cNvSpPr/>
          <p:nvPr/>
        </p:nvSpPr>
        <p:spPr>
          <a:xfrm rot="1297245">
            <a:off x="1625600" y="4233349"/>
            <a:ext cx="3924300" cy="1295400"/>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err="1" smtClean="0">
                <a:solidFill>
                  <a:schemeClr val="bg1"/>
                </a:solidFill>
              </a:rPr>
              <a:t>Context</a:t>
            </a:r>
            <a:r>
              <a:rPr lang="fr-FR" sz="4000" dirty="0" smtClean="0">
                <a:solidFill>
                  <a:schemeClr val="bg1"/>
                </a:solidFill>
              </a:rPr>
              <a:t> 1</a:t>
            </a:r>
          </a:p>
          <a:p>
            <a:pPr algn="ctr"/>
            <a:r>
              <a:rPr lang="fr-FR" sz="4000" dirty="0" smtClean="0">
                <a:solidFill>
                  <a:schemeClr val="bg1"/>
                </a:solidFill>
                <a:cs typeface="Corbel"/>
              </a:rPr>
              <a:t>θ</a:t>
            </a:r>
            <a:r>
              <a:rPr lang="fr-FR" sz="4000" baseline="-25000" dirty="0" smtClean="0">
                <a:solidFill>
                  <a:schemeClr val="bg1"/>
                </a:solidFill>
              </a:rPr>
              <a:t>1</a:t>
            </a:r>
            <a:endParaRPr lang="fr-FR" sz="4000" baseline="-25000" dirty="0">
              <a:solidFill>
                <a:schemeClr val="bg1"/>
              </a:solidFill>
            </a:endParaRPr>
          </a:p>
        </p:txBody>
      </p:sp>
      <p:sp>
        <p:nvSpPr>
          <p:cNvPr id="11" name="ZoneTexte 10"/>
          <p:cNvSpPr txBox="1"/>
          <p:nvPr/>
        </p:nvSpPr>
        <p:spPr>
          <a:xfrm>
            <a:off x="6426200" y="4779449"/>
            <a:ext cx="2717800" cy="2062103"/>
          </a:xfrm>
          <a:prstGeom prst="rect">
            <a:avLst/>
          </a:prstGeom>
          <a:noFill/>
        </p:spPr>
        <p:txBody>
          <a:bodyPr wrap="square" rtlCol="0">
            <a:spAutoFit/>
          </a:bodyPr>
          <a:lstStyle/>
          <a:p>
            <a:r>
              <a:rPr lang="fr-FR" sz="3200" dirty="0" smtClean="0">
                <a:solidFill>
                  <a:srgbClr val="FFFF66"/>
                </a:solidFill>
              </a:rPr>
              <a:t>4 </a:t>
            </a:r>
            <a:r>
              <a:rPr lang="fr-FR" sz="3200" dirty="0" err="1" smtClean="0">
                <a:solidFill>
                  <a:srgbClr val="FFFF66"/>
                </a:solidFill>
              </a:rPr>
              <a:t>modalities</a:t>
            </a:r>
            <a:r>
              <a:rPr lang="fr-FR" sz="3200" dirty="0">
                <a:solidFill>
                  <a:srgbClr val="FFFF66"/>
                </a:solidFill>
              </a:rPr>
              <a:t>?</a:t>
            </a:r>
            <a:r>
              <a:rPr lang="fr-FR" sz="3200" dirty="0" smtClean="0">
                <a:solidFill>
                  <a:srgbClr val="FFFF66"/>
                </a:solidFill>
              </a:rPr>
              <a:t> </a:t>
            </a:r>
          </a:p>
          <a:p>
            <a:r>
              <a:rPr lang="fr-FR" sz="3200" dirty="0" smtClean="0">
                <a:solidFill>
                  <a:srgbClr val="FFCD32"/>
                </a:solidFill>
              </a:rPr>
              <a:t>Y</a:t>
            </a:r>
            <a:r>
              <a:rPr lang="fr-FR" sz="3200" baseline="-25000" dirty="0" smtClean="0">
                <a:solidFill>
                  <a:srgbClr val="FFCD32"/>
                </a:solidFill>
              </a:rPr>
              <a:t>1</a:t>
            </a:r>
            <a:r>
              <a:rPr lang="fr-FR" sz="3200" dirty="0" smtClean="0">
                <a:solidFill>
                  <a:srgbClr val="00FFFF"/>
                </a:solidFill>
              </a:rPr>
              <a:t>Y</a:t>
            </a:r>
            <a:r>
              <a:rPr lang="fr-FR" sz="3200" baseline="-25000" dirty="0" smtClean="0">
                <a:solidFill>
                  <a:srgbClr val="00FFFF"/>
                </a:solidFill>
              </a:rPr>
              <a:t>2 </a:t>
            </a:r>
            <a:r>
              <a:rPr lang="fr-FR" sz="3200" dirty="0" smtClean="0">
                <a:solidFill>
                  <a:schemeClr val="tx1"/>
                </a:solidFill>
              </a:rPr>
              <a:t>or</a:t>
            </a:r>
            <a:r>
              <a:rPr lang="fr-FR" sz="3200" dirty="0" smtClean="0">
                <a:solidFill>
                  <a:srgbClr val="00FFFF"/>
                </a:solidFill>
              </a:rPr>
              <a:t> </a:t>
            </a:r>
            <a:r>
              <a:rPr lang="fr-FR" sz="3200" dirty="0" smtClean="0">
                <a:solidFill>
                  <a:srgbClr val="FFCD32"/>
                </a:solidFill>
              </a:rPr>
              <a:t>Y</a:t>
            </a:r>
            <a:r>
              <a:rPr lang="fr-FR" sz="3200" baseline="-25000" dirty="0" smtClean="0">
                <a:solidFill>
                  <a:srgbClr val="FFCD32"/>
                </a:solidFill>
              </a:rPr>
              <a:t>1</a:t>
            </a:r>
            <a:r>
              <a:rPr lang="fr-FR" sz="3200" dirty="0" smtClean="0">
                <a:solidFill>
                  <a:srgbClr val="00FFFF"/>
                </a:solidFill>
              </a:rPr>
              <a:t>N</a:t>
            </a:r>
            <a:r>
              <a:rPr lang="fr-FR" sz="3200" baseline="-25000" dirty="0" smtClean="0">
                <a:solidFill>
                  <a:srgbClr val="00FFFF"/>
                </a:solidFill>
              </a:rPr>
              <a:t>2</a:t>
            </a:r>
          </a:p>
          <a:p>
            <a:r>
              <a:rPr lang="fr-FR" sz="3200" dirty="0">
                <a:solidFill>
                  <a:srgbClr val="FFFFFF"/>
                </a:solidFill>
              </a:rPr>
              <a:t>o</a:t>
            </a:r>
            <a:r>
              <a:rPr lang="fr-FR" sz="3200" dirty="0" smtClean="0">
                <a:solidFill>
                  <a:srgbClr val="FFFFFF"/>
                </a:solidFill>
              </a:rPr>
              <a:t>r</a:t>
            </a:r>
            <a:r>
              <a:rPr lang="fr-FR" sz="3200" dirty="0" smtClean="0">
                <a:solidFill>
                  <a:srgbClr val="00FFFF"/>
                </a:solidFill>
              </a:rPr>
              <a:t> </a:t>
            </a:r>
            <a:r>
              <a:rPr lang="fr-FR" sz="3200" dirty="0">
                <a:solidFill>
                  <a:srgbClr val="FFCD32"/>
                </a:solidFill>
              </a:rPr>
              <a:t>N</a:t>
            </a:r>
            <a:r>
              <a:rPr lang="fr-FR" sz="3200" baseline="-25000" dirty="0" smtClean="0">
                <a:solidFill>
                  <a:srgbClr val="FFCD32"/>
                </a:solidFill>
              </a:rPr>
              <a:t>1</a:t>
            </a:r>
            <a:r>
              <a:rPr lang="fr-FR" sz="3200" dirty="0" smtClean="0">
                <a:solidFill>
                  <a:srgbClr val="00FFFF"/>
                </a:solidFill>
              </a:rPr>
              <a:t>Y</a:t>
            </a:r>
            <a:r>
              <a:rPr lang="fr-FR" sz="3200" baseline="-25000" dirty="0" smtClean="0">
                <a:solidFill>
                  <a:srgbClr val="00FFFF"/>
                </a:solidFill>
              </a:rPr>
              <a:t>2</a:t>
            </a:r>
          </a:p>
          <a:p>
            <a:r>
              <a:rPr lang="fr-FR" sz="3200" dirty="0" smtClean="0">
                <a:solidFill>
                  <a:srgbClr val="FFFFFF"/>
                </a:solidFill>
              </a:rPr>
              <a:t>or</a:t>
            </a:r>
            <a:r>
              <a:rPr lang="fr-FR" sz="3200" dirty="0" smtClean="0">
                <a:solidFill>
                  <a:srgbClr val="00FFFF"/>
                </a:solidFill>
              </a:rPr>
              <a:t> </a:t>
            </a:r>
            <a:r>
              <a:rPr lang="fr-FR" sz="3200" dirty="0" smtClean="0">
                <a:solidFill>
                  <a:srgbClr val="FFCD32"/>
                </a:solidFill>
              </a:rPr>
              <a:t>N</a:t>
            </a:r>
            <a:r>
              <a:rPr lang="fr-FR" sz="3200" baseline="-25000" dirty="0" smtClean="0">
                <a:solidFill>
                  <a:srgbClr val="FFCD32"/>
                </a:solidFill>
              </a:rPr>
              <a:t>1</a:t>
            </a:r>
            <a:r>
              <a:rPr lang="fr-FR" sz="3200" dirty="0">
                <a:solidFill>
                  <a:srgbClr val="00FFFF"/>
                </a:solidFill>
              </a:rPr>
              <a:t>N</a:t>
            </a:r>
            <a:r>
              <a:rPr lang="fr-FR" sz="3200" baseline="-25000" dirty="0" smtClean="0">
                <a:solidFill>
                  <a:srgbClr val="00FFFF"/>
                </a:solidFill>
              </a:rPr>
              <a:t>2</a:t>
            </a:r>
            <a:endParaRPr lang="fr-FR" sz="3200" baseline="-25000" dirty="0">
              <a:solidFill>
                <a:srgbClr val="00FFFF"/>
              </a:solidFill>
            </a:endParaRPr>
          </a:p>
        </p:txBody>
      </p:sp>
      <p:sp>
        <p:nvSpPr>
          <p:cNvPr id="12" name="Ellipse 11"/>
          <p:cNvSpPr/>
          <p:nvPr/>
        </p:nvSpPr>
        <p:spPr>
          <a:xfrm rot="278461">
            <a:off x="1600200" y="4652449"/>
            <a:ext cx="3924300" cy="1295400"/>
          </a:xfrm>
          <a:prstGeom prst="ellipse">
            <a:avLst/>
          </a:prstGeom>
          <a:solidFill>
            <a:srgbClr val="00FFFF">
              <a:alpha val="57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err="1" smtClean="0">
                <a:solidFill>
                  <a:schemeClr val="bg1"/>
                </a:solidFill>
              </a:rPr>
              <a:t>Context</a:t>
            </a:r>
            <a:r>
              <a:rPr lang="fr-FR" sz="4000" dirty="0" smtClean="0">
                <a:solidFill>
                  <a:schemeClr val="bg1"/>
                </a:solidFill>
              </a:rPr>
              <a:t> 2</a:t>
            </a:r>
          </a:p>
          <a:p>
            <a:pPr algn="ctr"/>
            <a:r>
              <a:rPr lang="fr-FR" sz="4000" dirty="0" smtClean="0">
                <a:solidFill>
                  <a:schemeClr val="bg1"/>
                </a:solidFill>
                <a:cs typeface="Corbel"/>
              </a:rPr>
              <a:t>θ</a:t>
            </a:r>
            <a:r>
              <a:rPr lang="fr-FR" sz="4000" baseline="-25000" dirty="0" smtClean="0">
                <a:solidFill>
                  <a:schemeClr val="bg1"/>
                </a:solidFill>
              </a:rPr>
              <a:t>2</a:t>
            </a:r>
            <a:endParaRPr lang="fr-FR" sz="4000" baseline="-25000" dirty="0">
              <a:solidFill>
                <a:schemeClr val="bg1"/>
              </a:solidFill>
            </a:endParaRPr>
          </a:p>
        </p:txBody>
      </p:sp>
      <p:sp>
        <p:nvSpPr>
          <p:cNvPr id="13" name="Ellipse 12"/>
          <p:cNvSpPr/>
          <p:nvPr/>
        </p:nvSpPr>
        <p:spPr>
          <a:xfrm>
            <a:off x="4572000" y="4995349"/>
            <a:ext cx="787400" cy="812800"/>
          </a:xfrm>
          <a:prstGeom prst="ellipse">
            <a:avLst/>
          </a:prstGeom>
          <a:solidFill>
            <a:srgbClr val="FFFF66"/>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smtClean="0">
                <a:solidFill>
                  <a:schemeClr val="bg1"/>
                </a:solidFill>
              </a:rPr>
              <a:t>S</a:t>
            </a:r>
            <a:endParaRPr lang="fr-FR" sz="4000" dirty="0">
              <a:solidFill>
                <a:schemeClr val="bg1"/>
              </a:solidFill>
            </a:endParaRPr>
          </a:p>
        </p:txBody>
      </p:sp>
      <p:cxnSp>
        <p:nvCxnSpPr>
          <p:cNvPr id="14" name="Connecteur droit avec flèche 13"/>
          <p:cNvCxnSpPr>
            <a:stCxn id="13" idx="6"/>
          </p:cNvCxnSpPr>
          <p:nvPr/>
        </p:nvCxnSpPr>
        <p:spPr>
          <a:xfrm flipV="1">
            <a:off x="5359400" y="5135049"/>
            <a:ext cx="1117600" cy="266700"/>
          </a:xfrm>
          <a:prstGeom prst="straightConnector1">
            <a:avLst/>
          </a:prstGeom>
          <a:ln w="57150" cmpd="sng">
            <a:solidFill>
              <a:srgbClr val="FFFF66"/>
            </a:solidFill>
            <a:tailEnd type="arrow"/>
          </a:ln>
        </p:spPr>
        <p:style>
          <a:lnRef idx="2">
            <a:schemeClr val="accent1"/>
          </a:lnRef>
          <a:fillRef idx="0">
            <a:schemeClr val="accent1"/>
          </a:fillRef>
          <a:effectRef idx="1">
            <a:schemeClr val="accent1"/>
          </a:effectRef>
          <a:fontRef idx="minor">
            <a:schemeClr val="tx1"/>
          </a:fontRef>
        </p:style>
      </p:cxnSp>
      <p:sp>
        <p:nvSpPr>
          <p:cNvPr id="19" name="ZoneTexte 18"/>
          <p:cNvSpPr txBox="1"/>
          <p:nvPr/>
        </p:nvSpPr>
        <p:spPr>
          <a:xfrm>
            <a:off x="190500" y="1165019"/>
            <a:ext cx="8674100" cy="1569660"/>
          </a:xfrm>
          <a:prstGeom prst="rect">
            <a:avLst/>
          </a:prstGeom>
          <a:noFill/>
          <a:ln>
            <a:solidFill>
              <a:srgbClr val="FFFFFF"/>
            </a:solidFill>
          </a:ln>
        </p:spPr>
        <p:txBody>
          <a:bodyPr wrap="square" rtlCol="0">
            <a:spAutoFit/>
          </a:bodyPr>
          <a:lstStyle/>
          <a:p>
            <a:pPr algn="ctr"/>
            <a:r>
              <a:rPr lang="fr-FR" sz="3200" dirty="0" smtClean="0">
                <a:solidFill>
                  <a:srgbClr val="FFFFFF"/>
                </a:solidFill>
                <a:latin typeface="Corbel"/>
                <a:cs typeface="Corbel"/>
              </a:rPr>
              <a:t>The </a:t>
            </a:r>
            <a:r>
              <a:rPr lang="fr-FR" sz="3200" dirty="0" err="1">
                <a:solidFill>
                  <a:srgbClr val="FFFFFF"/>
                </a:solidFill>
                <a:latin typeface="Corbel"/>
                <a:cs typeface="Corbel"/>
              </a:rPr>
              <a:t>answers</a:t>
            </a:r>
            <a:r>
              <a:rPr lang="fr-FR" sz="3200" dirty="0">
                <a:solidFill>
                  <a:srgbClr val="FFFFFF"/>
                </a:solidFill>
                <a:latin typeface="Corbel"/>
                <a:cs typeface="Corbel"/>
              </a:rPr>
              <a:t> </a:t>
            </a:r>
            <a:r>
              <a:rPr lang="fr-FR" sz="3200" dirty="0" err="1">
                <a:solidFill>
                  <a:srgbClr val="FFFFFF"/>
                </a:solidFill>
                <a:latin typeface="Corbel"/>
                <a:cs typeface="Corbel"/>
              </a:rPr>
              <a:t>cannot</a:t>
            </a:r>
            <a:r>
              <a:rPr lang="fr-FR" sz="3200" dirty="0">
                <a:solidFill>
                  <a:srgbClr val="FFFFFF"/>
                </a:solidFill>
                <a:latin typeface="Corbel"/>
                <a:cs typeface="Corbel"/>
              </a:rPr>
              <a:t> </a:t>
            </a:r>
            <a:r>
              <a:rPr lang="fr-FR" sz="3200" dirty="0" err="1">
                <a:solidFill>
                  <a:srgbClr val="FFFFFF"/>
                </a:solidFill>
                <a:latin typeface="Corbel"/>
                <a:cs typeface="Corbel"/>
              </a:rPr>
              <a:t>be</a:t>
            </a:r>
            <a:r>
              <a:rPr lang="fr-FR" sz="3200" dirty="0">
                <a:solidFill>
                  <a:srgbClr val="FFFFFF"/>
                </a:solidFill>
                <a:latin typeface="Corbel"/>
                <a:cs typeface="Corbel"/>
              </a:rPr>
              <a:t> </a:t>
            </a:r>
            <a:r>
              <a:rPr lang="fr-FR" sz="3200" dirty="0" err="1">
                <a:solidFill>
                  <a:srgbClr val="FFFFFF"/>
                </a:solidFill>
                <a:latin typeface="Corbel"/>
                <a:cs typeface="Corbel"/>
              </a:rPr>
              <a:t>predicted</a:t>
            </a:r>
            <a:r>
              <a:rPr lang="fr-FR" sz="3200" dirty="0">
                <a:solidFill>
                  <a:srgbClr val="FFFFFF"/>
                </a:solidFill>
                <a:latin typeface="Corbel"/>
                <a:cs typeface="Corbel"/>
              </a:rPr>
              <a:t>, </a:t>
            </a:r>
            <a:r>
              <a:rPr lang="fr-FR" sz="3200" dirty="0" err="1">
                <a:solidFill>
                  <a:schemeClr val="tx1"/>
                </a:solidFill>
                <a:latin typeface="Corbel"/>
                <a:cs typeface="Corbel"/>
              </a:rPr>
              <a:t>otherwise</a:t>
            </a:r>
            <a:r>
              <a:rPr lang="fr-FR" sz="3200" dirty="0">
                <a:solidFill>
                  <a:schemeClr val="tx1"/>
                </a:solidFill>
                <a:latin typeface="Corbel"/>
                <a:cs typeface="Corbel"/>
              </a:rPr>
              <a:t> </a:t>
            </a:r>
            <a:r>
              <a:rPr lang="fr-FR" sz="3200" dirty="0" err="1">
                <a:solidFill>
                  <a:schemeClr val="tx1"/>
                </a:solidFill>
                <a:latin typeface="Corbel"/>
                <a:cs typeface="Corbel"/>
              </a:rPr>
              <a:t>there</a:t>
            </a:r>
            <a:r>
              <a:rPr lang="fr-FR" sz="3200" dirty="0">
                <a:solidFill>
                  <a:schemeClr val="tx1"/>
                </a:solidFill>
                <a:latin typeface="Corbel"/>
                <a:cs typeface="Corbel"/>
              </a:rPr>
              <a:t> </a:t>
            </a:r>
            <a:r>
              <a:rPr lang="fr-FR" sz="3200" dirty="0" err="1">
                <a:solidFill>
                  <a:schemeClr val="tx1"/>
                </a:solidFill>
                <a:latin typeface="Corbel"/>
                <a:cs typeface="Corbel"/>
              </a:rPr>
              <a:t>would</a:t>
            </a:r>
            <a:r>
              <a:rPr lang="fr-FR" sz="3200" dirty="0">
                <a:solidFill>
                  <a:schemeClr val="tx1"/>
                </a:solidFill>
                <a:latin typeface="Corbel"/>
                <a:cs typeface="Corbel"/>
              </a:rPr>
              <a:t> </a:t>
            </a:r>
            <a:r>
              <a:rPr lang="fr-FR" sz="3200" dirty="0" err="1">
                <a:solidFill>
                  <a:schemeClr val="tx1"/>
                </a:solidFill>
                <a:latin typeface="Corbel"/>
                <a:cs typeface="Corbel"/>
              </a:rPr>
              <a:t>be</a:t>
            </a:r>
            <a:r>
              <a:rPr lang="fr-FR" sz="3200" dirty="0">
                <a:solidFill>
                  <a:schemeClr val="tx1"/>
                </a:solidFill>
                <a:latin typeface="Corbel"/>
                <a:cs typeface="Corbel"/>
              </a:rPr>
              <a:t> </a:t>
            </a:r>
            <a:r>
              <a:rPr lang="fr-FR" sz="3200" dirty="0" smtClean="0">
                <a:solidFill>
                  <a:schemeClr val="tx1"/>
                </a:solidFill>
                <a:latin typeface="Corbel"/>
                <a:cs typeface="Corbel"/>
              </a:rPr>
              <a:t>4 </a:t>
            </a:r>
            <a:r>
              <a:rPr lang="fr-FR" sz="3200" dirty="0">
                <a:solidFill>
                  <a:schemeClr val="tx1"/>
                </a:solidFill>
                <a:latin typeface="Corbel"/>
                <a:cs typeface="Corbel"/>
              </a:rPr>
              <a:t>exclusive </a:t>
            </a:r>
            <a:r>
              <a:rPr lang="fr-FR" sz="3200" dirty="0" err="1">
                <a:solidFill>
                  <a:schemeClr val="tx1"/>
                </a:solidFill>
                <a:latin typeface="Corbel"/>
                <a:cs typeface="Corbel"/>
              </a:rPr>
              <a:t>modalities</a:t>
            </a:r>
            <a:endParaRPr lang="fr-FR" sz="3200" dirty="0">
              <a:solidFill>
                <a:schemeClr val="tx1"/>
              </a:solidFill>
              <a:latin typeface="Corbel"/>
              <a:cs typeface="Corbel"/>
            </a:endParaRPr>
          </a:p>
          <a:p>
            <a:pPr algn="ctr"/>
            <a:r>
              <a:rPr lang="fr-FR" sz="3200" b="1" dirty="0">
                <a:solidFill>
                  <a:schemeClr val="tx1"/>
                </a:solidFill>
                <a:latin typeface="Corbel"/>
                <a:cs typeface="Corbel"/>
              </a:rPr>
              <a:t>=&gt; Violation of the </a:t>
            </a:r>
            <a:r>
              <a:rPr lang="fr-FR" sz="3200" b="1" dirty="0" err="1">
                <a:solidFill>
                  <a:schemeClr val="tx1"/>
                </a:solidFill>
                <a:latin typeface="Corbel"/>
                <a:cs typeface="Corbel"/>
              </a:rPr>
              <a:t>quantization</a:t>
            </a:r>
            <a:r>
              <a:rPr lang="fr-FR" sz="3200" b="1" dirty="0">
                <a:solidFill>
                  <a:schemeClr val="tx1"/>
                </a:solidFill>
                <a:latin typeface="Corbel"/>
                <a:cs typeface="Corbel"/>
              </a:rPr>
              <a:t> </a:t>
            </a:r>
            <a:r>
              <a:rPr lang="fr-FR" sz="3200" b="1" dirty="0" err="1" smtClean="0">
                <a:solidFill>
                  <a:schemeClr val="tx1"/>
                </a:solidFill>
                <a:latin typeface="Corbel"/>
                <a:cs typeface="Corbel"/>
              </a:rPr>
              <a:t>postulate</a:t>
            </a:r>
            <a:endParaRPr lang="fr-FR" sz="3200" b="1" dirty="0">
              <a:solidFill>
                <a:schemeClr val="tx1"/>
              </a:solidFill>
              <a:latin typeface="Corbel"/>
              <a:cs typeface="Corbel"/>
            </a:endParaRPr>
          </a:p>
        </p:txBody>
      </p:sp>
      <p:sp>
        <p:nvSpPr>
          <p:cNvPr id="15" name="Titre 3"/>
          <p:cNvSpPr>
            <a:spLocks noGrp="1"/>
          </p:cNvSpPr>
          <p:nvPr>
            <p:ph type="title"/>
          </p:nvPr>
        </p:nvSpPr>
        <p:spPr>
          <a:xfrm>
            <a:off x="457200" y="0"/>
            <a:ext cx="8229600" cy="1143000"/>
          </a:xfrm>
        </p:spPr>
        <p:txBody>
          <a:bodyPr>
            <a:normAutofit/>
          </a:bodyPr>
          <a:lstStyle/>
          <a:p>
            <a:r>
              <a:rPr lang="fr-FR" dirty="0"/>
              <a:t>Proof: </a:t>
            </a:r>
            <a:r>
              <a:rPr lang="fr-FR" dirty="0" smtClean="0"/>
              <a:t>building a </a:t>
            </a:r>
            <a:r>
              <a:rPr lang="fr-FR" dirty="0" err="1" smtClean="0"/>
              <a:t>modality</a:t>
            </a:r>
            <a:endParaRPr lang="fr-FR" dirty="0"/>
          </a:p>
        </p:txBody>
      </p:sp>
      <p:cxnSp>
        <p:nvCxnSpPr>
          <p:cNvPr id="17" name="Connecteur droit 16"/>
          <p:cNvCxnSpPr/>
          <p:nvPr/>
        </p:nvCxnSpPr>
        <p:spPr>
          <a:xfrm>
            <a:off x="5778500" y="4398433"/>
            <a:ext cx="3124200" cy="224790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H="1">
            <a:off x="5778500" y="4385733"/>
            <a:ext cx="2870200" cy="220980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1642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p:cNvSpPr/>
          <p:nvPr/>
        </p:nvSpPr>
        <p:spPr>
          <a:xfrm>
            <a:off x="1494815" y="1748362"/>
            <a:ext cx="4940300" cy="1498600"/>
          </a:xfrm>
          <a:prstGeom prst="ellipse">
            <a:avLst/>
          </a:prstGeom>
          <a:solidFill>
            <a:srgbClr val="E8E8E8"/>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smtClean="0">
                <a:solidFill>
                  <a:schemeClr val="bg1"/>
                </a:solidFill>
              </a:rPr>
              <a:t>The </a:t>
            </a:r>
            <a:r>
              <a:rPr lang="fr-FR" sz="4000" dirty="0" err="1" smtClean="0">
                <a:solidFill>
                  <a:schemeClr val="bg1"/>
                </a:solidFill>
              </a:rPr>
              <a:t>natural</a:t>
            </a:r>
            <a:r>
              <a:rPr lang="fr-FR" sz="4000" dirty="0" smtClean="0">
                <a:solidFill>
                  <a:schemeClr val="bg1"/>
                </a:solidFill>
              </a:rPr>
              <a:t> world</a:t>
            </a:r>
            <a:endParaRPr lang="fr-FR" sz="4000" dirty="0">
              <a:solidFill>
                <a:schemeClr val="bg1"/>
              </a:solidFill>
            </a:endParaRPr>
          </a:p>
        </p:txBody>
      </p:sp>
      <p:sp>
        <p:nvSpPr>
          <p:cNvPr id="4" name="Titre 3"/>
          <p:cNvSpPr>
            <a:spLocks noGrp="1"/>
          </p:cNvSpPr>
          <p:nvPr>
            <p:ph type="title"/>
          </p:nvPr>
        </p:nvSpPr>
        <p:spPr>
          <a:xfrm>
            <a:off x="0" y="0"/>
            <a:ext cx="9144000" cy="1143000"/>
          </a:xfrm>
        </p:spPr>
        <p:txBody>
          <a:bodyPr>
            <a:normAutofit fontScale="90000"/>
          </a:bodyPr>
          <a:lstStyle/>
          <a:p>
            <a:r>
              <a:rPr lang="fr-FR" sz="4700" dirty="0" err="1" smtClean="0"/>
              <a:t>What</a:t>
            </a:r>
            <a:r>
              <a:rPr lang="fr-FR" sz="4700" dirty="0" smtClean="0"/>
              <a:t> </a:t>
            </a:r>
            <a:r>
              <a:rPr lang="fr-FR" sz="4700" dirty="0" err="1" smtClean="0"/>
              <a:t>is</a:t>
            </a:r>
            <a:r>
              <a:rPr lang="fr-FR" sz="4700" dirty="0" smtClean="0"/>
              <a:t> a </a:t>
            </a:r>
            <a:r>
              <a:rPr lang="fr-FR" sz="4700" dirty="0" err="1" smtClean="0"/>
              <a:t>physical</a:t>
            </a:r>
            <a:r>
              <a:rPr lang="fr-FR" sz="4700" dirty="0" smtClean="0"/>
              <a:t> state </a:t>
            </a:r>
            <a:r>
              <a:rPr lang="fr-FR" sz="3600" i="1" dirty="0" smtClean="0"/>
              <a:t>(in </a:t>
            </a:r>
            <a:r>
              <a:rPr lang="fr-FR" sz="3600" i="1" dirty="0" err="1" smtClean="0"/>
              <a:t>classical</a:t>
            </a:r>
            <a:r>
              <a:rPr lang="fr-FR" sz="3600" i="1" dirty="0" smtClean="0"/>
              <a:t> </a:t>
            </a:r>
            <a:r>
              <a:rPr lang="fr-FR" sz="3600" i="1" dirty="0" err="1" smtClean="0"/>
              <a:t>physics</a:t>
            </a:r>
            <a:r>
              <a:rPr lang="fr-FR" sz="3600" i="1" dirty="0" smtClean="0"/>
              <a:t>)</a:t>
            </a:r>
            <a:r>
              <a:rPr lang="fr-FR" dirty="0" smtClean="0"/>
              <a:t>?</a:t>
            </a:r>
            <a:endParaRPr lang="fr-FR" dirty="0"/>
          </a:p>
        </p:txBody>
      </p:sp>
      <p:sp>
        <p:nvSpPr>
          <p:cNvPr id="2" name="Ellipse 1"/>
          <p:cNvSpPr/>
          <p:nvPr/>
        </p:nvSpPr>
        <p:spPr>
          <a:xfrm>
            <a:off x="5355615" y="2103962"/>
            <a:ext cx="787400" cy="812800"/>
          </a:xfrm>
          <a:prstGeom prst="ellipse">
            <a:avLst/>
          </a:prstGeom>
          <a:solidFill>
            <a:srgbClr val="FFFF66"/>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smtClean="0">
                <a:solidFill>
                  <a:schemeClr val="bg1"/>
                </a:solidFill>
              </a:rPr>
              <a:t>S</a:t>
            </a:r>
            <a:endParaRPr lang="fr-FR" sz="4000" dirty="0">
              <a:solidFill>
                <a:schemeClr val="bg1"/>
              </a:solidFill>
            </a:endParaRPr>
          </a:p>
        </p:txBody>
      </p:sp>
      <p:cxnSp>
        <p:nvCxnSpPr>
          <p:cNvPr id="14" name="Connecteur droit avec flèche 13"/>
          <p:cNvCxnSpPr>
            <a:endCxn id="2" idx="4"/>
          </p:cNvCxnSpPr>
          <p:nvPr/>
        </p:nvCxnSpPr>
        <p:spPr>
          <a:xfrm flipV="1">
            <a:off x="4622800" y="2916762"/>
            <a:ext cx="1126515" cy="1181100"/>
          </a:xfrm>
          <a:prstGeom prst="straightConnector1">
            <a:avLst/>
          </a:prstGeom>
          <a:ln w="57150" cmpd="sng">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508000" y="1185329"/>
            <a:ext cx="7543800" cy="2556933"/>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p:nvSpPr>
        <p:spPr>
          <a:xfrm>
            <a:off x="499531" y="4132640"/>
            <a:ext cx="7552267" cy="2554545"/>
          </a:xfrm>
          <a:prstGeom prst="rect">
            <a:avLst/>
          </a:prstGeom>
          <a:ln>
            <a:solidFill>
              <a:srgbClr val="FFFFFF"/>
            </a:solidFill>
          </a:ln>
        </p:spPr>
        <p:txBody>
          <a:bodyPr wrap="square">
            <a:spAutoFit/>
          </a:bodyPr>
          <a:lstStyle/>
          <a:p>
            <a:pPr algn="ctr"/>
            <a:r>
              <a:rPr lang="fr-FR" sz="3200" b="1" dirty="0" err="1" smtClean="0">
                <a:solidFill>
                  <a:schemeClr val="tx1"/>
                </a:solidFill>
                <a:latin typeface="Corbel"/>
                <a:cs typeface="Corbel"/>
              </a:rPr>
              <a:t>Statement</a:t>
            </a:r>
            <a:r>
              <a:rPr lang="fr-FR" sz="3200" b="1" dirty="0" smtClean="0">
                <a:solidFill>
                  <a:schemeClr val="tx1"/>
                </a:solidFill>
                <a:latin typeface="Corbel"/>
                <a:cs typeface="Corbel"/>
              </a:rPr>
              <a:t> of </a:t>
            </a:r>
            <a:r>
              <a:rPr lang="fr-FR" sz="3200" b="1" dirty="0" err="1" smtClean="0">
                <a:solidFill>
                  <a:schemeClr val="tx1"/>
                </a:solidFill>
                <a:latin typeface="Corbel"/>
                <a:cs typeface="Corbel"/>
              </a:rPr>
              <a:t>objectivity</a:t>
            </a:r>
            <a:r>
              <a:rPr lang="fr-FR" sz="3200" b="1" dirty="0" smtClean="0">
                <a:solidFill>
                  <a:schemeClr val="tx1"/>
                </a:solidFill>
                <a:latin typeface="Corbel"/>
                <a:cs typeface="Corbel"/>
              </a:rPr>
              <a:t> :</a:t>
            </a:r>
          </a:p>
          <a:p>
            <a:pPr marL="457200" indent="-457200" algn="ctr">
              <a:buFont typeface="Arial"/>
              <a:buChar char="•"/>
            </a:pPr>
            <a:r>
              <a:rPr lang="fr-FR" sz="3200" dirty="0" smtClean="0">
                <a:solidFill>
                  <a:schemeClr val="tx1"/>
                </a:solidFill>
                <a:latin typeface="Corbel"/>
                <a:cs typeface="Corbel"/>
              </a:rPr>
              <a:t>There are </a:t>
            </a:r>
            <a:r>
              <a:rPr lang="fr-FR" sz="3200" dirty="0" err="1" smtClean="0">
                <a:solidFill>
                  <a:schemeClr val="tx1"/>
                </a:solidFill>
                <a:latin typeface="Corbel"/>
                <a:cs typeface="Corbel"/>
              </a:rPr>
              <a:t>systems</a:t>
            </a:r>
            <a:r>
              <a:rPr lang="fr-FR" sz="3200" dirty="0" smtClean="0">
                <a:solidFill>
                  <a:schemeClr val="tx1"/>
                </a:solidFill>
                <a:latin typeface="Corbel"/>
                <a:cs typeface="Corbel"/>
              </a:rPr>
              <a:t> = isolable </a:t>
            </a:r>
            <a:r>
              <a:rPr lang="fr-FR" sz="3200" dirty="0" err="1" smtClean="0">
                <a:solidFill>
                  <a:schemeClr val="tx1"/>
                </a:solidFill>
                <a:latin typeface="Corbel"/>
                <a:cs typeface="Corbel"/>
              </a:rPr>
              <a:t>entities</a:t>
            </a:r>
            <a:r>
              <a:rPr lang="fr-FR" sz="3200" dirty="0" smtClean="0">
                <a:solidFill>
                  <a:schemeClr val="tx1"/>
                </a:solidFill>
                <a:latin typeface="Corbel"/>
                <a:cs typeface="Corbel"/>
              </a:rPr>
              <a:t> of the </a:t>
            </a:r>
            <a:r>
              <a:rPr lang="fr-FR" sz="3200" dirty="0" err="1" smtClean="0">
                <a:solidFill>
                  <a:schemeClr val="tx1"/>
                </a:solidFill>
                <a:latin typeface="Corbel"/>
                <a:cs typeface="Corbel"/>
              </a:rPr>
              <a:t>natural</a:t>
            </a:r>
            <a:r>
              <a:rPr lang="fr-FR" sz="3200" dirty="0" smtClean="0">
                <a:solidFill>
                  <a:schemeClr val="tx1"/>
                </a:solidFill>
                <a:latin typeface="Corbel"/>
                <a:cs typeface="Corbel"/>
              </a:rPr>
              <a:t> world</a:t>
            </a:r>
          </a:p>
          <a:p>
            <a:pPr marL="457200" indent="-457200" algn="ctr">
              <a:buFont typeface="Arial"/>
              <a:buChar char="•"/>
            </a:pPr>
            <a:r>
              <a:rPr lang="fr-FR" sz="3200" dirty="0" smtClean="0">
                <a:solidFill>
                  <a:schemeClr val="tx1"/>
                </a:solidFill>
                <a:latin typeface="Corbel"/>
                <a:cs typeface="Corbel"/>
              </a:rPr>
              <a:t>A system has a state (</a:t>
            </a:r>
            <a:r>
              <a:rPr lang="fr-FR" sz="3200" dirty="0" err="1" smtClean="0">
                <a:solidFill>
                  <a:schemeClr val="tx1"/>
                </a:solidFill>
                <a:latin typeface="Corbel"/>
                <a:cs typeface="Corbel"/>
              </a:rPr>
              <a:t>even</a:t>
            </a:r>
            <a:r>
              <a:rPr lang="fr-FR" sz="3200" dirty="0" smtClean="0">
                <a:solidFill>
                  <a:schemeClr val="tx1"/>
                </a:solidFill>
                <a:latin typeface="Corbel"/>
                <a:cs typeface="Corbel"/>
              </a:rPr>
              <a:t> if </a:t>
            </a:r>
            <a:r>
              <a:rPr lang="fr-FR" sz="3200" dirty="0" err="1" smtClean="0">
                <a:solidFill>
                  <a:schemeClr val="tx1"/>
                </a:solidFill>
                <a:latin typeface="Corbel"/>
                <a:cs typeface="Corbel"/>
              </a:rPr>
              <a:t>unobserved</a:t>
            </a:r>
            <a:r>
              <a:rPr lang="fr-FR" sz="3200" dirty="0" smtClean="0">
                <a:solidFill>
                  <a:schemeClr val="tx1"/>
                </a:solidFill>
                <a:latin typeface="Corbel"/>
                <a:cs typeface="Corbel"/>
              </a:rPr>
              <a:t>) and I </a:t>
            </a:r>
            <a:r>
              <a:rPr lang="fr-FR" sz="3200" dirty="0" err="1" smtClean="0">
                <a:solidFill>
                  <a:schemeClr val="tx1"/>
                </a:solidFill>
                <a:latin typeface="Corbel"/>
                <a:cs typeface="Corbel"/>
              </a:rPr>
              <a:t>can</a:t>
            </a:r>
            <a:r>
              <a:rPr lang="fr-FR" sz="3200" dirty="0" smtClean="0">
                <a:solidFill>
                  <a:schemeClr val="tx1"/>
                </a:solidFill>
                <a:latin typeface="Corbel"/>
                <a:cs typeface="Corbel"/>
              </a:rPr>
              <a:t> know </a:t>
            </a:r>
            <a:r>
              <a:rPr lang="fr-FR" sz="3200" dirty="0" err="1" smtClean="0">
                <a:solidFill>
                  <a:schemeClr val="tx1"/>
                </a:solidFill>
                <a:latin typeface="Corbel"/>
                <a:cs typeface="Corbel"/>
              </a:rPr>
              <a:t>it</a:t>
            </a:r>
            <a:endParaRPr lang="fr-FR" sz="3200" dirty="0" smtClean="0">
              <a:solidFill>
                <a:schemeClr val="tx1"/>
              </a:solidFill>
              <a:latin typeface="Corbel"/>
              <a:cs typeface="Corbel"/>
            </a:endParaRPr>
          </a:p>
        </p:txBody>
      </p:sp>
    </p:spTree>
    <p:extLst>
      <p:ext uri="{BB962C8B-B14F-4D97-AF65-F5344CB8AC3E}">
        <p14:creationId xmlns:p14="http://schemas.microsoft.com/office/powerpoint/2010/main" val="346405319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p:cNvSpPr/>
          <p:nvPr/>
        </p:nvSpPr>
        <p:spPr>
          <a:xfrm>
            <a:off x="292100" y="3632200"/>
            <a:ext cx="5295900" cy="2963349"/>
          </a:xfrm>
          <a:prstGeom prst="ellipse">
            <a:avLst/>
          </a:prstGeom>
          <a:solidFill>
            <a:srgbClr val="E8E8E8"/>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10" name="Ellipse 9"/>
          <p:cNvSpPr/>
          <p:nvPr/>
        </p:nvSpPr>
        <p:spPr>
          <a:xfrm rot="1297245">
            <a:off x="1625600" y="4233349"/>
            <a:ext cx="3924300" cy="1295400"/>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err="1" smtClean="0">
                <a:solidFill>
                  <a:schemeClr val="bg1"/>
                </a:solidFill>
              </a:rPr>
              <a:t>Context</a:t>
            </a:r>
            <a:r>
              <a:rPr lang="fr-FR" sz="4000" dirty="0" smtClean="0">
                <a:solidFill>
                  <a:schemeClr val="bg1"/>
                </a:solidFill>
              </a:rPr>
              <a:t> 1</a:t>
            </a:r>
          </a:p>
          <a:p>
            <a:pPr algn="ctr"/>
            <a:r>
              <a:rPr lang="fr-FR" sz="4000" dirty="0" smtClean="0">
                <a:solidFill>
                  <a:schemeClr val="bg1"/>
                </a:solidFill>
                <a:cs typeface="Corbel"/>
              </a:rPr>
              <a:t>θ</a:t>
            </a:r>
            <a:r>
              <a:rPr lang="fr-FR" sz="4000" baseline="-25000" dirty="0" smtClean="0">
                <a:solidFill>
                  <a:schemeClr val="bg1"/>
                </a:solidFill>
              </a:rPr>
              <a:t>1</a:t>
            </a:r>
            <a:endParaRPr lang="fr-FR" sz="4000" baseline="-25000" dirty="0">
              <a:solidFill>
                <a:schemeClr val="bg1"/>
              </a:solidFill>
            </a:endParaRPr>
          </a:p>
        </p:txBody>
      </p:sp>
      <p:sp>
        <p:nvSpPr>
          <p:cNvPr id="11" name="ZoneTexte 10"/>
          <p:cNvSpPr txBox="1"/>
          <p:nvPr/>
        </p:nvSpPr>
        <p:spPr>
          <a:xfrm>
            <a:off x="6426200" y="4779449"/>
            <a:ext cx="2717800" cy="2062103"/>
          </a:xfrm>
          <a:prstGeom prst="rect">
            <a:avLst/>
          </a:prstGeom>
          <a:noFill/>
        </p:spPr>
        <p:txBody>
          <a:bodyPr wrap="square" rtlCol="0">
            <a:spAutoFit/>
          </a:bodyPr>
          <a:lstStyle/>
          <a:p>
            <a:r>
              <a:rPr lang="fr-FR" sz="3200" dirty="0" smtClean="0">
                <a:solidFill>
                  <a:srgbClr val="FFFF66"/>
                </a:solidFill>
              </a:rPr>
              <a:t>4 </a:t>
            </a:r>
            <a:r>
              <a:rPr lang="fr-FR" sz="3200" dirty="0" err="1" smtClean="0">
                <a:solidFill>
                  <a:srgbClr val="FFFF66"/>
                </a:solidFill>
              </a:rPr>
              <a:t>modalities</a:t>
            </a:r>
            <a:r>
              <a:rPr lang="fr-FR" sz="3200" dirty="0">
                <a:solidFill>
                  <a:srgbClr val="FFFF66"/>
                </a:solidFill>
              </a:rPr>
              <a:t>?</a:t>
            </a:r>
            <a:r>
              <a:rPr lang="fr-FR" sz="3200" dirty="0" smtClean="0">
                <a:solidFill>
                  <a:srgbClr val="FFFF66"/>
                </a:solidFill>
              </a:rPr>
              <a:t> </a:t>
            </a:r>
          </a:p>
          <a:p>
            <a:r>
              <a:rPr lang="fr-FR" sz="3200" dirty="0" smtClean="0">
                <a:solidFill>
                  <a:srgbClr val="FFCD32"/>
                </a:solidFill>
              </a:rPr>
              <a:t>Y</a:t>
            </a:r>
            <a:r>
              <a:rPr lang="fr-FR" sz="3200" baseline="-25000" dirty="0" smtClean="0">
                <a:solidFill>
                  <a:srgbClr val="FFCD32"/>
                </a:solidFill>
              </a:rPr>
              <a:t>1</a:t>
            </a:r>
            <a:r>
              <a:rPr lang="fr-FR" sz="3200" dirty="0" smtClean="0">
                <a:solidFill>
                  <a:srgbClr val="00FFFF"/>
                </a:solidFill>
              </a:rPr>
              <a:t>Y</a:t>
            </a:r>
            <a:r>
              <a:rPr lang="fr-FR" sz="3200" baseline="-25000" dirty="0" smtClean="0">
                <a:solidFill>
                  <a:srgbClr val="00FFFF"/>
                </a:solidFill>
              </a:rPr>
              <a:t>2 </a:t>
            </a:r>
            <a:r>
              <a:rPr lang="fr-FR" sz="3200" dirty="0" smtClean="0">
                <a:solidFill>
                  <a:schemeClr val="tx1"/>
                </a:solidFill>
              </a:rPr>
              <a:t>or</a:t>
            </a:r>
            <a:r>
              <a:rPr lang="fr-FR" sz="3200" dirty="0" smtClean="0">
                <a:solidFill>
                  <a:srgbClr val="00FFFF"/>
                </a:solidFill>
              </a:rPr>
              <a:t> </a:t>
            </a:r>
            <a:r>
              <a:rPr lang="fr-FR" sz="3200" dirty="0" smtClean="0">
                <a:solidFill>
                  <a:srgbClr val="FFCD32"/>
                </a:solidFill>
              </a:rPr>
              <a:t>Y</a:t>
            </a:r>
            <a:r>
              <a:rPr lang="fr-FR" sz="3200" baseline="-25000" dirty="0" smtClean="0">
                <a:solidFill>
                  <a:srgbClr val="FFCD32"/>
                </a:solidFill>
              </a:rPr>
              <a:t>1</a:t>
            </a:r>
            <a:r>
              <a:rPr lang="fr-FR" sz="3200" dirty="0" smtClean="0">
                <a:solidFill>
                  <a:srgbClr val="00FFFF"/>
                </a:solidFill>
              </a:rPr>
              <a:t>N</a:t>
            </a:r>
            <a:r>
              <a:rPr lang="fr-FR" sz="3200" baseline="-25000" dirty="0" smtClean="0">
                <a:solidFill>
                  <a:srgbClr val="00FFFF"/>
                </a:solidFill>
              </a:rPr>
              <a:t>2</a:t>
            </a:r>
          </a:p>
          <a:p>
            <a:r>
              <a:rPr lang="fr-FR" sz="3200" dirty="0">
                <a:solidFill>
                  <a:srgbClr val="FFFFFF"/>
                </a:solidFill>
              </a:rPr>
              <a:t>o</a:t>
            </a:r>
            <a:r>
              <a:rPr lang="fr-FR" sz="3200" dirty="0" smtClean="0">
                <a:solidFill>
                  <a:srgbClr val="FFFFFF"/>
                </a:solidFill>
              </a:rPr>
              <a:t>r</a:t>
            </a:r>
            <a:r>
              <a:rPr lang="fr-FR" sz="3200" dirty="0" smtClean="0">
                <a:solidFill>
                  <a:srgbClr val="00FFFF"/>
                </a:solidFill>
              </a:rPr>
              <a:t> </a:t>
            </a:r>
            <a:r>
              <a:rPr lang="fr-FR" sz="3200" dirty="0">
                <a:solidFill>
                  <a:srgbClr val="FFCD32"/>
                </a:solidFill>
              </a:rPr>
              <a:t>N</a:t>
            </a:r>
            <a:r>
              <a:rPr lang="fr-FR" sz="3200" baseline="-25000" dirty="0" smtClean="0">
                <a:solidFill>
                  <a:srgbClr val="FFCD32"/>
                </a:solidFill>
              </a:rPr>
              <a:t>1</a:t>
            </a:r>
            <a:r>
              <a:rPr lang="fr-FR" sz="3200" dirty="0" smtClean="0">
                <a:solidFill>
                  <a:srgbClr val="00FFFF"/>
                </a:solidFill>
              </a:rPr>
              <a:t>Y</a:t>
            </a:r>
            <a:r>
              <a:rPr lang="fr-FR" sz="3200" baseline="-25000" dirty="0" smtClean="0">
                <a:solidFill>
                  <a:srgbClr val="00FFFF"/>
                </a:solidFill>
              </a:rPr>
              <a:t>2</a:t>
            </a:r>
          </a:p>
          <a:p>
            <a:r>
              <a:rPr lang="fr-FR" sz="3200" dirty="0" smtClean="0">
                <a:solidFill>
                  <a:srgbClr val="FFFFFF"/>
                </a:solidFill>
              </a:rPr>
              <a:t>or</a:t>
            </a:r>
            <a:r>
              <a:rPr lang="fr-FR" sz="3200" dirty="0" smtClean="0">
                <a:solidFill>
                  <a:srgbClr val="00FFFF"/>
                </a:solidFill>
              </a:rPr>
              <a:t> </a:t>
            </a:r>
            <a:r>
              <a:rPr lang="fr-FR" sz="3200" dirty="0" smtClean="0">
                <a:solidFill>
                  <a:srgbClr val="FFCD32"/>
                </a:solidFill>
              </a:rPr>
              <a:t>N</a:t>
            </a:r>
            <a:r>
              <a:rPr lang="fr-FR" sz="3200" baseline="-25000" dirty="0" smtClean="0">
                <a:solidFill>
                  <a:srgbClr val="FFCD32"/>
                </a:solidFill>
              </a:rPr>
              <a:t>1</a:t>
            </a:r>
            <a:r>
              <a:rPr lang="fr-FR" sz="3200" dirty="0">
                <a:solidFill>
                  <a:srgbClr val="00FFFF"/>
                </a:solidFill>
              </a:rPr>
              <a:t>N</a:t>
            </a:r>
            <a:r>
              <a:rPr lang="fr-FR" sz="3200" baseline="-25000" dirty="0" smtClean="0">
                <a:solidFill>
                  <a:srgbClr val="00FFFF"/>
                </a:solidFill>
              </a:rPr>
              <a:t>2</a:t>
            </a:r>
            <a:endParaRPr lang="fr-FR" sz="3200" baseline="-25000" dirty="0">
              <a:solidFill>
                <a:srgbClr val="00FFFF"/>
              </a:solidFill>
            </a:endParaRPr>
          </a:p>
        </p:txBody>
      </p:sp>
      <p:sp>
        <p:nvSpPr>
          <p:cNvPr id="12" name="Ellipse 11"/>
          <p:cNvSpPr/>
          <p:nvPr/>
        </p:nvSpPr>
        <p:spPr>
          <a:xfrm rot="278461">
            <a:off x="1600200" y="4652449"/>
            <a:ext cx="3924300" cy="1295400"/>
          </a:xfrm>
          <a:prstGeom prst="ellipse">
            <a:avLst/>
          </a:prstGeom>
          <a:solidFill>
            <a:srgbClr val="00FFFF">
              <a:alpha val="57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err="1" smtClean="0">
                <a:solidFill>
                  <a:schemeClr val="bg1"/>
                </a:solidFill>
              </a:rPr>
              <a:t>Context</a:t>
            </a:r>
            <a:r>
              <a:rPr lang="fr-FR" sz="4000" dirty="0" smtClean="0">
                <a:solidFill>
                  <a:schemeClr val="bg1"/>
                </a:solidFill>
              </a:rPr>
              <a:t> 2</a:t>
            </a:r>
          </a:p>
          <a:p>
            <a:pPr algn="ctr"/>
            <a:r>
              <a:rPr lang="fr-FR" sz="4000" dirty="0" smtClean="0">
                <a:solidFill>
                  <a:schemeClr val="bg1"/>
                </a:solidFill>
                <a:cs typeface="Corbel"/>
              </a:rPr>
              <a:t>θ</a:t>
            </a:r>
            <a:r>
              <a:rPr lang="fr-FR" sz="4000" baseline="-25000" dirty="0" smtClean="0">
                <a:solidFill>
                  <a:schemeClr val="bg1"/>
                </a:solidFill>
              </a:rPr>
              <a:t>2</a:t>
            </a:r>
            <a:endParaRPr lang="fr-FR" sz="4000" baseline="-25000" dirty="0">
              <a:solidFill>
                <a:schemeClr val="bg1"/>
              </a:solidFill>
            </a:endParaRPr>
          </a:p>
        </p:txBody>
      </p:sp>
      <p:sp>
        <p:nvSpPr>
          <p:cNvPr id="13" name="Ellipse 12"/>
          <p:cNvSpPr/>
          <p:nvPr/>
        </p:nvSpPr>
        <p:spPr>
          <a:xfrm>
            <a:off x="4572000" y="4995349"/>
            <a:ext cx="787400" cy="812800"/>
          </a:xfrm>
          <a:prstGeom prst="ellipse">
            <a:avLst/>
          </a:prstGeom>
          <a:solidFill>
            <a:srgbClr val="FFFF66"/>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smtClean="0">
                <a:solidFill>
                  <a:schemeClr val="bg1"/>
                </a:solidFill>
              </a:rPr>
              <a:t>S</a:t>
            </a:r>
            <a:endParaRPr lang="fr-FR" sz="4000" dirty="0">
              <a:solidFill>
                <a:schemeClr val="bg1"/>
              </a:solidFill>
            </a:endParaRPr>
          </a:p>
        </p:txBody>
      </p:sp>
      <p:cxnSp>
        <p:nvCxnSpPr>
          <p:cNvPr id="14" name="Connecteur droit avec flèche 13"/>
          <p:cNvCxnSpPr>
            <a:stCxn id="13" idx="6"/>
          </p:cNvCxnSpPr>
          <p:nvPr/>
        </p:nvCxnSpPr>
        <p:spPr>
          <a:xfrm flipV="1">
            <a:off x="5359400" y="5135049"/>
            <a:ext cx="1117600" cy="266700"/>
          </a:xfrm>
          <a:prstGeom prst="straightConnector1">
            <a:avLst/>
          </a:prstGeom>
          <a:ln w="57150" cmpd="sng">
            <a:solidFill>
              <a:srgbClr val="FFFF66"/>
            </a:solidFill>
            <a:tailEnd type="arrow"/>
          </a:ln>
        </p:spPr>
        <p:style>
          <a:lnRef idx="2">
            <a:schemeClr val="accent1"/>
          </a:lnRef>
          <a:fillRef idx="0">
            <a:schemeClr val="accent1"/>
          </a:fillRef>
          <a:effectRef idx="1">
            <a:schemeClr val="accent1"/>
          </a:effectRef>
          <a:fontRef idx="minor">
            <a:schemeClr val="tx1"/>
          </a:fontRef>
        </p:style>
      </p:cxnSp>
      <p:sp>
        <p:nvSpPr>
          <p:cNvPr id="19" name="ZoneTexte 18"/>
          <p:cNvSpPr txBox="1"/>
          <p:nvPr/>
        </p:nvSpPr>
        <p:spPr>
          <a:xfrm>
            <a:off x="563033" y="1135384"/>
            <a:ext cx="7874000" cy="1569660"/>
          </a:xfrm>
          <a:prstGeom prst="rect">
            <a:avLst/>
          </a:prstGeom>
          <a:noFill/>
          <a:ln>
            <a:solidFill>
              <a:srgbClr val="FFFFFF"/>
            </a:solidFill>
          </a:ln>
        </p:spPr>
        <p:txBody>
          <a:bodyPr wrap="square" rtlCol="0">
            <a:spAutoFit/>
          </a:bodyPr>
          <a:lstStyle/>
          <a:p>
            <a:pPr algn="ctr"/>
            <a:r>
              <a:rPr lang="fr-FR" sz="3200" b="1" dirty="0" err="1" smtClean="0">
                <a:solidFill>
                  <a:srgbClr val="FFFFFF"/>
                </a:solidFill>
                <a:latin typeface="Corbel"/>
                <a:cs typeface="Corbel"/>
              </a:rPr>
              <a:t>Contextuality</a:t>
            </a:r>
            <a:r>
              <a:rPr lang="fr-FR" sz="3200" b="1" dirty="0" smtClean="0">
                <a:solidFill>
                  <a:srgbClr val="FFFFFF"/>
                </a:solidFill>
                <a:latin typeface="Corbel"/>
                <a:cs typeface="Corbel"/>
              </a:rPr>
              <a:t> + </a:t>
            </a:r>
            <a:r>
              <a:rPr lang="fr-FR" sz="3200" b="1" dirty="0" err="1" smtClean="0">
                <a:solidFill>
                  <a:srgbClr val="FFFFFF"/>
                </a:solidFill>
                <a:latin typeface="Corbel"/>
                <a:cs typeface="Corbel"/>
              </a:rPr>
              <a:t>Quantization</a:t>
            </a:r>
            <a:r>
              <a:rPr lang="fr-FR" sz="3200" b="1" dirty="0" smtClean="0">
                <a:solidFill>
                  <a:srgbClr val="FFFFFF"/>
                </a:solidFill>
                <a:latin typeface="Corbel"/>
                <a:cs typeface="Corbel"/>
              </a:rPr>
              <a:t> </a:t>
            </a:r>
            <a:r>
              <a:rPr lang="fr-FR" sz="3200" b="1" dirty="0" err="1" smtClean="0">
                <a:solidFill>
                  <a:srgbClr val="FFFFFF"/>
                </a:solidFill>
                <a:latin typeface="Corbel"/>
                <a:cs typeface="Corbel"/>
              </a:rPr>
              <a:t>postulate</a:t>
            </a:r>
            <a:endParaRPr lang="fr-FR" sz="3200" b="1" dirty="0" smtClean="0">
              <a:solidFill>
                <a:srgbClr val="FFFFFF"/>
              </a:solidFill>
              <a:latin typeface="Corbel"/>
              <a:cs typeface="Corbel"/>
            </a:endParaRPr>
          </a:p>
          <a:p>
            <a:pPr marL="457200" indent="-457200" algn="ctr">
              <a:buFont typeface="Arial"/>
              <a:buChar char="•"/>
            </a:pPr>
            <a:r>
              <a:rPr lang="fr-FR" sz="3200" dirty="0">
                <a:solidFill>
                  <a:srgbClr val="FFFFFF"/>
                </a:solidFill>
                <a:latin typeface="Corbel"/>
                <a:cs typeface="Corbel"/>
              </a:rPr>
              <a:t>« Hard </a:t>
            </a:r>
            <a:r>
              <a:rPr lang="fr-FR" sz="3200" dirty="0" err="1">
                <a:solidFill>
                  <a:srgbClr val="FFFFFF"/>
                </a:solidFill>
                <a:latin typeface="Corbel"/>
                <a:cs typeface="Corbel"/>
              </a:rPr>
              <a:t>contextuality</a:t>
            </a:r>
            <a:r>
              <a:rPr lang="fr-FR" sz="3200" dirty="0">
                <a:solidFill>
                  <a:srgbClr val="FFFFFF"/>
                </a:solidFill>
                <a:latin typeface="Corbel"/>
                <a:cs typeface="Corbel"/>
              </a:rPr>
              <a:t> </a:t>
            </a:r>
            <a:r>
              <a:rPr lang="fr-FR" sz="3200" dirty="0" smtClean="0">
                <a:solidFill>
                  <a:srgbClr val="FFFFFF"/>
                </a:solidFill>
                <a:latin typeface="Corbel"/>
                <a:cs typeface="Corbel"/>
              </a:rPr>
              <a:t>»</a:t>
            </a:r>
          </a:p>
          <a:p>
            <a:pPr marL="457200" indent="-457200" algn="ctr">
              <a:buFont typeface="Arial"/>
              <a:buChar char="•"/>
            </a:pPr>
            <a:r>
              <a:rPr lang="fr-FR" sz="3200" dirty="0" smtClean="0">
                <a:solidFill>
                  <a:srgbClr val="FFFFFF"/>
                </a:solidFill>
                <a:latin typeface="Corbel"/>
                <a:cs typeface="Corbel"/>
              </a:rPr>
              <a:t>Non </a:t>
            </a:r>
            <a:r>
              <a:rPr lang="fr-FR" sz="3200" dirty="0">
                <a:solidFill>
                  <a:srgbClr val="FFFFFF"/>
                </a:solidFill>
                <a:latin typeface="Corbel"/>
                <a:cs typeface="Corbel"/>
              </a:rPr>
              <a:t>commutation of the </a:t>
            </a:r>
            <a:r>
              <a:rPr lang="fr-FR" sz="3200" dirty="0" smtClean="0">
                <a:solidFill>
                  <a:srgbClr val="FFFFFF"/>
                </a:solidFill>
                <a:latin typeface="Corbel"/>
                <a:cs typeface="Corbel"/>
              </a:rPr>
              <a:t>questions</a:t>
            </a:r>
            <a:endParaRPr lang="fr-FR" sz="3200" dirty="0">
              <a:solidFill>
                <a:srgbClr val="FFFFFF"/>
              </a:solidFill>
              <a:latin typeface="Corbel"/>
              <a:cs typeface="Corbel"/>
            </a:endParaRPr>
          </a:p>
        </p:txBody>
      </p:sp>
      <p:sp>
        <p:nvSpPr>
          <p:cNvPr id="15" name="Titre 3"/>
          <p:cNvSpPr>
            <a:spLocks noGrp="1"/>
          </p:cNvSpPr>
          <p:nvPr>
            <p:ph type="title"/>
          </p:nvPr>
        </p:nvSpPr>
        <p:spPr>
          <a:xfrm>
            <a:off x="457200" y="0"/>
            <a:ext cx="8229600" cy="1143000"/>
          </a:xfrm>
        </p:spPr>
        <p:txBody>
          <a:bodyPr>
            <a:normAutofit/>
          </a:bodyPr>
          <a:lstStyle/>
          <a:p>
            <a:r>
              <a:rPr lang="fr-FR" dirty="0" smtClean="0"/>
              <a:t>Proof: building a </a:t>
            </a:r>
            <a:r>
              <a:rPr lang="fr-FR" dirty="0" err="1" smtClean="0"/>
              <a:t>modality</a:t>
            </a:r>
            <a:endParaRPr lang="fr-FR" dirty="0"/>
          </a:p>
        </p:txBody>
      </p:sp>
      <p:cxnSp>
        <p:nvCxnSpPr>
          <p:cNvPr id="17" name="Connecteur droit 16"/>
          <p:cNvCxnSpPr/>
          <p:nvPr/>
        </p:nvCxnSpPr>
        <p:spPr>
          <a:xfrm>
            <a:off x="5778500" y="4398433"/>
            <a:ext cx="3124200" cy="224790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H="1">
            <a:off x="5778500" y="4385733"/>
            <a:ext cx="2870200" cy="220980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782167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p:cNvSpPr/>
          <p:nvPr/>
        </p:nvSpPr>
        <p:spPr>
          <a:xfrm>
            <a:off x="292100" y="3632200"/>
            <a:ext cx="5295900" cy="2963349"/>
          </a:xfrm>
          <a:prstGeom prst="ellipse">
            <a:avLst/>
          </a:prstGeom>
          <a:solidFill>
            <a:srgbClr val="E8E8E8"/>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10" name="Ellipse 9"/>
          <p:cNvSpPr/>
          <p:nvPr/>
        </p:nvSpPr>
        <p:spPr>
          <a:xfrm rot="1297245">
            <a:off x="1625600" y="4233349"/>
            <a:ext cx="3924300" cy="1295400"/>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err="1" smtClean="0">
                <a:solidFill>
                  <a:schemeClr val="bg1"/>
                </a:solidFill>
              </a:rPr>
              <a:t>Context</a:t>
            </a:r>
            <a:r>
              <a:rPr lang="fr-FR" sz="4000" dirty="0" smtClean="0">
                <a:solidFill>
                  <a:schemeClr val="bg1"/>
                </a:solidFill>
              </a:rPr>
              <a:t> 1</a:t>
            </a:r>
          </a:p>
          <a:p>
            <a:pPr algn="ctr"/>
            <a:r>
              <a:rPr lang="fr-FR" sz="4000" dirty="0" smtClean="0">
                <a:solidFill>
                  <a:schemeClr val="bg1"/>
                </a:solidFill>
                <a:cs typeface="Corbel"/>
              </a:rPr>
              <a:t>θ</a:t>
            </a:r>
            <a:r>
              <a:rPr lang="fr-FR" sz="4000" baseline="-25000" dirty="0" smtClean="0">
                <a:solidFill>
                  <a:schemeClr val="bg1"/>
                </a:solidFill>
              </a:rPr>
              <a:t>1</a:t>
            </a:r>
            <a:endParaRPr lang="fr-FR" sz="4000" baseline="-25000" dirty="0">
              <a:solidFill>
                <a:schemeClr val="bg1"/>
              </a:solidFill>
            </a:endParaRPr>
          </a:p>
        </p:txBody>
      </p:sp>
      <p:sp>
        <p:nvSpPr>
          <p:cNvPr id="11" name="ZoneTexte 10"/>
          <p:cNvSpPr txBox="1"/>
          <p:nvPr/>
        </p:nvSpPr>
        <p:spPr>
          <a:xfrm>
            <a:off x="6426200" y="4779449"/>
            <a:ext cx="2717800" cy="2062103"/>
          </a:xfrm>
          <a:prstGeom prst="rect">
            <a:avLst/>
          </a:prstGeom>
          <a:noFill/>
        </p:spPr>
        <p:txBody>
          <a:bodyPr wrap="square" rtlCol="0">
            <a:spAutoFit/>
          </a:bodyPr>
          <a:lstStyle/>
          <a:p>
            <a:r>
              <a:rPr lang="fr-FR" sz="3200" dirty="0" smtClean="0">
                <a:solidFill>
                  <a:srgbClr val="FFFF66"/>
                </a:solidFill>
              </a:rPr>
              <a:t>4 </a:t>
            </a:r>
            <a:r>
              <a:rPr lang="fr-FR" sz="3200" dirty="0" err="1" smtClean="0">
                <a:solidFill>
                  <a:srgbClr val="FFFF66"/>
                </a:solidFill>
              </a:rPr>
              <a:t>modalities</a:t>
            </a:r>
            <a:r>
              <a:rPr lang="fr-FR" sz="3200" dirty="0">
                <a:solidFill>
                  <a:srgbClr val="FFFF66"/>
                </a:solidFill>
              </a:rPr>
              <a:t>?</a:t>
            </a:r>
            <a:r>
              <a:rPr lang="fr-FR" sz="3200" dirty="0" smtClean="0">
                <a:solidFill>
                  <a:srgbClr val="FFFF66"/>
                </a:solidFill>
              </a:rPr>
              <a:t> </a:t>
            </a:r>
          </a:p>
          <a:p>
            <a:r>
              <a:rPr lang="fr-FR" sz="3200" dirty="0" smtClean="0">
                <a:solidFill>
                  <a:srgbClr val="FFCD32"/>
                </a:solidFill>
              </a:rPr>
              <a:t>Y</a:t>
            </a:r>
            <a:r>
              <a:rPr lang="fr-FR" sz="3200" baseline="-25000" dirty="0" smtClean="0">
                <a:solidFill>
                  <a:srgbClr val="FFCD32"/>
                </a:solidFill>
              </a:rPr>
              <a:t>1</a:t>
            </a:r>
            <a:r>
              <a:rPr lang="fr-FR" sz="3200" dirty="0" smtClean="0">
                <a:solidFill>
                  <a:srgbClr val="00FFFF"/>
                </a:solidFill>
              </a:rPr>
              <a:t>Y</a:t>
            </a:r>
            <a:r>
              <a:rPr lang="fr-FR" sz="3200" baseline="-25000" dirty="0" smtClean="0">
                <a:solidFill>
                  <a:srgbClr val="00FFFF"/>
                </a:solidFill>
              </a:rPr>
              <a:t>2 </a:t>
            </a:r>
            <a:r>
              <a:rPr lang="fr-FR" sz="3200" dirty="0" smtClean="0">
                <a:solidFill>
                  <a:schemeClr val="tx1"/>
                </a:solidFill>
              </a:rPr>
              <a:t>or</a:t>
            </a:r>
            <a:r>
              <a:rPr lang="fr-FR" sz="3200" dirty="0" smtClean="0">
                <a:solidFill>
                  <a:srgbClr val="00FFFF"/>
                </a:solidFill>
              </a:rPr>
              <a:t> </a:t>
            </a:r>
            <a:r>
              <a:rPr lang="fr-FR" sz="3200" dirty="0" smtClean="0">
                <a:solidFill>
                  <a:srgbClr val="FFCD32"/>
                </a:solidFill>
              </a:rPr>
              <a:t>Y</a:t>
            </a:r>
            <a:r>
              <a:rPr lang="fr-FR" sz="3200" baseline="-25000" dirty="0" smtClean="0">
                <a:solidFill>
                  <a:srgbClr val="FFCD32"/>
                </a:solidFill>
              </a:rPr>
              <a:t>1</a:t>
            </a:r>
            <a:r>
              <a:rPr lang="fr-FR" sz="3200" dirty="0" smtClean="0">
                <a:solidFill>
                  <a:srgbClr val="00FFFF"/>
                </a:solidFill>
              </a:rPr>
              <a:t>N</a:t>
            </a:r>
            <a:r>
              <a:rPr lang="fr-FR" sz="3200" baseline="-25000" dirty="0" smtClean="0">
                <a:solidFill>
                  <a:srgbClr val="00FFFF"/>
                </a:solidFill>
              </a:rPr>
              <a:t>2</a:t>
            </a:r>
          </a:p>
          <a:p>
            <a:r>
              <a:rPr lang="fr-FR" sz="3200" dirty="0">
                <a:solidFill>
                  <a:srgbClr val="FFFFFF"/>
                </a:solidFill>
              </a:rPr>
              <a:t>o</a:t>
            </a:r>
            <a:r>
              <a:rPr lang="fr-FR" sz="3200" dirty="0" smtClean="0">
                <a:solidFill>
                  <a:srgbClr val="FFFFFF"/>
                </a:solidFill>
              </a:rPr>
              <a:t>r</a:t>
            </a:r>
            <a:r>
              <a:rPr lang="fr-FR" sz="3200" dirty="0" smtClean="0">
                <a:solidFill>
                  <a:srgbClr val="00FFFF"/>
                </a:solidFill>
              </a:rPr>
              <a:t> </a:t>
            </a:r>
            <a:r>
              <a:rPr lang="fr-FR" sz="3200" dirty="0">
                <a:solidFill>
                  <a:srgbClr val="FFCD32"/>
                </a:solidFill>
              </a:rPr>
              <a:t>N</a:t>
            </a:r>
            <a:r>
              <a:rPr lang="fr-FR" sz="3200" baseline="-25000" dirty="0" smtClean="0">
                <a:solidFill>
                  <a:srgbClr val="FFCD32"/>
                </a:solidFill>
              </a:rPr>
              <a:t>1</a:t>
            </a:r>
            <a:r>
              <a:rPr lang="fr-FR" sz="3200" dirty="0" smtClean="0">
                <a:solidFill>
                  <a:srgbClr val="00FFFF"/>
                </a:solidFill>
              </a:rPr>
              <a:t>Y</a:t>
            </a:r>
            <a:r>
              <a:rPr lang="fr-FR" sz="3200" baseline="-25000" dirty="0" smtClean="0">
                <a:solidFill>
                  <a:srgbClr val="00FFFF"/>
                </a:solidFill>
              </a:rPr>
              <a:t>2</a:t>
            </a:r>
          </a:p>
          <a:p>
            <a:r>
              <a:rPr lang="fr-FR" sz="3200" dirty="0" smtClean="0">
                <a:solidFill>
                  <a:srgbClr val="FFFFFF"/>
                </a:solidFill>
              </a:rPr>
              <a:t>or</a:t>
            </a:r>
            <a:r>
              <a:rPr lang="fr-FR" sz="3200" dirty="0" smtClean="0">
                <a:solidFill>
                  <a:srgbClr val="00FFFF"/>
                </a:solidFill>
              </a:rPr>
              <a:t> </a:t>
            </a:r>
            <a:r>
              <a:rPr lang="fr-FR" sz="3200" dirty="0" smtClean="0">
                <a:solidFill>
                  <a:srgbClr val="FFCD32"/>
                </a:solidFill>
              </a:rPr>
              <a:t>N</a:t>
            </a:r>
            <a:r>
              <a:rPr lang="fr-FR" sz="3200" baseline="-25000" dirty="0" smtClean="0">
                <a:solidFill>
                  <a:srgbClr val="FFCD32"/>
                </a:solidFill>
              </a:rPr>
              <a:t>1</a:t>
            </a:r>
            <a:r>
              <a:rPr lang="fr-FR" sz="3200" dirty="0">
                <a:solidFill>
                  <a:srgbClr val="00FFFF"/>
                </a:solidFill>
              </a:rPr>
              <a:t>N</a:t>
            </a:r>
            <a:r>
              <a:rPr lang="fr-FR" sz="3200" baseline="-25000" dirty="0" smtClean="0">
                <a:solidFill>
                  <a:srgbClr val="00FFFF"/>
                </a:solidFill>
              </a:rPr>
              <a:t>2</a:t>
            </a:r>
            <a:endParaRPr lang="fr-FR" sz="3200" baseline="-25000" dirty="0">
              <a:solidFill>
                <a:srgbClr val="00FFFF"/>
              </a:solidFill>
            </a:endParaRPr>
          </a:p>
        </p:txBody>
      </p:sp>
      <p:sp>
        <p:nvSpPr>
          <p:cNvPr id="12" name="Ellipse 11"/>
          <p:cNvSpPr/>
          <p:nvPr/>
        </p:nvSpPr>
        <p:spPr>
          <a:xfrm rot="278461">
            <a:off x="1600200" y="4652449"/>
            <a:ext cx="3924300" cy="1295400"/>
          </a:xfrm>
          <a:prstGeom prst="ellipse">
            <a:avLst/>
          </a:prstGeom>
          <a:solidFill>
            <a:srgbClr val="00FFFF">
              <a:alpha val="57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err="1" smtClean="0">
                <a:solidFill>
                  <a:schemeClr val="bg1"/>
                </a:solidFill>
              </a:rPr>
              <a:t>Context</a:t>
            </a:r>
            <a:r>
              <a:rPr lang="fr-FR" sz="4000" dirty="0" smtClean="0">
                <a:solidFill>
                  <a:schemeClr val="bg1"/>
                </a:solidFill>
              </a:rPr>
              <a:t> 2</a:t>
            </a:r>
          </a:p>
          <a:p>
            <a:pPr algn="ctr"/>
            <a:r>
              <a:rPr lang="fr-FR" sz="4000" dirty="0" smtClean="0">
                <a:solidFill>
                  <a:schemeClr val="bg1"/>
                </a:solidFill>
                <a:cs typeface="Corbel"/>
              </a:rPr>
              <a:t>θ</a:t>
            </a:r>
            <a:r>
              <a:rPr lang="fr-FR" sz="4000" baseline="-25000" dirty="0" smtClean="0">
                <a:solidFill>
                  <a:schemeClr val="bg1"/>
                </a:solidFill>
              </a:rPr>
              <a:t>2</a:t>
            </a:r>
            <a:endParaRPr lang="fr-FR" sz="4000" baseline="-25000" dirty="0">
              <a:solidFill>
                <a:schemeClr val="bg1"/>
              </a:solidFill>
            </a:endParaRPr>
          </a:p>
        </p:txBody>
      </p:sp>
      <p:sp>
        <p:nvSpPr>
          <p:cNvPr id="13" name="Ellipse 12"/>
          <p:cNvSpPr/>
          <p:nvPr/>
        </p:nvSpPr>
        <p:spPr>
          <a:xfrm>
            <a:off x="4572000" y="4995349"/>
            <a:ext cx="787400" cy="812800"/>
          </a:xfrm>
          <a:prstGeom prst="ellipse">
            <a:avLst/>
          </a:prstGeom>
          <a:solidFill>
            <a:srgbClr val="FFFF66"/>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smtClean="0">
                <a:solidFill>
                  <a:schemeClr val="bg1"/>
                </a:solidFill>
              </a:rPr>
              <a:t>S</a:t>
            </a:r>
            <a:endParaRPr lang="fr-FR" sz="4000" dirty="0">
              <a:solidFill>
                <a:schemeClr val="bg1"/>
              </a:solidFill>
            </a:endParaRPr>
          </a:p>
        </p:txBody>
      </p:sp>
      <p:cxnSp>
        <p:nvCxnSpPr>
          <p:cNvPr id="14" name="Connecteur droit avec flèche 13"/>
          <p:cNvCxnSpPr>
            <a:stCxn id="13" idx="6"/>
          </p:cNvCxnSpPr>
          <p:nvPr/>
        </p:nvCxnSpPr>
        <p:spPr>
          <a:xfrm flipV="1">
            <a:off x="5359400" y="5135049"/>
            <a:ext cx="1117600" cy="266700"/>
          </a:xfrm>
          <a:prstGeom prst="straightConnector1">
            <a:avLst/>
          </a:prstGeom>
          <a:ln w="57150" cmpd="sng">
            <a:solidFill>
              <a:srgbClr val="FFFF66"/>
            </a:solidFill>
            <a:tailEnd type="arrow"/>
          </a:ln>
        </p:spPr>
        <p:style>
          <a:lnRef idx="2">
            <a:schemeClr val="accent1"/>
          </a:lnRef>
          <a:fillRef idx="0">
            <a:schemeClr val="accent1"/>
          </a:fillRef>
          <a:effectRef idx="1">
            <a:schemeClr val="accent1"/>
          </a:effectRef>
          <a:fontRef idx="minor">
            <a:schemeClr val="tx1"/>
          </a:fontRef>
        </p:style>
      </p:cxnSp>
      <p:sp>
        <p:nvSpPr>
          <p:cNvPr id="19" name="ZoneTexte 18"/>
          <p:cNvSpPr txBox="1"/>
          <p:nvPr/>
        </p:nvSpPr>
        <p:spPr>
          <a:xfrm>
            <a:off x="982136" y="1342820"/>
            <a:ext cx="7247467" cy="1569660"/>
          </a:xfrm>
          <a:prstGeom prst="rect">
            <a:avLst/>
          </a:prstGeom>
          <a:noFill/>
          <a:ln>
            <a:solidFill>
              <a:srgbClr val="FFFFFF"/>
            </a:solidFill>
          </a:ln>
        </p:spPr>
        <p:txBody>
          <a:bodyPr wrap="square" rtlCol="0">
            <a:spAutoFit/>
          </a:bodyPr>
          <a:lstStyle/>
          <a:p>
            <a:pPr algn="ctr"/>
            <a:r>
              <a:rPr lang="fr-FR" sz="3200" b="1" dirty="0" err="1" smtClean="0">
                <a:solidFill>
                  <a:srgbClr val="FFFFFF"/>
                </a:solidFill>
                <a:latin typeface="Corbel"/>
                <a:cs typeface="Corbel"/>
              </a:rPr>
              <a:t>Contextuality</a:t>
            </a:r>
            <a:r>
              <a:rPr lang="fr-FR" sz="3200" b="1" dirty="0" smtClean="0">
                <a:solidFill>
                  <a:srgbClr val="FFFFFF"/>
                </a:solidFill>
                <a:latin typeface="Corbel"/>
                <a:cs typeface="Corbel"/>
              </a:rPr>
              <a:t> + </a:t>
            </a:r>
            <a:r>
              <a:rPr lang="fr-FR" sz="3200" b="1" dirty="0" err="1" smtClean="0">
                <a:solidFill>
                  <a:srgbClr val="FFFFFF"/>
                </a:solidFill>
                <a:latin typeface="Corbel"/>
                <a:cs typeface="Corbel"/>
              </a:rPr>
              <a:t>Quantization</a:t>
            </a:r>
            <a:r>
              <a:rPr lang="fr-FR" sz="3200" b="1" dirty="0" smtClean="0">
                <a:solidFill>
                  <a:srgbClr val="FFFFFF"/>
                </a:solidFill>
                <a:latin typeface="Corbel"/>
                <a:cs typeface="Corbel"/>
              </a:rPr>
              <a:t> </a:t>
            </a:r>
            <a:r>
              <a:rPr lang="fr-FR" sz="3200" b="1" dirty="0" err="1" smtClean="0">
                <a:solidFill>
                  <a:srgbClr val="FFFFFF"/>
                </a:solidFill>
                <a:latin typeface="Corbel"/>
                <a:cs typeface="Corbel"/>
              </a:rPr>
              <a:t>postulate</a:t>
            </a:r>
            <a:r>
              <a:rPr lang="fr-FR" sz="3200" b="1" dirty="0" smtClean="0">
                <a:solidFill>
                  <a:srgbClr val="FFFFFF"/>
                </a:solidFill>
                <a:latin typeface="Corbel"/>
                <a:cs typeface="Corbel"/>
              </a:rPr>
              <a:t> </a:t>
            </a:r>
          </a:p>
          <a:p>
            <a:pPr marL="457200" indent="-457200" algn="ctr">
              <a:buFont typeface="Arial"/>
              <a:buChar char="•"/>
            </a:pPr>
            <a:r>
              <a:rPr lang="fr-FR" sz="3200" dirty="0" err="1" smtClean="0">
                <a:solidFill>
                  <a:srgbClr val="FFFFFF"/>
                </a:solidFill>
                <a:latin typeface="Corbel"/>
                <a:cs typeface="Corbel"/>
              </a:rPr>
              <a:t>Unpredictable</a:t>
            </a:r>
            <a:r>
              <a:rPr lang="fr-FR" sz="3200" dirty="0" smtClean="0">
                <a:solidFill>
                  <a:srgbClr val="FFFFFF"/>
                </a:solidFill>
                <a:latin typeface="Corbel"/>
                <a:cs typeface="Corbel"/>
              </a:rPr>
              <a:t> </a:t>
            </a:r>
            <a:r>
              <a:rPr lang="fr-FR" sz="3200" dirty="0" err="1" smtClean="0">
                <a:solidFill>
                  <a:srgbClr val="FFFFFF"/>
                </a:solidFill>
                <a:latin typeface="Corbel"/>
                <a:cs typeface="Corbel"/>
              </a:rPr>
              <a:t>answers</a:t>
            </a:r>
            <a:endParaRPr lang="fr-FR" sz="3200" dirty="0" smtClean="0">
              <a:solidFill>
                <a:srgbClr val="FFFFFF"/>
              </a:solidFill>
              <a:latin typeface="Corbel"/>
              <a:cs typeface="Corbel"/>
            </a:endParaRPr>
          </a:p>
          <a:p>
            <a:pPr marL="457200" indent="-457200" algn="ctr">
              <a:buFont typeface="Arial"/>
              <a:buChar char="•"/>
            </a:pPr>
            <a:r>
              <a:rPr lang="fr-FR" sz="3200" dirty="0" smtClean="0">
                <a:solidFill>
                  <a:srgbClr val="FFFFFF"/>
                </a:solidFill>
                <a:latin typeface="Corbel"/>
                <a:cs typeface="Corbel"/>
              </a:rPr>
              <a:t>Quantum </a:t>
            </a:r>
            <a:r>
              <a:rPr lang="fr-FR" sz="3200" dirty="0" err="1" smtClean="0">
                <a:solidFill>
                  <a:srgbClr val="FFFFFF"/>
                </a:solidFill>
                <a:latin typeface="Corbel"/>
                <a:cs typeface="Corbel"/>
              </a:rPr>
              <a:t>randomness</a:t>
            </a:r>
            <a:endParaRPr lang="fr-FR" sz="3200" dirty="0">
              <a:solidFill>
                <a:srgbClr val="FFFFFF"/>
              </a:solidFill>
              <a:latin typeface="Corbel"/>
              <a:cs typeface="Corbel"/>
            </a:endParaRPr>
          </a:p>
        </p:txBody>
      </p:sp>
      <p:sp>
        <p:nvSpPr>
          <p:cNvPr id="15" name="Titre 3"/>
          <p:cNvSpPr>
            <a:spLocks noGrp="1"/>
          </p:cNvSpPr>
          <p:nvPr>
            <p:ph type="title"/>
          </p:nvPr>
        </p:nvSpPr>
        <p:spPr>
          <a:xfrm>
            <a:off x="457200" y="0"/>
            <a:ext cx="8229600" cy="1143000"/>
          </a:xfrm>
        </p:spPr>
        <p:txBody>
          <a:bodyPr>
            <a:normAutofit/>
          </a:bodyPr>
          <a:lstStyle/>
          <a:p>
            <a:r>
              <a:rPr lang="fr-FR" dirty="0" smtClean="0"/>
              <a:t>Proof: building a </a:t>
            </a:r>
            <a:r>
              <a:rPr lang="fr-FR" dirty="0" err="1" smtClean="0"/>
              <a:t>modality</a:t>
            </a:r>
            <a:endParaRPr lang="fr-FR" dirty="0"/>
          </a:p>
        </p:txBody>
      </p:sp>
      <p:cxnSp>
        <p:nvCxnSpPr>
          <p:cNvPr id="17" name="Connecteur droit 16"/>
          <p:cNvCxnSpPr/>
          <p:nvPr/>
        </p:nvCxnSpPr>
        <p:spPr>
          <a:xfrm>
            <a:off x="5778500" y="4398433"/>
            <a:ext cx="3124200" cy="224790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H="1">
            <a:off x="5778500" y="4385733"/>
            <a:ext cx="2870200" cy="220980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079989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838198" y="1595983"/>
            <a:ext cx="7526867" cy="1569660"/>
          </a:xfrm>
          <a:prstGeom prst="rect">
            <a:avLst/>
          </a:prstGeom>
          <a:noFill/>
          <a:ln>
            <a:solidFill>
              <a:schemeClr val="tx1"/>
            </a:solidFill>
          </a:ln>
        </p:spPr>
        <p:txBody>
          <a:bodyPr wrap="square" rtlCol="0">
            <a:spAutoFit/>
          </a:bodyPr>
          <a:lstStyle/>
          <a:p>
            <a:pPr algn="ctr"/>
            <a:r>
              <a:rPr lang="fr-FR" sz="3200" dirty="0" err="1" smtClean="0">
                <a:solidFill>
                  <a:schemeClr val="tx1"/>
                </a:solidFill>
                <a:latin typeface="Corbel"/>
                <a:cs typeface="Corbel"/>
              </a:rPr>
              <a:t>Contextuality</a:t>
            </a:r>
            <a:r>
              <a:rPr lang="fr-FR" sz="3200" dirty="0" smtClean="0">
                <a:solidFill>
                  <a:schemeClr val="tx1"/>
                </a:solidFill>
                <a:latin typeface="Corbel"/>
                <a:cs typeface="Corbel"/>
              </a:rPr>
              <a:t> + </a:t>
            </a:r>
            <a:r>
              <a:rPr lang="fr-FR" sz="3200" dirty="0" err="1" smtClean="0">
                <a:solidFill>
                  <a:schemeClr val="tx1"/>
                </a:solidFill>
                <a:latin typeface="Corbel"/>
                <a:cs typeface="Corbel"/>
              </a:rPr>
              <a:t>Quantization</a:t>
            </a:r>
            <a:endParaRPr lang="fr-FR" sz="3200" dirty="0" smtClean="0">
              <a:solidFill>
                <a:schemeClr val="tx1"/>
              </a:solidFill>
              <a:latin typeface="Corbel"/>
              <a:cs typeface="Corbel"/>
            </a:endParaRPr>
          </a:p>
          <a:p>
            <a:pPr algn="ctr"/>
            <a:r>
              <a:rPr lang="fr-FR" sz="3200" b="1" dirty="0" err="1" smtClean="0">
                <a:solidFill>
                  <a:schemeClr val="tx1"/>
                </a:solidFill>
                <a:latin typeface="Corbel"/>
                <a:cs typeface="Corbel"/>
              </a:rPr>
              <a:t>Less</a:t>
            </a:r>
            <a:r>
              <a:rPr lang="fr-FR" sz="3200" b="1" dirty="0" smtClean="0">
                <a:solidFill>
                  <a:schemeClr val="tx1"/>
                </a:solidFill>
                <a:latin typeface="Corbel"/>
                <a:cs typeface="Corbel"/>
              </a:rPr>
              <a:t> </a:t>
            </a:r>
            <a:r>
              <a:rPr lang="fr-FR" sz="3200" b="1" dirty="0" err="1" smtClean="0">
                <a:solidFill>
                  <a:schemeClr val="tx1"/>
                </a:solidFill>
                <a:latin typeface="Corbel"/>
                <a:cs typeface="Corbel"/>
              </a:rPr>
              <a:t>predictable</a:t>
            </a:r>
            <a:r>
              <a:rPr lang="fr-FR" sz="3200" b="1" dirty="0" smtClean="0">
                <a:solidFill>
                  <a:schemeClr val="tx1"/>
                </a:solidFill>
                <a:latin typeface="Corbel"/>
                <a:cs typeface="Corbel"/>
              </a:rPr>
              <a:t> </a:t>
            </a:r>
            <a:r>
              <a:rPr lang="fr-FR" sz="3200" b="1" dirty="0" err="1" smtClean="0">
                <a:solidFill>
                  <a:schemeClr val="tx1"/>
                </a:solidFill>
                <a:latin typeface="Corbel"/>
                <a:cs typeface="Corbel"/>
              </a:rPr>
              <a:t>answers</a:t>
            </a:r>
            <a:r>
              <a:rPr lang="fr-FR" sz="3200" b="1" dirty="0" smtClean="0">
                <a:solidFill>
                  <a:schemeClr val="tx1"/>
                </a:solidFill>
                <a:latin typeface="Corbel"/>
                <a:cs typeface="Corbel"/>
              </a:rPr>
              <a:t> </a:t>
            </a:r>
            <a:r>
              <a:rPr lang="fr-FR" sz="3200" b="1" dirty="0" err="1" smtClean="0">
                <a:solidFill>
                  <a:schemeClr val="tx1"/>
                </a:solidFill>
                <a:latin typeface="Corbel"/>
                <a:cs typeface="Corbel"/>
              </a:rPr>
              <a:t>than</a:t>
            </a:r>
            <a:r>
              <a:rPr lang="fr-FR" sz="3200" b="1" dirty="0" smtClean="0">
                <a:solidFill>
                  <a:schemeClr val="tx1"/>
                </a:solidFill>
                <a:latin typeface="Corbel"/>
                <a:cs typeface="Corbel"/>
              </a:rPr>
              <a:t> possible questions</a:t>
            </a:r>
            <a:endParaRPr lang="fr-FR" sz="3200" b="1" baseline="-25000" dirty="0">
              <a:solidFill>
                <a:schemeClr val="tx1"/>
              </a:solidFill>
              <a:latin typeface="Corbel"/>
              <a:cs typeface="Corbel"/>
            </a:endParaRPr>
          </a:p>
        </p:txBody>
      </p:sp>
      <p:sp>
        <p:nvSpPr>
          <p:cNvPr id="19" name="ZoneTexte 18"/>
          <p:cNvSpPr txBox="1"/>
          <p:nvPr/>
        </p:nvSpPr>
        <p:spPr>
          <a:xfrm>
            <a:off x="2336800" y="4014051"/>
            <a:ext cx="4563534" cy="2062103"/>
          </a:xfrm>
          <a:prstGeom prst="rect">
            <a:avLst/>
          </a:prstGeom>
          <a:noFill/>
          <a:ln>
            <a:solidFill>
              <a:srgbClr val="FFFFFF"/>
            </a:solidFill>
          </a:ln>
        </p:spPr>
        <p:txBody>
          <a:bodyPr wrap="square" rtlCol="0">
            <a:spAutoFit/>
          </a:bodyPr>
          <a:lstStyle/>
          <a:p>
            <a:pPr marL="457200" indent="-457200">
              <a:buFont typeface="Arial"/>
              <a:buChar char="•"/>
            </a:pPr>
            <a:r>
              <a:rPr lang="fr-FR" sz="3200" dirty="0" smtClean="0">
                <a:solidFill>
                  <a:srgbClr val="FFFFFF"/>
                </a:solidFill>
                <a:latin typeface="Corbel"/>
                <a:cs typeface="Corbel"/>
              </a:rPr>
              <a:t>Non-commutation </a:t>
            </a:r>
          </a:p>
          <a:p>
            <a:pPr marL="457200" indent="-457200">
              <a:buFont typeface="Arial"/>
              <a:buChar char="•"/>
            </a:pPr>
            <a:r>
              <a:rPr lang="fr-FR" sz="3200" dirty="0" smtClean="0">
                <a:solidFill>
                  <a:srgbClr val="FFFFFF"/>
                </a:solidFill>
                <a:latin typeface="Corbel"/>
                <a:cs typeface="Corbel"/>
              </a:rPr>
              <a:t>Hard </a:t>
            </a:r>
            <a:r>
              <a:rPr lang="fr-FR" sz="3200" dirty="0" err="1" smtClean="0">
                <a:solidFill>
                  <a:srgbClr val="FFFFFF"/>
                </a:solidFill>
                <a:latin typeface="Corbel"/>
                <a:cs typeface="Corbel"/>
              </a:rPr>
              <a:t>contextuality</a:t>
            </a:r>
            <a:endParaRPr lang="fr-FR" sz="3200" dirty="0" smtClean="0">
              <a:solidFill>
                <a:srgbClr val="FFFFFF"/>
              </a:solidFill>
              <a:latin typeface="Corbel"/>
              <a:cs typeface="Corbel"/>
            </a:endParaRPr>
          </a:p>
          <a:p>
            <a:pPr marL="457200" indent="-457200">
              <a:buFont typeface="Arial"/>
              <a:buChar char="•"/>
            </a:pPr>
            <a:r>
              <a:rPr lang="fr-FR" sz="3200" dirty="0" err="1" smtClean="0">
                <a:solidFill>
                  <a:srgbClr val="FFFFFF"/>
                </a:solidFill>
                <a:latin typeface="Corbel"/>
                <a:cs typeface="Corbel"/>
              </a:rPr>
              <a:t>Unpredictable</a:t>
            </a:r>
            <a:r>
              <a:rPr lang="fr-FR" sz="3200" dirty="0" smtClean="0">
                <a:solidFill>
                  <a:srgbClr val="FFFFFF"/>
                </a:solidFill>
                <a:latin typeface="Corbel"/>
                <a:cs typeface="Corbel"/>
              </a:rPr>
              <a:t> </a:t>
            </a:r>
            <a:r>
              <a:rPr lang="fr-FR" sz="3200" dirty="0" err="1" smtClean="0">
                <a:solidFill>
                  <a:srgbClr val="FFFFFF"/>
                </a:solidFill>
                <a:latin typeface="Corbel"/>
                <a:cs typeface="Corbel"/>
              </a:rPr>
              <a:t>answers</a:t>
            </a:r>
            <a:endParaRPr lang="fr-FR" sz="3200" dirty="0" smtClean="0">
              <a:solidFill>
                <a:srgbClr val="FFFFFF"/>
              </a:solidFill>
              <a:latin typeface="Corbel"/>
              <a:cs typeface="Corbel"/>
            </a:endParaRPr>
          </a:p>
          <a:p>
            <a:pPr marL="457200" indent="-457200">
              <a:buFont typeface="Arial"/>
              <a:buChar char="•"/>
            </a:pPr>
            <a:r>
              <a:rPr lang="fr-FR" sz="3200" dirty="0" smtClean="0">
                <a:solidFill>
                  <a:srgbClr val="FFFFFF"/>
                </a:solidFill>
                <a:latin typeface="Corbel"/>
                <a:cs typeface="Corbel"/>
              </a:rPr>
              <a:t>Quantum </a:t>
            </a:r>
            <a:r>
              <a:rPr lang="fr-FR" sz="3200" dirty="0" err="1" smtClean="0">
                <a:solidFill>
                  <a:srgbClr val="FFFFFF"/>
                </a:solidFill>
                <a:latin typeface="Corbel"/>
                <a:cs typeface="Corbel"/>
              </a:rPr>
              <a:t>randomness</a:t>
            </a:r>
            <a:endParaRPr lang="fr-FR" sz="3200" dirty="0">
              <a:solidFill>
                <a:srgbClr val="FFFFFF"/>
              </a:solidFill>
              <a:latin typeface="Corbel"/>
              <a:cs typeface="Corbel"/>
            </a:endParaRPr>
          </a:p>
        </p:txBody>
      </p:sp>
      <p:sp>
        <p:nvSpPr>
          <p:cNvPr id="15" name="Titre 3"/>
          <p:cNvSpPr>
            <a:spLocks noGrp="1"/>
          </p:cNvSpPr>
          <p:nvPr>
            <p:ph type="title"/>
          </p:nvPr>
        </p:nvSpPr>
        <p:spPr>
          <a:xfrm>
            <a:off x="457200" y="0"/>
            <a:ext cx="8229600" cy="1143000"/>
          </a:xfrm>
        </p:spPr>
        <p:txBody>
          <a:bodyPr>
            <a:normAutofit/>
          </a:bodyPr>
          <a:lstStyle/>
          <a:p>
            <a:r>
              <a:rPr lang="fr-FR" dirty="0" smtClean="0"/>
              <a:t>Proof: building a </a:t>
            </a:r>
            <a:r>
              <a:rPr lang="fr-FR" dirty="0" err="1" smtClean="0"/>
              <a:t>modality</a:t>
            </a:r>
            <a:endParaRPr lang="fr-FR" dirty="0"/>
          </a:p>
        </p:txBody>
      </p:sp>
      <p:sp>
        <p:nvSpPr>
          <p:cNvPr id="2" name="Flèche vers le bas 1"/>
          <p:cNvSpPr/>
          <p:nvPr/>
        </p:nvSpPr>
        <p:spPr>
          <a:xfrm>
            <a:off x="4080933" y="3234267"/>
            <a:ext cx="1134534" cy="728133"/>
          </a:xfrm>
          <a:prstGeom prst="downArrow">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ZoneTexte 2"/>
          <p:cNvSpPr txBox="1"/>
          <p:nvPr/>
        </p:nvSpPr>
        <p:spPr>
          <a:xfrm>
            <a:off x="7061203" y="4343399"/>
            <a:ext cx="1583265" cy="1384995"/>
          </a:xfrm>
          <a:prstGeom prst="rect">
            <a:avLst/>
          </a:prstGeom>
          <a:noFill/>
          <a:ln w="76200" cmpd="sng">
            <a:solidFill>
              <a:srgbClr val="FFFFFF"/>
            </a:solidFill>
          </a:ln>
        </p:spPr>
        <p:txBody>
          <a:bodyPr wrap="square" rtlCol="0">
            <a:spAutoFit/>
          </a:bodyPr>
          <a:lstStyle/>
          <a:p>
            <a:r>
              <a:rPr lang="fr-FR" sz="2800" b="1" i="1" dirty="0" err="1" smtClean="0">
                <a:solidFill>
                  <a:schemeClr val="tx1"/>
                </a:solidFill>
                <a:latin typeface="Corbel"/>
                <a:cs typeface="Corbel"/>
              </a:rPr>
              <a:t>Core</a:t>
            </a:r>
            <a:r>
              <a:rPr lang="fr-FR" sz="2800" b="1" i="1" dirty="0" smtClean="0">
                <a:solidFill>
                  <a:schemeClr val="tx1"/>
                </a:solidFill>
                <a:latin typeface="Corbel"/>
                <a:cs typeface="Corbel"/>
              </a:rPr>
              <a:t> quantum </a:t>
            </a:r>
            <a:r>
              <a:rPr lang="fr-FR" sz="2800" b="1" i="1" dirty="0" err="1" smtClean="0">
                <a:solidFill>
                  <a:schemeClr val="tx1"/>
                </a:solidFill>
                <a:latin typeface="Corbel"/>
                <a:cs typeface="Corbel"/>
              </a:rPr>
              <a:t>features</a:t>
            </a:r>
            <a:endParaRPr lang="fr-FR" sz="2800" b="1" i="1" dirty="0">
              <a:solidFill>
                <a:schemeClr val="tx1"/>
              </a:solidFill>
              <a:latin typeface="Corbel"/>
              <a:cs typeface="Corbel"/>
            </a:endParaRPr>
          </a:p>
        </p:txBody>
      </p:sp>
      <p:grpSp>
        <p:nvGrpSpPr>
          <p:cNvPr id="7" name="Grouper 6"/>
          <p:cNvGrpSpPr/>
          <p:nvPr/>
        </p:nvGrpSpPr>
        <p:grpSpPr>
          <a:xfrm rot="19577318">
            <a:off x="811025" y="4431859"/>
            <a:ext cx="1023332" cy="966095"/>
            <a:chOff x="5016500" y="3860800"/>
            <a:chExt cx="772148" cy="711200"/>
          </a:xfrm>
        </p:grpSpPr>
        <p:grpSp>
          <p:nvGrpSpPr>
            <p:cNvPr id="8" name="Grouper 7"/>
            <p:cNvGrpSpPr/>
            <p:nvPr/>
          </p:nvGrpSpPr>
          <p:grpSpPr>
            <a:xfrm>
              <a:off x="5016500" y="3860800"/>
              <a:ext cx="772148" cy="711200"/>
              <a:chOff x="4622800" y="6019800"/>
              <a:chExt cx="772148" cy="711200"/>
            </a:xfrm>
          </p:grpSpPr>
          <p:sp>
            <p:nvSpPr>
              <p:cNvPr id="17" name="Rectangle 16"/>
              <p:cNvSpPr/>
              <p:nvPr/>
            </p:nvSpPr>
            <p:spPr>
              <a:xfrm>
                <a:off x="4622800" y="6261100"/>
                <a:ext cx="508000" cy="469900"/>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Parallélogramme 17"/>
              <p:cNvSpPr/>
              <p:nvPr/>
            </p:nvSpPr>
            <p:spPr>
              <a:xfrm>
                <a:off x="4622800" y="6019800"/>
                <a:ext cx="698500" cy="241300"/>
              </a:xfrm>
              <a:prstGeom prst="parallelogram">
                <a:avLst>
                  <a:gd name="adj" fmla="val 71154"/>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Parallélogramme 19"/>
              <p:cNvSpPr/>
              <p:nvPr/>
            </p:nvSpPr>
            <p:spPr>
              <a:xfrm rot="18798636">
                <a:off x="4929577" y="6214264"/>
                <a:ext cx="605193" cy="325548"/>
              </a:xfrm>
              <a:prstGeom prst="parallelogram">
                <a:avLst>
                  <a:gd name="adj" fmla="val 102037"/>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9" name="Ellipse 8"/>
            <p:cNvSpPr/>
            <p:nvPr/>
          </p:nvSpPr>
          <p:spPr>
            <a:xfrm>
              <a:off x="5232400" y="42799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Ellipse 9"/>
            <p:cNvSpPr/>
            <p:nvPr/>
          </p:nvSpPr>
          <p:spPr>
            <a:xfrm>
              <a:off x="5588000" y="42672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llipse 11"/>
            <p:cNvSpPr/>
            <p:nvPr/>
          </p:nvSpPr>
          <p:spPr>
            <a:xfrm>
              <a:off x="5613400" y="41148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Ellipse 12"/>
            <p:cNvSpPr/>
            <p:nvPr/>
          </p:nvSpPr>
          <p:spPr>
            <a:xfrm>
              <a:off x="5168900" y="39751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llipse 13"/>
            <p:cNvSpPr/>
            <p:nvPr/>
          </p:nvSpPr>
          <p:spPr>
            <a:xfrm>
              <a:off x="5346700" y="39497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llipse 15"/>
            <p:cNvSpPr/>
            <p:nvPr/>
          </p:nvSpPr>
          <p:spPr>
            <a:xfrm>
              <a:off x="5537200" y="39116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8562945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re 3"/>
          <p:cNvSpPr>
            <a:spLocks noGrp="1"/>
          </p:cNvSpPr>
          <p:nvPr>
            <p:ph type="title"/>
          </p:nvPr>
        </p:nvSpPr>
        <p:spPr>
          <a:xfrm>
            <a:off x="457200" y="0"/>
            <a:ext cx="8229600" cy="1143000"/>
          </a:xfrm>
        </p:spPr>
        <p:txBody>
          <a:bodyPr>
            <a:normAutofit fontScale="90000"/>
          </a:bodyPr>
          <a:lstStyle/>
          <a:p>
            <a:r>
              <a:rPr lang="fr-FR" dirty="0" smtClean="0"/>
              <a:t>Back to </a:t>
            </a:r>
            <a:r>
              <a:rPr lang="fr-FR" dirty="0" err="1" smtClean="0"/>
              <a:t>ordinary</a:t>
            </a:r>
            <a:r>
              <a:rPr lang="fr-FR" dirty="0" smtClean="0"/>
              <a:t> </a:t>
            </a:r>
            <a:r>
              <a:rPr lang="fr-FR" dirty="0" err="1" smtClean="0"/>
              <a:t>discomfort</a:t>
            </a:r>
            <a:r>
              <a:rPr lang="fr-FR" dirty="0" smtClean="0"/>
              <a:t> zones</a:t>
            </a:r>
            <a:endParaRPr lang="fr-FR" dirty="0"/>
          </a:p>
        </p:txBody>
      </p:sp>
      <p:sp>
        <p:nvSpPr>
          <p:cNvPr id="41" name="ZoneTexte 40"/>
          <p:cNvSpPr txBox="1"/>
          <p:nvPr/>
        </p:nvSpPr>
        <p:spPr>
          <a:xfrm>
            <a:off x="397933" y="3451020"/>
            <a:ext cx="4309534" cy="3046988"/>
          </a:xfrm>
          <a:prstGeom prst="rect">
            <a:avLst/>
          </a:prstGeom>
          <a:noFill/>
          <a:ln>
            <a:solidFill>
              <a:schemeClr val="tx1"/>
            </a:solidFill>
          </a:ln>
        </p:spPr>
        <p:txBody>
          <a:bodyPr wrap="square" rtlCol="0">
            <a:spAutoFit/>
          </a:bodyPr>
          <a:lstStyle/>
          <a:p>
            <a:r>
              <a:rPr lang="fr-FR" sz="3200" b="1" dirty="0">
                <a:solidFill>
                  <a:schemeClr val="tx1"/>
                </a:solidFill>
                <a:latin typeface="Corbel"/>
                <a:cs typeface="Corbel"/>
                <a:sym typeface="Wingdings"/>
              </a:rPr>
              <a:t>Q</a:t>
            </a:r>
            <a:r>
              <a:rPr lang="fr-FR" sz="3200" b="1" dirty="0" smtClean="0">
                <a:solidFill>
                  <a:schemeClr val="tx1"/>
                </a:solidFill>
                <a:latin typeface="Corbel"/>
                <a:cs typeface="Corbel"/>
                <a:sym typeface="Wingdings"/>
              </a:rPr>
              <a:t>uantum reality</a:t>
            </a:r>
          </a:p>
          <a:p>
            <a:pPr marL="457200" indent="-457200">
              <a:buFont typeface="Arial"/>
              <a:buChar char="•"/>
            </a:pPr>
            <a:r>
              <a:rPr lang="fr-FR" sz="3200" dirty="0" err="1" smtClean="0">
                <a:solidFill>
                  <a:srgbClr val="FFFF00"/>
                </a:solidFill>
                <a:latin typeface="Corbel"/>
                <a:cs typeface="Corbel"/>
                <a:sym typeface="Wingdings"/>
              </a:rPr>
              <a:t>Hidden</a:t>
            </a:r>
            <a:r>
              <a:rPr lang="fr-FR" sz="3200" dirty="0" smtClean="0">
                <a:solidFill>
                  <a:srgbClr val="FFFF00"/>
                </a:solidFill>
                <a:latin typeface="Corbel"/>
                <a:cs typeface="Corbel"/>
                <a:sym typeface="Wingdings"/>
              </a:rPr>
              <a:t> </a:t>
            </a:r>
            <a:r>
              <a:rPr lang="fr-FR" sz="3200" dirty="0" smtClean="0">
                <a:solidFill>
                  <a:srgbClr val="FFFF00"/>
                </a:solidFill>
                <a:latin typeface="Zapf Dingbats"/>
                <a:ea typeface="Zapf Dingbats"/>
                <a:cs typeface="Zapf Dingbats"/>
                <a:sym typeface="Zapf Dingbats"/>
              </a:rPr>
              <a:t>✔</a:t>
            </a:r>
            <a:endParaRPr lang="fr-FR" sz="3200" dirty="0" smtClean="0">
              <a:solidFill>
                <a:srgbClr val="FFFF00"/>
              </a:solidFill>
              <a:latin typeface="Corbel"/>
              <a:cs typeface="Corbel"/>
              <a:sym typeface="Wingdings"/>
            </a:endParaRPr>
          </a:p>
          <a:p>
            <a:pPr marL="457200" indent="-457200">
              <a:buFont typeface="Arial"/>
              <a:buChar char="•"/>
            </a:pPr>
            <a:r>
              <a:rPr lang="fr-FR" sz="3200" dirty="0" smtClean="0">
                <a:solidFill>
                  <a:srgbClr val="FFFF00"/>
                </a:solidFill>
                <a:latin typeface="Corbel"/>
                <a:cs typeface="Corbel"/>
                <a:sym typeface="Wingdings"/>
              </a:rPr>
              <a:t>Superpositions </a:t>
            </a:r>
            <a:r>
              <a:rPr lang="fr-FR" sz="3200" dirty="0" smtClean="0">
                <a:solidFill>
                  <a:srgbClr val="FFFF00"/>
                </a:solidFill>
                <a:latin typeface="Zapf Dingbats"/>
                <a:ea typeface="Zapf Dingbats"/>
                <a:cs typeface="Zapf Dingbats"/>
                <a:sym typeface="Zapf Dingbats"/>
              </a:rPr>
              <a:t>✔</a:t>
            </a:r>
            <a:endParaRPr lang="fr-FR" sz="3200" dirty="0" smtClean="0">
              <a:solidFill>
                <a:srgbClr val="FFFF00"/>
              </a:solidFill>
              <a:latin typeface="Corbel"/>
              <a:cs typeface="Corbel"/>
              <a:sym typeface="Wingdings"/>
            </a:endParaRPr>
          </a:p>
          <a:p>
            <a:pPr marL="457200" indent="-457200">
              <a:buFont typeface="Arial"/>
              <a:buChar char="•"/>
            </a:pPr>
            <a:r>
              <a:rPr lang="fr-FR" sz="3200" dirty="0">
                <a:solidFill>
                  <a:schemeClr val="tx1"/>
                </a:solidFill>
                <a:latin typeface="Corbel"/>
                <a:cs typeface="Corbel"/>
                <a:sym typeface="Wingdings"/>
              </a:rPr>
              <a:t>N</a:t>
            </a:r>
            <a:r>
              <a:rPr lang="fr-FR" sz="3200" dirty="0" smtClean="0">
                <a:solidFill>
                  <a:schemeClr val="tx1"/>
                </a:solidFill>
                <a:latin typeface="Corbel"/>
                <a:cs typeface="Corbel"/>
                <a:sym typeface="Wingdings"/>
              </a:rPr>
              <a:t>on-</a:t>
            </a:r>
            <a:r>
              <a:rPr lang="fr-FR" sz="3200" dirty="0" err="1" smtClean="0">
                <a:solidFill>
                  <a:schemeClr val="tx1"/>
                </a:solidFill>
                <a:latin typeface="Corbel"/>
                <a:cs typeface="Corbel"/>
                <a:sym typeface="Wingdings"/>
              </a:rPr>
              <a:t>locality</a:t>
            </a:r>
            <a:r>
              <a:rPr lang="fr-FR" sz="3200" dirty="0" smtClean="0">
                <a:solidFill>
                  <a:schemeClr val="tx1"/>
                </a:solidFill>
                <a:latin typeface="Corbel"/>
                <a:cs typeface="Corbel"/>
                <a:sym typeface="Wingdings"/>
              </a:rPr>
              <a:t>, </a:t>
            </a:r>
            <a:r>
              <a:rPr lang="fr-FR" sz="3200" dirty="0" err="1" smtClean="0">
                <a:solidFill>
                  <a:schemeClr val="tx1"/>
                </a:solidFill>
                <a:latin typeface="Corbel"/>
                <a:cs typeface="Corbel"/>
                <a:sym typeface="Wingdings"/>
              </a:rPr>
              <a:t>spooky</a:t>
            </a:r>
            <a:r>
              <a:rPr lang="fr-FR" sz="3200" dirty="0" smtClean="0">
                <a:solidFill>
                  <a:schemeClr val="tx1"/>
                </a:solidFill>
                <a:latin typeface="Corbel"/>
                <a:cs typeface="Corbel"/>
                <a:sym typeface="Wingdings"/>
              </a:rPr>
              <a:t> action </a:t>
            </a:r>
          </a:p>
          <a:p>
            <a:pPr marL="457200" indent="-457200">
              <a:buFont typeface="Arial"/>
              <a:buChar char="•"/>
            </a:pPr>
            <a:r>
              <a:rPr lang="fr-FR" sz="3200" i="1" dirty="0" err="1" smtClean="0">
                <a:solidFill>
                  <a:schemeClr val="tx1"/>
                </a:solidFill>
                <a:latin typeface="Corbel"/>
                <a:cs typeface="Corbel"/>
                <a:sym typeface="Wingdings"/>
              </a:rPr>
              <a:t>Unitary</a:t>
            </a:r>
            <a:r>
              <a:rPr lang="fr-FR" sz="3200" i="1" dirty="0" smtClean="0">
                <a:solidFill>
                  <a:schemeClr val="tx1"/>
                </a:solidFill>
                <a:latin typeface="Corbel"/>
                <a:cs typeface="Corbel"/>
                <a:sym typeface="Wingdings"/>
              </a:rPr>
              <a:t> </a:t>
            </a:r>
            <a:r>
              <a:rPr lang="fr-FR" sz="3200" i="1" dirty="0" err="1" smtClean="0">
                <a:solidFill>
                  <a:schemeClr val="tx1"/>
                </a:solidFill>
                <a:latin typeface="Corbel"/>
                <a:cs typeface="Corbel"/>
                <a:sym typeface="Wingdings"/>
              </a:rPr>
              <a:t>evolution</a:t>
            </a:r>
            <a:endParaRPr lang="fr-FR" sz="3200" i="1" dirty="0" smtClean="0">
              <a:solidFill>
                <a:schemeClr val="tx1"/>
              </a:solidFill>
              <a:latin typeface="Corbel"/>
              <a:cs typeface="Corbel"/>
              <a:sym typeface="Wingdings"/>
            </a:endParaRPr>
          </a:p>
        </p:txBody>
      </p:sp>
      <p:sp>
        <p:nvSpPr>
          <p:cNvPr id="4" name="Ellipse 3"/>
          <p:cNvSpPr/>
          <p:nvPr/>
        </p:nvSpPr>
        <p:spPr>
          <a:xfrm>
            <a:off x="1727200" y="1549400"/>
            <a:ext cx="1879600" cy="1744116"/>
          </a:xfrm>
          <a:prstGeom prst="ellipse">
            <a:avLst/>
          </a:prstGeom>
          <a:solidFill>
            <a:srgbClr val="FFFF66"/>
          </a:solidFill>
          <a:ln w="762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200" dirty="0">
              <a:solidFill>
                <a:schemeClr val="bg1"/>
              </a:solidFill>
            </a:endParaRPr>
          </a:p>
        </p:txBody>
      </p:sp>
      <p:sp>
        <p:nvSpPr>
          <p:cNvPr id="5" name="Ellipse 4"/>
          <p:cNvSpPr/>
          <p:nvPr/>
        </p:nvSpPr>
        <p:spPr>
          <a:xfrm>
            <a:off x="5029201" y="1807616"/>
            <a:ext cx="2489200" cy="1295400"/>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6" name="Rectangle 5"/>
          <p:cNvSpPr/>
          <p:nvPr/>
        </p:nvSpPr>
        <p:spPr>
          <a:xfrm>
            <a:off x="5401428" y="1932384"/>
            <a:ext cx="1804100" cy="1077218"/>
          </a:xfrm>
          <a:prstGeom prst="rect">
            <a:avLst/>
          </a:prstGeom>
        </p:spPr>
        <p:txBody>
          <a:bodyPr wrap="none">
            <a:spAutoFit/>
          </a:bodyPr>
          <a:lstStyle/>
          <a:p>
            <a:pPr algn="ctr"/>
            <a:r>
              <a:rPr lang="fr-FR" sz="3200" dirty="0" err="1" smtClean="0">
                <a:solidFill>
                  <a:schemeClr val="bg1"/>
                </a:solidFill>
              </a:rPr>
              <a:t>Contexts</a:t>
            </a:r>
            <a:endParaRPr lang="fr-FR" sz="3200" dirty="0">
              <a:solidFill>
                <a:schemeClr val="bg1"/>
              </a:solidFill>
            </a:endParaRPr>
          </a:p>
          <a:p>
            <a:pPr algn="ctr"/>
            <a:r>
              <a:rPr lang="fr-FR" sz="3200" dirty="0" smtClean="0">
                <a:solidFill>
                  <a:schemeClr val="bg1"/>
                </a:solidFill>
              </a:rPr>
              <a:t>« Ô »</a:t>
            </a:r>
          </a:p>
        </p:txBody>
      </p:sp>
      <p:sp>
        <p:nvSpPr>
          <p:cNvPr id="7" name="ZoneTexte 6"/>
          <p:cNvSpPr txBox="1"/>
          <p:nvPr/>
        </p:nvSpPr>
        <p:spPr>
          <a:xfrm>
            <a:off x="4783668" y="3463720"/>
            <a:ext cx="3920066" cy="3046988"/>
          </a:xfrm>
          <a:prstGeom prst="rect">
            <a:avLst/>
          </a:prstGeom>
          <a:noFill/>
          <a:ln>
            <a:solidFill>
              <a:schemeClr val="tx1"/>
            </a:solidFill>
          </a:ln>
        </p:spPr>
        <p:txBody>
          <a:bodyPr wrap="square" rtlCol="0">
            <a:spAutoFit/>
          </a:bodyPr>
          <a:lstStyle/>
          <a:p>
            <a:r>
              <a:rPr lang="fr-FR" sz="3200" b="1" dirty="0" err="1" smtClean="0">
                <a:solidFill>
                  <a:schemeClr val="tx1"/>
                </a:solidFill>
                <a:latin typeface="Corbel"/>
                <a:cs typeface="Corbel"/>
                <a:sym typeface="Wingdings"/>
              </a:rPr>
              <a:t>Classical</a:t>
            </a:r>
            <a:r>
              <a:rPr lang="fr-FR" sz="3200" b="1" dirty="0" smtClean="0">
                <a:solidFill>
                  <a:schemeClr val="tx1"/>
                </a:solidFill>
                <a:latin typeface="Corbel"/>
                <a:cs typeface="Corbel"/>
                <a:sym typeface="Wingdings"/>
              </a:rPr>
              <a:t> </a:t>
            </a:r>
            <a:r>
              <a:rPr lang="fr-FR" sz="3200" b="1" dirty="0" err="1" smtClean="0">
                <a:solidFill>
                  <a:schemeClr val="tx1"/>
                </a:solidFill>
                <a:latin typeface="Corbel"/>
                <a:cs typeface="Corbel"/>
                <a:sym typeface="Wingdings"/>
              </a:rPr>
              <a:t>contexts</a:t>
            </a:r>
            <a:endParaRPr lang="fr-FR" sz="3200" b="1" dirty="0" smtClean="0">
              <a:solidFill>
                <a:schemeClr val="tx1"/>
              </a:solidFill>
              <a:latin typeface="Corbel"/>
              <a:cs typeface="Corbel"/>
              <a:sym typeface="Wingdings"/>
            </a:endParaRPr>
          </a:p>
          <a:p>
            <a:pPr marL="457200" indent="-457200">
              <a:buFont typeface="Arial"/>
              <a:buChar char="•"/>
            </a:pPr>
            <a:r>
              <a:rPr lang="fr-FR" sz="3200" b="1" dirty="0" smtClean="0">
                <a:solidFill>
                  <a:srgbClr val="15FF1F"/>
                </a:solidFill>
                <a:latin typeface="Corbel"/>
                <a:cs typeface="Corbel"/>
                <a:sym typeface="Wingdings"/>
              </a:rPr>
              <a:t>Quantum-</a:t>
            </a:r>
            <a:r>
              <a:rPr lang="fr-FR" sz="3200" b="1" dirty="0" err="1" smtClean="0">
                <a:solidFill>
                  <a:srgbClr val="15FF1F"/>
                </a:solidFill>
                <a:latin typeface="Corbel"/>
                <a:cs typeface="Corbel"/>
                <a:sym typeface="Wingdings"/>
              </a:rPr>
              <a:t>classical</a:t>
            </a:r>
            <a:r>
              <a:rPr lang="fr-FR" sz="3200" b="1" dirty="0" smtClean="0">
                <a:solidFill>
                  <a:srgbClr val="15FF1F"/>
                </a:solidFill>
                <a:latin typeface="Corbel"/>
                <a:cs typeface="Corbel"/>
                <a:sym typeface="Wingdings"/>
              </a:rPr>
              <a:t> </a:t>
            </a:r>
            <a:r>
              <a:rPr lang="fr-FR" sz="3200" b="1" dirty="0" err="1" smtClean="0">
                <a:solidFill>
                  <a:srgbClr val="15FF1F"/>
                </a:solidFill>
                <a:latin typeface="Corbel"/>
                <a:cs typeface="Corbel"/>
                <a:sym typeface="Wingdings"/>
              </a:rPr>
              <a:t>boundary</a:t>
            </a:r>
            <a:r>
              <a:rPr lang="fr-FR" sz="3200" b="1" dirty="0" smtClean="0">
                <a:solidFill>
                  <a:srgbClr val="15FF1F"/>
                </a:solidFill>
                <a:latin typeface="Corbel"/>
                <a:cs typeface="Corbel"/>
                <a:sym typeface="Wingdings"/>
              </a:rPr>
              <a:t>? </a:t>
            </a:r>
          </a:p>
          <a:p>
            <a:pPr marL="457200" indent="-457200">
              <a:buFont typeface="Arial"/>
              <a:buChar char="•"/>
            </a:pPr>
            <a:r>
              <a:rPr lang="fr-FR" sz="3200" dirty="0" err="1" smtClean="0">
                <a:solidFill>
                  <a:srgbClr val="FFFF00"/>
                </a:solidFill>
                <a:latin typeface="Corbel"/>
                <a:cs typeface="Corbel"/>
                <a:sym typeface="Wingdings"/>
              </a:rPr>
              <a:t>Randomness</a:t>
            </a:r>
            <a:r>
              <a:rPr lang="fr-FR" sz="3200" dirty="0" smtClean="0">
                <a:solidFill>
                  <a:srgbClr val="FFFF00"/>
                </a:solidFill>
                <a:latin typeface="Corbel"/>
                <a:cs typeface="Corbel"/>
                <a:sym typeface="Wingdings"/>
              </a:rPr>
              <a:t> </a:t>
            </a:r>
            <a:r>
              <a:rPr lang="fr-FR" sz="3200" dirty="0">
                <a:solidFill>
                  <a:srgbClr val="FFFF00"/>
                </a:solidFill>
                <a:latin typeface="Zapf Dingbats"/>
                <a:ea typeface="Zapf Dingbats"/>
                <a:cs typeface="Zapf Dingbats"/>
                <a:sym typeface="Zapf Dingbats"/>
              </a:rPr>
              <a:t>✔</a:t>
            </a:r>
            <a:endParaRPr lang="fr-FR" sz="3200" dirty="0" smtClean="0">
              <a:solidFill>
                <a:srgbClr val="FFFF00"/>
              </a:solidFill>
              <a:latin typeface="Corbel"/>
              <a:cs typeface="Corbel"/>
              <a:sym typeface="Wingdings"/>
            </a:endParaRPr>
          </a:p>
          <a:p>
            <a:pPr marL="457200" indent="-457200">
              <a:buFont typeface="Arial"/>
              <a:buChar char="•"/>
            </a:pPr>
            <a:r>
              <a:rPr lang="fr-FR" sz="3200" i="1" dirty="0" smtClean="0">
                <a:solidFill>
                  <a:schemeClr val="tx1"/>
                </a:solidFill>
                <a:latin typeface="Corbel"/>
                <a:cs typeface="Corbel"/>
                <a:sym typeface="Wingdings"/>
              </a:rPr>
              <a:t>Non-</a:t>
            </a:r>
            <a:r>
              <a:rPr lang="fr-FR" sz="3200" i="1" dirty="0" err="1" smtClean="0">
                <a:solidFill>
                  <a:schemeClr val="tx1"/>
                </a:solidFill>
                <a:latin typeface="Corbel"/>
                <a:cs typeface="Corbel"/>
                <a:sym typeface="Wingdings"/>
              </a:rPr>
              <a:t>unitary</a:t>
            </a:r>
            <a:r>
              <a:rPr lang="fr-FR" sz="3200" i="1" dirty="0" smtClean="0">
                <a:solidFill>
                  <a:schemeClr val="tx1"/>
                </a:solidFill>
                <a:latin typeface="Corbel"/>
                <a:cs typeface="Corbel"/>
                <a:sym typeface="Wingdings"/>
              </a:rPr>
              <a:t> </a:t>
            </a:r>
            <a:r>
              <a:rPr lang="fr-FR" sz="3200" i="1" dirty="0" err="1" smtClean="0">
                <a:solidFill>
                  <a:schemeClr val="tx1"/>
                </a:solidFill>
                <a:latin typeface="Corbel"/>
                <a:cs typeface="Corbel"/>
                <a:sym typeface="Wingdings"/>
              </a:rPr>
              <a:t>evolution</a:t>
            </a:r>
            <a:endParaRPr lang="fr-FR" sz="3200" i="1" dirty="0" smtClean="0">
              <a:solidFill>
                <a:schemeClr val="tx1"/>
              </a:solidFill>
              <a:latin typeface="Corbel"/>
              <a:cs typeface="Corbel"/>
              <a:sym typeface="Wingdings"/>
            </a:endParaRPr>
          </a:p>
        </p:txBody>
      </p:sp>
      <p:grpSp>
        <p:nvGrpSpPr>
          <p:cNvPr id="10" name="Grouper 9"/>
          <p:cNvGrpSpPr/>
          <p:nvPr/>
        </p:nvGrpSpPr>
        <p:grpSpPr>
          <a:xfrm rot="19577318">
            <a:off x="7409263" y="1246884"/>
            <a:ext cx="663713" cy="552042"/>
            <a:chOff x="5016500" y="3860800"/>
            <a:chExt cx="772148" cy="711200"/>
          </a:xfrm>
        </p:grpSpPr>
        <p:grpSp>
          <p:nvGrpSpPr>
            <p:cNvPr id="11" name="Grouper 10"/>
            <p:cNvGrpSpPr/>
            <p:nvPr/>
          </p:nvGrpSpPr>
          <p:grpSpPr>
            <a:xfrm>
              <a:off x="5016500" y="3860800"/>
              <a:ext cx="772148" cy="711200"/>
              <a:chOff x="4622800" y="6019800"/>
              <a:chExt cx="772148" cy="711200"/>
            </a:xfrm>
          </p:grpSpPr>
          <p:sp>
            <p:nvSpPr>
              <p:cNvPr id="18" name="Rectangle 17"/>
              <p:cNvSpPr/>
              <p:nvPr/>
            </p:nvSpPr>
            <p:spPr>
              <a:xfrm>
                <a:off x="4622800" y="6261100"/>
                <a:ext cx="508000" cy="469900"/>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Parallélogramme 18"/>
              <p:cNvSpPr/>
              <p:nvPr/>
            </p:nvSpPr>
            <p:spPr>
              <a:xfrm>
                <a:off x="4622800" y="6019800"/>
                <a:ext cx="698500" cy="241300"/>
              </a:xfrm>
              <a:prstGeom prst="parallelogram">
                <a:avLst>
                  <a:gd name="adj" fmla="val 71154"/>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Parallélogramme 19"/>
              <p:cNvSpPr/>
              <p:nvPr/>
            </p:nvSpPr>
            <p:spPr>
              <a:xfrm rot="18798636">
                <a:off x="4929577" y="6214264"/>
                <a:ext cx="605193" cy="325548"/>
              </a:xfrm>
              <a:prstGeom prst="parallelogram">
                <a:avLst>
                  <a:gd name="adj" fmla="val 102037"/>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2" name="Ellipse 11"/>
            <p:cNvSpPr/>
            <p:nvPr/>
          </p:nvSpPr>
          <p:spPr>
            <a:xfrm>
              <a:off x="5232400" y="42799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Ellipse 12"/>
            <p:cNvSpPr/>
            <p:nvPr/>
          </p:nvSpPr>
          <p:spPr>
            <a:xfrm>
              <a:off x="5588000" y="42672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llipse 13"/>
            <p:cNvSpPr/>
            <p:nvPr/>
          </p:nvSpPr>
          <p:spPr>
            <a:xfrm>
              <a:off x="5613400" y="41148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p:cNvSpPr/>
            <p:nvPr/>
          </p:nvSpPr>
          <p:spPr>
            <a:xfrm>
              <a:off x="5168900" y="39751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llipse 15"/>
            <p:cNvSpPr/>
            <p:nvPr/>
          </p:nvSpPr>
          <p:spPr>
            <a:xfrm>
              <a:off x="5346700" y="39497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llipse 16"/>
            <p:cNvSpPr/>
            <p:nvPr/>
          </p:nvSpPr>
          <p:spPr>
            <a:xfrm>
              <a:off x="5537200" y="39116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22" name="Connecteur droit avec flèche 21"/>
          <p:cNvCxnSpPr/>
          <p:nvPr/>
        </p:nvCxnSpPr>
        <p:spPr>
          <a:xfrm flipV="1">
            <a:off x="7480334" y="1921916"/>
            <a:ext cx="876300" cy="4191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Connecteur droit avec flèche 24"/>
          <p:cNvCxnSpPr/>
          <p:nvPr/>
        </p:nvCxnSpPr>
        <p:spPr>
          <a:xfrm flipV="1">
            <a:off x="7632734" y="2264816"/>
            <a:ext cx="927100" cy="2286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Connecteur droit avec flèche 26"/>
          <p:cNvCxnSpPr/>
          <p:nvPr/>
        </p:nvCxnSpPr>
        <p:spPr>
          <a:xfrm>
            <a:off x="7467634" y="2683916"/>
            <a:ext cx="825500" cy="2286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Connecteur droit avec flèche 29"/>
          <p:cNvCxnSpPr/>
          <p:nvPr/>
        </p:nvCxnSpPr>
        <p:spPr>
          <a:xfrm>
            <a:off x="7137434" y="2849016"/>
            <a:ext cx="800100" cy="3302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 name="Double flèche horizontale 1"/>
          <p:cNvSpPr/>
          <p:nvPr/>
        </p:nvSpPr>
        <p:spPr>
          <a:xfrm>
            <a:off x="3674546" y="2311383"/>
            <a:ext cx="1363121" cy="575733"/>
          </a:xfrm>
          <a:prstGeom prst="leftRightArrow">
            <a:avLst/>
          </a:prstGeom>
          <a:no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p:nvSpPr>
        <p:spPr>
          <a:xfrm>
            <a:off x="389466" y="1066785"/>
            <a:ext cx="8314267" cy="2252134"/>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9" name="Picture 4" descr="chatmortv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716867" y="1159934"/>
            <a:ext cx="1205435" cy="1109133"/>
          </a:xfrm>
          <a:prstGeom prst="rect">
            <a:avLst/>
          </a:prstGeom>
          <a:solidFill>
            <a:schemeClr val="bg1"/>
          </a:solidFill>
          <a:ln>
            <a:solidFill>
              <a:srgbClr val="EAEAEA"/>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 name="Picture 50" descr="entanglement_brow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24028" y="1117600"/>
            <a:ext cx="1461162" cy="94826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ZoneTexte 2"/>
          <p:cNvSpPr txBox="1"/>
          <p:nvPr/>
        </p:nvSpPr>
        <p:spPr>
          <a:xfrm>
            <a:off x="1903817" y="1854208"/>
            <a:ext cx="1626367" cy="1569660"/>
          </a:xfrm>
          <a:prstGeom prst="rect">
            <a:avLst/>
          </a:prstGeom>
          <a:noFill/>
        </p:spPr>
        <p:txBody>
          <a:bodyPr wrap="none" rtlCol="0">
            <a:spAutoFit/>
          </a:bodyPr>
          <a:lstStyle/>
          <a:p>
            <a:pPr algn="ctr"/>
            <a:r>
              <a:rPr lang="fr-FR" sz="3200" dirty="0" err="1">
                <a:solidFill>
                  <a:schemeClr val="bg1"/>
                </a:solidFill>
                <a:latin typeface="Corbel"/>
                <a:cs typeface="Corbel"/>
              </a:rPr>
              <a:t>Systems</a:t>
            </a:r>
            <a:endParaRPr lang="fr-FR" sz="3200" dirty="0">
              <a:solidFill>
                <a:schemeClr val="bg1"/>
              </a:solidFill>
              <a:latin typeface="Corbel"/>
              <a:cs typeface="Corbel"/>
            </a:endParaRPr>
          </a:p>
          <a:p>
            <a:pPr algn="ctr"/>
            <a:r>
              <a:rPr lang="fr-FR" sz="3200" dirty="0">
                <a:solidFill>
                  <a:schemeClr val="bg1"/>
                </a:solidFill>
                <a:latin typeface="Corbel"/>
                <a:cs typeface="Corbel"/>
              </a:rPr>
              <a:t>« |</a:t>
            </a:r>
            <a:r>
              <a:rPr lang="fr-FR" sz="3200" dirty="0" err="1">
                <a:solidFill>
                  <a:schemeClr val="bg1"/>
                </a:solidFill>
                <a:latin typeface="Corbel"/>
                <a:cs typeface="Corbel"/>
              </a:rPr>
              <a:t>ψ</a:t>
            </a:r>
            <a:r>
              <a:rPr lang="fr-FR" sz="3200" dirty="0">
                <a:solidFill>
                  <a:schemeClr val="bg1"/>
                </a:solidFill>
                <a:latin typeface="Corbel"/>
                <a:cs typeface="Corbel"/>
              </a:rPr>
              <a:t>&gt; »</a:t>
            </a:r>
          </a:p>
          <a:p>
            <a:endParaRPr lang="fr-FR" sz="3200" dirty="0">
              <a:latin typeface="Corbel"/>
              <a:cs typeface="Corbel"/>
            </a:endParaRPr>
          </a:p>
        </p:txBody>
      </p:sp>
    </p:spTree>
    <p:extLst>
      <p:ext uri="{BB962C8B-B14F-4D97-AF65-F5344CB8AC3E}">
        <p14:creationId xmlns:p14="http://schemas.microsoft.com/office/powerpoint/2010/main" val="130751416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270" y="101600"/>
            <a:ext cx="9067800" cy="1143000"/>
          </a:xfrm>
        </p:spPr>
        <p:txBody>
          <a:bodyPr>
            <a:noAutofit/>
          </a:bodyPr>
          <a:lstStyle/>
          <a:p>
            <a:r>
              <a:rPr lang="fr-FR" sz="4000" dirty="0" err="1" smtClean="0"/>
              <a:t>Revisiting</a:t>
            </a:r>
            <a:r>
              <a:rPr lang="fr-FR" sz="4000" dirty="0" smtClean="0"/>
              <a:t> the quantum-</a:t>
            </a:r>
            <a:r>
              <a:rPr lang="fr-FR" sz="4000" dirty="0" err="1" smtClean="0"/>
              <a:t>classical</a:t>
            </a:r>
            <a:r>
              <a:rPr lang="fr-FR" sz="4000" dirty="0" smtClean="0"/>
              <a:t> </a:t>
            </a:r>
            <a:r>
              <a:rPr lang="fr-FR" sz="4000" dirty="0" err="1" smtClean="0"/>
              <a:t>boundary</a:t>
            </a:r>
            <a:endParaRPr lang="fr-FR" sz="4000" dirty="0"/>
          </a:p>
        </p:txBody>
      </p:sp>
      <p:sp>
        <p:nvSpPr>
          <p:cNvPr id="4" name="ZoneTexte 3"/>
          <p:cNvSpPr txBox="1"/>
          <p:nvPr/>
        </p:nvSpPr>
        <p:spPr>
          <a:xfrm>
            <a:off x="143933" y="4936918"/>
            <a:ext cx="8890000" cy="1815882"/>
          </a:xfrm>
          <a:prstGeom prst="rect">
            <a:avLst/>
          </a:prstGeom>
          <a:noFill/>
          <a:ln>
            <a:solidFill>
              <a:srgbClr val="FFFFFF"/>
            </a:solidFill>
          </a:ln>
        </p:spPr>
        <p:txBody>
          <a:bodyPr wrap="square" rtlCol="0">
            <a:spAutoFit/>
          </a:bodyPr>
          <a:lstStyle/>
          <a:p>
            <a:pPr marL="457200" indent="-457200">
              <a:buFont typeface="Arial"/>
              <a:buChar char="•"/>
            </a:pPr>
            <a:r>
              <a:rPr lang="fr-FR" sz="2800" i="1" dirty="0" err="1">
                <a:solidFill>
                  <a:srgbClr val="FFFFFF"/>
                </a:solidFill>
                <a:latin typeface="Corbel"/>
                <a:cs typeface="Corbel"/>
              </a:rPr>
              <a:t>Decoherence</a:t>
            </a:r>
            <a:r>
              <a:rPr lang="fr-FR" sz="2800" i="1" dirty="0">
                <a:solidFill>
                  <a:srgbClr val="FFFFFF"/>
                </a:solidFill>
                <a:latin typeface="Corbel"/>
                <a:cs typeface="Corbel"/>
              </a:rPr>
              <a:t> and the transition </a:t>
            </a:r>
            <a:r>
              <a:rPr lang="fr-FR" sz="2800" i="1" dirty="0" err="1">
                <a:solidFill>
                  <a:srgbClr val="FFFFFF"/>
                </a:solidFill>
                <a:latin typeface="Corbel"/>
                <a:cs typeface="Corbel"/>
              </a:rPr>
              <a:t>from</a:t>
            </a:r>
            <a:r>
              <a:rPr lang="fr-FR" sz="2800" i="1" dirty="0">
                <a:solidFill>
                  <a:srgbClr val="FFFFFF"/>
                </a:solidFill>
                <a:latin typeface="Corbel"/>
                <a:cs typeface="Corbel"/>
              </a:rPr>
              <a:t> </a:t>
            </a:r>
            <a:r>
              <a:rPr lang="fr-FR" sz="2800" i="1" dirty="0" smtClean="0">
                <a:solidFill>
                  <a:srgbClr val="FFFFFF"/>
                </a:solidFill>
                <a:latin typeface="Corbel"/>
                <a:cs typeface="Corbel"/>
              </a:rPr>
              <a:t>quantum to </a:t>
            </a:r>
            <a:r>
              <a:rPr lang="fr-FR" sz="2800" i="1" dirty="0" err="1" smtClean="0">
                <a:solidFill>
                  <a:srgbClr val="FFFFFF"/>
                </a:solidFill>
                <a:latin typeface="Corbel"/>
                <a:cs typeface="Corbel"/>
              </a:rPr>
              <a:t>classical</a:t>
            </a:r>
            <a:r>
              <a:rPr lang="fr-FR" sz="2800" i="1" dirty="0" smtClean="0">
                <a:solidFill>
                  <a:srgbClr val="FFFFFF"/>
                </a:solidFill>
                <a:latin typeface="Corbel"/>
                <a:cs typeface="Corbel"/>
              </a:rPr>
              <a:t>, </a:t>
            </a:r>
            <a:r>
              <a:rPr lang="fr-FR" sz="2800" i="1" dirty="0" err="1" smtClean="0">
                <a:solidFill>
                  <a:srgbClr val="FFFFFF"/>
                </a:solidFill>
                <a:latin typeface="Corbel"/>
                <a:cs typeface="Corbel"/>
              </a:rPr>
              <a:t>Zurek</a:t>
            </a:r>
            <a:r>
              <a:rPr lang="fr-FR" sz="2800" i="1" dirty="0" smtClean="0">
                <a:solidFill>
                  <a:srgbClr val="FFFFFF"/>
                </a:solidFill>
                <a:latin typeface="Corbel"/>
                <a:cs typeface="Corbel"/>
              </a:rPr>
              <a:t> 1991</a:t>
            </a:r>
          </a:p>
          <a:p>
            <a:pPr marL="457200" indent="-457200">
              <a:buFont typeface="Arial"/>
              <a:buChar char="•"/>
            </a:pPr>
            <a:r>
              <a:rPr lang="fr-FR" sz="2800" i="1" dirty="0" err="1" smtClean="0">
                <a:solidFill>
                  <a:srgbClr val="FFFFFF"/>
                </a:solidFill>
                <a:latin typeface="Corbel"/>
                <a:cs typeface="Corbel"/>
              </a:rPr>
              <a:t>Decoherence</a:t>
            </a:r>
            <a:r>
              <a:rPr lang="fr-FR" sz="2800" i="1" dirty="0" smtClean="0">
                <a:solidFill>
                  <a:srgbClr val="FFFFFF"/>
                </a:solidFill>
                <a:latin typeface="Corbel"/>
                <a:cs typeface="Corbel"/>
              </a:rPr>
              <a:t>, </a:t>
            </a:r>
            <a:r>
              <a:rPr lang="fr-FR" sz="2800" i="1" dirty="0" err="1" smtClean="0">
                <a:solidFill>
                  <a:srgbClr val="FFFFFF"/>
                </a:solidFill>
                <a:latin typeface="Corbel"/>
                <a:cs typeface="Corbel"/>
              </a:rPr>
              <a:t>einselection</a:t>
            </a:r>
            <a:r>
              <a:rPr lang="fr-FR" sz="2800" i="1" dirty="0" smtClean="0">
                <a:solidFill>
                  <a:srgbClr val="FFFFFF"/>
                </a:solidFill>
                <a:latin typeface="Corbel"/>
                <a:cs typeface="Corbel"/>
              </a:rPr>
              <a:t> and the quantum </a:t>
            </a:r>
            <a:r>
              <a:rPr lang="fr-FR" sz="2800" i="1" dirty="0" err="1" smtClean="0">
                <a:solidFill>
                  <a:srgbClr val="FFFFFF"/>
                </a:solidFill>
                <a:latin typeface="Corbel"/>
                <a:cs typeface="Corbel"/>
              </a:rPr>
              <a:t>origins</a:t>
            </a:r>
            <a:r>
              <a:rPr lang="fr-FR" sz="2800" i="1" dirty="0" smtClean="0">
                <a:solidFill>
                  <a:srgbClr val="FFFFFF"/>
                </a:solidFill>
                <a:latin typeface="Corbel"/>
                <a:cs typeface="Corbel"/>
              </a:rPr>
              <a:t> of the </a:t>
            </a:r>
            <a:r>
              <a:rPr lang="fr-FR" sz="2800" i="1" dirty="0" err="1" smtClean="0">
                <a:solidFill>
                  <a:srgbClr val="FFFFFF"/>
                </a:solidFill>
                <a:latin typeface="Corbel"/>
                <a:cs typeface="Corbel"/>
              </a:rPr>
              <a:t>classical</a:t>
            </a:r>
            <a:r>
              <a:rPr lang="fr-FR" sz="2800" i="1" dirty="0" smtClean="0">
                <a:solidFill>
                  <a:srgbClr val="FFFFFF"/>
                </a:solidFill>
                <a:latin typeface="Corbel"/>
                <a:cs typeface="Corbel"/>
              </a:rPr>
              <a:t>, </a:t>
            </a:r>
            <a:r>
              <a:rPr lang="fr-FR" sz="2800" i="1" dirty="0" err="1" smtClean="0">
                <a:solidFill>
                  <a:srgbClr val="FFFFFF"/>
                </a:solidFill>
                <a:latin typeface="Corbel"/>
                <a:cs typeface="Corbel"/>
              </a:rPr>
              <a:t>Zurek</a:t>
            </a:r>
            <a:r>
              <a:rPr lang="fr-FR" sz="2800" i="1" dirty="0" smtClean="0">
                <a:solidFill>
                  <a:srgbClr val="FFFFFF"/>
                </a:solidFill>
                <a:latin typeface="Corbel"/>
                <a:cs typeface="Corbel"/>
              </a:rPr>
              <a:t> 2003</a:t>
            </a:r>
          </a:p>
        </p:txBody>
      </p:sp>
      <p:pic>
        <p:nvPicPr>
          <p:cNvPr id="5" name="Image 4"/>
          <p:cNvPicPr>
            <a:picLocks noChangeAspect="1"/>
          </p:cNvPicPr>
          <p:nvPr/>
        </p:nvPicPr>
        <p:blipFill>
          <a:blip r:embed="rId2"/>
          <a:stretch>
            <a:fillRect/>
          </a:stretch>
        </p:blipFill>
        <p:spPr>
          <a:xfrm>
            <a:off x="1490134" y="916860"/>
            <a:ext cx="6324601" cy="3953831"/>
          </a:xfrm>
          <a:prstGeom prst="rect">
            <a:avLst/>
          </a:prstGeom>
        </p:spPr>
      </p:pic>
    </p:spTree>
    <p:extLst>
      <p:ext uri="{BB962C8B-B14F-4D97-AF65-F5344CB8AC3E}">
        <p14:creationId xmlns:p14="http://schemas.microsoft.com/office/powerpoint/2010/main" val="306744482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270" y="101600"/>
            <a:ext cx="9067800" cy="1143000"/>
          </a:xfrm>
        </p:spPr>
        <p:txBody>
          <a:bodyPr>
            <a:noAutofit/>
          </a:bodyPr>
          <a:lstStyle/>
          <a:p>
            <a:r>
              <a:rPr lang="fr-FR" sz="4000" dirty="0" err="1" smtClean="0"/>
              <a:t>Revisiting</a:t>
            </a:r>
            <a:r>
              <a:rPr lang="fr-FR" sz="4000" dirty="0" smtClean="0"/>
              <a:t> the quantum-</a:t>
            </a:r>
            <a:r>
              <a:rPr lang="fr-FR" sz="4000" dirty="0" err="1" smtClean="0"/>
              <a:t>classical</a:t>
            </a:r>
            <a:r>
              <a:rPr lang="fr-FR" sz="4000" dirty="0" smtClean="0"/>
              <a:t> </a:t>
            </a:r>
            <a:r>
              <a:rPr lang="fr-FR" sz="4000" dirty="0" err="1" smtClean="0"/>
              <a:t>boundary</a:t>
            </a:r>
            <a:endParaRPr lang="fr-FR" sz="4000" dirty="0"/>
          </a:p>
        </p:txBody>
      </p:sp>
      <p:sp>
        <p:nvSpPr>
          <p:cNvPr id="4" name="ZoneTexte 3"/>
          <p:cNvSpPr txBox="1"/>
          <p:nvPr/>
        </p:nvSpPr>
        <p:spPr>
          <a:xfrm>
            <a:off x="101600" y="5021584"/>
            <a:ext cx="8928100" cy="1569660"/>
          </a:xfrm>
          <a:prstGeom prst="rect">
            <a:avLst/>
          </a:prstGeom>
          <a:noFill/>
          <a:ln>
            <a:solidFill>
              <a:srgbClr val="FFFFFF"/>
            </a:solidFill>
          </a:ln>
        </p:spPr>
        <p:txBody>
          <a:bodyPr wrap="square" rtlCol="0">
            <a:spAutoFit/>
          </a:bodyPr>
          <a:lstStyle/>
          <a:p>
            <a:pPr marL="457200" indent="-457200">
              <a:buFont typeface="Arial"/>
              <a:buChar char="•"/>
            </a:pPr>
            <a:r>
              <a:rPr lang="fr-FR" sz="3200" dirty="0" smtClean="0">
                <a:solidFill>
                  <a:srgbClr val="FFFFFF"/>
                </a:solidFill>
                <a:latin typeface="Corbel"/>
                <a:cs typeface="Corbel"/>
              </a:rPr>
              <a:t>Emergence of the </a:t>
            </a:r>
            <a:r>
              <a:rPr lang="fr-FR" sz="3200" dirty="0" err="1" smtClean="0">
                <a:solidFill>
                  <a:srgbClr val="FFFFFF"/>
                </a:solidFill>
                <a:latin typeface="Corbel"/>
                <a:cs typeface="Corbel"/>
              </a:rPr>
              <a:t>classical</a:t>
            </a:r>
            <a:r>
              <a:rPr lang="fr-FR" sz="3200" dirty="0">
                <a:solidFill>
                  <a:srgbClr val="FFFFFF"/>
                </a:solidFill>
                <a:latin typeface="Corbel"/>
                <a:cs typeface="Corbel"/>
              </a:rPr>
              <a:t> </a:t>
            </a:r>
            <a:r>
              <a:rPr lang="fr-FR" sz="3200" dirty="0" smtClean="0">
                <a:solidFill>
                  <a:srgbClr val="FFFFFF"/>
                </a:solidFill>
                <a:latin typeface="Corbel"/>
                <a:cs typeface="Corbel"/>
              </a:rPr>
              <a:t>(</a:t>
            </a:r>
            <a:r>
              <a:rPr lang="fr-FR" sz="3200" dirty="0" err="1" smtClean="0">
                <a:solidFill>
                  <a:srgbClr val="FFFFFF"/>
                </a:solidFill>
                <a:latin typeface="Corbel"/>
                <a:cs typeface="Corbel"/>
              </a:rPr>
              <a:t>Bottom</a:t>
            </a:r>
            <a:r>
              <a:rPr lang="fr-FR" sz="3200" dirty="0">
                <a:solidFill>
                  <a:srgbClr val="FFFFFF"/>
                </a:solidFill>
                <a:latin typeface="Corbel"/>
                <a:cs typeface="Corbel"/>
              </a:rPr>
              <a:t>-</a:t>
            </a:r>
            <a:r>
              <a:rPr lang="fr-FR" sz="3200" dirty="0" smtClean="0">
                <a:solidFill>
                  <a:srgbClr val="FFFFFF"/>
                </a:solidFill>
                <a:latin typeface="Corbel"/>
                <a:cs typeface="Corbel"/>
              </a:rPr>
              <a:t>up </a:t>
            </a:r>
            <a:r>
              <a:rPr lang="fr-FR" sz="3200" dirty="0" err="1" smtClean="0">
                <a:solidFill>
                  <a:srgbClr val="FFFFFF"/>
                </a:solidFill>
                <a:latin typeface="Corbel"/>
                <a:cs typeface="Corbel"/>
              </a:rPr>
              <a:t>approach</a:t>
            </a:r>
            <a:r>
              <a:rPr lang="fr-FR" sz="3200" dirty="0" smtClean="0">
                <a:solidFill>
                  <a:srgbClr val="FFFFFF"/>
                </a:solidFill>
                <a:latin typeface="Corbel"/>
                <a:cs typeface="Corbel"/>
              </a:rPr>
              <a:t>)</a:t>
            </a:r>
          </a:p>
          <a:p>
            <a:pPr marL="457200" indent="-457200">
              <a:buFont typeface="Arial"/>
              <a:buChar char="•"/>
            </a:pPr>
            <a:r>
              <a:rPr lang="fr-FR" sz="3200" dirty="0" err="1" smtClean="0">
                <a:solidFill>
                  <a:srgbClr val="FFFFFF"/>
                </a:solidFill>
                <a:latin typeface="Corbel"/>
                <a:cs typeface="Corbel"/>
              </a:rPr>
              <a:t>Starting</a:t>
            </a:r>
            <a:r>
              <a:rPr lang="fr-FR" sz="3200" dirty="0" smtClean="0">
                <a:solidFill>
                  <a:srgbClr val="FFFFFF"/>
                </a:solidFill>
                <a:latin typeface="Corbel"/>
                <a:cs typeface="Corbel"/>
              </a:rPr>
              <a:t> point: Hilbert </a:t>
            </a:r>
            <a:r>
              <a:rPr lang="fr-FR" sz="3200" dirty="0" err="1" smtClean="0">
                <a:solidFill>
                  <a:srgbClr val="FFFFFF"/>
                </a:solidFill>
                <a:latin typeface="Corbel"/>
                <a:cs typeface="Corbel"/>
              </a:rPr>
              <a:t>space</a:t>
            </a:r>
            <a:endParaRPr lang="fr-FR" sz="3200" dirty="0" smtClean="0">
              <a:solidFill>
                <a:srgbClr val="FFFFFF"/>
              </a:solidFill>
              <a:latin typeface="Corbel"/>
              <a:cs typeface="Corbel"/>
            </a:endParaRPr>
          </a:p>
          <a:p>
            <a:pPr marL="457200" indent="-457200">
              <a:buFont typeface="Arial"/>
              <a:buChar char="•"/>
            </a:pPr>
            <a:r>
              <a:rPr lang="fr-FR" sz="3200" dirty="0" smtClean="0">
                <a:solidFill>
                  <a:srgbClr val="FFFFFF"/>
                </a:solidFill>
                <a:latin typeface="Corbel"/>
                <a:cs typeface="Corbel"/>
              </a:rPr>
              <a:t>Final point: End of the </a:t>
            </a:r>
            <a:r>
              <a:rPr lang="fr-FR" sz="3200" dirty="0" err="1" smtClean="0">
                <a:solidFill>
                  <a:srgbClr val="FFFFFF"/>
                </a:solidFill>
                <a:latin typeface="Corbel"/>
                <a:cs typeface="Corbel"/>
              </a:rPr>
              <a:t>measurement</a:t>
            </a:r>
            <a:r>
              <a:rPr lang="fr-FR" sz="3200" dirty="0" smtClean="0">
                <a:solidFill>
                  <a:srgbClr val="FFFFFF"/>
                </a:solidFill>
                <a:latin typeface="Corbel"/>
                <a:cs typeface="Corbel"/>
              </a:rPr>
              <a:t> </a:t>
            </a:r>
            <a:r>
              <a:rPr lang="fr-FR" sz="3200" dirty="0" err="1" smtClean="0">
                <a:solidFill>
                  <a:srgbClr val="FFFFFF"/>
                </a:solidFill>
                <a:latin typeface="Corbel"/>
                <a:cs typeface="Corbel"/>
              </a:rPr>
              <a:t>postulate</a:t>
            </a:r>
            <a:endParaRPr lang="fr-FR" sz="3200" dirty="0" smtClean="0">
              <a:solidFill>
                <a:srgbClr val="FFFFFF"/>
              </a:solidFill>
              <a:latin typeface="Corbel"/>
              <a:cs typeface="Corbel"/>
            </a:endParaRPr>
          </a:p>
        </p:txBody>
      </p:sp>
      <p:pic>
        <p:nvPicPr>
          <p:cNvPr id="5" name="Image 4"/>
          <p:cNvPicPr>
            <a:picLocks noChangeAspect="1"/>
          </p:cNvPicPr>
          <p:nvPr/>
        </p:nvPicPr>
        <p:blipFill>
          <a:blip r:embed="rId2"/>
          <a:stretch>
            <a:fillRect/>
          </a:stretch>
        </p:blipFill>
        <p:spPr>
          <a:xfrm>
            <a:off x="1507067" y="950726"/>
            <a:ext cx="6324601" cy="3953831"/>
          </a:xfrm>
          <a:prstGeom prst="rect">
            <a:avLst/>
          </a:prstGeom>
        </p:spPr>
      </p:pic>
    </p:spTree>
    <p:extLst>
      <p:ext uri="{BB962C8B-B14F-4D97-AF65-F5344CB8AC3E}">
        <p14:creationId xmlns:p14="http://schemas.microsoft.com/office/powerpoint/2010/main" val="108369498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7733" y="0"/>
            <a:ext cx="9211733" cy="1143000"/>
          </a:xfrm>
        </p:spPr>
        <p:txBody>
          <a:bodyPr>
            <a:noAutofit/>
          </a:bodyPr>
          <a:lstStyle/>
          <a:p>
            <a:r>
              <a:rPr lang="fr-FR" sz="4000" dirty="0" smtClean="0"/>
              <a:t>CSM and the </a:t>
            </a:r>
            <a:r>
              <a:rPr lang="fr-FR" sz="4000" dirty="0" err="1" smtClean="0"/>
              <a:t>classical</a:t>
            </a:r>
            <a:r>
              <a:rPr lang="fr-FR" sz="4000" dirty="0" smtClean="0"/>
              <a:t>-quantum </a:t>
            </a:r>
            <a:r>
              <a:rPr lang="fr-FR" sz="4000" dirty="0" err="1" smtClean="0"/>
              <a:t>boundary</a:t>
            </a:r>
            <a:endParaRPr lang="fr-FR" sz="4000" dirty="0"/>
          </a:p>
        </p:txBody>
      </p:sp>
      <p:sp>
        <p:nvSpPr>
          <p:cNvPr id="3" name="Rectangle 2"/>
          <p:cNvSpPr/>
          <p:nvPr/>
        </p:nvSpPr>
        <p:spPr>
          <a:xfrm>
            <a:off x="160867" y="1304838"/>
            <a:ext cx="4842933" cy="1569660"/>
          </a:xfrm>
          <a:prstGeom prst="rect">
            <a:avLst/>
          </a:prstGeom>
          <a:ln>
            <a:solidFill>
              <a:schemeClr val="tx1"/>
            </a:solidFill>
          </a:ln>
        </p:spPr>
        <p:txBody>
          <a:bodyPr wrap="square">
            <a:spAutoFit/>
          </a:bodyPr>
          <a:lstStyle/>
          <a:p>
            <a:pPr marL="457200" indent="-457200">
              <a:buFont typeface="Arial"/>
              <a:buChar char="•"/>
            </a:pPr>
            <a:r>
              <a:rPr lang="fr-FR" sz="3200" dirty="0" err="1">
                <a:solidFill>
                  <a:schemeClr val="tx1"/>
                </a:solidFill>
                <a:latin typeface="Corbel"/>
                <a:cs typeface="Corbel"/>
              </a:rPr>
              <a:t>Classical</a:t>
            </a:r>
            <a:r>
              <a:rPr lang="fr-FR" sz="3200" dirty="0">
                <a:solidFill>
                  <a:schemeClr val="tx1"/>
                </a:solidFill>
                <a:latin typeface="Corbel"/>
                <a:cs typeface="Corbel"/>
              </a:rPr>
              <a:t> </a:t>
            </a:r>
            <a:r>
              <a:rPr lang="fr-FR" sz="3200" dirty="0" err="1" smtClean="0">
                <a:solidFill>
                  <a:schemeClr val="tx1"/>
                </a:solidFill>
                <a:latin typeface="Corbel"/>
                <a:cs typeface="Corbel"/>
              </a:rPr>
              <a:t>context</a:t>
            </a:r>
            <a:r>
              <a:rPr lang="fr-FR" sz="3200" dirty="0" smtClean="0">
                <a:solidFill>
                  <a:schemeClr val="tx1"/>
                </a:solidFill>
                <a:latin typeface="Corbel"/>
                <a:cs typeface="Corbel"/>
              </a:rPr>
              <a:t> (</a:t>
            </a:r>
            <a:r>
              <a:rPr lang="fr-FR" sz="3200" dirty="0" err="1" smtClean="0">
                <a:solidFill>
                  <a:schemeClr val="tx1"/>
                </a:solidFill>
                <a:latin typeface="Corbel"/>
                <a:cs typeface="Corbel"/>
              </a:rPr>
              <a:t>θ</a:t>
            </a:r>
            <a:r>
              <a:rPr lang="fr-FR" sz="3200" dirty="0" smtClean="0">
                <a:solidFill>
                  <a:schemeClr val="tx1"/>
                </a:solidFill>
                <a:latin typeface="Corbel"/>
                <a:cs typeface="Corbel"/>
              </a:rPr>
              <a:t>)</a:t>
            </a:r>
          </a:p>
          <a:p>
            <a:pPr marL="457200" indent="-457200">
              <a:buFont typeface="Arial"/>
              <a:buChar char="•"/>
            </a:pPr>
            <a:r>
              <a:rPr lang="fr-FR" sz="3200" dirty="0" smtClean="0">
                <a:solidFill>
                  <a:schemeClr val="tx1"/>
                </a:solidFill>
                <a:latin typeface="Corbel"/>
                <a:cs typeface="Corbel"/>
              </a:rPr>
              <a:t>System </a:t>
            </a:r>
          </a:p>
          <a:p>
            <a:pPr marL="457200" indent="-457200">
              <a:buFont typeface="Arial"/>
              <a:buChar char="•"/>
            </a:pPr>
            <a:r>
              <a:rPr lang="fr-FR" sz="3200" dirty="0" smtClean="0">
                <a:solidFill>
                  <a:schemeClr val="tx1"/>
                </a:solidFill>
                <a:latin typeface="Corbel"/>
                <a:cs typeface="Corbel"/>
              </a:rPr>
              <a:t>N </a:t>
            </a:r>
            <a:r>
              <a:rPr lang="fr-FR" sz="3200" dirty="0" err="1">
                <a:solidFill>
                  <a:schemeClr val="tx1"/>
                </a:solidFill>
                <a:latin typeface="Corbel"/>
                <a:cs typeface="Corbel"/>
              </a:rPr>
              <a:t>quantized</a:t>
            </a:r>
            <a:r>
              <a:rPr lang="fr-FR" sz="3200" dirty="0">
                <a:solidFill>
                  <a:schemeClr val="tx1"/>
                </a:solidFill>
                <a:latin typeface="Corbel"/>
                <a:cs typeface="Corbel"/>
              </a:rPr>
              <a:t> </a:t>
            </a:r>
            <a:r>
              <a:rPr lang="fr-FR" sz="3200" dirty="0" err="1" smtClean="0">
                <a:solidFill>
                  <a:schemeClr val="tx1"/>
                </a:solidFill>
                <a:latin typeface="Corbel"/>
                <a:cs typeface="Corbel"/>
              </a:rPr>
              <a:t>modalities</a:t>
            </a:r>
            <a:endParaRPr lang="fr-FR" sz="3200" dirty="0">
              <a:solidFill>
                <a:schemeClr val="tx1"/>
              </a:solidFill>
              <a:latin typeface="Corbel"/>
              <a:cs typeface="Corbel"/>
            </a:endParaRPr>
          </a:p>
        </p:txBody>
      </p:sp>
      <p:pic>
        <p:nvPicPr>
          <p:cNvPr id="2" name="Image 1" descr="micr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0924" y="1303865"/>
            <a:ext cx="3734541" cy="4809067"/>
          </a:xfrm>
          <a:prstGeom prst="rect">
            <a:avLst/>
          </a:prstGeom>
        </p:spPr>
      </p:pic>
    </p:spTree>
    <p:extLst>
      <p:ext uri="{BB962C8B-B14F-4D97-AF65-F5344CB8AC3E}">
        <p14:creationId xmlns:p14="http://schemas.microsoft.com/office/powerpoint/2010/main" val="160599794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77800" y="3031919"/>
            <a:ext cx="4838700" cy="3539430"/>
          </a:xfrm>
          <a:prstGeom prst="rect">
            <a:avLst/>
          </a:prstGeom>
          <a:noFill/>
          <a:ln>
            <a:solidFill>
              <a:schemeClr val="tx1"/>
            </a:solidFill>
          </a:ln>
        </p:spPr>
        <p:txBody>
          <a:bodyPr wrap="square" rtlCol="0">
            <a:spAutoFit/>
          </a:bodyPr>
          <a:lstStyle/>
          <a:p>
            <a:r>
              <a:rPr lang="fr-FR" sz="3200" dirty="0" smtClean="0">
                <a:solidFill>
                  <a:schemeClr val="tx1"/>
                </a:solidFill>
                <a:latin typeface="Corbel"/>
                <a:cs typeface="Corbel"/>
              </a:rPr>
              <a:t>There are quantum </a:t>
            </a:r>
            <a:r>
              <a:rPr lang="fr-FR" sz="3200" dirty="0" err="1" smtClean="0">
                <a:solidFill>
                  <a:schemeClr val="tx1"/>
                </a:solidFill>
                <a:latin typeface="Corbel"/>
                <a:cs typeface="Corbel"/>
              </a:rPr>
              <a:t>effects</a:t>
            </a:r>
            <a:r>
              <a:rPr lang="fr-FR" sz="3200" dirty="0" smtClean="0">
                <a:solidFill>
                  <a:schemeClr val="tx1"/>
                </a:solidFill>
                <a:latin typeface="Corbel"/>
                <a:cs typeface="Corbel"/>
              </a:rPr>
              <a:t>, </a:t>
            </a:r>
            <a:r>
              <a:rPr lang="fr-FR" sz="3200" dirty="0" err="1" smtClean="0">
                <a:solidFill>
                  <a:schemeClr val="tx1"/>
                </a:solidFill>
                <a:latin typeface="Corbel"/>
                <a:cs typeface="Corbel"/>
              </a:rPr>
              <a:t>because</a:t>
            </a:r>
            <a:r>
              <a:rPr lang="fr-FR" sz="3200" dirty="0">
                <a:solidFill>
                  <a:schemeClr val="tx1"/>
                </a:solidFill>
                <a:latin typeface="Corbel"/>
                <a:cs typeface="Corbel"/>
              </a:rPr>
              <a:t>:</a:t>
            </a:r>
            <a:endParaRPr lang="fr-FR" sz="3200" dirty="0" smtClean="0">
              <a:solidFill>
                <a:schemeClr val="tx1"/>
              </a:solidFill>
              <a:latin typeface="Corbel"/>
              <a:cs typeface="Corbel"/>
            </a:endParaRPr>
          </a:p>
          <a:p>
            <a:pPr marL="457200" indent="-457200">
              <a:buFont typeface="Arial"/>
              <a:buChar char="•"/>
            </a:pPr>
            <a:r>
              <a:rPr lang="fr-FR" sz="3200" dirty="0" smtClean="0">
                <a:solidFill>
                  <a:schemeClr val="tx1"/>
                </a:solidFill>
                <a:latin typeface="Corbel"/>
                <a:cs typeface="Corbel"/>
              </a:rPr>
              <a:t>There are </a:t>
            </a:r>
            <a:r>
              <a:rPr lang="fr-FR" sz="3200" dirty="0" err="1" smtClean="0">
                <a:solidFill>
                  <a:schemeClr val="tx1"/>
                </a:solidFill>
                <a:latin typeface="Corbel"/>
                <a:cs typeface="Corbel"/>
              </a:rPr>
              <a:t>less</a:t>
            </a:r>
            <a:r>
              <a:rPr lang="fr-FR" sz="3200" dirty="0" smtClean="0">
                <a:solidFill>
                  <a:schemeClr val="tx1"/>
                </a:solidFill>
                <a:latin typeface="Corbel"/>
                <a:cs typeface="Corbel"/>
              </a:rPr>
              <a:t> </a:t>
            </a:r>
            <a:r>
              <a:rPr lang="fr-FR" sz="3200" dirty="0" err="1" smtClean="0">
                <a:solidFill>
                  <a:schemeClr val="tx1"/>
                </a:solidFill>
                <a:latin typeface="Corbel"/>
                <a:cs typeface="Corbel"/>
              </a:rPr>
              <a:t>predictable</a:t>
            </a:r>
            <a:r>
              <a:rPr lang="fr-FR" sz="3200" dirty="0" smtClean="0">
                <a:solidFill>
                  <a:schemeClr val="tx1"/>
                </a:solidFill>
                <a:latin typeface="Corbel"/>
                <a:cs typeface="Corbel"/>
              </a:rPr>
              <a:t> </a:t>
            </a:r>
            <a:r>
              <a:rPr lang="fr-FR" sz="3200" dirty="0" err="1" smtClean="0">
                <a:solidFill>
                  <a:schemeClr val="tx1"/>
                </a:solidFill>
                <a:latin typeface="Corbel"/>
                <a:cs typeface="Corbel"/>
              </a:rPr>
              <a:t>answers</a:t>
            </a:r>
            <a:r>
              <a:rPr lang="fr-FR" sz="3200" dirty="0" smtClean="0">
                <a:solidFill>
                  <a:schemeClr val="tx1"/>
                </a:solidFill>
                <a:latin typeface="Corbel"/>
                <a:cs typeface="Corbel"/>
              </a:rPr>
              <a:t> (N) </a:t>
            </a:r>
            <a:r>
              <a:rPr lang="fr-FR" sz="3200" dirty="0" err="1" smtClean="0">
                <a:solidFill>
                  <a:schemeClr val="tx1"/>
                </a:solidFill>
                <a:latin typeface="Corbel"/>
                <a:cs typeface="Corbel"/>
              </a:rPr>
              <a:t>than</a:t>
            </a:r>
            <a:r>
              <a:rPr lang="fr-FR" sz="3200" dirty="0" smtClean="0">
                <a:solidFill>
                  <a:schemeClr val="tx1"/>
                </a:solidFill>
                <a:latin typeface="Corbel"/>
                <a:cs typeface="Corbel"/>
              </a:rPr>
              <a:t> questions </a:t>
            </a:r>
            <a:r>
              <a:rPr lang="fr-FR" sz="3200" dirty="0">
                <a:solidFill>
                  <a:schemeClr val="tx1"/>
                </a:solidFill>
                <a:latin typeface="Corbel"/>
                <a:cs typeface="Corbel"/>
              </a:rPr>
              <a:t>(</a:t>
            </a:r>
            <a:r>
              <a:rPr lang="fr-FR" sz="3200" dirty="0" err="1">
                <a:solidFill>
                  <a:schemeClr val="tx1"/>
                </a:solidFill>
                <a:latin typeface="Corbel"/>
                <a:cs typeface="Corbel"/>
              </a:rPr>
              <a:t>θ</a:t>
            </a:r>
            <a:r>
              <a:rPr lang="fr-FR" sz="3200" dirty="0" smtClean="0">
                <a:solidFill>
                  <a:schemeClr val="tx1"/>
                </a:solidFill>
                <a:latin typeface="Corbel"/>
                <a:cs typeface="Corbel"/>
              </a:rPr>
              <a:t>)</a:t>
            </a:r>
          </a:p>
          <a:p>
            <a:pPr marL="457200" indent="-457200">
              <a:buFont typeface="Arial"/>
              <a:buChar char="•"/>
            </a:pPr>
            <a:r>
              <a:rPr lang="fr-FR" sz="3200" dirty="0" err="1" smtClean="0">
                <a:solidFill>
                  <a:schemeClr val="tx1"/>
                </a:solidFill>
                <a:latin typeface="Corbel"/>
                <a:cs typeface="Corbel"/>
              </a:rPr>
              <a:t>Need</a:t>
            </a:r>
            <a:r>
              <a:rPr lang="fr-FR" sz="3200" dirty="0" smtClean="0">
                <a:solidFill>
                  <a:schemeClr val="tx1"/>
                </a:solidFill>
                <a:latin typeface="Corbel"/>
                <a:cs typeface="Corbel"/>
              </a:rPr>
              <a:t> for a system </a:t>
            </a:r>
            <a:r>
              <a:rPr lang="fr-FR" sz="3200" b="1" dirty="0" smtClean="0">
                <a:solidFill>
                  <a:srgbClr val="FF1B1A"/>
                </a:solidFill>
                <a:latin typeface="Corbel"/>
                <a:cs typeface="Corbel"/>
              </a:rPr>
              <a:t>and</a:t>
            </a:r>
            <a:r>
              <a:rPr lang="fr-FR" sz="3200" dirty="0" smtClean="0">
                <a:solidFill>
                  <a:schemeClr val="tx1"/>
                </a:solidFill>
                <a:latin typeface="Corbel"/>
                <a:cs typeface="Corbel"/>
              </a:rPr>
              <a:t> a </a:t>
            </a:r>
            <a:r>
              <a:rPr lang="fr-FR" sz="3200" dirty="0" err="1" smtClean="0">
                <a:solidFill>
                  <a:schemeClr val="tx1"/>
                </a:solidFill>
                <a:latin typeface="Corbel"/>
                <a:cs typeface="Corbel"/>
              </a:rPr>
              <a:t>context</a:t>
            </a:r>
            <a:endParaRPr lang="fr-FR" sz="3200" dirty="0" smtClean="0">
              <a:solidFill>
                <a:schemeClr val="tx1"/>
              </a:solidFill>
              <a:latin typeface="Corbel"/>
              <a:cs typeface="Corbel"/>
            </a:endParaRPr>
          </a:p>
        </p:txBody>
      </p:sp>
      <p:pic>
        <p:nvPicPr>
          <p:cNvPr id="2" name="Image 1" descr="micr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0924" y="1498606"/>
            <a:ext cx="3734541" cy="4809067"/>
          </a:xfrm>
          <a:prstGeom prst="rect">
            <a:avLst/>
          </a:prstGeom>
        </p:spPr>
      </p:pic>
      <p:sp>
        <p:nvSpPr>
          <p:cNvPr id="5" name="Rectangle 4"/>
          <p:cNvSpPr/>
          <p:nvPr/>
        </p:nvSpPr>
        <p:spPr>
          <a:xfrm>
            <a:off x="6129868" y="3225808"/>
            <a:ext cx="2489200" cy="26416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p:cNvPicPr>
            <a:picLocks noChangeAspect="1"/>
          </p:cNvPicPr>
          <p:nvPr/>
        </p:nvPicPr>
        <p:blipFill>
          <a:blip r:embed="rId3"/>
          <a:stretch>
            <a:fillRect/>
          </a:stretch>
        </p:blipFill>
        <p:spPr>
          <a:xfrm>
            <a:off x="7213601" y="4327126"/>
            <a:ext cx="406400" cy="448082"/>
          </a:xfrm>
          <a:prstGeom prst="rect">
            <a:avLst/>
          </a:prstGeom>
          <a:ln>
            <a:solidFill>
              <a:schemeClr val="bg1"/>
            </a:solidFill>
          </a:ln>
        </p:spPr>
      </p:pic>
      <p:sp>
        <p:nvSpPr>
          <p:cNvPr id="9" name="Titre 3"/>
          <p:cNvSpPr>
            <a:spLocks noGrp="1"/>
          </p:cNvSpPr>
          <p:nvPr>
            <p:ph type="title"/>
          </p:nvPr>
        </p:nvSpPr>
        <p:spPr>
          <a:xfrm>
            <a:off x="-67733" y="0"/>
            <a:ext cx="9211733" cy="1143000"/>
          </a:xfrm>
        </p:spPr>
        <p:txBody>
          <a:bodyPr>
            <a:noAutofit/>
          </a:bodyPr>
          <a:lstStyle/>
          <a:p>
            <a:r>
              <a:rPr lang="fr-FR" sz="4000" dirty="0" smtClean="0"/>
              <a:t>CSM and the </a:t>
            </a:r>
            <a:r>
              <a:rPr lang="fr-FR" sz="4000" dirty="0" err="1" smtClean="0"/>
              <a:t>classical</a:t>
            </a:r>
            <a:r>
              <a:rPr lang="fr-FR" sz="4000" dirty="0" smtClean="0"/>
              <a:t>-quantum </a:t>
            </a:r>
            <a:r>
              <a:rPr lang="fr-FR" sz="4000" dirty="0" err="1" smtClean="0"/>
              <a:t>boundary</a:t>
            </a:r>
            <a:endParaRPr lang="fr-FR" sz="4000" dirty="0"/>
          </a:p>
        </p:txBody>
      </p:sp>
      <p:sp>
        <p:nvSpPr>
          <p:cNvPr id="19" name="Rectangle 18"/>
          <p:cNvSpPr/>
          <p:nvPr/>
        </p:nvSpPr>
        <p:spPr>
          <a:xfrm>
            <a:off x="160867" y="1304838"/>
            <a:ext cx="4842933" cy="1569660"/>
          </a:xfrm>
          <a:prstGeom prst="rect">
            <a:avLst/>
          </a:prstGeom>
          <a:ln>
            <a:solidFill>
              <a:schemeClr val="tx1"/>
            </a:solidFill>
          </a:ln>
        </p:spPr>
        <p:txBody>
          <a:bodyPr wrap="square">
            <a:spAutoFit/>
          </a:bodyPr>
          <a:lstStyle/>
          <a:p>
            <a:pPr marL="457200" indent="-457200">
              <a:buFont typeface="Arial"/>
              <a:buChar char="•"/>
            </a:pPr>
            <a:r>
              <a:rPr lang="fr-FR" sz="3200" dirty="0" err="1">
                <a:solidFill>
                  <a:schemeClr val="tx1"/>
                </a:solidFill>
                <a:latin typeface="Corbel"/>
                <a:cs typeface="Corbel"/>
              </a:rPr>
              <a:t>Classical</a:t>
            </a:r>
            <a:r>
              <a:rPr lang="fr-FR" sz="3200" dirty="0">
                <a:solidFill>
                  <a:schemeClr val="tx1"/>
                </a:solidFill>
                <a:latin typeface="Corbel"/>
                <a:cs typeface="Corbel"/>
              </a:rPr>
              <a:t> </a:t>
            </a:r>
            <a:r>
              <a:rPr lang="fr-FR" sz="3200" dirty="0" err="1" smtClean="0">
                <a:solidFill>
                  <a:schemeClr val="tx1"/>
                </a:solidFill>
                <a:latin typeface="Corbel"/>
                <a:cs typeface="Corbel"/>
              </a:rPr>
              <a:t>context</a:t>
            </a:r>
            <a:r>
              <a:rPr lang="fr-FR" sz="3200" dirty="0" smtClean="0">
                <a:solidFill>
                  <a:schemeClr val="tx1"/>
                </a:solidFill>
                <a:latin typeface="Corbel"/>
                <a:cs typeface="Corbel"/>
              </a:rPr>
              <a:t> (</a:t>
            </a:r>
            <a:r>
              <a:rPr lang="fr-FR" sz="3200" dirty="0" err="1" smtClean="0">
                <a:solidFill>
                  <a:schemeClr val="tx1"/>
                </a:solidFill>
                <a:latin typeface="Corbel"/>
                <a:cs typeface="Corbel"/>
              </a:rPr>
              <a:t>θ</a:t>
            </a:r>
            <a:r>
              <a:rPr lang="fr-FR" sz="3200" dirty="0" smtClean="0">
                <a:solidFill>
                  <a:schemeClr val="tx1"/>
                </a:solidFill>
                <a:latin typeface="Corbel"/>
                <a:cs typeface="Corbel"/>
              </a:rPr>
              <a:t>)</a:t>
            </a:r>
          </a:p>
          <a:p>
            <a:pPr marL="457200" indent="-457200">
              <a:buFont typeface="Arial"/>
              <a:buChar char="•"/>
            </a:pPr>
            <a:r>
              <a:rPr lang="fr-FR" sz="3200" dirty="0" smtClean="0">
                <a:solidFill>
                  <a:schemeClr val="tx1"/>
                </a:solidFill>
                <a:latin typeface="Corbel"/>
                <a:cs typeface="Corbel"/>
              </a:rPr>
              <a:t>System </a:t>
            </a:r>
          </a:p>
          <a:p>
            <a:pPr marL="457200" indent="-457200">
              <a:buFont typeface="Arial"/>
              <a:buChar char="•"/>
            </a:pPr>
            <a:r>
              <a:rPr lang="fr-FR" sz="3200" dirty="0" smtClean="0">
                <a:solidFill>
                  <a:schemeClr val="tx1"/>
                </a:solidFill>
                <a:latin typeface="Corbel"/>
                <a:cs typeface="Corbel"/>
              </a:rPr>
              <a:t>N </a:t>
            </a:r>
            <a:r>
              <a:rPr lang="fr-FR" sz="3200" dirty="0" err="1">
                <a:solidFill>
                  <a:schemeClr val="tx1"/>
                </a:solidFill>
                <a:latin typeface="Corbel"/>
                <a:cs typeface="Corbel"/>
              </a:rPr>
              <a:t>quantized</a:t>
            </a:r>
            <a:r>
              <a:rPr lang="fr-FR" sz="3200" dirty="0">
                <a:solidFill>
                  <a:schemeClr val="tx1"/>
                </a:solidFill>
                <a:latin typeface="Corbel"/>
                <a:cs typeface="Corbel"/>
              </a:rPr>
              <a:t> </a:t>
            </a:r>
            <a:r>
              <a:rPr lang="fr-FR" sz="3200" dirty="0" err="1" smtClean="0">
                <a:solidFill>
                  <a:schemeClr val="tx1"/>
                </a:solidFill>
                <a:latin typeface="Corbel"/>
                <a:cs typeface="Corbel"/>
              </a:rPr>
              <a:t>modalities</a:t>
            </a:r>
            <a:endParaRPr lang="fr-FR" sz="3200" dirty="0">
              <a:solidFill>
                <a:schemeClr val="tx1"/>
              </a:solidFill>
              <a:latin typeface="Corbel"/>
              <a:cs typeface="Corbel"/>
            </a:endParaRPr>
          </a:p>
        </p:txBody>
      </p:sp>
    </p:spTree>
    <p:extLst>
      <p:ext uri="{BB962C8B-B14F-4D97-AF65-F5344CB8AC3E}">
        <p14:creationId xmlns:p14="http://schemas.microsoft.com/office/powerpoint/2010/main" val="363536228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4000" y="1808602"/>
            <a:ext cx="4724399" cy="4031873"/>
          </a:xfrm>
          <a:prstGeom prst="rect">
            <a:avLst/>
          </a:prstGeom>
          <a:ln w="57150" cmpd="sng">
            <a:solidFill>
              <a:srgbClr val="FFFFFF"/>
            </a:solidFill>
          </a:ln>
        </p:spPr>
        <p:txBody>
          <a:bodyPr wrap="square">
            <a:spAutoFit/>
          </a:bodyPr>
          <a:lstStyle/>
          <a:p>
            <a:r>
              <a:rPr lang="fr-FR" sz="3200" b="1" dirty="0" smtClean="0">
                <a:solidFill>
                  <a:srgbClr val="FFFFFF"/>
                </a:solidFill>
                <a:latin typeface="Corbel"/>
                <a:cs typeface="Corbel"/>
              </a:rPr>
              <a:t>Top-down </a:t>
            </a:r>
            <a:r>
              <a:rPr lang="fr-FR" sz="3200" b="1" dirty="0" err="1" smtClean="0">
                <a:solidFill>
                  <a:srgbClr val="FFFFFF"/>
                </a:solidFill>
                <a:latin typeface="Corbel"/>
                <a:cs typeface="Corbel"/>
              </a:rPr>
              <a:t>approach</a:t>
            </a:r>
            <a:endParaRPr lang="fr-FR" sz="3200" b="1" dirty="0" smtClean="0">
              <a:solidFill>
                <a:srgbClr val="FFFFFF"/>
              </a:solidFill>
              <a:latin typeface="Corbel"/>
              <a:cs typeface="Corbel"/>
            </a:endParaRPr>
          </a:p>
          <a:p>
            <a:pPr marL="457200" indent="-457200">
              <a:buFont typeface="Arial"/>
              <a:buChar char="•"/>
            </a:pPr>
            <a:r>
              <a:rPr lang="fr-FR" sz="3200" dirty="0" smtClean="0">
                <a:solidFill>
                  <a:srgbClr val="FFFFFF"/>
                </a:solidFill>
                <a:latin typeface="Corbel"/>
                <a:cs typeface="Corbel"/>
              </a:rPr>
              <a:t>The </a:t>
            </a:r>
            <a:r>
              <a:rPr lang="fr-FR" sz="3200" dirty="0" err="1" smtClean="0">
                <a:solidFill>
                  <a:srgbClr val="FFFFFF"/>
                </a:solidFill>
                <a:latin typeface="Corbel"/>
                <a:cs typeface="Corbel"/>
              </a:rPr>
              <a:t>context</a:t>
            </a:r>
            <a:r>
              <a:rPr lang="fr-FR" sz="3200" dirty="0" smtClean="0">
                <a:solidFill>
                  <a:srgbClr val="FFFFFF"/>
                </a:solidFill>
                <a:latin typeface="Corbel"/>
                <a:cs typeface="Corbel"/>
              </a:rPr>
              <a:t> </a:t>
            </a:r>
            <a:r>
              <a:rPr lang="fr-FR" sz="3200" dirty="0" err="1" smtClean="0">
                <a:solidFill>
                  <a:srgbClr val="FFFFFF"/>
                </a:solidFill>
                <a:latin typeface="Corbel"/>
                <a:cs typeface="Corbel"/>
              </a:rPr>
              <a:t>is</a:t>
            </a:r>
            <a:r>
              <a:rPr lang="fr-FR" sz="3200" dirty="0" smtClean="0">
                <a:solidFill>
                  <a:srgbClr val="FFFFFF"/>
                </a:solidFill>
                <a:latin typeface="Corbel"/>
                <a:cs typeface="Corbel"/>
              </a:rPr>
              <a:t> </a:t>
            </a:r>
            <a:r>
              <a:rPr lang="fr-FR" sz="3200" dirty="0" err="1" smtClean="0">
                <a:solidFill>
                  <a:srgbClr val="FFFFFF"/>
                </a:solidFill>
                <a:latin typeface="Corbel"/>
                <a:cs typeface="Corbel"/>
              </a:rPr>
              <a:t>always</a:t>
            </a:r>
            <a:r>
              <a:rPr lang="fr-FR" sz="3200" dirty="0" smtClean="0">
                <a:solidFill>
                  <a:srgbClr val="FFFFFF"/>
                </a:solidFill>
                <a:latin typeface="Corbel"/>
                <a:cs typeface="Corbel"/>
              </a:rPr>
              <a:t> </a:t>
            </a:r>
            <a:r>
              <a:rPr lang="fr-FR" sz="3200" dirty="0" err="1" smtClean="0">
                <a:solidFill>
                  <a:srgbClr val="FFFFFF"/>
                </a:solidFill>
                <a:latin typeface="Corbel"/>
                <a:cs typeface="Corbel"/>
              </a:rPr>
              <a:t>already</a:t>
            </a:r>
            <a:r>
              <a:rPr lang="fr-FR" sz="3200" dirty="0" smtClean="0">
                <a:solidFill>
                  <a:srgbClr val="FFFFFF"/>
                </a:solidFill>
                <a:latin typeface="Corbel"/>
                <a:cs typeface="Corbel"/>
              </a:rPr>
              <a:t> </a:t>
            </a:r>
            <a:r>
              <a:rPr lang="fr-FR" sz="3200" dirty="0" err="1" smtClean="0">
                <a:solidFill>
                  <a:srgbClr val="FFFFFF"/>
                </a:solidFill>
                <a:latin typeface="Corbel"/>
                <a:cs typeface="Corbel"/>
              </a:rPr>
              <a:t>there</a:t>
            </a:r>
            <a:endParaRPr lang="fr-FR" sz="3200" dirty="0" smtClean="0">
              <a:solidFill>
                <a:srgbClr val="FFFFFF"/>
              </a:solidFill>
              <a:latin typeface="Corbel"/>
              <a:cs typeface="Corbel"/>
            </a:endParaRPr>
          </a:p>
          <a:p>
            <a:pPr marL="457200" indent="-457200">
              <a:buFont typeface="Arial"/>
              <a:buChar char="•"/>
            </a:pPr>
            <a:r>
              <a:rPr lang="fr-FR" sz="3200" dirty="0" smtClean="0">
                <a:solidFill>
                  <a:srgbClr val="FFFFFF"/>
                </a:solidFill>
                <a:latin typeface="Corbel"/>
                <a:cs typeface="Corbel"/>
              </a:rPr>
              <a:t>The </a:t>
            </a:r>
            <a:r>
              <a:rPr lang="fr-FR" sz="3200" dirty="0">
                <a:solidFill>
                  <a:srgbClr val="FFFFFF"/>
                </a:solidFill>
                <a:latin typeface="Corbel"/>
                <a:cs typeface="Corbel"/>
              </a:rPr>
              <a:t>system </a:t>
            </a:r>
            <a:r>
              <a:rPr lang="fr-FR" sz="3200" dirty="0" err="1">
                <a:solidFill>
                  <a:srgbClr val="FFFFFF"/>
                </a:solidFill>
                <a:latin typeface="Corbel"/>
                <a:cs typeface="Corbel"/>
              </a:rPr>
              <a:t>will</a:t>
            </a:r>
            <a:r>
              <a:rPr lang="fr-FR" sz="3200" dirty="0">
                <a:solidFill>
                  <a:srgbClr val="FFFFFF"/>
                </a:solidFill>
                <a:latin typeface="Corbel"/>
                <a:cs typeface="Corbel"/>
              </a:rPr>
              <a:t> </a:t>
            </a:r>
            <a:r>
              <a:rPr lang="fr-FR" sz="3200" dirty="0" err="1">
                <a:solidFill>
                  <a:srgbClr val="FFFFFF"/>
                </a:solidFill>
                <a:latin typeface="Corbel"/>
                <a:cs typeface="Corbel"/>
              </a:rPr>
              <a:t>never</a:t>
            </a:r>
            <a:r>
              <a:rPr lang="fr-FR" sz="3200" dirty="0">
                <a:solidFill>
                  <a:srgbClr val="FFFFFF"/>
                </a:solidFill>
                <a:latin typeface="Corbel"/>
                <a:cs typeface="Corbel"/>
              </a:rPr>
              <a:t> </a:t>
            </a:r>
            <a:r>
              <a:rPr lang="fr-FR" sz="3200" dirty="0" smtClean="0">
                <a:solidFill>
                  <a:srgbClr val="FFFFFF"/>
                </a:solidFill>
                <a:latin typeface="Corbel"/>
                <a:cs typeface="Corbel"/>
              </a:rPr>
              <a:t>« </a:t>
            </a:r>
            <a:r>
              <a:rPr lang="fr-FR" sz="3200" dirty="0" err="1" smtClean="0">
                <a:solidFill>
                  <a:srgbClr val="FFFFFF"/>
                </a:solidFill>
                <a:latin typeface="Corbel"/>
                <a:cs typeface="Corbel"/>
              </a:rPr>
              <a:t>swallow</a:t>
            </a:r>
            <a:r>
              <a:rPr lang="fr-FR" sz="3200" dirty="0" smtClean="0">
                <a:solidFill>
                  <a:srgbClr val="FFFFFF"/>
                </a:solidFill>
                <a:latin typeface="Corbel"/>
                <a:cs typeface="Corbel"/>
              </a:rPr>
              <a:t> </a:t>
            </a:r>
            <a:r>
              <a:rPr lang="fr-FR" sz="3200" dirty="0">
                <a:solidFill>
                  <a:srgbClr val="FFFFFF"/>
                </a:solidFill>
                <a:latin typeface="Corbel"/>
                <a:cs typeface="Corbel"/>
              </a:rPr>
              <a:t>the </a:t>
            </a:r>
            <a:r>
              <a:rPr lang="fr-FR" sz="3200" dirty="0" err="1" smtClean="0">
                <a:solidFill>
                  <a:srgbClr val="FFFFFF"/>
                </a:solidFill>
                <a:latin typeface="Corbel"/>
                <a:cs typeface="Corbel"/>
              </a:rPr>
              <a:t>context</a:t>
            </a:r>
            <a:r>
              <a:rPr lang="fr-FR" sz="3200" dirty="0" smtClean="0">
                <a:solidFill>
                  <a:srgbClr val="FFFFFF"/>
                </a:solidFill>
                <a:latin typeface="Corbel"/>
                <a:cs typeface="Corbel"/>
              </a:rPr>
              <a:t> »</a:t>
            </a:r>
          </a:p>
          <a:p>
            <a:pPr marL="457200" indent="-457200">
              <a:buFont typeface="Arial"/>
              <a:buChar char="•"/>
            </a:pPr>
            <a:r>
              <a:rPr lang="fr-FR" sz="3200" dirty="0" smtClean="0">
                <a:solidFill>
                  <a:srgbClr val="FFFFFF"/>
                </a:solidFill>
                <a:latin typeface="Corbel"/>
                <a:cs typeface="Corbel"/>
              </a:rPr>
              <a:t>No </a:t>
            </a:r>
            <a:r>
              <a:rPr lang="fr-FR" sz="3200" dirty="0" err="1" smtClean="0">
                <a:solidFill>
                  <a:srgbClr val="FFFFFF"/>
                </a:solidFill>
                <a:latin typeface="Corbel"/>
                <a:cs typeface="Corbel"/>
              </a:rPr>
              <a:t>emergence</a:t>
            </a:r>
            <a:r>
              <a:rPr lang="fr-FR" sz="3200" dirty="0" smtClean="0">
                <a:solidFill>
                  <a:srgbClr val="FFFFFF"/>
                </a:solidFill>
                <a:latin typeface="Corbel"/>
                <a:cs typeface="Corbel"/>
              </a:rPr>
              <a:t> of the </a:t>
            </a:r>
            <a:r>
              <a:rPr lang="fr-FR" sz="3200" dirty="0" err="1" smtClean="0">
                <a:solidFill>
                  <a:srgbClr val="FFFFFF"/>
                </a:solidFill>
                <a:latin typeface="Corbel"/>
                <a:cs typeface="Corbel"/>
              </a:rPr>
              <a:t>classical</a:t>
            </a:r>
            <a:r>
              <a:rPr lang="fr-FR" sz="3200" dirty="0" smtClean="0">
                <a:solidFill>
                  <a:srgbClr val="FFFFFF"/>
                </a:solidFill>
                <a:latin typeface="Corbel"/>
                <a:cs typeface="Corbel"/>
              </a:rPr>
              <a:t> (</a:t>
            </a:r>
            <a:r>
              <a:rPr lang="fr-FR" sz="3200" dirty="0" err="1" smtClean="0">
                <a:solidFill>
                  <a:srgbClr val="FFFFFF"/>
                </a:solidFill>
                <a:latin typeface="Corbel"/>
                <a:cs typeface="Corbel"/>
              </a:rPr>
              <a:t>from</a:t>
            </a:r>
            <a:r>
              <a:rPr lang="fr-FR" sz="3200" dirty="0" smtClean="0">
                <a:solidFill>
                  <a:srgbClr val="FFFFFF"/>
                </a:solidFill>
                <a:latin typeface="Corbel"/>
                <a:cs typeface="Corbel"/>
              </a:rPr>
              <a:t> the quantum)</a:t>
            </a:r>
            <a:endParaRPr lang="fr-FR" sz="3200" dirty="0">
              <a:solidFill>
                <a:srgbClr val="FFFFFF"/>
              </a:solidFill>
              <a:latin typeface="Corbel"/>
              <a:cs typeface="Corbel"/>
            </a:endParaRPr>
          </a:p>
        </p:txBody>
      </p:sp>
      <p:pic>
        <p:nvPicPr>
          <p:cNvPr id="8" name="Image 7" descr="micr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0254" y="1388530"/>
            <a:ext cx="3734541" cy="4809067"/>
          </a:xfrm>
          <a:prstGeom prst="rect">
            <a:avLst/>
          </a:prstGeom>
        </p:spPr>
      </p:pic>
      <p:sp>
        <p:nvSpPr>
          <p:cNvPr id="9" name="Rectangle 8"/>
          <p:cNvSpPr/>
          <p:nvPr/>
        </p:nvSpPr>
        <p:spPr>
          <a:xfrm>
            <a:off x="6299198" y="3115732"/>
            <a:ext cx="2489200" cy="26416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3"/>
          <a:stretch>
            <a:fillRect/>
          </a:stretch>
        </p:blipFill>
        <p:spPr>
          <a:xfrm>
            <a:off x="7213601" y="4132385"/>
            <a:ext cx="406400" cy="448082"/>
          </a:xfrm>
          <a:prstGeom prst="rect">
            <a:avLst/>
          </a:prstGeom>
          <a:ln>
            <a:solidFill>
              <a:schemeClr val="bg1"/>
            </a:solidFill>
          </a:ln>
        </p:spPr>
      </p:pic>
      <p:sp>
        <p:nvSpPr>
          <p:cNvPr id="11" name="Titre 3"/>
          <p:cNvSpPr>
            <a:spLocks noGrp="1"/>
          </p:cNvSpPr>
          <p:nvPr>
            <p:ph type="title"/>
          </p:nvPr>
        </p:nvSpPr>
        <p:spPr>
          <a:xfrm>
            <a:off x="-67733" y="0"/>
            <a:ext cx="9211733" cy="1143000"/>
          </a:xfrm>
        </p:spPr>
        <p:txBody>
          <a:bodyPr>
            <a:noAutofit/>
          </a:bodyPr>
          <a:lstStyle/>
          <a:p>
            <a:r>
              <a:rPr lang="fr-FR" sz="4000" dirty="0" smtClean="0"/>
              <a:t>CSM and the </a:t>
            </a:r>
            <a:r>
              <a:rPr lang="fr-FR" sz="4000" dirty="0" err="1" smtClean="0"/>
              <a:t>classical</a:t>
            </a:r>
            <a:r>
              <a:rPr lang="fr-FR" sz="4000" dirty="0" smtClean="0"/>
              <a:t>-quantum </a:t>
            </a:r>
            <a:r>
              <a:rPr lang="fr-FR" sz="4000" dirty="0" err="1" smtClean="0"/>
              <a:t>boundary</a:t>
            </a:r>
            <a:endParaRPr lang="fr-FR" sz="4000" dirty="0"/>
          </a:p>
        </p:txBody>
      </p:sp>
    </p:spTree>
    <p:extLst>
      <p:ext uri="{BB962C8B-B14F-4D97-AF65-F5344CB8AC3E}">
        <p14:creationId xmlns:p14="http://schemas.microsoft.com/office/powerpoint/2010/main" val="6487474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re 3"/>
          <p:cNvSpPr>
            <a:spLocks noGrp="1"/>
          </p:cNvSpPr>
          <p:nvPr>
            <p:ph type="title"/>
          </p:nvPr>
        </p:nvSpPr>
        <p:spPr>
          <a:xfrm>
            <a:off x="457200" y="0"/>
            <a:ext cx="8229600" cy="1143000"/>
          </a:xfrm>
        </p:spPr>
        <p:txBody>
          <a:bodyPr>
            <a:normAutofit fontScale="90000"/>
          </a:bodyPr>
          <a:lstStyle/>
          <a:p>
            <a:r>
              <a:rPr lang="fr-FR" dirty="0" smtClean="0"/>
              <a:t>Back to </a:t>
            </a:r>
            <a:r>
              <a:rPr lang="fr-FR" dirty="0" err="1" smtClean="0"/>
              <a:t>ordinary</a:t>
            </a:r>
            <a:r>
              <a:rPr lang="fr-FR" dirty="0" smtClean="0"/>
              <a:t> </a:t>
            </a:r>
            <a:r>
              <a:rPr lang="fr-FR" dirty="0" err="1" smtClean="0"/>
              <a:t>discomfort</a:t>
            </a:r>
            <a:r>
              <a:rPr lang="fr-FR" dirty="0" smtClean="0"/>
              <a:t> zones</a:t>
            </a:r>
            <a:endParaRPr lang="fr-FR" dirty="0"/>
          </a:p>
        </p:txBody>
      </p:sp>
      <p:sp>
        <p:nvSpPr>
          <p:cNvPr id="41" name="ZoneTexte 40"/>
          <p:cNvSpPr txBox="1"/>
          <p:nvPr/>
        </p:nvSpPr>
        <p:spPr>
          <a:xfrm>
            <a:off x="397933" y="3451020"/>
            <a:ext cx="4309534" cy="3046988"/>
          </a:xfrm>
          <a:prstGeom prst="rect">
            <a:avLst/>
          </a:prstGeom>
          <a:noFill/>
          <a:ln>
            <a:solidFill>
              <a:schemeClr val="tx1"/>
            </a:solidFill>
          </a:ln>
        </p:spPr>
        <p:txBody>
          <a:bodyPr wrap="square" rtlCol="0">
            <a:spAutoFit/>
          </a:bodyPr>
          <a:lstStyle/>
          <a:p>
            <a:r>
              <a:rPr lang="fr-FR" sz="3200" b="1" dirty="0">
                <a:solidFill>
                  <a:schemeClr val="tx1"/>
                </a:solidFill>
                <a:latin typeface="Corbel"/>
                <a:cs typeface="Corbel"/>
                <a:sym typeface="Wingdings"/>
              </a:rPr>
              <a:t>Q</a:t>
            </a:r>
            <a:r>
              <a:rPr lang="fr-FR" sz="3200" b="1" dirty="0" smtClean="0">
                <a:solidFill>
                  <a:schemeClr val="tx1"/>
                </a:solidFill>
                <a:latin typeface="Corbel"/>
                <a:cs typeface="Corbel"/>
                <a:sym typeface="Wingdings"/>
              </a:rPr>
              <a:t>uantum reality</a:t>
            </a:r>
          </a:p>
          <a:p>
            <a:pPr marL="457200" indent="-457200">
              <a:buFont typeface="Arial"/>
              <a:buChar char="•"/>
            </a:pPr>
            <a:r>
              <a:rPr lang="fr-FR" sz="3200" dirty="0" err="1" smtClean="0">
                <a:solidFill>
                  <a:srgbClr val="FFFF00"/>
                </a:solidFill>
                <a:latin typeface="Corbel"/>
                <a:cs typeface="Corbel"/>
                <a:sym typeface="Wingdings"/>
              </a:rPr>
              <a:t>Hidden</a:t>
            </a:r>
            <a:r>
              <a:rPr lang="fr-FR" sz="3200" dirty="0" smtClean="0">
                <a:solidFill>
                  <a:srgbClr val="FFFF00"/>
                </a:solidFill>
                <a:latin typeface="Corbel"/>
                <a:cs typeface="Corbel"/>
                <a:sym typeface="Wingdings"/>
              </a:rPr>
              <a:t> </a:t>
            </a:r>
            <a:r>
              <a:rPr lang="fr-FR" sz="3200" dirty="0" smtClean="0">
                <a:solidFill>
                  <a:srgbClr val="FFFF00"/>
                </a:solidFill>
                <a:latin typeface="Zapf Dingbats"/>
                <a:ea typeface="Zapf Dingbats"/>
                <a:cs typeface="Zapf Dingbats"/>
                <a:sym typeface="Zapf Dingbats"/>
              </a:rPr>
              <a:t>✔</a:t>
            </a:r>
            <a:endParaRPr lang="fr-FR" sz="3200" dirty="0" smtClean="0">
              <a:solidFill>
                <a:srgbClr val="FFFF00"/>
              </a:solidFill>
              <a:latin typeface="Corbel"/>
              <a:cs typeface="Corbel"/>
              <a:sym typeface="Wingdings"/>
            </a:endParaRPr>
          </a:p>
          <a:p>
            <a:pPr marL="457200" indent="-457200">
              <a:buFont typeface="Arial"/>
              <a:buChar char="•"/>
            </a:pPr>
            <a:r>
              <a:rPr lang="fr-FR" sz="3200" dirty="0" smtClean="0">
                <a:solidFill>
                  <a:srgbClr val="FFFF00"/>
                </a:solidFill>
                <a:latin typeface="Corbel"/>
                <a:cs typeface="Corbel"/>
                <a:sym typeface="Wingdings"/>
              </a:rPr>
              <a:t>Superpositions </a:t>
            </a:r>
            <a:r>
              <a:rPr lang="fr-FR" sz="3200" dirty="0" smtClean="0">
                <a:solidFill>
                  <a:srgbClr val="FFFF00"/>
                </a:solidFill>
                <a:latin typeface="Zapf Dingbats"/>
                <a:ea typeface="Zapf Dingbats"/>
                <a:cs typeface="Zapf Dingbats"/>
                <a:sym typeface="Zapf Dingbats"/>
              </a:rPr>
              <a:t>✔</a:t>
            </a:r>
            <a:endParaRPr lang="fr-FR" sz="3200" dirty="0" smtClean="0">
              <a:solidFill>
                <a:srgbClr val="FFFF00"/>
              </a:solidFill>
              <a:latin typeface="Corbel"/>
              <a:cs typeface="Corbel"/>
              <a:sym typeface="Wingdings"/>
            </a:endParaRPr>
          </a:p>
          <a:p>
            <a:pPr marL="457200" indent="-457200">
              <a:buFont typeface="Arial"/>
              <a:buChar char="•"/>
            </a:pPr>
            <a:r>
              <a:rPr lang="fr-FR" sz="3200" b="1" dirty="0">
                <a:solidFill>
                  <a:srgbClr val="15FF1F"/>
                </a:solidFill>
                <a:latin typeface="Corbel"/>
                <a:cs typeface="Corbel"/>
                <a:sym typeface="Wingdings"/>
              </a:rPr>
              <a:t>N</a:t>
            </a:r>
            <a:r>
              <a:rPr lang="fr-FR" sz="3200" b="1" dirty="0" smtClean="0">
                <a:solidFill>
                  <a:srgbClr val="15FF1F"/>
                </a:solidFill>
                <a:latin typeface="Corbel"/>
                <a:cs typeface="Corbel"/>
                <a:sym typeface="Wingdings"/>
              </a:rPr>
              <a:t>on-</a:t>
            </a:r>
            <a:r>
              <a:rPr lang="fr-FR" sz="3200" b="1" dirty="0" err="1" smtClean="0">
                <a:solidFill>
                  <a:srgbClr val="15FF1F"/>
                </a:solidFill>
                <a:latin typeface="Corbel"/>
                <a:cs typeface="Corbel"/>
                <a:sym typeface="Wingdings"/>
              </a:rPr>
              <a:t>locality</a:t>
            </a:r>
            <a:r>
              <a:rPr lang="fr-FR" sz="3200" b="1" dirty="0" smtClean="0">
                <a:solidFill>
                  <a:srgbClr val="15FF1F"/>
                </a:solidFill>
                <a:latin typeface="Corbel"/>
                <a:cs typeface="Corbel"/>
                <a:sym typeface="Wingdings"/>
              </a:rPr>
              <a:t>, </a:t>
            </a:r>
            <a:r>
              <a:rPr lang="fr-FR" sz="3200" b="1" dirty="0" err="1" smtClean="0">
                <a:solidFill>
                  <a:srgbClr val="15FF1F"/>
                </a:solidFill>
                <a:latin typeface="Corbel"/>
                <a:cs typeface="Corbel"/>
                <a:sym typeface="Wingdings"/>
              </a:rPr>
              <a:t>spooky</a:t>
            </a:r>
            <a:r>
              <a:rPr lang="fr-FR" sz="3200" b="1" dirty="0" smtClean="0">
                <a:solidFill>
                  <a:srgbClr val="15FF1F"/>
                </a:solidFill>
                <a:latin typeface="Corbel"/>
                <a:cs typeface="Corbel"/>
                <a:sym typeface="Wingdings"/>
              </a:rPr>
              <a:t> action ?</a:t>
            </a:r>
          </a:p>
          <a:p>
            <a:pPr marL="457200" indent="-457200">
              <a:buFont typeface="Arial"/>
              <a:buChar char="•"/>
            </a:pPr>
            <a:r>
              <a:rPr lang="fr-FR" sz="3200" i="1" dirty="0" err="1" smtClean="0">
                <a:solidFill>
                  <a:schemeClr val="tx1"/>
                </a:solidFill>
                <a:latin typeface="Corbel"/>
                <a:cs typeface="Corbel"/>
                <a:sym typeface="Wingdings"/>
              </a:rPr>
              <a:t>Unitary</a:t>
            </a:r>
            <a:r>
              <a:rPr lang="fr-FR" sz="3200" i="1" dirty="0" smtClean="0">
                <a:solidFill>
                  <a:schemeClr val="tx1"/>
                </a:solidFill>
                <a:latin typeface="Corbel"/>
                <a:cs typeface="Corbel"/>
                <a:sym typeface="Wingdings"/>
              </a:rPr>
              <a:t> </a:t>
            </a:r>
            <a:r>
              <a:rPr lang="fr-FR" sz="3200" i="1" dirty="0" err="1" smtClean="0">
                <a:solidFill>
                  <a:schemeClr val="tx1"/>
                </a:solidFill>
                <a:latin typeface="Corbel"/>
                <a:cs typeface="Corbel"/>
                <a:sym typeface="Wingdings"/>
              </a:rPr>
              <a:t>evolution</a:t>
            </a:r>
            <a:endParaRPr lang="fr-FR" sz="3200" i="1" dirty="0" smtClean="0">
              <a:solidFill>
                <a:schemeClr val="tx1"/>
              </a:solidFill>
              <a:latin typeface="Corbel"/>
              <a:cs typeface="Corbel"/>
              <a:sym typeface="Wingdings"/>
            </a:endParaRPr>
          </a:p>
        </p:txBody>
      </p:sp>
      <p:sp>
        <p:nvSpPr>
          <p:cNvPr id="4" name="Ellipse 3"/>
          <p:cNvSpPr/>
          <p:nvPr/>
        </p:nvSpPr>
        <p:spPr>
          <a:xfrm>
            <a:off x="1727200" y="1549400"/>
            <a:ext cx="1879600" cy="1744116"/>
          </a:xfrm>
          <a:prstGeom prst="ellipse">
            <a:avLst/>
          </a:prstGeom>
          <a:solidFill>
            <a:srgbClr val="FFFF66"/>
          </a:solidFill>
          <a:ln w="762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200" dirty="0">
              <a:solidFill>
                <a:schemeClr val="bg1"/>
              </a:solidFill>
            </a:endParaRPr>
          </a:p>
        </p:txBody>
      </p:sp>
      <p:sp>
        <p:nvSpPr>
          <p:cNvPr id="5" name="Ellipse 4"/>
          <p:cNvSpPr/>
          <p:nvPr/>
        </p:nvSpPr>
        <p:spPr>
          <a:xfrm>
            <a:off x="5029201" y="1807616"/>
            <a:ext cx="2489200" cy="1295400"/>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6" name="Rectangle 5"/>
          <p:cNvSpPr/>
          <p:nvPr/>
        </p:nvSpPr>
        <p:spPr>
          <a:xfrm>
            <a:off x="5401428" y="1932384"/>
            <a:ext cx="1804100" cy="1077218"/>
          </a:xfrm>
          <a:prstGeom prst="rect">
            <a:avLst/>
          </a:prstGeom>
        </p:spPr>
        <p:txBody>
          <a:bodyPr wrap="none">
            <a:spAutoFit/>
          </a:bodyPr>
          <a:lstStyle/>
          <a:p>
            <a:pPr algn="ctr"/>
            <a:r>
              <a:rPr lang="fr-FR" sz="3200" dirty="0" err="1" smtClean="0">
                <a:solidFill>
                  <a:schemeClr val="bg1"/>
                </a:solidFill>
              </a:rPr>
              <a:t>Contexts</a:t>
            </a:r>
            <a:endParaRPr lang="fr-FR" sz="3200" dirty="0">
              <a:solidFill>
                <a:schemeClr val="bg1"/>
              </a:solidFill>
            </a:endParaRPr>
          </a:p>
          <a:p>
            <a:pPr algn="ctr"/>
            <a:r>
              <a:rPr lang="fr-FR" sz="3200" dirty="0" smtClean="0">
                <a:solidFill>
                  <a:schemeClr val="bg1"/>
                </a:solidFill>
              </a:rPr>
              <a:t>« Ô »</a:t>
            </a:r>
          </a:p>
        </p:txBody>
      </p:sp>
      <p:sp>
        <p:nvSpPr>
          <p:cNvPr id="7" name="ZoneTexte 6"/>
          <p:cNvSpPr txBox="1"/>
          <p:nvPr/>
        </p:nvSpPr>
        <p:spPr>
          <a:xfrm>
            <a:off x="4783668" y="3463720"/>
            <a:ext cx="3920066" cy="3046988"/>
          </a:xfrm>
          <a:prstGeom prst="rect">
            <a:avLst/>
          </a:prstGeom>
          <a:noFill/>
          <a:ln>
            <a:solidFill>
              <a:schemeClr val="tx1"/>
            </a:solidFill>
          </a:ln>
        </p:spPr>
        <p:txBody>
          <a:bodyPr wrap="square" rtlCol="0">
            <a:spAutoFit/>
          </a:bodyPr>
          <a:lstStyle/>
          <a:p>
            <a:r>
              <a:rPr lang="fr-FR" sz="3200" b="1" dirty="0" err="1" smtClean="0">
                <a:solidFill>
                  <a:schemeClr val="tx1"/>
                </a:solidFill>
                <a:latin typeface="Corbel"/>
                <a:cs typeface="Corbel"/>
                <a:sym typeface="Wingdings"/>
              </a:rPr>
              <a:t>Classical</a:t>
            </a:r>
            <a:r>
              <a:rPr lang="fr-FR" sz="3200" b="1" dirty="0" smtClean="0">
                <a:solidFill>
                  <a:schemeClr val="tx1"/>
                </a:solidFill>
                <a:latin typeface="Corbel"/>
                <a:cs typeface="Corbel"/>
                <a:sym typeface="Wingdings"/>
              </a:rPr>
              <a:t> </a:t>
            </a:r>
            <a:r>
              <a:rPr lang="fr-FR" sz="3200" b="1" dirty="0" err="1" smtClean="0">
                <a:solidFill>
                  <a:schemeClr val="tx1"/>
                </a:solidFill>
                <a:latin typeface="Corbel"/>
                <a:cs typeface="Corbel"/>
                <a:sym typeface="Wingdings"/>
              </a:rPr>
              <a:t>contexts</a:t>
            </a:r>
            <a:endParaRPr lang="fr-FR" sz="3200" b="1" dirty="0" smtClean="0">
              <a:solidFill>
                <a:schemeClr val="tx1"/>
              </a:solidFill>
              <a:latin typeface="Corbel"/>
              <a:cs typeface="Corbel"/>
              <a:sym typeface="Wingdings"/>
            </a:endParaRPr>
          </a:p>
          <a:p>
            <a:pPr marL="457200" indent="-457200">
              <a:buFont typeface="Arial"/>
              <a:buChar char="•"/>
            </a:pPr>
            <a:r>
              <a:rPr lang="fr-FR" sz="3200" dirty="0" smtClean="0">
                <a:solidFill>
                  <a:srgbClr val="FFFF00"/>
                </a:solidFill>
                <a:latin typeface="Corbel"/>
                <a:cs typeface="Corbel"/>
                <a:sym typeface="Wingdings"/>
              </a:rPr>
              <a:t>Quantum-</a:t>
            </a:r>
            <a:r>
              <a:rPr lang="fr-FR" sz="3200" dirty="0" err="1" smtClean="0">
                <a:solidFill>
                  <a:srgbClr val="FFFF00"/>
                </a:solidFill>
                <a:latin typeface="Corbel"/>
                <a:cs typeface="Corbel"/>
                <a:sym typeface="Wingdings"/>
              </a:rPr>
              <a:t>classical</a:t>
            </a:r>
            <a:r>
              <a:rPr lang="fr-FR" sz="3200" dirty="0" smtClean="0">
                <a:solidFill>
                  <a:srgbClr val="FFFF00"/>
                </a:solidFill>
                <a:latin typeface="Corbel"/>
                <a:cs typeface="Corbel"/>
                <a:sym typeface="Wingdings"/>
              </a:rPr>
              <a:t> </a:t>
            </a:r>
            <a:r>
              <a:rPr lang="fr-FR" sz="3200" dirty="0" err="1" smtClean="0">
                <a:solidFill>
                  <a:srgbClr val="FFFF00"/>
                </a:solidFill>
                <a:latin typeface="Corbel"/>
                <a:cs typeface="Corbel"/>
                <a:sym typeface="Wingdings"/>
              </a:rPr>
              <a:t>boundary</a:t>
            </a:r>
            <a:r>
              <a:rPr lang="fr-FR" sz="3200" dirty="0">
                <a:solidFill>
                  <a:srgbClr val="FFFF00"/>
                </a:solidFill>
                <a:latin typeface="Corbel"/>
                <a:cs typeface="Corbel"/>
                <a:sym typeface="Wingdings"/>
              </a:rPr>
              <a:t> </a:t>
            </a:r>
            <a:r>
              <a:rPr lang="fr-FR" sz="3200" dirty="0" smtClean="0">
                <a:solidFill>
                  <a:srgbClr val="FFFF00"/>
                </a:solidFill>
                <a:latin typeface="Zapf Dingbats"/>
                <a:ea typeface="Zapf Dingbats"/>
                <a:cs typeface="Zapf Dingbats"/>
                <a:sym typeface="Zapf Dingbats"/>
              </a:rPr>
              <a:t>✔</a:t>
            </a:r>
            <a:endParaRPr lang="fr-FR" sz="3200" dirty="0" smtClean="0">
              <a:solidFill>
                <a:srgbClr val="FFFF00"/>
              </a:solidFill>
              <a:latin typeface="Corbel"/>
              <a:cs typeface="Corbel"/>
              <a:sym typeface="Wingdings"/>
            </a:endParaRPr>
          </a:p>
          <a:p>
            <a:pPr marL="457200" indent="-457200">
              <a:buFont typeface="Arial"/>
              <a:buChar char="•"/>
            </a:pPr>
            <a:r>
              <a:rPr lang="fr-FR" sz="3200" dirty="0" err="1" smtClean="0">
                <a:solidFill>
                  <a:srgbClr val="FFFF00"/>
                </a:solidFill>
                <a:latin typeface="Corbel"/>
                <a:cs typeface="Corbel"/>
                <a:sym typeface="Wingdings"/>
              </a:rPr>
              <a:t>Randomness</a:t>
            </a:r>
            <a:r>
              <a:rPr lang="fr-FR" sz="3200" dirty="0" smtClean="0">
                <a:solidFill>
                  <a:srgbClr val="FFFF00"/>
                </a:solidFill>
                <a:latin typeface="Corbel"/>
                <a:cs typeface="Corbel"/>
                <a:sym typeface="Wingdings"/>
              </a:rPr>
              <a:t> </a:t>
            </a:r>
            <a:r>
              <a:rPr lang="fr-FR" sz="3200" dirty="0">
                <a:solidFill>
                  <a:srgbClr val="FFFF00"/>
                </a:solidFill>
                <a:latin typeface="Zapf Dingbats"/>
                <a:ea typeface="Zapf Dingbats"/>
                <a:cs typeface="Zapf Dingbats"/>
                <a:sym typeface="Zapf Dingbats"/>
              </a:rPr>
              <a:t>✔</a:t>
            </a:r>
            <a:endParaRPr lang="fr-FR" sz="3200" dirty="0" smtClean="0">
              <a:solidFill>
                <a:srgbClr val="FFFF00"/>
              </a:solidFill>
              <a:latin typeface="Corbel"/>
              <a:cs typeface="Corbel"/>
              <a:sym typeface="Wingdings"/>
            </a:endParaRPr>
          </a:p>
          <a:p>
            <a:pPr marL="457200" indent="-457200">
              <a:buFont typeface="Arial"/>
              <a:buChar char="•"/>
            </a:pPr>
            <a:r>
              <a:rPr lang="fr-FR" sz="3200" i="1" dirty="0" smtClean="0">
                <a:solidFill>
                  <a:schemeClr val="tx1"/>
                </a:solidFill>
                <a:latin typeface="Corbel"/>
                <a:cs typeface="Corbel"/>
                <a:sym typeface="Wingdings"/>
              </a:rPr>
              <a:t>Non-</a:t>
            </a:r>
            <a:r>
              <a:rPr lang="fr-FR" sz="3200" i="1" dirty="0" err="1" smtClean="0">
                <a:solidFill>
                  <a:schemeClr val="tx1"/>
                </a:solidFill>
                <a:latin typeface="Corbel"/>
                <a:cs typeface="Corbel"/>
                <a:sym typeface="Wingdings"/>
              </a:rPr>
              <a:t>unitary</a:t>
            </a:r>
            <a:r>
              <a:rPr lang="fr-FR" sz="3200" i="1" dirty="0" smtClean="0">
                <a:solidFill>
                  <a:schemeClr val="tx1"/>
                </a:solidFill>
                <a:latin typeface="Corbel"/>
                <a:cs typeface="Corbel"/>
                <a:sym typeface="Wingdings"/>
              </a:rPr>
              <a:t> </a:t>
            </a:r>
            <a:r>
              <a:rPr lang="fr-FR" sz="3200" i="1" dirty="0" err="1" smtClean="0">
                <a:solidFill>
                  <a:schemeClr val="tx1"/>
                </a:solidFill>
                <a:latin typeface="Corbel"/>
                <a:cs typeface="Corbel"/>
                <a:sym typeface="Wingdings"/>
              </a:rPr>
              <a:t>evolution</a:t>
            </a:r>
            <a:endParaRPr lang="fr-FR" sz="3200" i="1" dirty="0" smtClean="0">
              <a:solidFill>
                <a:schemeClr val="tx1"/>
              </a:solidFill>
              <a:latin typeface="Corbel"/>
              <a:cs typeface="Corbel"/>
              <a:sym typeface="Wingdings"/>
            </a:endParaRPr>
          </a:p>
        </p:txBody>
      </p:sp>
      <p:grpSp>
        <p:nvGrpSpPr>
          <p:cNvPr id="10" name="Grouper 9"/>
          <p:cNvGrpSpPr/>
          <p:nvPr/>
        </p:nvGrpSpPr>
        <p:grpSpPr>
          <a:xfrm rot="19577318">
            <a:off x="7409263" y="1246884"/>
            <a:ext cx="663713" cy="552042"/>
            <a:chOff x="5016500" y="3860800"/>
            <a:chExt cx="772148" cy="711200"/>
          </a:xfrm>
        </p:grpSpPr>
        <p:grpSp>
          <p:nvGrpSpPr>
            <p:cNvPr id="11" name="Grouper 10"/>
            <p:cNvGrpSpPr/>
            <p:nvPr/>
          </p:nvGrpSpPr>
          <p:grpSpPr>
            <a:xfrm>
              <a:off x="5016500" y="3860800"/>
              <a:ext cx="772148" cy="711200"/>
              <a:chOff x="4622800" y="6019800"/>
              <a:chExt cx="772148" cy="711200"/>
            </a:xfrm>
          </p:grpSpPr>
          <p:sp>
            <p:nvSpPr>
              <p:cNvPr id="18" name="Rectangle 17"/>
              <p:cNvSpPr/>
              <p:nvPr/>
            </p:nvSpPr>
            <p:spPr>
              <a:xfrm>
                <a:off x="4622800" y="6261100"/>
                <a:ext cx="508000" cy="469900"/>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Parallélogramme 18"/>
              <p:cNvSpPr/>
              <p:nvPr/>
            </p:nvSpPr>
            <p:spPr>
              <a:xfrm>
                <a:off x="4622800" y="6019800"/>
                <a:ext cx="698500" cy="241300"/>
              </a:xfrm>
              <a:prstGeom prst="parallelogram">
                <a:avLst>
                  <a:gd name="adj" fmla="val 71154"/>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Parallélogramme 19"/>
              <p:cNvSpPr/>
              <p:nvPr/>
            </p:nvSpPr>
            <p:spPr>
              <a:xfrm rot="18798636">
                <a:off x="4929577" y="6214264"/>
                <a:ext cx="605193" cy="325548"/>
              </a:xfrm>
              <a:prstGeom prst="parallelogram">
                <a:avLst>
                  <a:gd name="adj" fmla="val 102037"/>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2" name="Ellipse 11"/>
            <p:cNvSpPr/>
            <p:nvPr/>
          </p:nvSpPr>
          <p:spPr>
            <a:xfrm>
              <a:off x="5232400" y="42799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Ellipse 12"/>
            <p:cNvSpPr/>
            <p:nvPr/>
          </p:nvSpPr>
          <p:spPr>
            <a:xfrm>
              <a:off x="5588000" y="42672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llipse 13"/>
            <p:cNvSpPr/>
            <p:nvPr/>
          </p:nvSpPr>
          <p:spPr>
            <a:xfrm>
              <a:off x="5613400" y="41148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p:cNvSpPr/>
            <p:nvPr/>
          </p:nvSpPr>
          <p:spPr>
            <a:xfrm>
              <a:off x="5168900" y="39751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llipse 15"/>
            <p:cNvSpPr/>
            <p:nvPr/>
          </p:nvSpPr>
          <p:spPr>
            <a:xfrm>
              <a:off x="5346700" y="39497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llipse 16"/>
            <p:cNvSpPr/>
            <p:nvPr/>
          </p:nvSpPr>
          <p:spPr>
            <a:xfrm>
              <a:off x="5537200" y="39116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22" name="Connecteur droit avec flèche 21"/>
          <p:cNvCxnSpPr/>
          <p:nvPr/>
        </p:nvCxnSpPr>
        <p:spPr>
          <a:xfrm flipV="1">
            <a:off x="7480334" y="1921916"/>
            <a:ext cx="876300" cy="4191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Connecteur droit avec flèche 24"/>
          <p:cNvCxnSpPr/>
          <p:nvPr/>
        </p:nvCxnSpPr>
        <p:spPr>
          <a:xfrm flipV="1">
            <a:off x="7632734" y="2264816"/>
            <a:ext cx="927100" cy="2286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Connecteur droit avec flèche 26"/>
          <p:cNvCxnSpPr/>
          <p:nvPr/>
        </p:nvCxnSpPr>
        <p:spPr>
          <a:xfrm>
            <a:off x="7467634" y="2683916"/>
            <a:ext cx="825500" cy="2286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Connecteur droit avec flèche 29"/>
          <p:cNvCxnSpPr/>
          <p:nvPr/>
        </p:nvCxnSpPr>
        <p:spPr>
          <a:xfrm>
            <a:off x="7137434" y="2849016"/>
            <a:ext cx="800100" cy="3302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 name="Double flèche horizontale 1"/>
          <p:cNvSpPr/>
          <p:nvPr/>
        </p:nvSpPr>
        <p:spPr>
          <a:xfrm>
            <a:off x="3674546" y="2311383"/>
            <a:ext cx="1363121" cy="575733"/>
          </a:xfrm>
          <a:prstGeom prst="leftRightArrow">
            <a:avLst/>
          </a:prstGeom>
          <a:no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p:nvSpPr>
        <p:spPr>
          <a:xfrm>
            <a:off x="389466" y="1066785"/>
            <a:ext cx="8314267" cy="2252134"/>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9" name="Picture 4" descr="chatmortv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716867" y="1159934"/>
            <a:ext cx="1205435" cy="1109133"/>
          </a:xfrm>
          <a:prstGeom prst="rect">
            <a:avLst/>
          </a:prstGeom>
          <a:solidFill>
            <a:schemeClr val="bg1"/>
          </a:solidFill>
          <a:ln>
            <a:solidFill>
              <a:srgbClr val="EAEAEA"/>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 name="Picture 50" descr="entanglement_brow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24028" y="1117600"/>
            <a:ext cx="1461162" cy="94826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ZoneTexte 2"/>
          <p:cNvSpPr txBox="1"/>
          <p:nvPr/>
        </p:nvSpPr>
        <p:spPr>
          <a:xfrm>
            <a:off x="1903817" y="1854208"/>
            <a:ext cx="1626367" cy="1569660"/>
          </a:xfrm>
          <a:prstGeom prst="rect">
            <a:avLst/>
          </a:prstGeom>
          <a:noFill/>
        </p:spPr>
        <p:txBody>
          <a:bodyPr wrap="none" rtlCol="0">
            <a:spAutoFit/>
          </a:bodyPr>
          <a:lstStyle/>
          <a:p>
            <a:pPr algn="ctr"/>
            <a:r>
              <a:rPr lang="fr-FR" sz="3200" dirty="0" err="1">
                <a:solidFill>
                  <a:schemeClr val="bg1"/>
                </a:solidFill>
                <a:latin typeface="Corbel"/>
                <a:cs typeface="Corbel"/>
              </a:rPr>
              <a:t>Systems</a:t>
            </a:r>
            <a:endParaRPr lang="fr-FR" sz="3200" dirty="0">
              <a:solidFill>
                <a:schemeClr val="bg1"/>
              </a:solidFill>
              <a:latin typeface="Corbel"/>
              <a:cs typeface="Corbel"/>
            </a:endParaRPr>
          </a:p>
          <a:p>
            <a:pPr algn="ctr"/>
            <a:r>
              <a:rPr lang="fr-FR" sz="3200" dirty="0">
                <a:solidFill>
                  <a:schemeClr val="bg1"/>
                </a:solidFill>
                <a:latin typeface="Corbel"/>
                <a:cs typeface="Corbel"/>
              </a:rPr>
              <a:t>« |</a:t>
            </a:r>
            <a:r>
              <a:rPr lang="fr-FR" sz="3200" dirty="0" err="1">
                <a:solidFill>
                  <a:schemeClr val="bg1"/>
                </a:solidFill>
                <a:latin typeface="Corbel"/>
                <a:cs typeface="Corbel"/>
              </a:rPr>
              <a:t>ψ</a:t>
            </a:r>
            <a:r>
              <a:rPr lang="fr-FR" sz="3200" dirty="0">
                <a:solidFill>
                  <a:schemeClr val="bg1"/>
                </a:solidFill>
                <a:latin typeface="Corbel"/>
                <a:cs typeface="Corbel"/>
              </a:rPr>
              <a:t>&gt; »</a:t>
            </a:r>
          </a:p>
          <a:p>
            <a:endParaRPr lang="fr-FR" sz="3200" dirty="0">
              <a:latin typeface="Corbel"/>
              <a:cs typeface="Corbel"/>
            </a:endParaRPr>
          </a:p>
        </p:txBody>
      </p:sp>
    </p:spTree>
    <p:extLst>
      <p:ext uri="{BB962C8B-B14F-4D97-AF65-F5344CB8AC3E}">
        <p14:creationId xmlns:p14="http://schemas.microsoft.com/office/powerpoint/2010/main" val="37051343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p:cNvSpPr/>
          <p:nvPr/>
        </p:nvSpPr>
        <p:spPr>
          <a:xfrm>
            <a:off x="834415" y="1748362"/>
            <a:ext cx="4940300" cy="1498600"/>
          </a:xfrm>
          <a:prstGeom prst="ellipse">
            <a:avLst/>
          </a:prstGeom>
          <a:solidFill>
            <a:srgbClr val="E8E8E8"/>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smtClean="0">
                <a:solidFill>
                  <a:schemeClr val="bg1"/>
                </a:solidFill>
              </a:rPr>
              <a:t>The </a:t>
            </a:r>
            <a:r>
              <a:rPr lang="fr-FR" sz="4000" dirty="0" err="1" smtClean="0">
                <a:solidFill>
                  <a:schemeClr val="bg1"/>
                </a:solidFill>
              </a:rPr>
              <a:t>natural</a:t>
            </a:r>
            <a:r>
              <a:rPr lang="fr-FR" sz="4000" dirty="0" smtClean="0">
                <a:solidFill>
                  <a:schemeClr val="bg1"/>
                </a:solidFill>
              </a:rPr>
              <a:t> world</a:t>
            </a:r>
            <a:endParaRPr lang="fr-FR" sz="4000" dirty="0">
              <a:solidFill>
                <a:schemeClr val="bg1"/>
              </a:solidFill>
            </a:endParaRPr>
          </a:p>
        </p:txBody>
      </p:sp>
      <p:sp>
        <p:nvSpPr>
          <p:cNvPr id="4" name="Titre 3"/>
          <p:cNvSpPr>
            <a:spLocks noGrp="1"/>
          </p:cNvSpPr>
          <p:nvPr>
            <p:ph type="title"/>
          </p:nvPr>
        </p:nvSpPr>
        <p:spPr>
          <a:xfrm>
            <a:off x="0" y="0"/>
            <a:ext cx="9144000" cy="1143000"/>
          </a:xfrm>
        </p:spPr>
        <p:txBody>
          <a:bodyPr>
            <a:normAutofit fontScale="90000"/>
          </a:bodyPr>
          <a:lstStyle/>
          <a:p>
            <a:r>
              <a:rPr lang="fr-FR" sz="4700" dirty="0" err="1" smtClean="0"/>
              <a:t>What</a:t>
            </a:r>
            <a:r>
              <a:rPr lang="fr-FR" sz="4700" dirty="0" smtClean="0"/>
              <a:t> </a:t>
            </a:r>
            <a:r>
              <a:rPr lang="fr-FR" sz="4700" dirty="0" err="1" smtClean="0"/>
              <a:t>is</a:t>
            </a:r>
            <a:r>
              <a:rPr lang="fr-FR" sz="4700" dirty="0" smtClean="0"/>
              <a:t> a </a:t>
            </a:r>
            <a:r>
              <a:rPr lang="fr-FR" sz="4700" dirty="0" err="1" smtClean="0"/>
              <a:t>physical</a:t>
            </a:r>
            <a:r>
              <a:rPr lang="fr-FR" sz="4700" dirty="0" smtClean="0"/>
              <a:t> state </a:t>
            </a:r>
            <a:r>
              <a:rPr lang="fr-FR" sz="3600" i="1" dirty="0" smtClean="0"/>
              <a:t>(in </a:t>
            </a:r>
            <a:r>
              <a:rPr lang="fr-FR" sz="3600" i="1" dirty="0" err="1" smtClean="0"/>
              <a:t>classical</a:t>
            </a:r>
            <a:r>
              <a:rPr lang="fr-FR" sz="3600" i="1" dirty="0" smtClean="0"/>
              <a:t> </a:t>
            </a:r>
            <a:r>
              <a:rPr lang="fr-FR" sz="3600" i="1" dirty="0" err="1" smtClean="0"/>
              <a:t>physics</a:t>
            </a:r>
            <a:r>
              <a:rPr lang="fr-FR" sz="3600" i="1" dirty="0" smtClean="0"/>
              <a:t>)</a:t>
            </a:r>
            <a:r>
              <a:rPr lang="fr-FR" dirty="0" smtClean="0"/>
              <a:t>?</a:t>
            </a:r>
            <a:endParaRPr lang="fr-FR" dirty="0"/>
          </a:p>
        </p:txBody>
      </p:sp>
      <p:sp>
        <p:nvSpPr>
          <p:cNvPr id="6" name="ZoneTexte 5"/>
          <p:cNvSpPr txBox="1"/>
          <p:nvPr/>
        </p:nvSpPr>
        <p:spPr>
          <a:xfrm>
            <a:off x="732815" y="4499334"/>
            <a:ext cx="6722085" cy="1077218"/>
          </a:xfrm>
          <a:prstGeom prst="rect">
            <a:avLst/>
          </a:prstGeom>
          <a:noFill/>
          <a:ln>
            <a:solidFill>
              <a:schemeClr val="tx1"/>
            </a:solidFill>
          </a:ln>
        </p:spPr>
        <p:txBody>
          <a:bodyPr wrap="square" rtlCol="0">
            <a:spAutoFit/>
          </a:bodyPr>
          <a:lstStyle/>
          <a:p>
            <a:pPr algn="ctr"/>
            <a:r>
              <a:rPr lang="fr-FR" sz="3200" b="1" dirty="0" smtClean="0">
                <a:solidFill>
                  <a:srgbClr val="FFFFFF"/>
                </a:solidFill>
                <a:latin typeface="Corbel"/>
                <a:cs typeface="Corbel"/>
              </a:rPr>
              <a:t>The </a:t>
            </a:r>
            <a:r>
              <a:rPr lang="fr-FR" sz="3200" b="1" dirty="0" err="1" smtClean="0">
                <a:solidFill>
                  <a:srgbClr val="FFFFFF"/>
                </a:solidFill>
                <a:latin typeface="Corbel"/>
                <a:cs typeface="Corbel"/>
              </a:rPr>
              <a:t>physical</a:t>
            </a:r>
            <a:r>
              <a:rPr lang="fr-FR" sz="3200" b="1" dirty="0" smtClean="0">
                <a:solidFill>
                  <a:srgbClr val="FFFFFF"/>
                </a:solidFill>
                <a:latin typeface="Corbel"/>
                <a:cs typeface="Corbel"/>
              </a:rPr>
              <a:t> state = an ID </a:t>
            </a:r>
            <a:r>
              <a:rPr lang="fr-FR" sz="3200" b="1" dirty="0" err="1" smtClean="0">
                <a:solidFill>
                  <a:srgbClr val="FFFFFF"/>
                </a:solidFill>
                <a:latin typeface="Corbel"/>
                <a:cs typeface="Corbel"/>
              </a:rPr>
              <a:t>card</a:t>
            </a:r>
            <a:endParaRPr lang="fr-FR" sz="3200" b="1" dirty="0">
              <a:solidFill>
                <a:srgbClr val="FFFFFF"/>
              </a:solidFill>
              <a:latin typeface="Corbel"/>
              <a:cs typeface="Corbel"/>
            </a:endParaRPr>
          </a:p>
          <a:p>
            <a:pPr algn="ctr"/>
            <a:r>
              <a:rPr lang="fr-FR" sz="3200" dirty="0" smtClean="0">
                <a:solidFill>
                  <a:schemeClr val="tx1"/>
                </a:solidFill>
                <a:latin typeface="Corbel"/>
                <a:cs typeface="Corbel"/>
              </a:rPr>
              <a:t>A set of </a:t>
            </a:r>
            <a:r>
              <a:rPr lang="fr-FR" sz="3200" dirty="0" err="1" smtClean="0">
                <a:solidFill>
                  <a:schemeClr val="tx1"/>
                </a:solidFill>
                <a:latin typeface="Corbel"/>
                <a:cs typeface="Corbel"/>
              </a:rPr>
              <a:t>answers</a:t>
            </a:r>
            <a:r>
              <a:rPr lang="fr-FR" sz="3200" dirty="0" smtClean="0">
                <a:solidFill>
                  <a:schemeClr val="tx1"/>
                </a:solidFill>
                <a:latin typeface="Corbel"/>
                <a:cs typeface="Corbel"/>
              </a:rPr>
              <a:t> to a set of questions </a:t>
            </a:r>
          </a:p>
        </p:txBody>
      </p:sp>
      <p:sp>
        <p:nvSpPr>
          <p:cNvPr id="2" name="Ellipse 1"/>
          <p:cNvSpPr/>
          <p:nvPr/>
        </p:nvSpPr>
        <p:spPr>
          <a:xfrm>
            <a:off x="4695215" y="2103962"/>
            <a:ext cx="787400" cy="812800"/>
          </a:xfrm>
          <a:prstGeom prst="ellipse">
            <a:avLst/>
          </a:prstGeom>
          <a:solidFill>
            <a:srgbClr val="FFFF66"/>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smtClean="0">
                <a:solidFill>
                  <a:schemeClr val="bg1"/>
                </a:solidFill>
              </a:rPr>
              <a:t>S</a:t>
            </a:r>
            <a:endParaRPr lang="fr-FR" sz="4000" dirty="0">
              <a:solidFill>
                <a:schemeClr val="bg1"/>
              </a:solidFill>
            </a:endParaRPr>
          </a:p>
        </p:txBody>
      </p:sp>
      <p:cxnSp>
        <p:nvCxnSpPr>
          <p:cNvPr id="5" name="Connecteur droit avec flèche 4"/>
          <p:cNvCxnSpPr>
            <a:stCxn id="2" idx="6"/>
          </p:cNvCxnSpPr>
          <p:nvPr/>
        </p:nvCxnSpPr>
        <p:spPr>
          <a:xfrm flipV="1">
            <a:off x="5482615" y="2243662"/>
            <a:ext cx="1117600" cy="266700"/>
          </a:xfrm>
          <a:prstGeom prst="straightConnector1">
            <a:avLst/>
          </a:prstGeom>
          <a:ln w="57150" cmpd="sng">
            <a:solidFill>
              <a:srgbClr val="FFFF66"/>
            </a:solidFill>
            <a:tailEnd type="arrow"/>
          </a:ln>
        </p:spPr>
        <p:style>
          <a:lnRef idx="2">
            <a:schemeClr val="accent1"/>
          </a:lnRef>
          <a:fillRef idx="0">
            <a:schemeClr val="accent1"/>
          </a:fillRef>
          <a:effectRef idx="1">
            <a:schemeClr val="accent1"/>
          </a:effectRef>
          <a:fontRef idx="minor">
            <a:schemeClr val="tx1"/>
          </a:fontRef>
        </p:style>
      </p:cxnSp>
      <p:sp>
        <p:nvSpPr>
          <p:cNvPr id="8" name="ZoneTexte 7"/>
          <p:cNvSpPr txBox="1"/>
          <p:nvPr/>
        </p:nvSpPr>
        <p:spPr>
          <a:xfrm>
            <a:off x="6612915" y="1900762"/>
            <a:ext cx="2327881" cy="1077218"/>
          </a:xfrm>
          <a:prstGeom prst="rect">
            <a:avLst/>
          </a:prstGeom>
          <a:noFill/>
          <a:ln>
            <a:solidFill>
              <a:srgbClr val="FFFFFF"/>
            </a:solidFill>
          </a:ln>
        </p:spPr>
        <p:txBody>
          <a:bodyPr wrap="none" rtlCol="0">
            <a:spAutoFit/>
          </a:bodyPr>
          <a:lstStyle/>
          <a:p>
            <a:r>
              <a:rPr lang="fr-FR" sz="3200" dirty="0" smtClean="0">
                <a:solidFill>
                  <a:srgbClr val="FFFF66"/>
                </a:solidFill>
              </a:rPr>
              <a:t>State : </a:t>
            </a:r>
          </a:p>
          <a:p>
            <a:r>
              <a:rPr lang="fr-FR" sz="3200" dirty="0" smtClean="0">
                <a:solidFill>
                  <a:schemeClr val="tx1"/>
                </a:solidFill>
              </a:rPr>
              <a:t>YNNYNN…</a:t>
            </a:r>
            <a:endParaRPr lang="fr-FR" sz="3200" dirty="0">
              <a:solidFill>
                <a:schemeClr val="tx1"/>
              </a:solidFill>
            </a:endParaRPr>
          </a:p>
        </p:txBody>
      </p:sp>
      <p:cxnSp>
        <p:nvCxnSpPr>
          <p:cNvPr id="11" name="Connecteur droit avec flèche 10"/>
          <p:cNvCxnSpPr>
            <a:endCxn id="8" idx="2"/>
          </p:cNvCxnSpPr>
          <p:nvPr/>
        </p:nvCxnSpPr>
        <p:spPr>
          <a:xfrm flipV="1">
            <a:off x="7137400" y="2977980"/>
            <a:ext cx="639456" cy="1517820"/>
          </a:xfrm>
          <a:prstGeom prst="straightConnector1">
            <a:avLst/>
          </a:prstGeom>
          <a:ln w="57150" cmpd="sng">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70933" y="1185329"/>
            <a:ext cx="8737600" cy="2556933"/>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7035361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1067" y="0"/>
            <a:ext cx="8229600" cy="1143000"/>
          </a:xfrm>
        </p:spPr>
        <p:txBody>
          <a:bodyPr>
            <a:normAutofit fontScale="90000"/>
          </a:bodyPr>
          <a:lstStyle/>
          <a:p>
            <a:r>
              <a:rPr lang="fr-FR" dirty="0" err="1" smtClean="0"/>
              <a:t>Spooky</a:t>
            </a:r>
            <a:r>
              <a:rPr lang="fr-FR" dirty="0" smtClean="0"/>
              <a:t> action and non-</a:t>
            </a:r>
            <a:r>
              <a:rPr lang="fr-FR" dirty="0" err="1" smtClean="0"/>
              <a:t>locality</a:t>
            </a:r>
            <a:endParaRPr lang="fr-FR" dirty="0"/>
          </a:p>
        </p:txBody>
      </p:sp>
      <p:sp>
        <p:nvSpPr>
          <p:cNvPr id="7" name="ZoneTexte 6"/>
          <p:cNvSpPr txBox="1"/>
          <p:nvPr/>
        </p:nvSpPr>
        <p:spPr>
          <a:xfrm>
            <a:off x="203199" y="3865892"/>
            <a:ext cx="8754534" cy="2554545"/>
          </a:xfrm>
          <a:prstGeom prst="rect">
            <a:avLst/>
          </a:prstGeom>
          <a:noFill/>
          <a:ln w="19050" cmpd="sng">
            <a:solidFill>
              <a:srgbClr val="FFFFFF"/>
            </a:solidFill>
          </a:ln>
        </p:spPr>
        <p:txBody>
          <a:bodyPr wrap="square" rtlCol="0">
            <a:spAutoFit/>
          </a:bodyPr>
          <a:lstStyle/>
          <a:p>
            <a:r>
              <a:rPr lang="fr-FR" sz="3200" i="1" dirty="0" err="1" smtClean="0">
                <a:solidFill>
                  <a:schemeClr val="tx1"/>
                </a:solidFill>
                <a:latin typeface="Corbel"/>
                <a:cs typeface="Corbel"/>
              </a:rPr>
              <a:t>Ordinary</a:t>
            </a:r>
            <a:r>
              <a:rPr lang="fr-FR" sz="3200" i="1" dirty="0" smtClean="0">
                <a:solidFill>
                  <a:schemeClr val="tx1"/>
                </a:solidFill>
                <a:latin typeface="Corbel"/>
                <a:cs typeface="Corbel"/>
              </a:rPr>
              <a:t> quantum </a:t>
            </a:r>
            <a:r>
              <a:rPr lang="fr-FR" sz="3200" i="1" dirty="0" err="1" smtClean="0">
                <a:solidFill>
                  <a:schemeClr val="tx1"/>
                </a:solidFill>
                <a:latin typeface="Corbel"/>
                <a:cs typeface="Corbel"/>
              </a:rPr>
              <a:t>ontology</a:t>
            </a:r>
            <a:r>
              <a:rPr lang="fr-FR" sz="3200" i="1" dirty="0" smtClean="0">
                <a:solidFill>
                  <a:schemeClr val="tx1"/>
                </a:solidFill>
                <a:latin typeface="Corbel"/>
                <a:cs typeface="Corbel"/>
              </a:rPr>
              <a:t>:</a:t>
            </a:r>
          </a:p>
          <a:p>
            <a:pPr marL="457200" indent="-457200">
              <a:buFont typeface="Arial"/>
              <a:buChar char="•"/>
            </a:pPr>
            <a:r>
              <a:rPr lang="fr-FR" sz="3200" dirty="0" smtClean="0">
                <a:solidFill>
                  <a:schemeClr val="tx1"/>
                </a:solidFill>
                <a:latin typeface="Corbel"/>
                <a:cs typeface="Corbel"/>
              </a:rPr>
              <a:t>Alice and Bob </a:t>
            </a:r>
            <a:r>
              <a:rPr lang="fr-FR" sz="3200" dirty="0" err="1" smtClean="0">
                <a:solidFill>
                  <a:schemeClr val="tx1"/>
                </a:solidFill>
                <a:latin typeface="Corbel"/>
                <a:cs typeface="Corbel"/>
              </a:rPr>
              <a:t>share</a:t>
            </a:r>
            <a:r>
              <a:rPr lang="fr-FR" sz="3200" dirty="0" smtClean="0">
                <a:solidFill>
                  <a:schemeClr val="tx1"/>
                </a:solidFill>
                <a:latin typeface="Corbel"/>
                <a:cs typeface="Corbel"/>
              </a:rPr>
              <a:t> an EPR pair of photons</a:t>
            </a:r>
          </a:p>
          <a:p>
            <a:pPr marL="457200" indent="-457200">
              <a:buFont typeface="Arial"/>
              <a:buChar char="•"/>
            </a:pPr>
            <a:r>
              <a:rPr lang="fr-FR" sz="3200" dirty="0" err="1" smtClean="0">
                <a:solidFill>
                  <a:schemeClr val="tx1"/>
                </a:solidFill>
                <a:latin typeface="Corbel"/>
                <a:cs typeface="Corbel"/>
              </a:rPr>
              <a:t>Alice’s</a:t>
            </a:r>
            <a:r>
              <a:rPr lang="fr-FR" sz="3200" dirty="0" smtClean="0">
                <a:solidFill>
                  <a:schemeClr val="tx1"/>
                </a:solidFill>
                <a:latin typeface="Corbel"/>
                <a:cs typeface="Corbel"/>
              </a:rPr>
              <a:t> </a:t>
            </a:r>
            <a:r>
              <a:rPr lang="fr-FR" sz="3200" dirty="0" err="1" smtClean="0">
                <a:solidFill>
                  <a:schemeClr val="tx1"/>
                </a:solidFill>
                <a:latin typeface="Corbel"/>
                <a:cs typeface="Corbel"/>
              </a:rPr>
              <a:t>measurement</a:t>
            </a:r>
            <a:r>
              <a:rPr lang="fr-FR" sz="3200" dirty="0" smtClean="0">
                <a:solidFill>
                  <a:schemeClr val="tx1"/>
                </a:solidFill>
                <a:latin typeface="Corbel"/>
                <a:cs typeface="Corbel"/>
              </a:rPr>
              <a:t> =&gt; </a:t>
            </a:r>
            <a:r>
              <a:rPr lang="fr-FR" sz="3200" dirty="0" err="1" smtClean="0">
                <a:solidFill>
                  <a:schemeClr val="tx1"/>
                </a:solidFill>
                <a:latin typeface="Corbel"/>
                <a:cs typeface="Corbel"/>
              </a:rPr>
              <a:t>Wave</a:t>
            </a:r>
            <a:r>
              <a:rPr lang="fr-FR" sz="3200" dirty="0" smtClean="0">
                <a:solidFill>
                  <a:schemeClr val="tx1"/>
                </a:solidFill>
                <a:latin typeface="Corbel"/>
                <a:cs typeface="Corbel"/>
              </a:rPr>
              <a:t> </a:t>
            </a:r>
            <a:r>
              <a:rPr lang="fr-FR" sz="3200" dirty="0" err="1" smtClean="0">
                <a:solidFill>
                  <a:schemeClr val="tx1"/>
                </a:solidFill>
                <a:latin typeface="Corbel"/>
                <a:cs typeface="Corbel"/>
              </a:rPr>
              <a:t>packet</a:t>
            </a:r>
            <a:r>
              <a:rPr lang="fr-FR" sz="3200" dirty="0" smtClean="0">
                <a:solidFill>
                  <a:schemeClr val="tx1"/>
                </a:solidFill>
                <a:latin typeface="Corbel"/>
                <a:cs typeface="Corbel"/>
              </a:rPr>
              <a:t> </a:t>
            </a:r>
            <a:r>
              <a:rPr lang="fr-FR" sz="3200" dirty="0" err="1" smtClean="0">
                <a:solidFill>
                  <a:schemeClr val="tx1"/>
                </a:solidFill>
                <a:latin typeface="Corbel"/>
                <a:cs typeface="Corbel"/>
              </a:rPr>
              <a:t>reduction</a:t>
            </a:r>
            <a:endParaRPr lang="fr-FR" sz="3200" dirty="0" smtClean="0">
              <a:solidFill>
                <a:schemeClr val="tx1"/>
              </a:solidFill>
              <a:latin typeface="Corbel"/>
              <a:cs typeface="Corbel"/>
            </a:endParaRPr>
          </a:p>
          <a:p>
            <a:pPr marL="457200" indent="-457200">
              <a:buFont typeface="Arial"/>
              <a:buChar char="•"/>
            </a:pPr>
            <a:r>
              <a:rPr lang="fr-FR" sz="3200" dirty="0" err="1" smtClean="0">
                <a:solidFill>
                  <a:schemeClr val="tx1"/>
                </a:solidFill>
                <a:latin typeface="Corbel"/>
                <a:cs typeface="Corbel"/>
              </a:rPr>
              <a:t>Simultaneous</a:t>
            </a:r>
            <a:r>
              <a:rPr lang="fr-FR" sz="3200" dirty="0" smtClean="0">
                <a:solidFill>
                  <a:schemeClr val="tx1"/>
                </a:solidFill>
                <a:latin typeface="Corbel"/>
                <a:cs typeface="Corbel"/>
              </a:rPr>
              <a:t> projection on |H</a:t>
            </a:r>
            <a:r>
              <a:rPr lang="fr-FR" sz="3200" baseline="-25000" dirty="0" smtClean="0">
                <a:solidFill>
                  <a:schemeClr val="tx1"/>
                </a:solidFill>
                <a:latin typeface="Corbel"/>
                <a:cs typeface="Corbel"/>
              </a:rPr>
              <a:t>A</a:t>
            </a:r>
            <a:r>
              <a:rPr lang="fr-FR" sz="3200" dirty="0" smtClean="0">
                <a:solidFill>
                  <a:schemeClr val="tx1"/>
                </a:solidFill>
                <a:latin typeface="Corbel"/>
                <a:cs typeface="Corbel"/>
              </a:rPr>
              <a:t>&gt; and |V</a:t>
            </a:r>
            <a:r>
              <a:rPr lang="fr-FR" sz="3200" baseline="-25000" dirty="0" smtClean="0">
                <a:solidFill>
                  <a:schemeClr val="tx1"/>
                </a:solidFill>
                <a:latin typeface="Corbel"/>
                <a:cs typeface="Corbel"/>
              </a:rPr>
              <a:t>B</a:t>
            </a:r>
            <a:r>
              <a:rPr lang="fr-FR" sz="3200" dirty="0" smtClean="0">
                <a:solidFill>
                  <a:schemeClr val="tx1"/>
                </a:solidFill>
                <a:latin typeface="Corbel"/>
                <a:cs typeface="Corbel"/>
              </a:rPr>
              <a:t>&gt;</a:t>
            </a:r>
          </a:p>
          <a:p>
            <a:pPr marL="457200" indent="-457200">
              <a:buFont typeface="Arial"/>
              <a:buChar char="•"/>
            </a:pPr>
            <a:r>
              <a:rPr lang="fr-FR" sz="3200" dirty="0" smtClean="0">
                <a:solidFill>
                  <a:schemeClr val="tx1"/>
                </a:solidFill>
                <a:latin typeface="Corbel"/>
                <a:cs typeface="Corbel"/>
              </a:rPr>
              <a:t>« </a:t>
            </a:r>
            <a:r>
              <a:rPr lang="fr-FR" sz="3200" dirty="0" err="1" smtClean="0">
                <a:solidFill>
                  <a:schemeClr val="tx1"/>
                </a:solidFill>
                <a:latin typeface="Corbel"/>
                <a:cs typeface="Corbel"/>
              </a:rPr>
              <a:t>Spooky</a:t>
            </a:r>
            <a:r>
              <a:rPr lang="fr-FR" sz="3200" dirty="0" smtClean="0">
                <a:solidFill>
                  <a:schemeClr val="tx1"/>
                </a:solidFill>
                <a:latin typeface="Corbel"/>
                <a:cs typeface="Corbel"/>
              </a:rPr>
              <a:t> action »</a:t>
            </a:r>
          </a:p>
        </p:txBody>
      </p:sp>
      <p:pic>
        <p:nvPicPr>
          <p:cNvPr id="17" name="Picture 50" descr="entanglement_brow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642293" y="1168230"/>
            <a:ext cx="3741574" cy="2428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ZoneTexte 2"/>
          <p:cNvSpPr txBox="1"/>
          <p:nvPr/>
        </p:nvSpPr>
        <p:spPr>
          <a:xfrm>
            <a:off x="2667001" y="2531536"/>
            <a:ext cx="1257300" cy="954107"/>
          </a:xfrm>
          <a:prstGeom prst="rect">
            <a:avLst/>
          </a:prstGeom>
          <a:noFill/>
        </p:spPr>
        <p:txBody>
          <a:bodyPr wrap="square" rtlCol="0">
            <a:spAutoFit/>
          </a:bodyPr>
          <a:lstStyle/>
          <a:p>
            <a:r>
              <a:rPr lang="fr-FR" sz="2800" i="1" dirty="0" smtClean="0">
                <a:solidFill>
                  <a:srgbClr val="FFFFFF"/>
                </a:solidFill>
                <a:latin typeface="Corbel"/>
                <a:cs typeface="Corbel"/>
              </a:rPr>
              <a:t>EPR source</a:t>
            </a:r>
            <a:endParaRPr lang="fr-FR" sz="2800" i="1" dirty="0">
              <a:solidFill>
                <a:srgbClr val="FFFFFF"/>
              </a:solidFill>
              <a:latin typeface="Corbel"/>
              <a:cs typeface="Corbel"/>
            </a:endParaRPr>
          </a:p>
        </p:txBody>
      </p:sp>
      <p:pic>
        <p:nvPicPr>
          <p:cNvPr id="6" name="Image 5" descr="Ali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81200"/>
            <a:ext cx="1973991" cy="1490132"/>
          </a:xfrm>
          <a:prstGeom prst="rect">
            <a:avLst/>
          </a:prstGeom>
        </p:spPr>
      </p:pic>
      <p:sp>
        <p:nvSpPr>
          <p:cNvPr id="18" name="ZoneTexte 17"/>
          <p:cNvSpPr txBox="1"/>
          <p:nvPr/>
        </p:nvSpPr>
        <p:spPr>
          <a:xfrm>
            <a:off x="944026" y="1303870"/>
            <a:ext cx="971321" cy="523220"/>
          </a:xfrm>
          <a:prstGeom prst="rect">
            <a:avLst/>
          </a:prstGeom>
          <a:noFill/>
        </p:spPr>
        <p:txBody>
          <a:bodyPr wrap="none" rtlCol="0">
            <a:spAutoFit/>
          </a:bodyPr>
          <a:lstStyle/>
          <a:p>
            <a:r>
              <a:rPr lang="fr-FR" sz="2800" i="1" dirty="0" smtClean="0">
                <a:solidFill>
                  <a:srgbClr val="FFFFFF"/>
                </a:solidFill>
                <a:latin typeface="Corbel"/>
                <a:cs typeface="Corbel"/>
              </a:rPr>
              <a:t>Alice</a:t>
            </a:r>
            <a:endParaRPr lang="fr-FR" sz="2800" i="1" dirty="0">
              <a:solidFill>
                <a:srgbClr val="FFFFFF"/>
              </a:solidFill>
              <a:latin typeface="Corbel"/>
              <a:cs typeface="Corbel"/>
            </a:endParaRPr>
          </a:p>
        </p:txBody>
      </p:sp>
      <p:pic>
        <p:nvPicPr>
          <p:cNvPr id="19" name="Image 18" descr="Bob-Marley-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0134" y="1997276"/>
            <a:ext cx="2336799" cy="1460205"/>
          </a:xfrm>
          <a:prstGeom prst="rect">
            <a:avLst/>
          </a:prstGeom>
        </p:spPr>
      </p:pic>
      <p:sp>
        <p:nvSpPr>
          <p:cNvPr id="20" name="ZoneTexte 19"/>
          <p:cNvSpPr txBox="1"/>
          <p:nvPr/>
        </p:nvSpPr>
        <p:spPr>
          <a:xfrm>
            <a:off x="7294023" y="1308104"/>
            <a:ext cx="843682" cy="523220"/>
          </a:xfrm>
          <a:prstGeom prst="rect">
            <a:avLst/>
          </a:prstGeom>
          <a:noFill/>
        </p:spPr>
        <p:txBody>
          <a:bodyPr wrap="none" rtlCol="0">
            <a:spAutoFit/>
          </a:bodyPr>
          <a:lstStyle/>
          <a:p>
            <a:r>
              <a:rPr lang="fr-FR" sz="2800" i="1" dirty="0" smtClean="0">
                <a:solidFill>
                  <a:srgbClr val="FFFFFF"/>
                </a:solidFill>
                <a:latin typeface="Corbel"/>
                <a:cs typeface="Corbel"/>
              </a:rPr>
              <a:t>Bob</a:t>
            </a:r>
            <a:endParaRPr lang="fr-FR" sz="2800" i="1" dirty="0">
              <a:solidFill>
                <a:srgbClr val="FFFFFF"/>
              </a:solidFill>
              <a:latin typeface="Corbel"/>
              <a:cs typeface="Corbel"/>
            </a:endParaRPr>
          </a:p>
        </p:txBody>
      </p:sp>
    </p:spTree>
    <p:extLst>
      <p:ext uri="{BB962C8B-B14F-4D97-AF65-F5344CB8AC3E}">
        <p14:creationId xmlns:p14="http://schemas.microsoft.com/office/powerpoint/2010/main" val="30779921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1067" y="0"/>
            <a:ext cx="8229600" cy="1143000"/>
          </a:xfrm>
        </p:spPr>
        <p:txBody>
          <a:bodyPr>
            <a:normAutofit fontScale="90000"/>
          </a:bodyPr>
          <a:lstStyle/>
          <a:p>
            <a:r>
              <a:rPr lang="fr-FR" dirty="0" smtClean="0"/>
              <a:t>CSM and </a:t>
            </a:r>
            <a:r>
              <a:rPr lang="fr-FR" dirty="0" err="1"/>
              <a:t>w</a:t>
            </a:r>
            <a:r>
              <a:rPr lang="fr-FR" dirty="0" err="1" smtClean="0"/>
              <a:t>ave</a:t>
            </a:r>
            <a:r>
              <a:rPr lang="fr-FR" dirty="0" smtClean="0"/>
              <a:t> </a:t>
            </a:r>
            <a:r>
              <a:rPr lang="fr-FR" dirty="0" err="1" smtClean="0"/>
              <a:t>packet</a:t>
            </a:r>
            <a:r>
              <a:rPr lang="fr-FR" dirty="0" smtClean="0"/>
              <a:t> </a:t>
            </a:r>
            <a:r>
              <a:rPr lang="fr-FR" dirty="0" err="1" smtClean="0"/>
              <a:t>reduction</a:t>
            </a:r>
            <a:endParaRPr lang="fr-FR" dirty="0"/>
          </a:p>
        </p:txBody>
      </p:sp>
      <p:sp>
        <p:nvSpPr>
          <p:cNvPr id="3" name="ZoneTexte 2"/>
          <p:cNvSpPr txBox="1"/>
          <p:nvPr/>
        </p:nvSpPr>
        <p:spPr>
          <a:xfrm>
            <a:off x="4944533" y="3400229"/>
            <a:ext cx="3932768" cy="2554545"/>
          </a:xfrm>
          <a:prstGeom prst="rect">
            <a:avLst/>
          </a:prstGeom>
          <a:noFill/>
          <a:ln w="19050" cmpd="sng">
            <a:noFill/>
          </a:ln>
        </p:spPr>
        <p:txBody>
          <a:bodyPr wrap="square" rtlCol="0">
            <a:spAutoFit/>
          </a:bodyPr>
          <a:lstStyle/>
          <a:p>
            <a:r>
              <a:rPr lang="fr-FR" sz="3200" dirty="0" smtClean="0">
                <a:solidFill>
                  <a:schemeClr val="tx1"/>
                </a:solidFill>
                <a:latin typeface="Corbel"/>
                <a:cs typeface="Corbel"/>
              </a:rPr>
              <a:t>« </a:t>
            </a:r>
            <a:r>
              <a:rPr lang="fr-FR" sz="3200" dirty="0" err="1" smtClean="0">
                <a:solidFill>
                  <a:schemeClr val="tx1"/>
                </a:solidFill>
                <a:latin typeface="Corbel"/>
                <a:cs typeface="Corbel"/>
              </a:rPr>
              <a:t>Wave</a:t>
            </a:r>
            <a:r>
              <a:rPr lang="fr-FR" sz="3200" dirty="0" smtClean="0">
                <a:solidFill>
                  <a:schemeClr val="tx1"/>
                </a:solidFill>
                <a:latin typeface="Corbel"/>
                <a:cs typeface="Corbel"/>
              </a:rPr>
              <a:t> </a:t>
            </a:r>
            <a:r>
              <a:rPr lang="fr-FR" sz="3200" dirty="0" err="1" smtClean="0">
                <a:solidFill>
                  <a:schemeClr val="tx1"/>
                </a:solidFill>
                <a:latin typeface="Corbel"/>
                <a:cs typeface="Corbel"/>
              </a:rPr>
              <a:t>packet</a:t>
            </a:r>
            <a:r>
              <a:rPr lang="fr-FR" sz="3200" dirty="0" smtClean="0">
                <a:solidFill>
                  <a:schemeClr val="tx1"/>
                </a:solidFill>
                <a:latin typeface="Corbel"/>
                <a:cs typeface="Corbel"/>
              </a:rPr>
              <a:t> </a:t>
            </a:r>
            <a:r>
              <a:rPr lang="fr-FR" sz="3200" dirty="0" err="1" smtClean="0">
                <a:solidFill>
                  <a:schemeClr val="tx1"/>
                </a:solidFill>
                <a:latin typeface="Corbel"/>
                <a:cs typeface="Corbel"/>
              </a:rPr>
              <a:t>reduction</a:t>
            </a:r>
            <a:r>
              <a:rPr lang="fr-FR" sz="3200" dirty="0" smtClean="0">
                <a:solidFill>
                  <a:schemeClr val="tx1"/>
                </a:solidFill>
                <a:latin typeface="Corbel"/>
                <a:cs typeface="Corbel"/>
              </a:rPr>
              <a:t> » =&gt; </a:t>
            </a:r>
            <a:r>
              <a:rPr lang="fr-FR" sz="3200" dirty="0" err="1">
                <a:solidFill>
                  <a:schemeClr val="tx1"/>
                </a:solidFill>
                <a:latin typeface="Corbel"/>
                <a:cs typeface="Corbel"/>
              </a:rPr>
              <a:t>R</a:t>
            </a:r>
            <a:r>
              <a:rPr lang="fr-FR" sz="3200" dirty="0" err="1" smtClean="0">
                <a:solidFill>
                  <a:schemeClr val="tx1"/>
                </a:solidFill>
                <a:latin typeface="Corbel"/>
                <a:cs typeface="Corbel"/>
              </a:rPr>
              <a:t>andom</a:t>
            </a:r>
            <a:r>
              <a:rPr lang="fr-FR" sz="3200" dirty="0" smtClean="0">
                <a:solidFill>
                  <a:schemeClr val="tx1"/>
                </a:solidFill>
                <a:latin typeface="Corbel"/>
                <a:cs typeface="Corbel"/>
              </a:rPr>
              <a:t> change of </a:t>
            </a:r>
            <a:r>
              <a:rPr lang="fr-FR" sz="3200" dirty="0" err="1" smtClean="0">
                <a:solidFill>
                  <a:schemeClr val="tx1"/>
                </a:solidFill>
                <a:latin typeface="Corbel"/>
                <a:cs typeface="Corbel"/>
              </a:rPr>
              <a:t>modality</a:t>
            </a:r>
            <a:r>
              <a:rPr lang="fr-FR" sz="3200" dirty="0" smtClean="0">
                <a:solidFill>
                  <a:schemeClr val="tx1"/>
                </a:solidFill>
                <a:latin typeface="Corbel"/>
                <a:cs typeface="Corbel"/>
              </a:rPr>
              <a:t> </a:t>
            </a:r>
            <a:r>
              <a:rPr lang="fr-FR" sz="3200" dirty="0" err="1" smtClean="0">
                <a:solidFill>
                  <a:schemeClr val="tx1"/>
                </a:solidFill>
                <a:latin typeface="Corbel"/>
                <a:cs typeface="Corbel"/>
              </a:rPr>
              <a:t>when</a:t>
            </a:r>
            <a:r>
              <a:rPr lang="fr-FR" sz="3200" dirty="0" smtClean="0">
                <a:solidFill>
                  <a:schemeClr val="tx1"/>
                </a:solidFill>
                <a:latin typeface="Corbel"/>
                <a:cs typeface="Corbel"/>
              </a:rPr>
              <a:t> the </a:t>
            </a:r>
            <a:r>
              <a:rPr lang="fr-FR" sz="3200" dirty="0" err="1" smtClean="0">
                <a:solidFill>
                  <a:schemeClr val="tx1"/>
                </a:solidFill>
                <a:latin typeface="Corbel"/>
                <a:cs typeface="Corbel"/>
              </a:rPr>
              <a:t>context</a:t>
            </a:r>
            <a:r>
              <a:rPr lang="fr-FR" sz="3200" dirty="0" smtClean="0">
                <a:solidFill>
                  <a:schemeClr val="tx1"/>
                </a:solidFill>
                <a:latin typeface="Corbel"/>
                <a:cs typeface="Corbel"/>
              </a:rPr>
              <a:t> </a:t>
            </a:r>
            <a:r>
              <a:rPr lang="fr-FR" sz="3200" dirty="0" err="1" smtClean="0">
                <a:solidFill>
                  <a:schemeClr val="tx1"/>
                </a:solidFill>
                <a:latin typeface="Corbel"/>
                <a:cs typeface="Corbel"/>
              </a:rPr>
              <a:t>is</a:t>
            </a:r>
            <a:r>
              <a:rPr lang="fr-FR" sz="3200" dirty="0" smtClean="0">
                <a:solidFill>
                  <a:schemeClr val="tx1"/>
                </a:solidFill>
                <a:latin typeface="Corbel"/>
                <a:cs typeface="Corbel"/>
              </a:rPr>
              <a:t> </a:t>
            </a:r>
            <a:r>
              <a:rPr lang="fr-FR" sz="3200" dirty="0" err="1" smtClean="0">
                <a:solidFill>
                  <a:schemeClr val="tx1"/>
                </a:solidFill>
                <a:latin typeface="Corbel"/>
                <a:cs typeface="Corbel"/>
              </a:rPr>
              <a:t>changed</a:t>
            </a:r>
            <a:endParaRPr lang="fr-FR" sz="3200" b="1" dirty="0" smtClean="0">
              <a:solidFill>
                <a:schemeClr val="tx1"/>
              </a:solidFill>
              <a:latin typeface="Corbel"/>
              <a:cs typeface="Corbel"/>
            </a:endParaRPr>
          </a:p>
        </p:txBody>
      </p:sp>
      <p:sp>
        <p:nvSpPr>
          <p:cNvPr id="4" name="Ellipse 3"/>
          <p:cNvSpPr/>
          <p:nvPr/>
        </p:nvSpPr>
        <p:spPr>
          <a:xfrm rot="1371803">
            <a:off x="1812849" y="3626599"/>
            <a:ext cx="2828890" cy="1295400"/>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b="1" dirty="0" smtClean="0">
                <a:solidFill>
                  <a:schemeClr val="bg1"/>
                </a:solidFill>
              </a:rPr>
              <a:t>C</a:t>
            </a:r>
            <a:r>
              <a:rPr lang="fr-FR" sz="4000" b="1" baseline="-25000" dirty="0" smtClean="0">
                <a:solidFill>
                  <a:schemeClr val="bg1"/>
                </a:solidFill>
              </a:rPr>
              <a:t>u,</a:t>
            </a:r>
            <a:r>
              <a:rPr lang="fr-FR" sz="4000" b="1" dirty="0" smtClean="0">
                <a:solidFill>
                  <a:schemeClr val="bg1"/>
                </a:solidFill>
              </a:rPr>
              <a:t> </a:t>
            </a:r>
            <a:r>
              <a:rPr lang="fr-FR" sz="4000" b="1" dirty="0" err="1" smtClean="0">
                <a:solidFill>
                  <a:schemeClr val="bg1"/>
                </a:solidFill>
                <a:cs typeface="Corbel"/>
              </a:rPr>
              <a:t>θ</a:t>
            </a:r>
            <a:r>
              <a:rPr lang="fr-FR" sz="4000" b="1" baseline="-25000" dirty="0" err="1" smtClean="0">
                <a:solidFill>
                  <a:schemeClr val="bg1"/>
                </a:solidFill>
              </a:rPr>
              <a:t>u</a:t>
            </a:r>
            <a:endParaRPr lang="fr-FR" sz="4000" b="1" baseline="-25000" dirty="0">
              <a:solidFill>
                <a:schemeClr val="bg1"/>
              </a:solidFill>
            </a:endParaRPr>
          </a:p>
        </p:txBody>
      </p:sp>
      <p:sp>
        <p:nvSpPr>
          <p:cNvPr id="5" name="Ellipse 4"/>
          <p:cNvSpPr/>
          <p:nvPr/>
        </p:nvSpPr>
        <p:spPr>
          <a:xfrm rot="20265217">
            <a:off x="2022300" y="4310419"/>
            <a:ext cx="2587035" cy="1295400"/>
          </a:xfrm>
          <a:prstGeom prst="ellipse">
            <a:avLst/>
          </a:prstGeom>
          <a:solidFill>
            <a:srgbClr val="00FFFF">
              <a:alpha val="57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b="1" dirty="0" smtClean="0">
                <a:solidFill>
                  <a:schemeClr val="bg1"/>
                </a:solidFill>
              </a:rPr>
              <a:t>C</a:t>
            </a:r>
            <a:r>
              <a:rPr lang="fr-FR" sz="4000" b="1" baseline="-25000" dirty="0" smtClean="0">
                <a:solidFill>
                  <a:schemeClr val="bg1"/>
                </a:solidFill>
              </a:rPr>
              <a:t>v,</a:t>
            </a:r>
            <a:r>
              <a:rPr lang="fr-FR" sz="4000" b="1" dirty="0" smtClean="0">
                <a:solidFill>
                  <a:schemeClr val="bg1"/>
                </a:solidFill>
              </a:rPr>
              <a:t> </a:t>
            </a:r>
            <a:r>
              <a:rPr lang="fr-FR" sz="4000" b="1" dirty="0" err="1" smtClean="0">
                <a:solidFill>
                  <a:schemeClr val="bg1"/>
                </a:solidFill>
                <a:cs typeface="Corbel"/>
              </a:rPr>
              <a:t>θ</a:t>
            </a:r>
            <a:r>
              <a:rPr lang="fr-FR" sz="4000" b="1" baseline="-25000" dirty="0" err="1" smtClean="0">
                <a:solidFill>
                  <a:schemeClr val="bg1"/>
                </a:solidFill>
              </a:rPr>
              <a:t>v</a:t>
            </a:r>
            <a:endParaRPr lang="fr-FR" sz="4000" b="1" baseline="-25000" dirty="0">
              <a:solidFill>
                <a:schemeClr val="bg1"/>
              </a:solidFill>
            </a:endParaRPr>
          </a:p>
        </p:txBody>
      </p:sp>
      <p:sp>
        <p:nvSpPr>
          <p:cNvPr id="6" name="Ellipse 5"/>
          <p:cNvSpPr/>
          <p:nvPr/>
        </p:nvSpPr>
        <p:spPr>
          <a:xfrm>
            <a:off x="3926741" y="4402690"/>
            <a:ext cx="611392" cy="609586"/>
          </a:xfrm>
          <a:prstGeom prst="ellipse">
            <a:avLst/>
          </a:prstGeom>
          <a:no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smtClean="0">
                <a:solidFill>
                  <a:schemeClr val="bg1"/>
                </a:solidFill>
              </a:rPr>
              <a:t>S</a:t>
            </a:r>
            <a:endParaRPr lang="fr-FR" sz="4000" dirty="0">
              <a:solidFill>
                <a:schemeClr val="bg1"/>
              </a:solidFill>
            </a:endParaRPr>
          </a:p>
        </p:txBody>
      </p:sp>
      <p:sp>
        <p:nvSpPr>
          <p:cNvPr id="7" name="ZoneTexte 6"/>
          <p:cNvSpPr txBox="1"/>
          <p:nvPr/>
        </p:nvSpPr>
        <p:spPr>
          <a:xfrm>
            <a:off x="270934" y="3484902"/>
            <a:ext cx="846666" cy="707886"/>
          </a:xfrm>
          <a:prstGeom prst="rect">
            <a:avLst/>
          </a:prstGeom>
          <a:noFill/>
          <a:ln w="19050" cmpd="sng">
            <a:noFill/>
          </a:ln>
        </p:spPr>
        <p:txBody>
          <a:bodyPr wrap="square" rtlCol="0">
            <a:spAutoFit/>
          </a:bodyPr>
          <a:lstStyle/>
          <a:p>
            <a:r>
              <a:rPr lang="fr-FR" sz="4000" b="1" dirty="0" err="1" smtClean="0">
                <a:solidFill>
                  <a:srgbClr val="FFCD32"/>
                </a:solidFill>
                <a:latin typeface="Corbel"/>
                <a:cs typeface="Corbel"/>
              </a:rPr>
              <a:t>U</a:t>
            </a:r>
            <a:r>
              <a:rPr lang="fr-FR" sz="4000" b="1" baseline="-25000" dirty="0" err="1" smtClean="0">
                <a:solidFill>
                  <a:srgbClr val="FFCD32"/>
                </a:solidFill>
                <a:latin typeface="Corbel"/>
                <a:cs typeface="Corbel"/>
              </a:rPr>
              <a:t>i</a:t>
            </a:r>
            <a:endParaRPr lang="fr-FR" sz="4000" b="1" baseline="-25000" dirty="0" smtClean="0">
              <a:solidFill>
                <a:srgbClr val="FFCD32"/>
              </a:solidFill>
              <a:latin typeface="Corbel"/>
              <a:cs typeface="Corbel"/>
            </a:endParaRPr>
          </a:p>
        </p:txBody>
      </p:sp>
      <p:cxnSp>
        <p:nvCxnSpPr>
          <p:cNvPr id="9" name="Connecteur droit avec flèche 8"/>
          <p:cNvCxnSpPr/>
          <p:nvPr/>
        </p:nvCxnSpPr>
        <p:spPr>
          <a:xfrm flipH="1" flipV="1">
            <a:off x="1236133" y="3911610"/>
            <a:ext cx="1016000" cy="16934"/>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761998" y="4975037"/>
            <a:ext cx="846666" cy="707886"/>
          </a:xfrm>
          <a:prstGeom prst="rect">
            <a:avLst/>
          </a:prstGeom>
          <a:noFill/>
          <a:ln w="19050" cmpd="sng">
            <a:noFill/>
          </a:ln>
        </p:spPr>
        <p:txBody>
          <a:bodyPr wrap="square" rtlCol="0">
            <a:spAutoFit/>
          </a:bodyPr>
          <a:lstStyle/>
          <a:p>
            <a:r>
              <a:rPr lang="fr-FR" sz="4000" b="1" dirty="0" err="1" smtClean="0">
                <a:solidFill>
                  <a:srgbClr val="00FFFF"/>
                </a:solidFill>
                <a:latin typeface="Corbel"/>
                <a:cs typeface="Corbel"/>
              </a:rPr>
              <a:t>V</a:t>
            </a:r>
            <a:r>
              <a:rPr lang="fr-FR" sz="4000" b="1" baseline="-25000" dirty="0" err="1">
                <a:solidFill>
                  <a:srgbClr val="00FFFF"/>
                </a:solidFill>
                <a:latin typeface="Corbel"/>
                <a:cs typeface="Corbel"/>
              </a:rPr>
              <a:t>j</a:t>
            </a:r>
            <a:endParaRPr lang="fr-FR" sz="4000" b="1" baseline="-25000" dirty="0" smtClean="0">
              <a:solidFill>
                <a:srgbClr val="00FFFF"/>
              </a:solidFill>
              <a:latin typeface="Corbel"/>
              <a:cs typeface="Corbel"/>
            </a:endParaRPr>
          </a:p>
        </p:txBody>
      </p:sp>
      <p:cxnSp>
        <p:nvCxnSpPr>
          <p:cNvPr id="11" name="Connecteur droit avec flèche 10"/>
          <p:cNvCxnSpPr/>
          <p:nvPr/>
        </p:nvCxnSpPr>
        <p:spPr>
          <a:xfrm flipH="1" flipV="1">
            <a:off x="1405467" y="5435609"/>
            <a:ext cx="1016000" cy="16934"/>
          </a:xfrm>
          <a:prstGeom prst="straightConnector1">
            <a:avLst/>
          </a:prstGeom>
          <a:ln w="57150" cmpd="sng">
            <a:solidFill>
              <a:srgbClr val="00FFFF"/>
            </a:solidFill>
            <a:tailEnd type="arrow"/>
          </a:ln>
        </p:spPr>
        <p:style>
          <a:lnRef idx="2">
            <a:schemeClr val="accent1"/>
          </a:lnRef>
          <a:fillRef idx="0">
            <a:schemeClr val="accent1"/>
          </a:fillRef>
          <a:effectRef idx="1">
            <a:schemeClr val="accent1"/>
          </a:effectRef>
          <a:fontRef idx="minor">
            <a:schemeClr val="tx1"/>
          </a:fontRef>
        </p:style>
      </p:cxnSp>
      <p:sp>
        <p:nvSpPr>
          <p:cNvPr id="12" name="ZoneTexte 11"/>
          <p:cNvSpPr txBox="1"/>
          <p:nvPr/>
        </p:nvSpPr>
        <p:spPr>
          <a:xfrm>
            <a:off x="220133" y="1283554"/>
            <a:ext cx="8754534" cy="1077218"/>
          </a:xfrm>
          <a:prstGeom prst="rect">
            <a:avLst/>
          </a:prstGeom>
          <a:noFill/>
          <a:ln w="19050" cmpd="sng">
            <a:solidFill>
              <a:srgbClr val="FFFFFF"/>
            </a:solidFill>
          </a:ln>
        </p:spPr>
        <p:txBody>
          <a:bodyPr wrap="square" rtlCol="0">
            <a:spAutoFit/>
          </a:bodyPr>
          <a:lstStyle/>
          <a:p>
            <a:pPr algn="ctr"/>
            <a:r>
              <a:rPr lang="fr-FR" sz="3200" dirty="0" smtClean="0">
                <a:solidFill>
                  <a:schemeClr val="tx1"/>
                </a:solidFill>
                <a:latin typeface="Corbel"/>
                <a:cs typeface="Corbel"/>
              </a:rPr>
              <a:t>« </a:t>
            </a:r>
            <a:r>
              <a:rPr lang="fr-FR" sz="3200" dirty="0" err="1">
                <a:solidFill>
                  <a:schemeClr val="tx1"/>
                </a:solidFill>
                <a:latin typeface="Corbel"/>
                <a:cs typeface="Corbel"/>
              </a:rPr>
              <a:t>C</a:t>
            </a:r>
            <a:r>
              <a:rPr lang="fr-FR" sz="3200" dirty="0" err="1" smtClean="0">
                <a:solidFill>
                  <a:schemeClr val="tx1"/>
                </a:solidFill>
                <a:latin typeface="Corbel"/>
                <a:cs typeface="Corbel"/>
              </a:rPr>
              <a:t>oherent</a:t>
            </a:r>
            <a:r>
              <a:rPr lang="fr-FR" sz="3200" dirty="0" smtClean="0">
                <a:solidFill>
                  <a:schemeClr val="tx1"/>
                </a:solidFill>
                <a:latin typeface="Corbel"/>
                <a:cs typeface="Corbel"/>
              </a:rPr>
              <a:t> superposition » =&gt; A </a:t>
            </a:r>
            <a:r>
              <a:rPr lang="fr-FR" sz="3200" dirty="0" err="1" smtClean="0">
                <a:solidFill>
                  <a:schemeClr val="tx1"/>
                </a:solidFill>
                <a:latin typeface="Corbel"/>
                <a:cs typeface="Corbel"/>
              </a:rPr>
              <a:t>modality</a:t>
            </a:r>
            <a:r>
              <a:rPr lang="fr-FR" sz="3200" dirty="0" smtClean="0">
                <a:solidFill>
                  <a:schemeClr val="tx1"/>
                </a:solidFill>
                <a:latin typeface="Corbel"/>
                <a:cs typeface="Corbel"/>
              </a:rPr>
              <a:t> in </a:t>
            </a:r>
            <a:r>
              <a:rPr lang="fr-FR" sz="3200" dirty="0" err="1" smtClean="0">
                <a:solidFill>
                  <a:schemeClr val="tx1"/>
                </a:solidFill>
                <a:latin typeface="Corbel"/>
                <a:cs typeface="Corbel"/>
              </a:rPr>
              <a:t>another</a:t>
            </a:r>
            <a:r>
              <a:rPr lang="fr-FR" sz="3200" dirty="0" smtClean="0">
                <a:solidFill>
                  <a:schemeClr val="tx1"/>
                </a:solidFill>
                <a:latin typeface="Corbel"/>
                <a:cs typeface="Corbel"/>
              </a:rPr>
              <a:t> </a:t>
            </a:r>
            <a:r>
              <a:rPr lang="fr-FR" sz="3200" dirty="0" err="1" smtClean="0">
                <a:solidFill>
                  <a:schemeClr val="tx1"/>
                </a:solidFill>
                <a:latin typeface="Corbel"/>
                <a:cs typeface="Corbel"/>
              </a:rPr>
              <a:t>context</a:t>
            </a:r>
            <a:r>
              <a:rPr lang="fr-FR" sz="3200" dirty="0" smtClean="0">
                <a:solidFill>
                  <a:schemeClr val="tx1"/>
                </a:solidFill>
                <a:latin typeface="Corbel"/>
                <a:cs typeface="Corbel"/>
              </a:rPr>
              <a:t> </a:t>
            </a:r>
            <a:endParaRPr lang="fr-FR" sz="3200" b="1" dirty="0" smtClean="0">
              <a:solidFill>
                <a:schemeClr val="tx1"/>
              </a:solidFill>
              <a:latin typeface="Corbel"/>
              <a:cs typeface="Corbel"/>
            </a:endParaRPr>
          </a:p>
        </p:txBody>
      </p:sp>
      <p:sp>
        <p:nvSpPr>
          <p:cNvPr id="13" name="Rectangle 12"/>
          <p:cNvSpPr/>
          <p:nvPr/>
        </p:nvSpPr>
        <p:spPr>
          <a:xfrm>
            <a:off x="220133" y="3048010"/>
            <a:ext cx="8771467" cy="3115733"/>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Flèche vers le bas 7"/>
          <p:cNvSpPr/>
          <p:nvPr/>
        </p:nvSpPr>
        <p:spPr>
          <a:xfrm>
            <a:off x="4216400" y="2438400"/>
            <a:ext cx="1151467" cy="575733"/>
          </a:xfrm>
          <a:prstGeom prst="down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14" name="Grouper 13"/>
          <p:cNvGrpSpPr/>
          <p:nvPr/>
        </p:nvGrpSpPr>
        <p:grpSpPr>
          <a:xfrm rot="19577318">
            <a:off x="1008463" y="4244085"/>
            <a:ext cx="663713" cy="552042"/>
            <a:chOff x="5016500" y="3860800"/>
            <a:chExt cx="772148" cy="711200"/>
          </a:xfrm>
        </p:grpSpPr>
        <p:grpSp>
          <p:nvGrpSpPr>
            <p:cNvPr id="15" name="Grouper 14"/>
            <p:cNvGrpSpPr/>
            <p:nvPr/>
          </p:nvGrpSpPr>
          <p:grpSpPr>
            <a:xfrm>
              <a:off x="5016500" y="3860800"/>
              <a:ext cx="772148" cy="711200"/>
              <a:chOff x="4622800" y="6019800"/>
              <a:chExt cx="772148" cy="711200"/>
            </a:xfrm>
          </p:grpSpPr>
          <p:sp>
            <p:nvSpPr>
              <p:cNvPr id="22" name="Rectangle 21"/>
              <p:cNvSpPr/>
              <p:nvPr/>
            </p:nvSpPr>
            <p:spPr>
              <a:xfrm>
                <a:off x="4622800" y="6261100"/>
                <a:ext cx="508000" cy="469900"/>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Parallélogramme 22"/>
              <p:cNvSpPr/>
              <p:nvPr/>
            </p:nvSpPr>
            <p:spPr>
              <a:xfrm>
                <a:off x="4622800" y="6019800"/>
                <a:ext cx="698500" cy="241300"/>
              </a:xfrm>
              <a:prstGeom prst="parallelogram">
                <a:avLst>
                  <a:gd name="adj" fmla="val 71154"/>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Parallélogramme 23"/>
              <p:cNvSpPr/>
              <p:nvPr/>
            </p:nvSpPr>
            <p:spPr>
              <a:xfrm rot="18798636">
                <a:off x="4929577" y="6214264"/>
                <a:ext cx="605193" cy="325548"/>
              </a:xfrm>
              <a:prstGeom prst="parallelogram">
                <a:avLst>
                  <a:gd name="adj" fmla="val 102037"/>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6" name="Ellipse 15"/>
            <p:cNvSpPr/>
            <p:nvPr/>
          </p:nvSpPr>
          <p:spPr>
            <a:xfrm>
              <a:off x="5232400" y="42799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llipse 16"/>
            <p:cNvSpPr/>
            <p:nvPr/>
          </p:nvSpPr>
          <p:spPr>
            <a:xfrm>
              <a:off x="5588000" y="42672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Ellipse 17"/>
            <p:cNvSpPr/>
            <p:nvPr/>
          </p:nvSpPr>
          <p:spPr>
            <a:xfrm>
              <a:off x="5613400" y="41148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llipse 18"/>
            <p:cNvSpPr/>
            <p:nvPr/>
          </p:nvSpPr>
          <p:spPr>
            <a:xfrm>
              <a:off x="5168900" y="39751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Ellipse 19"/>
            <p:cNvSpPr/>
            <p:nvPr/>
          </p:nvSpPr>
          <p:spPr>
            <a:xfrm>
              <a:off x="5346700" y="39497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Ellipse 20"/>
            <p:cNvSpPr/>
            <p:nvPr/>
          </p:nvSpPr>
          <p:spPr>
            <a:xfrm>
              <a:off x="5537200" y="39116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9479941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par>
                                <p:cTn id="20" presetID="9"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par>
                                <p:cTn id="26" presetID="9"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par>
                                <p:cTn id="32" presetID="9"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p:bldP spid="10" grpId="0"/>
      <p:bldP spid="13" grpId="0" animBg="1"/>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1067" y="0"/>
            <a:ext cx="8229600" cy="1143000"/>
          </a:xfrm>
        </p:spPr>
        <p:txBody>
          <a:bodyPr>
            <a:normAutofit/>
          </a:bodyPr>
          <a:lstStyle/>
          <a:p>
            <a:r>
              <a:rPr lang="fr-FR" dirty="0" smtClean="0"/>
              <a:t>The CSM </a:t>
            </a:r>
            <a:r>
              <a:rPr lang="fr-FR" dirty="0" err="1" smtClean="0"/>
              <a:t>view</a:t>
            </a:r>
            <a:r>
              <a:rPr lang="fr-FR" dirty="0" smtClean="0"/>
              <a:t> on EPR</a:t>
            </a:r>
            <a:endParaRPr lang="fr-FR" dirty="0"/>
          </a:p>
        </p:txBody>
      </p:sp>
      <p:sp>
        <p:nvSpPr>
          <p:cNvPr id="7" name="ZoneTexte 6"/>
          <p:cNvSpPr txBox="1"/>
          <p:nvPr/>
        </p:nvSpPr>
        <p:spPr>
          <a:xfrm>
            <a:off x="406400" y="4352881"/>
            <a:ext cx="8335434" cy="2062103"/>
          </a:xfrm>
          <a:prstGeom prst="rect">
            <a:avLst/>
          </a:prstGeom>
          <a:noFill/>
          <a:ln w="19050" cmpd="sng">
            <a:solidFill>
              <a:srgbClr val="FFFFFF"/>
            </a:solidFill>
          </a:ln>
        </p:spPr>
        <p:txBody>
          <a:bodyPr wrap="square" rtlCol="0">
            <a:spAutoFit/>
          </a:bodyPr>
          <a:lstStyle/>
          <a:p>
            <a:pPr marL="514350" indent="-514350">
              <a:buFont typeface="+mj-lt"/>
              <a:buAutoNum type="arabicPeriod"/>
            </a:pPr>
            <a:r>
              <a:rPr lang="fr-FR" sz="3200" dirty="0" smtClean="0">
                <a:solidFill>
                  <a:schemeClr val="tx1"/>
                </a:solidFill>
                <a:latin typeface="Corbel"/>
                <a:cs typeface="Corbel"/>
              </a:rPr>
              <a:t>« </a:t>
            </a:r>
            <a:r>
              <a:rPr lang="fr-FR" sz="3200" dirty="0" err="1" smtClean="0">
                <a:solidFill>
                  <a:schemeClr val="tx1"/>
                </a:solidFill>
                <a:latin typeface="Corbel"/>
                <a:cs typeface="Corbel"/>
              </a:rPr>
              <a:t>Alice’s</a:t>
            </a:r>
            <a:r>
              <a:rPr lang="fr-FR" sz="3200" dirty="0" smtClean="0">
                <a:solidFill>
                  <a:schemeClr val="tx1"/>
                </a:solidFill>
                <a:latin typeface="Corbel"/>
                <a:cs typeface="Corbel"/>
              </a:rPr>
              <a:t> </a:t>
            </a:r>
            <a:r>
              <a:rPr lang="fr-FR" sz="3200" dirty="0" err="1" smtClean="0">
                <a:solidFill>
                  <a:schemeClr val="tx1"/>
                </a:solidFill>
                <a:latin typeface="Corbel"/>
                <a:cs typeface="Corbel"/>
              </a:rPr>
              <a:t>measurement</a:t>
            </a:r>
            <a:r>
              <a:rPr lang="fr-FR" sz="3200" dirty="0" smtClean="0">
                <a:solidFill>
                  <a:schemeClr val="tx1"/>
                </a:solidFill>
                <a:latin typeface="Corbel"/>
                <a:cs typeface="Corbel"/>
              </a:rPr>
              <a:t> » = Change of </a:t>
            </a:r>
            <a:r>
              <a:rPr lang="fr-FR" sz="3200" dirty="0" err="1" smtClean="0">
                <a:solidFill>
                  <a:schemeClr val="tx1"/>
                </a:solidFill>
                <a:latin typeface="Corbel"/>
                <a:cs typeface="Corbel"/>
              </a:rPr>
              <a:t>context</a:t>
            </a:r>
            <a:r>
              <a:rPr lang="fr-FR" sz="3200" dirty="0" smtClean="0">
                <a:solidFill>
                  <a:schemeClr val="tx1"/>
                </a:solidFill>
                <a:latin typeface="Corbel"/>
                <a:cs typeface="Corbel"/>
              </a:rPr>
              <a:t> = </a:t>
            </a:r>
            <a:r>
              <a:rPr lang="fr-FR" sz="3200" dirty="0" err="1" smtClean="0">
                <a:solidFill>
                  <a:schemeClr val="tx1"/>
                </a:solidFill>
                <a:latin typeface="Corbel"/>
                <a:cs typeface="Corbel"/>
              </a:rPr>
              <a:t>Random</a:t>
            </a:r>
            <a:r>
              <a:rPr lang="fr-FR" sz="3200" dirty="0" smtClean="0">
                <a:solidFill>
                  <a:schemeClr val="tx1"/>
                </a:solidFill>
                <a:latin typeface="Corbel"/>
                <a:cs typeface="Corbel"/>
              </a:rPr>
              <a:t> change of </a:t>
            </a:r>
            <a:r>
              <a:rPr lang="fr-FR" sz="3200" dirty="0" err="1" smtClean="0">
                <a:solidFill>
                  <a:schemeClr val="tx1"/>
                </a:solidFill>
                <a:latin typeface="Corbel"/>
                <a:cs typeface="Corbel"/>
              </a:rPr>
              <a:t>modality</a:t>
            </a:r>
            <a:endParaRPr lang="fr-FR" sz="3200" dirty="0" smtClean="0">
              <a:solidFill>
                <a:schemeClr val="tx1"/>
              </a:solidFill>
              <a:latin typeface="Corbel"/>
              <a:cs typeface="Corbel"/>
            </a:endParaRPr>
          </a:p>
          <a:p>
            <a:pPr marL="514350" indent="-514350">
              <a:buFont typeface="+mj-lt"/>
              <a:buAutoNum type="arabicPeriod"/>
            </a:pPr>
            <a:r>
              <a:rPr lang="fr-FR" sz="3200" dirty="0" err="1" smtClean="0">
                <a:solidFill>
                  <a:schemeClr val="tx1"/>
                </a:solidFill>
                <a:latin typeface="Corbel"/>
                <a:cs typeface="Corbel"/>
              </a:rPr>
              <a:t>After</a:t>
            </a:r>
            <a:r>
              <a:rPr lang="fr-FR" sz="3200" dirty="0" smtClean="0">
                <a:solidFill>
                  <a:schemeClr val="tx1"/>
                </a:solidFill>
                <a:latin typeface="Corbel"/>
                <a:cs typeface="Corbel"/>
              </a:rPr>
              <a:t> the </a:t>
            </a:r>
            <a:r>
              <a:rPr lang="fr-FR" sz="3200" dirty="0" err="1" smtClean="0">
                <a:solidFill>
                  <a:schemeClr val="tx1"/>
                </a:solidFill>
                <a:latin typeface="Corbel"/>
                <a:cs typeface="Corbel"/>
              </a:rPr>
              <a:t>measurement</a:t>
            </a:r>
            <a:r>
              <a:rPr lang="fr-FR" sz="3200" dirty="0" smtClean="0">
                <a:solidFill>
                  <a:schemeClr val="tx1"/>
                </a:solidFill>
                <a:latin typeface="Corbel"/>
                <a:cs typeface="Corbel"/>
              </a:rPr>
              <a:t>: </a:t>
            </a:r>
            <a:r>
              <a:rPr lang="fr-FR" sz="3200" dirty="0">
                <a:solidFill>
                  <a:schemeClr val="tx1"/>
                </a:solidFill>
                <a:latin typeface="Corbel"/>
                <a:cs typeface="Corbel"/>
              </a:rPr>
              <a:t>t</a:t>
            </a:r>
            <a:r>
              <a:rPr lang="fr-FR" sz="3200" dirty="0" smtClean="0">
                <a:solidFill>
                  <a:schemeClr val="tx1"/>
                </a:solidFill>
                <a:latin typeface="Corbel"/>
                <a:cs typeface="Corbel"/>
              </a:rPr>
              <a:t>he </a:t>
            </a:r>
            <a:r>
              <a:rPr lang="fr-FR" sz="3200" dirty="0" err="1" smtClean="0">
                <a:solidFill>
                  <a:schemeClr val="tx1"/>
                </a:solidFill>
                <a:latin typeface="Corbel"/>
                <a:cs typeface="Corbel"/>
              </a:rPr>
              <a:t>context</a:t>
            </a:r>
            <a:r>
              <a:rPr lang="fr-FR" sz="3200" dirty="0" smtClean="0">
                <a:solidFill>
                  <a:schemeClr val="tx1"/>
                </a:solidFill>
                <a:latin typeface="Corbel"/>
                <a:cs typeface="Corbel"/>
              </a:rPr>
              <a:t> </a:t>
            </a:r>
            <a:r>
              <a:rPr lang="fr-FR" sz="3200" dirty="0" err="1" smtClean="0">
                <a:solidFill>
                  <a:schemeClr val="tx1"/>
                </a:solidFill>
                <a:latin typeface="Corbel"/>
                <a:cs typeface="Corbel"/>
              </a:rPr>
              <a:t>is</a:t>
            </a:r>
            <a:r>
              <a:rPr lang="fr-FR" sz="3200" dirty="0" smtClean="0">
                <a:solidFill>
                  <a:schemeClr val="tx1"/>
                </a:solidFill>
                <a:latin typeface="Corbel"/>
                <a:cs typeface="Corbel"/>
              </a:rPr>
              <a:t> </a:t>
            </a:r>
            <a:r>
              <a:rPr lang="fr-FR" sz="3200" dirty="0" err="1" smtClean="0">
                <a:solidFill>
                  <a:schemeClr val="tx1"/>
                </a:solidFill>
                <a:latin typeface="Corbel"/>
                <a:cs typeface="Corbel"/>
              </a:rPr>
              <a:t>at</a:t>
            </a:r>
            <a:r>
              <a:rPr lang="fr-FR" sz="3200" dirty="0" smtClean="0">
                <a:solidFill>
                  <a:schemeClr val="tx1"/>
                </a:solidFill>
                <a:latin typeface="Corbel"/>
                <a:cs typeface="Corbel"/>
              </a:rPr>
              <a:t> </a:t>
            </a:r>
            <a:r>
              <a:rPr lang="fr-FR" sz="3200" dirty="0" err="1" smtClean="0">
                <a:solidFill>
                  <a:schemeClr val="tx1"/>
                </a:solidFill>
                <a:latin typeface="Corbel"/>
                <a:cs typeface="Corbel"/>
              </a:rPr>
              <a:t>Alice’s</a:t>
            </a:r>
            <a:r>
              <a:rPr lang="fr-FR" sz="3200" dirty="0" smtClean="0">
                <a:solidFill>
                  <a:schemeClr val="tx1"/>
                </a:solidFill>
                <a:latin typeface="Corbel"/>
                <a:cs typeface="Corbel"/>
              </a:rPr>
              <a:t>, and the system </a:t>
            </a:r>
            <a:r>
              <a:rPr lang="fr-FR" sz="3200" dirty="0" err="1" smtClean="0">
                <a:solidFill>
                  <a:schemeClr val="tx1"/>
                </a:solidFill>
                <a:latin typeface="Corbel"/>
                <a:cs typeface="Corbel"/>
              </a:rPr>
              <a:t>is</a:t>
            </a:r>
            <a:r>
              <a:rPr lang="fr-FR" sz="3200" dirty="0" smtClean="0">
                <a:solidFill>
                  <a:schemeClr val="tx1"/>
                </a:solidFill>
                <a:latin typeface="Corbel"/>
                <a:cs typeface="Corbel"/>
              </a:rPr>
              <a:t> </a:t>
            </a:r>
            <a:r>
              <a:rPr lang="fr-FR" sz="3200" dirty="0" err="1" smtClean="0">
                <a:solidFill>
                  <a:schemeClr val="tx1"/>
                </a:solidFill>
                <a:latin typeface="Corbel"/>
                <a:cs typeface="Corbel"/>
              </a:rPr>
              <a:t>at</a:t>
            </a:r>
            <a:r>
              <a:rPr lang="fr-FR" sz="3200" dirty="0" smtClean="0">
                <a:solidFill>
                  <a:schemeClr val="tx1"/>
                </a:solidFill>
                <a:latin typeface="Corbel"/>
                <a:cs typeface="Corbel"/>
              </a:rPr>
              <a:t> </a:t>
            </a:r>
            <a:r>
              <a:rPr lang="fr-FR" sz="3200" dirty="0" err="1" smtClean="0">
                <a:solidFill>
                  <a:schemeClr val="tx1"/>
                </a:solidFill>
                <a:latin typeface="Corbel"/>
                <a:cs typeface="Corbel"/>
              </a:rPr>
              <a:t>Bob’s</a:t>
            </a:r>
            <a:r>
              <a:rPr lang="fr-FR" sz="3200" dirty="0" smtClean="0">
                <a:solidFill>
                  <a:schemeClr val="tx1"/>
                </a:solidFill>
                <a:latin typeface="Corbel"/>
                <a:cs typeface="Corbel"/>
              </a:rPr>
              <a:t> </a:t>
            </a:r>
          </a:p>
        </p:txBody>
      </p:sp>
      <p:sp>
        <p:nvSpPr>
          <p:cNvPr id="8" name="Ellipse 7"/>
          <p:cNvSpPr/>
          <p:nvPr/>
        </p:nvSpPr>
        <p:spPr>
          <a:xfrm rot="1371803">
            <a:off x="5402714" y="1577662"/>
            <a:ext cx="2828890" cy="1295400"/>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b="1" dirty="0" smtClean="0">
                <a:solidFill>
                  <a:schemeClr val="bg1"/>
                </a:solidFill>
              </a:rPr>
              <a:t>C</a:t>
            </a:r>
            <a:r>
              <a:rPr lang="fr-FR" sz="4000" b="1" baseline="-25000" dirty="0" smtClean="0">
                <a:solidFill>
                  <a:schemeClr val="bg1"/>
                </a:solidFill>
              </a:rPr>
              <a:t>u,</a:t>
            </a:r>
            <a:r>
              <a:rPr lang="fr-FR" sz="4000" b="1" dirty="0" smtClean="0">
                <a:solidFill>
                  <a:schemeClr val="bg1"/>
                </a:solidFill>
              </a:rPr>
              <a:t> </a:t>
            </a:r>
            <a:r>
              <a:rPr lang="fr-FR" sz="4000" b="1" dirty="0" err="1" smtClean="0">
                <a:solidFill>
                  <a:schemeClr val="bg1"/>
                </a:solidFill>
                <a:cs typeface="Corbel"/>
              </a:rPr>
              <a:t>θ</a:t>
            </a:r>
            <a:r>
              <a:rPr lang="fr-FR" sz="4000" b="1" baseline="-25000" dirty="0" err="1" smtClean="0">
                <a:solidFill>
                  <a:schemeClr val="bg1"/>
                </a:solidFill>
              </a:rPr>
              <a:t>u</a:t>
            </a:r>
            <a:endParaRPr lang="fr-FR" sz="4000" b="1" baseline="-25000" dirty="0">
              <a:solidFill>
                <a:schemeClr val="bg1"/>
              </a:solidFill>
            </a:endParaRPr>
          </a:p>
        </p:txBody>
      </p:sp>
      <p:sp>
        <p:nvSpPr>
          <p:cNvPr id="9" name="Ellipse 8"/>
          <p:cNvSpPr/>
          <p:nvPr/>
        </p:nvSpPr>
        <p:spPr>
          <a:xfrm rot="20265217">
            <a:off x="5612165" y="2261482"/>
            <a:ext cx="2587035" cy="1295400"/>
          </a:xfrm>
          <a:prstGeom prst="ellipse">
            <a:avLst/>
          </a:prstGeom>
          <a:solidFill>
            <a:srgbClr val="00FFFF">
              <a:alpha val="57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b="1" dirty="0" smtClean="0">
                <a:solidFill>
                  <a:schemeClr val="bg1"/>
                </a:solidFill>
              </a:rPr>
              <a:t>C</a:t>
            </a:r>
            <a:r>
              <a:rPr lang="fr-FR" sz="4000" b="1" baseline="-25000" dirty="0" smtClean="0">
                <a:solidFill>
                  <a:schemeClr val="bg1"/>
                </a:solidFill>
              </a:rPr>
              <a:t>v,</a:t>
            </a:r>
            <a:r>
              <a:rPr lang="fr-FR" sz="4000" b="1" dirty="0" smtClean="0">
                <a:solidFill>
                  <a:schemeClr val="bg1"/>
                </a:solidFill>
              </a:rPr>
              <a:t> </a:t>
            </a:r>
            <a:r>
              <a:rPr lang="fr-FR" sz="4000" b="1" dirty="0" err="1" smtClean="0">
                <a:solidFill>
                  <a:schemeClr val="bg1"/>
                </a:solidFill>
                <a:cs typeface="Corbel"/>
              </a:rPr>
              <a:t>θ</a:t>
            </a:r>
            <a:r>
              <a:rPr lang="fr-FR" sz="4000" b="1" baseline="-25000" dirty="0" err="1" smtClean="0">
                <a:solidFill>
                  <a:schemeClr val="bg1"/>
                </a:solidFill>
              </a:rPr>
              <a:t>v</a:t>
            </a:r>
            <a:endParaRPr lang="fr-FR" sz="4000" b="1" baseline="-25000" dirty="0">
              <a:solidFill>
                <a:schemeClr val="bg1"/>
              </a:solidFill>
            </a:endParaRPr>
          </a:p>
        </p:txBody>
      </p:sp>
      <p:sp>
        <p:nvSpPr>
          <p:cNvPr id="10" name="Ellipse 9"/>
          <p:cNvSpPr/>
          <p:nvPr/>
        </p:nvSpPr>
        <p:spPr>
          <a:xfrm>
            <a:off x="7516606" y="2353753"/>
            <a:ext cx="611392" cy="609586"/>
          </a:xfrm>
          <a:prstGeom prst="ellipse">
            <a:avLst/>
          </a:prstGeom>
          <a:no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smtClean="0">
                <a:solidFill>
                  <a:schemeClr val="bg1"/>
                </a:solidFill>
              </a:rPr>
              <a:t>S</a:t>
            </a:r>
            <a:endParaRPr lang="fr-FR" sz="4000" dirty="0">
              <a:solidFill>
                <a:schemeClr val="bg1"/>
              </a:solidFill>
            </a:endParaRPr>
          </a:p>
        </p:txBody>
      </p:sp>
      <p:sp>
        <p:nvSpPr>
          <p:cNvPr id="11" name="ZoneTexte 10"/>
          <p:cNvSpPr txBox="1"/>
          <p:nvPr/>
        </p:nvSpPr>
        <p:spPr>
          <a:xfrm>
            <a:off x="931333" y="1334367"/>
            <a:ext cx="3793066" cy="1077218"/>
          </a:xfrm>
          <a:prstGeom prst="rect">
            <a:avLst/>
          </a:prstGeom>
          <a:noFill/>
          <a:ln w="19050" cmpd="sng">
            <a:noFill/>
          </a:ln>
        </p:spPr>
        <p:txBody>
          <a:bodyPr wrap="square" rtlCol="0">
            <a:spAutoFit/>
          </a:bodyPr>
          <a:lstStyle/>
          <a:p>
            <a:r>
              <a:rPr lang="fr-FR" sz="3200" dirty="0" err="1" smtClean="0">
                <a:solidFill>
                  <a:srgbClr val="FFCD32"/>
                </a:solidFill>
                <a:latin typeface="Corbel"/>
                <a:cs typeface="Corbel"/>
              </a:rPr>
              <a:t>U</a:t>
            </a:r>
            <a:r>
              <a:rPr lang="fr-FR" sz="3200" baseline="-25000" dirty="0" err="1" smtClean="0">
                <a:solidFill>
                  <a:srgbClr val="FFCD32"/>
                </a:solidFill>
                <a:latin typeface="Corbel"/>
                <a:cs typeface="Corbel"/>
              </a:rPr>
              <a:t>i</a:t>
            </a:r>
            <a:r>
              <a:rPr lang="fr-FR" sz="3200" baseline="-25000" dirty="0" smtClean="0">
                <a:solidFill>
                  <a:srgbClr val="FFCD32"/>
                </a:solidFill>
                <a:latin typeface="Corbel"/>
                <a:cs typeface="Corbel"/>
              </a:rPr>
              <a:t> </a:t>
            </a:r>
            <a:r>
              <a:rPr lang="fr-FR" sz="3200" dirty="0" smtClean="0">
                <a:solidFill>
                  <a:srgbClr val="FFCD32"/>
                </a:solidFill>
                <a:latin typeface="Corbel"/>
                <a:cs typeface="Corbel"/>
              </a:rPr>
              <a:t>=EPR state</a:t>
            </a:r>
          </a:p>
          <a:p>
            <a:r>
              <a:rPr lang="fr-FR" sz="3200" dirty="0" smtClean="0">
                <a:solidFill>
                  <a:srgbClr val="FFCD32"/>
                </a:solidFill>
                <a:latin typeface="Corbel"/>
                <a:cs typeface="Corbel"/>
              </a:rPr>
              <a:t>C</a:t>
            </a:r>
            <a:r>
              <a:rPr lang="fr-FR" sz="3200" baseline="-25000" dirty="0" smtClean="0">
                <a:solidFill>
                  <a:srgbClr val="FFCD32"/>
                </a:solidFill>
                <a:latin typeface="Corbel"/>
                <a:cs typeface="Corbel"/>
              </a:rPr>
              <a:t>u</a:t>
            </a:r>
            <a:r>
              <a:rPr lang="fr-FR" sz="3200" dirty="0" smtClean="0">
                <a:solidFill>
                  <a:srgbClr val="FFCD32"/>
                </a:solidFill>
                <a:latin typeface="Corbel"/>
                <a:cs typeface="Corbel"/>
              </a:rPr>
              <a:t> = global </a:t>
            </a:r>
            <a:r>
              <a:rPr lang="fr-FR" sz="3200" dirty="0" err="1" smtClean="0">
                <a:solidFill>
                  <a:srgbClr val="FFCD32"/>
                </a:solidFill>
                <a:latin typeface="Corbel"/>
                <a:cs typeface="Corbel"/>
              </a:rPr>
              <a:t>context</a:t>
            </a:r>
            <a:endParaRPr lang="fr-FR" sz="3200" dirty="0" smtClean="0">
              <a:solidFill>
                <a:srgbClr val="FFCD32"/>
              </a:solidFill>
              <a:latin typeface="Corbel"/>
              <a:cs typeface="Corbel"/>
            </a:endParaRPr>
          </a:p>
        </p:txBody>
      </p:sp>
      <p:cxnSp>
        <p:nvCxnSpPr>
          <p:cNvPr id="12" name="Connecteur droit avec flèche 11"/>
          <p:cNvCxnSpPr/>
          <p:nvPr/>
        </p:nvCxnSpPr>
        <p:spPr>
          <a:xfrm flipH="1" flipV="1">
            <a:off x="4825998" y="1862673"/>
            <a:ext cx="1016000" cy="16934"/>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3" name="ZoneTexte 12"/>
          <p:cNvSpPr txBox="1"/>
          <p:nvPr/>
        </p:nvSpPr>
        <p:spPr>
          <a:xfrm>
            <a:off x="4351863" y="2926100"/>
            <a:ext cx="846666" cy="707886"/>
          </a:xfrm>
          <a:prstGeom prst="rect">
            <a:avLst/>
          </a:prstGeom>
          <a:noFill/>
          <a:ln w="19050" cmpd="sng">
            <a:noFill/>
          </a:ln>
        </p:spPr>
        <p:txBody>
          <a:bodyPr wrap="square" rtlCol="0">
            <a:spAutoFit/>
          </a:bodyPr>
          <a:lstStyle/>
          <a:p>
            <a:r>
              <a:rPr lang="fr-FR" sz="4000" b="1" dirty="0" err="1" smtClean="0">
                <a:solidFill>
                  <a:srgbClr val="00FFFF"/>
                </a:solidFill>
                <a:latin typeface="Corbel"/>
                <a:cs typeface="Corbel"/>
              </a:rPr>
              <a:t>V</a:t>
            </a:r>
            <a:r>
              <a:rPr lang="fr-FR" sz="4000" b="1" baseline="-25000" dirty="0" err="1">
                <a:solidFill>
                  <a:srgbClr val="00FFFF"/>
                </a:solidFill>
                <a:latin typeface="Corbel"/>
                <a:cs typeface="Corbel"/>
              </a:rPr>
              <a:t>j</a:t>
            </a:r>
            <a:endParaRPr lang="fr-FR" sz="4000" b="1" baseline="-25000" dirty="0" smtClean="0">
              <a:solidFill>
                <a:srgbClr val="00FFFF"/>
              </a:solidFill>
              <a:latin typeface="Corbel"/>
              <a:cs typeface="Corbel"/>
            </a:endParaRPr>
          </a:p>
        </p:txBody>
      </p:sp>
      <p:cxnSp>
        <p:nvCxnSpPr>
          <p:cNvPr id="14" name="Connecteur droit avec flèche 13"/>
          <p:cNvCxnSpPr/>
          <p:nvPr/>
        </p:nvCxnSpPr>
        <p:spPr>
          <a:xfrm flipH="1" flipV="1">
            <a:off x="4995332" y="3386672"/>
            <a:ext cx="1016000" cy="16934"/>
          </a:xfrm>
          <a:prstGeom prst="straightConnector1">
            <a:avLst/>
          </a:prstGeom>
          <a:ln w="57150" cmpd="sng">
            <a:solidFill>
              <a:srgbClr val="00FFFF"/>
            </a:solidFill>
            <a:tailEnd type="arrow"/>
          </a:ln>
        </p:spPr>
        <p:style>
          <a:lnRef idx="2">
            <a:schemeClr val="accent1"/>
          </a:lnRef>
          <a:fillRef idx="0">
            <a:schemeClr val="accent1"/>
          </a:fillRef>
          <a:effectRef idx="1">
            <a:schemeClr val="accent1"/>
          </a:effectRef>
          <a:fontRef idx="minor">
            <a:schemeClr val="tx1"/>
          </a:fontRef>
        </p:style>
      </p:cxnSp>
      <p:sp>
        <p:nvSpPr>
          <p:cNvPr id="15" name="ZoneTexte 14"/>
          <p:cNvSpPr txBox="1"/>
          <p:nvPr/>
        </p:nvSpPr>
        <p:spPr>
          <a:xfrm>
            <a:off x="812799" y="2756767"/>
            <a:ext cx="3505200" cy="1077218"/>
          </a:xfrm>
          <a:prstGeom prst="rect">
            <a:avLst/>
          </a:prstGeom>
          <a:noFill/>
          <a:ln w="19050" cmpd="sng">
            <a:noFill/>
          </a:ln>
        </p:spPr>
        <p:txBody>
          <a:bodyPr wrap="square" rtlCol="0">
            <a:spAutoFit/>
          </a:bodyPr>
          <a:lstStyle/>
          <a:p>
            <a:r>
              <a:rPr lang="fr-FR" sz="3200" dirty="0" err="1" smtClean="0">
                <a:solidFill>
                  <a:srgbClr val="00FFFF"/>
                </a:solidFill>
                <a:latin typeface="Corbel"/>
                <a:cs typeface="Corbel"/>
              </a:rPr>
              <a:t>V</a:t>
            </a:r>
            <a:r>
              <a:rPr lang="fr-FR" sz="3200" baseline="-25000" dirty="0" err="1">
                <a:solidFill>
                  <a:srgbClr val="00FFFF"/>
                </a:solidFill>
                <a:latin typeface="Corbel"/>
                <a:cs typeface="Corbel"/>
              </a:rPr>
              <a:t>j</a:t>
            </a:r>
            <a:r>
              <a:rPr lang="fr-FR" sz="3200" baseline="-25000" dirty="0" smtClean="0">
                <a:solidFill>
                  <a:srgbClr val="00FFFF"/>
                </a:solidFill>
                <a:latin typeface="Corbel"/>
                <a:cs typeface="Corbel"/>
              </a:rPr>
              <a:t> </a:t>
            </a:r>
            <a:r>
              <a:rPr lang="fr-FR" sz="3200" dirty="0" smtClean="0">
                <a:solidFill>
                  <a:srgbClr val="00FFFF"/>
                </a:solidFill>
                <a:latin typeface="Corbel"/>
                <a:cs typeface="Corbel"/>
              </a:rPr>
              <a:t>=</a:t>
            </a:r>
            <a:r>
              <a:rPr lang="fr-FR" sz="3200" dirty="0" err="1" smtClean="0">
                <a:solidFill>
                  <a:srgbClr val="00FFFF"/>
                </a:solidFill>
                <a:latin typeface="Corbel"/>
                <a:cs typeface="Corbel"/>
              </a:rPr>
              <a:t>factorized</a:t>
            </a:r>
            <a:r>
              <a:rPr lang="fr-FR" sz="3200" dirty="0" smtClean="0">
                <a:solidFill>
                  <a:srgbClr val="00FFFF"/>
                </a:solidFill>
                <a:latin typeface="Corbel"/>
                <a:cs typeface="Corbel"/>
              </a:rPr>
              <a:t> state</a:t>
            </a:r>
          </a:p>
          <a:p>
            <a:r>
              <a:rPr lang="fr-FR" sz="3200" dirty="0" smtClean="0">
                <a:solidFill>
                  <a:srgbClr val="00FFFF"/>
                </a:solidFill>
                <a:latin typeface="Corbel"/>
                <a:cs typeface="Corbel"/>
              </a:rPr>
              <a:t>C</a:t>
            </a:r>
            <a:r>
              <a:rPr lang="fr-FR" sz="3200" baseline="-25000" dirty="0">
                <a:solidFill>
                  <a:srgbClr val="00FFFF"/>
                </a:solidFill>
                <a:latin typeface="Corbel"/>
                <a:cs typeface="Corbel"/>
              </a:rPr>
              <a:t>v</a:t>
            </a:r>
            <a:r>
              <a:rPr lang="fr-FR" sz="3200" dirty="0" smtClean="0">
                <a:solidFill>
                  <a:srgbClr val="00FFFF"/>
                </a:solidFill>
                <a:latin typeface="Corbel"/>
                <a:cs typeface="Corbel"/>
              </a:rPr>
              <a:t> = local </a:t>
            </a:r>
            <a:r>
              <a:rPr lang="fr-FR" sz="3200" dirty="0" err="1" smtClean="0">
                <a:solidFill>
                  <a:srgbClr val="00FFFF"/>
                </a:solidFill>
                <a:latin typeface="Corbel"/>
                <a:cs typeface="Corbel"/>
              </a:rPr>
              <a:t>contexts</a:t>
            </a:r>
            <a:endParaRPr lang="fr-FR" sz="3200" dirty="0" smtClean="0">
              <a:solidFill>
                <a:srgbClr val="00FFFF"/>
              </a:solidFill>
              <a:latin typeface="Corbel"/>
              <a:cs typeface="Corbel"/>
            </a:endParaRPr>
          </a:p>
        </p:txBody>
      </p:sp>
      <p:sp>
        <p:nvSpPr>
          <p:cNvPr id="16" name="Rectangle 15"/>
          <p:cNvSpPr/>
          <p:nvPr/>
        </p:nvSpPr>
        <p:spPr>
          <a:xfrm>
            <a:off x="507999" y="1320801"/>
            <a:ext cx="8128005" cy="2607734"/>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17" name="Grouper 16"/>
          <p:cNvGrpSpPr/>
          <p:nvPr/>
        </p:nvGrpSpPr>
        <p:grpSpPr>
          <a:xfrm rot="19577318">
            <a:off x="4767663" y="2326384"/>
            <a:ext cx="663713" cy="552042"/>
            <a:chOff x="5016500" y="3860800"/>
            <a:chExt cx="772148" cy="711200"/>
          </a:xfrm>
        </p:grpSpPr>
        <p:grpSp>
          <p:nvGrpSpPr>
            <p:cNvPr id="18" name="Grouper 17"/>
            <p:cNvGrpSpPr/>
            <p:nvPr/>
          </p:nvGrpSpPr>
          <p:grpSpPr>
            <a:xfrm>
              <a:off x="5016500" y="3860800"/>
              <a:ext cx="772148" cy="711200"/>
              <a:chOff x="4622800" y="6019800"/>
              <a:chExt cx="772148" cy="711200"/>
            </a:xfrm>
          </p:grpSpPr>
          <p:sp>
            <p:nvSpPr>
              <p:cNvPr id="25" name="Rectangle 24"/>
              <p:cNvSpPr/>
              <p:nvPr/>
            </p:nvSpPr>
            <p:spPr>
              <a:xfrm>
                <a:off x="4622800" y="6261100"/>
                <a:ext cx="508000" cy="469900"/>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Parallélogramme 25"/>
              <p:cNvSpPr/>
              <p:nvPr/>
            </p:nvSpPr>
            <p:spPr>
              <a:xfrm>
                <a:off x="4622800" y="6019800"/>
                <a:ext cx="698500" cy="241300"/>
              </a:xfrm>
              <a:prstGeom prst="parallelogram">
                <a:avLst>
                  <a:gd name="adj" fmla="val 71154"/>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Parallélogramme 26"/>
              <p:cNvSpPr/>
              <p:nvPr/>
            </p:nvSpPr>
            <p:spPr>
              <a:xfrm rot="18798636">
                <a:off x="4929577" y="6214264"/>
                <a:ext cx="605193" cy="325548"/>
              </a:xfrm>
              <a:prstGeom prst="parallelogram">
                <a:avLst>
                  <a:gd name="adj" fmla="val 102037"/>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9" name="Ellipse 18"/>
            <p:cNvSpPr/>
            <p:nvPr/>
          </p:nvSpPr>
          <p:spPr>
            <a:xfrm>
              <a:off x="5232400" y="42799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Ellipse 19"/>
            <p:cNvSpPr/>
            <p:nvPr/>
          </p:nvSpPr>
          <p:spPr>
            <a:xfrm>
              <a:off x="5588000" y="42672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Ellipse 20"/>
            <p:cNvSpPr/>
            <p:nvPr/>
          </p:nvSpPr>
          <p:spPr>
            <a:xfrm>
              <a:off x="5613400" y="41148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Ellipse 21"/>
            <p:cNvSpPr/>
            <p:nvPr/>
          </p:nvSpPr>
          <p:spPr>
            <a:xfrm>
              <a:off x="5168900" y="39751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Ellipse 22"/>
            <p:cNvSpPr/>
            <p:nvPr/>
          </p:nvSpPr>
          <p:spPr>
            <a:xfrm>
              <a:off x="5346700" y="39497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Ellipse 23"/>
            <p:cNvSpPr/>
            <p:nvPr/>
          </p:nvSpPr>
          <p:spPr>
            <a:xfrm>
              <a:off x="5537200" y="39116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0127803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1067" y="0"/>
            <a:ext cx="8229600" cy="1143000"/>
          </a:xfrm>
        </p:spPr>
        <p:txBody>
          <a:bodyPr>
            <a:normAutofit/>
          </a:bodyPr>
          <a:lstStyle/>
          <a:p>
            <a:r>
              <a:rPr lang="fr-FR" dirty="0" smtClean="0"/>
              <a:t>The CSM </a:t>
            </a:r>
            <a:r>
              <a:rPr lang="fr-FR" dirty="0" err="1" smtClean="0"/>
              <a:t>view</a:t>
            </a:r>
            <a:r>
              <a:rPr lang="fr-FR" dirty="0" smtClean="0"/>
              <a:t> on EPR</a:t>
            </a:r>
            <a:endParaRPr lang="fr-FR" dirty="0"/>
          </a:p>
        </p:txBody>
      </p:sp>
      <p:sp>
        <p:nvSpPr>
          <p:cNvPr id="7" name="ZoneTexte 6"/>
          <p:cNvSpPr txBox="1"/>
          <p:nvPr/>
        </p:nvSpPr>
        <p:spPr>
          <a:xfrm>
            <a:off x="914399" y="4505281"/>
            <a:ext cx="7120467" cy="1569660"/>
          </a:xfrm>
          <a:prstGeom prst="rect">
            <a:avLst/>
          </a:prstGeom>
          <a:noFill/>
          <a:ln w="19050" cmpd="sng">
            <a:solidFill>
              <a:srgbClr val="FFFFFF"/>
            </a:solidFill>
          </a:ln>
        </p:spPr>
        <p:txBody>
          <a:bodyPr wrap="square" rtlCol="0">
            <a:spAutoFit/>
          </a:bodyPr>
          <a:lstStyle/>
          <a:p>
            <a:pPr marL="457200" indent="-457200">
              <a:buFont typeface="Arial"/>
              <a:buChar char="•"/>
            </a:pPr>
            <a:r>
              <a:rPr lang="fr-FR" sz="3200" b="1" dirty="0" smtClean="0">
                <a:solidFill>
                  <a:schemeClr val="tx1"/>
                </a:solidFill>
                <a:latin typeface="Corbel"/>
                <a:cs typeface="Corbel"/>
              </a:rPr>
              <a:t>Non-</a:t>
            </a:r>
            <a:r>
              <a:rPr lang="fr-FR" sz="3200" b="1" dirty="0" err="1" smtClean="0">
                <a:solidFill>
                  <a:schemeClr val="tx1"/>
                </a:solidFill>
                <a:latin typeface="Corbel"/>
                <a:cs typeface="Corbel"/>
              </a:rPr>
              <a:t>locality</a:t>
            </a:r>
            <a:r>
              <a:rPr lang="fr-FR" sz="3200" b="1" dirty="0" smtClean="0">
                <a:solidFill>
                  <a:schemeClr val="tx1"/>
                </a:solidFill>
                <a:latin typeface="Corbel"/>
                <a:cs typeface="Corbel"/>
              </a:rPr>
              <a:t> = A </a:t>
            </a:r>
            <a:r>
              <a:rPr lang="fr-FR" sz="3200" b="1" dirty="0" err="1" smtClean="0">
                <a:solidFill>
                  <a:schemeClr val="tx1"/>
                </a:solidFill>
                <a:latin typeface="Corbel"/>
                <a:cs typeface="Corbel"/>
              </a:rPr>
              <a:t>consequence</a:t>
            </a:r>
            <a:r>
              <a:rPr lang="fr-FR" sz="3200" b="1" dirty="0" smtClean="0">
                <a:solidFill>
                  <a:schemeClr val="tx1"/>
                </a:solidFill>
                <a:latin typeface="Corbel"/>
                <a:cs typeface="Corbel"/>
              </a:rPr>
              <a:t> of the bipartite nature of reality</a:t>
            </a:r>
          </a:p>
          <a:p>
            <a:pPr marL="457200" indent="-457200">
              <a:buFont typeface="Arial"/>
              <a:buChar char="•"/>
            </a:pPr>
            <a:r>
              <a:rPr lang="fr-FR" sz="3200" b="1" dirty="0" smtClean="0">
                <a:solidFill>
                  <a:schemeClr val="tx1"/>
                </a:solidFill>
                <a:latin typeface="Corbel"/>
                <a:cs typeface="Corbel"/>
              </a:rPr>
              <a:t>No </a:t>
            </a:r>
            <a:r>
              <a:rPr lang="fr-FR" sz="3200" b="1" dirty="0" err="1" smtClean="0">
                <a:solidFill>
                  <a:schemeClr val="tx1"/>
                </a:solidFill>
                <a:latin typeface="Corbel"/>
                <a:cs typeface="Corbel"/>
              </a:rPr>
              <a:t>spooky</a:t>
            </a:r>
            <a:r>
              <a:rPr lang="fr-FR" sz="3200" b="1" dirty="0" smtClean="0">
                <a:solidFill>
                  <a:schemeClr val="tx1"/>
                </a:solidFill>
                <a:latin typeface="Corbel"/>
                <a:cs typeface="Corbel"/>
              </a:rPr>
              <a:t> action</a:t>
            </a:r>
          </a:p>
        </p:txBody>
      </p:sp>
      <p:pic>
        <p:nvPicPr>
          <p:cNvPr id="17" name="Picture 50" descr="entanglement_brow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540693" y="1219027"/>
            <a:ext cx="3741574" cy="2428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 name="ZoneTexte 17"/>
          <p:cNvSpPr txBox="1"/>
          <p:nvPr/>
        </p:nvSpPr>
        <p:spPr>
          <a:xfrm>
            <a:off x="3505200" y="3725333"/>
            <a:ext cx="1878119" cy="523220"/>
          </a:xfrm>
          <a:prstGeom prst="rect">
            <a:avLst/>
          </a:prstGeom>
          <a:noFill/>
        </p:spPr>
        <p:txBody>
          <a:bodyPr wrap="none" rtlCol="0">
            <a:spAutoFit/>
          </a:bodyPr>
          <a:lstStyle/>
          <a:p>
            <a:r>
              <a:rPr lang="fr-FR" sz="2800" i="1" dirty="0" smtClean="0">
                <a:solidFill>
                  <a:srgbClr val="FFFFFF"/>
                </a:solidFill>
                <a:latin typeface="Corbel"/>
                <a:cs typeface="Corbel"/>
              </a:rPr>
              <a:t>EPR source</a:t>
            </a:r>
            <a:endParaRPr lang="fr-FR" sz="2800" i="1" dirty="0">
              <a:solidFill>
                <a:srgbClr val="FFFFFF"/>
              </a:solidFill>
              <a:latin typeface="Corbel"/>
              <a:cs typeface="Corbel"/>
            </a:endParaRPr>
          </a:p>
        </p:txBody>
      </p:sp>
      <p:pic>
        <p:nvPicPr>
          <p:cNvPr id="19" name="Image 18" descr="Ali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2031997"/>
            <a:ext cx="1973991" cy="1490132"/>
          </a:xfrm>
          <a:prstGeom prst="rect">
            <a:avLst/>
          </a:prstGeom>
        </p:spPr>
      </p:pic>
      <p:sp>
        <p:nvSpPr>
          <p:cNvPr id="20" name="ZoneTexte 19"/>
          <p:cNvSpPr txBox="1"/>
          <p:nvPr/>
        </p:nvSpPr>
        <p:spPr>
          <a:xfrm>
            <a:off x="982126" y="3539067"/>
            <a:ext cx="971321" cy="523220"/>
          </a:xfrm>
          <a:prstGeom prst="rect">
            <a:avLst/>
          </a:prstGeom>
          <a:noFill/>
        </p:spPr>
        <p:txBody>
          <a:bodyPr wrap="none" rtlCol="0">
            <a:spAutoFit/>
          </a:bodyPr>
          <a:lstStyle/>
          <a:p>
            <a:r>
              <a:rPr lang="fr-FR" sz="2800" i="1" dirty="0" smtClean="0">
                <a:solidFill>
                  <a:srgbClr val="FFFFFF"/>
                </a:solidFill>
                <a:latin typeface="Corbel"/>
                <a:cs typeface="Corbel"/>
              </a:rPr>
              <a:t>Alice</a:t>
            </a:r>
            <a:endParaRPr lang="fr-FR" sz="2800" i="1" dirty="0">
              <a:solidFill>
                <a:srgbClr val="FFFFFF"/>
              </a:solidFill>
              <a:latin typeface="Corbel"/>
              <a:cs typeface="Corbel"/>
            </a:endParaRPr>
          </a:p>
        </p:txBody>
      </p:sp>
      <p:pic>
        <p:nvPicPr>
          <p:cNvPr id="21" name="Image 20" descr="Bob-Marley-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8534" y="2048073"/>
            <a:ext cx="2336799" cy="1460205"/>
          </a:xfrm>
          <a:prstGeom prst="rect">
            <a:avLst/>
          </a:prstGeom>
        </p:spPr>
      </p:pic>
      <p:sp>
        <p:nvSpPr>
          <p:cNvPr id="22" name="ZoneTexte 21"/>
          <p:cNvSpPr txBox="1"/>
          <p:nvPr/>
        </p:nvSpPr>
        <p:spPr>
          <a:xfrm>
            <a:off x="7078123" y="3556001"/>
            <a:ext cx="843682" cy="523220"/>
          </a:xfrm>
          <a:prstGeom prst="rect">
            <a:avLst/>
          </a:prstGeom>
          <a:noFill/>
        </p:spPr>
        <p:txBody>
          <a:bodyPr wrap="none" rtlCol="0">
            <a:spAutoFit/>
          </a:bodyPr>
          <a:lstStyle/>
          <a:p>
            <a:r>
              <a:rPr lang="fr-FR" sz="2800" i="1" dirty="0" smtClean="0">
                <a:solidFill>
                  <a:srgbClr val="FFFFFF"/>
                </a:solidFill>
                <a:latin typeface="Corbel"/>
                <a:cs typeface="Corbel"/>
              </a:rPr>
              <a:t>Bob</a:t>
            </a:r>
            <a:endParaRPr lang="fr-FR" sz="2800" i="1" dirty="0">
              <a:solidFill>
                <a:srgbClr val="FFFFFF"/>
              </a:solidFill>
              <a:latin typeface="Corbel"/>
              <a:cs typeface="Corbel"/>
            </a:endParaRPr>
          </a:p>
        </p:txBody>
      </p:sp>
    </p:spTree>
    <p:extLst>
      <p:ext uri="{BB962C8B-B14F-4D97-AF65-F5344CB8AC3E}">
        <p14:creationId xmlns:p14="http://schemas.microsoft.com/office/powerpoint/2010/main" val="282413270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1800" y="0"/>
            <a:ext cx="8229600" cy="1143000"/>
          </a:xfrm>
        </p:spPr>
        <p:txBody>
          <a:bodyPr/>
          <a:lstStyle/>
          <a:p>
            <a:r>
              <a:rPr lang="fr-FR" dirty="0" err="1" smtClean="0"/>
              <a:t>Outline</a:t>
            </a:r>
            <a:endParaRPr lang="fr-FR" dirty="0"/>
          </a:p>
        </p:txBody>
      </p:sp>
      <p:sp>
        <p:nvSpPr>
          <p:cNvPr id="3" name="ZoneTexte 2"/>
          <p:cNvSpPr txBox="1"/>
          <p:nvPr/>
        </p:nvSpPr>
        <p:spPr>
          <a:xfrm>
            <a:off x="419100" y="1218505"/>
            <a:ext cx="8331200" cy="4524316"/>
          </a:xfrm>
          <a:prstGeom prst="rect">
            <a:avLst/>
          </a:prstGeom>
          <a:noFill/>
          <a:ln>
            <a:solidFill>
              <a:srgbClr val="FFFFFF"/>
            </a:solidFill>
          </a:ln>
        </p:spPr>
        <p:txBody>
          <a:bodyPr wrap="square" rtlCol="0">
            <a:spAutoFit/>
          </a:bodyPr>
          <a:lstStyle/>
          <a:p>
            <a:pPr marL="571500" indent="-571500">
              <a:buFont typeface="Arial"/>
              <a:buChar char="•"/>
            </a:pPr>
            <a:r>
              <a:rPr lang="fr-FR" sz="3600" dirty="0" smtClean="0">
                <a:solidFill>
                  <a:schemeClr val="tx1"/>
                </a:solidFill>
                <a:latin typeface="Corbel"/>
                <a:cs typeface="Corbel"/>
              </a:rPr>
              <a:t>Introduction: </a:t>
            </a:r>
            <a:r>
              <a:rPr lang="fr-FR" sz="3600" dirty="0" err="1" smtClean="0">
                <a:solidFill>
                  <a:schemeClr val="tx1"/>
                </a:solidFill>
                <a:latin typeface="Corbel"/>
                <a:cs typeface="Corbel"/>
              </a:rPr>
              <a:t>What</a:t>
            </a:r>
            <a:r>
              <a:rPr lang="fr-FR" sz="3600" dirty="0" smtClean="0">
                <a:solidFill>
                  <a:schemeClr val="tx1"/>
                </a:solidFill>
                <a:latin typeface="Corbel"/>
                <a:cs typeface="Corbel"/>
              </a:rPr>
              <a:t> </a:t>
            </a:r>
            <a:r>
              <a:rPr lang="fr-FR" sz="3600" dirty="0" err="1" smtClean="0">
                <a:solidFill>
                  <a:schemeClr val="tx1"/>
                </a:solidFill>
                <a:latin typeface="Corbel"/>
                <a:cs typeface="Corbel"/>
              </a:rPr>
              <a:t>is</a:t>
            </a:r>
            <a:r>
              <a:rPr lang="fr-FR" sz="3600" dirty="0" smtClean="0">
                <a:solidFill>
                  <a:schemeClr val="tx1"/>
                </a:solidFill>
                <a:latin typeface="Corbel"/>
                <a:cs typeface="Corbel"/>
              </a:rPr>
              <a:t> a </a:t>
            </a:r>
            <a:r>
              <a:rPr lang="fr-FR" sz="3600" dirty="0" err="1" smtClean="0">
                <a:solidFill>
                  <a:schemeClr val="tx1"/>
                </a:solidFill>
                <a:latin typeface="Corbel"/>
                <a:cs typeface="Corbel"/>
              </a:rPr>
              <a:t>physical</a:t>
            </a:r>
            <a:r>
              <a:rPr lang="fr-FR" sz="3600" dirty="0" smtClean="0">
                <a:solidFill>
                  <a:schemeClr val="tx1"/>
                </a:solidFill>
                <a:latin typeface="Corbel"/>
                <a:cs typeface="Corbel"/>
              </a:rPr>
              <a:t> state? =&gt; </a:t>
            </a:r>
            <a:r>
              <a:rPr lang="fr-FR" sz="3600" i="1" dirty="0" smtClean="0">
                <a:solidFill>
                  <a:schemeClr val="tx1"/>
                </a:solidFill>
                <a:latin typeface="Corbel"/>
                <a:cs typeface="Corbel"/>
              </a:rPr>
              <a:t>The « quantum </a:t>
            </a:r>
            <a:r>
              <a:rPr lang="fr-FR" sz="3600" i="1" dirty="0" err="1" smtClean="0">
                <a:solidFill>
                  <a:schemeClr val="tx1"/>
                </a:solidFill>
                <a:latin typeface="Corbel"/>
                <a:cs typeface="Corbel"/>
              </a:rPr>
              <a:t>problem</a:t>
            </a:r>
            <a:r>
              <a:rPr lang="fr-FR" sz="3600" i="1" dirty="0" smtClean="0">
                <a:solidFill>
                  <a:schemeClr val="tx1"/>
                </a:solidFill>
                <a:latin typeface="Corbel"/>
                <a:cs typeface="Corbel"/>
              </a:rPr>
              <a:t> »</a:t>
            </a:r>
          </a:p>
          <a:p>
            <a:pPr marL="571500" indent="-571500">
              <a:buFont typeface="Arial"/>
              <a:buChar char="•"/>
            </a:pPr>
            <a:endParaRPr lang="fr-FR" sz="3600" i="1" dirty="0" smtClean="0">
              <a:solidFill>
                <a:schemeClr val="tx1"/>
              </a:solidFill>
              <a:latin typeface="Corbel"/>
              <a:cs typeface="Corbel"/>
            </a:endParaRPr>
          </a:p>
          <a:p>
            <a:pPr marL="571500" indent="-571500">
              <a:buFont typeface="Arial"/>
              <a:buChar char="•"/>
            </a:pPr>
            <a:r>
              <a:rPr lang="fr-FR" sz="3600" dirty="0" err="1" smtClean="0">
                <a:solidFill>
                  <a:schemeClr val="tx1"/>
                </a:solidFill>
                <a:latin typeface="Corbel"/>
                <a:cs typeface="Corbel"/>
              </a:rPr>
              <a:t>Rebuilding</a:t>
            </a:r>
            <a:r>
              <a:rPr lang="fr-FR" sz="3600" dirty="0" smtClean="0">
                <a:solidFill>
                  <a:schemeClr val="tx1"/>
                </a:solidFill>
                <a:latin typeface="Corbel"/>
                <a:cs typeface="Corbel"/>
              </a:rPr>
              <a:t> a quantum </a:t>
            </a:r>
            <a:r>
              <a:rPr lang="fr-FR" sz="3600" dirty="0" err="1" smtClean="0">
                <a:solidFill>
                  <a:schemeClr val="tx1"/>
                </a:solidFill>
                <a:latin typeface="Corbel"/>
                <a:cs typeface="Corbel"/>
              </a:rPr>
              <a:t>ontology</a:t>
            </a:r>
            <a:endParaRPr lang="fr-FR" sz="3600" dirty="0" smtClean="0">
              <a:solidFill>
                <a:schemeClr val="tx1"/>
              </a:solidFill>
              <a:latin typeface="Corbel"/>
              <a:cs typeface="Corbel"/>
            </a:endParaRPr>
          </a:p>
          <a:p>
            <a:pPr marL="571500" indent="-571500">
              <a:buFont typeface="Arial"/>
              <a:buChar char="•"/>
            </a:pPr>
            <a:r>
              <a:rPr lang="fr-FR" sz="3600" dirty="0" err="1" smtClean="0">
                <a:solidFill>
                  <a:schemeClr val="tx1"/>
                </a:solidFill>
                <a:latin typeface="Corbel"/>
                <a:cs typeface="Corbel"/>
              </a:rPr>
              <a:t>Revisiting</a:t>
            </a:r>
            <a:r>
              <a:rPr lang="fr-FR" sz="3600" dirty="0" smtClean="0">
                <a:solidFill>
                  <a:schemeClr val="tx1"/>
                </a:solidFill>
                <a:latin typeface="Corbel"/>
                <a:cs typeface="Corbel"/>
              </a:rPr>
              <a:t> </a:t>
            </a:r>
            <a:r>
              <a:rPr lang="fr-FR" sz="3600" dirty="0" err="1" smtClean="0">
                <a:solidFill>
                  <a:schemeClr val="tx1"/>
                </a:solidFill>
                <a:latin typeface="Corbel"/>
                <a:cs typeface="Corbel"/>
              </a:rPr>
              <a:t>quantumness</a:t>
            </a:r>
            <a:endParaRPr lang="fr-FR" sz="3600" dirty="0" smtClean="0">
              <a:solidFill>
                <a:schemeClr val="tx1"/>
              </a:solidFill>
              <a:latin typeface="Corbel"/>
              <a:cs typeface="Corbel"/>
            </a:endParaRPr>
          </a:p>
          <a:p>
            <a:pPr marL="571500" indent="-571500">
              <a:buFont typeface="Arial"/>
              <a:buChar char="•"/>
            </a:pPr>
            <a:r>
              <a:rPr lang="fr-FR" sz="3600" b="1" dirty="0" err="1" smtClean="0">
                <a:solidFill>
                  <a:schemeClr val="tx1"/>
                </a:solidFill>
                <a:latin typeface="Corbel"/>
                <a:cs typeface="Corbel"/>
              </a:rPr>
              <a:t>Recovering</a:t>
            </a:r>
            <a:r>
              <a:rPr lang="fr-FR" sz="3600" b="1" dirty="0" smtClean="0">
                <a:solidFill>
                  <a:schemeClr val="tx1"/>
                </a:solidFill>
                <a:latin typeface="Corbel"/>
                <a:cs typeface="Corbel"/>
              </a:rPr>
              <a:t> the quantum </a:t>
            </a:r>
            <a:r>
              <a:rPr lang="fr-FR" sz="3600" b="1" dirty="0" err="1" smtClean="0">
                <a:solidFill>
                  <a:schemeClr val="tx1"/>
                </a:solidFill>
                <a:latin typeface="Corbel"/>
                <a:cs typeface="Corbel"/>
              </a:rPr>
              <a:t>formalism</a:t>
            </a:r>
            <a:endParaRPr lang="fr-FR" sz="3600" b="1" dirty="0" smtClean="0">
              <a:solidFill>
                <a:schemeClr val="tx1"/>
              </a:solidFill>
              <a:latin typeface="Corbel"/>
              <a:cs typeface="Corbel"/>
            </a:endParaRPr>
          </a:p>
          <a:p>
            <a:pPr marL="571500" indent="-571500">
              <a:buFont typeface="Arial"/>
              <a:buChar char="•"/>
            </a:pPr>
            <a:endParaRPr lang="fr-FR" sz="3600" dirty="0" smtClean="0">
              <a:solidFill>
                <a:schemeClr val="tx1"/>
              </a:solidFill>
              <a:latin typeface="Corbel"/>
              <a:cs typeface="Corbel"/>
            </a:endParaRPr>
          </a:p>
          <a:p>
            <a:pPr marL="571500" indent="-571500">
              <a:buFont typeface="Arial"/>
              <a:buChar char="•"/>
            </a:pPr>
            <a:r>
              <a:rPr lang="fr-FR" sz="3600" dirty="0" smtClean="0">
                <a:solidFill>
                  <a:schemeClr val="tx1"/>
                </a:solidFill>
                <a:latin typeface="Corbel"/>
                <a:cs typeface="Corbel"/>
              </a:rPr>
              <a:t>Conclusions. Outlook.</a:t>
            </a:r>
          </a:p>
        </p:txBody>
      </p:sp>
    </p:spTree>
    <p:extLst>
      <p:ext uri="{BB962C8B-B14F-4D97-AF65-F5344CB8AC3E}">
        <p14:creationId xmlns:p14="http://schemas.microsoft.com/office/powerpoint/2010/main" val="1641723473"/>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re 3"/>
          <p:cNvSpPr>
            <a:spLocks noGrp="1"/>
          </p:cNvSpPr>
          <p:nvPr>
            <p:ph type="title"/>
          </p:nvPr>
        </p:nvSpPr>
        <p:spPr>
          <a:xfrm>
            <a:off x="457200" y="0"/>
            <a:ext cx="8229600" cy="1143000"/>
          </a:xfrm>
        </p:spPr>
        <p:txBody>
          <a:bodyPr>
            <a:normAutofit fontScale="90000"/>
          </a:bodyPr>
          <a:lstStyle/>
          <a:p>
            <a:r>
              <a:rPr lang="fr-FR" dirty="0" smtClean="0"/>
              <a:t>Back to </a:t>
            </a:r>
            <a:r>
              <a:rPr lang="fr-FR" dirty="0" err="1" smtClean="0"/>
              <a:t>ordinary</a:t>
            </a:r>
            <a:r>
              <a:rPr lang="fr-FR" dirty="0" smtClean="0"/>
              <a:t> </a:t>
            </a:r>
            <a:r>
              <a:rPr lang="fr-FR" dirty="0" err="1" smtClean="0"/>
              <a:t>discomfort</a:t>
            </a:r>
            <a:r>
              <a:rPr lang="fr-FR" dirty="0" smtClean="0"/>
              <a:t> zones</a:t>
            </a:r>
            <a:endParaRPr lang="fr-FR" dirty="0"/>
          </a:p>
        </p:txBody>
      </p:sp>
      <p:sp>
        <p:nvSpPr>
          <p:cNvPr id="41" name="ZoneTexte 40"/>
          <p:cNvSpPr txBox="1"/>
          <p:nvPr/>
        </p:nvSpPr>
        <p:spPr>
          <a:xfrm>
            <a:off x="397933" y="3451020"/>
            <a:ext cx="4309534" cy="3046988"/>
          </a:xfrm>
          <a:prstGeom prst="rect">
            <a:avLst/>
          </a:prstGeom>
          <a:noFill/>
          <a:ln>
            <a:solidFill>
              <a:schemeClr val="tx1"/>
            </a:solidFill>
          </a:ln>
        </p:spPr>
        <p:txBody>
          <a:bodyPr wrap="square" rtlCol="0">
            <a:spAutoFit/>
          </a:bodyPr>
          <a:lstStyle/>
          <a:p>
            <a:r>
              <a:rPr lang="fr-FR" sz="3200" b="1" dirty="0">
                <a:solidFill>
                  <a:schemeClr val="tx1"/>
                </a:solidFill>
                <a:latin typeface="Corbel"/>
                <a:cs typeface="Corbel"/>
                <a:sym typeface="Wingdings"/>
              </a:rPr>
              <a:t>Q</a:t>
            </a:r>
            <a:r>
              <a:rPr lang="fr-FR" sz="3200" b="1" dirty="0" smtClean="0">
                <a:solidFill>
                  <a:schemeClr val="tx1"/>
                </a:solidFill>
                <a:latin typeface="Corbel"/>
                <a:cs typeface="Corbel"/>
                <a:sym typeface="Wingdings"/>
              </a:rPr>
              <a:t>uantum reality</a:t>
            </a:r>
          </a:p>
          <a:p>
            <a:pPr marL="457200" indent="-457200">
              <a:buFont typeface="Arial"/>
              <a:buChar char="•"/>
            </a:pPr>
            <a:r>
              <a:rPr lang="fr-FR" sz="3200" dirty="0" err="1" smtClean="0">
                <a:solidFill>
                  <a:srgbClr val="FFFF00"/>
                </a:solidFill>
                <a:latin typeface="Corbel"/>
                <a:cs typeface="Corbel"/>
                <a:sym typeface="Wingdings"/>
              </a:rPr>
              <a:t>Hidden</a:t>
            </a:r>
            <a:r>
              <a:rPr lang="fr-FR" sz="3200" dirty="0" smtClean="0">
                <a:solidFill>
                  <a:srgbClr val="FFFF00"/>
                </a:solidFill>
                <a:latin typeface="Corbel"/>
                <a:cs typeface="Corbel"/>
                <a:sym typeface="Wingdings"/>
              </a:rPr>
              <a:t> </a:t>
            </a:r>
            <a:r>
              <a:rPr lang="fr-FR" sz="3200" dirty="0" smtClean="0">
                <a:solidFill>
                  <a:srgbClr val="FFFF00"/>
                </a:solidFill>
                <a:latin typeface="Zapf Dingbats"/>
                <a:ea typeface="Zapf Dingbats"/>
                <a:cs typeface="Zapf Dingbats"/>
                <a:sym typeface="Zapf Dingbats"/>
              </a:rPr>
              <a:t>✔</a:t>
            </a:r>
            <a:endParaRPr lang="fr-FR" sz="3200" dirty="0" smtClean="0">
              <a:solidFill>
                <a:srgbClr val="FFFF00"/>
              </a:solidFill>
              <a:latin typeface="Corbel"/>
              <a:cs typeface="Corbel"/>
              <a:sym typeface="Wingdings"/>
            </a:endParaRPr>
          </a:p>
          <a:p>
            <a:pPr marL="457200" indent="-457200">
              <a:buFont typeface="Arial"/>
              <a:buChar char="•"/>
            </a:pPr>
            <a:r>
              <a:rPr lang="fr-FR" sz="3200" dirty="0" smtClean="0">
                <a:solidFill>
                  <a:srgbClr val="FFFF00"/>
                </a:solidFill>
                <a:latin typeface="Corbel"/>
                <a:cs typeface="Corbel"/>
                <a:sym typeface="Wingdings"/>
              </a:rPr>
              <a:t>Superpositions </a:t>
            </a:r>
            <a:r>
              <a:rPr lang="fr-FR" sz="3200" dirty="0" smtClean="0">
                <a:solidFill>
                  <a:srgbClr val="FFFF00"/>
                </a:solidFill>
                <a:latin typeface="Zapf Dingbats"/>
                <a:ea typeface="Zapf Dingbats"/>
                <a:cs typeface="Zapf Dingbats"/>
                <a:sym typeface="Zapf Dingbats"/>
              </a:rPr>
              <a:t>✔</a:t>
            </a:r>
            <a:endParaRPr lang="fr-FR" sz="3200" dirty="0" smtClean="0">
              <a:solidFill>
                <a:srgbClr val="FFFF00"/>
              </a:solidFill>
              <a:latin typeface="Corbel"/>
              <a:cs typeface="Corbel"/>
              <a:sym typeface="Wingdings"/>
            </a:endParaRPr>
          </a:p>
          <a:p>
            <a:pPr marL="457200" indent="-457200">
              <a:buFont typeface="Arial"/>
              <a:buChar char="•"/>
            </a:pPr>
            <a:r>
              <a:rPr lang="fr-FR" sz="3200" dirty="0">
                <a:solidFill>
                  <a:srgbClr val="FFFF00"/>
                </a:solidFill>
                <a:latin typeface="Corbel"/>
                <a:cs typeface="Corbel"/>
                <a:sym typeface="Wingdings"/>
              </a:rPr>
              <a:t>N</a:t>
            </a:r>
            <a:r>
              <a:rPr lang="fr-FR" sz="3200" dirty="0" smtClean="0">
                <a:solidFill>
                  <a:srgbClr val="FFFF00"/>
                </a:solidFill>
                <a:latin typeface="Corbel"/>
                <a:cs typeface="Corbel"/>
                <a:sym typeface="Wingdings"/>
              </a:rPr>
              <a:t>on-</a:t>
            </a:r>
            <a:r>
              <a:rPr lang="fr-FR" sz="3200" dirty="0" err="1" smtClean="0">
                <a:solidFill>
                  <a:srgbClr val="FFFF00"/>
                </a:solidFill>
                <a:latin typeface="Corbel"/>
                <a:cs typeface="Corbel"/>
                <a:sym typeface="Wingdings"/>
              </a:rPr>
              <a:t>locality</a:t>
            </a:r>
            <a:r>
              <a:rPr lang="fr-FR" sz="3200" dirty="0" smtClean="0">
                <a:solidFill>
                  <a:srgbClr val="FFFF00"/>
                </a:solidFill>
                <a:latin typeface="Corbel"/>
                <a:cs typeface="Corbel"/>
                <a:sym typeface="Wingdings"/>
              </a:rPr>
              <a:t>, </a:t>
            </a:r>
            <a:r>
              <a:rPr lang="fr-FR" sz="3200" dirty="0" err="1" smtClean="0">
                <a:solidFill>
                  <a:srgbClr val="FFFF00"/>
                </a:solidFill>
                <a:latin typeface="Corbel"/>
                <a:cs typeface="Corbel"/>
                <a:sym typeface="Wingdings"/>
              </a:rPr>
              <a:t>spooky</a:t>
            </a:r>
            <a:r>
              <a:rPr lang="fr-FR" sz="3200" dirty="0" smtClean="0">
                <a:solidFill>
                  <a:srgbClr val="FFFF00"/>
                </a:solidFill>
                <a:latin typeface="Corbel"/>
                <a:cs typeface="Corbel"/>
                <a:sym typeface="Wingdings"/>
              </a:rPr>
              <a:t> action </a:t>
            </a:r>
            <a:r>
              <a:rPr lang="fr-FR" sz="3200" dirty="0">
                <a:solidFill>
                  <a:srgbClr val="FFFF00"/>
                </a:solidFill>
                <a:latin typeface="Corbel"/>
                <a:cs typeface="Corbel"/>
                <a:sym typeface="Wingdings"/>
              </a:rPr>
              <a:t> </a:t>
            </a:r>
            <a:r>
              <a:rPr lang="fr-FR" sz="3200" dirty="0" smtClean="0">
                <a:solidFill>
                  <a:srgbClr val="FFFF00"/>
                </a:solidFill>
                <a:latin typeface="Zapf Dingbats"/>
                <a:ea typeface="Zapf Dingbats"/>
                <a:cs typeface="Zapf Dingbats"/>
                <a:sym typeface="Zapf Dingbats"/>
              </a:rPr>
              <a:t>✔</a:t>
            </a:r>
            <a:endParaRPr lang="fr-FR" sz="3200" b="1" dirty="0" smtClean="0">
              <a:solidFill>
                <a:srgbClr val="FFFF00"/>
              </a:solidFill>
              <a:latin typeface="Corbel"/>
              <a:cs typeface="Corbel"/>
              <a:sym typeface="Wingdings"/>
            </a:endParaRPr>
          </a:p>
          <a:p>
            <a:pPr marL="457200" indent="-457200">
              <a:buFont typeface="Arial"/>
              <a:buChar char="•"/>
            </a:pPr>
            <a:r>
              <a:rPr lang="fr-FR" sz="3200" i="1" dirty="0" err="1" smtClean="0">
                <a:solidFill>
                  <a:srgbClr val="15FF1F"/>
                </a:solidFill>
                <a:latin typeface="Corbel"/>
                <a:cs typeface="Corbel"/>
                <a:sym typeface="Wingdings"/>
              </a:rPr>
              <a:t>Unitary</a:t>
            </a:r>
            <a:r>
              <a:rPr lang="fr-FR" sz="3200" i="1" dirty="0" smtClean="0">
                <a:solidFill>
                  <a:srgbClr val="15FF1F"/>
                </a:solidFill>
                <a:latin typeface="Corbel"/>
                <a:cs typeface="Corbel"/>
                <a:sym typeface="Wingdings"/>
              </a:rPr>
              <a:t> </a:t>
            </a:r>
            <a:r>
              <a:rPr lang="fr-FR" sz="3200" i="1" dirty="0" err="1" smtClean="0">
                <a:solidFill>
                  <a:srgbClr val="15FF1F"/>
                </a:solidFill>
                <a:latin typeface="Corbel"/>
                <a:cs typeface="Corbel"/>
                <a:sym typeface="Wingdings"/>
              </a:rPr>
              <a:t>evolution</a:t>
            </a:r>
            <a:endParaRPr lang="fr-FR" sz="3200" i="1" dirty="0" smtClean="0">
              <a:solidFill>
                <a:srgbClr val="15FF1F"/>
              </a:solidFill>
              <a:latin typeface="Corbel"/>
              <a:cs typeface="Corbel"/>
              <a:sym typeface="Wingdings"/>
            </a:endParaRPr>
          </a:p>
        </p:txBody>
      </p:sp>
      <p:sp>
        <p:nvSpPr>
          <p:cNvPr id="4" name="Ellipse 3"/>
          <p:cNvSpPr/>
          <p:nvPr/>
        </p:nvSpPr>
        <p:spPr>
          <a:xfrm>
            <a:off x="1727200" y="1549400"/>
            <a:ext cx="1879600" cy="1744116"/>
          </a:xfrm>
          <a:prstGeom prst="ellipse">
            <a:avLst/>
          </a:prstGeom>
          <a:solidFill>
            <a:srgbClr val="FFFF66"/>
          </a:solidFill>
          <a:ln w="762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200" dirty="0">
              <a:solidFill>
                <a:schemeClr val="bg1"/>
              </a:solidFill>
            </a:endParaRPr>
          </a:p>
        </p:txBody>
      </p:sp>
      <p:sp>
        <p:nvSpPr>
          <p:cNvPr id="5" name="Ellipse 4"/>
          <p:cNvSpPr/>
          <p:nvPr/>
        </p:nvSpPr>
        <p:spPr>
          <a:xfrm>
            <a:off x="5029201" y="1807616"/>
            <a:ext cx="2489200" cy="1295400"/>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6" name="Rectangle 5"/>
          <p:cNvSpPr/>
          <p:nvPr/>
        </p:nvSpPr>
        <p:spPr>
          <a:xfrm>
            <a:off x="5401428" y="1932384"/>
            <a:ext cx="1804100" cy="1077218"/>
          </a:xfrm>
          <a:prstGeom prst="rect">
            <a:avLst/>
          </a:prstGeom>
        </p:spPr>
        <p:txBody>
          <a:bodyPr wrap="none">
            <a:spAutoFit/>
          </a:bodyPr>
          <a:lstStyle/>
          <a:p>
            <a:pPr algn="ctr"/>
            <a:r>
              <a:rPr lang="fr-FR" sz="3200" dirty="0" err="1" smtClean="0">
                <a:solidFill>
                  <a:schemeClr val="bg1"/>
                </a:solidFill>
              </a:rPr>
              <a:t>Contexts</a:t>
            </a:r>
            <a:endParaRPr lang="fr-FR" sz="3200" dirty="0">
              <a:solidFill>
                <a:schemeClr val="bg1"/>
              </a:solidFill>
            </a:endParaRPr>
          </a:p>
          <a:p>
            <a:pPr algn="ctr"/>
            <a:r>
              <a:rPr lang="fr-FR" sz="3200" dirty="0" smtClean="0">
                <a:solidFill>
                  <a:schemeClr val="bg1"/>
                </a:solidFill>
              </a:rPr>
              <a:t>« Ô »</a:t>
            </a:r>
          </a:p>
        </p:txBody>
      </p:sp>
      <p:sp>
        <p:nvSpPr>
          <p:cNvPr id="7" name="ZoneTexte 6"/>
          <p:cNvSpPr txBox="1"/>
          <p:nvPr/>
        </p:nvSpPr>
        <p:spPr>
          <a:xfrm>
            <a:off x="4783668" y="3463720"/>
            <a:ext cx="3920066" cy="3046988"/>
          </a:xfrm>
          <a:prstGeom prst="rect">
            <a:avLst/>
          </a:prstGeom>
          <a:noFill/>
          <a:ln>
            <a:solidFill>
              <a:schemeClr val="tx1"/>
            </a:solidFill>
          </a:ln>
        </p:spPr>
        <p:txBody>
          <a:bodyPr wrap="square" rtlCol="0">
            <a:spAutoFit/>
          </a:bodyPr>
          <a:lstStyle/>
          <a:p>
            <a:r>
              <a:rPr lang="fr-FR" sz="3200" b="1" dirty="0" err="1" smtClean="0">
                <a:solidFill>
                  <a:schemeClr val="tx1"/>
                </a:solidFill>
                <a:latin typeface="Corbel"/>
                <a:cs typeface="Corbel"/>
                <a:sym typeface="Wingdings"/>
              </a:rPr>
              <a:t>Classical</a:t>
            </a:r>
            <a:r>
              <a:rPr lang="fr-FR" sz="3200" b="1" dirty="0" smtClean="0">
                <a:solidFill>
                  <a:schemeClr val="tx1"/>
                </a:solidFill>
                <a:latin typeface="Corbel"/>
                <a:cs typeface="Corbel"/>
                <a:sym typeface="Wingdings"/>
              </a:rPr>
              <a:t> </a:t>
            </a:r>
            <a:r>
              <a:rPr lang="fr-FR" sz="3200" b="1" dirty="0" err="1" smtClean="0">
                <a:solidFill>
                  <a:schemeClr val="tx1"/>
                </a:solidFill>
                <a:latin typeface="Corbel"/>
                <a:cs typeface="Corbel"/>
                <a:sym typeface="Wingdings"/>
              </a:rPr>
              <a:t>contexts</a:t>
            </a:r>
            <a:endParaRPr lang="fr-FR" sz="3200" b="1" dirty="0" smtClean="0">
              <a:solidFill>
                <a:schemeClr val="tx1"/>
              </a:solidFill>
              <a:latin typeface="Corbel"/>
              <a:cs typeface="Corbel"/>
              <a:sym typeface="Wingdings"/>
            </a:endParaRPr>
          </a:p>
          <a:p>
            <a:pPr marL="457200" indent="-457200">
              <a:buFont typeface="Arial"/>
              <a:buChar char="•"/>
            </a:pPr>
            <a:r>
              <a:rPr lang="fr-FR" sz="3200" dirty="0" smtClean="0">
                <a:solidFill>
                  <a:srgbClr val="FFFF00"/>
                </a:solidFill>
                <a:latin typeface="Corbel"/>
                <a:cs typeface="Corbel"/>
                <a:sym typeface="Wingdings"/>
              </a:rPr>
              <a:t>Quantum-</a:t>
            </a:r>
            <a:r>
              <a:rPr lang="fr-FR" sz="3200" dirty="0" err="1" smtClean="0">
                <a:solidFill>
                  <a:srgbClr val="FFFF00"/>
                </a:solidFill>
                <a:latin typeface="Corbel"/>
                <a:cs typeface="Corbel"/>
                <a:sym typeface="Wingdings"/>
              </a:rPr>
              <a:t>classical</a:t>
            </a:r>
            <a:r>
              <a:rPr lang="fr-FR" sz="3200" dirty="0" smtClean="0">
                <a:solidFill>
                  <a:srgbClr val="FFFF00"/>
                </a:solidFill>
                <a:latin typeface="Corbel"/>
                <a:cs typeface="Corbel"/>
                <a:sym typeface="Wingdings"/>
              </a:rPr>
              <a:t> </a:t>
            </a:r>
            <a:r>
              <a:rPr lang="fr-FR" sz="3200" dirty="0" err="1" smtClean="0">
                <a:solidFill>
                  <a:srgbClr val="FFFF00"/>
                </a:solidFill>
                <a:latin typeface="Corbel"/>
                <a:cs typeface="Corbel"/>
                <a:sym typeface="Wingdings"/>
              </a:rPr>
              <a:t>boundary</a:t>
            </a:r>
            <a:r>
              <a:rPr lang="fr-FR" sz="3200" dirty="0">
                <a:solidFill>
                  <a:srgbClr val="FFFF00"/>
                </a:solidFill>
                <a:latin typeface="Corbel"/>
                <a:cs typeface="Corbel"/>
                <a:sym typeface="Wingdings"/>
              </a:rPr>
              <a:t> </a:t>
            </a:r>
            <a:r>
              <a:rPr lang="fr-FR" sz="3200" dirty="0" smtClean="0">
                <a:solidFill>
                  <a:srgbClr val="FFFF00"/>
                </a:solidFill>
                <a:latin typeface="Zapf Dingbats"/>
                <a:ea typeface="Zapf Dingbats"/>
                <a:cs typeface="Zapf Dingbats"/>
                <a:sym typeface="Zapf Dingbats"/>
              </a:rPr>
              <a:t>✔</a:t>
            </a:r>
            <a:endParaRPr lang="fr-FR" sz="3200" dirty="0" smtClean="0">
              <a:solidFill>
                <a:srgbClr val="FFFF00"/>
              </a:solidFill>
              <a:latin typeface="Corbel"/>
              <a:cs typeface="Corbel"/>
              <a:sym typeface="Wingdings"/>
            </a:endParaRPr>
          </a:p>
          <a:p>
            <a:pPr marL="457200" indent="-457200">
              <a:buFont typeface="Arial"/>
              <a:buChar char="•"/>
            </a:pPr>
            <a:r>
              <a:rPr lang="fr-FR" sz="3200" dirty="0" err="1" smtClean="0">
                <a:solidFill>
                  <a:srgbClr val="FFFF00"/>
                </a:solidFill>
                <a:latin typeface="Corbel"/>
                <a:cs typeface="Corbel"/>
                <a:sym typeface="Wingdings"/>
              </a:rPr>
              <a:t>Randomness</a:t>
            </a:r>
            <a:r>
              <a:rPr lang="fr-FR" sz="3200" dirty="0" smtClean="0">
                <a:solidFill>
                  <a:srgbClr val="FFFF00"/>
                </a:solidFill>
                <a:latin typeface="Corbel"/>
                <a:cs typeface="Corbel"/>
                <a:sym typeface="Wingdings"/>
              </a:rPr>
              <a:t> </a:t>
            </a:r>
            <a:r>
              <a:rPr lang="fr-FR" sz="3200" dirty="0">
                <a:solidFill>
                  <a:srgbClr val="FFFF00"/>
                </a:solidFill>
                <a:latin typeface="Zapf Dingbats"/>
                <a:ea typeface="Zapf Dingbats"/>
                <a:cs typeface="Zapf Dingbats"/>
                <a:sym typeface="Zapf Dingbats"/>
              </a:rPr>
              <a:t>✔</a:t>
            </a:r>
            <a:endParaRPr lang="fr-FR" sz="3200" dirty="0" smtClean="0">
              <a:solidFill>
                <a:srgbClr val="FFFF00"/>
              </a:solidFill>
              <a:latin typeface="Corbel"/>
              <a:cs typeface="Corbel"/>
              <a:sym typeface="Wingdings"/>
            </a:endParaRPr>
          </a:p>
          <a:p>
            <a:pPr marL="457200" indent="-457200">
              <a:buFont typeface="Arial"/>
              <a:buChar char="•"/>
            </a:pPr>
            <a:r>
              <a:rPr lang="fr-FR" sz="3200" i="1" dirty="0" smtClean="0">
                <a:solidFill>
                  <a:srgbClr val="15FF1F"/>
                </a:solidFill>
                <a:latin typeface="Corbel"/>
                <a:cs typeface="Corbel"/>
                <a:sym typeface="Wingdings"/>
              </a:rPr>
              <a:t>Non-</a:t>
            </a:r>
            <a:r>
              <a:rPr lang="fr-FR" sz="3200" i="1" dirty="0" err="1" smtClean="0">
                <a:solidFill>
                  <a:srgbClr val="15FF1F"/>
                </a:solidFill>
                <a:latin typeface="Corbel"/>
                <a:cs typeface="Corbel"/>
                <a:sym typeface="Wingdings"/>
              </a:rPr>
              <a:t>unitary</a:t>
            </a:r>
            <a:r>
              <a:rPr lang="fr-FR" sz="3200" i="1" dirty="0" smtClean="0">
                <a:solidFill>
                  <a:srgbClr val="15FF1F"/>
                </a:solidFill>
                <a:latin typeface="Corbel"/>
                <a:cs typeface="Corbel"/>
                <a:sym typeface="Wingdings"/>
              </a:rPr>
              <a:t> </a:t>
            </a:r>
            <a:r>
              <a:rPr lang="fr-FR" sz="3200" i="1" dirty="0" err="1" smtClean="0">
                <a:solidFill>
                  <a:srgbClr val="15FF1F"/>
                </a:solidFill>
                <a:latin typeface="Corbel"/>
                <a:cs typeface="Corbel"/>
                <a:sym typeface="Wingdings"/>
              </a:rPr>
              <a:t>evolution</a:t>
            </a:r>
            <a:endParaRPr lang="fr-FR" sz="3200" i="1" dirty="0" smtClean="0">
              <a:solidFill>
                <a:srgbClr val="15FF1F"/>
              </a:solidFill>
              <a:latin typeface="Corbel"/>
              <a:cs typeface="Corbel"/>
              <a:sym typeface="Wingdings"/>
            </a:endParaRPr>
          </a:p>
        </p:txBody>
      </p:sp>
      <p:grpSp>
        <p:nvGrpSpPr>
          <p:cNvPr id="10" name="Grouper 9"/>
          <p:cNvGrpSpPr/>
          <p:nvPr/>
        </p:nvGrpSpPr>
        <p:grpSpPr>
          <a:xfrm rot="19577318">
            <a:off x="7409263" y="1246884"/>
            <a:ext cx="663713" cy="552042"/>
            <a:chOff x="5016500" y="3860800"/>
            <a:chExt cx="772148" cy="711200"/>
          </a:xfrm>
        </p:grpSpPr>
        <p:grpSp>
          <p:nvGrpSpPr>
            <p:cNvPr id="11" name="Grouper 10"/>
            <p:cNvGrpSpPr/>
            <p:nvPr/>
          </p:nvGrpSpPr>
          <p:grpSpPr>
            <a:xfrm>
              <a:off x="5016500" y="3860800"/>
              <a:ext cx="772148" cy="711200"/>
              <a:chOff x="4622800" y="6019800"/>
              <a:chExt cx="772148" cy="711200"/>
            </a:xfrm>
          </p:grpSpPr>
          <p:sp>
            <p:nvSpPr>
              <p:cNvPr id="18" name="Rectangle 17"/>
              <p:cNvSpPr/>
              <p:nvPr/>
            </p:nvSpPr>
            <p:spPr>
              <a:xfrm>
                <a:off x="4622800" y="6261100"/>
                <a:ext cx="508000" cy="469900"/>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Parallélogramme 18"/>
              <p:cNvSpPr/>
              <p:nvPr/>
            </p:nvSpPr>
            <p:spPr>
              <a:xfrm>
                <a:off x="4622800" y="6019800"/>
                <a:ext cx="698500" cy="241300"/>
              </a:xfrm>
              <a:prstGeom prst="parallelogram">
                <a:avLst>
                  <a:gd name="adj" fmla="val 71154"/>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Parallélogramme 19"/>
              <p:cNvSpPr/>
              <p:nvPr/>
            </p:nvSpPr>
            <p:spPr>
              <a:xfrm rot="18798636">
                <a:off x="4929577" y="6214264"/>
                <a:ext cx="605193" cy="325548"/>
              </a:xfrm>
              <a:prstGeom prst="parallelogram">
                <a:avLst>
                  <a:gd name="adj" fmla="val 102037"/>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2" name="Ellipse 11"/>
            <p:cNvSpPr/>
            <p:nvPr/>
          </p:nvSpPr>
          <p:spPr>
            <a:xfrm>
              <a:off x="5232400" y="42799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Ellipse 12"/>
            <p:cNvSpPr/>
            <p:nvPr/>
          </p:nvSpPr>
          <p:spPr>
            <a:xfrm>
              <a:off x="5588000" y="42672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llipse 13"/>
            <p:cNvSpPr/>
            <p:nvPr/>
          </p:nvSpPr>
          <p:spPr>
            <a:xfrm>
              <a:off x="5613400" y="41148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p:cNvSpPr/>
            <p:nvPr/>
          </p:nvSpPr>
          <p:spPr>
            <a:xfrm>
              <a:off x="5168900" y="39751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llipse 15"/>
            <p:cNvSpPr/>
            <p:nvPr/>
          </p:nvSpPr>
          <p:spPr>
            <a:xfrm>
              <a:off x="5346700" y="39497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llipse 16"/>
            <p:cNvSpPr/>
            <p:nvPr/>
          </p:nvSpPr>
          <p:spPr>
            <a:xfrm>
              <a:off x="5537200" y="39116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22" name="Connecteur droit avec flèche 21"/>
          <p:cNvCxnSpPr/>
          <p:nvPr/>
        </p:nvCxnSpPr>
        <p:spPr>
          <a:xfrm flipV="1">
            <a:off x="7480334" y="1921916"/>
            <a:ext cx="876300" cy="4191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Connecteur droit avec flèche 24"/>
          <p:cNvCxnSpPr/>
          <p:nvPr/>
        </p:nvCxnSpPr>
        <p:spPr>
          <a:xfrm flipV="1">
            <a:off x="7632734" y="2264816"/>
            <a:ext cx="927100" cy="2286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Connecteur droit avec flèche 26"/>
          <p:cNvCxnSpPr/>
          <p:nvPr/>
        </p:nvCxnSpPr>
        <p:spPr>
          <a:xfrm>
            <a:off x="7467634" y="2683916"/>
            <a:ext cx="825500" cy="2286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Connecteur droit avec flèche 29"/>
          <p:cNvCxnSpPr/>
          <p:nvPr/>
        </p:nvCxnSpPr>
        <p:spPr>
          <a:xfrm>
            <a:off x="7137434" y="2849016"/>
            <a:ext cx="800100" cy="3302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 name="Double flèche horizontale 1"/>
          <p:cNvSpPr/>
          <p:nvPr/>
        </p:nvSpPr>
        <p:spPr>
          <a:xfrm>
            <a:off x="3674546" y="2311383"/>
            <a:ext cx="1363121" cy="575733"/>
          </a:xfrm>
          <a:prstGeom prst="leftRightArrow">
            <a:avLst/>
          </a:prstGeom>
          <a:no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p:nvSpPr>
        <p:spPr>
          <a:xfrm>
            <a:off x="389466" y="1066785"/>
            <a:ext cx="8314267" cy="2252134"/>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9" name="Picture 4" descr="chatmortv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716867" y="1159934"/>
            <a:ext cx="1205435" cy="1109133"/>
          </a:xfrm>
          <a:prstGeom prst="rect">
            <a:avLst/>
          </a:prstGeom>
          <a:solidFill>
            <a:schemeClr val="bg1"/>
          </a:solidFill>
          <a:ln>
            <a:solidFill>
              <a:srgbClr val="EAEAEA"/>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 name="Picture 50" descr="entanglement_brow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24028" y="1117600"/>
            <a:ext cx="1461162" cy="94826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ZoneTexte 2"/>
          <p:cNvSpPr txBox="1"/>
          <p:nvPr/>
        </p:nvSpPr>
        <p:spPr>
          <a:xfrm>
            <a:off x="1903817" y="1854208"/>
            <a:ext cx="1626367" cy="1569660"/>
          </a:xfrm>
          <a:prstGeom prst="rect">
            <a:avLst/>
          </a:prstGeom>
          <a:noFill/>
        </p:spPr>
        <p:txBody>
          <a:bodyPr wrap="none" rtlCol="0">
            <a:spAutoFit/>
          </a:bodyPr>
          <a:lstStyle/>
          <a:p>
            <a:pPr algn="ctr"/>
            <a:r>
              <a:rPr lang="fr-FR" sz="3200" dirty="0" err="1">
                <a:solidFill>
                  <a:schemeClr val="bg1"/>
                </a:solidFill>
                <a:latin typeface="Corbel"/>
                <a:cs typeface="Corbel"/>
              </a:rPr>
              <a:t>Systems</a:t>
            </a:r>
            <a:endParaRPr lang="fr-FR" sz="3200" dirty="0">
              <a:solidFill>
                <a:schemeClr val="bg1"/>
              </a:solidFill>
              <a:latin typeface="Corbel"/>
              <a:cs typeface="Corbel"/>
            </a:endParaRPr>
          </a:p>
          <a:p>
            <a:pPr algn="ctr"/>
            <a:r>
              <a:rPr lang="fr-FR" sz="3200" dirty="0">
                <a:solidFill>
                  <a:schemeClr val="bg1"/>
                </a:solidFill>
                <a:latin typeface="Corbel"/>
                <a:cs typeface="Corbel"/>
              </a:rPr>
              <a:t>« |</a:t>
            </a:r>
            <a:r>
              <a:rPr lang="fr-FR" sz="3200" dirty="0" err="1">
                <a:solidFill>
                  <a:schemeClr val="bg1"/>
                </a:solidFill>
                <a:latin typeface="Corbel"/>
                <a:cs typeface="Corbel"/>
              </a:rPr>
              <a:t>ψ</a:t>
            </a:r>
            <a:r>
              <a:rPr lang="fr-FR" sz="3200" dirty="0">
                <a:solidFill>
                  <a:schemeClr val="bg1"/>
                </a:solidFill>
                <a:latin typeface="Corbel"/>
                <a:cs typeface="Corbel"/>
              </a:rPr>
              <a:t>&gt; »</a:t>
            </a:r>
          </a:p>
          <a:p>
            <a:endParaRPr lang="fr-FR" sz="3200" dirty="0">
              <a:latin typeface="Corbel"/>
              <a:cs typeface="Corbel"/>
            </a:endParaRPr>
          </a:p>
        </p:txBody>
      </p:sp>
    </p:spTree>
    <p:extLst>
      <p:ext uri="{BB962C8B-B14F-4D97-AF65-F5344CB8AC3E}">
        <p14:creationId xmlns:p14="http://schemas.microsoft.com/office/powerpoint/2010/main" val="202329906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01598"/>
            <a:ext cx="8229600" cy="1143000"/>
          </a:xfrm>
        </p:spPr>
        <p:txBody>
          <a:bodyPr>
            <a:noAutofit/>
          </a:bodyPr>
          <a:lstStyle/>
          <a:p>
            <a:r>
              <a:rPr lang="fr-FR" sz="4000" dirty="0" smtClean="0"/>
              <a:t>The </a:t>
            </a:r>
            <a:r>
              <a:rPr lang="fr-FR" sz="4000" dirty="0" err="1" smtClean="0"/>
              <a:t>fundamental</a:t>
            </a:r>
            <a:r>
              <a:rPr lang="fr-FR" sz="4000" dirty="0" smtClean="0"/>
              <a:t> quantum </a:t>
            </a:r>
            <a:r>
              <a:rPr lang="fr-FR" sz="4000" dirty="0" err="1" smtClean="0"/>
              <a:t>event</a:t>
            </a:r>
            <a:r>
              <a:rPr lang="fr-FR" sz="4000" dirty="0" smtClean="0"/>
              <a:t> </a:t>
            </a:r>
            <a:endParaRPr lang="fr-FR" sz="4000" dirty="0"/>
          </a:p>
        </p:txBody>
      </p:sp>
      <p:sp>
        <p:nvSpPr>
          <p:cNvPr id="8" name="ZoneTexte 7"/>
          <p:cNvSpPr txBox="1"/>
          <p:nvPr/>
        </p:nvSpPr>
        <p:spPr>
          <a:xfrm>
            <a:off x="1431862" y="1249697"/>
            <a:ext cx="3289300" cy="646331"/>
          </a:xfrm>
          <a:prstGeom prst="rect">
            <a:avLst/>
          </a:prstGeom>
          <a:noFill/>
          <a:ln>
            <a:solidFill>
              <a:srgbClr val="FFCD32"/>
            </a:solidFill>
          </a:ln>
        </p:spPr>
        <p:txBody>
          <a:bodyPr wrap="square" rtlCol="0">
            <a:spAutoFit/>
          </a:bodyPr>
          <a:lstStyle/>
          <a:p>
            <a:r>
              <a:rPr lang="fr-FR" sz="3600" dirty="0" smtClean="0">
                <a:solidFill>
                  <a:srgbClr val="FFCD32"/>
                </a:solidFill>
                <a:latin typeface="Corbel"/>
                <a:cs typeface="Corbel"/>
                <a:sym typeface="Wingdings"/>
              </a:rPr>
              <a:t>N </a:t>
            </a:r>
            <a:r>
              <a:rPr lang="fr-FR" sz="3600" dirty="0" err="1" smtClean="0">
                <a:solidFill>
                  <a:srgbClr val="FFCD32"/>
                </a:solidFill>
                <a:latin typeface="Corbel"/>
                <a:cs typeface="Corbel"/>
                <a:sym typeface="Wingdings"/>
              </a:rPr>
              <a:t>modalities</a:t>
            </a:r>
            <a:r>
              <a:rPr lang="fr-FR" sz="3600" dirty="0" smtClean="0">
                <a:solidFill>
                  <a:srgbClr val="FFCD32"/>
                </a:solidFill>
                <a:latin typeface="Corbel"/>
                <a:cs typeface="Corbel"/>
                <a:sym typeface="Wingdings"/>
              </a:rPr>
              <a:t> {</a:t>
            </a:r>
            <a:r>
              <a:rPr lang="fr-FR" sz="3600" dirty="0" err="1" smtClean="0">
                <a:solidFill>
                  <a:srgbClr val="FFCD32"/>
                </a:solidFill>
                <a:latin typeface="Corbel"/>
                <a:cs typeface="Corbel"/>
                <a:sym typeface="Wingdings"/>
              </a:rPr>
              <a:t>u</a:t>
            </a:r>
            <a:r>
              <a:rPr lang="fr-FR" sz="3600" baseline="-25000" dirty="0" err="1" smtClean="0">
                <a:solidFill>
                  <a:srgbClr val="FFCD32"/>
                </a:solidFill>
                <a:latin typeface="Corbel"/>
                <a:cs typeface="Corbel"/>
                <a:sym typeface="Wingdings"/>
              </a:rPr>
              <a:t>i</a:t>
            </a:r>
            <a:r>
              <a:rPr lang="fr-FR" sz="3600" dirty="0" smtClean="0">
                <a:solidFill>
                  <a:srgbClr val="FFCD32"/>
                </a:solidFill>
                <a:latin typeface="Corbel"/>
                <a:cs typeface="Corbel"/>
                <a:sym typeface="Wingdings"/>
              </a:rPr>
              <a:t>}</a:t>
            </a:r>
          </a:p>
        </p:txBody>
      </p:sp>
      <p:sp>
        <p:nvSpPr>
          <p:cNvPr id="9" name="ZoneTexte 8"/>
          <p:cNvSpPr txBox="1"/>
          <p:nvPr/>
        </p:nvSpPr>
        <p:spPr>
          <a:xfrm>
            <a:off x="1495362" y="4678697"/>
            <a:ext cx="3289300" cy="646331"/>
          </a:xfrm>
          <a:prstGeom prst="rect">
            <a:avLst/>
          </a:prstGeom>
          <a:noFill/>
          <a:ln>
            <a:solidFill>
              <a:srgbClr val="00FFFF"/>
            </a:solidFill>
          </a:ln>
        </p:spPr>
        <p:txBody>
          <a:bodyPr wrap="square" rtlCol="0">
            <a:spAutoFit/>
          </a:bodyPr>
          <a:lstStyle/>
          <a:p>
            <a:r>
              <a:rPr lang="fr-FR" sz="3600" dirty="0" smtClean="0">
                <a:solidFill>
                  <a:srgbClr val="00FFFF"/>
                </a:solidFill>
                <a:latin typeface="Corbel"/>
                <a:cs typeface="Corbel"/>
                <a:sym typeface="Wingdings"/>
              </a:rPr>
              <a:t>N </a:t>
            </a:r>
            <a:r>
              <a:rPr lang="fr-FR" sz="3600" dirty="0" err="1" smtClean="0">
                <a:solidFill>
                  <a:srgbClr val="00FFFF"/>
                </a:solidFill>
                <a:latin typeface="Corbel"/>
                <a:cs typeface="Corbel"/>
                <a:sym typeface="Wingdings"/>
              </a:rPr>
              <a:t>modalities</a:t>
            </a:r>
            <a:r>
              <a:rPr lang="fr-FR" sz="3600" dirty="0" smtClean="0">
                <a:solidFill>
                  <a:srgbClr val="00FFFF"/>
                </a:solidFill>
                <a:latin typeface="Corbel"/>
                <a:cs typeface="Corbel"/>
                <a:sym typeface="Wingdings"/>
              </a:rPr>
              <a:t> {</a:t>
            </a:r>
            <a:r>
              <a:rPr lang="fr-FR" sz="3600" dirty="0" err="1" smtClean="0">
                <a:solidFill>
                  <a:srgbClr val="00FFFF"/>
                </a:solidFill>
                <a:latin typeface="Corbel"/>
                <a:cs typeface="Corbel"/>
                <a:sym typeface="Wingdings"/>
              </a:rPr>
              <a:t>v</a:t>
            </a:r>
            <a:r>
              <a:rPr lang="fr-FR" sz="3600" baseline="-25000" dirty="0" err="1">
                <a:solidFill>
                  <a:srgbClr val="00FFFF"/>
                </a:solidFill>
                <a:latin typeface="Corbel"/>
                <a:cs typeface="Corbel"/>
                <a:sym typeface="Wingdings"/>
              </a:rPr>
              <a:t>j</a:t>
            </a:r>
            <a:r>
              <a:rPr lang="fr-FR" sz="3600" dirty="0" smtClean="0">
                <a:solidFill>
                  <a:srgbClr val="00FFFF"/>
                </a:solidFill>
                <a:latin typeface="Corbel"/>
                <a:cs typeface="Corbel"/>
                <a:sym typeface="Wingdings"/>
              </a:rPr>
              <a:t>}</a:t>
            </a:r>
          </a:p>
        </p:txBody>
      </p:sp>
      <p:grpSp>
        <p:nvGrpSpPr>
          <p:cNvPr id="15" name="Grouper 14"/>
          <p:cNvGrpSpPr/>
          <p:nvPr/>
        </p:nvGrpSpPr>
        <p:grpSpPr>
          <a:xfrm rot="19577318">
            <a:off x="747525" y="2730058"/>
            <a:ext cx="1023332" cy="966095"/>
            <a:chOff x="5016500" y="3860800"/>
            <a:chExt cx="772148" cy="711200"/>
          </a:xfrm>
        </p:grpSpPr>
        <p:grpSp>
          <p:nvGrpSpPr>
            <p:cNvPr id="16" name="Grouper 15"/>
            <p:cNvGrpSpPr/>
            <p:nvPr/>
          </p:nvGrpSpPr>
          <p:grpSpPr>
            <a:xfrm>
              <a:off x="5016500" y="3860800"/>
              <a:ext cx="772148" cy="711200"/>
              <a:chOff x="4622800" y="6019800"/>
              <a:chExt cx="772148" cy="711200"/>
            </a:xfrm>
          </p:grpSpPr>
          <p:sp>
            <p:nvSpPr>
              <p:cNvPr id="23" name="Rectangle 22"/>
              <p:cNvSpPr/>
              <p:nvPr/>
            </p:nvSpPr>
            <p:spPr>
              <a:xfrm>
                <a:off x="4622800" y="6261100"/>
                <a:ext cx="508000" cy="469900"/>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Parallélogramme 23"/>
              <p:cNvSpPr/>
              <p:nvPr/>
            </p:nvSpPr>
            <p:spPr>
              <a:xfrm>
                <a:off x="4622800" y="6019800"/>
                <a:ext cx="698500" cy="241300"/>
              </a:xfrm>
              <a:prstGeom prst="parallelogram">
                <a:avLst>
                  <a:gd name="adj" fmla="val 71154"/>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Parallélogramme 24"/>
              <p:cNvSpPr/>
              <p:nvPr/>
            </p:nvSpPr>
            <p:spPr>
              <a:xfrm rot="18798636">
                <a:off x="4929577" y="6214264"/>
                <a:ext cx="605193" cy="325548"/>
              </a:xfrm>
              <a:prstGeom prst="parallelogram">
                <a:avLst>
                  <a:gd name="adj" fmla="val 102037"/>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7" name="Ellipse 16"/>
            <p:cNvSpPr/>
            <p:nvPr/>
          </p:nvSpPr>
          <p:spPr>
            <a:xfrm>
              <a:off x="5232400" y="42799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Ellipse 17"/>
            <p:cNvSpPr/>
            <p:nvPr/>
          </p:nvSpPr>
          <p:spPr>
            <a:xfrm>
              <a:off x="5588000" y="42672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llipse 18"/>
            <p:cNvSpPr/>
            <p:nvPr/>
          </p:nvSpPr>
          <p:spPr>
            <a:xfrm>
              <a:off x="5613400" y="41148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Ellipse 19"/>
            <p:cNvSpPr/>
            <p:nvPr/>
          </p:nvSpPr>
          <p:spPr>
            <a:xfrm>
              <a:off x="5168900" y="39751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Ellipse 20"/>
            <p:cNvSpPr/>
            <p:nvPr/>
          </p:nvSpPr>
          <p:spPr>
            <a:xfrm>
              <a:off x="5346700" y="39497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Ellipse 21"/>
            <p:cNvSpPr/>
            <p:nvPr/>
          </p:nvSpPr>
          <p:spPr>
            <a:xfrm>
              <a:off x="5537200" y="39116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6" name="Flèche courbée vers la droite 25"/>
          <p:cNvSpPr/>
          <p:nvPr/>
        </p:nvSpPr>
        <p:spPr>
          <a:xfrm>
            <a:off x="324521" y="2006608"/>
            <a:ext cx="1308100" cy="2743200"/>
          </a:xfrm>
          <a:prstGeom prst="curvedRigh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7" name="ZoneTexte 26"/>
          <p:cNvSpPr txBox="1"/>
          <p:nvPr/>
        </p:nvSpPr>
        <p:spPr>
          <a:xfrm>
            <a:off x="2242220" y="2468898"/>
            <a:ext cx="3599779" cy="1569660"/>
          </a:xfrm>
          <a:prstGeom prst="rect">
            <a:avLst/>
          </a:prstGeom>
          <a:noFill/>
          <a:ln w="19050" cmpd="sng">
            <a:noFill/>
          </a:ln>
        </p:spPr>
        <p:txBody>
          <a:bodyPr wrap="square" rtlCol="0">
            <a:spAutoFit/>
          </a:bodyPr>
          <a:lstStyle/>
          <a:p>
            <a:r>
              <a:rPr lang="fr-FR" sz="3200" dirty="0" err="1" smtClean="0">
                <a:solidFill>
                  <a:schemeClr val="tx1"/>
                </a:solidFill>
                <a:latin typeface="Corbel"/>
                <a:cs typeface="Corbel"/>
              </a:rPr>
              <a:t>Random</a:t>
            </a:r>
            <a:r>
              <a:rPr lang="fr-FR" sz="3200" dirty="0" smtClean="0">
                <a:solidFill>
                  <a:schemeClr val="tx1"/>
                </a:solidFill>
                <a:latin typeface="Corbel"/>
                <a:cs typeface="Corbel"/>
              </a:rPr>
              <a:t> change of </a:t>
            </a:r>
            <a:r>
              <a:rPr lang="fr-FR" sz="3200" dirty="0" err="1" smtClean="0">
                <a:solidFill>
                  <a:schemeClr val="tx1"/>
                </a:solidFill>
                <a:latin typeface="Corbel"/>
                <a:cs typeface="Corbel"/>
              </a:rPr>
              <a:t>modality</a:t>
            </a:r>
            <a:r>
              <a:rPr lang="fr-FR" sz="3200" dirty="0" smtClean="0">
                <a:solidFill>
                  <a:schemeClr val="tx1"/>
                </a:solidFill>
                <a:latin typeface="Corbel"/>
                <a:cs typeface="Corbel"/>
              </a:rPr>
              <a:t> </a:t>
            </a:r>
            <a:r>
              <a:rPr lang="fr-FR" sz="3200" dirty="0" err="1" smtClean="0">
                <a:solidFill>
                  <a:schemeClr val="tx1"/>
                </a:solidFill>
                <a:latin typeface="Corbel"/>
                <a:cs typeface="Corbel"/>
              </a:rPr>
              <a:t>when</a:t>
            </a:r>
            <a:r>
              <a:rPr lang="fr-FR" sz="3200" dirty="0" smtClean="0">
                <a:solidFill>
                  <a:schemeClr val="tx1"/>
                </a:solidFill>
                <a:latin typeface="Corbel"/>
                <a:cs typeface="Corbel"/>
              </a:rPr>
              <a:t> the </a:t>
            </a:r>
            <a:r>
              <a:rPr lang="fr-FR" sz="3200" dirty="0" err="1" smtClean="0">
                <a:solidFill>
                  <a:schemeClr val="tx1"/>
                </a:solidFill>
                <a:latin typeface="Corbel"/>
                <a:cs typeface="Corbel"/>
              </a:rPr>
              <a:t>context</a:t>
            </a:r>
            <a:r>
              <a:rPr lang="fr-FR" sz="3200" dirty="0" smtClean="0">
                <a:solidFill>
                  <a:schemeClr val="tx1"/>
                </a:solidFill>
                <a:latin typeface="Corbel"/>
                <a:cs typeface="Corbel"/>
              </a:rPr>
              <a:t> </a:t>
            </a:r>
            <a:r>
              <a:rPr lang="fr-FR" sz="3200" dirty="0" err="1" smtClean="0">
                <a:solidFill>
                  <a:schemeClr val="tx1"/>
                </a:solidFill>
                <a:latin typeface="Corbel"/>
                <a:cs typeface="Corbel"/>
              </a:rPr>
              <a:t>is</a:t>
            </a:r>
            <a:r>
              <a:rPr lang="fr-FR" sz="3200" dirty="0" smtClean="0">
                <a:solidFill>
                  <a:schemeClr val="tx1"/>
                </a:solidFill>
                <a:latin typeface="Corbel"/>
                <a:cs typeface="Corbel"/>
              </a:rPr>
              <a:t> </a:t>
            </a:r>
            <a:r>
              <a:rPr lang="fr-FR" sz="3200" dirty="0" err="1" smtClean="0">
                <a:solidFill>
                  <a:schemeClr val="tx1"/>
                </a:solidFill>
                <a:latin typeface="Corbel"/>
                <a:cs typeface="Corbel"/>
              </a:rPr>
              <a:t>changed</a:t>
            </a:r>
            <a:endParaRPr lang="fr-FR" sz="3200" dirty="0" smtClean="0">
              <a:solidFill>
                <a:schemeClr val="tx1"/>
              </a:solidFill>
              <a:latin typeface="Corbel"/>
              <a:cs typeface="Corbel"/>
            </a:endParaRPr>
          </a:p>
        </p:txBody>
      </p:sp>
      <p:sp>
        <p:nvSpPr>
          <p:cNvPr id="29" name="Rectangle 28"/>
          <p:cNvSpPr/>
          <p:nvPr/>
        </p:nvSpPr>
        <p:spPr>
          <a:xfrm>
            <a:off x="67734" y="1032940"/>
            <a:ext cx="9025467" cy="4487334"/>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Ellipse 29"/>
          <p:cNvSpPr/>
          <p:nvPr/>
        </p:nvSpPr>
        <p:spPr>
          <a:xfrm rot="1371803">
            <a:off x="6029247" y="2542868"/>
            <a:ext cx="2828890" cy="1295400"/>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b="1" dirty="0" smtClean="0">
                <a:solidFill>
                  <a:schemeClr val="bg1"/>
                </a:solidFill>
              </a:rPr>
              <a:t>C</a:t>
            </a:r>
            <a:r>
              <a:rPr lang="fr-FR" sz="4000" b="1" baseline="-25000" dirty="0" smtClean="0">
                <a:solidFill>
                  <a:schemeClr val="bg1"/>
                </a:solidFill>
              </a:rPr>
              <a:t>u,</a:t>
            </a:r>
            <a:r>
              <a:rPr lang="fr-FR" sz="4000" b="1" dirty="0" smtClean="0">
                <a:solidFill>
                  <a:schemeClr val="bg1"/>
                </a:solidFill>
              </a:rPr>
              <a:t> </a:t>
            </a:r>
            <a:r>
              <a:rPr lang="fr-FR" sz="4000" b="1" dirty="0" err="1" smtClean="0">
                <a:solidFill>
                  <a:schemeClr val="bg1"/>
                </a:solidFill>
                <a:cs typeface="Corbel"/>
              </a:rPr>
              <a:t>θ</a:t>
            </a:r>
            <a:r>
              <a:rPr lang="fr-FR" sz="4000" b="1" baseline="-25000" dirty="0" err="1" smtClean="0">
                <a:solidFill>
                  <a:schemeClr val="bg1"/>
                </a:solidFill>
              </a:rPr>
              <a:t>u</a:t>
            </a:r>
            <a:endParaRPr lang="fr-FR" sz="4000" b="1" baseline="-25000" dirty="0">
              <a:solidFill>
                <a:schemeClr val="bg1"/>
              </a:solidFill>
            </a:endParaRPr>
          </a:p>
        </p:txBody>
      </p:sp>
      <p:sp>
        <p:nvSpPr>
          <p:cNvPr id="31" name="Ellipse 30"/>
          <p:cNvSpPr/>
          <p:nvPr/>
        </p:nvSpPr>
        <p:spPr>
          <a:xfrm rot="20265217">
            <a:off x="6238698" y="3226688"/>
            <a:ext cx="2587035" cy="1295400"/>
          </a:xfrm>
          <a:prstGeom prst="ellipse">
            <a:avLst/>
          </a:prstGeom>
          <a:solidFill>
            <a:srgbClr val="00FFFF">
              <a:alpha val="57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b="1" dirty="0" smtClean="0">
                <a:solidFill>
                  <a:schemeClr val="bg1"/>
                </a:solidFill>
              </a:rPr>
              <a:t>C</a:t>
            </a:r>
            <a:r>
              <a:rPr lang="fr-FR" sz="4000" b="1" baseline="-25000" dirty="0" smtClean="0">
                <a:solidFill>
                  <a:schemeClr val="bg1"/>
                </a:solidFill>
              </a:rPr>
              <a:t>v,</a:t>
            </a:r>
            <a:r>
              <a:rPr lang="fr-FR" sz="4000" b="1" dirty="0" smtClean="0">
                <a:solidFill>
                  <a:schemeClr val="bg1"/>
                </a:solidFill>
              </a:rPr>
              <a:t> </a:t>
            </a:r>
            <a:r>
              <a:rPr lang="fr-FR" sz="4000" b="1" dirty="0" err="1" smtClean="0">
                <a:solidFill>
                  <a:schemeClr val="bg1"/>
                </a:solidFill>
                <a:cs typeface="Corbel"/>
              </a:rPr>
              <a:t>θ</a:t>
            </a:r>
            <a:r>
              <a:rPr lang="fr-FR" sz="4000" b="1" baseline="-25000" dirty="0" err="1" smtClean="0">
                <a:solidFill>
                  <a:schemeClr val="bg1"/>
                </a:solidFill>
              </a:rPr>
              <a:t>v</a:t>
            </a:r>
            <a:endParaRPr lang="fr-FR" sz="4000" b="1" baseline="-25000" dirty="0">
              <a:solidFill>
                <a:schemeClr val="bg1"/>
              </a:solidFill>
            </a:endParaRPr>
          </a:p>
        </p:txBody>
      </p:sp>
      <p:sp>
        <p:nvSpPr>
          <p:cNvPr id="32" name="Ellipse 31"/>
          <p:cNvSpPr/>
          <p:nvPr/>
        </p:nvSpPr>
        <p:spPr>
          <a:xfrm>
            <a:off x="8143139" y="3318959"/>
            <a:ext cx="611392" cy="609586"/>
          </a:xfrm>
          <a:prstGeom prst="ellipse">
            <a:avLst/>
          </a:prstGeom>
          <a:no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smtClean="0">
                <a:solidFill>
                  <a:schemeClr val="bg1"/>
                </a:solidFill>
              </a:rPr>
              <a:t>S</a:t>
            </a:r>
            <a:endParaRPr lang="fr-FR" sz="4000" dirty="0">
              <a:solidFill>
                <a:schemeClr val="bg1"/>
              </a:solidFill>
            </a:endParaRPr>
          </a:p>
        </p:txBody>
      </p:sp>
      <p:cxnSp>
        <p:nvCxnSpPr>
          <p:cNvPr id="34" name="Connecteur droit avec flèche 33"/>
          <p:cNvCxnSpPr/>
          <p:nvPr/>
        </p:nvCxnSpPr>
        <p:spPr>
          <a:xfrm flipH="1" flipV="1">
            <a:off x="4825997" y="1625607"/>
            <a:ext cx="1642534" cy="1219206"/>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cxnSp>
        <p:nvCxnSpPr>
          <p:cNvPr id="36" name="Connecteur droit avec flèche 35"/>
          <p:cNvCxnSpPr/>
          <p:nvPr/>
        </p:nvCxnSpPr>
        <p:spPr>
          <a:xfrm flipH="1">
            <a:off x="4842931" y="4368812"/>
            <a:ext cx="1794934" cy="745062"/>
          </a:xfrm>
          <a:prstGeom prst="straightConnector1">
            <a:avLst/>
          </a:prstGeom>
          <a:ln w="57150" cmpd="sng">
            <a:solidFill>
              <a:srgbClr val="00FFFF"/>
            </a:solidFill>
            <a:tailEnd type="arrow"/>
          </a:ln>
        </p:spPr>
        <p:style>
          <a:lnRef idx="2">
            <a:schemeClr val="accent1"/>
          </a:lnRef>
          <a:fillRef idx="0">
            <a:schemeClr val="accent1"/>
          </a:fillRef>
          <a:effectRef idx="1">
            <a:schemeClr val="accent1"/>
          </a:effectRef>
          <a:fontRef idx="minor">
            <a:schemeClr val="tx1"/>
          </a:fontRef>
        </p:style>
      </p:cxnSp>
      <p:sp>
        <p:nvSpPr>
          <p:cNvPr id="28" name="ZoneTexte 27"/>
          <p:cNvSpPr txBox="1"/>
          <p:nvPr/>
        </p:nvSpPr>
        <p:spPr>
          <a:xfrm>
            <a:off x="605365" y="5599269"/>
            <a:ext cx="7958666" cy="646331"/>
          </a:xfrm>
          <a:prstGeom prst="rect">
            <a:avLst/>
          </a:prstGeom>
          <a:noFill/>
          <a:ln>
            <a:solidFill>
              <a:srgbClr val="FF1B1A"/>
            </a:solidFill>
          </a:ln>
        </p:spPr>
        <p:txBody>
          <a:bodyPr wrap="square" rtlCol="0">
            <a:spAutoFit/>
          </a:bodyPr>
          <a:lstStyle/>
          <a:p>
            <a:r>
              <a:rPr lang="fr-FR" sz="3600" b="1" dirty="0" smtClean="0">
                <a:solidFill>
                  <a:srgbClr val="FFFFFF"/>
                </a:solidFill>
                <a:latin typeface="Corbel"/>
                <a:cs typeface="Corbel"/>
                <a:sym typeface="Wingdings"/>
              </a:rPr>
              <a:t>Goal of the </a:t>
            </a:r>
            <a:r>
              <a:rPr lang="fr-FR" sz="3600" b="1" dirty="0" err="1" smtClean="0">
                <a:solidFill>
                  <a:srgbClr val="FFFFFF"/>
                </a:solidFill>
                <a:latin typeface="Corbel"/>
                <a:cs typeface="Corbel"/>
                <a:sym typeface="Wingdings"/>
              </a:rPr>
              <a:t>theory</a:t>
            </a:r>
            <a:r>
              <a:rPr lang="fr-FR" sz="3600" b="1" dirty="0" smtClean="0">
                <a:solidFill>
                  <a:srgbClr val="FFFFFF"/>
                </a:solidFill>
                <a:latin typeface="Corbel"/>
                <a:cs typeface="Corbel"/>
                <a:sym typeface="Wingdings"/>
              </a:rPr>
              <a:t>: </a:t>
            </a:r>
            <a:r>
              <a:rPr lang="fr-FR" sz="3600" b="1" dirty="0" err="1" smtClean="0">
                <a:solidFill>
                  <a:srgbClr val="FFFFFF"/>
                </a:solidFill>
                <a:latin typeface="Corbel"/>
                <a:cs typeface="Corbel"/>
                <a:sym typeface="Wingdings"/>
              </a:rPr>
              <a:t>Describe</a:t>
            </a:r>
            <a:r>
              <a:rPr lang="fr-FR" sz="3600" b="1" dirty="0" smtClean="0">
                <a:solidFill>
                  <a:srgbClr val="FFFFFF"/>
                </a:solidFill>
                <a:latin typeface="Corbel"/>
                <a:cs typeface="Corbel"/>
                <a:sym typeface="Wingdings"/>
              </a:rPr>
              <a:t> the </a:t>
            </a:r>
            <a:r>
              <a:rPr lang="fr-FR" sz="3600" b="1" dirty="0" err="1" smtClean="0">
                <a:solidFill>
                  <a:srgbClr val="FFFFFF"/>
                </a:solidFill>
                <a:latin typeface="Corbel"/>
                <a:cs typeface="Corbel"/>
                <a:sym typeface="Wingdings"/>
              </a:rPr>
              <a:t>event</a:t>
            </a:r>
            <a:endParaRPr lang="fr-FR" sz="3600" b="1" dirty="0" smtClean="0">
              <a:solidFill>
                <a:srgbClr val="FFFFFF"/>
              </a:solidFill>
              <a:latin typeface="Corbel"/>
              <a:cs typeface="Corbel"/>
              <a:sym typeface="Wingdings"/>
            </a:endParaRPr>
          </a:p>
        </p:txBody>
      </p:sp>
      <p:sp>
        <p:nvSpPr>
          <p:cNvPr id="35" name="ZoneTexte 34"/>
          <p:cNvSpPr txBox="1"/>
          <p:nvPr/>
        </p:nvSpPr>
        <p:spPr>
          <a:xfrm>
            <a:off x="3310465" y="6457890"/>
            <a:ext cx="5833535" cy="400110"/>
          </a:xfrm>
          <a:prstGeom prst="rect">
            <a:avLst/>
          </a:prstGeom>
          <a:noFill/>
          <a:ln>
            <a:noFill/>
          </a:ln>
        </p:spPr>
        <p:txBody>
          <a:bodyPr wrap="square" rtlCol="0">
            <a:spAutoFit/>
          </a:bodyPr>
          <a:lstStyle/>
          <a:p>
            <a:r>
              <a:rPr lang="fr-FR" sz="2000" dirty="0" err="1" smtClean="0">
                <a:solidFill>
                  <a:srgbClr val="FFFFFF"/>
                </a:solidFill>
                <a:latin typeface="Corbel"/>
                <a:cs typeface="Corbel"/>
                <a:sym typeface="Wingdings"/>
              </a:rPr>
              <a:t>Auffèves</a:t>
            </a:r>
            <a:r>
              <a:rPr lang="fr-FR" sz="2000" dirty="0" smtClean="0">
                <a:solidFill>
                  <a:srgbClr val="FFFFFF"/>
                </a:solidFill>
                <a:latin typeface="Corbel"/>
                <a:cs typeface="Corbel"/>
                <a:sym typeface="Wingdings"/>
              </a:rPr>
              <a:t> and </a:t>
            </a:r>
            <a:r>
              <a:rPr lang="fr-FR" sz="2000" dirty="0" err="1" smtClean="0">
                <a:solidFill>
                  <a:srgbClr val="FFFFFF"/>
                </a:solidFill>
                <a:latin typeface="Corbel"/>
                <a:cs typeface="Corbel"/>
                <a:sym typeface="Wingdings"/>
              </a:rPr>
              <a:t>Grangier</a:t>
            </a:r>
            <a:r>
              <a:rPr lang="fr-FR" sz="2000" dirty="0" smtClean="0">
                <a:solidFill>
                  <a:srgbClr val="FFFFFF"/>
                </a:solidFill>
                <a:latin typeface="Corbel"/>
                <a:cs typeface="Corbel"/>
                <a:sym typeface="Wingdings"/>
              </a:rPr>
              <a:t>, </a:t>
            </a:r>
            <a:r>
              <a:rPr lang="fr-FR" sz="2000" dirty="0" err="1" smtClean="0">
                <a:solidFill>
                  <a:srgbClr val="FFFFFF"/>
                </a:solidFill>
                <a:latin typeface="Corbel"/>
                <a:cs typeface="Corbel"/>
                <a:sym typeface="Wingdings"/>
              </a:rPr>
              <a:t>Scientific</a:t>
            </a:r>
            <a:r>
              <a:rPr lang="fr-FR" sz="2000" dirty="0" smtClean="0">
                <a:solidFill>
                  <a:srgbClr val="FFFFFF"/>
                </a:solidFill>
                <a:latin typeface="Corbel"/>
                <a:cs typeface="Corbel"/>
                <a:sym typeface="Wingdings"/>
              </a:rPr>
              <a:t> Reports 43365 (2017)</a:t>
            </a:r>
          </a:p>
        </p:txBody>
      </p:sp>
    </p:spTree>
    <p:extLst>
      <p:ext uri="{BB962C8B-B14F-4D97-AF65-F5344CB8AC3E}">
        <p14:creationId xmlns:p14="http://schemas.microsoft.com/office/powerpoint/2010/main" val="2012725084"/>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7732"/>
            <a:ext cx="8229600" cy="1143000"/>
          </a:xfrm>
        </p:spPr>
        <p:txBody>
          <a:bodyPr>
            <a:noAutofit/>
          </a:bodyPr>
          <a:lstStyle/>
          <a:p>
            <a:r>
              <a:rPr lang="fr-FR" sz="4000" dirty="0" smtClean="0"/>
              <a:t>The </a:t>
            </a:r>
            <a:r>
              <a:rPr lang="fr-FR" sz="4000" dirty="0" err="1" smtClean="0"/>
              <a:t>fundamental</a:t>
            </a:r>
            <a:r>
              <a:rPr lang="fr-FR" sz="4000" dirty="0" smtClean="0"/>
              <a:t> </a:t>
            </a:r>
            <a:r>
              <a:rPr lang="fr-FR" sz="4000" dirty="0" err="1" smtClean="0"/>
              <a:t>mathematical</a:t>
            </a:r>
            <a:r>
              <a:rPr lang="fr-FR" sz="4000" dirty="0" smtClean="0"/>
              <a:t> </a:t>
            </a:r>
            <a:r>
              <a:rPr lang="fr-FR" sz="4000" dirty="0" err="1" smtClean="0"/>
              <a:t>object</a:t>
            </a:r>
            <a:endParaRPr lang="fr-FR" sz="4000" i="1" dirty="0"/>
          </a:p>
        </p:txBody>
      </p:sp>
      <p:sp>
        <p:nvSpPr>
          <p:cNvPr id="10" name="Parenthèses 9"/>
          <p:cNvSpPr/>
          <p:nvPr/>
        </p:nvSpPr>
        <p:spPr>
          <a:xfrm>
            <a:off x="3268125" y="2336789"/>
            <a:ext cx="3911600" cy="3166534"/>
          </a:xfrm>
          <a:prstGeom prst="bracketPair">
            <a:avLst/>
          </a:prstGeom>
          <a:ln w="57150" cmpd="sng">
            <a:solidFill>
              <a:srgbClr val="FFFF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6" name="ZoneTexte 35"/>
          <p:cNvSpPr txBox="1"/>
          <p:nvPr/>
        </p:nvSpPr>
        <p:spPr>
          <a:xfrm>
            <a:off x="4767720" y="1808477"/>
            <a:ext cx="786413" cy="646331"/>
          </a:xfrm>
          <a:prstGeom prst="rect">
            <a:avLst/>
          </a:prstGeom>
          <a:noFill/>
          <a:ln>
            <a:solidFill>
              <a:srgbClr val="FFCD32"/>
            </a:solidFill>
          </a:ln>
        </p:spPr>
        <p:txBody>
          <a:bodyPr wrap="square" rtlCol="0">
            <a:spAutoFit/>
          </a:bodyPr>
          <a:lstStyle/>
          <a:p>
            <a:r>
              <a:rPr lang="fr-FR" sz="3600" dirty="0" smtClean="0">
                <a:solidFill>
                  <a:srgbClr val="FFCD32"/>
                </a:solidFill>
                <a:latin typeface="Corbel"/>
                <a:cs typeface="Corbel"/>
                <a:sym typeface="Wingdings"/>
              </a:rPr>
              <a:t>{</a:t>
            </a:r>
            <a:r>
              <a:rPr lang="fr-FR" sz="3600" dirty="0" err="1" smtClean="0">
                <a:solidFill>
                  <a:srgbClr val="FFCD32"/>
                </a:solidFill>
                <a:latin typeface="Corbel"/>
                <a:cs typeface="Corbel"/>
                <a:sym typeface="Wingdings"/>
              </a:rPr>
              <a:t>u</a:t>
            </a:r>
            <a:r>
              <a:rPr lang="fr-FR" sz="3600" baseline="-25000" dirty="0" err="1" smtClean="0">
                <a:solidFill>
                  <a:srgbClr val="FFCD32"/>
                </a:solidFill>
                <a:latin typeface="Corbel"/>
                <a:cs typeface="Corbel"/>
                <a:sym typeface="Wingdings"/>
              </a:rPr>
              <a:t>i</a:t>
            </a:r>
            <a:r>
              <a:rPr lang="fr-FR" sz="3600" dirty="0" smtClean="0">
                <a:solidFill>
                  <a:srgbClr val="FFCD32"/>
                </a:solidFill>
                <a:latin typeface="Corbel"/>
                <a:cs typeface="Corbel"/>
                <a:sym typeface="Wingdings"/>
              </a:rPr>
              <a:t>}</a:t>
            </a:r>
          </a:p>
        </p:txBody>
      </p:sp>
      <p:sp>
        <p:nvSpPr>
          <p:cNvPr id="37" name="ZoneTexte 36"/>
          <p:cNvSpPr txBox="1"/>
          <p:nvPr/>
        </p:nvSpPr>
        <p:spPr>
          <a:xfrm rot="5400000">
            <a:off x="7172338" y="3505963"/>
            <a:ext cx="842267" cy="646331"/>
          </a:xfrm>
          <a:prstGeom prst="rect">
            <a:avLst/>
          </a:prstGeom>
          <a:noFill/>
          <a:ln>
            <a:solidFill>
              <a:srgbClr val="00FFFF"/>
            </a:solidFill>
          </a:ln>
        </p:spPr>
        <p:txBody>
          <a:bodyPr wrap="square" rtlCol="0">
            <a:spAutoFit/>
          </a:bodyPr>
          <a:lstStyle/>
          <a:p>
            <a:r>
              <a:rPr lang="fr-FR" sz="3600" dirty="0" smtClean="0">
                <a:solidFill>
                  <a:srgbClr val="00FFFF"/>
                </a:solidFill>
                <a:latin typeface="Corbel"/>
                <a:cs typeface="Corbel"/>
                <a:sym typeface="Wingdings"/>
              </a:rPr>
              <a:t> {</a:t>
            </a:r>
            <a:r>
              <a:rPr lang="fr-FR" sz="3600" dirty="0" err="1" smtClean="0">
                <a:solidFill>
                  <a:srgbClr val="00FFFF"/>
                </a:solidFill>
                <a:latin typeface="Corbel"/>
                <a:cs typeface="Corbel"/>
                <a:sym typeface="Wingdings"/>
              </a:rPr>
              <a:t>v</a:t>
            </a:r>
            <a:r>
              <a:rPr lang="fr-FR" sz="3600" baseline="-25000" dirty="0" err="1">
                <a:solidFill>
                  <a:srgbClr val="00FFFF"/>
                </a:solidFill>
                <a:latin typeface="Corbel"/>
                <a:cs typeface="Corbel"/>
                <a:sym typeface="Wingdings"/>
              </a:rPr>
              <a:t>j</a:t>
            </a:r>
            <a:r>
              <a:rPr lang="fr-FR" sz="3600" dirty="0" smtClean="0">
                <a:solidFill>
                  <a:srgbClr val="00FFFF"/>
                </a:solidFill>
                <a:latin typeface="Corbel"/>
                <a:cs typeface="Corbel"/>
                <a:sym typeface="Wingdings"/>
              </a:rPr>
              <a:t>}</a:t>
            </a:r>
          </a:p>
        </p:txBody>
      </p:sp>
      <p:grpSp>
        <p:nvGrpSpPr>
          <p:cNvPr id="38" name="Grouper 37"/>
          <p:cNvGrpSpPr/>
          <p:nvPr/>
        </p:nvGrpSpPr>
        <p:grpSpPr>
          <a:xfrm rot="19577318">
            <a:off x="7440425" y="1548621"/>
            <a:ext cx="631064" cy="581502"/>
            <a:chOff x="5016500" y="3860800"/>
            <a:chExt cx="772148" cy="711200"/>
          </a:xfrm>
        </p:grpSpPr>
        <p:grpSp>
          <p:nvGrpSpPr>
            <p:cNvPr id="39" name="Grouper 38"/>
            <p:cNvGrpSpPr/>
            <p:nvPr/>
          </p:nvGrpSpPr>
          <p:grpSpPr>
            <a:xfrm>
              <a:off x="5016500" y="3860800"/>
              <a:ext cx="772148" cy="711200"/>
              <a:chOff x="4622800" y="6019800"/>
              <a:chExt cx="772148" cy="711200"/>
            </a:xfrm>
          </p:grpSpPr>
          <p:sp>
            <p:nvSpPr>
              <p:cNvPr id="46" name="Rectangle 45"/>
              <p:cNvSpPr/>
              <p:nvPr/>
            </p:nvSpPr>
            <p:spPr>
              <a:xfrm>
                <a:off x="4622800" y="6261100"/>
                <a:ext cx="508000" cy="469900"/>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7" name="Parallélogramme 46"/>
              <p:cNvSpPr/>
              <p:nvPr/>
            </p:nvSpPr>
            <p:spPr>
              <a:xfrm>
                <a:off x="4622800" y="6019800"/>
                <a:ext cx="698500" cy="241300"/>
              </a:xfrm>
              <a:prstGeom prst="parallelogram">
                <a:avLst>
                  <a:gd name="adj" fmla="val 71154"/>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8" name="Parallélogramme 47"/>
              <p:cNvSpPr/>
              <p:nvPr/>
            </p:nvSpPr>
            <p:spPr>
              <a:xfrm rot="18798636">
                <a:off x="4929577" y="6214264"/>
                <a:ext cx="605193" cy="325548"/>
              </a:xfrm>
              <a:prstGeom prst="parallelogram">
                <a:avLst>
                  <a:gd name="adj" fmla="val 102037"/>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40" name="Ellipse 39"/>
            <p:cNvSpPr/>
            <p:nvPr/>
          </p:nvSpPr>
          <p:spPr>
            <a:xfrm>
              <a:off x="5232400" y="42799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1" name="Ellipse 40"/>
            <p:cNvSpPr/>
            <p:nvPr/>
          </p:nvSpPr>
          <p:spPr>
            <a:xfrm>
              <a:off x="5588000" y="42672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2" name="Ellipse 41"/>
            <p:cNvSpPr/>
            <p:nvPr/>
          </p:nvSpPr>
          <p:spPr>
            <a:xfrm>
              <a:off x="5613400" y="41148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3" name="Ellipse 42"/>
            <p:cNvSpPr/>
            <p:nvPr/>
          </p:nvSpPr>
          <p:spPr>
            <a:xfrm>
              <a:off x="5168900" y="39751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4" name="Ellipse 43"/>
            <p:cNvSpPr/>
            <p:nvPr/>
          </p:nvSpPr>
          <p:spPr>
            <a:xfrm>
              <a:off x="5346700" y="39497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5" name="Ellipse 44"/>
            <p:cNvSpPr/>
            <p:nvPr/>
          </p:nvSpPr>
          <p:spPr>
            <a:xfrm>
              <a:off x="5537200" y="39116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49" name="Flèche courbée vers la droite 48"/>
          <p:cNvSpPr/>
          <p:nvPr/>
        </p:nvSpPr>
        <p:spPr>
          <a:xfrm rot="17986082" flipH="1">
            <a:off x="6459038" y="1319385"/>
            <a:ext cx="947777" cy="2205530"/>
          </a:xfrm>
          <a:prstGeom prst="curvedRigh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56" name="ZoneTexte 55"/>
          <p:cNvSpPr txBox="1"/>
          <p:nvPr/>
        </p:nvSpPr>
        <p:spPr>
          <a:xfrm>
            <a:off x="3463851" y="2722879"/>
            <a:ext cx="1142004" cy="646331"/>
          </a:xfrm>
          <a:prstGeom prst="rect">
            <a:avLst/>
          </a:prstGeom>
          <a:noFill/>
          <a:ln>
            <a:noFill/>
          </a:ln>
        </p:spPr>
        <p:txBody>
          <a:bodyPr wrap="square" rtlCol="0">
            <a:spAutoFit/>
          </a:bodyPr>
          <a:lstStyle/>
          <a:p>
            <a:r>
              <a:rPr lang="fr-FR" sz="3600" dirty="0" smtClean="0">
                <a:solidFill>
                  <a:schemeClr val="tx1"/>
                </a:solidFill>
                <a:latin typeface="Corbel"/>
                <a:cs typeface="Corbel"/>
                <a:sym typeface="Wingdings"/>
              </a:rPr>
              <a:t>P</a:t>
            </a:r>
            <a:r>
              <a:rPr lang="fr-FR" sz="3600" baseline="-25000" dirty="0" smtClean="0">
                <a:solidFill>
                  <a:schemeClr val="tx1"/>
                </a:solidFill>
                <a:latin typeface="Corbel"/>
                <a:cs typeface="Corbel"/>
                <a:sym typeface="Wingdings"/>
              </a:rPr>
              <a:t>v1|u1</a:t>
            </a:r>
          </a:p>
        </p:txBody>
      </p:sp>
      <p:sp>
        <p:nvSpPr>
          <p:cNvPr id="57" name="ZoneTexte 56"/>
          <p:cNvSpPr txBox="1"/>
          <p:nvPr/>
        </p:nvSpPr>
        <p:spPr>
          <a:xfrm>
            <a:off x="4564516" y="2705945"/>
            <a:ext cx="1142004" cy="646331"/>
          </a:xfrm>
          <a:prstGeom prst="rect">
            <a:avLst/>
          </a:prstGeom>
          <a:noFill/>
          <a:ln>
            <a:noFill/>
          </a:ln>
        </p:spPr>
        <p:txBody>
          <a:bodyPr wrap="square" rtlCol="0">
            <a:spAutoFit/>
          </a:bodyPr>
          <a:lstStyle/>
          <a:p>
            <a:r>
              <a:rPr lang="fr-FR" sz="3600" dirty="0" smtClean="0">
                <a:solidFill>
                  <a:schemeClr val="tx1"/>
                </a:solidFill>
                <a:latin typeface="Corbel"/>
                <a:cs typeface="Corbel"/>
                <a:sym typeface="Wingdings"/>
              </a:rPr>
              <a:t>P</a:t>
            </a:r>
            <a:r>
              <a:rPr lang="fr-FR" sz="3600" baseline="-25000" dirty="0" smtClean="0">
                <a:solidFill>
                  <a:schemeClr val="tx1"/>
                </a:solidFill>
                <a:latin typeface="Corbel"/>
                <a:cs typeface="Corbel"/>
                <a:sym typeface="Wingdings"/>
              </a:rPr>
              <a:t>v2|u1</a:t>
            </a:r>
          </a:p>
        </p:txBody>
      </p:sp>
      <p:sp>
        <p:nvSpPr>
          <p:cNvPr id="58" name="ZoneTexte 57"/>
          <p:cNvSpPr txBox="1"/>
          <p:nvPr/>
        </p:nvSpPr>
        <p:spPr>
          <a:xfrm>
            <a:off x="3429983" y="3552612"/>
            <a:ext cx="1142004" cy="646331"/>
          </a:xfrm>
          <a:prstGeom prst="rect">
            <a:avLst/>
          </a:prstGeom>
          <a:noFill/>
          <a:ln>
            <a:noFill/>
          </a:ln>
        </p:spPr>
        <p:txBody>
          <a:bodyPr wrap="square" rtlCol="0">
            <a:spAutoFit/>
          </a:bodyPr>
          <a:lstStyle/>
          <a:p>
            <a:r>
              <a:rPr lang="fr-FR" sz="3600" dirty="0" smtClean="0">
                <a:solidFill>
                  <a:schemeClr val="tx1"/>
                </a:solidFill>
                <a:latin typeface="Corbel"/>
                <a:cs typeface="Corbel"/>
                <a:sym typeface="Wingdings"/>
              </a:rPr>
              <a:t>P</a:t>
            </a:r>
            <a:r>
              <a:rPr lang="fr-FR" sz="3600" baseline="-25000" dirty="0" smtClean="0">
                <a:solidFill>
                  <a:schemeClr val="tx1"/>
                </a:solidFill>
                <a:latin typeface="Corbel"/>
                <a:cs typeface="Corbel"/>
                <a:sym typeface="Wingdings"/>
              </a:rPr>
              <a:t>v1|u2</a:t>
            </a:r>
          </a:p>
        </p:txBody>
      </p:sp>
      <p:sp>
        <p:nvSpPr>
          <p:cNvPr id="59" name="ZoneTexte 58"/>
          <p:cNvSpPr txBox="1"/>
          <p:nvPr/>
        </p:nvSpPr>
        <p:spPr>
          <a:xfrm>
            <a:off x="3396116" y="4483945"/>
            <a:ext cx="1142004" cy="646331"/>
          </a:xfrm>
          <a:prstGeom prst="rect">
            <a:avLst/>
          </a:prstGeom>
          <a:noFill/>
          <a:ln>
            <a:noFill/>
          </a:ln>
        </p:spPr>
        <p:txBody>
          <a:bodyPr wrap="square" rtlCol="0">
            <a:spAutoFit/>
          </a:bodyPr>
          <a:lstStyle/>
          <a:p>
            <a:r>
              <a:rPr lang="fr-FR" sz="3600" dirty="0" smtClean="0">
                <a:solidFill>
                  <a:schemeClr val="tx1"/>
                </a:solidFill>
                <a:latin typeface="Corbel"/>
                <a:cs typeface="Corbel"/>
                <a:sym typeface="Wingdings"/>
              </a:rPr>
              <a:t>P</a:t>
            </a:r>
            <a:r>
              <a:rPr lang="fr-FR" sz="3600" baseline="-25000" dirty="0" smtClean="0">
                <a:solidFill>
                  <a:schemeClr val="tx1"/>
                </a:solidFill>
                <a:latin typeface="Corbel"/>
                <a:cs typeface="Corbel"/>
                <a:sym typeface="Wingdings"/>
              </a:rPr>
              <a:t>v1|u3</a:t>
            </a:r>
          </a:p>
        </p:txBody>
      </p:sp>
      <p:sp>
        <p:nvSpPr>
          <p:cNvPr id="60" name="ZoneTexte 59"/>
          <p:cNvSpPr txBox="1"/>
          <p:nvPr/>
        </p:nvSpPr>
        <p:spPr>
          <a:xfrm>
            <a:off x="4615316" y="3620345"/>
            <a:ext cx="1142004" cy="646331"/>
          </a:xfrm>
          <a:prstGeom prst="rect">
            <a:avLst/>
          </a:prstGeom>
          <a:noFill/>
          <a:ln>
            <a:noFill/>
          </a:ln>
        </p:spPr>
        <p:txBody>
          <a:bodyPr wrap="square" rtlCol="0">
            <a:spAutoFit/>
          </a:bodyPr>
          <a:lstStyle/>
          <a:p>
            <a:r>
              <a:rPr lang="fr-FR" sz="3600" dirty="0" smtClean="0">
                <a:solidFill>
                  <a:schemeClr val="tx1"/>
                </a:solidFill>
                <a:latin typeface="Corbel"/>
                <a:cs typeface="Corbel"/>
                <a:sym typeface="Wingdings"/>
              </a:rPr>
              <a:t>P</a:t>
            </a:r>
            <a:r>
              <a:rPr lang="fr-FR" sz="3600" baseline="-25000" dirty="0" smtClean="0">
                <a:solidFill>
                  <a:schemeClr val="tx1"/>
                </a:solidFill>
                <a:latin typeface="Corbel"/>
                <a:cs typeface="Corbel"/>
                <a:sym typeface="Wingdings"/>
              </a:rPr>
              <a:t>v2|u2</a:t>
            </a:r>
          </a:p>
        </p:txBody>
      </p:sp>
      <p:sp>
        <p:nvSpPr>
          <p:cNvPr id="61" name="ZoneTexte 60"/>
          <p:cNvSpPr txBox="1"/>
          <p:nvPr/>
        </p:nvSpPr>
        <p:spPr>
          <a:xfrm>
            <a:off x="4615316" y="4534745"/>
            <a:ext cx="1142004" cy="646331"/>
          </a:xfrm>
          <a:prstGeom prst="rect">
            <a:avLst/>
          </a:prstGeom>
          <a:noFill/>
          <a:ln>
            <a:noFill/>
          </a:ln>
        </p:spPr>
        <p:txBody>
          <a:bodyPr wrap="square" rtlCol="0">
            <a:spAutoFit/>
          </a:bodyPr>
          <a:lstStyle/>
          <a:p>
            <a:r>
              <a:rPr lang="fr-FR" sz="3600" dirty="0" smtClean="0">
                <a:solidFill>
                  <a:schemeClr val="tx1"/>
                </a:solidFill>
                <a:latin typeface="Corbel"/>
                <a:cs typeface="Corbel"/>
                <a:sym typeface="Wingdings"/>
              </a:rPr>
              <a:t>P</a:t>
            </a:r>
            <a:r>
              <a:rPr lang="fr-FR" sz="3600" baseline="-25000" dirty="0" smtClean="0">
                <a:solidFill>
                  <a:schemeClr val="tx1"/>
                </a:solidFill>
                <a:latin typeface="Corbel"/>
                <a:cs typeface="Corbel"/>
                <a:sym typeface="Wingdings"/>
              </a:rPr>
              <a:t>v2|u3</a:t>
            </a:r>
          </a:p>
        </p:txBody>
      </p:sp>
      <p:sp>
        <p:nvSpPr>
          <p:cNvPr id="62" name="ZoneTexte 61"/>
          <p:cNvSpPr txBox="1"/>
          <p:nvPr/>
        </p:nvSpPr>
        <p:spPr>
          <a:xfrm>
            <a:off x="5749848" y="2722878"/>
            <a:ext cx="1142004" cy="646331"/>
          </a:xfrm>
          <a:prstGeom prst="rect">
            <a:avLst/>
          </a:prstGeom>
          <a:noFill/>
          <a:ln>
            <a:noFill/>
          </a:ln>
        </p:spPr>
        <p:txBody>
          <a:bodyPr wrap="square" rtlCol="0">
            <a:spAutoFit/>
          </a:bodyPr>
          <a:lstStyle/>
          <a:p>
            <a:r>
              <a:rPr lang="fr-FR" sz="3600" dirty="0" smtClean="0">
                <a:solidFill>
                  <a:schemeClr val="tx1"/>
                </a:solidFill>
                <a:latin typeface="Corbel"/>
                <a:cs typeface="Corbel"/>
                <a:sym typeface="Wingdings"/>
              </a:rPr>
              <a:t>P</a:t>
            </a:r>
            <a:r>
              <a:rPr lang="fr-FR" sz="3600" baseline="-25000" dirty="0" smtClean="0">
                <a:solidFill>
                  <a:schemeClr val="tx1"/>
                </a:solidFill>
                <a:latin typeface="Corbel"/>
                <a:cs typeface="Corbel"/>
                <a:sym typeface="Wingdings"/>
              </a:rPr>
              <a:t>v3|u1</a:t>
            </a:r>
          </a:p>
        </p:txBody>
      </p:sp>
      <p:sp>
        <p:nvSpPr>
          <p:cNvPr id="63" name="ZoneTexte 62"/>
          <p:cNvSpPr txBox="1"/>
          <p:nvPr/>
        </p:nvSpPr>
        <p:spPr>
          <a:xfrm>
            <a:off x="5851449" y="3637278"/>
            <a:ext cx="1142004" cy="646331"/>
          </a:xfrm>
          <a:prstGeom prst="rect">
            <a:avLst/>
          </a:prstGeom>
          <a:noFill/>
          <a:ln>
            <a:noFill/>
          </a:ln>
        </p:spPr>
        <p:txBody>
          <a:bodyPr wrap="square" rtlCol="0">
            <a:spAutoFit/>
          </a:bodyPr>
          <a:lstStyle/>
          <a:p>
            <a:r>
              <a:rPr lang="fr-FR" sz="3600" dirty="0" smtClean="0">
                <a:solidFill>
                  <a:schemeClr val="tx1"/>
                </a:solidFill>
                <a:latin typeface="Corbel"/>
                <a:cs typeface="Corbel"/>
                <a:sym typeface="Wingdings"/>
              </a:rPr>
              <a:t>P</a:t>
            </a:r>
            <a:r>
              <a:rPr lang="fr-FR" sz="3600" baseline="-25000" dirty="0" smtClean="0">
                <a:solidFill>
                  <a:schemeClr val="tx1"/>
                </a:solidFill>
                <a:latin typeface="Corbel"/>
                <a:cs typeface="Corbel"/>
                <a:sym typeface="Wingdings"/>
              </a:rPr>
              <a:t>v3|u2</a:t>
            </a:r>
          </a:p>
        </p:txBody>
      </p:sp>
      <p:sp>
        <p:nvSpPr>
          <p:cNvPr id="64" name="ZoneTexte 63"/>
          <p:cNvSpPr txBox="1"/>
          <p:nvPr/>
        </p:nvSpPr>
        <p:spPr>
          <a:xfrm>
            <a:off x="5851448" y="4534744"/>
            <a:ext cx="1142004" cy="646331"/>
          </a:xfrm>
          <a:prstGeom prst="rect">
            <a:avLst/>
          </a:prstGeom>
          <a:noFill/>
          <a:ln>
            <a:noFill/>
          </a:ln>
        </p:spPr>
        <p:txBody>
          <a:bodyPr wrap="square" rtlCol="0">
            <a:spAutoFit/>
          </a:bodyPr>
          <a:lstStyle/>
          <a:p>
            <a:r>
              <a:rPr lang="fr-FR" sz="3600" dirty="0" smtClean="0">
                <a:solidFill>
                  <a:schemeClr val="tx1"/>
                </a:solidFill>
                <a:latin typeface="Corbel"/>
                <a:cs typeface="Corbel"/>
                <a:sym typeface="Wingdings"/>
              </a:rPr>
              <a:t>P</a:t>
            </a:r>
            <a:r>
              <a:rPr lang="fr-FR" sz="3600" baseline="-25000" dirty="0" smtClean="0">
                <a:solidFill>
                  <a:schemeClr val="tx1"/>
                </a:solidFill>
                <a:latin typeface="Corbel"/>
                <a:cs typeface="Corbel"/>
                <a:sym typeface="Wingdings"/>
              </a:rPr>
              <a:t>v3|u3</a:t>
            </a:r>
          </a:p>
        </p:txBody>
      </p:sp>
      <p:sp>
        <p:nvSpPr>
          <p:cNvPr id="65" name="ZoneTexte 64"/>
          <p:cNvSpPr txBox="1"/>
          <p:nvPr/>
        </p:nvSpPr>
        <p:spPr>
          <a:xfrm>
            <a:off x="839188" y="3197011"/>
            <a:ext cx="2462803" cy="1015663"/>
          </a:xfrm>
          <a:prstGeom prst="rect">
            <a:avLst/>
          </a:prstGeom>
          <a:noFill/>
          <a:ln>
            <a:noFill/>
          </a:ln>
        </p:spPr>
        <p:txBody>
          <a:bodyPr wrap="square" rtlCol="0">
            <a:spAutoFit/>
          </a:bodyPr>
          <a:lstStyle/>
          <a:p>
            <a:r>
              <a:rPr lang="fr-FR" sz="6000" dirty="0" err="1" smtClean="0">
                <a:solidFill>
                  <a:srgbClr val="FFFFFF"/>
                </a:solidFill>
                <a:latin typeface="Corbel"/>
                <a:cs typeface="Corbel"/>
                <a:sym typeface="Wingdings"/>
              </a:rPr>
              <a:t>Π</a:t>
            </a:r>
            <a:r>
              <a:rPr lang="fr-FR" sz="6000" dirty="0" smtClean="0">
                <a:solidFill>
                  <a:srgbClr val="FFFFFF"/>
                </a:solidFill>
                <a:latin typeface="Corbel"/>
                <a:cs typeface="Corbel"/>
                <a:sym typeface="Wingdings"/>
              </a:rPr>
              <a:t>(</a:t>
            </a:r>
            <a:r>
              <a:rPr lang="fr-FR" sz="6000" dirty="0" err="1" smtClean="0">
                <a:solidFill>
                  <a:srgbClr val="FFFFFF"/>
                </a:solidFill>
                <a:latin typeface="Corbel"/>
                <a:cs typeface="Corbel"/>
                <a:sym typeface="Wingdings"/>
              </a:rPr>
              <a:t>v|u</a:t>
            </a:r>
            <a:r>
              <a:rPr lang="fr-FR" sz="6000" dirty="0" smtClean="0">
                <a:solidFill>
                  <a:srgbClr val="FFFFFF"/>
                </a:solidFill>
                <a:latin typeface="Corbel"/>
                <a:cs typeface="Corbel"/>
                <a:sym typeface="Wingdings"/>
              </a:rPr>
              <a:t>)=</a:t>
            </a:r>
          </a:p>
        </p:txBody>
      </p:sp>
      <p:sp>
        <p:nvSpPr>
          <p:cNvPr id="66" name="ZoneTexte 65"/>
          <p:cNvSpPr txBox="1"/>
          <p:nvPr/>
        </p:nvSpPr>
        <p:spPr>
          <a:xfrm>
            <a:off x="101598" y="1063421"/>
            <a:ext cx="5791200" cy="646331"/>
          </a:xfrm>
          <a:prstGeom prst="rect">
            <a:avLst/>
          </a:prstGeom>
          <a:noFill/>
          <a:ln>
            <a:noFill/>
          </a:ln>
        </p:spPr>
        <p:txBody>
          <a:bodyPr wrap="square" rtlCol="0">
            <a:spAutoFit/>
          </a:bodyPr>
          <a:lstStyle/>
          <a:p>
            <a:r>
              <a:rPr lang="fr-FR" sz="3600" i="1" dirty="0" err="1" smtClean="0">
                <a:solidFill>
                  <a:srgbClr val="FFFFFF"/>
                </a:solidFill>
                <a:latin typeface="Corbel"/>
                <a:cs typeface="Corbel"/>
                <a:sym typeface="Wingdings"/>
              </a:rPr>
              <a:t>Stochastic</a:t>
            </a:r>
            <a:r>
              <a:rPr lang="fr-FR" sz="3600" i="1" dirty="0" smtClean="0">
                <a:solidFill>
                  <a:srgbClr val="FFFFFF"/>
                </a:solidFill>
                <a:latin typeface="Corbel"/>
                <a:cs typeface="Corbel"/>
                <a:sym typeface="Wingdings"/>
              </a:rPr>
              <a:t> </a:t>
            </a:r>
            <a:r>
              <a:rPr lang="fr-FR" sz="3600" i="1" dirty="0" err="1" smtClean="0">
                <a:solidFill>
                  <a:srgbClr val="FFFFFF"/>
                </a:solidFill>
                <a:latin typeface="Corbel"/>
                <a:cs typeface="Corbel"/>
                <a:sym typeface="Wingdings"/>
              </a:rPr>
              <a:t>probability</a:t>
            </a:r>
            <a:r>
              <a:rPr lang="fr-FR" sz="3600" i="1" dirty="0" smtClean="0">
                <a:solidFill>
                  <a:srgbClr val="FFFFFF"/>
                </a:solidFill>
                <a:latin typeface="Corbel"/>
                <a:cs typeface="Corbel"/>
                <a:sym typeface="Wingdings"/>
              </a:rPr>
              <a:t> matrix</a:t>
            </a:r>
          </a:p>
        </p:txBody>
      </p:sp>
      <p:sp>
        <p:nvSpPr>
          <p:cNvPr id="67" name="Rectangle 66"/>
          <p:cNvSpPr/>
          <p:nvPr/>
        </p:nvSpPr>
        <p:spPr>
          <a:xfrm>
            <a:off x="67734" y="1016005"/>
            <a:ext cx="9025467" cy="4690528"/>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8" name="ZoneTexte 67"/>
          <p:cNvSpPr txBox="1"/>
          <p:nvPr/>
        </p:nvSpPr>
        <p:spPr>
          <a:xfrm>
            <a:off x="1253054" y="5959101"/>
            <a:ext cx="6485469" cy="646331"/>
          </a:xfrm>
          <a:prstGeom prst="rect">
            <a:avLst/>
          </a:prstGeom>
          <a:noFill/>
          <a:ln>
            <a:solidFill>
              <a:srgbClr val="FF1B1A"/>
            </a:solidFill>
          </a:ln>
        </p:spPr>
        <p:txBody>
          <a:bodyPr wrap="square" rtlCol="0">
            <a:spAutoFit/>
          </a:bodyPr>
          <a:lstStyle/>
          <a:p>
            <a:r>
              <a:rPr lang="fr-FR" sz="3600" b="1" dirty="0" smtClean="0">
                <a:solidFill>
                  <a:srgbClr val="FFFFFF"/>
                </a:solidFill>
                <a:latin typeface="Corbel"/>
                <a:cs typeface="Corbel"/>
                <a:sym typeface="Wingdings"/>
              </a:rPr>
              <a:t>Goal of the </a:t>
            </a:r>
            <a:r>
              <a:rPr lang="fr-FR" sz="3600" b="1" dirty="0" err="1" smtClean="0">
                <a:solidFill>
                  <a:srgbClr val="FFFFFF"/>
                </a:solidFill>
                <a:latin typeface="Corbel"/>
                <a:cs typeface="Corbel"/>
                <a:sym typeface="Wingdings"/>
              </a:rPr>
              <a:t>theory</a:t>
            </a:r>
            <a:r>
              <a:rPr lang="fr-FR" sz="3600" b="1" dirty="0" smtClean="0">
                <a:solidFill>
                  <a:srgbClr val="FFFFFF"/>
                </a:solidFill>
                <a:latin typeface="Corbel"/>
                <a:cs typeface="Corbel"/>
                <a:sym typeface="Wingdings"/>
              </a:rPr>
              <a:t>: Model </a:t>
            </a:r>
            <a:r>
              <a:rPr lang="fr-FR" sz="3600" b="1" dirty="0" err="1">
                <a:solidFill>
                  <a:srgbClr val="FFFFFF"/>
                </a:solidFill>
                <a:latin typeface="Corbel"/>
                <a:cs typeface="Corbel"/>
                <a:sym typeface="Wingdings"/>
              </a:rPr>
              <a:t>Π</a:t>
            </a:r>
            <a:r>
              <a:rPr lang="fr-FR" sz="3600" b="1" dirty="0">
                <a:solidFill>
                  <a:srgbClr val="FFFFFF"/>
                </a:solidFill>
                <a:latin typeface="Corbel"/>
                <a:cs typeface="Corbel"/>
                <a:sym typeface="Wingdings"/>
              </a:rPr>
              <a:t>(</a:t>
            </a:r>
            <a:r>
              <a:rPr lang="fr-FR" sz="3600" b="1" dirty="0" err="1">
                <a:solidFill>
                  <a:srgbClr val="FFFFFF"/>
                </a:solidFill>
                <a:latin typeface="Corbel"/>
                <a:cs typeface="Corbel"/>
                <a:sym typeface="Wingdings"/>
              </a:rPr>
              <a:t>v|u</a:t>
            </a:r>
            <a:r>
              <a:rPr lang="fr-FR" sz="3600" b="1" dirty="0">
                <a:solidFill>
                  <a:srgbClr val="FFFFFF"/>
                </a:solidFill>
                <a:latin typeface="Corbel"/>
                <a:cs typeface="Corbel"/>
                <a:sym typeface="Wingdings"/>
              </a:rPr>
              <a:t>)</a:t>
            </a:r>
            <a:endParaRPr lang="fr-FR" sz="3600" b="1" dirty="0" smtClean="0">
              <a:solidFill>
                <a:srgbClr val="FFFFFF"/>
              </a:solidFill>
              <a:latin typeface="Corbel"/>
              <a:cs typeface="Corbel"/>
              <a:sym typeface="Wingdings"/>
            </a:endParaRPr>
          </a:p>
        </p:txBody>
      </p:sp>
    </p:spTree>
    <p:extLst>
      <p:ext uri="{BB962C8B-B14F-4D97-AF65-F5344CB8AC3E}">
        <p14:creationId xmlns:p14="http://schemas.microsoft.com/office/powerpoint/2010/main" val="172643427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7732"/>
            <a:ext cx="8229600" cy="1143000"/>
          </a:xfrm>
        </p:spPr>
        <p:txBody>
          <a:bodyPr>
            <a:noAutofit/>
          </a:bodyPr>
          <a:lstStyle/>
          <a:p>
            <a:r>
              <a:rPr lang="fr-FR" sz="4000" dirty="0" smtClean="0"/>
              <a:t>Extra-</a:t>
            </a:r>
            <a:r>
              <a:rPr lang="fr-FR" sz="4000" dirty="0" err="1" smtClean="0"/>
              <a:t>contextuality</a:t>
            </a:r>
            <a:r>
              <a:rPr lang="fr-FR" sz="4000" dirty="0" smtClean="0"/>
              <a:t> of </a:t>
            </a:r>
            <a:r>
              <a:rPr lang="fr-FR" sz="4000" dirty="0" err="1" smtClean="0"/>
              <a:t>modalities</a:t>
            </a:r>
            <a:endParaRPr lang="fr-FR" sz="4000" i="1" dirty="0"/>
          </a:p>
        </p:txBody>
      </p:sp>
      <p:sp>
        <p:nvSpPr>
          <p:cNvPr id="31" name="Ellipse 30"/>
          <p:cNvSpPr/>
          <p:nvPr/>
        </p:nvSpPr>
        <p:spPr>
          <a:xfrm rot="1371803">
            <a:off x="6029247" y="2542868"/>
            <a:ext cx="2828890" cy="1295400"/>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b="1" dirty="0" smtClean="0">
                <a:solidFill>
                  <a:schemeClr val="bg1"/>
                </a:solidFill>
              </a:rPr>
              <a:t>C</a:t>
            </a:r>
            <a:r>
              <a:rPr lang="fr-FR" sz="4000" b="1" baseline="-25000" dirty="0" smtClean="0">
                <a:solidFill>
                  <a:schemeClr val="bg1"/>
                </a:solidFill>
              </a:rPr>
              <a:t>u,</a:t>
            </a:r>
            <a:r>
              <a:rPr lang="fr-FR" sz="4000" b="1" dirty="0" smtClean="0">
                <a:solidFill>
                  <a:schemeClr val="bg1"/>
                </a:solidFill>
              </a:rPr>
              <a:t> </a:t>
            </a:r>
            <a:r>
              <a:rPr lang="fr-FR" sz="4000" b="1" dirty="0" err="1" smtClean="0">
                <a:solidFill>
                  <a:schemeClr val="bg1"/>
                </a:solidFill>
                <a:cs typeface="Corbel"/>
              </a:rPr>
              <a:t>θ</a:t>
            </a:r>
            <a:r>
              <a:rPr lang="fr-FR" sz="4000" b="1" baseline="-25000" dirty="0" err="1" smtClean="0">
                <a:solidFill>
                  <a:schemeClr val="bg1"/>
                </a:solidFill>
              </a:rPr>
              <a:t>u</a:t>
            </a:r>
            <a:endParaRPr lang="fr-FR" sz="4000" b="1" baseline="-25000" dirty="0">
              <a:solidFill>
                <a:schemeClr val="bg1"/>
              </a:solidFill>
            </a:endParaRPr>
          </a:p>
        </p:txBody>
      </p:sp>
      <p:sp>
        <p:nvSpPr>
          <p:cNvPr id="32" name="Ellipse 31"/>
          <p:cNvSpPr/>
          <p:nvPr/>
        </p:nvSpPr>
        <p:spPr>
          <a:xfrm rot="20265217">
            <a:off x="6238698" y="3226688"/>
            <a:ext cx="2587035" cy="1295400"/>
          </a:xfrm>
          <a:prstGeom prst="ellipse">
            <a:avLst/>
          </a:prstGeom>
          <a:solidFill>
            <a:srgbClr val="00FFFF">
              <a:alpha val="57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b="1" dirty="0" smtClean="0">
                <a:solidFill>
                  <a:schemeClr val="bg1"/>
                </a:solidFill>
              </a:rPr>
              <a:t>C</a:t>
            </a:r>
            <a:r>
              <a:rPr lang="fr-FR" sz="4000" b="1" baseline="-25000" dirty="0" smtClean="0">
                <a:solidFill>
                  <a:schemeClr val="bg1"/>
                </a:solidFill>
              </a:rPr>
              <a:t>v,</a:t>
            </a:r>
            <a:r>
              <a:rPr lang="fr-FR" sz="4000" b="1" dirty="0" smtClean="0">
                <a:solidFill>
                  <a:schemeClr val="bg1"/>
                </a:solidFill>
              </a:rPr>
              <a:t> </a:t>
            </a:r>
            <a:r>
              <a:rPr lang="fr-FR" sz="4000" b="1" dirty="0" err="1" smtClean="0">
                <a:solidFill>
                  <a:schemeClr val="bg1"/>
                </a:solidFill>
                <a:cs typeface="Corbel"/>
              </a:rPr>
              <a:t>θ</a:t>
            </a:r>
            <a:r>
              <a:rPr lang="fr-FR" sz="4000" b="1" baseline="-25000" dirty="0" err="1" smtClean="0">
                <a:solidFill>
                  <a:schemeClr val="bg1"/>
                </a:solidFill>
              </a:rPr>
              <a:t>v</a:t>
            </a:r>
            <a:endParaRPr lang="fr-FR" sz="4000" b="1" baseline="-25000" dirty="0">
              <a:solidFill>
                <a:schemeClr val="bg1"/>
              </a:solidFill>
            </a:endParaRPr>
          </a:p>
        </p:txBody>
      </p:sp>
      <p:sp>
        <p:nvSpPr>
          <p:cNvPr id="33" name="Ellipse 32"/>
          <p:cNvSpPr/>
          <p:nvPr/>
        </p:nvSpPr>
        <p:spPr>
          <a:xfrm>
            <a:off x="8143139" y="3318959"/>
            <a:ext cx="611392" cy="609586"/>
          </a:xfrm>
          <a:prstGeom prst="ellipse">
            <a:avLst/>
          </a:prstGeom>
          <a:no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smtClean="0">
                <a:solidFill>
                  <a:schemeClr val="bg1"/>
                </a:solidFill>
              </a:rPr>
              <a:t>S</a:t>
            </a:r>
            <a:endParaRPr lang="fr-FR" sz="4000" dirty="0">
              <a:solidFill>
                <a:schemeClr val="bg1"/>
              </a:solidFill>
            </a:endParaRPr>
          </a:p>
        </p:txBody>
      </p:sp>
      <p:cxnSp>
        <p:nvCxnSpPr>
          <p:cNvPr id="4" name="Connecteur droit avec flèche 3"/>
          <p:cNvCxnSpPr>
            <a:stCxn id="33" idx="1"/>
          </p:cNvCxnSpPr>
          <p:nvPr/>
        </p:nvCxnSpPr>
        <p:spPr>
          <a:xfrm flipH="1" flipV="1">
            <a:off x="4402667" y="1947333"/>
            <a:ext cx="3830008" cy="1460898"/>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cxnSp>
        <p:nvCxnSpPr>
          <p:cNvPr id="50" name="Connecteur droit avec flèche 49"/>
          <p:cNvCxnSpPr>
            <a:stCxn id="33" idx="2"/>
          </p:cNvCxnSpPr>
          <p:nvPr/>
        </p:nvCxnSpPr>
        <p:spPr>
          <a:xfrm flipH="1">
            <a:off x="4707467" y="3623752"/>
            <a:ext cx="3435672" cy="1608648"/>
          </a:xfrm>
          <a:prstGeom prst="straightConnector1">
            <a:avLst/>
          </a:prstGeom>
          <a:ln w="57150" cmpd="sng">
            <a:solidFill>
              <a:srgbClr val="00FFFF"/>
            </a:solidFill>
            <a:tailEnd type="arrow"/>
          </a:ln>
        </p:spPr>
        <p:style>
          <a:lnRef idx="2">
            <a:schemeClr val="accent1"/>
          </a:lnRef>
          <a:fillRef idx="0">
            <a:schemeClr val="accent1"/>
          </a:fillRef>
          <a:effectRef idx="1">
            <a:schemeClr val="accent1"/>
          </a:effectRef>
          <a:fontRef idx="minor">
            <a:schemeClr val="tx1"/>
          </a:fontRef>
        </p:style>
      </p:cxnSp>
      <p:sp>
        <p:nvSpPr>
          <p:cNvPr id="51" name="ZoneTexte 50"/>
          <p:cNvSpPr txBox="1"/>
          <p:nvPr/>
        </p:nvSpPr>
        <p:spPr>
          <a:xfrm>
            <a:off x="4445995" y="1249699"/>
            <a:ext cx="617072" cy="707886"/>
          </a:xfrm>
          <a:prstGeom prst="rect">
            <a:avLst/>
          </a:prstGeom>
          <a:noFill/>
          <a:ln>
            <a:noFill/>
          </a:ln>
        </p:spPr>
        <p:txBody>
          <a:bodyPr wrap="square" rtlCol="0">
            <a:spAutoFit/>
          </a:bodyPr>
          <a:lstStyle/>
          <a:p>
            <a:r>
              <a:rPr lang="fr-FR" sz="4000" dirty="0" err="1" smtClean="0">
                <a:solidFill>
                  <a:srgbClr val="FFCD32"/>
                </a:solidFill>
                <a:latin typeface="Corbel"/>
                <a:cs typeface="Corbel"/>
                <a:sym typeface="Wingdings"/>
              </a:rPr>
              <a:t>U</a:t>
            </a:r>
            <a:r>
              <a:rPr lang="fr-FR" sz="4000" baseline="-25000" dirty="0" err="1" smtClean="0">
                <a:solidFill>
                  <a:srgbClr val="FFCD32"/>
                </a:solidFill>
                <a:latin typeface="Corbel"/>
                <a:cs typeface="Corbel"/>
                <a:sym typeface="Wingdings"/>
              </a:rPr>
              <a:t>i</a:t>
            </a:r>
            <a:endParaRPr lang="fr-FR" sz="4000" baseline="-25000" dirty="0" smtClean="0">
              <a:solidFill>
                <a:srgbClr val="FFCD32"/>
              </a:solidFill>
              <a:latin typeface="Corbel"/>
              <a:cs typeface="Corbel"/>
              <a:sym typeface="Wingdings"/>
            </a:endParaRPr>
          </a:p>
        </p:txBody>
      </p:sp>
      <p:sp>
        <p:nvSpPr>
          <p:cNvPr id="52" name="ZoneTexte 51"/>
          <p:cNvSpPr txBox="1"/>
          <p:nvPr/>
        </p:nvSpPr>
        <p:spPr>
          <a:xfrm>
            <a:off x="4598395" y="5381430"/>
            <a:ext cx="617072" cy="707886"/>
          </a:xfrm>
          <a:prstGeom prst="rect">
            <a:avLst/>
          </a:prstGeom>
          <a:noFill/>
          <a:ln>
            <a:noFill/>
          </a:ln>
        </p:spPr>
        <p:txBody>
          <a:bodyPr wrap="square" rtlCol="0">
            <a:spAutoFit/>
          </a:bodyPr>
          <a:lstStyle/>
          <a:p>
            <a:r>
              <a:rPr lang="fr-FR" sz="4000" dirty="0" err="1" smtClean="0">
                <a:solidFill>
                  <a:srgbClr val="00FFFF"/>
                </a:solidFill>
                <a:latin typeface="Corbel"/>
                <a:cs typeface="Corbel"/>
                <a:sym typeface="Wingdings"/>
              </a:rPr>
              <a:t>V</a:t>
            </a:r>
            <a:r>
              <a:rPr lang="fr-FR" sz="4000" baseline="-25000" dirty="0" err="1">
                <a:solidFill>
                  <a:srgbClr val="00FFFF"/>
                </a:solidFill>
                <a:latin typeface="Corbel"/>
                <a:cs typeface="Corbel"/>
                <a:sym typeface="Wingdings"/>
              </a:rPr>
              <a:t>j</a:t>
            </a:r>
            <a:endParaRPr lang="fr-FR" sz="4000" baseline="-25000" dirty="0" smtClean="0">
              <a:solidFill>
                <a:srgbClr val="00FFFF"/>
              </a:solidFill>
              <a:latin typeface="Corbel"/>
              <a:cs typeface="Corbel"/>
              <a:sym typeface="Wingdings"/>
            </a:endParaRPr>
          </a:p>
        </p:txBody>
      </p:sp>
      <p:grpSp>
        <p:nvGrpSpPr>
          <p:cNvPr id="53" name="Grouper 52"/>
          <p:cNvGrpSpPr/>
          <p:nvPr/>
        </p:nvGrpSpPr>
        <p:grpSpPr>
          <a:xfrm rot="19577318">
            <a:off x="3507658" y="3187258"/>
            <a:ext cx="1023332" cy="966095"/>
            <a:chOff x="5016500" y="3860800"/>
            <a:chExt cx="772148" cy="711200"/>
          </a:xfrm>
        </p:grpSpPr>
        <p:grpSp>
          <p:nvGrpSpPr>
            <p:cNvPr id="54" name="Grouper 53"/>
            <p:cNvGrpSpPr/>
            <p:nvPr/>
          </p:nvGrpSpPr>
          <p:grpSpPr>
            <a:xfrm>
              <a:off x="5016500" y="3860800"/>
              <a:ext cx="772148" cy="711200"/>
              <a:chOff x="4622800" y="6019800"/>
              <a:chExt cx="772148" cy="711200"/>
            </a:xfrm>
          </p:grpSpPr>
          <p:sp>
            <p:nvSpPr>
              <p:cNvPr id="74" name="Rectangle 73"/>
              <p:cNvSpPr/>
              <p:nvPr/>
            </p:nvSpPr>
            <p:spPr>
              <a:xfrm>
                <a:off x="4622800" y="6261100"/>
                <a:ext cx="508000" cy="469900"/>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5" name="Parallélogramme 74"/>
              <p:cNvSpPr/>
              <p:nvPr/>
            </p:nvSpPr>
            <p:spPr>
              <a:xfrm>
                <a:off x="4622800" y="6019800"/>
                <a:ext cx="698500" cy="241300"/>
              </a:xfrm>
              <a:prstGeom prst="parallelogram">
                <a:avLst>
                  <a:gd name="adj" fmla="val 71154"/>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6" name="Parallélogramme 75"/>
              <p:cNvSpPr/>
              <p:nvPr/>
            </p:nvSpPr>
            <p:spPr>
              <a:xfrm rot="18798636">
                <a:off x="4929577" y="6214264"/>
                <a:ext cx="605193" cy="325548"/>
              </a:xfrm>
              <a:prstGeom prst="parallelogram">
                <a:avLst>
                  <a:gd name="adj" fmla="val 102037"/>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55" name="Ellipse 54"/>
            <p:cNvSpPr/>
            <p:nvPr/>
          </p:nvSpPr>
          <p:spPr>
            <a:xfrm>
              <a:off x="5232400" y="42799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9" name="Ellipse 68"/>
            <p:cNvSpPr/>
            <p:nvPr/>
          </p:nvSpPr>
          <p:spPr>
            <a:xfrm>
              <a:off x="5588000" y="42672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0" name="Ellipse 69"/>
            <p:cNvSpPr/>
            <p:nvPr/>
          </p:nvSpPr>
          <p:spPr>
            <a:xfrm>
              <a:off x="5613400" y="41148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1" name="Ellipse 70"/>
            <p:cNvSpPr/>
            <p:nvPr/>
          </p:nvSpPr>
          <p:spPr>
            <a:xfrm>
              <a:off x="5168900" y="39751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2" name="Ellipse 71"/>
            <p:cNvSpPr/>
            <p:nvPr/>
          </p:nvSpPr>
          <p:spPr>
            <a:xfrm>
              <a:off x="5346700" y="39497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3" name="Ellipse 72"/>
            <p:cNvSpPr/>
            <p:nvPr/>
          </p:nvSpPr>
          <p:spPr>
            <a:xfrm>
              <a:off x="5537200" y="39116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77" name="Flèche courbée vers la droite 76"/>
          <p:cNvSpPr/>
          <p:nvPr/>
        </p:nvSpPr>
        <p:spPr>
          <a:xfrm>
            <a:off x="3084654" y="2463808"/>
            <a:ext cx="1308100" cy="2743200"/>
          </a:xfrm>
          <a:prstGeom prst="curvedRigh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8" name="Rectangle 7"/>
          <p:cNvSpPr/>
          <p:nvPr/>
        </p:nvSpPr>
        <p:spPr>
          <a:xfrm>
            <a:off x="612781" y="2199101"/>
            <a:ext cx="2028820" cy="3170099"/>
          </a:xfrm>
          <a:prstGeom prst="rect">
            <a:avLst/>
          </a:prstGeom>
          <a:ln>
            <a:solidFill>
              <a:srgbClr val="FFFFFF"/>
            </a:solidFill>
          </a:ln>
        </p:spPr>
        <p:txBody>
          <a:bodyPr wrap="square">
            <a:spAutoFit/>
          </a:bodyPr>
          <a:lstStyle/>
          <a:p>
            <a:pPr algn="ctr"/>
            <a:r>
              <a:rPr lang="fr-FR" sz="4000" dirty="0" err="1">
                <a:solidFill>
                  <a:schemeClr val="tx1"/>
                </a:solidFill>
                <a:latin typeface="Corbel"/>
                <a:cs typeface="Corbel"/>
                <a:sym typeface="Wingdings"/>
              </a:rPr>
              <a:t>P</a:t>
            </a:r>
            <a:r>
              <a:rPr lang="fr-FR" sz="4000" baseline="-25000" dirty="0" err="1">
                <a:solidFill>
                  <a:srgbClr val="00FFFF"/>
                </a:solidFill>
                <a:latin typeface="Corbel"/>
                <a:cs typeface="Corbel"/>
                <a:sym typeface="Wingdings"/>
              </a:rPr>
              <a:t>vj</a:t>
            </a:r>
            <a:r>
              <a:rPr lang="fr-FR" sz="4000" baseline="-25000" dirty="0" err="1">
                <a:solidFill>
                  <a:schemeClr val="tx1"/>
                </a:solidFill>
                <a:latin typeface="Corbel"/>
                <a:cs typeface="Corbel"/>
                <a:sym typeface="Wingdings"/>
              </a:rPr>
              <a:t>|</a:t>
            </a:r>
            <a:r>
              <a:rPr lang="fr-FR" sz="4000" baseline="-25000" dirty="0" err="1" smtClean="0">
                <a:solidFill>
                  <a:srgbClr val="FFCD32"/>
                </a:solidFill>
                <a:latin typeface="Corbel"/>
                <a:cs typeface="Corbel"/>
                <a:sym typeface="Wingdings"/>
              </a:rPr>
              <a:t>ui</a:t>
            </a:r>
            <a:r>
              <a:rPr lang="fr-FR" sz="4000" baseline="-25000" dirty="0" smtClean="0">
                <a:solidFill>
                  <a:srgbClr val="FFCD32"/>
                </a:solidFill>
                <a:latin typeface="Corbel"/>
                <a:cs typeface="Corbel"/>
                <a:sym typeface="Wingdings"/>
              </a:rPr>
              <a:t> </a:t>
            </a:r>
            <a:r>
              <a:rPr lang="fr-FR" sz="4000" dirty="0" err="1" smtClean="0">
                <a:solidFill>
                  <a:schemeClr val="tx1"/>
                </a:solidFill>
                <a:latin typeface="Corbel"/>
                <a:cs typeface="Corbel"/>
                <a:sym typeface="Wingdings"/>
              </a:rPr>
              <a:t>solely</a:t>
            </a:r>
            <a:r>
              <a:rPr lang="fr-FR" sz="4000" dirty="0" smtClean="0">
                <a:solidFill>
                  <a:schemeClr val="tx1"/>
                </a:solidFill>
                <a:latin typeface="Corbel"/>
                <a:cs typeface="Corbel"/>
                <a:sym typeface="Wingdings"/>
              </a:rPr>
              <a:t> </a:t>
            </a:r>
            <a:r>
              <a:rPr lang="fr-FR" sz="4000" dirty="0" err="1" smtClean="0">
                <a:solidFill>
                  <a:schemeClr val="tx1"/>
                </a:solidFill>
                <a:latin typeface="Corbel"/>
                <a:cs typeface="Corbel"/>
                <a:sym typeface="Wingdings"/>
              </a:rPr>
              <a:t>depends</a:t>
            </a:r>
            <a:r>
              <a:rPr lang="fr-FR" sz="4000" dirty="0" smtClean="0">
                <a:solidFill>
                  <a:schemeClr val="tx1"/>
                </a:solidFill>
                <a:latin typeface="Corbel"/>
                <a:cs typeface="Corbel"/>
                <a:sym typeface="Wingdings"/>
              </a:rPr>
              <a:t> on </a:t>
            </a:r>
            <a:r>
              <a:rPr lang="fr-FR" sz="4000" dirty="0" err="1">
                <a:solidFill>
                  <a:srgbClr val="FFCD32"/>
                </a:solidFill>
                <a:latin typeface="Corbel"/>
                <a:cs typeface="Corbel"/>
                <a:sym typeface="Wingdings"/>
              </a:rPr>
              <a:t>U</a:t>
            </a:r>
            <a:r>
              <a:rPr lang="fr-FR" sz="4000" baseline="-25000" dirty="0" err="1">
                <a:solidFill>
                  <a:srgbClr val="FFCD32"/>
                </a:solidFill>
                <a:latin typeface="Corbel"/>
                <a:cs typeface="Corbel"/>
                <a:sym typeface="Wingdings"/>
              </a:rPr>
              <a:t>i</a:t>
            </a:r>
            <a:endParaRPr lang="fr-FR" sz="4000" baseline="-25000" dirty="0">
              <a:solidFill>
                <a:srgbClr val="FFCD32"/>
              </a:solidFill>
              <a:latin typeface="Corbel"/>
              <a:cs typeface="Corbel"/>
              <a:sym typeface="Wingdings"/>
            </a:endParaRPr>
          </a:p>
          <a:p>
            <a:pPr algn="ctr"/>
            <a:r>
              <a:rPr lang="fr-FR" sz="4000" dirty="0">
                <a:solidFill>
                  <a:schemeClr val="tx1"/>
                </a:solidFill>
                <a:latin typeface="Corbel"/>
                <a:cs typeface="Corbel"/>
                <a:sym typeface="Wingdings"/>
              </a:rPr>
              <a:t>a</a:t>
            </a:r>
            <a:r>
              <a:rPr lang="fr-FR" sz="4000" dirty="0" smtClean="0">
                <a:solidFill>
                  <a:schemeClr val="tx1"/>
                </a:solidFill>
                <a:latin typeface="Corbel"/>
                <a:cs typeface="Corbel"/>
                <a:sym typeface="Wingdings"/>
              </a:rPr>
              <a:t>nd</a:t>
            </a:r>
            <a:r>
              <a:rPr lang="fr-FR" sz="4000" dirty="0" smtClean="0">
                <a:solidFill>
                  <a:srgbClr val="FFCD32"/>
                </a:solidFill>
                <a:latin typeface="Corbel"/>
                <a:cs typeface="Corbel"/>
                <a:sym typeface="Wingdings"/>
              </a:rPr>
              <a:t> </a:t>
            </a:r>
            <a:r>
              <a:rPr lang="fr-FR" sz="4000" dirty="0" err="1" smtClean="0">
                <a:solidFill>
                  <a:srgbClr val="00FFFF"/>
                </a:solidFill>
                <a:latin typeface="Corbel"/>
                <a:cs typeface="Corbel"/>
                <a:sym typeface="Wingdings"/>
              </a:rPr>
              <a:t>V</a:t>
            </a:r>
            <a:r>
              <a:rPr lang="fr-FR" sz="4000" baseline="-25000" dirty="0" err="1" smtClean="0">
                <a:solidFill>
                  <a:srgbClr val="00FFFF"/>
                </a:solidFill>
                <a:latin typeface="Corbel"/>
                <a:cs typeface="Corbel"/>
                <a:sym typeface="Wingdings"/>
              </a:rPr>
              <a:t>j</a:t>
            </a:r>
            <a:endParaRPr lang="fr-FR" sz="4000" baseline="-25000" dirty="0">
              <a:solidFill>
                <a:srgbClr val="00FFFF"/>
              </a:solidFill>
              <a:latin typeface="Corbel"/>
              <a:cs typeface="Corbel"/>
              <a:sym typeface="Wingdings"/>
            </a:endParaRPr>
          </a:p>
        </p:txBody>
      </p:sp>
      <p:sp>
        <p:nvSpPr>
          <p:cNvPr id="9" name="Flèche courbée vers le haut 8"/>
          <p:cNvSpPr/>
          <p:nvPr/>
        </p:nvSpPr>
        <p:spPr>
          <a:xfrm rot="11963888">
            <a:off x="5113867" y="2065867"/>
            <a:ext cx="626533" cy="592666"/>
          </a:xfrm>
          <a:prstGeom prst="curvedUp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78" name="Flèche courbée vers le haut 77"/>
          <p:cNvSpPr/>
          <p:nvPr/>
        </p:nvSpPr>
        <p:spPr>
          <a:xfrm rot="11963888">
            <a:off x="5164668" y="4402668"/>
            <a:ext cx="626533" cy="592666"/>
          </a:xfrm>
          <a:prstGeom prst="curvedUpArrow">
            <a:avLst/>
          </a:prstGeom>
          <a:noFill/>
          <a:ln>
            <a:solidFill>
              <a:srgbClr val="00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80" name="Rectangle 79"/>
          <p:cNvSpPr/>
          <p:nvPr/>
        </p:nvSpPr>
        <p:spPr>
          <a:xfrm>
            <a:off x="67734" y="1016004"/>
            <a:ext cx="9025467" cy="5232395"/>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0657063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7732"/>
            <a:ext cx="8229600" cy="1143000"/>
          </a:xfrm>
        </p:spPr>
        <p:txBody>
          <a:bodyPr>
            <a:noAutofit/>
          </a:bodyPr>
          <a:lstStyle/>
          <a:p>
            <a:r>
              <a:rPr lang="fr-FR" sz="4000" dirty="0" err="1" smtClean="0"/>
              <a:t>Step</a:t>
            </a:r>
            <a:r>
              <a:rPr lang="fr-FR" sz="4000" dirty="0" smtClean="0"/>
              <a:t> 1: Rewrite </a:t>
            </a:r>
            <a:r>
              <a:rPr lang="fr-FR" sz="4000" b="1" dirty="0" err="1">
                <a:solidFill>
                  <a:srgbClr val="FFFFFF"/>
                </a:solidFill>
                <a:cs typeface="Corbel"/>
                <a:sym typeface="Wingdings"/>
              </a:rPr>
              <a:t>Π</a:t>
            </a:r>
            <a:r>
              <a:rPr lang="fr-FR" sz="4000" dirty="0" smtClean="0"/>
              <a:t> </a:t>
            </a:r>
            <a:endParaRPr lang="fr-FR" sz="4000" i="1" dirty="0"/>
          </a:p>
        </p:txBody>
      </p:sp>
      <p:sp>
        <p:nvSpPr>
          <p:cNvPr id="10" name="Parenthèses 9"/>
          <p:cNvSpPr/>
          <p:nvPr/>
        </p:nvSpPr>
        <p:spPr>
          <a:xfrm>
            <a:off x="270928" y="1761066"/>
            <a:ext cx="3386674" cy="2218267"/>
          </a:xfrm>
          <a:prstGeom prst="bracketPair">
            <a:avLst/>
          </a:prstGeom>
          <a:ln w="57150" cmpd="sng">
            <a:solidFill>
              <a:srgbClr val="15FF1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6" name="ZoneTexte 55"/>
          <p:cNvSpPr txBox="1"/>
          <p:nvPr/>
        </p:nvSpPr>
        <p:spPr>
          <a:xfrm>
            <a:off x="432786" y="2028612"/>
            <a:ext cx="1142004" cy="461665"/>
          </a:xfrm>
          <a:prstGeom prst="rect">
            <a:avLst/>
          </a:prstGeom>
          <a:noFill/>
          <a:ln>
            <a:noFill/>
          </a:ln>
        </p:spPr>
        <p:txBody>
          <a:bodyPr wrap="square" rtlCol="0">
            <a:spAutoFit/>
          </a:bodyPr>
          <a:lstStyle/>
          <a:p>
            <a:r>
              <a:rPr lang="fr-FR" dirty="0" smtClean="0">
                <a:solidFill>
                  <a:srgbClr val="15FF1F"/>
                </a:solidFill>
                <a:latin typeface="Corbel"/>
                <a:cs typeface="Corbel"/>
                <a:sym typeface="Wingdings"/>
              </a:rPr>
              <a:t>P</a:t>
            </a:r>
            <a:r>
              <a:rPr lang="fr-FR" baseline="-25000" dirty="0" smtClean="0">
                <a:solidFill>
                  <a:srgbClr val="15FF1F"/>
                </a:solidFill>
                <a:latin typeface="Corbel"/>
                <a:cs typeface="Corbel"/>
                <a:sym typeface="Wingdings"/>
              </a:rPr>
              <a:t>v1|u1</a:t>
            </a:r>
          </a:p>
        </p:txBody>
      </p:sp>
      <p:sp>
        <p:nvSpPr>
          <p:cNvPr id="57" name="ZoneTexte 56"/>
          <p:cNvSpPr txBox="1"/>
          <p:nvPr/>
        </p:nvSpPr>
        <p:spPr>
          <a:xfrm>
            <a:off x="1533451" y="2011678"/>
            <a:ext cx="1142004" cy="461665"/>
          </a:xfrm>
          <a:prstGeom prst="rect">
            <a:avLst/>
          </a:prstGeom>
          <a:noFill/>
          <a:ln>
            <a:noFill/>
          </a:ln>
        </p:spPr>
        <p:txBody>
          <a:bodyPr wrap="square" rtlCol="0">
            <a:spAutoFit/>
          </a:bodyPr>
          <a:lstStyle/>
          <a:p>
            <a:r>
              <a:rPr lang="fr-FR" dirty="0" smtClean="0">
                <a:solidFill>
                  <a:srgbClr val="15FF1F"/>
                </a:solidFill>
                <a:latin typeface="Corbel"/>
                <a:cs typeface="Corbel"/>
                <a:sym typeface="Wingdings"/>
              </a:rPr>
              <a:t>P</a:t>
            </a:r>
            <a:r>
              <a:rPr lang="fr-FR" baseline="-25000" dirty="0" smtClean="0">
                <a:solidFill>
                  <a:srgbClr val="15FF1F"/>
                </a:solidFill>
                <a:latin typeface="Corbel"/>
                <a:cs typeface="Corbel"/>
                <a:sym typeface="Wingdings"/>
              </a:rPr>
              <a:t>v2|u1</a:t>
            </a:r>
          </a:p>
        </p:txBody>
      </p:sp>
      <p:sp>
        <p:nvSpPr>
          <p:cNvPr id="58" name="ZoneTexte 57"/>
          <p:cNvSpPr txBox="1"/>
          <p:nvPr/>
        </p:nvSpPr>
        <p:spPr>
          <a:xfrm>
            <a:off x="365052" y="2587411"/>
            <a:ext cx="1142004" cy="461665"/>
          </a:xfrm>
          <a:prstGeom prst="rect">
            <a:avLst/>
          </a:prstGeom>
          <a:noFill/>
          <a:ln>
            <a:noFill/>
          </a:ln>
        </p:spPr>
        <p:txBody>
          <a:bodyPr wrap="square" rtlCol="0">
            <a:spAutoFit/>
          </a:bodyPr>
          <a:lstStyle/>
          <a:p>
            <a:r>
              <a:rPr lang="fr-FR" dirty="0" smtClean="0">
                <a:solidFill>
                  <a:srgbClr val="15FF1F"/>
                </a:solidFill>
                <a:latin typeface="Corbel"/>
                <a:cs typeface="Corbel"/>
                <a:sym typeface="Wingdings"/>
              </a:rPr>
              <a:t>P</a:t>
            </a:r>
            <a:r>
              <a:rPr lang="fr-FR" baseline="-25000" dirty="0" smtClean="0">
                <a:solidFill>
                  <a:srgbClr val="15FF1F"/>
                </a:solidFill>
                <a:latin typeface="Corbel"/>
                <a:cs typeface="Corbel"/>
                <a:sym typeface="Wingdings"/>
              </a:rPr>
              <a:t>v1|u2</a:t>
            </a:r>
          </a:p>
        </p:txBody>
      </p:sp>
      <p:sp>
        <p:nvSpPr>
          <p:cNvPr id="59" name="ZoneTexte 58"/>
          <p:cNvSpPr txBox="1"/>
          <p:nvPr/>
        </p:nvSpPr>
        <p:spPr>
          <a:xfrm>
            <a:off x="381983" y="3163147"/>
            <a:ext cx="1142004" cy="461665"/>
          </a:xfrm>
          <a:prstGeom prst="rect">
            <a:avLst/>
          </a:prstGeom>
          <a:noFill/>
          <a:ln>
            <a:noFill/>
          </a:ln>
        </p:spPr>
        <p:txBody>
          <a:bodyPr wrap="square" rtlCol="0">
            <a:spAutoFit/>
          </a:bodyPr>
          <a:lstStyle/>
          <a:p>
            <a:r>
              <a:rPr lang="fr-FR" dirty="0" smtClean="0">
                <a:solidFill>
                  <a:srgbClr val="15FF1F"/>
                </a:solidFill>
                <a:latin typeface="Corbel"/>
                <a:cs typeface="Corbel"/>
                <a:sym typeface="Wingdings"/>
              </a:rPr>
              <a:t>P</a:t>
            </a:r>
            <a:r>
              <a:rPr lang="fr-FR" baseline="-25000" dirty="0" smtClean="0">
                <a:solidFill>
                  <a:srgbClr val="15FF1F"/>
                </a:solidFill>
                <a:latin typeface="Corbel"/>
                <a:cs typeface="Corbel"/>
                <a:sym typeface="Wingdings"/>
              </a:rPr>
              <a:t>v1|u3</a:t>
            </a:r>
          </a:p>
        </p:txBody>
      </p:sp>
      <p:sp>
        <p:nvSpPr>
          <p:cNvPr id="60" name="ZoneTexte 59"/>
          <p:cNvSpPr txBox="1"/>
          <p:nvPr/>
        </p:nvSpPr>
        <p:spPr>
          <a:xfrm>
            <a:off x="1550384" y="2587411"/>
            <a:ext cx="1142004" cy="461665"/>
          </a:xfrm>
          <a:prstGeom prst="rect">
            <a:avLst/>
          </a:prstGeom>
          <a:noFill/>
          <a:ln>
            <a:solidFill>
              <a:srgbClr val="FF1B1A"/>
            </a:solidFill>
          </a:ln>
        </p:spPr>
        <p:txBody>
          <a:bodyPr wrap="square" rtlCol="0">
            <a:spAutoFit/>
          </a:bodyPr>
          <a:lstStyle/>
          <a:p>
            <a:r>
              <a:rPr lang="fr-FR" dirty="0" smtClean="0">
                <a:solidFill>
                  <a:srgbClr val="15FF1F"/>
                </a:solidFill>
                <a:latin typeface="Corbel"/>
                <a:cs typeface="Corbel"/>
                <a:sym typeface="Wingdings"/>
              </a:rPr>
              <a:t>P</a:t>
            </a:r>
            <a:r>
              <a:rPr lang="fr-FR" baseline="-25000" dirty="0" smtClean="0">
                <a:solidFill>
                  <a:srgbClr val="15FF1F"/>
                </a:solidFill>
                <a:latin typeface="Corbel"/>
                <a:cs typeface="Corbel"/>
                <a:sym typeface="Wingdings"/>
              </a:rPr>
              <a:t>v2|u2</a:t>
            </a:r>
          </a:p>
        </p:txBody>
      </p:sp>
      <p:sp>
        <p:nvSpPr>
          <p:cNvPr id="61" name="ZoneTexte 60"/>
          <p:cNvSpPr txBox="1"/>
          <p:nvPr/>
        </p:nvSpPr>
        <p:spPr>
          <a:xfrm>
            <a:off x="1499583" y="3146213"/>
            <a:ext cx="1142004" cy="461665"/>
          </a:xfrm>
          <a:prstGeom prst="rect">
            <a:avLst/>
          </a:prstGeom>
          <a:noFill/>
          <a:ln>
            <a:noFill/>
          </a:ln>
        </p:spPr>
        <p:txBody>
          <a:bodyPr wrap="square" rtlCol="0">
            <a:spAutoFit/>
          </a:bodyPr>
          <a:lstStyle/>
          <a:p>
            <a:r>
              <a:rPr lang="fr-FR" dirty="0" smtClean="0">
                <a:solidFill>
                  <a:srgbClr val="15FF1F"/>
                </a:solidFill>
                <a:latin typeface="Corbel"/>
                <a:cs typeface="Corbel"/>
                <a:sym typeface="Wingdings"/>
              </a:rPr>
              <a:t>P</a:t>
            </a:r>
            <a:r>
              <a:rPr lang="fr-FR" baseline="-25000" dirty="0" smtClean="0">
                <a:solidFill>
                  <a:srgbClr val="15FF1F"/>
                </a:solidFill>
                <a:latin typeface="Corbel"/>
                <a:cs typeface="Corbel"/>
                <a:sym typeface="Wingdings"/>
              </a:rPr>
              <a:t>v2|u3</a:t>
            </a:r>
          </a:p>
        </p:txBody>
      </p:sp>
      <p:sp>
        <p:nvSpPr>
          <p:cNvPr id="62" name="ZoneTexte 61"/>
          <p:cNvSpPr txBox="1"/>
          <p:nvPr/>
        </p:nvSpPr>
        <p:spPr>
          <a:xfrm>
            <a:off x="2651051" y="2062477"/>
            <a:ext cx="1142004" cy="461665"/>
          </a:xfrm>
          <a:prstGeom prst="rect">
            <a:avLst/>
          </a:prstGeom>
          <a:noFill/>
          <a:ln>
            <a:noFill/>
          </a:ln>
        </p:spPr>
        <p:txBody>
          <a:bodyPr wrap="square" rtlCol="0">
            <a:spAutoFit/>
          </a:bodyPr>
          <a:lstStyle/>
          <a:p>
            <a:r>
              <a:rPr lang="fr-FR" dirty="0" smtClean="0">
                <a:solidFill>
                  <a:srgbClr val="15FF1F"/>
                </a:solidFill>
                <a:latin typeface="Corbel"/>
                <a:cs typeface="Corbel"/>
                <a:sym typeface="Wingdings"/>
              </a:rPr>
              <a:t>P</a:t>
            </a:r>
            <a:r>
              <a:rPr lang="fr-FR" baseline="-25000" dirty="0" smtClean="0">
                <a:solidFill>
                  <a:srgbClr val="15FF1F"/>
                </a:solidFill>
                <a:latin typeface="Corbel"/>
                <a:cs typeface="Corbel"/>
                <a:sym typeface="Wingdings"/>
              </a:rPr>
              <a:t>v3|u1</a:t>
            </a:r>
          </a:p>
        </p:txBody>
      </p:sp>
      <p:sp>
        <p:nvSpPr>
          <p:cNvPr id="63" name="ZoneTexte 62"/>
          <p:cNvSpPr txBox="1"/>
          <p:nvPr/>
        </p:nvSpPr>
        <p:spPr>
          <a:xfrm>
            <a:off x="2651054" y="2604344"/>
            <a:ext cx="1142004" cy="461665"/>
          </a:xfrm>
          <a:prstGeom prst="rect">
            <a:avLst/>
          </a:prstGeom>
          <a:noFill/>
          <a:ln>
            <a:noFill/>
          </a:ln>
        </p:spPr>
        <p:txBody>
          <a:bodyPr wrap="square" rtlCol="0">
            <a:spAutoFit/>
          </a:bodyPr>
          <a:lstStyle/>
          <a:p>
            <a:r>
              <a:rPr lang="fr-FR" dirty="0" smtClean="0">
                <a:solidFill>
                  <a:srgbClr val="15FF1F"/>
                </a:solidFill>
                <a:latin typeface="Corbel"/>
                <a:cs typeface="Corbel"/>
                <a:sym typeface="Wingdings"/>
              </a:rPr>
              <a:t>P</a:t>
            </a:r>
            <a:r>
              <a:rPr lang="fr-FR" baseline="-25000" dirty="0" smtClean="0">
                <a:solidFill>
                  <a:srgbClr val="15FF1F"/>
                </a:solidFill>
                <a:latin typeface="Corbel"/>
                <a:cs typeface="Corbel"/>
                <a:sym typeface="Wingdings"/>
              </a:rPr>
              <a:t>v3|u2</a:t>
            </a:r>
          </a:p>
        </p:txBody>
      </p:sp>
      <p:sp>
        <p:nvSpPr>
          <p:cNvPr id="64" name="ZoneTexte 63"/>
          <p:cNvSpPr txBox="1"/>
          <p:nvPr/>
        </p:nvSpPr>
        <p:spPr>
          <a:xfrm>
            <a:off x="2634117" y="3146213"/>
            <a:ext cx="1142004" cy="461665"/>
          </a:xfrm>
          <a:prstGeom prst="rect">
            <a:avLst/>
          </a:prstGeom>
          <a:noFill/>
          <a:ln>
            <a:noFill/>
          </a:ln>
        </p:spPr>
        <p:txBody>
          <a:bodyPr wrap="square" rtlCol="0">
            <a:spAutoFit/>
          </a:bodyPr>
          <a:lstStyle/>
          <a:p>
            <a:r>
              <a:rPr lang="fr-FR" dirty="0" smtClean="0">
                <a:solidFill>
                  <a:srgbClr val="15FF1F"/>
                </a:solidFill>
                <a:latin typeface="Corbel"/>
                <a:cs typeface="Corbel"/>
                <a:sym typeface="Wingdings"/>
              </a:rPr>
              <a:t>P</a:t>
            </a:r>
            <a:r>
              <a:rPr lang="fr-FR" baseline="-25000" dirty="0" smtClean="0">
                <a:solidFill>
                  <a:srgbClr val="15FF1F"/>
                </a:solidFill>
                <a:latin typeface="Corbel"/>
                <a:cs typeface="Corbel"/>
                <a:sym typeface="Wingdings"/>
              </a:rPr>
              <a:t>v3|u3</a:t>
            </a:r>
          </a:p>
        </p:txBody>
      </p:sp>
      <p:sp>
        <p:nvSpPr>
          <p:cNvPr id="32" name="ZoneTexte 31"/>
          <p:cNvSpPr txBox="1"/>
          <p:nvPr/>
        </p:nvSpPr>
        <p:spPr>
          <a:xfrm>
            <a:off x="4233334" y="1740739"/>
            <a:ext cx="4826000" cy="1754327"/>
          </a:xfrm>
          <a:prstGeom prst="rect">
            <a:avLst/>
          </a:prstGeom>
          <a:noFill/>
          <a:ln>
            <a:solidFill>
              <a:srgbClr val="FFFFFF"/>
            </a:solidFill>
          </a:ln>
        </p:spPr>
        <p:txBody>
          <a:bodyPr wrap="square" rtlCol="0">
            <a:spAutoFit/>
          </a:bodyPr>
          <a:lstStyle/>
          <a:p>
            <a:pPr marL="457200" indent="-457200">
              <a:buFont typeface="Arial"/>
              <a:buChar char="•"/>
            </a:pPr>
            <a:r>
              <a:rPr lang="fr-FR" sz="3600" dirty="0" err="1" smtClean="0">
                <a:solidFill>
                  <a:schemeClr val="tx1"/>
                </a:solidFill>
                <a:latin typeface="Corbel"/>
                <a:cs typeface="Corbel"/>
                <a:sym typeface="Wingdings"/>
              </a:rPr>
              <a:t>P</a:t>
            </a:r>
            <a:r>
              <a:rPr lang="fr-FR" sz="3600" baseline="-25000" dirty="0" err="1" smtClean="0">
                <a:solidFill>
                  <a:srgbClr val="00FFFF"/>
                </a:solidFill>
                <a:latin typeface="Corbel"/>
                <a:cs typeface="Corbel"/>
                <a:sym typeface="Wingdings"/>
              </a:rPr>
              <a:t>vj</a:t>
            </a:r>
            <a:r>
              <a:rPr lang="fr-FR" sz="3600" baseline="-25000" dirty="0" err="1" smtClean="0">
                <a:solidFill>
                  <a:schemeClr val="tx1"/>
                </a:solidFill>
                <a:latin typeface="Corbel"/>
                <a:cs typeface="Corbel"/>
                <a:sym typeface="Wingdings"/>
              </a:rPr>
              <a:t>|</a:t>
            </a:r>
            <a:r>
              <a:rPr lang="fr-FR" sz="3600" baseline="-25000" dirty="0" err="1" smtClean="0">
                <a:solidFill>
                  <a:srgbClr val="FFCD32"/>
                </a:solidFill>
                <a:latin typeface="Corbel"/>
                <a:cs typeface="Corbel"/>
                <a:sym typeface="Wingdings"/>
              </a:rPr>
              <a:t>ui</a:t>
            </a:r>
            <a:r>
              <a:rPr lang="fr-FR" sz="3600" dirty="0" smtClean="0">
                <a:solidFill>
                  <a:schemeClr val="tx1"/>
                </a:solidFill>
                <a:latin typeface="Corbel"/>
                <a:cs typeface="Corbel"/>
                <a:sym typeface="Wingdings"/>
              </a:rPr>
              <a:t> = Tr</a:t>
            </a:r>
            <a:r>
              <a:rPr lang="fr-FR" sz="3600" dirty="0">
                <a:solidFill>
                  <a:schemeClr val="tx1"/>
                </a:solidFill>
                <a:latin typeface="Corbel"/>
                <a:cs typeface="Corbel"/>
                <a:sym typeface="Wingdings"/>
              </a:rPr>
              <a:t>[P</a:t>
            </a:r>
            <a:r>
              <a:rPr lang="fr-FR" sz="3600" baseline="-25000" dirty="0">
                <a:solidFill>
                  <a:schemeClr val="tx1"/>
                </a:solidFill>
                <a:latin typeface="Corbel"/>
                <a:cs typeface="Corbel"/>
                <a:sym typeface="Wingdings"/>
              </a:rPr>
              <a:t>i</a:t>
            </a:r>
            <a:r>
              <a:rPr lang="fr-FR" sz="3600" dirty="0">
                <a:solidFill>
                  <a:schemeClr val="tx1"/>
                </a:solidFill>
                <a:latin typeface="Corbel"/>
                <a:cs typeface="Corbel"/>
                <a:sym typeface="Wingdings"/>
              </a:rPr>
              <a:t> </a:t>
            </a:r>
            <a:r>
              <a:rPr lang="fr-FR" sz="3600" dirty="0" err="1">
                <a:solidFill>
                  <a:srgbClr val="15FF1F"/>
                </a:solidFill>
                <a:latin typeface="Corbel"/>
                <a:cs typeface="Corbel"/>
                <a:sym typeface="Wingdings"/>
              </a:rPr>
              <a:t>Σ</a:t>
            </a:r>
            <a:r>
              <a:rPr lang="fr-FR" sz="3600" baseline="30000" dirty="0" err="1" smtClean="0">
                <a:solidFill>
                  <a:srgbClr val="15FF1F"/>
                </a:solidFill>
                <a:latin typeface="Corbel"/>
                <a:cs typeface="Corbel"/>
                <a:sym typeface="Wingdings"/>
              </a:rPr>
              <a:t>+</a:t>
            </a:r>
            <a:r>
              <a:rPr lang="fr-FR" sz="3600" dirty="0" err="1" smtClean="0">
                <a:solidFill>
                  <a:schemeClr val="tx1"/>
                </a:solidFill>
                <a:latin typeface="Corbel"/>
                <a:cs typeface="Corbel"/>
                <a:sym typeface="Wingdings"/>
              </a:rPr>
              <a:t>P</a:t>
            </a:r>
            <a:r>
              <a:rPr lang="fr-FR" sz="3600" baseline="-25000" dirty="0" err="1" smtClean="0">
                <a:solidFill>
                  <a:schemeClr val="tx1"/>
                </a:solidFill>
                <a:latin typeface="Corbel"/>
                <a:cs typeface="Corbel"/>
                <a:sym typeface="Wingdings"/>
              </a:rPr>
              <a:t>j</a:t>
            </a:r>
            <a:r>
              <a:rPr lang="fr-FR" sz="3600" dirty="0" err="1" smtClean="0">
                <a:solidFill>
                  <a:srgbClr val="15FF1F"/>
                </a:solidFill>
                <a:latin typeface="Corbel"/>
                <a:cs typeface="Corbel"/>
                <a:sym typeface="Wingdings"/>
              </a:rPr>
              <a:t>Σ</a:t>
            </a:r>
            <a:r>
              <a:rPr lang="fr-FR" sz="3600" dirty="0" smtClean="0">
                <a:solidFill>
                  <a:schemeClr val="tx1"/>
                </a:solidFill>
                <a:latin typeface="Corbel"/>
                <a:cs typeface="Corbel"/>
                <a:sym typeface="Wingdings"/>
              </a:rPr>
              <a:t>]</a:t>
            </a:r>
          </a:p>
          <a:p>
            <a:pPr marL="457200" indent="-457200">
              <a:buFont typeface="Arial"/>
              <a:buChar char="•"/>
            </a:pPr>
            <a:r>
              <a:rPr lang="fr-FR" sz="3600" dirty="0" err="1" smtClean="0">
                <a:solidFill>
                  <a:schemeClr val="tx1"/>
                </a:solidFill>
                <a:latin typeface="Corbel"/>
                <a:cs typeface="Corbel"/>
                <a:sym typeface="Wingdings"/>
              </a:rPr>
              <a:t>Σ</a:t>
            </a:r>
            <a:r>
              <a:rPr lang="fr-FR" sz="3600" dirty="0" smtClean="0">
                <a:solidFill>
                  <a:schemeClr val="tx1"/>
                </a:solidFill>
                <a:latin typeface="Corbel"/>
                <a:cs typeface="Corbel"/>
                <a:sym typeface="Wingdings"/>
              </a:rPr>
              <a:t> = [P</a:t>
            </a:r>
            <a:r>
              <a:rPr lang="fr-FR" sz="3600" baseline="-25000" dirty="0" smtClean="0">
                <a:solidFill>
                  <a:schemeClr val="tx1"/>
                </a:solidFill>
                <a:latin typeface="Corbel"/>
                <a:cs typeface="Corbel"/>
                <a:sym typeface="Wingdings"/>
              </a:rPr>
              <a:t>vj</a:t>
            </a:r>
            <a:r>
              <a:rPr lang="fr-FR" sz="3600" baseline="-25000" dirty="0">
                <a:solidFill>
                  <a:schemeClr val="tx1"/>
                </a:solidFill>
                <a:latin typeface="Corbel"/>
                <a:cs typeface="Corbel"/>
                <a:sym typeface="Wingdings"/>
              </a:rPr>
              <a:t>|</a:t>
            </a:r>
            <a:r>
              <a:rPr lang="fr-FR" sz="3600" baseline="-25000" dirty="0" smtClean="0">
                <a:solidFill>
                  <a:schemeClr val="tx1"/>
                </a:solidFill>
                <a:latin typeface="Corbel"/>
                <a:cs typeface="Corbel"/>
                <a:sym typeface="Wingdings"/>
              </a:rPr>
              <a:t>ui</a:t>
            </a:r>
            <a:r>
              <a:rPr lang="fr-FR" sz="3600" baseline="30000" dirty="0">
                <a:solidFill>
                  <a:schemeClr val="tx1"/>
                </a:solidFill>
                <a:latin typeface="Corbel"/>
                <a:cs typeface="Corbel"/>
                <a:sym typeface="Wingdings"/>
              </a:rPr>
              <a:t>1/2 </a:t>
            </a:r>
            <a:r>
              <a:rPr lang="fr-FR" sz="3600" dirty="0" err="1" smtClean="0">
                <a:solidFill>
                  <a:schemeClr val="tx1"/>
                </a:solidFill>
                <a:latin typeface="Corbel"/>
                <a:cs typeface="Corbel"/>
                <a:sym typeface="Wingdings"/>
              </a:rPr>
              <a:t>exp</a:t>
            </a:r>
            <a:r>
              <a:rPr lang="fr-FR" sz="3600" dirty="0" smtClean="0">
                <a:solidFill>
                  <a:schemeClr val="tx1"/>
                </a:solidFill>
                <a:latin typeface="Corbel"/>
                <a:cs typeface="Corbel"/>
                <a:sym typeface="Wingdings"/>
              </a:rPr>
              <a:t>(</a:t>
            </a:r>
            <a:r>
              <a:rPr lang="fr-FR" sz="3600" dirty="0" err="1" smtClean="0">
                <a:solidFill>
                  <a:schemeClr val="tx1"/>
                </a:solidFill>
                <a:latin typeface="Corbel"/>
                <a:cs typeface="Corbel"/>
                <a:sym typeface="Wingdings"/>
              </a:rPr>
              <a:t>iφ</a:t>
            </a:r>
            <a:r>
              <a:rPr lang="fr-FR" sz="3600" baseline="-25000" dirty="0" err="1" smtClean="0">
                <a:solidFill>
                  <a:schemeClr val="tx1"/>
                </a:solidFill>
                <a:latin typeface="Corbel"/>
                <a:cs typeface="Corbel"/>
                <a:sym typeface="Wingdings"/>
              </a:rPr>
              <a:t>vj</a:t>
            </a:r>
            <a:r>
              <a:rPr lang="fr-FR" sz="3600" baseline="-25000" dirty="0" err="1">
                <a:solidFill>
                  <a:schemeClr val="tx1"/>
                </a:solidFill>
                <a:latin typeface="Corbel"/>
                <a:cs typeface="Corbel"/>
                <a:sym typeface="Wingdings"/>
              </a:rPr>
              <a:t>|</a:t>
            </a:r>
            <a:r>
              <a:rPr lang="fr-FR" sz="3600" baseline="-25000" dirty="0" err="1" smtClean="0">
                <a:solidFill>
                  <a:schemeClr val="tx1"/>
                </a:solidFill>
                <a:latin typeface="Corbel"/>
                <a:cs typeface="Corbel"/>
                <a:sym typeface="Wingdings"/>
              </a:rPr>
              <a:t>ui</a:t>
            </a:r>
            <a:r>
              <a:rPr lang="fr-FR" sz="3600" dirty="0" smtClean="0">
                <a:solidFill>
                  <a:schemeClr val="tx1"/>
                </a:solidFill>
                <a:latin typeface="Corbel"/>
                <a:cs typeface="Corbel"/>
                <a:sym typeface="Wingdings"/>
              </a:rPr>
              <a:t>) ]</a:t>
            </a:r>
          </a:p>
          <a:p>
            <a:pPr marL="457200" indent="-457200">
              <a:buFont typeface="Arial"/>
              <a:buChar char="•"/>
            </a:pPr>
            <a:r>
              <a:rPr lang="fr-FR" sz="3600" dirty="0" err="1" smtClean="0">
                <a:solidFill>
                  <a:schemeClr val="tx1"/>
                </a:solidFill>
                <a:latin typeface="Corbel"/>
                <a:cs typeface="Corbel"/>
                <a:sym typeface="Wingdings"/>
              </a:rPr>
              <a:t>φ</a:t>
            </a:r>
            <a:r>
              <a:rPr lang="fr-FR" sz="3600" baseline="-25000" dirty="0" err="1" smtClean="0">
                <a:solidFill>
                  <a:schemeClr val="tx1"/>
                </a:solidFill>
                <a:latin typeface="Corbel"/>
                <a:cs typeface="Corbel"/>
                <a:sym typeface="Wingdings"/>
              </a:rPr>
              <a:t>vj</a:t>
            </a:r>
            <a:r>
              <a:rPr lang="fr-FR" sz="3600" baseline="-25000" dirty="0" err="1">
                <a:solidFill>
                  <a:schemeClr val="tx1"/>
                </a:solidFill>
                <a:latin typeface="Corbel"/>
                <a:cs typeface="Corbel"/>
                <a:sym typeface="Wingdings"/>
              </a:rPr>
              <a:t>|</a:t>
            </a:r>
            <a:r>
              <a:rPr lang="fr-FR" sz="3600" baseline="-25000" dirty="0" err="1" smtClean="0">
                <a:solidFill>
                  <a:schemeClr val="tx1"/>
                </a:solidFill>
                <a:latin typeface="Corbel"/>
                <a:cs typeface="Corbel"/>
                <a:sym typeface="Wingdings"/>
              </a:rPr>
              <a:t>ui</a:t>
            </a:r>
            <a:r>
              <a:rPr lang="fr-FR" sz="3600" dirty="0" smtClean="0">
                <a:solidFill>
                  <a:schemeClr val="tx1"/>
                </a:solidFill>
                <a:latin typeface="Corbel"/>
                <a:cs typeface="Corbel"/>
                <a:sym typeface="Wingdings"/>
              </a:rPr>
              <a:t> </a:t>
            </a:r>
            <a:r>
              <a:rPr lang="fr-FR" sz="3600" dirty="0" err="1" smtClean="0">
                <a:solidFill>
                  <a:schemeClr val="tx1"/>
                </a:solidFill>
                <a:latin typeface="Corbel"/>
                <a:cs typeface="Corbel"/>
                <a:sym typeface="Wingdings"/>
              </a:rPr>
              <a:t>arbitrary</a:t>
            </a:r>
            <a:r>
              <a:rPr lang="fr-FR" sz="3600" dirty="0" smtClean="0">
                <a:solidFill>
                  <a:schemeClr val="tx1"/>
                </a:solidFill>
                <a:latin typeface="Corbel"/>
                <a:cs typeface="Corbel"/>
                <a:sym typeface="Wingdings"/>
              </a:rPr>
              <a:t> phases</a:t>
            </a:r>
          </a:p>
        </p:txBody>
      </p:sp>
      <p:cxnSp>
        <p:nvCxnSpPr>
          <p:cNvPr id="5" name="Connecteur droit avec flèche 4"/>
          <p:cNvCxnSpPr>
            <a:stCxn id="63" idx="1"/>
            <a:endCxn id="32" idx="1"/>
          </p:cNvCxnSpPr>
          <p:nvPr/>
        </p:nvCxnSpPr>
        <p:spPr>
          <a:xfrm flipV="1">
            <a:off x="2651054" y="2617903"/>
            <a:ext cx="1582280" cy="217274"/>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22" name="Parenthèses 21"/>
          <p:cNvSpPr/>
          <p:nvPr/>
        </p:nvSpPr>
        <p:spPr>
          <a:xfrm>
            <a:off x="1049861" y="4927599"/>
            <a:ext cx="1778006" cy="1608667"/>
          </a:xfrm>
          <a:prstGeom prst="bracketPair">
            <a:avLst/>
          </a:prstGeom>
          <a:ln w="57150" cmpd="sng">
            <a:solidFill>
              <a:srgbClr val="FFFF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 name="Rectangle 7"/>
          <p:cNvSpPr/>
          <p:nvPr/>
        </p:nvSpPr>
        <p:spPr>
          <a:xfrm>
            <a:off x="151692" y="4332705"/>
            <a:ext cx="834483" cy="646331"/>
          </a:xfrm>
          <a:prstGeom prst="rect">
            <a:avLst/>
          </a:prstGeom>
        </p:spPr>
        <p:txBody>
          <a:bodyPr wrap="none">
            <a:spAutoFit/>
          </a:bodyPr>
          <a:lstStyle/>
          <a:p>
            <a:r>
              <a:rPr lang="fr-FR" sz="3600" dirty="0" smtClean="0">
                <a:solidFill>
                  <a:schemeClr val="tx1"/>
                </a:solidFill>
                <a:latin typeface="Corbel"/>
                <a:cs typeface="Corbel"/>
                <a:sym typeface="Wingdings"/>
              </a:rPr>
              <a:t>P</a:t>
            </a:r>
            <a:r>
              <a:rPr lang="fr-FR" sz="3600" baseline="-25000" dirty="0" smtClean="0">
                <a:solidFill>
                  <a:srgbClr val="FF0000"/>
                </a:solidFill>
                <a:latin typeface="Corbel"/>
                <a:cs typeface="Corbel"/>
                <a:sym typeface="Wingdings"/>
              </a:rPr>
              <a:t>k</a:t>
            </a:r>
            <a:r>
              <a:rPr lang="fr-FR" sz="3600" dirty="0" smtClean="0">
                <a:solidFill>
                  <a:schemeClr val="tx1"/>
                </a:solidFill>
                <a:latin typeface="Corbel"/>
                <a:cs typeface="Corbel"/>
                <a:sym typeface="Wingdings"/>
              </a:rPr>
              <a:t>= </a:t>
            </a:r>
            <a:endParaRPr lang="fr-FR" sz="3600" dirty="0"/>
          </a:p>
        </p:txBody>
      </p:sp>
      <p:sp>
        <p:nvSpPr>
          <p:cNvPr id="24" name="ZoneTexte 23"/>
          <p:cNvSpPr txBox="1"/>
          <p:nvPr/>
        </p:nvSpPr>
        <p:spPr>
          <a:xfrm>
            <a:off x="2210785" y="5889413"/>
            <a:ext cx="363081" cy="523220"/>
          </a:xfrm>
          <a:prstGeom prst="rect">
            <a:avLst/>
          </a:prstGeom>
          <a:noFill/>
          <a:ln>
            <a:noFill/>
          </a:ln>
        </p:spPr>
        <p:txBody>
          <a:bodyPr wrap="square" rtlCol="0">
            <a:spAutoFit/>
          </a:bodyPr>
          <a:lstStyle/>
          <a:p>
            <a:r>
              <a:rPr lang="fr-FR" sz="2800" dirty="0" smtClean="0">
                <a:solidFill>
                  <a:schemeClr val="tx1"/>
                </a:solidFill>
                <a:latin typeface="Corbel"/>
                <a:cs typeface="Corbel"/>
                <a:sym typeface="Wingdings"/>
              </a:rPr>
              <a:t>1</a:t>
            </a:r>
            <a:endParaRPr lang="fr-FR" sz="2800" baseline="-25000" dirty="0" smtClean="0">
              <a:solidFill>
                <a:schemeClr val="tx1"/>
              </a:solidFill>
              <a:latin typeface="Corbel"/>
              <a:cs typeface="Corbel"/>
              <a:sym typeface="Wingdings"/>
            </a:endParaRPr>
          </a:p>
        </p:txBody>
      </p:sp>
      <p:sp>
        <p:nvSpPr>
          <p:cNvPr id="25" name="ZoneTexte 24"/>
          <p:cNvSpPr txBox="1"/>
          <p:nvPr/>
        </p:nvSpPr>
        <p:spPr>
          <a:xfrm>
            <a:off x="1279452" y="5008880"/>
            <a:ext cx="363081" cy="523220"/>
          </a:xfrm>
          <a:prstGeom prst="rect">
            <a:avLst/>
          </a:prstGeom>
          <a:noFill/>
          <a:ln>
            <a:noFill/>
          </a:ln>
        </p:spPr>
        <p:txBody>
          <a:bodyPr wrap="square" rtlCol="0">
            <a:spAutoFit/>
          </a:bodyPr>
          <a:lstStyle/>
          <a:p>
            <a:r>
              <a:rPr lang="fr-FR" sz="2800" dirty="0">
                <a:solidFill>
                  <a:schemeClr val="tx1"/>
                </a:solidFill>
                <a:latin typeface="Corbel"/>
                <a:cs typeface="Corbel"/>
                <a:sym typeface="Wingdings"/>
              </a:rPr>
              <a:t>0</a:t>
            </a:r>
            <a:endParaRPr lang="fr-FR" sz="2800" baseline="-25000" dirty="0" smtClean="0">
              <a:solidFill>
                <a:schemeClr val="tx1"/>
              </a:solidFill>
              <a:latin typeface="Corbel"/>
              <a:cs typeface="Corbel"/>
              <a:sym typeface="Wingdings"/>
            </a:endParaRPr>
          </a:p>
        </p:txBody>
      </p:sp>
      <p:sp>
        <p:nvSpPr>
          <p:cNvPr id="26" name="ZoneTexte 25"/>
          <p:cNvSpPr txBox="1"/>
          <p:nvPr/>
        </p:nvSpPr>
        <p:spPr>
          <a:xfrm>
            <a:off x="1736646" y="5449141"/>
            <a:ext cx="363081" cy="523220"/>
          </a:xfrm>
          <a:prstGeom prst="rect">
            <a:avLst/>
          </a:prstGeom>
          <a:noFill/>
          <a:ln>
            <a:noFill/>
          </a:ln>
        </p:spPr>
        <p:txBody>
          <a:bodyPr wrap="square" rtlCol="0">
            <a:spAutoFit/>
          </a:bodyPr>
          <a:lstStyle/>
          <a:p>
            <a:r>
              <a:rPr lang="fr-FR" sz="2800" dirty="0">
                <a:solidFill>
                  <a:schemeClr val="tx1"/>
                </a:solidFill>
                <a:latin typeface="Corbel"/>
                <a:cs typeface="Corbel"/>
                <a:sym typeface="Wingdings"/>
              </a:rPr>
              <a:t>0</a:t>
            </a:r>
            <a:endParaRPr lang="fr-FR" sz="2800" baseline="-25000" dirty="0" smtClean="0">
              <a:solidFill>
                <a:schemeClr val="tx1"/>
              </a:solidFill>
              <a:latin typeface="Corbel"/>
              <a:cs typeface="Corbel"/>
              <a:sym typeface="Wingdings"/>
            </a:endParaRPr>
          </a:p>
        </p:txBody>
      </p:sp>
      <p:sp>
        <p:nvSpPr>
          <p:cNvPr id="28" name="ZoneTexte 27"/>
          <p:cNvSpPr txBox="1"/>
          <p:nvPr/>
        </p:nvSpPr>
        <p:spPr>
          <a:xfrm>
            <a:off x="2193840" y="5466077"/>
            <a:ext cx="363081" cy="523220"/>
          </a:xfrm>
          <a:prstGeom prst="rect">
            <a:avLst/>
          </a:prstGeom>
          <a:noFill/>
          <a:ln>
            <a:noFill/>
          </a:ln>
        </p:spPr>
        <p:txBody>
          <a:bodyPr wrap="square" rtlCol="0">
            <a:spAutoFit/>
          </a:bodyPr>
          <a:lstStyle/>
          <a:p>
            <a:r>
              <a:rPr lang="fr-FR" sz="2800" dirty="0">
                <a:solidFill>
                  <a:schemeClr val="tx1"/>
                </a:solidFill>
                <a:latin typeface="Corbel"/>
                <a:cs typeface="Corbel"/>
                <a:sym typeface="Wingdings"/>
              </a:rPr>
              <a:t>0</a:t>
            </a:r>
            <a:endParaRPr lang="fr-FR" sz="2800" baseline="-25000" dirty="0" smtClean="0">
              <a:solidFill>
                <a:schemeClr val="tx1"/>
              </a:solidFill>
              <a:latin typeface="Corbel"/>
              <a:cs typeface="Corbel"/>
              <a:sym typeface="Wingdings"/>
            </a:endParaRPr>
          </a:p>
        </p:txBody>
      </p:sp>
      <p:sp>
        <p:nvSpPr>
          <p:cNvPr id="29" name="ZoneTexte 28"/>
          <p:cNvSpPr txBox="1"/>
          <p:nvPr/>
        </p:nvSpPr>
        <p:spPr>
          <a:xfrm>
            <a:off x="1736649" y="5025819"/>
            <a:ext cx="363081" cy="523220"/>
          </a:xfrm>
          <a:prstGeom prst="rect">
            <a:avLst/>
          </a:prstGeom>
          <a:noFill/>
          <a:ln>
            <a:noFill/>
          </a:ln>
        </p:spPr>
        <p:txBody>
          <a:bodyPr wrap="square" rtlCol="0">
            <a:spAutoFit/>
          </a:bodyPr>
          <a:lstStyle/>
          <a:p>
            <a:r>
              <a:rPr lang="fr-FR" sz="2800" dirty="0">
                <a:solidFill>
                  <a:schemeClr val="tx1"/>
                </a:solidFill>
                <a:latin typeface="Corbel"/>
                <a:cs typeface="Corbel"/>
                <a:sym typeface="Wingdings"/>
              </a:rPr>
              <a:t>0</a:t>
            </a:r>
            <a:endParaRPr lang="fr-FR" sz="2800" baseline="-25000" dirty="0" smtClean="0">
              <a:solidFill>
                <a:schemeClr val="tx1"/>
              </a:solidFill>
              <a:latin typeface="Corbel"/>
              <a:cs typeface="Corbel"/>
              <a:sym typeface="Wingdings"/>
            </a:endParaRPr>
          </a:p>
        </p:txBody>
      </p:sp>
      <p:sp>
        <p:nvSpPr>
          <p:cNvPr id="30" name="ZoneTexte 29"/>
          <p:cNvSpPr txBox="1"/>
          <p:nvPr/>
        </p:nvSpPr>
        <p:spPr>
          <a:xfrm>
            <a:off x="2210773" y="5025819"/>
            <a:ext cx="363081" cy="523220"/>
          </a:xfrm>
          <a:prstGeom prst="rect">
            <a:avLst/>
          </a:prstGeom>
          <a:noFill/>
          <a:ln>
            <a:noFill/>
          </a:ln>
        </p:spPr>
        <p:txBody>
          <a:bodyPr wrap="square" rtlCol="0">
            <a:spAutoFit/>
          </a:bodyPr>
          <a:lstStyle/>
          <a:p>
            <a:r>
              <a:rPr lang="fr-FR" sz="2800" dirty="0">
                <a:solidFill>
                  <a:schemeClr val="tx1"/>
                </a:solidFill>
                <a:latin typeface="Corbel"/>
                <a:cs typeface="Corbel"/>
                <a:sym typeface="Wingdings"/>
              </a:rPr>
              <a:t>0</a:t>
            </a:r>
            <a:endParaRPr lang="fr-FR" sz="2800" baseline="-25000" dirty="0" smtClean="0">
              <a:solidFill>
                <a:schemeClr val="tx1"/>
              </a:solidFill>
              <a:latin typeface="Corbel"/>
              <a:cs typeface="Corbel"/>
              <a:sym typeface="Wingdings"/>
            </a:endParaRPr>
          </a:p>
        </p:txBody>
      </p:sp>
      <p:sp>
        <p:nvSpPr>
          <p:cNvPr id="31" name="ZoneTexte 30"/>
          <p:cNvSpPr txBox="1"/>
          <p:nvPr/>
        </p:nvSpPr>
        <p:spPr>
          <a:xfrm>
            <a:off x="1262512" y="5872476"/>
            <a:ext cx="363081" cy="523220"/>
          </a:xfrm>
          <a:prstGeom prst="rect">
            <a:avLst/>
          </a:prstGeom>
          <a:noFill/>
          <a:ln>
            <a:noFill/>
          </a:ln>
        </p:spPr>
        <p:txBody>
          <a:bodyPr wrap="square" rtlCol="0">
            <a:spAutoFit/>
          </a:bodyPr>
          <a:lstStyle/>
          <a:p>
            <a:r>
              <a:rPr lang="fr-FR" sz="2800" dirty="0">
                <a:solidFill>
                  <a:schemeClr val="tx1"/>
                </a:solidFill>
                <a:latin typeface="Corbel"/>
                <a:cs typeface="Corbel"/>
                <a:sym typeface="Wingdings"/>
              </a:rPr>
              <a:t>0</a:t>
            </a:r>
            <a:endParaRPr lang="fr-FR" sz="2800" baseline="-25000" dirty="0" smtClean="0">
              <a:solidFill>
                <a:schemeClr val="tx1"/>
              </a:solidFill>
              <a:latin typeface="Corbel"/>
              <a:cs typeface="Corbel"/>
              <a:sym typeface="Wingdings"/>
            </a:endParaRPr>
          </a:p>
        </p:txBody>
      </p:sp>
      <p:sp>
        <p:nvSpPr>
          <p:cNvPr id="33" name="ZoneTexte 32"/>
          <p:cNvSpPr txBox="1"/>
          <p:nvPr/>
        </p:nvSpPr>
        <p:spPr>
          <a:xfrm>
            <a:off x="1719706" y="5889412"/>
            <a:ext cx="363081" cy="523220"/>
          </a:xfrm>
          <a:prstGeom prst="rect">
            <a:avLst/>
          </a:prstGeom>
          <a:noFill/>
          <a:ln>
            <a:noFill/>
          </a:ln>
        </p:spPr>
        <p:txBody>
          <a:bodyPr wrap="square" rtlCol="0">
            <a:spAutoFit/>
          </a:bodyPr>
          <a:lstStyle/>
          <a:p>
            <a:r>
              <a:rPr lang="fr-FR" sz="2800" dirty="0">
                <a:solidFill>
                  <a:schemeClr val="tx1"/>
                </a:solidFill>
                <a:latin typeface="Corbel"/>
                <a:cs typeface="Corbel"/>
                <a:sym typeface="Wingdings"/>
              </a:rPr>
              <a:t>0</a:t>
            </a:r>
            <a:endParaRPr lang="fr-FR" sz="2800" baseline="-25000" dirty="0" smtClean="0">
              <a:solidFill>
                <a:schemeClr val="tx1"/>
              </a:solidFill>
              <a:latin typeface="Corbel"/>
              <a:cs typeface="Corbel"/>
              <a:sym typeface="Wingdings"/>
            </a:endParaRPr>
          </a:p>
        </p:txBody>
      </p:sp>
      <p:sp>
        <p:nvSpPr>
          <p:cNvPr id="34" name="ZoneTexte 33"/>
          <p:cNvSpPr txBox="1"/>
          <p:nvPr/>
        </p:nvSpPr>
        <p:spPr>
          <a:xfrm>
            <a:off x="1262515" y="5449154"/>
            <a:ext cx="363081" cy="523220"/>
          </a:xfrm>
          <a:prstGeom prst="rect">
            <a:avLst/>
          </a:prstGeom>
          <a:noFill/>
          <a:ln>
            <a:noFill/>
          </a:ln>
        </p:spPr>
        <p:txBody>
          <a:bodyPr wrap="square" rtlCol="0">
            <a:spAutoFit/>
          </a:bodyPr>
          <a:lstStyle/>
          <a:p>
            <a:r>
              <a:rPr lang="fr-FR" sz="2800" dirty="0">
                <a:solidFill>
                  <a:schemeClr val="tx1"/>
                </a:solidFill>
                <a:latin typeface="Corbel"/>
                <a:cs typeface="Corbel"/>
                <a:sym typeface="Wingdings"/>
              </a:rPr>
              <a:t>0</a:t>
            </a:r>
            <a:endParaRPr lang="fr-FR" sz="2800" baseline="-25000" dirty="0" smtClean="0">
              <a:solidFill>
                <a:schemeClr val="tx1"/>
              </a:solidFill>
              <a:latin typeface="Corbel"/>
              <a:cs typeface="Corbel"/>
              <a:sym typeface="Wingdings"/>
            </a:endParaRPr>
          </a:p>
        </p:txBody>
      </p:sp>
      <p:sp>
        <p:nvSpPr>
          <p:cNvPr id="36" name="ZoneTexte 35"/>
          <p:cNvSpPr txBox="1"/>
          <p:nvPr/>
        </p:nvSpPr>
        <p:spPr>
          <a:xfrm>
            <a:off x="1330256" y="1232745"/>
            <a:ext cx="1412944" cy="584776"/>
          </a:xfrm>
          <a:prstGeom prst="rect">
            <a:avLst/>
          </a:prstGeom>
          <a:noFill/>
          <a:ln>
            <a:noFill/>
          </a:ln>
        </p:spPr>
        <p:txBody>
          <a:bodyPr wrap="square" rtlCol="0">
            <a:spAutoFit/>
          </a:bodyPr>
          <a:lstStyle/>
          <a:p>
            <a:r>
              <a:rPr lang="fr-FR" sz="3200" dirty="0" err="1" smtClean="0">
                <a:solidFill>
                  <a:srgbClr val="15FF1F"/>
                </a:solidFill>
                <a:latin typeface="Corbel"/>
                <a:cs typeface="Corbel"/>
                <a:sym typeface="Wingdings"/>
              </a:rPr>
              <a:t>Π</a:t>
            </a:r>
            <a:r>
              <a:rPr lang="fr-FR" sz="3200" dirty="0" smtClean="0">
                <a:solidFill>
                  <a:srgbClr val="15FF1F"/>
                </a:solidFill>
                <a:latin typeface="Corbel"/>
                <a:cs typeface="Corbel"/>
                <a:sym typeface="Wingdings"/>
              </a:rPr>
              <a:t>(</a:t>
            </a:r>
            <a:r>
              <a:rPr lang="fr-FR" sz="3200" dirty="0" err="1" smtClean="0">
                <a:solidFill>
                  <a:srgbClr val="15FF1F"/>
                </a:solidFill>
                <a:latin typeface="Corbel"/>
                <a:cs typeface="Corbel"/>
                <a:sym typeface="Wingdings"/>
              </a:rPr>
              <a:t>v|u</a:t>
            </a:r>
            <a:r>
              <a:rPr lang="fr-FR" sz="3200" dirty="0" smtClean="0">
                <a:solidFill>
                  <a:srgbClr val="15FF1F"/>
                </a:solidFill>
                <a:latin typeface="Corbel"/>
                <a:cs typeface="Corbel"/>
                <a:sym typeface="Wingdings"/>
              </a:rPr>
              <a:t>)=</a:t>
            </a:r>
          </a:p>
        </p:txBody>
      </p:sp>
      <p:sp>
        <p:nvSpPr>
          <p:cNvPr id="37" name="Rectangle 36"/>
          <p:cNvSpPr/>
          <p:nvPr/>
        </p:nvSpPr>
        <p:spPr>
          <a:xfrm>
            <a:off x="118534" y="1202267"/>
            <a:ext cx="3945466" cy="2946400"/>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Rectangle 37"/>
          <p:cNvSpPr/>
          <p:nvPr/>
        </p:nvSpPr>
        <p:spPr>
          <a:xfrm>
            <a:off x="118535" y="4284132"/>
            <a:ext cx="3945466" cy="243840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Rectangle 34"/>
          <p:cNvSpPr/>
          <p:nvPr/>
        </p:nvSpPr>
        <p:spPr>
          <a:xfrm>
            <a:off x="2911826" y="6009105"/>
            <a:ext cx="783595" cy="400110"/>
          </a:xfrm>
          <a:prstGeom prst="rect">
            <a:avLst/>
          </a:prstGeom>
        </p:spPr>
        <p:txBody>
          <a:bodyPr wrap="none">
            <a:spAutoFit/>
          </a:bodyPr>
          <a:lstStyle/>
          <a:p>
            <a:r>
              <a:rPr lang="fr-FR" sz="2000" i="1" dirty="0" smtClean="0">
                <a:solidFill>
                  <a:schemeClr val="tx1"/>
                </a:solidFill>
                <a:latin typeface="Corbel"/>
                <a:cs typeface="Corbel"/>
                <a:sym typeface="Wingdings"/>
              </a:rPr>
              <a:t>k line</a:t>
            </a:r>
            <a:endParaRPr lang="fr-FR" sz="2000" i="1" dirty="0"/>
          </a:p>
        </p:txBody>
      </p:sp>
      <p:sp>
        <p:nvSpPr>
          <p:cNvPr id="39" name="Rectangle 38"/>
          <p:cNvSpPr/>
          <p:nvPr/>
        </p:nvSpPr>
        <p:spPr>
          <a:xfrm>
            <a:off x="2065160" y="4451237"/>
            <a:ext cx="1172573" cy="400110"/>
          </a:xfrm>
          <a:prstGeom prst="rect">
            <a:avLst/>
          </a:prstGeom>
        </p:spPr>
        <p:txBody>
          <a:bodyPr wrap="none">
            <a:spAutoFit/>
          </a:bodyPr>
          <a:lstStyle/>
          <a:p>
            <a:r>
              <a:rPr lang="fr-FR" sz="2000" i="1" dirty="0" smtClean="0">
                <a:solidFill>
                  <a:schemeClr val="tx1"/>
                </a:solidFill>
                <a:latin typeface="Corbel"/>
                <a:cs typeface="Corbel"/>
                <a:sym typeface="Wingdings"/>
              </a:rPr>
              <a:t>k </a:t>
            </a:r>
            <a:r>
              <a:rPr lang="fr-FR" sz="2000" i="1" dirty="0" err="1" smtClean="0">
                <a:solidFill>
                  <a:schemeClr val="tx1"/>
                </a:solidFill>
                <a:latin typeface="Corbel"/>
                <a:cs typeface="Corbel"/>
                <a:sym typeface="Wingdings"/>
              </a:rPr>
              <a:t>column</a:t>
            </a:r>
            <a:endParaRPr lang="fr-FR" sz="2000" i="1" dirty="0"/>
          </a:p>
        </p:txBody>
      </p:sp>
      <p:cxnSp>
        <p:nvCxnSpPr>
          <p:cNvPr id="4" name="Connecteur droit 3"/>
          <p:cNvCxnSpPr>
            <a:stCxn id="30" idx="0"/>
          </p:cNvCxnSpPr>
          <p:nvPr/>
        </p:nvCxnSpPr>
        <p:spPr>
          <a:xfrm flipH="1">
            <a:off x="2387600" y="5025819"/>
            <a:ext cx="4714" cy="1510448"/>
          </a:xfrm>
          <a:prstGeom prst="line">
            <a:avLst/>
          </a:prstGeom>
          <a:ln>
            <a:solidFill>
              <a:srgbClr val="FF1B1A"/>
            </a:solidFill>
          </a:ln>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flipV="1">
            <a:off x="1262512" y="6214532"/>
            <a:ext cx="1531488" cy="4219"/>
          </a:xfrm>
          <a:prstGeom prst="line">
            <a:avLst/>
          </a:prstGeom>
          <a:ln>
            <a:solidFill>
              <a:srgbClr val="FF1B1A"/>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4402666" y="4418977"/>
            <a:ext cx="4334934" cy="1200329"/>
          </a:xfrm>
          <a:prstGeom prst="rect">
            <a:avLst/>
          </a:prstGeom>
          <a:ln>
            <a:solidFill>
              <a:srgbClr val="FF1B1A"/>
            </a:solidFill>
          </a:ln>
        </p:spPr>
        <p:txBody>
          <a:bodyPr wrap="square">
            <a:spAutoFit/>
          </a:bodyPr>
          <a:lstStyle/>
          <a:p>
            <a:pPr algn="ctr"/>
            <a:r>
              <a:rPr lang="fr-FR" sz="3600" dirty="0">
                <a:solidFill>
                  <a:schemeClr val="tx1"/>
                </a:solidFill>
                <a:latin typeface="Corbel"/>
                <a:cs typeface="Corbel"/>
                <a:sym typeface="Wingdings"/>
              </a:rPr>
              <a:t>Goal: put </a:t>
            </a:r>
            <a:r>
              <a:rPr lang="fr-FR" sz="3600" dirty="0" err="1">
                <a:solidFill>
                  <a:schemeClr val="tx1"/>
                </a:solidFill>
                <a:latin typeface="Corbel"/>
                <a:cs typeface="Corbel"/>
                <a:sym typeface="Wingdings"/>
              </a:rPr>
              <a:t>constraints</a:t>
            </a:r>
            <a:r>
              <a:rPr lang="fr-FR" sz="3600" dirty="0">
                <a:solidFill>
                  <a:schemeClr val="tx1"/>
                </a:solidFill>
                <a:latin typeface="Corbel"/>
                <a:cs typeface="Corbel"/>
                <a:sym typeface="Wingdings"/>
              </a:rPr>
              <a:t> on </a:t>
            </a:r>
            <a:r>
              <a:rPr lang="fr-FR" sz="3600" dirty="0" err="1" smtClean="0">
                <a:solidFill>
                  <a:schemeClr val="tx1"/>
                </a:solidFill>
                <a:latin typeface="Corbel"/>
                <a:cs typeface="Corbel"/>
                <a:sym typeface="Wingdings"/>
              </a:rPr>
              <a:t>these</a:t>
            </a:r>
            <a:r>
              <a:rPr lang="fr-FR" sz="3600" dirty="0" smtClean="0">
                <a:solidFill>
                  <a:schemeClr val="tx1"/>
                </a:solidFill>
                <a:latin typeface="Corbel"/>
                <a:cs typeface="Corbel"/>
                <a:sym typeface="Wingdings"/>
              </a:rPr>
              <a:t> </a:t>
            </a:r>
            <a:r>
              <a:rPr lang="fr-FR" sz="3600" dirty="0">
                <a:solidFill>
                  <a:schemeClr val="tx1"/>
                </a:solidFill>
                <a:latin typeface="Corbel"/>
                <a:cs typeface="Corbel"/>
                <a:sym typeface="Wingdings"/>
              </a:rPr>
              <a:t>phases</a:t>
            </a:r>
          </a:p>
        </p:txBody>
      </p:sp>
    </p:spTree>
    <p:extLst>
      <p:ext uri="{BB962C8B-B14F-4D97-AF65-F5344CB8AC3E}">
        <p14:creationId xmlns:p14="http://schemas.microsoft.com/office/powerpoint/2010/main" val="40140014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228600" y="3789690"/>
            <a:ext cx="8712200" cy="1077218"/>
          </a:xfrm>
          <a:prstGeom prst="rect">
            <a:avLst/>
          </a:prstGeom>
          <a:noFill/>
          <a:ln>
            <a:solidFill>
              <a:srgbClr val="FFFFFF"/>
            </a:solidFill>
          </a:ln>
        </p:spPr>
        <p:txBody>
          <a:bodyPr wrap="square" rtlCol="0">
            <a:spAutoFit/>
          </a:bodyPr>
          <a:lstStyle/>
          <a:p>
            <a:pPr algn="ctr"/>
            <a:r>
              <a:rPr lang="fr-FR" sz="3200" dirty="0">
                <a:solidFill>
                  <a:schemeClr val="tx1"/>
                </a:solidFill>
                <a:latin typeface="Corbel"/>
                <a:cs typeface="Corbel"/>
              </a:rPr>
              <a:t>Quantum </a:t>
            </a:r>
            <a:r>
              <a:rPr lang="fr-FR" sz="3200" dirty="0" err="1">
                <a:solidFill>
                  <a:schemeClr val="tx1"/>
                </a:solidFill>
                <a:latin typeface="Corbel"/>
                <a:cs typeface="Corbel"/>
              </a:rPr>
              <a:t>systems</a:t>
            </a:r>
            <a:r>
              <a:rPr lang="fr-FR" sz="3200" dirty="0">
                <a:solidFill>
                  <a:schemeClr val="tx1"/>
                </a:solidFill>
                <a:latin typeface="Corbel"/>
                <a:cs typeface="Corbel"/>
              </a:rPr>
              <a:t> are </a:t>
            </a:r>
            <a:r>
              <a:rPr lang="fr-FR" sz="3200" dirty="0" err="1">
                <a:solidFill>
                  <a:schemeClr val="tx1"/>
                </a:solidFill>
                <a:latin typeface="Corbel"/>
                <a:cs typeface="Corbel"/>
              </a:rPr>
              <a:t>interfaced</a:t>
            </a:r>
            <a:r>
              <a:rPr lang="fr-FR" sz="3200" dirty="0">
                <a:solidFill>
                  <a:schemeClr val="tx1"/>
                </a:solidFill>
                <a:latin typeface="Corbel"/>
                <a:cs typeface="Corbel"/>
              </a:rPr>
              <a:t> by an </a:t>
            </a:r>
            <a:r>
              <a:rPr lang="fr-FR" sz="3200" dirty="0" err="1">
                <a:solidFill>
                  <a:schemeClr val="tx1"/>
                </a:solidFill>
                <a:latin typeface="Corbel"/>
                <a:cs typeface="Corbel"/>
              </a:rPr>
              <a:t>experimental</a:t>
            </a:r>
            <a:r>
              <a:rPr lang="fr-FR" sz="3200" dirty="0">
                <a:solidFill>
                  <a:schemeClr val="tx1"/>
                </a:solidFill>
                <a:latin typeface="Corbel"/>
                <a:cs typeface="Corbel"/>
              </a:rPr>
              <a:t> </a:t>
            </a:r>
            <a:r>
              <a:rPr lang="fr-FR" sz="3200" dirty="0" err="1" smtClean="0">
                <a:solidFill>
                  <a:schemeClr val="tx1"/>
                </a:solidFill>
                <a:latin typeface="Corbel"/>
                <a:cs typeface="Corbel"/>
              </a:rPr>
              <a:t>context</a:t>
            </a:r>
            <a:r>
              <a:rPr lang="fr-FR" sz="3200" dirty="0" smtClean="0">
                <a:solidFill>
                  <a:schemeClr val="tx1"/>
                </a:solidFill>
                <a:latin typeface="Corbel"/>
                <a:cs typeface="Corbel"/>
              </a:rPr>
              <a:t> </a:t>
            </a:r>
          </a:p>
        </p:txBody>
      </p:sp>
      <p:sp>
        <p:nvSpPr>
          <p:cNvPr id="17" name="ZoneTexte 16"/>
          <p:cNvSpPr txBox="1"/>
          <p:nvPr/>
        </p:nvSpPr>
        <p:spPr>
          <a:xfrm>
            <a:off x="507994" y="1198031"/>
            <a:ext cx="3453189" cy="584776"/>
          </a:xfrm>
          <a:prstGeom prst="rect">
            <a:avLst/>
          </a:prstGeom>
          <a:noFill/>
          <a:ln>
            <a:solidFill>
              <a:schemeClr val="tx1"/>
            </a:solidFill>
          </a:ln>
        </p:spPr>
        <p:txBody>
          <a:bodyPr wrap="none" rtlCol="0">
            <a:spAutoFit/>
          </a:bodyPr>
          <a:lstStyle/>
          <a:p>
            <a:r>
              <a:rPr lang="fr-FR" sz="3200" dirty="0" smtClean="0">
                <a:solidFill>
                  <a:schemeClr val="tx1"/>
                </a:solidFill>
              </a:rPr>
              <a:t>P(Y,N</a:t>
            </a:r>
            <a:r>
              <a:rPr lang="fr-FR" sz="3200" dirty="0">
                <a:solidFill>
                  <a:schemeClr val="tx1"/>
                </a:solidFill>
              </a:rPr>
              <a:t>,</a:t>
            </a:r>
            <a:r>
              <a:rPr lang="fr-FR" sz="3200" dirty="0" smtClean="0">
                <a:solidFill>
                  <a:schemeClr val="tx1"/>
                </a:solidFill>
              </a:rPr>
              <a:t>N,Y,N,N,…)</a:t>
            </a:r>
            <a:endParaRPr lang="fr-FR" sz="3200" dirty="0">
              <a:solidFill>
                <a:schemeClr val="tx1"/>
              </a:solidFill>
            </a:endParaRPr>
          </a:p>
        </p:txBody>
      </p:sp>
      <p:sp>
        <p:nvSpPr>
          <p:cNvPr id="11" name="Titre 3"/>
          <p:cNvSpPr>
            <a:spLocks noGrp="1"/>
          </p:cNvSpPr>
          <p:nvPr>
            <p:ph type="title"/>
          </p:nvPr>
        </p:nvSpPr>
        <p:spPr>
          <a:xfrm>
            <a:off x="0" y="0"/>
            <a:ext cx="9144000" cy="1143000"/>
          </a:xfrm>
        </p:spPr>
        <p:txBody>
          <a:bodyPr>
            <a:normAutofit fontScale="90000"/>
          </a:bodyPr>
          <a:lstStyle/>
          <a:p>
            <a:r>
              <a:rPr lang="fr-FR" sz="4700" dirty="0" err="1" smtClean="0"/>
              <a:t>What</a:t>
            </a:r>
            <a:r>
              <a:rPr lang="fr-FR" sz="4700" dirty="0" smtClean="0"/>
              <a:t> </a:t>
            </a:r>
            <a:r>
              <a:rPr lang="fr-FR" sz="4700" dirty="0" err="1" smtClean="0"/>
              <a:t>is</a:t>
            </a:r>
            <a:r>
              <a:rPr lang="fr-FR" sz="4700" dirty="0" smtClean="0"/>
              <a:t> a </a:t>
            </a:r>
            <a:r>
              <a:rPr lang="fr-FR" sz="4700" dirty="0" err="1" smtClean="0"/>
              <a:t>physical</a:t>
            </a:r>
            <a:r>
              <a:rPr lang="fr-FR" sz="4700" dirty="0" smtClean="0"/>
              <a:t> state </a:t>
            </a:r>
            <a:r>
              <a:rPr lang="fr-FR" sz="3600" i="1" dirty="0" smtClean="0"/>
              <a:t>(in quantum </a:t>
            </a:r>
            <a:r>
              <a:rPr lang="fr-FR" sz="3600" i="1" dirty="0" err="1" smtClean="0"/>
              <a:t>physics</a:t>
            </a:r>
            <a:r>
              <a:rPr lang="fr-FR" sz="3600" i="1" dirty="0" smtClean="0"/>
              <a:t>)</a:t>
            </a:r>
            <a:r>
              <a:rPr lang="fr-FR" dirty="0" smtClean="0"/>
              <a:t>?</a:t>
            </a:r>
            <a:endParaRPr lang="fr-FR" dirty="0"/>
          </a:p>
        </p:txBody>
      </p:sp>
      <p:sp>
        <p:nvSpPr>
          <p:cNvPr id="12" name="Ellipse 11"/>
          <p:cNvSpPr/>
          <p:nvPr/>
        </p:nvSpPr>
        <p:spPr>
          <a:xfrm>
            <a:off x="2404533" y="2201332"/>
            <a:ext cx="4047068" cy="1270001"/>
          </a:xfrm>
          <a:prstGeom prst="ellipse">
            <a:avLst/>
          </a:prstGeom>
          <a:solidFill>
            <a:srgbClr val="E8E8E8"/>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13" name="Ellipse 12"/>
          <p:cNvSpPr/>
          <p:nvPr/>
        </p:nvSpPr>
        <p:spPr>
          <a:xfrm>
            <a:off x="2755900" y="2463800"/>
            <a:ext cx="1828800" cy="749300"/>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14" name="Ellipse 13"/>
          <p:cNvSpPr/>
          <p:nvPr/>
        </p:nvSpPr>
        <p:spPr>
          <a:xfrm>
            <a:off x="5219700" y="2616200"/>
            <a:ext cx="571500" cy="546100"/>
          </a:xfrm>
          <a:prstGeom prst="ellipse">
            <a:avLst/>
          </a:prstGeom>
          <a:solidFill>
            <a:srgbClr val="FFFF66"/>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smtClean="0">
                <a:solidFill>
                  <a:schemeClr val="bg1"/>
                </a:solidFill>
              </a:rPr>
              <a:t>S</a:t>
            </a:r>
            <a:endParaRPr lang="fr-FR" sz="4000" dirty="0">
              <a:solidFill>
                <a:schemeClr val="bg1"/>
              </a:solidFill>
            </a:endParaRPr>
          </a:p>
        </p:txBody>
      </p:sp>
      <p:cxnSp>
        <p:nvCxnSpPr>
          <p:cNvPr id="15" name="Connecteur droit avec flèche 14"/>
          <p:cNvCxnSpPr/>
          <p:nvPr/>
        </p:nvCxnSpPr>
        <p:spPr>
          <a:xfrm flipH="1" flipV="1">
            <a:off x="2353733" y="1756833"/>
            <a:ext cx="508000" cy="685800"/>
          </a:xfrm>
          <a:prstGeom prst="straightConnector1">
            <a:avLst/>
          </a:prstGeom>
          <a:ln w="57150" cmpd="sng">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2858143" y="2563168"/>
            <a:ext cx="1598915" cy="584776"/>
          </a:xfrm>
          <a:prstGeom prst="rect">
            <a:avLst/>
          </a:prstGeom>
        </p:spPr>
        <p:txBody>
          <a:bodyPr wrap="none">
            <a:spAutoFit/>
          </a:bodyPr>
          <a:lstStyle/>
          <a:p>
            <a:pPr algn="ctr"/>
            <a:r>
              <a:rPr lang="fr-FR" sz="3200" dirty="0" err="1">
                <a:solidFill>
                  <a:schemeClr val="bg1"/>
                </a:solidFill>
              </a:rPr>
              <a:t>Context</a:t>
            </a:r>
            <a:endParaRPr lang="fr-FR" sz="3200" dirty="0">
              <a:solidFill>
                <a:schemeClr val="bg1"/>
              </a:solidFill>
            </a:endParaRPr>
          </a:p>
        </p:txBody>
      </p:sp>
      <p:grpSp>
        <p:nvGrpSpPr>
          <p:cNvPr id="10" name="Grouper 9"/>
          <p:cNvGrpSpPr/>
          <p:nvPr/>
        </p:nvGrpSpPr>
        <p:grpSpPr>
          <a:xfrm rot="19577318">
            <a:off x="1473199" y="1989668"/>
            <a:ext cx="772148" cy="711200"/>
            <a:chOff x="5016500" y="3860800"/>
            <a:chExt cx="772148" cy="711200"/>
          </a:xfrm>
        </p:grpSpPr>
        <p:grpSp>
          <p:nvGrpSpPr>
            <p:cNvPr id="16" name="Grouper 15"/>
            <p:cNvGrpSpPr/>
            <p:nvPr/>
          </p:nvGrpSpPr>
          <p:grpSpPr>
            <a:xfrm>
              <a:off x="5016500" y="3860800"/>
              <a:ext cx="772148" cy="711200"/>
              <a:chOff x="4622800" y="6019800"/>
              <a:chExt cx="772148" cy="711200"/>
            </a:xfrm>
          </p:grpSpPr>
          <p:sp>
            <p:nvSpPr>
              <p:cNvPr id="25" name="Rectangle 24"/>
              <p:cNvSpPr/>
              <p:nvPr/>
            </p:nvSpPr>
            <p:spPr>
              <a:xfrm>
                <a:off x="4622800" y="6261100"/>
                <a:ext cx="508000" cy="469900"/>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Parallélogramme 25"/>
              <p:cNvSpPr/>
              <p:nvPr/>
            </p:nvSpPr>
            <p:spPr>
              <a:xfrm>
                <a:off x="4622800" y="6019800"/>
                <a:ext cx="698500" cy="241300"/>
              </a:xfrm>
              <a:prstGeom prst="parallelogram">
                <a:avLst>
                  <a:gd name="adj" fmla="val 71154"/>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Parallélogramme 26"/>
              <p:cNvSpPr/>
              <p:nvPr/>
            </p:nvSpPr>
            <p:spPr>
              <a:xfrm rot="18798636">
                <a:off x="4929577" y="6214264"/>
                <a:ext cx="605193" cy="325548"/>
              </a:xfrm>
              <a:prstGeom prst="parallelogram">
                <a:avLst>
                  <a:gd name="adj" fmla="val 102037"/>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9" name="Ellipse 18"/>
            <p:cNvSpPr/>
            <p:nvPr/>
          </p:nvSpPr>
          <p:spPr>
            <a:xfrm>
              <a:off x="5232400" y="42799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Ellipse 19"/>
            <p:cNvSpPr/>
            <p:nvPr/>
          </p:nvSpPr>
          <p:spPr>
            <a:xfrm>
              <a:off x="5588000" y="42672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Ellipse 20"/>
            <p:cNvSpPr/>
            <p:nvPr/>
          </p:nvSpPr>
          <p:spPr>
            <a:xfrm>
              <a:off x="5613400" y="41148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Ellipse 21"/>
            <p:cNvSpPr/>
            <p:nvPr/>
          </p:nvSpPr>
          <p:spPr>
            <a:xfrm>
              <a:off x="5168900" y="39751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Ellipse 22"/>
            <p:cNvSpPr/>
            <p:nvPr/>
          </p:nvSpPr>
          <p:spPr>
            <a:xfrm>
              <a:off x="5346700" y="39497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Ellipse 23"/>
            <p:cNvSpPr/>
            <p:nvPr/>
          </p:nvSpPr>
          <p:spPr>
            <a:xfrm>
              <a:off x="5537200" y="39116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6" name="Connecteur droit 5"/>
          <p:cNvCxnSpPr>
            <a:stCxn id="13" idx="6"/>
            <a:endCxn id="14" idx="2"/>
          </p:cNvCxnSpPr>
          <p:nvPr/>
        </p:nvCxnSpPr>
        <p:spPr>
          <a:xfrm>
            <a:off x="4584700" y="2838450"/>
            <a:ext cx="635000" cy="50800"/>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203201" y="1117597"/>
            <a:ext cx="8737600" cy="2556933"/>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Rectangle 1"/>
          <p:cNvSpPr/>
          <p:nvPr/>
        </p:nvSpPr>
        <p:spPr>
          <a:xfrm>
            <a:off x="215900" y="5012204"/>
            <a:ext cx="8724900" cy="1569660"/>
          </a:xfrm>
          <a:prstGeom prst="rect">
            <a:avLst/>
          </a:prstGeom>
          <a:ln>
            <a:solidFill>
              <a:srgbClr val="FFFFFF"/>
            </a:solidFill>
          </a:ln>
        </p:spPr>
        <p:txBody>
          <a:bodyPr wrap="square">
            <a:spAutoFit/>
          </a:bodyPr>
          <a:lstStyle/>
          <a:p>
            <a:pPr marL="457200" indent="-457200" algn="ctr">
              <a:buFont typeface="Arial"/>
              <a:buChar char="•"/>
            </a:pPr>
            <a:r>
              <a:rPr lang="fr-FR" sz="3200" dirty="0">
                <a:solidFill>
                  <a:schemeClr val="tx1"/>
                </a:solidFill>
                <a:latin typeface="Corbel"/>
                <a:cs typeface="Corbel"/>
              </a:rPr>
              <a:t>Access to the full ID </a:t>
            </a:r>
            <a:r>
              <a:rPr lang="fr-FR" sz="3200" dirty="0" err="1">
                <a:solidFill>
                  <a:schemeClr val="tx1"/>
                </a:solidFill>
                <a:latin typeface="Corbel"/>
                <a:cs typeface="Corbel"/>
              </a:rPr>
              <a:t>card</a:t>
            </a:r>
            <a:r>
              <a:rPr lang="fr-FR" sz="3200" dirty="0">
                <a:solidFill>
                  <a:schemeClr val="tx1"/>
                </a:solidFill>
                <a:latin typeface="Corbel"/>
                <a:cs typeface="Corbel"/>
              </a:rPr>
              <a:t> </a:t>
            </a:r>
            <a:r>
              <a:rPr lang="fr-FR" sz="3200" dirty="0" err="1">
                <a:solidFill>
                  <a:schemeClr val="tx1"/>
                </a:solidFill>
                <a:latin typeface="Corbel"/>
                <a:cs typeface="Corbel"/>
              </a:rPr>
              <a:t>randomly</a:t>
            </a:r>
            <a:r>
              <a:rPr lang="fr-FR" sz="3200" dirty="0">
                <a:solidFill>
                  <a:schemeClr val="tx1"/>
                </a:solidFill>
                <a:latin typeface="Corbel"/>
                <a:cs typeface="Corbel"/>
              </a:rPr>
              <a:t> </a:t>
            </a:r>
            <a:r>
              <a:rPr lang="fr-FR" sz="3200" dirty="0" err="1">
                <a:solidFill>
                  <a:schemeClr val="tx1"/>
                </a:solidFill>
                <a:latin typeface="Corbel"/>
                <a:cs typeface="Corbel"/>
              </a:rPr>
              <a:t>perturbed</a:t>
            </a:r>
            <a:endParaRPr lang="fr-FR" sz="3200" dirty="0">
              <a:solidFill>
                <a:schemeClr val="tx1"/>
              </a:solidFill>
              <a:latin typeface="Corbel"/>
              <a:cs typeface="Corbel"/>
            </a:endParaRPr>
          </a:p>
          <a:p>
            <a:pPr marL="457200" indent="-457200" algn="ctr">
              <a:buFont typeface="Arial"/>
              <a:buChar char="•"/>
            </a:pPr>
            <a:r>
              <a:rPr lang="fr-FR" sz="3200" dirty="0">
                <a:solidFill>
                  <a:schemeClr val="tx1"/>
                </a:solidFill>
                <a:latin typeface="Corbel"/>
                <a:cs typeface="Corbel"/>
              </a:rPr>
              <a:t>I </a:t>
            </a:r>
            <a:r>
              <a:rPr lang="fr-FR" sz="3200" dirty="0" err="1">
                <a:solidFill>
                  <a:schemeClr val="tx1"/>
                </a:solidFill>
                <a:latin typeface="Corbel"/>
                <a:cs typeface="Corbel"/>
              </a:rPr>
              <a:t>cannot</a:t>
            </a:r>
            <a:r>
              <a:rPr lang="fr-FR" sz="3200" dirty="0">
                <a:solidFill>
                  <a:schemeClr val="tx1"/>
                </a:solidFill>
                <a:latin typeface="Corbel"/>
                <a:cs typeface="Corbel"/>
              </a:rPr>
              <a:t> know the system state </a:t>
            </a:r>
            <a:r>
              <a:rPr lang="fr-FR" sz="3200" dirty="0">
                <a:solidFill>
                  <a:schemeClr val="tx1"/>
                </a:solidFill>
                <a:latin typeface="Corbel"/>
                <a:cs typeface="Corbel"/>
                <a:sym typeface="Wingdings"/>
              </a:rPr>
              <a:t></a:t>
            </a:r>
            <a:endParaRPr lang="fr-FR" sz="3200" dirty="0">
              <a:solidFill>
                <a:schemeClr val="tx1"/>
              </a:solidFill>
              <a:latin typeface="Corbel"/>
              <a:cs typeface="Corbel"/>
            </a:endParaRPr>
          </a:p>
          <a:p>
            <a:pPr marL="457200" indent="-457200" algn="ctr">
              <a:buFont typeface="Arial"/>
              <a:buChar char="•"/>
            </a:pPr>
            <a:r>
              <a:rPr lang="fr-FR" sz="3200" dirty="0">
                <a:solidFill>
                  <a:srgbClr val="FFFFFF"/>
                </a:solidFill>
                <a:latin typeface="Corbel"/>
                <a:cs typeface="Corbel"/>
              </a:rPr>
              <a:t>« Quantum </a:t>
            </a:r>
            <a:r>
              <a:rPr lang="fr-FR" sz="3200" dirty="0" err="1">
                <a:solidFill>
                  <a:srgbClr val="FFFFFF"/>
                </a:solidFill>
                <a:latin typeface="Corbel"/>
                <a:cs typeface="Corbel"/>
              </a:rPr>
              <a:t>problem</a:t>
            </a:r>
            <a:r>
              <a:rPr lang="fr-FR" sz="3200" dirty="0">
                <a:solidFill>
                  <a:srgbClr val="FFFFFF"/>
                </a:solidFill>
                <a:latin typeface="Corbel"/>
                <a:cs typeface="Corbel"/>
              </a:rPr>
              <a:t> »</a:t>
            </a:r>
          </a:p>
        </p:txBody>
      </p:sp>
    </p:spTree>
    <p:extLst>
      <p:ext uri="{BB962C8B-B14F-4D97-AF65-F5344CB8AC3E}">
        <p14:creationId xmlns:p14="http://schemas.microsoft.com/office/powerpoint/2010/main" val="25177303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par>
                                <p:cTn id="22" presetID="9"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dissolve">
                                      <p:cBhvr>
                                        <p:cTn id="24" dur="500"/>
                                        <p:tgtEl>
                                          <p:spTgt spid="15"/>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ssolv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3" grpId="0" animBg="1"/>
      <p:bldP spid="18" grpId="0"/>
      <p:bldP spid="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7732"/>
            <a:ext cx="8229600" cy="1143000"/>
          </a:xfrm>
        </p:spPr>
        <p:txBody>
          <a:bodyPr>
            <a:noAutofit/>
          </a:bodyPr>
          <a:lstStyle/>
          <a:p>
            <a:r>
              <a:rPr lang="fr-FR" sz="4000" dirty="0" err="1" smtClean="0"/>
              <a:t>Step</a:t>
            </a:r>
            <a:r>
              <a:rPr lang="fr-FR" sz="4000" dirty="0" smtClean="0"/>
              <a:t> 1: Rewrite </a:t>
            </a:r>
            <a:r>
              <a:rPr lang="fr-FR" sz="4000" b="1" dirty="0" err="1">
                <a:solidFill>
                  <a:srgbClr val="FFFFFF"/>
                </a:solidFill>
                <a:cs typeface="Corbel"/>
                <a:sym typeface="Wingdings"/>
              </a:rPr>
              <a:t>Π</a:t>
            </a:r>
            <a:r>
              <a:rPr lang="fr-FR" sz="4000" dirty="0" smtClean="0"/>
              <a:t> </a:t>
            </a:r>
            <a:endParaRPr lang="fr-FR" sz="4000" i="1" dirty="0"/>
          </a:p>
        </p:txBody>
      </p:sp>
      <p:sp>
        <p:nvSpPr>
          <p:cNvPr id="10" name="Parenthèses 9"/>
          <p:cNvSpPr/>
          <p:nvPr/>
        </p:nvSpPr>
        <p:spPr>
          <a:xfrm>
            <a:off x="270928" y="1761066"/>
            <a:ext cx="3386674" cy="2218267"/>
          </a:xfrm>
          <a:prstGeom prst="bracketPair">
            <a:avLst/>
          </a:prstGeom>
          <a:ln w="57150" cmpd="sng">
            <a:solidFill>
              <a:srgbClr val="15FF1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6" name="ZoneTexte 55"/>
          <p:cNvSpPr txBox="1"/>
          <p:nvPr/>
        </p:nvSpPr>
        <p:spPr>
          <a:xfrm>
            <a:off x="432786" y="2028612"/>
            <a:ext cx="1142004" cy="461665"/>
          </a:xfrm>
          <a:prstGeom prst="rect">
            <a:avLst/>
          </a:prstGeom>
          <a:noFill/>
          <a:ln>
            <a:noFill/>
          </a:ln>
        </p:spPr>
        <p:txBody>
          <a:bodyPr wrap="square" rtlCol="0">
            <a:spAutoFit/>
          </a:bodyPr>
          <a:lstStyle/>
          <a:p>
            <a:r>
              <a:rPr lang="fr-FR" dirty="0" smtClean="0">
                <a:solidFill>
                  <a:srgbClr val="15FF1F"/>
                </a:solidFill>
                <a:latin typeface="Corbel"/>
                <a:cs typeface="Corbel"/>
                <a:sym typeface="Wingdings"/>
              </a:rPr>
              <a:t>P</a:t>
            </a:r>
            <a:r>
              <a:rPr lang="fr-FR" baseline="-25000" dirty="0" smtClean="0">
                <a:solidFill>
                  <a:srgbClr val="15FF1F"/>
                </a:solidFill>
                <a:latin typeface="Corbel"/>
                <a:cs typeface="Corbel"/>
                <a:sym typeface="Wingdings"/>
              </a:rPr>
              <a:t>v1|u1</a:t>
            </a:r>
          </a:p>
        </p:txBody>
      </p:sp>
      <p:sp>
        <p:nvSpPr>
          <p:cNvPr id="57" name="ZoneTexte 56"/>
          <p:cNvSpPr txBox="1"/>
          <p:nvPr/>
        </p:nvSpPr>
        <p:spPr>
          <a:xfrm>
            <a:off x="1533451" y="2011678"/>
            <a:ext cx="1142004" cy="461665"/>
          </a:xfrm>
          <a:prstGeom prst="rect">
            <a:avLst/>
          </a:prstGeom>
          <a:noFill/>
          <a:ln>
            <a:noFill/>
          </a:ln>
        </p:spPr>
        <p:txBody>
          <a:bodyPr wrap="square" rtlCol="0">
            <a:spAutoFit/>
          </a:bodyPr>
          <a:lstStyle/>
          <a:p>
            <a:r>
              <a:rPr lang="fr-FR" dirty="0" smtClean="0">
                <a:solidFill>
                  <a:srgbClr val="15FF1F"/>
                </a:solidFill>
                <a:latin typeface="Corbel"/>
                <a:cs typeface="Corbel"/>
                <a:sym typeface="Wingdings"/>
              </a:rPr>
              <a:t>P</a:t>
            </a:r>
            <a:r>
              <a:rPr lang="fr-FR" baseline="-25000" dirty="0" smtClean="0">
                <a:solidFill>
                  <a:srgbClr val="15FF1F"/>
                </a:solidFill>
                <a:latin typeface="Corbel"/>
                <a:cs typeface="Corbel"/>
                <a:sym typeface="Wingdings"/>
              </a:rPr>
              <a:t>v2|u1</a:t>
            </a:r>
          </a:p>
        </p:txBody>
      </p:sp>
      <p:sp>
        <p:nvSpPr>
          <p:cNvPr id="58" name="ZoneTexte 57"/>
          <p:cNvSpPr txBox="1"/>
          <p:nvPr/>
        </p:nvSpPr>
        <p:spPr>
          <a:xfrm>
            <a:off x="365052" y="2587411"/>
            <a:ext cx="1142004" cy="461665"/>
          </a:xfrm>
          <a:prstGeom prst="rect">
            <a:avLst/>
          </a:prstGeom>
          <a:noFill/>
          <a:ln>
            <a:noFill/>
          </a:ln>
        </p:spPr>
        <p:txBody>
          <a:bodyPr wrap="square" rtlCol="0">
            <a:spAutoFit/>
          </a:bodyPr>
          <a:lstStyle/>
          <a:p>
            <a:r>
              <a:rPr lang="fr-FR" dirty="0" smtClean="0">
                <a:solidFill>
                  <a:srgbClr val="15FF1F"/>
                </a:solidFill>
                <a:latin typeface="Corbel"/>
                <a:cs typeface="Corbel"/>
                <a:sym typeface="Wingdings"/>
              </a:rPr>
              <a:t>P</a:t>
            </a:r>
            <a:r>
              <a:rPr lang="fr-FR" baseline="-25000" dirty="0" smtClean="0">
                <a:solidFill>
                  <a:srgbClr val="15FF1F"/>
                </a:solidFill>
                <a:latin typeface="Corbel"/>
                <a:cs typeface="Corbel"/>
                <a:sym typeface="Wingdings"/>
              </a:rPr>
              <a:t>v1|u2</a:t>
            </a:r>
          </a:p>
        </p:txBody>
      </p:sp>
      <p:sp>
        <p:nvSpPr>
          <p:cNvPr id="59" name="ZoneTexte 58"/>
          <p:cNvSpPr txBox="1"/>
          <p:nvPr/>
        </p:nvSpPr>
        <p:spPr>
          <a:xfrm>
            <a:off x="381983" y="3163147"/>
            <a:ext cx="1142004" cy="461665"/>
          </a:xfrm>
          <a:prstGeom prst="rect">
            <a:avLst/>
          </a:prstGeom>
          <a:noFill/>
          <a:ln>
            <a:noFill/>
          </a:ln>
        </p:spPr>
        <p:txBody>
          <a:bodyPr wrap="square" rtlCol="0">
            <a:spAutoFit/>
          </a:bodyPr>
          <a:lstStyle/>
          <a:p>
            <a:r>
              <a:rPr lang="fr-FR" dirty="0" smtClean="0">
                <a:solidFill>
                  <a:srgbClr val="15FF1F"/>
                </a:solidFill>
                <a:latin typeface="Corbel"/>
                <a:cs typeface="Corbel"/>
                <a:sym typeface="Wingdings"/>
              </a:rPr>
              <a:t>P</a:t>
            </a:r>
            <a:r>
              <a:rPr lang="fr-FR" baseline="-25000" dirty="0" smtClean="0">
                <a:solidFill>
                  <a:srgbClr val="15FF1F"/>
                </a:solidFill>
                <a:latin typeface="Corbel"/>
                <a:cs typeface="Corbel"/>
                <a:sym typeface="Wingdings"/>
              </a:rPr>
              <a:t>v1|u3</a:t>
            </a:r>
          </a:p>
        </p:txBody>
      </p:sp>
      <p:sp>
        <p:nvSpPr>
          <p:cNvPr id="60" name="ZoneTexte 59"/>
          <p:cNvSpPr txBox="1"/>
          <p:nvPr/>
        </p:nvSpPr>
        <p:spPr>
          <a:xfrm>
            <a:off x="1550384" y="2587411"/>
            <a:ext cx="1142004" cy="461665"/>
          </a:xfrm>
          <a:prstGeom prst="rect">
            <a:avLst/>
          </a:prstGeom>
          <a:noFill/>
          <a:ln>
            <a:solidFill>
              <a:srgbClr val="FF1B1A"/>
            </a:solidFill>
          </a:ln>
        </p:spPr>
        <p:txBody>
          <a:bodyPr wrap="square" rtlCol="0">
            <a:spAutoFit/>
          </a:bodyPr>
          <a:lstStyle/>
          <a:p>
            <a:r>
              <a:rPr lang="fr-FR" dirty="0" smtClean="0">
                <a:solidFill>
                  <a:srgbClr val="15FF1F"/>
                </a:solidFill>
                <a:latin typeface="Corbel"/>
                <a:cs typeface="Corbel"/>
                <a:sym typeface="Wingdings"/>
              </a:rPr>
              <a:t>P</a:t>
            </a:r>
            <a:r>
              <a:rPr lang="fr-FR" baseline="-25000" dirty="0" smtClean="0">
                <a:solidFill>
                  <a:srgbClr val="15FF1F"/>
                </a:solidFill>
                <a:latin typeface="Corbel"/>
                <a:cs typeface="Corbel"/>
                <a:sym typeface="Wingdings"/>
              </a:rPr>
              <a:t>v2|u2</a:t>
            </a:r>
          </a:p>
        </p:txBody>
      </p:sp>
      <p:sp>
        <p:nvSpPr>
          <p:cNvPr id="61" name="ZoneTexte 60"/>
          <p:cNvSpPr txBox="1"/>
          <p:nvPr/>
        </p:nvSpPr>
        <p:spPr>
          <a:xfrm>
            <a:off x="1499583" y="3146213"/>
            <a:ext cx="1142004" cy="461665"/>
          </a:xfrm>
          <a:prstGeom prst="rect">
            <a:avLst/>
          </a:prstGeom>
          <a:noFill/>
          <a:ln>
            <a:noFill/>
          </a:ln>
        </p:spPr>
        <p:txBody>
          <a:bodyPr wrap="square" rtlCol="0">
            <a:spAutoFit/>
          </a:bodyPr>
          <a:lstStyle/>
          <a:p>
            <a:r>
              <a:rPr lang="fr-FR" dirty="0" smtClean="0">
                <a:solidFill>
                  <a:srgbClr val="15FF1F"/>
                </a:solidFill>
                <a:latin typeface="Corbel"/>
                <a:cs typeface="Corbel"/>
                <a:sym typeface="Wingdings"/>
              </a:rPr>
              <a:t>P</a:t>
            </a:r>
            <a:r>
              <a:rPr lang="fr-FR" baseline="-25000" dirty="0" smtClean="0">
                <a:solidFill>
                  <a:srgbClr val="15FF1F"/>
                </a:solidFill>
                <a:latin typeface="Corbel"/>
                <a:cs typeface="Corbel"/>
                <a:sym typeface="Wingdings"/>
              </a:rPr>
              <a:t>v2|u3</a:t>
            </a:r>
          </a:p>
        </p:txBody>
      </p:sp>
      <p:sp>
        <p:nvSpPr>
          <p:cNvPr id="62" name="ZoneTexte 61"/>
          <p:cNvSpPr txBox="1"/>
          <p:nvPr/>
        </p:nvSpPr>
        <p:spPr>
          <a:xfrm>
            <a:off x="2651051" y="2062477"/>
            <a:ext cx="1142004" cy="461665"/>
          </a:xfrm>
          <a:prstGeom prst="rect">
            <a:avLst/>
          </a:prstGeom>
          <a:noFill/>
          <a:ln>
            <a:noFill/>
          </a:ln>
        </p:spPr>
        <p:txBody>
          <a:bodyPr wrap="square" rtlCol="0">
            <a:spAutoFit/>
          </a:bodyPr>
          <a:lstStyle/>
          <a:p>
            <a:r>
              <a:rPr lang="fr-FR" dirty="0" smtClean="0">
                <a:solidFill>
                  <a:srgbClr val="15FF1F"/>
                </a:solidFill>
                <a:latin typeface="Corbel"/>
                <a:cs typeface="Corbel"/>
                <a:sym typeface="Wingdings"/>
              </a:rPr>
              <a:t>P</a:t>
            </a:r>
            <a:r>
              <a:rPr lang="fr-FR" baseline="-25000" dirty="0" smtClean="0">
                <a:solidFill>
                  <a:srgbClr val="15FF1F"/>
                </a:solidFill>
                <a:latin typeface="Corbel"/>
                <a:cs typeface="Corbel"/>
                <a:sym typeface="Wingdings"/>
              </a:rPr>
              <a:t>v3|u1</a:t>
            </a:r>
          </a:p>
        </p:txBody>
      </p:sp>
      <p:sp>
        <p:nvSpPr>
          <p:cNvPr id="63" name="ZoneTexte 62"/>
          <p:cNvSpPr txBox="1"/>
          <p:nvPr/>
        </p:nvSpPr>
        <p:spPr>
          <a:xfrm>
            <a:off x="2651054" y="2604344"/>
            <a:ext cx="1142004" cy="461665"/>
          </a:xfrm>
          <a:prstGeom prst="rect">
            <a:avLst/>
          </a:prstGeom>
          <a:noFill/>
          <a:ln>
            <a:noFill/>
          </a:ln>
        </p:spPr>
        <p:txBody>
          <a:bodyPr wrap="square" rtlCol="0">
            <a:spAutoFit/>
          </a:bodyPr>
          <a:lstStyle/>
          <a:p>
            <a:r>
              <a:rPr lang="fr-FR" dirty="0" smtClean="0">
                <a:solidFill>
                  <a:srgbClr val="15FF1F"/>
                </a:solidFill>
                <a:latin typeface="Corbel"/>
                <a:cs typeface="Corbel"/>
                <a:sym typeface="Wingdings"/>
              </a:rPr>
              <a:t>P</a:t>
            </a:r>
            <a:r>
              <a:rPr lang="fr-FR" baseline="-25000" dirty="0" smtClean="0">
                <a:solidFill>
                  <a:srgbClr val="15FF1F"/>
                </a:solidFill>
                <a:latin typeface="Corbel"/>
                <a:cs typeface="Corbel"/>
                <a:sym typeface="Wingdings"/>
              </a:rPr>
              <a:t>v3|u2</a:t>
            </a:r>
          </a:p>
        </p:txBody>
      </p:sp>
      <p:sp>
        <p:nvSpPr>
          <p:cNvPr id="64" name="ZoneTexte 63"/>
          <p:cNvSpPr txBox="1"/>
          <p:nvPr/>
        </p:nvSpPr>
        <p:spPr>
          <a:xfrm>
            <a:off x="2634117" y="3146213"/>
            <a:ext cx="1142004" cy="461665"/>
          </a:xfrm>
          <a:prstGeom prst="rect">
            <a:avLst/>
          </a:prstGeom>
          <a:noFill/>
          <a:ln>
            <a:noFill/>
          </a:ln>
        </p:spPr>
        <p:txBody>
          <a:bodyPr wrap="square" rtlCol="0">
            <a:spAutoFit/>
          </a:bodyPr>
          <a:lstStyle/>
          <a:p>
            <a:r>
              <a:rPr lang="fr-FR" dirty="0" smtClean="0">
                <a:solidFill>
                  <a:srgbClr val="15FF1F"/>
                </a:solidFill>
                <a:latin typeface="Corbel"/>
                <a:cs typeface="Corbel"/>
                <a:sym typeface="Wingdings"/>
              </a:rPr>
              <a:t>P</a:t>
            </a:r>
            <a:r>
              <a:rPr lang="fr-FR" baseline="-25000" dirty="0" smtClean="0">
                <a:solidFill>
                  <a:srgbClr val="15FF1F"/>
                </a:solidFill>
                <a:latin typeface="Corbel"/>
                <a:cs typeface="Corbel"/>
                <a:sym typeface="Wingdings"/>
              </a:rPr>
              <a:t>v3|u3</a:t>
            </a:r>
          </a:p>
        </p:txBody>
      </p:sp>
      <p:sp>
        <p:nvSpPr>
          <p:cNvPr id="32" name="ZoneTexte 31"/>
          <p:cNvSpPr txBox="1"/>
          <p:nvPr/>
        </p:nvSpPr>
        <p:spPr>
          <a:xfrm>
            <a:off x="4165603" y="1232744"/>
            <a:ext cx="4826000" cy="1077218"/>
          </a:xfrm>
          <a:prstGeom prst="rect">
            <a:avLst/>
          </a:prstGeom>
          <a:noFill/>
          <a:ln>
            <a:noFill/>
          </a:ln>
        </p:spPr>
        <p:txBody>
          <a:bodyPr wrap="square" rtlCol="0">
            <a:spAutoFit/>
          </a:bodyPr>
          <a:lstStyle/>
          <a:p>
            <a:pPr marL="457200" indent="-457200">
              <a:buFont typeface="Arial"/>
              <a:buChar char="•"/>
            </a:pPr>
            <a:r>
              <a:rPr lang="fr-FR" sz="3200" dirty="0" err="1" smtClean="0">
                <a:solidFill>
                  <a:schemeClr val="tx1"/>
                </a:solidFill>
                <a:latin typeface="Corbel"/>
                <a:cs typeface="Corbel"/>
                <a:sym typeface="Wingdings"/>
              </a:rPr>
              <a:t>P</a:t>
            </a:r>
            <a:r>
              <a:rPr lang="fr-FR" sz="3200" baseline="-25000" dirty="0" err="1" smtClean="0">
                <a:solidFill>
                  <a:srgbClr val="00FFFF"/>
                </a:solidFill>
                <a:latin typeface="Corbel"/>
                <a:cs typeface="Corbel"/>
                <a:sym typeface="Wingdings"/>
              </a:rPr>
              <a:t>vj</a:t>
            </a:r>
            <a:r>
              <a:rPr lang="fr-FR" sz="3200" baseline="-25000" dirty="0" err="1" smtClean="0">
                <a:solidFill>
                  <a:schemeClr val="tx1"/>
                </a:solidFill>
                <a:latin typeface="Corbel"/>
                <a:cs typeface="Corbel"/>
                <a:sym typeface="Wingdings"/>
              </a:rPr>
              <a:t>|</a:t>
            </a:r>
            <a:r>
              <a:rPr lang="fr-FR" sz="3200" baseline="-25000" dirty="0" err="1" smtClean="0">
                <a:solidFill>
                  <a:srgbClr val="FFCD32"/>
                </a:solidFill>
                <a:latin typeface="Corbel"/>
                <a:cs typeface="Corbel"/>
                <a:sym typeface="Wingdings"/>
              </a:rPr>
              <a:t>ui</a:t>
            </a:r>
            <a:r>
              <a:rPr lang="fr-FR" sz="3200" dirty="0" smtClean="0">
                <a:solidFill>
                  <a:schemeClr val="tx1"/>
                </a:solidFill>
                <a:latin typeface="Corbel"/>
                <a:cs typeface="Corbel"/>
                <a:sym typeface="Wingdings"/>
              </a:rPr>
              <a:t> = Tr</a:t>
            </a:r>
            <a:r>
              <a:rPr lang="fr-FR" sz="3200" dirty="0">
                <a:solidFill>
                  <a:schemeClr val="tx1"/>
                </a:solidFill>
                <a:latin typeface="Corbel"/>
                <a:cs typeface="Corbel"/>
                <a:sym typeface="Wingdings"/>
              </a:rPr>
              <a:t>[P</a:t>
            </a:r>
            <a:r>
              <a:rPr lang="fr-FR" sz="3200" baseline="-25000" dirty="0">
                <a:solidFill>
                  <a:schemeClr val="tx1"/>
                </a:solidFill>
                <a:latin typeface="Corbel"/>
                <a:cs typeface="Corbel"/>
                <a:sym typeface="Wingdings"/>
              </a:rPr>
              <a:t>i</a:t>
            </a:r>
            <a:r>
              <a:rPr lang="fr-FR" sz="3200" dirty="0">
                <a:solidFill>
                  <a:schemeClr val="tx1"/>
                </a:solidFill>
                <a:latin typeface="Corbel"/>
                <a:cs typeface="Corbel"/>
                <a:sym typeface="Wingdings"/>
              </a:rPr>
              <a:t> </a:t>
            </a:r>
            <a:r>
              <a:rPr lang="fr-FR" sz="3200" dirty="0" err="1">
                <a:solidFill>
                  <a:srgbClr val="15FF1F"/>
                </a:solidFill>
                <a:latin typeface="Corbel"/>
                <a:cs typeface="Corbel"/>
                <a:sym typeface="Wingdings"/>
              </a:rPr>
              <a:t>Σ</a:t>
            </a:r>
            <a:r>
              <a:rPr lang="fr-FR" sz="3200" baseline="30000" dirty="0" err="1" smtClean="0">
                <a:solidFill>
                  <a:srgbClr val="15FF1F"/>
                </a:solidFill>
                <a:latin typeface="Corbel"/>
                <a:cs typeface="Corbel"/>
                <a:sym typeface="Wingdings"/>
              </a:rPr>
              <a:t>+</a:t>
            </a:r>
            <a:r>
              <a:rPr lang="fr-FR" sz="3200" dirty="0" err="1" smtClean="0">
                <a:solidFill>
                  <a:schemeClr val="tx1"/>
                </a:solidFill>
                <a:latin typeface="Corbel"/>
                <a:cs typeface="Corbel"/>
                <a:sym typeface="Wingdings"/>
              </a:rPr>
              <a:t>P</a:t>
            </a:r>
            <a:r>
              <a:rPr lang="fr-FR" sz="3200" baseline="-25000" dirty="0" err="1" smtClean="0">
                <a:solidFill>
                  <a:schemeClr val="tx1"/>
                </a:solidFill>
                <a:latin typeface="Corbel"/>
                <a:cs typeface="Corbel"/>
                <a:sym typeface="Wingdings"/>
              </a:rPr>
              <a:t>j</a:t>
            </a:r>
            <a:r>
              <a:rPr lang="fr-FR" sz="3200" dirty="0" err="1" smtClean="0">
                <a:solidFill>
                  <a:srgbClr val="15FF1F"/>
                </a:solidFill>
                <a:latin typeface="Corbel"/>
                <a:cs typeface="Corbel"/>
                <a:sym typeface="Wingdings"/>
              </a:rPr>
              <a:t>Σ</a:t>
            </a:r>
            <a:r>
              <a:rPr lang="fr-FR" sz="3200" dirty="0" smtClean="0">
                <a:solidFill>
                  <a:schemeClr val="tx1"/>
                </a:solidFill>
                <a:latin typeface="Corbel"/>
                <a:cs typeface="Corbel"/>
                <a:sym typeface="Wingdings"/>
              </a:rPr>
              <a:t>]</a:t>
            </a:r>
          </a:p>
          <a:p>
            <a:pPr marL="457200" indent="-457200">
              <a:buFont typeface="Arial"/>
              <a:buChar char="•"/>
            </a:pPr>
            <a:r>
              <a:rPr lang="fr-FR" sz="3200" dirty="0" err="1" smtClean="0">
                <a:solidFill>
                  <a:schemeClr val="tx1"/>
                </a:solidFill>
                <a:latin typeface="Corbel"/>
                <a:cs typeface="Corbel"/>
                <a:sym typeface="Wingdings"/>
              </a:rPr>
              <a:t>Σ</a:t>
            </a:r>
            <a:r>
              <a:rPr lang="fr-FR" sz="3200" dirty="0" smtClean="0">
                <a:solidFill>
                  <a:schemeClr val="tx1"/>
                </a:solidFill>
                <a:latin typeface="Corbel"/>
                <a:cs typeface="Corbel"/>
                <a:sym typeface="Wingdings"/>
              </a:rPr>
              <a:t> = [P</a:t>
            </a:r>
            <a:r>
              <a:rPr lang="fr-FR" sz="3200" baseline="-25000" dirty="0" smtClean="0">
                <a:solidFill>
                  <a:schemeClr val="tx1"/>
                </a:solidFill>
                <a:latin typeface="Corbel"/>
                <a:cs typeface="Corbel"/>
                <a:sym typeface="Wingdings"/>
              </a:rPr>
              <a:t>vj</a:t>
            </a:r>
            <a:r>
              <a:rPr lang="fr-FR" sz="3200" baseline="-25000" dirty="0">
                <a:solidFill>
                  <a:schemeClr val="tx1"/>
                </a:solidFill>
                <a:latin typeface="Corbel"/>
                <a:cs typeface="Corbel"/>
                <a:sym typeface="Wingdings"/>
              </a:rPr>
              <a:t>|</a:t>
            </a:r>
            <a:r>
              <a:rPr lang="fr-FR" sz="3200" baseline="-25000" dirty="0" smtClean="0">
                <a:solidFill>
                  <a:schemeClr val="tx1"/>
                </a:solidFill>
                <a:latin typeface="Corbel"/>
                <a:cs typeface="Corbel"/>
                <a:sym typeface="Wingdings"/>
              </a:rPr>
              <a:t>ui</a:t>
            </a:r>
            <a:r>
              <a:rPr lang="fr-FR" sz="3200" baseline="30000" dirty="0">
                <a:solidFill>
                  <a:schemeClr val="tx1"/>
                </a:solidFill>
                <a:latin typeface="Corbel"/>
                <a:cs typeface="Corbel"/>
                <a:sym typeface="Wingdings"/>
              </a:rPr>
              <a:t>1/2 </a:t>
            </a:r>
            <a:r>
              <a:rPr lang="fr-FR" sz="3200" dirty="0" err="1" smtClean="0">
                <a:solidFill>
                  <a:schemeClr val="tx1"/>
                </a:solidFill>
                <a:latin typeface="Corbel"/>
                <a:cs typeface="Corbel"/>
                <a:sym typeface="Wingdings"/>
              </a:rPr>
              <a:t>exp</a:t>
            </a:r>
            <a:r>
              <a:rPr lang="fr-FR" sz="3200" dirty="0" smtClean="0">
                <a:solidFill>
                  <a:schemeClr val="tx1"/>
                </a:solidFill>
                <a:latin typeface="Corbel"/>
                <a:cs typeface="Corbel"/>
                <a:sym typeface="Wingdings"/>
              </a:rPr>
              <a:t>(</a:t>
            </a:r>
            <a:r>
              <a:rPr lang="fr-FR" sz="3200" dirty="0" err="1" smtClean="0">
                <a:solidFill>
                  <a:schemeClr val="tx1"/>
                </a:solidFill>
                <a:latin typeface="Corbel"/>
                <a:cs typeface="Corbel"/>
                <a:sym typeface="Wingdings"/>
              </a:rPr>
              <a:t>iφ</a:t>
            </a:r>
            <a:r>
              <a:rPr lang="fr-FR" sz="3200" baseline="-25000" dirty="0" err="1" smtClean="0">
                <a:solidFill>
                  <a:schemeClr val="tx1"/>
                </a:solidFill>
                <a:latin typeface="Corbel"/>
                <a:cs typeface="Corbel"/>
                <a:sym typeface="Wingdings"/>
              </a:rPr>
              <a:t>vj</a:t>
            </a:r>
            <a:r>
              <a:rPr lang="fr-FR" sz="3200" baseline="-25000" dirty="0" err="1">
                <a:solidFill>
                  <a:schemeClr val="tx1"/>
                </a:solidFill>
                <a:latin typeface="Corbel"/>
                <a:cs typeface="Corbel"/>
                <a:sym typeface="Wingdings"/>
              </a:rPr>
              <a:t>|</a:t>
            </a:r>
            <a:r>
              <a:rPr lang="fr-FR" sz="3200" baseline="-25000" dirty="0" err="1" smtClean="0">
                <a:solidFill>
                  <a:schemeClr val="tx1"/>
                </a:solidFill>
                <a:latin typeface="Corbel"/>
                <a:cs typeface="Corbel"/>
                <a:sym typeface="Wingdings"/>
              </a:rPr>
              <a:t>ui</a:t>
            </a:r>
            <a:r>
              <a:rPr lang="fr-FR" sz="3200" dirty="0" smtClean="0">
                <a:solidFill>
                  <a:schemeClr val="tx1"/>
                </a:solidFill>
                <a:latin typeface="Corbel"/>
                <a:cs typeface="Corbel"/>
                <a:sym typeface="Wingdings"/>
              </a:rPr>
              <a:t>) ]</a:t>
            </a:r>
          </a:p>
        </p:txBody>
      </p:sp>
      <p:sp>
        <p:nvSpPr>
          <p:cNvPr id="21" name="ZoneTexte 20"/>
          <p:cNvSpPr txBox="1"/>
          <p:nvPr/>
        </p:nvSpPr>
        <p:spPr>
          <a:xfrm>
            <a:off x="4199470" y="2892220"/>
            <a:ext cx="4809063" cy="3416320"/>
          </a:xfrm>
          <a:prstGeom prst="rect">
            <a:avLst/>
          </a:prstGeom>
          <a:noFill/>
          <a:ln>
            <a:solidFill>
              <a:schemeClr val="tx1"/>
            </a:solidFill>
          </a:ln>
        </p:spPr>
        <p:txBody>
          <a:bodyPr wrap="square" rtlCol="0">
            <a:spAutoFit/>
          </a:bodyPr>
          <a:lstStyle/>
          <a:p>
            <a:pPr marL="457200" indent="-457200">
              <a:buFont typeface="Arial"/>
              <a:buChar char="•"/>
            </a:pPr>
            <a:r>
              <a:rPr lang="fr-FR" sz="3600" dirty="0" err="1" smtClean="0">
                <a:solidFill>
                  <a:srgbClr val="15FF1F"/>
                </a:solidFill>
                <a:latin typeface="Corbel"/>
                <a:cs typeface="Corbel"/>
                <a:sym typeface="Wingdings"/>
              </a:rPr>
              <a:t>Σ</a:t>
            </a:r>
            <a:r>
              <a:rPr lang="fr-FR" sz="3600" dirty="0" smtClean="0">
                <a:solidFill>
                  <a:srgbClr val="15FF1F"/>
                </a:solidFill>
                <a:latin typeface="Corbel"/>
                <a:cs typeface="Corbel"/>
                <a:sym typeface="Wingdings"/>
              </a:rPr>
              <a:t> (C</a:t>
            </a:r>
            <a:r>
              <a:rPr lang="fr-FR" sz="3600" baseline="-25000" dirty="0" smtClean="0">
                <a:solidFill>
                  <a:srgbClr val="15FF1F"/>
                </a:solidFill>
                <a:latin typeface="Corbel"/>
                <a:cs typeface="Corbel"/>
                <a:sym typeface="Wingdings"/>
              </a:rPr>
              <a:t>u</a:t>
            </a:r>
            <a:r>
              <a:rPr lang="fr-FR" sz="3600" dirty="0" smtClean="0">
                <a:solidFill>
                  <a:srgbClr val="15FF1F"/>
                </a:solidFill>
                <a:latin typeface="Corbel"/>
                <a:cs typeface="Corbel"/>
                <a:sym typeface="Wingdings"/>
              </a:rPr>
              <a:t>, C</a:t>
            </a:r>
            <a:r>
              <a:rPr lang="fr-FR" sz="3600" baseline="-25000" dirty="0" smtClean="0">
                <a:solidFill>
                  <a:srgbClr val="15FF1F"/>
                </a:solidFill>
                <a:latin typeface="Corbel"/>
                <a:cs typeface="Corbel"/>
                <a:sym typeface="Wingdings"/>
              </a:rPr>
              <a:t>v</a:t>
            </a:r>
            <a:r>
              <a:rPr lang="fr-FR" sz="3600" dirty="0" smtClean="0">
                <a:solidFill>
                  <a:srgbClr val="15FF1F"/>
                </a:solidFill>
                <a:latin typeface="Corbel"/>
                <a:cs typeface="Corbel"/>
                <a:sym typeface="Wingdings"/>
              </a:rPr>
              <a:t>)</a:t>
            </a:r>
            <a:endParaRPr lang="fr-FR" sz="3600" dirty="0">
              <a:solidFill>
                <a:schemeClr val="tx1"/>
              </a:solidFill>
              <a:latin typeface="Corbel"/>
              <a:cs typeface="Corbel"/>
              <a:sym typeface="Wingdings"/>
            </a:endParaRPr>
          </a:p>
          <a:p>
            <a:pPr marL="457200" indent="-457200">
              <a:buFont typeface="Arial"/>
              <a:buChar char="•"/>
            </a:pPr>
            <a:r>
              <a:rPr lang="fr-FR" sz="3600" dirty="0" err="1" smtClean="0">
                <a:solidFill>
                  <a:schemeClr val="tx1"/>
                </a:solidFill>
                <a:latin typeface="Corbel"/>
                <a:cs typeface="Corbel"/>
                <a:sym typeface="Wingdings"/>
              </a:rPr>
              <a:t>Contexts</a:t>
            </a:r>
            <a:r>
              <a:rPr lang="fr-FR" sz="3600" dirty="0" smtClean="0">
                <a:solidFill>
                  <a:schemeClr val="tx1"/>
                </a:solidFill>
                <a:latin typeface="Corbel"/>
                <a:cs typeface="Corbel"/>
                <a:sym typeface="Wingdings"/>
              </a:rPr>
              <a:t> </a:t>
            </a:r>
            <a:r>
              <a:rPr lang="fr-FR" sz="3600" dirty="0" err="1" smtClean="0">
                <a:solidFill>
                  <a:schemeClr val="tx1"/>
                </a:solidFill>
                <a:latin typeface="Corbel"/>
                <a:cs typeface="Corbel"/>
                <a:sym typeface="Wingdings"/>
              </a:rPr>
              <a:t>pertain</a:t>
            </a:r>
            <a:r>
              <a:rPr lang="fr-FR" sz="3600" dirty="0" smtClean="0">
                <a:solidFill>
                  <a:schemeClr val="tx1"/>
                </a:solidFill>
                <a:latin typeface="Corbel"/>
                <a:cs typeface="Corbel"/>
                <a:sym typeface="Wingdings"/>
              </a:rPr>
              <a:t> to a </a:t>
            </a:r>
            <a:r>
              <a:rPr lang="fr-FR" sz="3600" dirty="0" err="1">
                <a:solidFill>
                  <a:schemeClr val="tx1"/>
                </a:solidFill>
                <a:latin typeface="Corbel"/>
                <a:cs typeface="Corbel"/>
                <a:sym typeface="Wingdings"/>
              </a:rPr>
              <a:t>continuous</a:t>
            </a:r>
            <a:r>
              <a:rPr lang="fr-FR" sz="3600" dirty="0">
                <a:solidFill>
                  <a:schemeClr val="tx1"/>
                </a:solidFill>
                <a:latin typeface="Corbel"/>
                <a:cs typeface="Corbel"/>
                <a:sym typeface="Wingdings"/>
              </a:rPr>
              <a:t> </a:t>
            </a:r>
            <a:r>
              <a:rPr lang="fr-FR" sz="3600" dirty="0" smtClean="0">
                <a:solidFill>
                  <a:schemeClr val="tx1"/>
                </a:solidFill>
                <a:latin typeface="Corbel"/>
                <a:cs typeface="Corbel"/>
                <a:sym typeface="Wingdings"/>
              </a:rPr>
              <a:t>group</a:t>
            </a:r>
          </a:p>
          <a:p>
            <a:pPr marL="457200" indent="-457200">
              <a:buFont typeface="Arial"/>
              <a:buChar char="•"/>
            </a:pPr>
            <a:r>
              <a:rPr lang="fr-FR" sz="3600" dirty="0" err="1" smtClean="0">
                <a:solidFill>
                  <a:schemeClr val="tx1"/>
                </a:solidFill>
                <a:latin typeface="Corbel"/>
                <a:cs typeface="Corbel"/>
                <a:sym typeface="Wingdings"/>
              </a:rPr>
              <a:t>Σ</a:t>
            </a:r>
            <a:r>
              <a:rPr lang="fr-FR" sz="3600" dirty="0" smtClean="0">
                <a:solidFill>
                  <a:schemeClr val="tx1"/>
                </a:solidFill>
                <a:latin typeface="Corbel"/>
                <a:cs typeface="Corbel"/>
                <a:sym typeface="Wingdings"/>
              </a:rPr>
              <a:t> = 1 if no change of </a:t>
            </a:r>
            <a:r>
              <a:rPr lang="fr-FR" sz="3600" dirty="0" err="1" smtClean="0">
                <a:solidFill>
                  <a:schemeClr val="tx1"/>
                </a:solidFill>
                <a:latin typeface="Corbel"/>
                <a:cs typeface="Corbel"/>
                <a:sym typeface="Wingdings"/>
              </a:rPr>
              <a:t>context</a:t>
            </a:r>
            <a:endParaRPr lang="fr-FR" sz="3600" dirty="0" smtClean="0">
              <a:solidFill>
                <a:schemeClr val="tx1"/>
              </a:solidFill>
              <a:latin typeface="Corbel"/>
              <a:cs typeface="Corbel"/>
              <a:sym typeface="Wingdings"/>
            </a:endParaRPr>
          </a:p>
          <a:p>
            <a:pPr marL="457200" indent="-457200">
              <a:buFont typeface="Arial"/>
              <a:buChar char="•"/>
            </a:pPr>
            <a:r>
              <a:rPr lang="fr-FR" sz="3600" dirty="0" err="1">
                <a:solidFill>
                  <a:schemeClr val="tx1"/>
                </a:solidFill>
                <a:latin typeface="Corbel"/>
                <a:cs typeface="Corbel"/>
                <a:sym typeface="Wingdings"/>
              </a:rPr>
              <a:t>Σ</a:t>
            </a:r>
            <a:r>
              <a:rPr lang="fr-FR" sz="3600" dirty="0">
                <a:solidFill>
                  <a:schemeClr val="tx1"/>
                </a:solidFill>
                <a:latin typeface="Corbel"/>
                <a:cs typeface="Corbel"/>
                <a:sym typeface="Wingdings"/>
              </a:rPr>
              <a:t> </a:t>
            </a:r>
            <a:r>
              <a:rPr lang="fr-FR" sz="3600" dirty="0" smtClean="0">
                <a:solidFill>
                  <a:schemeClr val="tx1"/>
                </a:solidFill>
                <a:latin typeface="Corbel"/>
                <a:cs typeface="Corbel"/>
                <a:sym typeface="Wingdings"/>
              </a:rPr>
              <a:t>-&gt; </a:t>
            </a:r>
            <a:r>
              <a:rPr lang="fr-FR" sz="3600" dirty="0">
                <a:solidFill>
                  <a:schemeClr val="tx1"/>
                </a:solidFill>
                <a:latin typeface="Corbel"/>
                <a:cs typeface="Corbel"/>
                <a:sym typeface="Wingdings"/>
              </a:rPr>
              <a:t>1 </a:t>
            </a:r>
            <a:r>
              <a:rPr lang="fr-FR" sz="3600" dirty="0" smtClean="0">
                <a:solidFill>
                  <a:schemeClr val="tx1"/>
                </a:solidFill>
                <a:latin typeface="Corbel"/>
                <a:cs typeface="Corbel"/>
                <a:sym typeface="Wingdings"/>
              </a:rPr>
              <a:t>if C</a:t>
            </a:r>
            <a:r>
              <a:rPr lang="fr-FR" sz="3600" baseline="-25000" dirty="0" smtClean="0">
                <a:solidFill>
                  <a:schemeClr val="tx1"/>
                </a:solidFill>
                <a:latin typeface="Corbel"/>
                <a:cs typeface="Corbel"/>
                <a:sym typeface="Wingdings"/>
              </a:rPr>
              <a:t>v</a:t>
            </a:r>
            <a:r>
              <a:rPr lang="fr-FR" sz="3600" dirty="0" smtClean="0">
                <a:solidFill>
                  <a:schemeClr val="tx1"/>
                </a:solidFill>
                <a:latin typeface="Corbel"/>
                <a:cs typeface="Corbel"/>
                <a:sym typeface="Wingdings"/>
              </a:rPr>
              <a:t> -&gt; C</a:t>
            </a:r>
            <a:r>
              <a:rPr lang="fr-FR" sz="3600" baseline="-25000" dirty="0" smtClean="0">
                <a:solidFill>
                  <a:schemeClr val="tx1"/>
                </a:solidFill>
                <a:latin typeface="Corbel"/>
                <a:cs typeface="Corbel"/>
                <a:sym typeface="Wingdings"/>
              </a:rPr>
              <a:t>u</a:t>
            </a:r>
          </a:p>
        </p:txBody>
      </p:sp>
      <p:sp>
        <p:nvSpPr>
          <p:cNvPr id="22" name="Parenthèses 21"/>
          <p:cNvSpPr/>
          <p:nvPr/>
        </p:nvSpPr>
        <p:spPr>
          <a:xfrm>
            <a:off x="1049861" y="4927599"/>
            <a:ext cx="1778006" cy="1608667"/>
          </a:xfrm>
          <a:prstGeom prst="bracketPair">
            <a:avLst/>
          </a:prstGeom>
          <a:ln w="57150" cmpd="sng">
            <a:solidFill>
              <a:srgbClr val="FFFF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 name="Rectangle 7"/>
          <p:cNvSpPr/>
          <p:nvPr/>
        </p:nvSpPr>
        <p:spPr>
          <a:xfrm>
            <a:off x="151692" y="4332705"/>
            <a:ext cx="834483" cy="646331"/>
          </a:xfrm>
          <a:prstGeom prst="rect">
            <a:avLst/>
          </a:prstGeom>
        </p:spPr>
        <p:txBody>
          <a:bodyPr wrap="none">
            <a:spAutoFit/>
          </a:bodyPr>
          <a:lstStyle/>
          <a:p>
            <a:r>
              <a:rPr lang="fr-FR" sz="3600" dirty="0" smtClean="0">
                <a:solidFill>
                  <a:schemeClr val="tx1"/>
                </a:solidFill>
                <a:latin typeface="Corbel"/>
                <a:cs typeface="Corbel"/>
                <a:sym typeface="Wingdings"/>
              </a:rPr>
              <a:t>P</a:t>
            </a:r>
            <a:r>
              <a:rPr lang="fr-FR" sz="3600" baseline="-25000" dirty="0" smtClean="0">
                <a:solidFill>
                  <a:srgbClr val="FF0000"/>
                </a:solidFill>
                <a:latin typeface="Corbel"/>
                <a:cs typeface="Corbel"/>
                <a:sym typeface="Wingdings"/>
              </a:rPr>
              <a:t>k</a:t>
            </a:r>
            <a:r>
              <a:rPr lang="fr-FR" sz="3600" dirty="0" smtClean="0">
                <a:solidFill>
                  <a:schemeClr val="tx1"/>
                </a:solidFill>
                <a:latin typeface="Corbel"/>
                <a:cs typeface="Corbel"/>
                <a:sym typeface="Wingdings"/>
              </a:rPr>
              <a:t>= </a:t>
            </a:r>
            <a:endParaRPr lang="fr-FR" sz="3600" dirty="0"/>
          </a:p>
        </p:txBody>
      </p:sp>
      <p:sp>
        <p:nvSpPr>
          <p:cNvPr id="24" name="ZoneTexte 23"/>
          <p:cNvSpPr txBox="1"/>
          <p:nvPr/>
        </p:nvSpPr>
        <p:spPr>
          <a:xfrm>
            <a:off x="2210785" y="5889413"/>
            <a:ext cx="363081" cy="523220"/>
          </a:xfrm>
          <a:prstGeom prst="rect">
            <a:avLst/>
          </a:prstGeom>
          <a:noFill/>
          <a:ln>
            <a:noFill/>
          </a:ln>
        </p:spPr>
        <p:txBody>
          <a:bodyPr wrap="square" rtlCol="0">
            <a:spAutoFit/>
          </a:bodyPr>
          <a:lstStyle/>
          <a:p>
            <a:r>
              <a:rPr lang="fr-FR" sz="2800" dirty="0" smtClean="0">
                <a:solidFill>
                  <a:schemeClr val="tx1"/>
                </a:solidFill>
                <a:latin typeface="Corbel"/>
                <a:cs typeface="Corbel"/>
                <a:sym typeface="Wingdings"/>
              </a:rPr>
              <a:t>1</a:t>
            </a:r>
            <a:endParaRPr lang="fr-FR" sz="2800" baseline="-25000" dirty="0" smtClean="0">
              <a:solidFill>
                <a:schemeClr val="tx1"/>
              </a:solidFill>
              <a:latin typeface="Corbel"/>
              <a:cs typeface="Corbel"/>
              <a:sym typeface="Wingdings"/>
            </a:endParaRPr>
          </a:p>
        </p:txBody>
      </p:sp>
      <p:sp>
        <p:nvSpPr>
          <p:cNvPr id="25" name="ZoneTexte 24"/>
          <p:cNvSpPr txBox="1"/>
          <p:nvPr/>
        </p:nvSpPr>
        <p:spPr>
          <a:xfrm>
            <a:off x="1279452" y="5008880"/>
            <a:ext cx="363081" cy="523220"/>
          </a:xfrm>
          <a:prstGeom prst="rect">
            <a:avLst/>
          </a:prstGeom>
          <a:noFill/>
          <a:ln>
            <a:noFill/>
          </a:ln>
        </p:spPr>
        <p:txBody>
          <a:bodyPr wrap="square" rtlCol="0">
            <a:spAutoFit/>
          </a:bodyPr>
          <a:lstStyle/>
          <a:p>
            <a:r>
              <a:rPr lang="fr-FR" sz="2800" dirty="0">
                <a:solidFill>
                  <a:schemeClr val="tx1"/>
                </a:solidFill>
                <a:latin typeface="Corbel"/>
                <a:cs typeface="Corbel"/>
                <a:sym typeface="Wingdings"/>
              </a:rPr>
              <a:t>0</a:t>
            </a:r>
            <a:endParaRPr lang="fr-FR" sz="2800" baseline="-25000" dirty="0" smtClean="0">
              <a:solidFill>
                <a:schemeClr val="tx1"/>
              </a:solidFill>
              <a:latin typeface="Corbel"/>
              <a:cs typeface="Corbel"/>
              <a:sym typeface="Wingdings"/>
            </a:endParaRPr>
          </a:p>
        </p:txBody>
      </p:sp>
      <p:sp>
        <p:nvSpPr>
          <p:cNvPr id="26" name="ZoneTexte 25"/>
          <p:cNvSpPr txBox="1"/>
          <p:nvPr/>
        </p:nvSpPr>
        <p:spPr>
          <a:xfrm>
            <a:off x="1736646" y="5449141"/>
            <a:ext cx="363081" cy="523220"/>
          </a:xfrm>
          <a:prstGeom prst="rect">
            <a:avLst/>
          </a:prstGeom>
          <a:noFill/>
          <a:ln>
            <a:noFill/>
          </a:ln>
        </p:spPr>
        <p:txBody>
          <a:bodyPr wrap="square" rtlCol="0">
            <a:spAutoFit/>
          </a:bodyPr>
          <a:lstStyle/>
          <a:p>
            <a:r>
              <a:rPr lang="fr-FR" sz="2800" dirty="0">
                <a:solidFill>
                  <a:schemeClr val="tx1"/>
                </a:solidFill>
                <a:latin typeface="Corbel"/>
                <a:cs typeface="Corbel"/>
                <a:sym typeface="Wingdings"/>
              </a:rPr>
              <a:t>0</a:t>
            </a:r>
            <a:endParaRPr lang="fr-FR" sz="2800" baseline="-25000" dirty="0" smtClean="0">
              <a:solidFill>
                <a:schemeClr val="tx1"/>
              </a:solidFill>
              <a:latin typeface="Corbel"/>
              <a:cs typeface="Corbel"/>
              <a:sym typeface="Wingdings"/>
            </a:endParaRPr>
          </a:p>
        </p:txBody>
      </p:sp>
      <p:sp>
        <p:nvSpPr>
          <p:cNvPr id="28" name="ZoneTexte 27"/>
          <p:cNvSpPr txBox="1"/>
          <p:nvPr/>
        </p:nvSpPr>
        <p:spPr>
          <a:xfrm>
            <a:off x="2193840" y="5466077"/>
            <a:ext cx="363081" cy="523220"/>
          </a:xfrm>
          <a:prstGeom prst="rect">
            <a:avLst/>
          </a:prstGeom>
          <a:noFill/>
          <a:ln>
            <a:noFill/>
          </a:ln>
        </p:spPr>
        <p:txBody>
          <a:bodyPr wrap="square" rtlCol="0">
            <a:spAutoFit/>
          </a:bodyPr>
          <a:lstStyle/>
          <a:p>
            <a:r>
              <a:rPr lang="fr-FR" sz="2800" dirty="0">
                <a:solidFill>
                  <a:schemeClr val="tx1"/>
                </a:solidFill>
                <a:latin typeface="Corbel"/>
                <a:cs typeface="Corbel"/>
                <a:sym typeface="Wingdings"/>
              </a:rPr>
              <a:t>0</a:t>
            </a:r>
            <a:endParaRPr lang="fr-FR" sz="2800" baseline="-25000" dirty="0" smtClean="0">
              <a:solidFill>
                <a:schemeClr val="tx1"/>
              </a:solidFill>
              <a:latin typeface="Corbel"/>
              <a:cs typeface="Corbel"/>
              <a:sym typeface="Wingdings"/>
            </a:endParaRPr>
          </a:p>
        </p:txBody>
      </p:sp>
      <p:sp>
        <p:nvSpPr>
          <p:cNvPr id="29" name="ZoneTexte 28"/>
          <p:cNvSpPr txBox="1"/>
          <p:nvPr/>
        </p:nvSpPr>
        <p:spPr>
          <a:xfrm>
            <a:off x="1736649" y="5025819"/>
            <a:ext cx="363081" cy="523220"/>
          </a:xfrm>
          <a:prstGeom prst="rect">
            <a:avLst/>
          </a:prstGeom>
          <a:noFill/>
          <a:ln>
            <a:noFill/>
          </a:ln>
        </p:spPr>
        <p:txBody>
          <a:bodyPr wrap="square" rtlCol="0">
            <a:spAutoFit/>
          </a:bodyPr>
          <a:lstStyle/>
          <a:p>
            <a:r>
              <a:rPr lang="fr-FR" sz="2800" dirty="0">
                <a:solidFill>
                  <a:schemeClr val="tx1"/>
                </a:solidFill>
                <a:latin typeface="Corbel"/>
                <a:cs typeface="Corbel"/>
                <a:sym typeface="Wingdings"/>
              </a:rPr>
              <a:t>0</a:t>
            </a:r>
            <a:endParaRPr lang="fr-FR" sz="2800" baseline="-25000" dirty="0" smtClean="0">
              <a:solidFill>
                <a:schemeClr val="tx1"/>
              </a:solidFill>
              <a:latin typeface="Corbel"/>
              <a:cs typeface="Corbel"/>
              <a:sym typeface="Wingdings"/>
            </a:endParaRPr>
          </a:p>
        </p:txBody>
      </p:sp>
      <p:sp>
        <p:nvSpPr>
          <p:cNvPr id="30" name="ZoneTexte 29"/>
          <p:cNvSpPr txBox="1"/>
          <p:nvPr/>
        </p:nvSpPr>
        <p:spPr>
          <a:xfrm>
            <a:off x="2210773" y="5025819"/>
            <a:ext cx="363081" cy="523220"/>
          </a:xfrm>
          <a:prstGeom prst="rect">
            <a:avLst/>
          </a:prstGeom>
          <a:noFill/>
          <a:ln>
            <a:noFill/>
          </a:ln>
        </p:spPr>
        <p:txBody>
          <a:bodyPr wrap="square" rtlCol="0">
            <a:spAutoFit/>
          </a:bodyPr>
          <a:lstStyle/>
          <a:p>
            <a:r>
              <a:rPr lang="fr-FR" sz="2800" dirty="0">
                <a:solidFill>
                  <a:schemeClr val="tx1"/>
                </a:solidFill>
                <a:latin typeface="Corbel"/>
                <a:cs typeface="Corbel"/>
                <a:sym typeface="Wingdings"/>
              </a:rPr>
              <a:t>0</a:t>
            </a:r>
            <a:endParaRPr lang="fr-FR" sz="2800" baseline="-25000" dirty="0" smtClean="0">
              <a:solidFill>
                <a:schemeClr val="tx1"/>
              </a:solidFill>
              <a:latin typeface="Corbel"/>
              <a:cs typeface="Corbel"/>
              <a:sym typeface="Wingdings"/>
            </a:endParaRPr>
          </a:p>
        </p:txBody>
      </p:sp>
      <p:sp>
        <p:nvSpPr>
          <p:cNvPr id="31" name="ZoneTexte 30"/>
          <p:cNvSpPr txBox="1"/>
          <p:nvPr/>
        </p:nvSpPr>
        <p:spPr>
          <a:xfrm>
            <a:off x="1262512" y="5872476"/>
            <a:ext cx="363081" cy="523220"/>
          </a:xfrm>
          <a:prstGeom prst="rect">
            <a:avLst/>
          </a:prstGeom>
          <a:noFill/>
          <a:ln>
            <a:noFill/>
          </a:ln>
        </p:spPr>
        <p:txBody>
          <a:bodyPr wrap="square" rtlCol="0">
            <a:spAutoFit/>
          </a:bodyPr>
          <a:lstStyle/>
          <a:p>
            <a:r>
              <a:rPr lang="fr-FR" sz="2800" dirty="0">
                <a:solidFill>
                  <a:schemeClr val="tx1"/>
                </a:solidFill>
                <a:latin typeface="Corbel"/>
                <a:cs typeface="Corbel"/>
                <a:sym typeface="Wingdings"/>
              </a:rPr>
              <a:t>0</a:t>
            </a:r>
            <a:endParaRPr lang="fr-FR" sz="2800" baseline="-25000" dirty="0" smtClean="0">
              <a:solidFill>
                <a:schemeClr val="tx1"/>
              </a:solidFill>
              <a:latin typeface="Corbel"/>
              <a:cs typeface="Corbel"/>
              <a:sym typeface="Wingdings"/>
            </a:endParaRPr>
          </a:p>
        </p:txBody>
      </p:sp>
      <p:sp>
        <p:nvSpPr>
          <p:cNvPr id="33" name="ZoneTexte 32"/>
          <p:cNvSpPr txBox="1"/>
          <p:nvPr/>
        </p:nvSpPr>
        <p:spPr>
          <a:xfrm>
            <a:off x="1719706" y="5889412"/>
            <a:ext cx="363081" cy="523220"/>
          </a:xfrm>
          <a:prstGeom prst="rect">
            <a:avLst/>
          </a:prstGeom>
          <a:noFill/>
          <a:ln>
            <a:noFill/>
          </a:ln>
        </p:spPr>
        <p:txBody>
          <a:bodyPr wrap="square" rtlCol="0">
            <a:spAutoFit/>
          </a:bodyPr>
          <a:lstStyle/>
          <a:p>
            <a:r>
              <a:rPr lang="fr-FR" sz="2800" dirty="0">
                <a:solidFill>
                  <a:schemeClr val="tx1"/>
                </a:solidFill>
                <a:latin typeface="Corbel"/>
                <a:cs typeface="Corbel"/>
                <a:sym typeface="Wingdings"/>
              </a:rPr>
              <a:t>0</a:t>
            </a:r>
            <a:endParaRPr lang="fr-FR" sz="2800" baseline="-25000" dirty="0" smtClean="0">
              <a:solidFill>
                <a:schemeClr val="tx1"/>
              </a:solidFill>
              <a:latin typeface="Corbel"/>
              <a:cs typeface="Corbel"/>
              <a:sym typeface="Wingdings"/>
            </a:endParaRPr>
          </a:p>
        </p:txBody>
      </p:sp>
      <p:sp>
        <p:nvSpPr>
          <p:cNvPr id="34" name="ZoneTexte 33"/>
          <p:cNvSpPr txBox="1"/>
          <p:nvPr/>
        </p:nvSpPr>
        <p:spPr>
          <a:xfrm>
            <a:off x="1262515" y="5449154"/>
            <a:ext cx="363081" cy="523220"/>
          </a:xfrm>
          <a:prstGeom prst="rect">
            <a:avLst/>
          </a:prstGeom>
          <a:noFill/>
          <a:ln>
            <a:noFill/>
          </a:ln>
        </p:spPr>
        <p:txBody>
          <a:bodyPr wrap="square" rtlCol="0">
            <a:spAutoFit/>
          </a:bodyPr>
          <a:lstStyle/>
          <a:p>
            <a:r>
              <a:rPr lang="fr-FR" sz="2800" dirty="0">
                <a:solidFill>
                  <a:schemeClr val="tx1"/>
                </a:solidFill>
                <a:latin typeface="Corbel"/>
                <a:cs typeface="Corbel"/>
                <a:sym typeface="Wingdings"/>
              </a:rPr>
              <a:t>0</a:t>
            </a:r>
            <a:endParaRPr lang="fr-FR" sz="2800" baseline="-25000" dirty="0" smtClean="0">
              <a:solidFill>
                <a:schemeClr val="tx1"/>
              </a:solidFill>
              <a:latin typeface="Corbel"/>
              <a:cs typeface="Corbel"/>
              <a:sym typeface="Wingdings"/>
            </a:endParaRPr>
          </a:p>
        </p:txBody>
      </p:sp>
      <p:sp>
        <p:nvSpPr>
          <p:cNvPr id="36" name="ZoneTexte 35"/>
          <p:cNvSpPr txBox="1"/>
          <p:nvPr/>
        </p:nvSpPr>
        <p:spPr>
          <a:xfrm>
            <a:off x="1330256" y="1232745"/>
            <a:ext cx="1412944" cy="584776"/>
          </a:xfrm>
          <a:prstGeom prst="rect">
            <a:avLst/>
          </a:prstGeom>
          <a:noFill/>
          <a:ln>
            <a:noFill/>
          </a:ln>
        </p:spPr>
        <p:txBody>
          <a:bodyPr wrap="square" rtlCol="0">
            <a:spAutoFit/>
          </a:bodyPr>
          <a:lstStyle/>
          <a:p>
            <a:r>
              <a:rPr lang="fr-FR" sz="3200" dirty="0" err="1" smtClean="0">
                <a:solidFill>
                  <a:srgbClr val="15FF1F"/>
                </a:solidFill>
                <a:latin typeface="Corbel"/>
                <a:cs typeface="Corbel"/>
                <a:sym typeface="Wingdings"/>
              </a:rPr>
              <a:t>Π</a:t>
            </a:r>
            <a:r>
              <a:rPr lang="fr-FR" sz="3200" dirty="0" smtClean="0">
                <a:solidFill>
                  <a:srgbClr val="15FF1F"/>
                </a:solidFill>
                <a:latin typeface="Corbel"/>
                <a:cs typeface="Corbel"/>
                <a:sym typeface="Wingdings"/>
              </a:rPr>
              <a:t>(</a:t>
            </a:r>
            <a:r>
              <a:rPr lang="fr-FR" sz="3200" dirty="0" err="1" smtClean="0">
                <a:solidFill>
                  <a:srgbClr val="15FF1F"/>
                </a:solidFill>
                <a:latin typeface="Corbel"/>
                <a:cs typeface="Corbel"/>
                <a:sym typeface="Wingdings"/>
              </a:rPr>
              <a:t>v|u</a:t>
            </a:r>
            <a:r>
              <a:rPr lang="fr-FR" sz="3200" dirty="0" smtClean="0">
                <a:solidFill>
                  <a:srgbClr val="15FF1F"/>
                </a:solidFill>
                <a:latin typeface="Corbel"/>
                <a:cs typeface="Corbel"/>
                <a:sym typeface="Wingdings"/>
              </a:rPr>
              <a:t>)=</a:t>
            </a:r>
          </a:p>
        </p:txBody>
      </p:sp>
      <p:sp>
        <p:nvSpPr>
          <p:cNvPr id="37" name="Rectangle 36"/>
          <p:cNvSpPr/>
          <p:nvPr/>
        </p:nvSpPr>
        <p:spPr>
          <a:xfrm>
            <a:off x="118534" y="1202267"/>
            <a:ext cx="3945466" cy="2946400"/>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Rectangle 37"/>
          <p:cNvSpPr/>
          <p:nvPr/>
        </p:nvSpPr>
        <p:spPr>
          <a:xfrm>
            <a:off x="118535" y="4284132"/>
            <a:ext cx="3945466" cy="243840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Rectangle 34"/>
          <p:cNvSpPr/>
          <p:nvPr/>
        </p:nvSpPr>
        <p:spPr>
          <a:xfrm>
            <a:off x="2911826" y="6009105"/>
            <a:ext cx="783595" cy="400110"/>
          </a:xfrm>
          <a:prstGeom prst="rect">
            <a:avLst/>
          </a:prstGeom>
        </p:spPr>
        <p:txBody>
          <a:bodyPr wrap="none">
            <a:spAutoFit/>
          </a:bodyPr>
          <a:lstStyle/>
          <a:p>
            <a:r>
              <a:rPr lang="fr-FR" sz="2000" i="1" dirty="0" smtClean="0">
                <a:solidFill>
                  <a:schemeClr val="tx1"/>
                </a:solidFill>
                <a:latin typeface="Corbel"/>
                <a:cs typeface="Corbel"/>
                <a:sym typeface="Wingdings"/>
              </a:rPr>
              <a:t>k line</a:t>
            </a:r>
            <a:endParaRPr lang="fr-FR" sz="2000" i="1" dirty="0"/>
          </a:p>
        </p:txBody>
      </p:sp>
      <p:sp>
        <p:nvSpPr>
          <p:cNvPr id="39" name="Rectangle 38"/>
          <p:cNvSpPr/>
          <p:nvPr/>
        </p:nvSpPr>
        <p:spPr>
          <a:xfrm>
            <a:off x="2065160" y="4451237"/>
            <a:ext cx="1172573" cy="400110"/>
          </a:xfrm>
          <a:prstGeom prst="rect">
            <a:avLst/>
          </a:prstGeom>
        </p:spPr>
        <p:txBody>
          <a:bodyPr wrap="none">
            <a:spAutoFit/>
          </a:bodyPr>
          <a:lstStyle/>
          <a:p>
            <a:r>
              <a:rPr lang="fr-FR" sz="2000" i="1" dirty="0" smtClean="0">
                <a:solidFill>
                  <a:schemeClr val="tx1"/>
                </a:solidFill>
                <a:latin typeface="Corbel"/>
                <a:cs typeface="Corbel"/>
                <a:sym typeface="Wingdings"/>
              </a:rPr>
              <a:t>k </a:t>
            </a:r>
            <a:r>
              <a:rPr lang="fr-FR" sz="2000" i="1" dirty="0" err="1" smtClean="0">
                <a:solidFill>
                  <a:schemeClr val="tx1"/>
                </a:solidFill>
                <a:latin typeface="Corbel"/>
                <a:cs typeface="Corbel"/>
                <a:sym typeface="Wingdings"/>
              </a:rPr>
              <a:t>column</a:t>
            </a:r>
            <a:endParaRPr lang="fr-FR" sz="2000" i="1" dirty="0"/>
          </a:p>
        </p:txBody>
      </p:sp>
      <p:cxnSp>
        <p:nvCxnSpPr>
          <p:cNvPr id="4" name="Connecteur droit 3"/>
          <p:cNvCxnSpPr>
            <a:stCxn id="30" idx="0"/>
          </p:cNvCxnSpPr>
          <p:nvPr/>
        </p:nvCxnSpPr>
        <p:spPr>
          <a:xfrm flipH="1">
            <a:off x="2387600" y="5025819"/>
            <a:ext cx="4714" cy="1510448"/>
          </a:xfrm>
          <a:prstGeom prst="line">
            <a:avLst/>
          </a:prstGeom>
          <a:ln>
            <a:solidFill>
              <a:srgbClr val="FF1B1A"/>
            </a:solidFill>
          </a:ln>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flipV="1">
            <a:off x="1262512" y="6214532"/>
            <a:ext cx="1531488" cy="4219"/>
          </a:xfrm>
          <a:prstGeom prst="line">
            <a:avLst/>
          </a:prstGeom>
          <a:ln>
            <a:solidFill>
              <a:srgbClr val="FF1B1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394149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7732"/>
            <a:ext cx="8229600" cy="1143000"/>
          </a:xfrm>
        </p:spPr>
        <p:txBody>
          <a:bodyPr>
            <a:noAutofit/>
          </a:bodyPr>
          <a:lstStyle/>
          <a:p>
            <a:r>
              <a:rPr lang="fr-FR" sz="4000" dirty="0" err="1" smtClean="0"/>
              <a:t>Step</a:t>
            </a:r>
            <a:r>
              <a:rPr lang="fr-FR" sz="4000" dirty="0" smtClean="0"/>
              <a:t> 1: Rewrite </a:t>
            </a:r>
            <a:r>
              <a:rPr lang="fr-FR" sz="4000" b="1" dirty="0" err="1">
                <a:solidFill>
                  <a:srgbClr val="FFFFFF"/>
                </a:solidFill>
                <a:cs typeface="Corbel"/>
                <a:sym typeface="Wingdings"/>
              </a:rPr>
              <a:t>Π</a:t>
            </a:r>
            <a:r>
              <a:rPr lang="fr-FR" sz="4000" dirty="0" smtClean="0"/>
              <a:t> </a:t>
            </a:r>
            <a:endParaRPr lang="fr-FR" sz="4000" i="1" dirty="0"/>
          </a:p>
        </p:txBody>
      </p:sp>
      <p:sp>
        <p:nvSpPr>
          <p:cNvPr id="10" name="Parenthèses 9"/>
          <p:cNvSpPr/>
          <p:nvPr/>
        </p:nvSpPr>
        <p:spPr>
          <a:xfrm>
            <a:off x="270928" y="1761066"/>
            <a:ext cx="3386674" cy="2218267"/>
          </a:xfrm>
          <a:prstGeom prst="bracketPair">
            <a:avLst/>
          </a:prstGeom>
          <a:ln w="57150" cmpd="sng">
            <a:solidFill>
              <a:srgbClr val="15FF1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56" name="ZoneTexte 55"/>
          <p:cNvSpPr txBox="1"/>
          <p:nvPr/>
        </p:nvSpPr>
        <p:spPr>
          <a:xfrm>
            <a:off x="432786" y="2028612"/>
            <a:ext cx="1142004" cy="461665"/>
          </a:xfrm>
          <a:prstGeom prst="rect">
            <a:avLst/>
          </a:prstGeom>
          <a:noFill/>
          <a:ln>
            <a:noFill/>
          </a:ln>
        </p:spPr>
        <p:txBody>
          <a:bodyPr wrap="square" rtlCol="0">
            <a:spAutoFit/>
          </a:bodyPr>
          <a:lstStyle/>
          <a:p>
            <a:r>
              <a:rPr lang="fr-FR" dirty="0" smtClean="0">
                <a:solidFill>
                  <a:srgbClr val="15FF1F"/>
                </a:solidFill>
                <a:latin typeface="Corbel"/>
                <a:cs typeface="Corbel"/>
                <a:sym typeface="Wingdings"/>
              </a:rPr>
              <a:t>P</a:t>
            </a:r>
            <a:r>
              <a:rPr lang="fr-FR" baseline="-25000" dirty="0" smtClean="0">
                <a:solidFill>
                  <a:srgbClr val="15FF1F"/>
                </a:solidFill>
                <a:latin typeface="Corbel"/>
                <a:cs typeface="Corbel"/>
                <a:sym typeface="Wingdings"/>
              </a:rPr>
              <a:t>v1|u1</a:t>
            </a:r>
          </a:p>
        </p:txBody>
      </p:sp>
      <p:sp>
        <p:nvSpPr>
          <p:cNvPr id="57" name="ZoneTexte 56"/>
          <p:cNvSpPr txBox="1"/>
          <p:nvPr/>
        </p:nvSpPr>
        <p:spPr>
          <a:xfrm>
            <a:off x="1533451" y="2011678"/>
            <a:ext cx="1142004" cy="461665"/>
          </a:xfrm>
          <a:prstGeom prst="rect">
            <a:avLst/>
          </a:prstGeom>
          <a:noFill/>
          <a:ln>
            <a:noFill/>
          </a:ln>
        </p:spPr>
        <p:txBody>
          <a:bodyPr wrap="square" rtlCol="0">
            <a:spAutoFit/>
          </a:bodyPr>
          <a:lstStyle/>
          <a:p>
            <a:r>
              <a:rPr lang="fr-FR" dirty="0" smtClean="0">
                <a:solidFill>
                  <a:srgbClr val="15FF1F"/>
                </a:solidFill>
                <a:latin typeface="Corbel"/>
                <a:cs typeface="Corbel"/>
                <a:sym typeface="Wingdings"/>
              </a:rPr>
              <a:t>P</a:t>
            </a:r>
            <a:r>
              <a:rPr lang="fr-FR" baseline="-25000" dirty="0" smtClean="0">
                <a:solidFill>
                  <a:srgbClr val="15FF1F"/>
                </a:solidFill>
                <a:latin typeface="Corbel"/>
                <a:cs typeface="Corbel"/>
                <a:sym typeface="Wingdings"/>
              </a:rPr>
              <a:t>v2|u1</a:t>
            </a:r>
          </a:p>
        </p:txBody>
      </p:sp>
      <p:sp>
        <p:nvSpPr>
          <p:cNvPr id="58" name="ZoneTexte 57"/>
          <p:cNvSpPr txBox="1"/>
          <p:nvPr/>
        </p:nvSpPr>
        <p:spPr>
          <a:xfrm>
            <a:off x="365052" y="2587411"/>
            <a:ext cx="1142004" cy="461665"/>
          </a:xfrm>
          <a:prstGeom prst="rect">
            <a:avLst/>
          </a:prstGeom>
          <a:noFill/>
          <a:ln>
            <a:noFill/>
          </a:ln>
        </p:spPr>
        <p:txBody>
          <a:bodyPr wrap="square" rtlCol="0">
            <a:spAutoFit/>
          </a:bodyPr>
          <a:lstStyle/>
          <a:p>
            <a:r>
              <a:rPr lang="fr-FR" dirty="0" smtClean="0">
                <a:solidFill>
                  <a:srgbClr val="15FF1F"/>
                </a:solidFill>
                <a:latin typeface="Corbel"/>
                <a:cs typeface="Corbel"/>
                <a:sym typeface="Wingdings"/>
              </a:rPr>
              <a:t>P</a:t>
            </a:r>
            <a:r>
              <a:rPr lang="fr-FR" baseline="-25000" dirty="0" smtClean="0">
                <a:solidFill>
                  <a:srgbClr val="15FF1F"/>
                </a:solidFill>
                <a:latin typeface="Corbel"/>
                <a:cs typeface="Corbel"/>
                <a:sym typeface="Wingdings"/>
              </a:rPr>
              <a:t>v1|u2</a:t>
            </a:r>
          </a:p>
        </p:txBody>
      </p:sp>
      <p:sp>
        <p:nvSpPr>
          <p:cNvPr id="59" name="ZoneTexte 58"/>
          <p:cNvSpPr txBox="1"/>
          <p:nvPr/>
        </p:nvSpPr>
        <p:spPr>
          <a:xfrm>
            <a:off x="381983" y="3163147"/>
            <a:ext cx="1142004" cy="461665"/>
          </a:xfrm>
          <a:prstGeom prst="rect">
            <a:avLst/>
          </a:prstGeom>
          <a:noFill/>
          <a:ln>
            <a:noFill/>
          </a:ln>
        </p:spPr>
        <p:txBody>
          <a:bodyPr wrap="square" rtlCol="0">
            <a:spAutoFit/>
          </a:bodyPr>
          <a:lstStyle/>
          <a:p>
            <a:r>
              <a:rPr lang="fr-FR" dirty="0" smtClean="0">
                <a:solidFill>
                  <a:srgbClr val="15FF1F"/>
                </a:solidFill>
                <a:latin typeface="Corbel"/>
                <a:cs typeface="Corbel"/>
                <a:sym typeface="Wingdings"/>
              </a:rPr>
              <a:t>P</a:t>
            </a:r>
            <a:r>
              <a:rPr lang="fr-FR" baseline="-25000" dirty="0" smtClean="0">
                <a:solidFill>
                  <a:srgbClr val="15FF1F"/>
                </a:solidFill>
                <a:latin typeface="Corbel"/>
                <a:cs typeface="Corbel"/>
                <a:sym typeface="Wingdings"/>
              </a:rPr>
              <a:t>v1|u3</a:t>
            </a:r>
          </a:p>
        </p:txBody>
      </p:sp>
      <p:sp>
        <p:nvSpPr>
          <p:cNvPr id="60" name="ZoneTexte 59"/>
          <p:cNvSpPr txBox="1"/>
          <p:nvPr/>
        </p:nvSpPr>
        <p:spPr>
          <a:xfrm>
            <a:off x="1550384" y="2587411"/>
            <a:ext cx="1142004" cy="461665"/>
          </a:xfrm>
          <a:prstGeom prst="rect">
            <a:avLst/>
          </a:prstGeom>
          <a:noFill/>
          <a:ln>
            <a:solidFill>
              <a:srgbClr val="FF1B1A"/>
            </a:solidFill>
          </a:ln>
        </p:spPr>
        <p:txBody>
          <a:bodyPr wrap="square" rtlCol="0">
            <a:spAutoFit/>
          </a:bodyPr>
          <a:lstStyle/>
          <a:p>
            <a:r>
              <a:rPr lang="fr-FR" dirty="0" smtClean="0">
                <a:solidFill>
                  <a:srgbClr val="15FF1F"/>
                </a:solidFill>
                <a:latin typeface="Corbel"/>
                <a:cs typeface="Corbel"/>
                <a:sym typeface="Wingdings"/>
              </a:rPr>
              <a:t>P</a:t>
            </a:r>
            <a:r>
              <a:rPr lang="fr-FR" baseline="-25000" dirty="0" smtClean="0">
                <a:solidFill>
                  <a:srgbClr val="15FF1F"/>
                </a:solidFill>
                <a:latin typeface="Corbel"/>
                <a:cs typeface="Corbel"/>
                <a:sym typeface="Wingdings"/>
              </a:rPr>
              <a:t>v2|u2</a:t>
            </a:r>
          </a:p>
        </p:txBody>
      </p:sp>
      <p:sp>
        <p:nvSpPr>
          <p:cNvPr id="61" name="ZoneTexte 60"/>
          <p:cNvSpPr txBox="1"/>
          <p:nvPr/>
        </p:nvSpPr>
        <p:spPr>
          <a:xfrm>
            <a:off x="1499583" y="3146213"/>
            <a:ext cx="1142004" cy="461665"/>
          </a:xfrm>
          <a:prstGeom prst="rect">
            <a:avLst/>
          </a:prstGeom>
          <a:noFill/>
          <a:ln>
            <a:noFill/>
          </a:ln>
        </p:spPr>
        <p:txBody>
          <a:bodyPr wrap="square" rtlCol="0">
            <a:spAutoFit/>
          </a:bodyPr>
          <a:lstStyle/>
          <a:p>
            <a:r>
              <a:rPr lang="fr-FR" dirty="0" smtClean="0">
                <a:solidFill>
                  <a:srgbClr val="15FF1F"/>
                </a:solidFill>
                <a:latin typeface="Corbel"/>
                <a:cs typeface="Corbel"/>
                <a:sym typeface="Wingdings"/>
              </a:rPr>
              <a:t>P</a:t>
            </a:r>
            <a:r>
              <a:rPr lang="fr-FR" baseline="-25000" dirty="0" smtClean="0">
                <a:solidFill>
                  <a:srgbClr val="15FF1F"/>
                </a:solidFill>
                <a:latin typeface="Corbel"/>
                <a:cs typeface="Corbel"/>
                <a:sym typeface="Wingdings"/>
              </a:rPr>
              <a:t>v2|u3</a:t>
            </a:r>
          </a:p>
        </p:txBody>
      </p:sp>
      <p:sp>
        <p:nvSpPr>
          <p:cNvPr id="62" name="ZoneTexte 61"/>
          <p:cNvSpPr txBox="1"/>
          <p:nvPr/>
        </p:nvSpPr>
        <p:spPr>
          <a:xfrm>
            <a:off x="2651051" y="2062477"/>
            <a:ext cx="1142004" cy="461665"/>
          </a:xfrm>
          <a:prstGeom prst="rect">
            <a:avLst/>
          </a:prstGeom>
          <a:noFill/>
          <a:ln>
            <a:noFill/>
          </a:ln>
        </p:spPr>
        <p:txBody>
          <a:bodyPr wrap="square" rtlCol="0">
            <a:spAutoFit/>
          </a:bodyPr>
          <a:lstStyle/>
          <a:p>
            <a:r>
              <a:rPr lang="fr-FR" dirty="0" smtClean="0">
                <a:solidFill>
                  <a:srgbClr val="15FF1F"/>
                </a:solidFill>
                <a:latin typeface="Corbel"/>
                <a:cs typeface="Corbel"/>
                <a:sym typeface="Wingdings"/>
              </a:rPr>
              <a:t>P</a:t>
            </a:r>
            <a:r>
              <a:rPr lang="fr-FR" baseline="-25000" dirty="0" smtClean="0">
                <a:solidFill>
                  <a:srgbClr val="15FF1F"/>
                </a:solidFill>
                <a:latin typeface="Corbel"/>
                <a:cs typeface="Corbel"/>
                <a:sym typeface="Wingdings"/>
              </a:rPr>
              <a:t>v3|u1</a:t>
            </a:r>
          </a:p>
        </p:txBody>
      </p:sp>
      <p:sp>
        <p:nvSpPr>
          <p:cNvPr id="63" name="ZoneTexte 62"/>
          <p:cNvSpPr txBox="1"/>
          <p:nvPr/>
        </p:nvSpPr>
        <p:spPr>
          <a:xfrm>
            <a:off x="2651054" y="2604344"/>
            <a:ext cx="1142004" cy="461665"/>
          </a:xfrm>
          <a:prstGeom prst="rect">
            <a:avLst/>
          </a:prstGeom>
          <a:noFill/>
          <a:ln>
            <a:noFill/>
          </a:ln>
        </p:spPr>
        <p:txBody>
          <a:bodyPr wrap="square" rtlCol="0">
            <a:spAutoFit/>
          </a:bodyPr>
          <a:lstStyle/>
          <a:p>
            <a:r>
              <a:rPr lang="fr-FR" dirty="0" smtClean="0">
                <a:solidFill>
                  <a:srgbClr val="15FF1F"/>
                </a:solidFill>
                <a:latin typeface="Corbel"/>
                <a:cs typeface="Corbel"/>
                <a:sym typeface="Wingdings"/>
              </a:rPr>
              <a:t>P</a:t>
            </a:r>
            <a:r>
              <a:rPr lang="fr-FR" baseline="-25000" dirty="0" smtClean="0">
                <a:solidFill>
                  <a:srgbClr val="15FF1F"/>
                </a:solidFill>
                <a:latin typeface="Corbel"/>
                <a:cs typeface="Corbel"/>
                <a:sym typeface="Wingdings"/>
              </a:rPr>
              <a:t>v3|u2</a:t>
            </a:r>
          </a:p>
        </p:txBody>
      </p:sp>
      <p:sp>
        <p:nvSpPr>
          <p:cNvPr id="64" name="ZoneTexte 63"/>
          <p:cNvSpPr txBox="1"/>
          <p:nvPr/>
        </p:nvSpPr>
        <p:spPr>
          <a:xfrm>
            <a:off x="2634117" y="3146213"/>
            <a:ext cx="1142004" cy="461665"/>
          </a:xfrm>
          <a:prstGeom prst="rect">
            <a:avLst/>
          </a:prstGeom>
          <a:noFill/>
          <a:ln>
            <a:noFill/>
          </a:ln>
        </p:spPr>
        <p:txBody>
          <a:bodyPr wrap="square" rtlCol="0">
            <a:spAutoFit/>
          </a:bodyPr>
          <a:lstStyle/>
          <a:p>
            <a:r>
              <a:rPr lang="fr-FR" dirty="0" smtClean="0">
                <a:solidFill>
                  <a:srgbClr val="15FF1F"/>
                </a:solidFill>
                <a:latin typeface="Corbel"/>
                <a:cs typeface="Corbel"/>
                <a:sym typeface="Wingdings"/>
              </a:rPr>
              <a:t>P</a:t>
            </a:r>
            <a:r>
              <a:rPr lang="fr-FR" baseline="-25000" dirty="0" smtClean="0">
                <a:solidFill>
                  <a:srgbClr val="15FF1F"/>
                </a:solidFill>
                <a:latin typeface="Corbel"/>
                <a:cs typeface="Corbel"/>
                <a:sym typeface="Wingdings"/>
              </a:rPr>
              <a:t>v3|u3</a:t>
            </a:r>
          </a:p>
        </p:txBody>
      </p:sp>
      <p:sp>
        <p:nvSpPr>
          <p:cNvPr id="32" name="ZoneTexte 31"/>
          <p:cNvSpPr txBox="1"/>
          <p:nvPr/>
        </p:nvSpPr>
        <p:spPr>
          <a:xfrm>
            <a:off x="4419600" y="1198878"/>
            <a:ext cx="3318933" cy="584776"/>
          </a:xfrm>
          <a:prstGeom prst="rect">
            <a:avLst/>
          </a:prstGeom>
          <a:noFill/>
          <a:ln>
            <a:noFill/>
          </a:ln>
        </p:spPr>
        <p:txBody>
          <a:bodyPr wrap="square" rtlCol="0">
            <a:spAutoFit/>
          </a:bodyPr>
          <a:lstStyle/>
          <a:p>
            <a:r>
              <a:rPr lang="fr-FR" sz="3200" dirty="0" err="1" smtClean="0">
                <a:solidFill>
                  <a:schemeClr val="tx1"/>
                </a:solidFill>
                <a:latin typeface="Corbel"/>
                <a:cs typeface="Corbel"/>
                <a:sym typeface="Wingdings"/>
              </a:rPr>
              <a:t>P</a:t>
            </a:r>
            <a:r>
              <a:rPr lang="fr-FR" sz="3200" baseline="-25000" dirty="0" err="1" smtClean="0">
                <a:solidFill>
                  <a:srgbClr val="00FFFF"/>
                </a:solidFill>
                <a:latin typeface="Corbel"/>
                <a:cs typeface="Corbel"/>
                <a:sym typeface="Wingdings"/>
              </a:rPr>
              <a:t>vj</a:t>
            </a:r>
            <a:r>
              <a:rPr lang="fr-FR" sz="3200" baseline="-25000" dirty="0" err="1" smtClean="0">
                <a:solidFill>
                  <a:schemeClr val="tx1"/>
                </a:solidFill>
                <a:latin typeface="Corbel"/>
                <a:cs typeface="Corbel"/>
                <a:sym typeface="Wingdings"/>
              </a:rPr>
              <a:t>|</a:t>
            </a:r>
            <a:r>
              <a:rPr lang="fr-FR" sz="3200" baseline="-25000" dirty="0" err="1" smtClean="0">
                <a:solidFill>
                  <a:srgbClr val="FFCD32"/>
                </a:solidFill>
                <a:latin typeface="Corbel"/>
                <a:cs typeface="Corbel"/>
                <a:sym typeface="Wingdings"/>
              </a:rPr>
              <a:t>ui</a:t>
            </a:r>
            <a:r>
              <a:rPr lang="fr-FR" sz="3200" dirty="0" smtClean="0">
                <a:solidFill>
                  <a:schemeClr val="tx1"/>
                </a:solidFill>
                <a:latin typeface="Corbel"/>
                <a:cs typeface="Corbel"/>
                <a:sym typeface="Wingdings"/>
              </a:rPr>
              <a:t> = Tr</a:t>
            </a:r>
            <a:r>
              <a:rPr lang="fr-FR" sz="3200" dirty="0">
                <a:solidFill>
                  <a:schemeClr val="tx1"/>
                </a:solidFill>
                <a:latin typeface="Corbel"/>
                <a:cs typeface="Corbel"/>
                <a:sym typeface="Wingdings"/>
              </a:rPr>
              <a:t>[P</a:t>
            </a:r>
            <a:r>
              <a:rPr lang="fr-FR" sz="3200" baseline="-25000" dirty="0">
                <a:solidFill>
                  <a:schemeClr val="tx1"/>
                </a:solidFill>
                <a:latin typeface="Corbel"/>
                <a:cs typeface="Corbel"/>
                <a:sym typeface="Wingdings"/>
              </a:rPr>
              <a:t>i</a:t>
            </a:r>
            <a:r>
              <a:rPr lang="fr-FR" sz="3200" dirty="0">
                <a:solidFill>
                  <a:schemeClr val="tx1"/>
                </a:solidFill>
                <a:latin typeface="Corbel"/>
                <a:cs typeface="Corbel"/>
                <a:sym typeface="Wingdings"/>
              </a:rPr>
              <a:t> </a:t>
            </a:r>
            <a:r>
              <a:rPr lang="fr-FR" sz="3200" dirty="0" err="1">
                <a:solidFill>
                  <a:srgbClr val="15FF1F"/>
                </a:solidFill>
                <a:latin typeface="Corbel"/>
                <a:cs typeface="Corbel"/>
                <a:sym typeface="Wingdings"/>
              </a:rPr>
              <a:t>Σ</a:t>
            </a:r>
            <a:r>
              <a:rPr lang="fr-FR" sz="3200" baseline="30000" dirty="0" err="1" smtClean="0">
                <a:solidFill>
                  <a:srgbClr val="15FF1F"/>
                </a:solidFill>
                <a:latin typeface="Corbel"/>
                <a:cs typeface="Corbel"/>
                <a:sym typeface="Wingdings"/>
              </a:rPr>
              <a:t>+</a:t>
            </a:r>
            <a:r>
              <a:rPr lang="fr-FR" sz="3200" dirty="0" err="1" smtClean="0">
                <a:solidFill>
                  <a:schemeClr val="tx1"/>
                </a:solidFill>
                <a:latin typeface="Corbel"/>
                <a:cs typeface="Corbel"/>
                <a:sym typeface="Wingdings"/>
              </a:rPr>
              <a:t>P</a:t>
            </a:r>
            <a:r>
              <a:rPr lang="fr-FR" sz="3200" baseline="-25000" dirty="0" err="1" smtClean="0">
                <a:solidFill>
                  <a:schemeClr val="tx1"/>
                </a:solidFill>
                <a:latin typeface="Corbel"/>
                <a:cs typeface="Corbel"/>
                <a:sym typeface="Wingdings"/>
              </a:rPr>
              <a:t>j</a:t>
            </a:r>
            <a:r>
              <a:rPr lang="fr-FR" sz="3200" dirty="0" err="1" smtClean="0">
                <a:solidFill>
                  <a:srgbClr val="15FF1F"/>
                </a:solidFill>
                <a:latin typeface="Corbel"/>
                <a:cs typeface="Corbel"/>
                <a:sym typeface="Wingdings"/>
              </a:rPr>
              <a:t>Σ</a:t>
            </a:r>
            <a:r>
              <a:rPr lang="fr-FR" sz="3200" dirty="0" smtClean="0">
                <a:solidFill>
                  <a:schemeClr val="tx1"/>
                </a:solidFill>
                <a:latin typeface="Corbel"/>
                <a:cs typeface="Corbel"/>
                <a:sym typeface="Wingdings"/>
              </a:rPr>
              <a:t>]</a:t>
            </a:r>
          </a:p>
        </p:txBody>
      </p:sp>
      <p:sp>
        <p:nvSpPr>
          <p:cNvPr id="19" name="ZoneTexte 18"/>
          <p:cNvSpPr txBox="1"/>
          <p:nvPr/>
        </p:nvSpPr>
        <p:spPr>
          <a:xfrm>
            <a:off x="4284134" y="3027679"/>
            <a:ext cx="4605867" cy="2308324"/>
          </a:xfrm>
          <a:prstGeom prst="rect">
            <a:avLst/>
          </a:prstGeom>
          <a:noFill/>
          <a:ln>
            <a:solidFill>
              <a:srgbClr val="FFFFFF"/>
            </a:solidFill>
          </a:ln>
        </p:spPr>
        <p:txBody>
          <a:bodyPr wrap="square" rtlCol="0">
            <a:spAutoFit/>
          </a:bodyPr>
          <a:lstStyle/>
          <a:p>
            <a:pPr marL="457200" indent="-457200">
              <a:buFont typeface="Arial"/>
              <a:buChar char="•"/>
            </a:pPr>
            <a:r>
              <a:rPr lang="fr-FR" sz="3600" b="1" dirty="0" err="1">
                <a:solidFill>
                  <a:schemeClr val="tx1"/>
                </a:solidFill>
                <a:latin typeface="Corbel"/>
                <a:cs typeface="Corbel"/>
                <a:sym typeface="Wingdings"/>
              </a:rPr>
              <a:t>P</a:t>
            </a:r>
            <a:r>
              <a:rPr lang="fr-FR" sz="3600" b="1" baseline="-25000" dirty="0" err="1">
                <a:solidFill>
                  <a:srgbClr val="00FFFF"/>
                </a:solidFill>
                <a:latin typeface="Corbel"/>
                <a:cs typeface="Corbel"/>
                <a:sym typeface="Wingdings"/>
              </a:rPr>
              <a:t>vj</a:t>
            </a:r>
            <a:r>
              <a:rPr lang="fr-FR" sz="3600" b="1" baseline="-25000" dirty="0" err="1">
                <a:solidFill>
                  <a:schemeClr val="tx1"/>
                </a:solidFill>
                <a:latin typeface="Corbel"/>
                <a:cs typeface="Corbel"/>
                <a:sym typeface="Wingdings"/>
              </a:rPr>
              <a:t>|</a:t>
            </a:r>
            <a:r>
              <a:rPr lang="fr-FR" sz="3600" b="1" baseline="-25000" dirty="0" err="1">
                <a:solidFill>
                  <a:srgbClr val="FFCD32"/>
                </a:solidFill>
                <a:latin typeface="Corbel"/>
                <a:cs typeface="Corbel"/>
                <a:sym typeface="Wingdings"/>
              </a:rPr>
              <a:t>ui</a:t>
            </a:r>
            <a:r>
              <a:rPr lang="fr-FR" sz="3600" b="1" dirty="0">
                <a:solidFill>
                  <a:schemeClr val="tx1"/>
                </a:solidFill>
                <a:latin typeface="Corbel"/>
                <a:cs typeface="Corbel"/>
                <a:sym typeface="Wingdings"/>
              </a:rPr>
              <a:t> = </a:t>
            </a:r>
            <a:r>
              <a:rPr lang="fr-FR" sz="3600" b="1" dirty="0" smtClean="0">
                <a:solidFill>
                  <a:schemeClr val="tx1"/>
                </a:solidFill>
                <a:latin typeface="Corbel"/>
                <a:cs typeface="Corbel"/>
                <a:sym typeface="Wingdings"/>
              </a:rPr>
              <a:t>Tr[</a:t>
            </a:r>
            <a:r>
              <a:rPr lang="fr-FR" sz="3600" b="1" dirty="0" err="1" smtClean="0">
                <a:solidFill>
                  <a:srgbClr val="15FF1F"/>
                </a:solidFill>
                <a:latin typeface="Corbel"/>
                <a:cs typeface="Corbel"/>
                <a:sym typeface="Wingdings"/>
              </a:rPr>
              <a:t>P’</a:t>
            </a:r>
            <a:r>
              <a:rPr lang="fr-FR" sz="3600" b="1" baseline="-25000" dirty="0" err="1" smtClean="0">
                <a:solidFill>
                  <a:srgbClr val="15FF1F"/>
                </a:solidFill>
                <a:latin typeface="Corbel"/>
                <a:cs typeface="Corbel"/>
                <a:sym typeface="Wingdings"/>
              </a:rPr>
              <a:t>i</a:t>
            </a:r>
            <a:r>
              <a:rPr lang="fr-FR" sz="3600" b="1" dirty="0" smtClean="0">
                <a:solidFill>
                  <a:srgbClr val="15FF1F"/>
                </a:solidFill>
                <a:latin typeface="Corbel"/>
                <a:cs typeface="Corbel"/>
                <a:sym typeface="Wingdings"/>
              </a:rPr>
              <a:t> RP’’</a:t>
            </a:r>
            <a:r>
              <a:rPr lang="fr-FR" sz="3600" b="1" baseline="-25000" dirty="0" err="1" smtClean="0">
                <a:solidFill>
                  <a:srgbClr val="15FF1F"/>
                </a:solidFill>
                <a:latin typeface="Corbel"/>
                <a:cs typeface="Corbel"/>
                <a:sym typeface="Wingdings"/>
              </a:rPr>
              <a:t>j</a:t>
            </a:r>
            <a:r>
              <a:rPr lang="fr-FR" sz="3600" b="1" dirty="0" err="1" smtClean="0">
                <a:solidFill>
                  <a:srgbClr val="15FF1F"/>
                </a:solidFill>
                <a:latin typeface="Corbel"/>
                <a:cs typeface="Corbel"/>
                <a:sym typeface="Wingdings"/>
              </a:rPr>
              <a:t>R</a:t>
            </a:r>
            <a:r>
              <a:rPr lang="fr-FR" sz="3600" b="1" dirty="0" smtClean="0">
                <a:solidFill>
                  <a:schemeClr val="tx1"/>
                </a:solidFill>
                <a:latin typeface="Corbel"/>
                <a:cs typeface="Corbel"/>
                <a:sym typeface="Wingdings"/>
              </a:rPr>
              <a:t>]</a:t>
            </a:r>
          </a:p>
          <a:p>
            <a:pPr marL="457200" indent="-457200">
              <a:buFont typeface="Arial"/>
              <a:buChar char="•"/>
            </a:pPr>
            <a:r>
              <a:rPr lang="fr-FR" sz="3600" dirty="0" smtClean="0">
                <a:solidFill>
                  <a:schemeClr val="tx1"/>
                </a:solidFill>
                <a:latin typeface="Corbel"/>
                <a:cs typeface="Corbel"/>
                <a:sym typeface="Wingdings"/>
              </a:rPr>
              <a:t>{</a:t>
            </a:r>
            <a:r>
              <a:rPr lang="fr-FR" sz="3600" dirty="0" err="1" smtClean="0">
                <a:solidFill>
                  <a:srgbClr val="15FF1F"/>
                </a:solidFill>
                <a:latin typeface="Corbel"/>
                <a:cs typeface="Corbel"/>
                <a:sym typeface="Wingdings"/>
              </a:rPr>
              <a:t>P’</a:t>
            </a:r>
            <a:r>
              <a:rPr lang="fr-FR" sz="3600" baseline="-25000" dirty="0" err="1" smtClean="0">
                <a:solidFill>
                  <a:srgbClr val="15FF1F"/>
                </a:solidFill>
                <a:latin typeface="Corbel"/>
                <a:cs typeface="Corbel"/>
                <a:sym typeface="Wingdings"/>
              </a:rPr>
              <a:t>i</a:t>
            </a:r>
            <a:r>
              <a:rPr lang="fr-FR" sz="3600" dirty="0" smtClean="0">
                <a:solidFill>
                  <a:schemeClr val="tx1"/>
                </a:solidFill>
                <a:latin typeface="Corbel"/>
                <a:cs typeface="Corbel"/>
                <a:sym typeface="Wingdings"/>
              </a:rPr>
              <a:t>}; {</a:t>
            </a:r>
            <a:r>
              <a:rPr lang="fr-FR" sz="3600" dirty="0" err="1" smtClean="0">
                <a:solidFill>
                  <a:srgbClr val="15FF1F"/>
                </a:solidFill>
                <a:latin typeface="Corbel"/>
                <a:cs typeface="Corbel"/>
                <a:sym typeface="Wingdings"/>
              </a:rPr>
              <a:t>P’’</a:t>
            </a:r>
            <a:r>
              <a:rPr lang="fr-FR" sz="3600" baseline="-25000" dirty="0" err="1" smtClean="0">
                <a:solidFill>
                  <a:srgbClr val="15FF1F"/>
                </a:solidFill>
                <a:latin typeface="Corbel"/>
                <a:cs typeface="Corbel"/>
                <a:sym typeface="Wingdings"/>
              </a:rPr>
              <a:t>j</a:t>
            </a:r>
            <a:r>
              <a:rPr lang="fr-FR" sz="3600" dirty="0" smtClean="0">
                <a:solidFill>
                  <a:schemeClr val="tx1"/>
                </a:solidFill>
                <a:latin typeface="Corbel"/>
                <a:cs typeface="Corbel"/>
                <a:sym typeface="Wingdings"/>
              </a:rPr>
              <a:t>} </a:t>
            </a:r>
            <a:r>
              <a:rPr lang="fr-FR" sz="3600" dirty="0" err="1" smtClean="0">
                <a:solidFill>
                  <a:schemeClr val="tx1"/>
                </a:solidFill>
                <a:latin typeface="Corbel"/>
                <a:cs typeface="Corbel"/>
                <a:sym typeface="Wingdings"/>
              </a:rPr>
              <a:t>projectors</a:t>
            </a:r>
            <a:endParaRPr lang="fr-FR" sz="3600" dirty="0" smtClean="0">
              <a:solidFill>
                <a:schemeClr val="tx1"/>
              </a:solidFill>
              <a:latin typeface="Corbel"/>
              <a:cs typeface="Corbel"/>
              <a:sym typeface="Wingdings"/>
            </a:endParaRPr>
          </a:p>
          <a:p>
            <a:pPr marL="457200" indent="-457200">
              <a:buFont typeface="Arial"/>
              <a:buChar char="•"/>
            </a:pPr>
            <a:r>
              <a:rPr lang="fr-FR" sz="3600" dirty="0" smtClean="0">
                <a:solidFill>
                  <a:srgbClr val="15FF1F"/>
                </a:solidFill>
                <a:latin typeface="Corbel"/>
                <a:cs typeface="Corbel"/>
                <a:sym typeface="Wingdings"/>
              </a:rPr>
              <a:t>R</a:t>
            </a:r>
            <a:r>
              <a:rPr lang="fr-FR" sz="3600" dirty="0" smtClean="0">
                <a:solidFill>
                  <a:schemeClr val="tx1"/>
                </a:solidFill>
                <a:latin typeface="Corbel"/>
                <a:cs typeface="Corbel"/>
                <a:sym typeface="Wingdings"/>
              </a:rPr>
              <a:t> real diagonal positive</a:t>
            </a:r>
          </a:p>
        </p:txBody>
      </p:sp>
      <p:sp>
        <p:nvSpPr>
          <p:cNvPr id="6" name="Flèche vers le bas 5"/>
          <p:cNvSpPr/>
          <p:nvPr/>
        </p:nvSpPr>
        <p:spPr>
          <a:xfrm>
            <a:off x="4724400" y="1913468"/>
            <a:ext cx="474133" cy="728134"/>
          </a:xfrm>
          <a:prstGeom prst="downArrow">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ZoneTexte 20"/>
          <p:cNvSpPr txBox="1"/>
          <p:nvPr/>
        </p:nvSpPr>
        <p:spPr>
          <a:xfrm>
            <a:off x="5909727" y="1774615"/>
            <a:ext cx="3183465" cy="1077218"/>
          </a:xfrm>
          <a:prstGeom prst="rect">
            <a:avLst/>
          </a:prstGeom>
          <a:noFill/>
          <a:ln>
            <a:noFill/>
          </a:ln>
        </p:spPr>
        <p:txBody>
          <a:bodyPr wrap="square" rtlCol="0">
            <a:spAutoFit/>
          </a:bodyPr>
          <a:lstStyle/>
          <a:p>
            <a:r>
              <a:rPr lang="fr-FR" sz="3200" i="1" dirty="0" err="1" smtClean="0">
                <a:solidFill>
                  <a:schemeClr val="tx1"/>
                </a:solidFill>
                <a:latin typeface="Corbel"/>
                <a:cs typeface="Corbel"/>
                <a:sym typeface="Wingdings"/>
              </a:rPr>
              <a:t>Singular</a:t>
            </a:r>
            <a:r>
              <a:rPr lang="fr-FR" sz="3200" i="1" dirty="0" smtClean="0">
                <a:solidFill>
                  <a:schemeClr val="tx1"/>
                </a:solidFill>
                <a:latin typeface="Corbel"/>
                <a:cs typeface="Corbel"/>
                <a:sym typeface="Wingdings"/>
              </a:rPr>
              <a:t> values </a:t>
            </a:r>
            <a:r>
              <a:rPr lang="fr-FR" sz="3200" i="1" dirty="0" err="1" smtClean="0">
                <a:solidFill>
                  <a:schemeClr val="tx1"/>
                </a:solidFill>
                <a:latin typeface="Corbel"/>
                <a:cs typeface="Corbel"/>
                <a:sym typeface="Wingdings"/>
              </a:rPr>
              <a:t>decomposition</a:t>
            </a:r>
            <a:endParaRPr lang="fr-FR" sz="3200" i="1" dirty="0" smtClean="0">
              <a:solidFill>
                <a:schemeClr val="tx1"/>
              </a:solidFill>
              <a:latin typeface="Corbel"/>
              <a:cs typeface="Corbel"/>
              <a:sym typeface="Wingdings"/>
            </a:endParaRPr>
          </a:p>
        </p:txBody>
      </p:sp>
      <p:sp>
        <p:nvSpPr>
          <p:cNvPr id="22" name="Parenthèses 21"/>
          <p:cNvSpPr/>
          <p:nvPr/>
        </p:nvSpPr>
        <p:spPr>
          <a:xfrm>
            <a:off x="1049861" y="4927599"/>
            <a:ext cx="1778006" cy="1608667"/>
          </a:xfrm>
          <a:prstGeom prst="bracketPair">
            <a:avLst/>
          </a:prstGeom>
          <a:ln w="57150" cmpd="sng">
            <a:solidFill>
              <a:srgbClr val="FFFF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 name="Rectangle 7"/>
          <p:cNvSpPr/>
          <p:nvPr/>
        </p:nvSpPr>
        <p:spPr>
          <a:xfrm>
            <a:off x="151692" y="4332705"/>
            <a:ext cx="834483" cy="646331"/>
          </a:xfrm>
          <a:prstGeom prst="rect">
            <a:avLst/>
          </a:prstGeom>
        </p:spPr>
        <p:txBody>
          <a:bodyPr wrap="none">
            <a:spAutoFit/>
          </a:bodyPr>
          <a:lstStyle/>
          <a:p>
            <a:r>
              <a:rPr lang="fr-FR" sz="3600" dirty="0" smtClean="0">
                <a:solidFill>
                  <a:schemeClr val="tx1"/>
                </a:solidFill>
                <a:latin typeface="Corbel"/>
                <a:cs typeface="Corbel"/>
                <a:sym typeface="Wingdings"/>
              </a:rPr>
              <a:t>P</a:t>
            </a:r>
            <a:r>
              <a:rPr lang="fr-FR" sz="3600" baseline="-25000" dirty="0" smtClean="0">
                <a:solidFill>
                  <a:srgbClr val="FF0000"/>
                </a:solidFill>
                <a:latin typeface="Corbel"/>
                <a:cs typeface="Corbel"/>
                <a:sym typeface="Wingdings"/>
              </a:rPr>
              <a:t>k</a:t>
            </a:r>
            <a:r>
              <a:rPr lang="fr-FR" sz="3600" dirty="0" smtClean="0">
                <a:solidFill>
                  <a:schemeClr val="tx1"/>
                </a:solidFill>
                <a:latin typeface="Corbel"/>
                <a:cs typeface="Corbel"/>
                <a:sym typeface="Wingdings"/>
              </a:rPr>
              <a:t>= </a:t>
            </a:r>
            <a:endParaRPr lang="fr-FR" sz="3600" dirty="0"/>
          </a:p>
        </p:txBody>
      </p:sp>
      <p:sp>
        <p:nvSpPr>
          <p:cNvPr id="24" name="ZoneTexte 23"/>
          <p:cNvSpPr txBox="1"/>
          <p:nvPr/>
        </p:nvSpPr>
        <p:spPr>
          <a:xfrm>
            <a:off x="2210785" y="5889413"/>
            <a:ext cx="363081" cy="523220"/>
          </a:xfrm>
          <a:prstGeom prst="rect">
            <a:avLst/>
          </a:prstGeom>
          <a:noFill/>
          <a:ln>
            <a:noFill/>
          </a:ln>
        </p:spPr>
        <p:txBody>
          <a:bodyPr wrap="square" rtlCol="0">
            <a:spAutoFit/>
          </a:bodyPr>
          <a:lstStyle/>
          <a:p>
            <a:r>
              <a:rPr lang="fr-FR" sz="2800" dirty="0" smtClean="0">
                <a:solidFill>
                  <a:schemeClr val="tx1"/>
                </a:solidFill>
                <a:latin typeface="Corbel"/>
                <a:cs typeface="Corbel"/>
                <a:sym typeface="Wingdings"/>
              </a:rPr>
              <a:t>1</a:t>
            </a:r>
            <a:endParaRPr lang="fr-FR" sz="2800" baseline="-25000" dirty="0" smtClean="0">
              <a:solidFill>
                <a:schemeClr val="tx1"/>
              </a:solidFill>
              <a:latin typeface="Corbel"/>
              <a:cs typeface="Corbel"/>
              <a:sym typeface="Wingdings"/>
            </a:endParaRPr>
          </a:p>
        </p:txBody>
      </p:sp>
      <p:sp>
        <p:nvSpPr>
          <p:cNvPr id="25" name="ZoneTexte 24"/>
          <p:cNvSpPr txBox="1"/>
          <p:nvPr/>
        </p:nvSpPr>
        <p:spPr>
          <a:xfrm>
            <a:off x="1279452" y="5008880"/>
            <a:ext cx="363081" cy="523220"/>
          </a:xfrm>
          <a:prstGeom prst="rect">
            <a:avLst/>
          </a:prstGeom>
          <a:noFill/>
          <a:ln>
            <a:noFill/>
          </a:ln>
        </p:spPr>
        <p:txBody>
          <a:bodyPr wrap="square" rtlCol="0">
            <a:spAutoFit/>
          </a:bodyPr>
          <a:lstStyle/>
          <a:p>
            <a:r>
              <a:rPr lang="fr-FR" sz="2800" dirty="0">
                <a:solidFill>
                  <a:schemeClr val="tx1"/>
                </a:solidFill>
                <a:latin typeface="Corbel"/>
                <a:cs typeface="Corbel"/>
                <a:sym typeface="Wingdings"/>
              </a:rPr>
              <a:t>0</a:t>
            </a:r>
            <a:endParaRPr lang="fr-FR" sz="2800" baseline="-25000" dirty="0" smtClean="0">
              <a:solidFill>
                <a:schemeClr val="tx1"/>
              </a:solidFill>
              <a:latin typeface="Corbel"/>
              <a:cs typeface="Corbel"/>
              <a:sym typeface="Wingdings"/>
            </a:endParaRPr>
          </a:p>
        </p:txBody>
      </p:sp>
      <p:sp>
        <p:nvSpPr>
          <p:cNvPr id="26" name="ZoneTexte 25"/>
          <p:cNvSpPr txBox="1"/>
          <p:nvPr/>
        </p:nvSpPr>
        <p:spPr>
          <a:xfrm>
            <a:off x="1736646" y="5449141"/>
            <a:ext cx="363081" cy="523220"/>
          </a:xfrm>
          <a:prstGeom prst="rect">
            <a:avLst/>
          </a:prstGeom>
          <a:noFill/>
          <a:ln>
            <a:noFill/>
          </a:ln>
        </p:spPr>
        <p:txBody>
          <a:bodyPr wrap="square" rtlCol="0">
            <a:spAutoFit/>
          </a:bodyPr>
          <a:lstStyle/>
          <a:p>
            <a:r>
              <a:rPr lang="fr-FR" sz="2800" dirty="0">
                <a:solidFill>
                  <a:schemeClr val="tx1"/>
                </a:solidFill>
                <a:latin typeface="Corbel"/>
                <a:cs typeface="Corbel"/>
                <a:sym typeface="Wingdings"/>
              </a:rPr>
              <a:t>0</a:t>
            </a:r>
            <a:endParaRPr lang="fr-FR" sz="2800" baseline="-25000" dirty="0" smtClean="0">
              <a:solidFill>
                <a:schemeClr val="tx1"/>
              </a:solidFill>
              <a:latin typeface="Corbel"/>
              <a:cs typeface="Corbel"/>
              <a:sym typeface="Wingdings"/>
            </a:endParaRPr>
          </a:p>
        </p:txBody>
      </p:sp>
      <p:sp>
        <p:nvSpPr>
          <p:cNvPr id="28" name="ZoneTexte 27"/>
          <p:cNvSpPr txBox="1"/>
          <p:nvPr/>
        </p:nvSpPr>
        <p:spPr>
          <a:xfrm>
            <a:off x="2193840" y="5466077"/>
            <a:ext cx="363081" cy="523220"/>
          </a:xfrm>
          <a:prstGeom prst="rect">
            <a:avLst/>
          </a:prstGeom>
          <a:noFill/>
          <a:ln>
            <a:noFill/>
          </a:ln>
        </p:spPr>
        <p:txBody>
          <a:bodyPr wrap="square" rtlCol="0">
            <a:spAutoFit/>
          </a:bodyPr>
          <a:lstStyle/>
          <a:p>
            <a:r>
              <a:rPr lang="fr-FR" sz="2800" dirty="0">
                <a:solidFill>
                  <a:schemeClr val="tx1"/>
                </a:solidFill>
                <a:latin typeface="Corbel"/>
                <a:cs typeface="Corbel"/>
                <a:sym typeface="Wingdings"/>
              </a:rPr>
              <a:t>0</a:t>
            </a:r>
            <a:endParaRPr lang="fr-FR" sz="2800" baseline="-25000" dirty="0" smtClean="0">
              <a:solidFill>
                <a:schemeClr val="tx1"/>
              </a:solidFill>
              <a:latin typeface="Corbel"/>
              <a:cs typeface="Corbel"/>
              <a:sym typeface="Wingdings"/>
            </a:endParaRPr>
          </a:p>
        </p:txBody>
      </p:sp>
      <p:sp>
        <p:nvSpPr>
          <p:cNvPr id="29" name="ZoneTexte 28"/>
          <p:cNvSpPr txBox="1"/>
          <p:nvPr/>
        </p:nvSpPr>
        <p:spPr>
          <a:xfrm>
            <a:off x="1736649" y="5025819"/>
            <a:ext cx="363081" cy="523220"/>
          </a:xfrm>
          <a:prstGeom prst="rect">
            <a:avLst/>
          </a:prstGeom>
          <a:noFill/>
          <a:ln>
            <a:noFill/>
          </a:ln>
        </p:spPr>
        <p:txBody>
          <a:bodyPr wrap="square" rtlCol="0">
            <a:spAutoFit/>
          </a:bodyPr>
          <a:lstStyle/>
          <a:p>
            <a:r>
              <a:rPr lang="fr-FR" sz="2800" dirty="0">
                <a:solidFill>
                  <a:schemeClr val="tx1"/>
                </a:solidFill>
                <a:latin typeface="Corbel"/>
                <a:cs typeface="Corbel"/>
                <a:sym typeface="Wingdings"/>
              </a:rPr>
              <a:t>0</a:t>
            </a:r>
            <a:endParaRPr lang="fr-FR" sz="2800" baseline="-25000" dirty="0" smtClean="0">
              <a:solidFill>
                <a:schemeClr val="tx1"/>
              </a:solidFill>
              <a:latin typeface="Corbel"/>
              <a:cs typeface="Corbel"/>
              <a:sym typeface="Wingdings"/>
            </a:endParaRPr>
          </a:p>
        </p:txBody>
      </p:sp>
      <p:sp>
        <p:nvSpPr>
          <p:cNvPr id="30" name="ZoneTexte 29"/>
          <p:cNvSpPr txBox="1"/>
          <p:nvPr/>
        </p:nvSpPr>
        <p:spPr>
          <a:xfrm>
            <a:off x="2210773" y="5025819"/>
            <a:ext cx="363081" cy="523220"/>
          </a:xfrm>
          <a:prstGeom prst="rect">
            <a:avLst/>
          </a:prstGeom>
          <a:noFill/>
          <a:ln>
            <a:noFill/>
          </a:ln>
        </p:spPr>
        <p:txBody>
          <a:bodyPr wrap="square" rtlCol="0">
            <a:spAutoFit/>
          </a:bodyPr>
          <a:lstStyle/>
          <a:p>
            <a:r>
              <a:rPr lang="fr-FR" sz="2800" dirty="0">
                <a:solidFill>
                  <a:schemeClr val="tx1"/>
                </a:solidFill>
                <a:latin typeface="Corbel"/>
                <a:cs typeface="Corbel"/>
                <a:sym typeface="Wingdings"/>
              </a:rPr>
              <a:t>0</a:t>
            </a:r>
            <a:endParaRPr lang="fr-FR" sz="2800" baseline="-25000" dirty="0" smtClean="0">
              <a:solidFill>
                <a:schemeClr val="tx1"/>
              </a:solidFill>
              <a:latin typeface="Corbel"/>
              <a:cs typeface="Corbel"/>
              <a:sym typeface="Wingdings"/>
            </a:endParaRPr>
          </a:p>
        </p:txBody>
      </p:sp>
      <p:sp>
        <p:nvSpPr>
          <p:cNvPr id="31" name="ZoneTexte 30"/>
          <p:cNvSpPr txBox="1"/>
          <p:nvPr/>
        </p:nvSpPr>
        <p:spPr>
          <a:xfrm>
            <a:off x="1262512" y="5872476"/>
            <a:ext cx="363081" cy="523220"/>
          </a:xfrm>
          <a:prstGeom prst="rect">
            <a:avLst/>
          </a:prstGeom>
          <a:noFill/>
          <a:ln>
            <a:noFill/>
          </a:ln>
        </p:spPr>
        <p:txBody>
          <a:bodyPr wrap="square" rtlCol="0">
            <a:spAutoFit/>
          </a:bodyPr>
          <a:lstStyle/>
          <a:p>
            <a:r>
              <a:rPr lang="fr-FR" sz="2800" dirty="0">
                <a:solidFill>
                  <a:schemeClr val="tx1"/>
                </a:solidFill>
                <a:latin typeface="Corbel"/>
                <a:cs typeface="Corbel"/>
                <a:sym typeface="Wingdings"/>
              </a:rPr>
              <a:t>0</a:t>
            </a:r>
            <a:endParaRPr lang="fr-FR" sz="2800" baseline="-25000" dirty="0" smtClean="0">
              <a:solidFill>
                <a:schemeClr val="tx1"/>
              </a:solidFill>
              <a:latin typeface="Corbel"/>
              <a:cs typeface="Corbel"/>
              <a:sym typeface="Wingdings"/>
            </a:endParaRPr>
          </a:p>
        </p:txBody>
      </p:sp>
      <p:sp>
        <p:nvSpPr>
          <p:cNvPr id="33" name="ZoneTexte 32"/>
          <p:cNvSpPr txBox="1"/>
          <p:nvPr/>
        </p:nvSpPr>
        <p:spPr>
          <a:xfrm>
            <a:off x="1719706" y="5889412"/>
            <a:ext cx="363081" cy="523220"/>
          </a:xfrm>
          <a:prstGeom prst="rect">
            <a:avLst/>
          </a:prstGeom>
          <a:noFill/>
          <a:ln>
            <a:noFill/>
          </a:ln>
        </p:spPr>
        <p:txBody>
          <a:bodyPr wrap="square" rtlCol="0">
            <a:spAutoFit/>
          </a:bodyPr>
          <a:lstStyle/>
          <a:p>
            <a:r>
              <a:rPr lang="fr-FR" sz="2800" dirty="0">
                <a:solidFill>
                  <a:schemeClr val="tx1"/>
                </a:solidFill>
                <a:latin typeface="Corbel"/>
                <a:cs typeface="Corbel"/>
                <a:sym typeface="Wingdings"/>
              </a:rPr>
              <a:t>0</a:t>
            </a:r>
            <a:endParaRPr lang="fr-FR" sz="2800" baseline="-25000" dirty="0" smtClean="0">
              <a:solidFill>
                <a:schemeClr val="tx1"/>
              </a:solidFill>
              <a:latin typeface="Corbel"/>
              <a:cs typeface="Corbel"/>
              <a:sym typeface="Wingdings"/>
            </a:endParaRPr>
          </a:p>
        </p:txBody>
      </p:sp>
      <p:sp>
        <p:nvSpPr>
          <p:cNvPr id="34" name="ZoneTexte 33"/>
          <p:cNvSpPr txBox="1"/>
          <p:nvPr/>
        </p:nvSpPr>
        <p:spPr>
          <a:xfrm>
            <a:off x="1262515" y="5449154"/>
            <a:ext cx="363081" cy="523220"/>
          </a:xfrm>
          <a:prstGeom prst="rect">
            <a:avLst/>
          </a:prstGeom>
          <a:noFill/>
          <a:ln>
            <a:noFill/>
          </a:ln>
        </p:spPr>
        <p:txBody>
          <a:bodyPr wrap="square" rtlCol="0">
            <a:spAutoFit/>
          </a:bodyPr>
          <a:lstStyle/>
          <a:p>
            <a:r>
              <a:rPr lang="fr-FR" sz="2800" dirty="0">
                <a:solidFill>
                  <a:schemeClr val="tx1"/>
                </a:solidFill>
                <a:latin typeface="Corbel"/>
                <a:cs typeface="Corbel"/>
                <a:sym typeface="Wingdings"/>
              </a:rPr>
              <a:t>0</a:t>
            </a:r>
            <a:endParaRPr lang="fr-FR" sz="2800" baseline="-25000" dirty="0" smtClean="0">
              <a:solidFill>
                <a:schemeClr val="tx1"/>
              </a:solidFill>
              <a:latin typeface="Corbel"/>
              <a:cs typeface="Corbel"/>
              <a:sym typeface="Wingdings"/>
            </a:endParaRPr>
          </a:p>
        </p:txBody>
      </p:sp>
      <p:sp>
        <p:nvSpPr>
          <p:cNvPr id="36" name="ZoneTexte 35"/>
          <p:cNvSpPr txBox="1"/>
          <p:nvPr/>
        </p:nvSpPr>
        <p:spPr>
          <a:xfrm>
            <a:off x="1330256" y="1232745"/>
            <a:ext cx="1412944" cy="584776"/>
          </a:xfrm>
          <a:prstGeom prst="rect">
            <a:avLst/>
          </a:prstGeom>
          <a:noFill/>
          <a:ln>
            <a:noFill/>
          </a:ln>
        </p:spPr>
        <p:txBody>
          <a:bodyPr wrap="square" rtlCol="0">
            <a:spAutoFit/>
          </a:bodyPr>
          <a:lstStyle/>
          <a:p>
            <a:r>
              <a:rPr lang="fr-FR" sz="3200" dirty="0" err="1" smtClean="0">
                <a:solidFill>
                  <a:srgbClr val="15FF1F"/>
                </a:solidFill>
                <a:latin typeface="Corbel"/>
                <a:cs typeface="Corbel"/>
                <a:sym typeface="Wingdings"/>
              </a:rPr>
              <a:t>Π</a:t>
            </a:r>
            <a:r>
              <a:rPr lang="fr-FR" sz="3200" dirty="0" smtClean="0">
                <a:solidFill>
                  <a:srgbClr val="15FF1F"/>
                </a:solidFill>
                <a:latin typeface="Corbel"/>
                <a:cs typeface="Corbel"/>
                <a:sym typeface="Wingdings"/>
              </a:rPr>
              <a:t>(</a:t>
            </a:r>
            <a:r>
              <a:rPr lang="fr-FR" sz="3200" dirty="0" err="1" smtClean="0">
                <a:solidFill>
                  <a:srgbClr val="15FF1F"/>
                </a:solidFill>
                <a:latin typeface="Corbel"/>
                <a:cs typeface="Corbel"/>
                <a:sym typeface="Wingdings"/>
              </a:rPr>
              <a:t>v|u</a:t>
            </a:r>
            <a:r>
              <a:rPr lang="fr-FR" sz="3200" dirty="0" smtClean="0">
                <a:solidFill>
                  <a:srgbClr val="15FF1F"/>
                </a:solidFill>
                <a:latin typeface="Corbel"/>
                <a:cs typeface="Corbel"/>
                <a:sym typeface="Wingdings"/>
              </a:rPr>
              <a:t>)=</a:t>
            </a:r>
          </a:p>
        </p:txBody>
      </p:sp>
      <p:sp>
        <p:nvSpPr>
          <p:cNvPr id="37" name="Rectangle 36"/>
          <p:cNvSpPr/>
          <p:nvPr/>
        </p:nvSpPr>
        <p:spPr>
          <a:xfrm>
            <a:off x="118534" y="1202267"/>
            <a:ext cx="3945466" cy="2946400"/>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Rectangle 37"/>
          <p:cNvSpPr/>
          <p:nvPr/>
        </p:nvSpPr>
        <p:spPr>
          <a:xfrm>
            <a:off x="118535" y="4284132"/>
            <a:ext cx="3945466" cy="2438401"/>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Rectangle 34"/>
          <p:cNvSpPr/>
          <p:nvPr/>
        </p:nvSpPr>
        <p:spPr>
          <a:xfrm>
            <a:off x="2911826" y="6009105"/>
            <a:ext cx="783595" cy="400110"/>
          </a:xfrm>
          <a:prstGeom prst="rect">
            <a:avLst/>
          </a:prstGeom>
        </p:spPr>
        <p:txBody>
          <a:bodyPr wrap="none">
            <a:spAutoFit/>
          </a:bodyPr>
          <a:lstStyle/>
          <a:p>
            <a:r>
              <a:rPr lang="fr-FR" sz="2000" i="1" dirty="0" smtClean="0">
                <a:solidFill>
                  <a:schemeClr val="tx1"/>
                </a:solidFill>
                <a:latin typeface="Corbel"/>
                <a:cs typeface="Corbel"/>
                <a:sym typeface="Wingdings"/>
              </a:rPr>
              <a:t>k line</a:t>
            </a:r>
            <a:endParaRPr lang="fr-FR" sz="2000" i="1" dirty="0"/>
          </a:p>
        </p:txBody>
      </p:sp>
      <p:sp>
        <p:nvSpPr>
          <p:cNvPr id="39" name="Rectangle 38"/>
          <p:cNvSpPr/>
          <p:nvPr/>
        </p:nvSpPr>
        <p:spPr>
          <a:xfrm>
            <a:off x="2065160" y="4451237"/>
            <a:ext cx="1172573" cy="400110"/>
          </a:xfrm>
          <a:prstGeom prst="rect">
            <a:avLst/>
          </a:prstGeom>
        </p:spPr>
        <p:txBody>
          <a:bodyPr wrap="none">
            <a:spAutoFit/>
          </a:bodyPr>
          <a:lstStyle/>
          <a:p>
            <a:r>
              <a:rPr lang="fr-FR" sz="2000" i="1" dirty="0" smtClean="0">
                <a:solidFill>
                  <a:schemeClr val="tx1"/>
                </a:solidFill>
                <a:latin typeface="Corbel"/>
                <a:cs typeface="Corbel"/>
                <a:sym typeface="Wingdings"/>
              </a:rPr>
              <a:t>k </a:t>
            </a:r>
            <a:r>
              <a:rPr lang="fr-FR" sz="2000" i="1" dirty="0" err="1" smtClean="0">
                <a:solidFill>
                  <a:schemeClr val="tx1"/>
                </a:solidFill>
                <a:latin typeface="Corbel"/>
                <a:cs typeface="Corbel"/>
                <a:sym typeface="Wingdings"/>
              </a:rPr>
              <a:t>column</a:t>
            </a:r>
            <a:endParaRPr lang="fr-FR" sz="2000" i="1" dirty="0"/>
          </a:p>
        </p:txBody>
      </p:sp>
      <p:cxnSp>
        <p:nvCxnSpPr>
          <p:cNvPr id="4" name="Connecteur droit 3"/>
          <p:cNvCxnSpPr>
            <a:stCxn id="30" idx="0"/>
          </p:cNvCxnSpPr>
          <p:nvPr/>
        </p:nvCxnSpPr>
        <p:spPr>
          <a:xfrm flipH="1">
            <a:off x="2387600" y="5025819"/>
            <a:ext cx="4714" cy="1510448"/>
          </a:xfrm>
          <a:prstGeom prst="line">
            <a:avLst/>
          </a:prstGeom>
          <a:ln>
            <a:solidFill>
              <a:srgbClr val="FF1B1A"/>
            </a:solidFill>
          </a:ln>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flipV="1">
            <a:off x="1262512" y="6214532"/>
            <a:ext cx="1531488" cy="4219"/>
          </a:xfrm>
          <a:prstGeom prst="line">
            <a:avLst/>
          </a:prstGeom>
          <a:ln>
            <a:solidFill>
              <a:srgbClr val="FF1B1A"/>
            </a:solidFill>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284132" y="5521236"/>
            <a:ext cx="4572000" cy="1200328"/>
          </a:xfrm>
          <a:prstGeom prst="rect">
            <a:avLst/>
          </a:prstGeom>
          <a:ln>
            <a:solidFill>
              <a:srgbClr val="FFFFFF"/>
            </a:solidFill>
          </a:ln>
        </p:spPr>
        <p:txBody>
          <a:bodyPr>
            <a:spAutoFit/>
          </a:bodyPr>
          <a:lstStyle/>
          <a:p>
            <a:r>
              <a:rPr lang="fr-FR" b="1" i="1" dirty="0" err="1">
                <a:solidFill>
                  <a:srgbClr val="15FF1F"/>
                </a:solidFill>
                <a:latin typeface="Corbel"/>
                <a:cs typeface="Corbel"/>
                <a:sym typeface="Wingdings"/>
              </a:rPr>
              <a:t>Σ</a:t>
            </a:r>
            <a:r>
              <a:rPr lang="fr-FR" b="1" i="1" dirty="0">
                <a:solidFill>
                  <a:srgbClr val="15FF1F"/>
                </a:solidFill>
                <a:latin typeface="Corbel"/>
                <a:cs typeface="Corbel"/>
                <a:sym typeface="Wingdings"/>
              </a:rPr>
              <a:t> = URV</a:t>
            </a:r>
            <a:r>
              <a:rPr lang="fr-FR" b="1" i="1" baseline="30000" dirty="0">
                <a:solidFill>
                  <a:srgbClr val="15FF1F"/>
                </a:solidFill>
                <a:latin typeface="Corbel"/>
                <a:cs typeface="Corbel"/>
                <a:sym typeface="Wingdings"/>
              </a:rPr>
              <a:t>+</a:t>
            </a:r>
            <a:r>
              <a:rPr lang="fr-FR" b="1" i="1" dirty="0">
                <a:solidFill>
                  <a:schemeClr val="tx1"/>
                </a:solidFill>
                <a:latin typeface="Corbel"/>
                <a:cs typeface="Corbel"/>
                <a:sym typeface="Wingdings"/>
              </a:rPr>
              <a:t>, </a:t>
            </a:r>
            <a:r>
              <a:rPr lang="fr-FR" b="1" i="1" dirty="0" err="1">
                <a:solidFill>
                  <a:srgbClr val="15FF1F"/>
                </a:solidFill>
                <a:latin typeface="Corbel"/>
                <a:cs typeface="Corbel"/>
                <a:sym typeface="Wingdings"/>
              </a:rPr>
              <a:t>Σ</a:t>
            </a:r>
            <a:r>
              <a:rPr lang="fr-FR" b="1" i="1" baseline="30000" dirty="0">
                <a:solidFill>
                  <a:srgbClr val="15FF1F"/>
                </a:solidFill>
                <a:latin typeface="Corbel"/>
                <a:cs typeface="Corbel"/>
                <a:sym typeface="Wingdings"/>
              </a:rPr>
              <a:t>+</a:t>
            </a:r>
            <a:r>
              <a:rPr lang="fr-FR" b="1" i="1" dirty="0">
                <a:solidFill>
                  <a:srgbClr val="15FF1F"/>
                </a:solidFill>
                <a:latin typeface="Corbel"/>
                <a:cs typeface="Corbel"/>
                <a:sym typeface="Wingdings"/>
              </a:rPr>
              <a:t> = VRU</a:t>
            </a:r>
            <a:r>
              <a:rPr lang="fr-FR" b="1" i="1" baseline="30000" dirty="0">
                <a:solidFill>
                  <a:srgbClr val="15FF1F"/>
                </a:solidFill>
                <a:latin typeface="Corbel"/>
                <a:cs typeface="Corbel"/>
                <a:sym typeface="Wingdings"/>
              </a:rPr>
              <a:t>+</a:t>
            </a:r>
          </a:p>
          <a:p>
            <a:r>
              <a:rPr lang="fr-FR" b="1" i="1" dirty="0">
                <a:solidFill>
                  <a:srgbClr val="15FF1F"/>
                </a:solidFill>
                <a:latin typeface="Corbel"/>
                <a:cs typeface="Corbel"/>
                <a:sym typeface="Wingdings"/>
              </a:rPr>
              <a:t>P’=UPU</a:t>
            </a:r>
            <a:r>
              <a:rPr lang="fr-FR" b="1" i="1" baseline="30000" dirty="0">
                <a:solidFill>
                  <a:srgbClr val="15FF1F"/>
                </a:solidFill>
                <a:latin typeface="Corbel"/>
                <a:cs typeface="Corbel"/>
                <a:sym typeface="Wingdings"/>
              </a:rPr>
              <a:t>+</a:t>
            </a:r>
            <a:r>
              <a:rPr lang="fr-FR" b="1" i="1" dirty="0">
                <a:solidFill>
                  <a:schemeClr val="tx1"/>
                </a:solidFill>
                <a:latin typeface="Corbel"/>
                <a:cs typeface="Corbel"/>
                <a:sym typeface="Wingdings"/>
              </a:rPr>
              <a:t>, </a:t>
            </a:r>
            <a:r>
              <a:rPr lang="fr-FR" b="1" i="1" dirty="0">
                <a:solidFill>
                  <a:srgbClr val="15FF1F"/>
                </a:solidFill>
                <a:latin typeface="Corbel"/>
                <a:cs typeface="Corbel"/>
                <a:sym typeface="Wingdings"/>
              </a:rPr>
              <a:t>P’’=VPV</a:t>
            </a:r>
            <a:r>
              <a:rPr lang="fr-FR" b="1" i="1" baseline="30000" dirty="0">
                <a:solidFill>
                  <a:srgbClr val="15FF1F"/>
                </a:solidFill>
                <a:latin typeface="Corbel"/>
                <a:cs typeface="Corbel"/>
                <a:sym typeface="Wingdings"/>
              </a:rPr>
              <a:t>+</a:t>
            </a:r>
            <a:endParaRPr lang="fr-FR" b="1" i="1" dirty="0">
              <a:solidFill>
                <a:srgbClr val="15FF1F"/>
              </a:solidFill>
              <a:latin typeface="Corbel"/>
              <a:cs typeface="Corbel"/>
              <a:sym typeface="Wingdings"/>
            </a:endParaRPr>
          </a:p>
          <a:p>
            <a:r>
              <a:rPr lang="fr-FR" b="1" i="1" dirty="0">
                <a:solidFill>
                  <a:srgbClr val="15FF1F"/>
                </a:solidFill>
                <a:latin typeface="Corbel"/>
                <a:cs typeface="Corbel"/>
                <a:sym typeface="Wingdings"/>
              </a:rPr>
              <a:t>U,V </a:t>
            </a:r>
            <a:r>
              <a:rPr lang="fr-FR" b="1" i="1" dirty="0" err="1">
                <a:solidFill>
                  <a:schemeClr val="tx1"/>
                </a:solidFill>
                <a:latin typeface="Corbel"/>
                <a:cs typeface="Corbel"/>
                <a:sym typeface="Wingdings"/>
              </a:rPr>
              <a:t>unitaries</a:t>
            </a:r>
            <a:endParaRPr lang="fr-FR" b="1" i="1" dirty="0">
              <a:solidFill>
                <a:schemeClr val="tx1"/>
              </a:solidFill>
              <a:latin typeface="Corbel"/>
              <a:cs typeface="Corbel"/>
              <a:sym typeface="Wingdings"/>
            </a:endParaRPr>
          </a:p>
        </p:txBody>
      </p:sp>
    </p:spTree>
    <p:extLst>
      <p:ext uri="{BB962C8B-B14F-4D97-AF65-F5344CB8AC3E}">
        <p14:creationId xmlns:p14="http://schemas.microsoft.com/office/powerpoint/2010/main" val="3191521191"/>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3995" y="67732"/>
            <a:ext cx="8686800" cy="1143000"/>
          </a:xfrm>
        </p:spPr>
        <p:txBody>
          <a:bodyPr>
            <a:noAutofit/>
          </a:bodyPr>
          <a:lstStyle/>
          <a:p>
            <a:r>
              <a:rPr lang="fr-FR" sz="4000" dirty="0" err="1" smtClean="0"/>
              <a:t>Step</a:t>
            </a:r>
            <a:r>
              <a:rPr lang="fr-FR" sz="4000" dirty="0" smtClean="0"/>
              <a:t> 2: Call </a:t>
            </a:r>
            <a:r>
              <a:rPr lang="fr-FR" sz="4000" dirty="0" err="1" smtClean="0"/>
              <a:t>ontology</a:t>
            </a:r>
            <a:r>
              <a:rPr lang="fr-FR" sz="4000" dirty="0" smtClean="0"/>
              <a:t> for help</a:t>
            </a:r>
            <a:endParaRPr lang="fr-FR" sz="4000" i="1" dirty="0"/>
          </a:p>
        </p:txBody>
      </p:sp>
      <p:sp>
        <p:nvSpPr>
          <p:cNvPr id="19" name="ZoneTexte 18"/>
          <p:cNvSpPr txBox="1"/>
          <p:nvPr/>
        </p:nvSpPr>
        <p:spPr>
          <a:xfrm>
            <a:off x="728135" y="1385143"/>
            <a:ext cx="4419601" cy="1138773"/>
          </a:xfrm>
          <a:prstGeom prst="rect">
            <a:avLst/>
          </a:prstGeom>
          <a:noFill/>
          <a:ln>
            <a:solidFill>
              <a:schemeClr val="tx1"/>
            </a:solidFill>
          </a:ln>
        </p:spPr>
        <p:txBody>
          <a:bodyPr wrap="square" rtlCol="0">
            <a:spAutoFit/>
          </a:bodyPr>
          <a:lstStyle/>
          <a:p>
            <a:r>
              <a:rPr lang="fr-FR" sz="3600" dirty="0" err="1">
                <a:solidFill>
                  <a:schemeClr val="tx1"/>
                </a:solidFill>
                <a:latin typeface="Corbel"/>
                <a:cs typeface="Corbel"/>
                <a:sym typeface="Wingdings"/>
              </a:rPr>
              <a:t>P</a:t>
            </a:r>
            <a:r>
              <a:rPr lang="fr-FR" sz="3600" baseline="-25000" dirty="0" err="1">
                <a:solidFill>
                  <a:srgbClr val="00FFFF"/>
                </a:solidFill>
                <a:latin typeface="Corbel"/>
                <a:cs typeface="Corbel"/>
                <a:sym typeface="Wingdings"/>
              </a:rPr>
              <a:t>vj</a:t>
            </a:r>
            <a:r>
              <a:rPr lang="fr-FR" sz="3600" baseline="-25000" dirty="0" err="1">
                <a:solidFill>
                  <a:schemeClr val="tx1"/>
                </a:solidFill>
                <a:latin typeface="Corbel"/>
                <a:cs typeface="Corbel"/>
                <a:sym typeface="Wingdings"/>
              </a:rPr>
              <a:t>|</a:t>
            </a:r>
            <a:r>
              <a:rPr lang="fr-FR" sz="3600" baseline="-25000" dirty="0" err="1">
                <a:solidFill>
                  <a:srgbClr val="FFCD32"/>
                </a:solidFill>
                <a:latin typeface="Corbel"/>
                <a:cs typeface="Corbel"/>
                <a:sym typeface="Wingdings"/>
              </a:rPr>
              <a:t>ui</a:t>
            </a:r>
            <a:r>
              <a:rPr lang="fr-FR" sz="3600" dirty="0">
                <a:solidFill>
                  <a:schemeClr val="tx1"/>
                </a:solidFill>
                <a:latin typeface="Corbel"/>
                <a:cs typeface="Corbel"/>
                <a:sym typeface="Wingdings"/>
              </a:rPr>
              <a:t> = </a:t>
            </a:r>
            <a:r>
              <a:rPr lang="fr-FR" sz="3600" dirty="0" smtClean="0">
                <a:solidFill>
                  <a:schemeClr val="tx1"/>
                </a:solidFill>
                <a:latin typeface="Corbel"/>
                <a:cs typeface="Corbel"/>
                <a:sym typeface="Wingdings"/>
              </a:rPr>
              <a:t>Tr[</a:t>
            </a:r>
            <a:r>
              <a:rPr lang="fr-FR" sz="3600" dirty="0" err="1" smtClean="0">
                <a:solidFill>
                  <a:srgbClr val="15FF1F"/>
                </a:solidFill>
                <a:latin typeface="Corbel"/>
                <a:cs typeface="Corbel"/>
                <a:sym typeface="Wingdings"/>
              </a:rPr>
              <a:t>P’</a:t>
            </a:r>
            <a:r>
              <a:rPr lang="fr-FR" sz="3600" baseline="-25000" dirty="0" err="1" smtClean="0">
                <a:solidFill>
                  <a:srgbClr val="15FF1F"/>
                </a:solidFill>
                <a:latin typeface="Corbel"/>
                <a:cs typeface="Corbel"/>
                <a:sym typeface="Wingdings"/>
              </a:rPr>
              <a:t>i</a:t>
            </a:r>
            <a:r>
              <a:rPr lang="fr-FR" sz="3600" dirty="0" smtClean="0">
                <a:solidFill>
                  <a:srgbClr val="15FF1F"/>
                </a:solidFill>
                <a:latin typeface="Corbel"/>
                <a:cs typeface="Corbel"/>
                <a:sym typeface="Wingdings"/>
              </a:rPr>
              <a:t> RP’’</a:t>
            </a:r>
            <a:r>
              <a:rPr lang="fr-FR" sz="3600" baseline="-25000" dirty="0" err="1" smtClean="0">
                <a:solidFill>
                  <a:srgbClr val="15FF1F"/>
                </a:solidFill>
                <a:latin typeface="Corbel"/>
                <a:cs typeface="Corbel"/>
                <a:sym typeface="Wingdings"/>
              </a:rPr>
              <a:t>j</a:t>
            </a:r>
            <a:r>
              <a:rPr lang="fr-FR" sz="3600" dirty="0" err="1" smtClean="0">
                <a:solidFill>
                  <a:srgbClr val="15FF1F"/>
                </a:solidFill>
                <a:latin typeface="Corbel"/>
                <a:cs typeface="Corbel"/>
                <a:sym typeface="Wingdings"/>
              </a:rPr>
              <a:t>R</a:t>
            </a:r>
            <a:r>
              <a:rPr lang="fr-FR" sz="3600" dirty="0" smtClean="0">
                <a:solidFill>
                  <a:schemeClr val="tx1"/>
                </a:solidFill>
                <a:latin typeface="Corbel"/>
                <a:cs typeface="Corbel"/>
                <a:sym typeface="Wingdings"/>
              </a:rPr>
              <a:t>]</a:t>
            </a:r>
          </a:p>
          <a:p>
            <a:r>
              <a:rPr lang="fr-FR" sz="3200" dirty="0" err="1" smtClean="0">
                <a:solidFill>
                  <a:schemeClr val="tx1"/>
                </a:solidFill>
                <a:latin typeface="Corbel"/>
                <a:cs typeface="Corbel"/>
                <a:sym typeface="Wingdings"/>
              </a:rPr>
              <a:t>Depends</a:t>
            </a:r>
            <a:r>
              <a:rPr lang="fr-FR" sz="3200" dirty="0" smtClean="0">
                <a:solidFill>
                  <a:schemeClr val="tx1"/>
                </a:solidFill>
                <a:latin typeface="Corbel"/>
                <a:cs typeface="Corbel"/>
                <a:sym typeface="Wingdings"/>
              </a:rPr>
              <a:t> on </a:t>
            </a:r>
            <a:r>
              <a:rPr lang="fr-FR" sz="3200" dirty="0" smtClean="0">
                <a:solidFill>
                  <a:srgbClr val="15FF1F"/>
                </a:solidFill>
                <a:latin typeface="Corbel"/>
                <a:cs typeface="Corbel"/>
                <a:sym typeface="Wingdings"/>
              </a:rPr>
              <a:t>C</a:t>
            </a:r>
            <a:r>
              <a:rPr lang="fr-FR" sz="3200" baseline="-25000" dirty="0" smtClean="0">
                <a:solidFill>
                  <a:srgbClr val="15FF1F"/>
                </a:solidFill>
                <a:latin typeface="Corbel"/>
                <a:cs typeface="Corbel"/>
                <a:sym typeface="Wingdings"/>
              </a:rPr>
              <a:t>u</a:t>
            </a:r>
            <a:r>
              <a:rPr lang="fr-FR" sz="3200" dirty="0" smtClean="0">
                <a:solidFill>
                  <a:schemeClr val="tx1"/>
                </a:solidFill>
                <a:latin typeface="Corbel"/>
                <a:cs typeface="Corbel"/>
                <a:sym typeface="Wingdings"/>
              </a:rPr>
              <a:t> and </a:t>
            </a:r>
            <a:r>
              <a:rPr lang="fr-FR" sz="3200" dirty="0" smtClean="0">
                <a:solidFill>
                  <a:srgbClr val="15FF1F"/>
                </a:solidFill>
                <a:latin typeface="Corbel"/>
                <a:cs typeface="Corbel"/>
                <a:sym typeface="Wingdings"/>
              </a:rPr>
              <a:t>C</a:t>
            </a:r>
            <a:r>
              <a:rPr lang="fr-FR" sz="3200" baseline="-25000" dirty="0" smtClean="0">
                <a:solidFill>
                  <a:srgbClr val="15FF1F"/>
                </a:solidFill>
                <a:latin typeface="Corbel"/>
                <a:cs typeface="Corbel"/>
                <a:sym typeface="Wingdings"/>
              </a:rPr>
              <a:t>v</a:t>
            </a:r>
          </a:p>
        </p:txBody>
      </p:sp>
      <p:sp>
        <p:nvSpPr>
          <p:cNvPr id="35" name="ZoneTexte 34"/>
          <p:cNvSpPr txBox="1"/>
          <p:nvPr/>
        </p:nvSpPr>
        <p:spPr>
          <a:xfrm>
            <a:off x="5418667" y="1462786"/>
            <a:ext cx="3403599" cy="1077218"/>
          </a:xfrm>
          <a:prstGeom prst="rect">
            <a:avLst/>
          </a:prstGeom>
          <a:noFill/>
          <a:ln>
            <a:noFill/>
          </a:ln>
        </p:spPr>
        <p:txBody>
          <a:bodyPr wrap="square" rtlCol="0">
            <a:spAutoFit/>
          </a:bodyPr>
          <a:lstStyle/>
          <a:p>
            <a:r>
              <a:rPr lang="fr-FR" sz="3200" i="1" dirty="0" err="1" smtClean="0">
                <a:solidFill>
                  <a:schemeClr val="tx1"/>
                </a:solidFill>
                <a:latin typeface="Corbel"/>
                <a:cs typeface="Corbel"/>
                <a:sym typeface="Wingdings"/>
              </a:rPr>
              <a:t>Identity</a:t>
            </a:r>
            <a:r>
              <a:rPr lang="fr-FR" sz="3200" i="1" dirty="0" smtClean="0">
                <a:solidFill>
                  <a:schemeClr val="tx1"/>
                </a:solidFill>
                <a:latin typeface="Corbel"/>
                <a:cs typeface="Corbel"/>
                <a:sym typeface="Wingdings"/>
              </a:rPr>
              <a:t> for </a:t>
            </a:r>
            <a:r>
              <a:rPr lang="fr-FR" sz="3200" i="1" dirty="0" err="1" smtClean="0">
                <a:solidFill>
                  <a:schemeClr val="tx1"/>
                </a:solidFill>
                <a:latin typeface="Corbel"/>
                <a:cs typeface="Corbel"/>
                <a:sym typeface="Wingdings"/>
              </a:rPr>
              <a:t>stochastic</a:t>
            </a:r>
            <a:r>
              <a:rPr lang="fr-FR" sz="3200" i="1" dirty="0" smtClean="0">
                <a:solidFill>
                  <a:schemeClr val="tx1"/>
                </a:solidFill>
                <a:latin typeface="Corbel"/>
                <a:cs typeface="Corbel"/>
                <a:sym typeface="Wingdings"/>
              </a:rPr>
              <a:t> matrices</a:t>
            </a:r>
          </a:p>
        </p:txBody>
      </p:sp>
      <p:sp>
        <p:nvSpPr>
          <p:cNvPr id="39" name="ZoneTexte 38"/>
          <p:cNvSpPr txBox="1"/>
          <p:nvPr/>
        </p:nvSpPr>
        <p:spPr>
          <a:xfrm>
            <a:off x="338668" y="3230879"/>
            <a:ext cx="5960535" cy="3416320"/>
          </a:xfrm>
          <a:prstGeom prst="rect">
            <a:avLst/>
          </a:prstGeom>
          <a:noFill/>
          <a:ln>
            <a:solidFill>
              <a:srgbClr val="FFFFFF"/>
            </a:solidFill>
          </a:ln>
        </p:spPr>
        <p:txBody>
          <a:bodyPr wrap="square" rtlCol="0">
            <a:spAutoFit/>
          </a:bodyPr>
          <a:lstStyle/>
          <a:p>
            <a:r>
              <a:rPr lang="fr-FR" sz="3600" dirty="0" err="1">
                <a:solidFill>
                  <a:schemeClr val="tx1"/>
                </a:solidFill>
                <a:latin typeface="Corbel"/>
                <a:cs typeface="Corbel"/>
                <a:sym typeface="Wingdings"/>
              </a:rPr>
              <a:t>P</a:t>
            </a:r>
            <a:r>
              <a:rPr lang="fr-FR" sz="3600" baseline="-25000" dirty="0" err="1">
                <a:solidFill>
                  <a:srgbClr val="00FFFF"/>
                </a:solidFill>
                <a:latin typeface="Corbel"/>
                <a:cs typeface="Corbel"/>
                <a:sym typeface="Wingdings"/>
              </a:rPr>
              <a:t>vj</a:t>
            </a:r>
            <a:r>
              <a:rPr lang="fr-FR" sz="3600" baseline="-25000" dirty="0" err="1">
                <a:solidFill>
                  <a:schemeClr val="tx1"/>
                </a:solidFill>
                <a:latin typeface="Corbel"/>
                <a:cs typeface="Corbel"/>
                <a:sym typeface="Wingdings"/>
              </a:rPr>
              <a:t>|</a:t>
            </a:r>
            <a:r>
              <a:rPr lang="fr-FR" sz="3600" baseline="-25000" dirty="0" err="1">
                <a:solidFill>
                  <a:srgbClr val="FFCD32"/>
                </a:solidFill>
                <a:latin typeface="Corbel"/>
                <a:cs typeface="Corbel"/>
                <a:sym typeface="Wingdings"/>
              </a:rPr>
              <a:t>ui</a:t>
            </a:r>
            <a:r>
              <a:rPr lang="fr-FR" sz="3600" dirty="0">
                <a:solidFill>
                  <a:schemeClr val="tx1"/>
                </a:solidFill>
                <a:latin typeface="Corbel"/>
                <a:cs typeface="Corbel"/>
                <a:sym typeface="Wingdings"/>
              </a:rPr>
              <a:t> = </a:t>
            </a:r>
            <a:r>
              <a:rPr lang="fr-FR" sz="3600" dirty="0" smtClean="0">
                <a:solidFill>
                  <a:schemeClr val="tx1"/>
                </a:solidFill>
                <a:latin typeface="Corbel"/>
                <a:cs typeface="Corbel"/>
                <a:sym typeface="Wingdings"/>
              </a:rPr>
              <a:t>Tr[</a:t>
            </a:r>
            <a:r>
              <a:rPr lang="fr-FR" sz="3600" dirty="0" err="1" smtClean="0">
                <a:solidFill>
                  <a:schemeClr val="tx1"/>
                </a:solidFill>
                <a:latin typeface="Corbel"/>
                <a:cs typeface="Corbel"/>
                <a:sym typeface="Wingdings"/>
              </a:rPr>
              <a:t>P’</a:t>
            </a:r>
            <a:r>
              <a:rPr lang="fr-FR" sz="3600" baseline="-25000" dirty="0" err="1" smtClean="0">
                <a:solidFill>
                  <a:schemeClr val="tx1"/>
                </a:solidFill>
                <a:latin typeface="Corbel"/>
                <a:cs typeface="Corbel"/>
                <a:sym typeface="Wingdings"/>
              </a:rPr>
              <a:t>i</a:t>
            </a:r>
            <a:r>
              <a:rPr lang="fr-FR" sz="3600" dirty="0" smtClean="0">
                <a:solidFill>
                  <a:schemeClr val="tx1"/>
                </a:solidFill>
                <a:latin typeface="Corbel"/>
                <a:cs typeface="Corbel"/>
                <a:sym typeface="Wingdings"/>
              </a:rPr>
              <a:t> RP’’</a:t>
            </a:r>
            <a:r>
              <a:rPr lang="fr-FR" sz="3600" baseline="-25000" dirty="0" err="1" smtClean="0">
                <a:solidFill>
                  <a:schemeClr val="tx1"/>
                </a:solidFill>
                <a:latin typeface="Corbel"/>
                <a:cs typeface="Corbel"/>
                <a:sym typeface="Wingdings"/>
              </a:rPr>
              <a:t>j</a:t>
            </a:r>
            <a:r>
              <a:rPr lang="fr-FR" sz="3600" dirty="0" err="1" smtClean="0">
                <a:solidFill>
                  <a:schemeClr val="tx1"/>
                </a:solidFill>
                <a:latin typeface="Corbel"/>
                <a:cs typeface="Corbel"/>
                <a:sym typeface="Wingdings"/>
              </a:rPr>
              <a:t>R</a:t>
            </a:r>
            <a:r>
              <a:rPr lang="fr-FR" sz="3600" dirty="0" smtClean="0">
                <a:solidFill>
                  <a:schemeClr val="tx1"/>
                </a:solidFill>
                <a:latin typeface="Corbel"/>
                <a:cs typeface="Corbel"/>
                <a:sym typeface="Wingdings"/>
              </a:rPr>
              <a:t>]</a:t>
            </a:r>
          </a:p>
          <a:p>
            <a:pPr marL="457200" indent="-457200">
              <a:buFont typeface="Arial"/>
              <a:buChar char="•"/>
            </a:pPr>
            <a:r>
              <a:rPr lang="fr-FR" sz="3600" b="1" dirty="0" smtClean="0">
                <a:solidFill>
                  <a:srgbClr val="FFFFFF"/>
                </a:solidFill>
                <a:latin typeface="Corbel"/>
                <a:cs typeface="Corbel"/>
                <a:sym typeface="Wingdings"/>
              </a:rPr>
              <a:t>R, </a:t>
            </a:r>
            <a:r>
              <a:rPr lang="fr-FR" sz="3600" b="1" dirty="0" err="1">
                <a:solidFill>
                  <a:schemeClr val="tx1"/>
                </a:solidFill>
                <a:latin typeface="Corbel"/>
                <a:cs typeface="Corbel"/>
                <a:sym typeface="Wingdings"/>
              </a:rPr>
              <a:t>P’</a:t>
            </a:r>
            <a:r>
              <a:rPr lang="fr-FR" sz="3600" b="1" baseline="-25000" dirty="0" err="1">
                <a:solidFill>
                  <a:schemeClr val="tx1"/>
                </a:solidFill>
                <a:latin typeface="Corbel"/>
                <a:cs typeface="Corbel"/>
                <a:sym typeface="Wingdings"/>
              </a:rPr>
              <a:t>i</a:t>
            </a:r>
            <a:r>
              <a:rPr lang="fr-FR" sz="3600" b="1" dirty="0">
                <a:solidFill>
                  <a:schemeClr val="tx1"/>
                </a:solidFill>
                <a:latin typeface="Corbel"/>
                <a:cs typeface="Corbel"/>
                <a:sym typeface="Wingdings"/>
              </a:rPr>
              <a:t> </a:t>
            </a:r>
            <a:r>
              <a:rPr lang="fr-FR" sz="3600" b="1" dirty="0" smtClean="0">
                <a:solidFill>
                  <a:schemeClr val="tx1"/>
                </a:solidFill>
                <a:latin typeface="Corbel"/>
                <a:cs typeface="Corbel"/>
                <a:sym typeface="Wingdings"/>
              </a:rPr>
              <a:t>, </a:t>
            </a:r>
            <a:r>
              <a:rPr lang="fr-FR" sz="3600" b="1" dirty="0" err="1" smtClean="0">
                <a:solidFill>
                  <a:schemeClr val="tx1"/>
                </a:solidFill>
                <a:latin typeface="Corbel"/>
                <a:cs typeface="Corbel"/>
                <a:sym typeface="Wingdings"/>
              </a:rPr>
              <a:t>P</a:t>
            </a:r>
            <a:r>
              <a:rPr lang="fr-FR" sz="3600" b="1" dirty="0" err="1">
                <a:solidFill>
                  <a:schemeClr val="tx1"/>
                </a:solidFill>
                <a:latin typeface="Corbel"/>
                <a:cs typeface="Corbel"/>
                <a:sym typeface="Wingdings"/>
              </a:rPr>
              <a:t>’’</a:t>
            </a:r>
            <a:r>
              <a:rPr lang="fr-FR" sz="3600" b="1" baseline="-25000" dirty="0" err="1" smtClean="0">
                <a:solidFill>
                  <a:schemeClr val="tx1"/>
                </a:solidFill>
                <a:latin typeface="Corbel"/>
                <a:cs typeface="Corbel"/>
                <a:sym typeface="Wingdings"/>
              </a:rPr>
              <a:t>j</a:t>
            </a:r>
            <a:r>
              <a:rPr lang="fr-FR" sz="3600" b="1" baseline="-25000" dirty="0" smtClean="0">
                <a:solidFill>
                  <a:schemeClr val="tx1"/>
                </a:solidFill>
                <a:latin typeface="Corbel"/>
                <a:cs typeface="Corbel"/>
                <a:sym typeface="Wingdings"/>
              </a:rPr>
              <a:t> </a:t>
            </a:r>
            <a:r>
              <a:rPr lang="fr-FR" sz="3600" b="1" dirty="0" err="1" smtClean="0">
                <a:solidFill>
                  <a:schemeClr val="tx1"/>
                </a:solidFill>
                <a:latin typeface="Corbel"/>
                <a:cs typeface="Corbel"/>
                <a:sym typeface="Wingdings"/>
              </a:rPr>
              <a:t>d</a:t>
            </a:r>
            <a:r>
              <a:rPr lang="fr-FR" sz="3600" b="1" dirty="0" err="1" smtClean="0">
                <a:solidFill>
                  <a:srgbClr val="FFFFFF"/>
                </a:solidFill>
                <a:latin typeface="Corbel"/>
                <a:cs typeface="Corbel"/>
                <a:sym typeface="Wingdings"/>
              </a:rPr>
              <a:t>epend</a:t>
            </a:r>
            <a:r>
              <a:rPr lang="fr-FR" sz="3600" b="1" dirty="0" smtClean="0">
                <a:solidFill>
                  <a:srgbClr val="FFFFFF"/>
                </a:solidFill>
                <a:latin typeface="Corbel"/>
                <a:cs typeface="Corbel"/>
                <a:sym typeface="Wingdings"/>
              </a:rPr>
              <a:t> on </a:t>
            </a:r>
            <a:r>
              <a:rPr lang="fr-FR" sz="3600" b="1" dirty="0" err="1" smtClean="0">
                <a:solidFill>
                  <a:srgbClr val="FFCD32"/>
                </a:solidFill>
                <a:latin typeface="Corbel"/>
                <a:cs typeface="Corbel"/>
                <a:sym typeface="Wingdings"/>
              </a:rPr>
              <a:t>U</a:t>
            </a:r>
            <a:r>
              <a:rPr lang="fr-FR" sz="3600" b="1" baseline="-25000" dirty="0" err="1" smtClean="0">
                <a:solidFill>
                  <a:srgbClr val="FFCD32"/>
                </a:solidFill>
                <a:latin typeface="Corbel"/>
                <a:cs typeface="Corbel"/>
                <a:sym typeface="Wingdings"/>
              </a:rPr>
              <a:t>i</a:t>
            </a:r>
            <a:r>
              <a:rPr lang="fr-FR" sz="3600" b="1" dirty="0" smtClean="0">
                <a:solidFill>
                  <a:srgbClr val="FFFFFF"/>
                </a:solidFill>
                <a:latin typeface="Corbel"/>
                <a:cs typeface="Corbel"/>
                <a:sym typeface="Wingdings"/>
              </a:rPr>
              <a:t> and </a:t>
            </a:r>
            <a:r>
              <a:rPr lang="fr-FR" sz="3600" b="1" dirty="0" err="1" smtClean="0">
                <a:solidFill>
                  <a:srgbClr val="00FFFF"/>
                </a:solidFill>
                <a:latin typeface="Corbel"/>
                <a:cs typeface="Corbel"/>
                <a:sym typeface="Wingdings"/>
              </a:rPr>
              <a:t>V</a:t>
            </a:r>
            <a:r>
              <a:rPr lang="fr-FR" sz="3600" b="1" baseline="-25000" dirty="0" err="1" smtClean="0">
                <a:solidFill>
                  <a:srgbClr val="00FFFF"/>
                </a:solidFill>
                <a:latin typeface="Corbel"/>
                <a:cs typeface="Corbel"/>
                <a:sym typeface="Wingdings"/>
              </a:rPr>
              <a:t>j</a:t>
            </a:r>
            <a:r>
              <a:rPr lang="fr-FR" sz="3600" b="1" dirty="0" smtClean="0">
                <a:solidFill>
                  <a:srgbClr val="00FFFF"/>
                </a:solidFill>
                <a:latin typeface="Corbel"/>
                <a:cs typeface="Corbel"/>
                <a:sym typeface="Wingdings"/>
              </a:rPr>
              <a:t> </a:t>
            </a:r>
            <a:r>
              <a:rPr lang="fr-FR" sz="3600" b="1" dirty="0" err="1" smtClean="0">
                <a:solidFill>
                  <a:srgbClr val="FFFFFF"/>
                </a:solidFill>
                <a:latin typeface="Corbel"/>
                <a:cs typeface="Corbel"/>
                <a:sym typeface="Wingdings"/>
              </a:rPr>
              <a:t>only</a:t>
            </a:r>
            <a:endParaRPr lang="fr-FR" sz="3600" b="1" dirty="0" smtClean="0">
              <a:solidFill>
                <a:srgbClr val="FFFFFF"/>
              </a:solidFill>
              <a:latin typeface="Corbel"/>
              <a:cs typeface="Corbel"/>
              <a:sym typeface="Wingdings"/>
            </a:endParaRPr>
          </a:p>
          <a:p>
            <a:pPr marL="457200" indent="-457200">
              <a:buFont typeface="Arial"/>
              <a:buChar char="•"/>
            </a:pPr>
            <a:r>
              <a:rPr lang="fr-FR" sz="3600" dirty="0">
                <a:solidFill>
                  <a:srgbClr val="FFFFFF"/>
                </a:solidFill>
                <a:latin typeface="Corbel"/>
                <a:cs typeface="Corbel"/>
                <a:sym typeface="Wingdings"/>
              </a:rPr>
              <a:t>R, </a:t>
            </a:r>
            <a:r>
              <a:rPr lang="fr-FR" sz="3600" dirty="0" err="1">
                <a:solidFill>
                  <a:schemeClr val="tx1"/>
                </a:solidFill>
                <a:latin typeface="Corbel"/>
                <a:cs typeface="Corbel"/>
                <a:sym typeface="Wingdings"/>
              </a:rPr>
              <a:t>P’</a:t>
            </a:r>
            <a:r>
              <a:rPr lang="fr-FR" sz="3600" baseline="-25000" dirty="0" err="1">
                <a:solidFill>
                  <a:schemeClr val="tx1"/>
                </a:solidFill>
                <a:latin typeface="Corbel"/>
                <a:cs typeface="Corbel"/>
                <a:sym typeface="Wingdings"/>
              </a:rPr>
              <a:t>i</a:t>
            </a:r>
            <a:r>
              <a:rPr lang="fr-FR" sz="3600" dirty="0">
                <a:solidFill>
                  <a:schemeClr val="tx1"/>
                </a:solidFill>
                <a:latin typeface="Corbel"/>
                <a:cs typeface="Corbel"/>
                <a:sym typeface="Wingdings"/>
              </a:rPr>
              <a:t> , </a:t>
            </a:r>
            <a:r>
              <a:rPr lang="fr-FR" sz="3600" dirty="0" err="1">
                <a:solidFill>
                  <a:schemeClr val="tx1"/>
                </a:solidFill>
                <a:latin typeface="Corbel"/>
                <a:cs typeface="Corbel"/>
                <a:sym typeface="Wingdings"/>
              </a:rPr>
              <a:t>P’’</a:t>
            </a:r>
            <a:r>
              <a:rPr lang="fr-FR" sz="3600" baseline="-25000" dirty="0" err="1">
                <a:solidFill>
                  <a:schemeClr val="tx1"/>
                </a:solidFill>
                <a:latin typeface="Corbel"/>
                <a:cs typeface="Corbel"/>
                <a:sym typeface="Wingdings"/>
              </a:rPr>
              <a:t>j</a:t>
            </a:r>
            <a:r>
              <a:rPr lang="fr-FR" sz="3600" baseline="-25000" dirty="0">
                <a:solidFill>
                  <a:schemeClr val="tx1"/>
                </a:solidFill>
                <a:latin typeface="Corbel"/>
                <a:cs typeface="Corbel"/>
                <a:sym typeface="Wingdings"/>
              </a:rPr>
              <a:t> </a:t>
            </a:r>
            <a:r>
              <a:rPr lang="fr-FR" sz="3600" dirty="0">
                <a:solidFill>
                  <a:schemeClr val="tx1"/>
                </a:solidFill>
                <a:latin typeface="Corbel"/>
                <a:cs typeface="Corbel"/>
                <a:sym typeface="Wingdings"/>
              </a:rPr>
              <a:t>i</a:t>
            </a:r>
            <a:r>
              <a:rPr lang="fr-FR" sz="3600" dirty="0" smtClean="0">
                <a:solidFill>
                  <a:srgbClr val="FFFFFF"/>
                </a:solidFill>
                <a:latin typeface="Corbel"/>
                <a:cs typeface="Corbel"/>
                <a:sym typeface="Wingdings"/>
              </a:rPr>
              <a:t>nvariant </a:t>
            </a:r>
            <a:r>
              <a:rPr lang="fr-FR" sz="3600" dirty="0" err="1" smtClean="0">
                <a:solidFill>
                  <a:srgbClr val="FFFFFF"/>
                </a:solidFill>
                <a:latin typeface="Corbel"/>
                <a:cs typeface="Corbel"/>
                <a:sym typeface="Wingdings"/>
              </a:rPr>
              <a:t>when</a:t>
            </a:r>
            <a:r>
              <a:rPr lang="fr-FR" sz="3600" dirty="0" smtClean="0">
                <a:solidFill>
                  <a:srgbClr val="FFFFFF"/>
                </a:solidFill>
                <a:latin typeface="Corbel"/>
                <a:cs typeface="Corbel"/>
                <a:sym typeface="Wingdings"/>
              </a:rPr>
              <a:t> </a:t>
            </a:r>
          </a:p>
          <a:p>
            <a:r>
              <a:rPr lang="fr-FR" sz="3600" dirty="0" smtClean="0">
                <a:solidFill>
                  <a:srgbClr val="FFFFFF"/>
                </a:solidFill>
                <a:latin typeface="Corbel"/>
                <a:cs typeface="Corbel"/>
                <a:sym typeface="Wingdings"/>
              </a:rPr>
              <a:t>C</a:t>
            </a:r>
            <a:r>
              <a:rPr lang="fr-FR" sz="3600" baseline="-25000" dirty="0" smtClean="0">
                <a:solidFill>
                  <a:srgbClr val="FFFFFF"/>
                </a:solidFill>
                <a:latin typeface="Corbel"/>
                <a:cs typeface="Corbel"/>
                <a:sym typeface="Wingdings"/>
              </a:rPr>
              <a:t>u</a:t>
            </a:r>
            <a:r>
              <a:rPr lang="fr-FR" sz="3600" dirty="0" smtClean="0">
                <a:solidFill>
                  <a:srgbClr val="FFFFFF"/>
                </a:solidFill>
                <a:latin typeface="Corbel"/>
                <a:cs typeface="Corbel"/>
                <a:sym typeface="Wingdings"/>
              </a:rPr>
              <a:t> -&gt; C</a:t>
            </a:r>
            <a:r>
              <a:rPr lang="fr-FR" sz="3600" baseline="-25000" dirty="0" smtClean="0">
                <a:solidFill>
                  <a:srgbClr val="FFFFFF"/>
                </a:solidFill>
                <a:latin typeface="Corbel"/>
                <a:cs typeface="Corbel"/>
                <a:sym typeface="Wingdings"/>
              </a:rPr>
              <a:t>u</a:t>
            </a:r>
            <a:r>
              <a:rPr lang="fr-FR" sz="3600" dirty="0" smtClean="0">
                <a:solidFill>
                  <a:srgbClr val="FFFFFF"/>
                </a:solidFill>
                <a:latin typeface="Corbel"/>
                <a:cs typeface="Corbel"/>
                <a:sym typeface="Wingdings"/>
              </a:rPr>
              <a:t>’ and C</a:t>
            </a:r>
            <a:r>
              <a:rPr lang="fr-FR" sz="3600" baseline="-25000" dirty="0" smtClean="0">
                <a:solidFill>
                  <a:srgbClr val="FFFFFF"/>
                </a:solidFill>
                <a:latin typeface="Corbel"/>
                <a:cs typeface="Corbel"/>
                <a:sym typeface="Wingdings"/>
              </a:rPr>
              <a:t>v</a:t>
            </a:r>
            <a:r>
              <a:rPr lang="fr-FR" sz="3600" dirty="0" smtClean="0">
                <a:solidFill>
                  <a:srgbClr val="FFFFFF"/>
                </a:solidFill>
                <a:latin typeface="Corbel"/>
                <a:cs typeface="Corbel"/>
                <a:sym typeface="Wingdings"/>
              </a:rPr>
              <a:t> </a:t>
            </a:r>
            <a:r>
              <a:rPr lang="fr-FR" sz="3600" dirty="0">
                <a:solidFill>
                  <a:srgbClr val="FFFFFF"/>
                </a:solidFill>
                <a:latin typeface="Corbel"/>
                <a:cs typeface="Corbel"/>
                <a:sym typeface="Wingdings"/>
              </a:rPr>
              <a:t>-&gt; </a:t>
            </a:r>
            <a:r>
              <a:rPr lang="fr-FR" sz="3600" dirty="0" smtClean="0">
                <a:solidFill>
                  <a:srgbClr val="FFFFFF"/>
                </a:solidFill>
                <a:latin typeface="Corbel"/>
                <a:cs typeface="Corbel"/>
                <a:sym typeface="Wingdings"/>
              </a:rPr>
              <a:t>C</a:t>
            </a:r>
            <a:r>
              <a:rPr lang="fr-FR" sz="3600" baseline="-25000" dirty="0" smtClean="0">
                <a:solidFill>
                  <a:srgbClr val="FFFFFF"/>
                </a:solidFill>
                <a:latin typeface="Corbel"/>
                <a:cs typeface="Corbel"/>
                <a:sym typeface="Wingdings"/>
              </a:rPr>
              <a:t>v</a:t>
            </a:r>
            <a:r>
              <a:rPr lang="fr-FR" sz="3600" dirty="0" smtClean="0">
                <a:solidFill>
                  <a:srgbClr val="FFFFFF"/>
                </a:solidFill>
                <a:latin typeface="Corbel"/>
                <a:cs typeface="Corbel"/>
                <a:sym typeface="Wingdings"/>
              </a:rPr>
              <a:t>’ </a:t>
            </a:r>
            <a:r>
              <a:rPr lang="fr-FR" sz="3600" b="1" dirty="0" err="1" smtClean="0">
                <a:solidFill>
                  <a:srgbClr val="FFFFFF"/>
                </a:solidFill>
                <a:latin typeface="Corbel"/>
                <a:cs typeface="Corbel"/>
                <a:sym typeface="Wingdings"/>
              </a:rPr>
              <a:t>keeping</a:t>
            </a:r>
            <a:r>
              <a:rPr lang="fr-FR" sz="3600" b="1" dirty="0" smtClean="0">
                <a:solidFill>
                  <a:srgbClr val="FFFFFF"/>
                </a:solidFill>
                <a:latin typeface="Corbel"/>
                <a:cs typeface="Corbel"/>
                <a:sym typeface="Wingdings"/>
              </a:rPr>
              <a:t> </a:t>
            </a:r>
            <a:r>
              <a:rPr lang="fr-FR" sz="3600" b="1" dirty="0" err="1" smtClean="0">
                <a:solidFill>
                  <a:srgbClr val="FFCD32"/>
                </a:solidFill>
                <a:latin typeface="Corbel"/>
                <a:cs typeface="Corbel"/>
                <a:sym typeface="Wingdings"/>
              </a:rPr>
              <a:t>U</a:t>
            </a:r>
            <a:r>
              <a:rPr lang="fr-FR" sz="3600" b="1" baseline="-25000" dirty="0" err="1" smtClean="0">
                <a:solidFill>
                  <a:srgbClr val="FFCD32"/>
                </a:solidFill>
                <a:latin typeface="Corbel"/>
                <a:cs typeface="Corbel"/>
                <a:sym typeface="Wingdings"/>
              </a:rPr>
              <a:t>i</a:t>
            </a:r>
            <a:r>
              <a:rPr lang="fr-FR" sz="3600" b="1" baseline="-25000" dirty="0" smtClean="0">
                <a:solidFill>
                  <a:srgbClr val="FFCD32"/>
                </a:solidFill>
                <a:latin typeface="Corbel"/>
                <a:cs typeface="Corbel"/>
                <a:sym typeface="Wingdings"/>
              </a:rPr>
              <a:t> </a:t>
            </a:r>
            <a:r>
              <a:rPr lang="fr-FR" sz="3600" b="1" dirty="0" smtClean="0">
                <a:solidFill>
                  <a:srgbClr val="FFFFFF"/>
                </a:solidFill>
                <a:latin typeface="Corbel"/>
                <a:cs typeface="Corbel"/>
                <a:sym typeface="Wingdings"/>
              </a:rPr>
              <a:t>and </a:t>
            </a:r>
            <a:r>
              <a:rPr lang="fr-FR" sz="3600" b="1" dirty="0" err="1">
                <a:solidFill>
                  <a:srgbClr val="00FFFF"/>
                </a:solidFill>
                <a:latin typeface="Corbel"/>
                <a:cs typeface="Corbel"/>
                <a:sym typeface="Wingdings"/>
              </a:rPr>
              <a:t>V</a:t>
            </a:r>
            <a:r>
              <a:rPr lang="fr-FR" sz="3600" b="1" baseline="-25000" dirty="0" err="1">
                <a:solidFill>
                  <a:srgbClr val="00FFFF"/>
                </a:solidFill>
                <a:latin typeface="Corbel"/>
                <a:cs typeface="Corbel"/>
                <a:sym typeface="Wingdings"/>
              </a:rPr>
              <a:t>j</a:t>
            </a:r>
            <a:r>
              <a:rPr lang="fr-FR" sz="3600" b="1" dirty="0" smtClean="0">
                <a:solidFill>
                  <a:srgbClr val="FFFFFF"/>
                </a:solidFill>
                <a:latin typeface="Corbel"/>
                <a:cs typeface="Corbel"/>
                <a:sym typeface="Wingdings"/>
              </a:rPr>
              <a:t> </a:t>
            </a:r>
            <a:r>
              <a:rPr lang="fr-FR" sz="3600" b="1" dirty="0" err="1" smtClean="0">
                <a:solidFill>
                  <a:srgbClr val="FFFFFF"/>
                </a:solidFill>
                <a:latin typeface="Corbel"/>
                <a:cs typeface="Corbel"/>
                <a:sym typeface="Wingdings"/>
              </a:rPr>
              <a:t>unchanged</a:t>
            </a:r>
            <a:r>
              <a:rPr lang="fr-FR" sz="3600" b="1" dirty="0" smtClean="0">
                <a:solidFill>
                  <a:srgbClr val="FFFFFF"/>
                </a:solidFill>
                <a:latin typeface="Corbel"/>
                <a:cs typeface="Corbel"/>
                <a:sym typeface="Wingdings"/>
              </a:rPr>
              <a:t> </a:t>
            </a:r>
          </a:p>
        </p:txBody>
      </p:sp>
      <p:sp>
        <p:nvSpPr>
          <p:cNvPr id="40" name="Flèche vers le bas 39"/>
          <p:cNvSpPr/>
          <p:nvPr/>
        </p:nvSpPr>
        <p:spPr>
          <a:xfrm>
            <a:off x="2675461" y="2607735"/>
            <a:ext cx="558800" cy="592666"/>
          </a:xfrm>
          <a:prstGeom prst="downArrow">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1" name="ZoneTexte 40"/>
          <p:cNvSpPr txBox="1"/>
          <p:nvPr/>
        </p:nvSpPr>
        <p:spPr>
          <a:xfrm>
            <a:off x="6400804" y="3985853"/>
            <a:ext cx="2573866" cy="1569660"/>
          </a:xfrm>
          <a:prstGeom prst="rect">
            <a:avLst/>
          </a:prstGeom>
          <a:noFill/>
          <a:ln>
            <a:noFill/>
          </a:ln>
        </p:spPr>
        <p:txBody>
          <a:bodyPr wrap="square" rtlCol="0">
            <a:spAutoFit/>
          </a:bodyPr>
          <a:lstStyle/>
          <a:p>
            <a:r>
              <a:rPr lang="fr-FR" sz="3200" b="1" i="1" dirty="0" smtClean="0">
                <a:solidFill>
                  <a:schemeClr val="tx1"/>
                </a:solidFill>
                <a:latin typeface="Corbel"/>
                <a:cs typeface="Corbel"/>
                <a:sym typeface="Wingdings"/>
              </a:rPr>
              <a:t>Extra-</a:t>
            </a:r>
            <a:r>
              <a:rPr lang="fr-FR" sz="3200" b="1" i="1" dirty="0" err="1" smtClean="0">
                <a:solidFill>
                  <a:schemeClr val="tx1"/>
                </a:solidFill>
                <a:latin typeface="Corbel"/>
                <a:cs typeface="Corbel"/>
                <a:sym typeface="Wingdings"/>
              </a:rPr>
              <a:t>contextuality</a:t>
            </a:r>
            <a:r>
              <a:rPr lang="fr-FR" sz="3200" b="1" i="1" dirty="0" smtClean="0">
                <a:solidFill>
                  <a:schemeClr val="tx1"/>
                </a:solidFill>
                <a:latin typeface="Corbel"/>
                <a:cs typeface="Corbel"/>
                <a:sym typeface="Wingdings"/>
              </a:rPr>
              <a:t> of </a:t>
            </a:r>
            <a:r>
              <a:rPr lang="fr-FR" sz="3200" b="1" i="1" dirty="0" err="1" smtClean="0">
                <a:solidFill>
                  <a:schemeClr val="tx1"/>
                </a:solidFill>
                <a:latin typeface="Corbel"/>
                <a:cs typeface="Corbel"/>
                <a:sym typeface="Wingdings"/>
              </a:rPr>
              <a:t>modalities</a:t>
            </a:r>
            <a:endParaRPr lang="fr-FR" sz="3200" b="1" i="1" dirty="0" smtClean="0">
              <a:solidFill>
                <a:schemeClr val="tx1"/>
              </a:solidFill>
              <a:latin typeface="Corbel"/>
              <a:cs typeface="Corbel"/>
              <a:sym typeface="Wingdings"/>
            </a:endParaRPr>
          </a:p>
        </p:txBody>
      </p:sp>
    </p:spTree>
    <p:extLst>
      <p:ext uri="{BB962C8B-B14F-4D97-AF65-F5344CB8AC3E}">
        <p14:creationId xmlns:p14="http://schemas.microsoft.com/office/powerpoint/2010/main" val="2074663465"/>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3995" y="67732"/>
            <a:ext cx="8686800" cy="1143000"/>
          </a:xfrm>
        </p:spPr>
        <p:txBody>
          <a:bodyPr>
            <a:noAutofit/>
          </a:bodyPr>
          <a:lstStyle/>
          <a:p>
            <a:r>
              <a:rPr lang="fr-FR" sz="4000" dirty="0" err="1" smtClean="0"/>
              <a:t>Step</a:t>
            </a:r>
            <a:r>
              <a:rPr lang="fr-FR" sz="4000" dirty="0" smtClean="0"/>
              <a:t> 3: Chase the contradiction</a:t>
            </a:r>
            <a:endParaRPr lang="fr-FR" sz="4000" i="1" dirty="0"/>
          </a:p>
        </p:txBody>
      </p:sp>
      <p:sp>
        <p:nvSpPr>
          <p:cNvPr id="8" name="ZoneTexte 7"/>
          <p:cNvSpPr txBox="1"/>
          <p:nvPr/>
        </p:nvSpPr>
        <p:spPr>
          <a:xfrm>
            <a:off x="2827867" y="911010"/>
            <a:ext cx="3505200" cy="646331"/>
          </a:xfrm>
          <a:prstGeom prst="rect">
            <a:avLst/>
          </a:prstGeom>
          <a:noFill/>
          <a:ln>
            <a:solidFill>
              <a:srgbClr val="FFFFFF"/>
            </a:solidFill>
          </a:ln>
        </p:spPr>
        <p:txBody>
          <a:bodyPr wrap="square" rtlCol="0">
            <a:spAutoFit/>
          </a:bodyPr>
          <a:lstStyle/>
          <a:p>
            <a:pPr algn="ctr"/>
            <a:r>
              <a:rPr lang="fr-FR" sz="3600" dirty="0" err="1" smtClean="0">
                <a:solidFill>
                  <a:schemeClr val="tx1"/>
                </a:solidFill>
                <a:latin typeface="Corbel"/>
                <a:cs typeface="Corbel"/>
                <a:sym typeface="Wingdings"/>
              </a:rPr>
              <a:t>Wanted</a:t>
            </a:r>
            <a:r>
              <a:rPr lang="fr-FR" sz="3600" dirty="0" smtClean="0">
                <a:solidFill>
                  <a:schemeClr val="tx1"/>
                </a:solidFill>
                <a:latin typeface="Corbel"/>
                <a:cs typeface="Corbel"/>
                <a:sym typeface="Wingdings"/>
              </a:rPr>
              <a:t>: R(</a:t>
            </a:r>
            <a:r>
              <a:rPr lang="fr-FR" sz="3600" dirty="0" err="1" smtClean="0">
                <a:solidFill>
                  <a:srgbClr val="FFCD32"/>
                </a:solidFill>
                <a:latin typeface="Corbel"/>
                <a:cs typeface="Corbel"/>
                <a:sym typeface="Wingdings"/>
              </a:rPr>
              <a:t>U</a:t>
            </a:r>
            <a:r>
              <a:rPr lang="fr-FR" sz="3600" baseline="-25000" dirty="0" err="1" smtClean="0">
                <a:solidFill>
                  <a:srgbClr val="FFCD32"/>
                </a:solidFill>
                <a:latin typeface="Corbel"/>
                <a:cs typeface="Corbel"/>
                <a:sym typeface="Wingdings"/>
              </a:rPr>
              <a:t>i</a:t>
            </a:r>
            <a:r>
              <a:rPr lang="fr-FR" sz="3600" dirty="0" err="1" smtClean="0">
                <a:solidFill>
                  <a:schemeClr val="tx1"/>
                </a:solidFill>
                <a:latin typeface="Corbel"/>
                <a:cs typeface="Corbel"/>
                <a:sym typeface="Wingdings"/>
              </a:rPr>
              <a:t>,</a:t>
            </a:r>
            <a:r>
              <a:rPr lang="fr-FR" sz="3600" dirty="0" err="1" smtClean="0">
                <a:solidFill>
                  <a:srgbClr val="00FFFF"/>
                </a:solidFill>
                <a:latin typeface="Corbel"/>
                <a:cs typeface="Corbel"/>
                <a:sym typeface="Wingdings"/>
              </a:rPr>
              <a:t>V</a:t>
            </a:r>
            <a:r>
              <a:rPr lang="fr-FR" sz="3600" baseline="-25000" dirty="0" err="1" smtClean="0">
                <a:solidFill>
                  <a:srgbClr val="00FFFF"/>
                </a:solidFill>
                <a:latin typeface="Corbel"/>
                <a:cs typeface="Corbel"/>
                <a:sym typeface="Wingdings"/>
              </a:rPr>
              <a:t>j</a:t>
            </a:r>
            <a:r>
              <a:rPr lang="fr-FR" sz="3600" dirty="0" smtClean="0">
                <a:solidFill>
                  <a:schemeClr val="tx1"/>
                </a:solidFill>
                <a:latin typeface="Corbel"/>
                <a:cs typeface="Corbel"/>
                <a:sym typeface="Wingdings"/>
              </a:rPr>
              <a:t>)</a:t>
            </a:r>
            <a:endParaRPr lang="fr-FR" sz="3600" dirty="0" smtClean="0">
              <a:solidFill>
                <a:srgbClr val="FFFFFF"/>
              </a:solidFill>
              <a:latin typeface="Corbel"/>
              <a:cs typeface="Corbel"/>
              <a:sym typeface="Wingdings"/>
            </a:endParaRPr>
          </a:p>
        </p:txBody>
      </p:sp>
      <p:grpSp>
        <p:nvGrpSpPr>
          <p:cNvPr id="6" name="Grouper 5"/>
          <p:cNvGrpSpPr/>
          <p:nvPr/>
        </p:nvGrpSpPr>
        <p:grpSpPr>
          <a:xfrm>
            <a:off x="524933" y="1744142"/>
            <a:ext cx="8212667" cy="2506128"/>
            <a:chOff x="524933" y="1913472"/>
            <a:chExt cx="8212667" cy="2506128"/>
          </a:xfrm>
        </p:grpSpPr>
        <p:sp>
          <p:nvSpPr>
            <p:cNvPr id="3" name="Rectangle 2"/>
            <p:cNvSpPr/>
            <p:nvPr/>
          </p:nvSpPr>
          <p:spPr>
            <a:xfrm>
              <a:off x="2620434" y="3673902"/>
              <a:ext cx="3285066" cy="584776"/>
            </a:xfrm>
            <a:prstGeom prst="rect">
              <a:avLst/>
            </a:prstGeom>
            <a:ln>
              <a:solidFill>
                <a:srgbClr val="FF1B1A"/>
              </a:solidFill>
            </a:ln>
          </p:spPr>
          <p:txBody>
            <a:bodyPr wrap="square">
              <a:spAutoFit/>
            </a:bodyPr>
            <a:lstStyle/>
            <a:p>
              <a:r>
                <a:rPr lang="fr-FR" sz="3200" dirty="0" err="1" smtClean="0">
                  <a:solidFill>
                    <a:schemeClr val="tx1"/>
                  </a:solidFill>
                  <a:latin typeface="Corbel"/>
                  <a:cs typeface="Corbel"/>
                  <a:sym typeface="Wingdings"/>
                </a:rPr>
                <a:t>Either</a:t>
              </a:r>
              <a:r>
                <a:rPr lang="fr-FR" sz="3200" dirty="0" smtClean="0">
                  <a:solidFill>
                    <a:schemeClr val="tx1"/>
                  </a:solidFill>
                  <a:latin typeface="Corbel"/>
                  <a:cs typeface="Corbel"/>
                  <a:sym typeface="Wingdings"/>
                </a:rPr>
                <a:t> R=1, or D=0</a:t>
              </a:r>
            </a:p>
          </p:txBody>
        </p:sp>
        <p:sp>
          <p:nvSpPr>
            <p:cNvPr id="40" name="Flèche vers le bas 39"/>
            <p:cNvSpPr/>
            <p:nvPr/>
          </p:nvSpPr>
          <p:spPr>
            <a:xfrm rot="16200000">
              <a:off x="3983569" y="2603507"/>
              <a:ext cx="558800" cy="821268"/>
            </a:xfrm>
            <a:prstGeom prst="downArrow">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p:cNvSpPr/>
            <p:nvPr/>
          </p:nvSpPr>
          <p:spPr>
            <a:xfrm>
              <a:off x="632773" y="2012837"/>
              <a:ext cx="2659702" cy="1569660"/>
            </a:xfrm>
            <a:prstGeom prst="rect">
              <a:avLst/>
            </a:prstGeom>
          </p:spPr>
          <p:txBody>
            <a:bodyPr wrap="none">
              <a:spAutoFit/>
            </a:bodyPr>
            <a:lstStyle/>
            <a:p>
              <a:pPr marL="571500" indent="-571500">
                <a:buFont typeface="Arial"/>
                <a:buChar char="•"/>
              </a:pPr>
              <a:r>
                <a:rPr lang="fr-FR" sz="3200" dirty="0">
                  <a:solidFill>
                    <a:schemeClr val="tx1"/>
                  </a:solidFill>
                  <a:latin typeface="Corbel"/>
                  <a:cs typeface="Corbel"/>
                  <a:sym typeface="Wingdings"/>
                </a:rPr>
                <a:t>Tr[</a:t>
              </a:r>
              <a:r>
                <a:rPr lang="fr-FR" sz="3200" dirty="0" smtClean="0">
                  <a:solidFill>
                    <a:schemeClr val="tx1"/>
                  </a:solidFill>
                  <a:latin typeface="Corbel"/>
                  <a:cs typeface="Corbel"/>
                  <a:sym typeface="Wingdings"/>
                </a:rPr>
                <a:t>R</a:t>
              </a:r>
              <a:r>
                <a:rPr lang="fr-FR" sz="3200" baseline="30000" dirty="0" smtClean="0">
                  <a:solidFill>
                    <a:schemeClr val="tx1"/>
                  </a:solidFill>
                  <a:latin typeface="Corbel"/>
                  <a:cs typeface="Corbel"/>
                  <a:sym typeface="Wingdings"/>
                </a:rPr>
                <a:t>2</a:t>
              </a:r>
              <a:r>
                <a:rPr lang="fr-FR" sz="3200" dirty="0" smtClean="0">
                  <a:solidFill>
                    <a:schemeClr val="tx1"/>
                  </a:solidFill>
                  <a:latin typeface="Corbel"/>
                  <a:cs typeface="Corbel"/>
                  <a:sym typeface="Wingdings"/>
                </a:rPr>
                <a:t>P’</a:t>
              </a:r>
              <a:r>
                <a:rPr lang="fr-FR" sz="3200" baseline="-25000" dirty="0" smtClean="0">
                  <a:solidFill>
                    <a:schemeClr val="tx1"/>
                  </a:solidFill>
                  <a:latin typeface="Corbel"/>
                  <a:cs typeface="Corbel"/>
                  <a:sym typeface="Wingdings"/>
                </a:rPr>
                <a:t>k</a:t>
              </a:r>
              <a:r>
                <a:rPr lang="fr-FR" sz="3200" dirty="0">
                  <a:solidFill>
                    <a:schemeClr val="tx1"/>
                  </a:solidFill>
                  <a:latin typeface="Corbel"/>
                  <a:cs typeface="Corbel"/>
                  <a:sym typeface="Wingdings"/>
                </a:rPr>
                <a:t>]=</a:t>
              </a:r>
              <a:r>
                <a:rPr lang="fr-FR" sz="3200" dirty="0" smtClean="0">
                  <a:solidFill>
                    <a:schemeClr val="tx1"/>
                  </a:solidFill>
                  <a:latin typeface="Corbel"/>
                  <a:cs typeface="Corbel"/>
                  <a:sym typeface="Wingdings"/>
                </a:rPr>
                <a:t>N</a:t>
              </a:r>
            </a:p>
            <a:p>
              <a:pPr marL="571500" indent="-571500">
                <a:buFont typeface="Arial"/>
                <a:buChar char="•"/>
              </a:pPr>
              <a:r>
                <a:rPr lang="fr-FR" sz="3200" dirty="0">
                  <a:solidFill>
                    <a:schemeClr val="tx1"/>
                  </a:solidFill>
                  <a:latin typeface="Corbel"/>
                  <a:cs typeface="Corbel"/>
                  <a:sym typeface="Wingdings"/>
                </a:rPr>
                <a:t>Tr[</a:t>
              </a:r>
              <a:r>
                <a:rPr lang="fr-FR" sz="3200" dirty="0" smtClean="0">
                  <a:solidFill>
                    <a:schemeClr val="tx1"/>
                  </a:solidFill>
                  <a:latin typeface="Corbel"/>
                  <a:cs typeface="Corbel"/>
                  <a:sym typeface="Wingdings"/>
                </a:rPr>
                <a:t>R</a:t>
              </a:r>
              <a:r>
                <a:rPr lang="fr-FR" sz="3200" baseline="30000" dirty="0" smtClean="0">
                  <a:solidFill>
                    <a:schemeClr val="tx1"/>
                  </a:solidFill>
                  <a:latin typeface="Corbel"/>
                  <a:cs typeface="Corbel"/>
                  <a:sym typeface="Wingdings"/>
                </a:rPr>
                <a:t>2</a:t>
              </a:r>
              <a:r>
                <a:rPr lang="fr-FR" sz="3200" dirty="0" smtClean="0">
                  <a:solidFill>
                    <a:schemeClr val="tx1"/>
                  </a:solidFill>
                  <a:latin typeface="Corbel"/>
                  <a:cs typeface="Corbel"/>
                  <a:sym typeface="Wingdings"/>
                </a:rPr>
                <a:t>]</a:t>
              </a:r>
              <a:r>
                <a:rPr lang="fr-FR" sz="3200" dirty="0">
                  <a:solidFill>
                    <a:schemeClr val="tx1"/>
                  </a:solidFill>
                  <a:latin typeface="Corbel"/>
                  <a:cs typeface="Corbel"/>
                  <a:sym typeface="Wingdings"/>
                </a:rPr>
                <a:t>=</a:t>
              </a:r>
              <a:r>
                <a:rPr lang="fr-FR" sz="3200" dirty="0" smtClean="0">
                  <a:solidFill>
                    <a:schemeClr val="tx1"/>
                  </a:solidFill>
                  <a:latin typeface="Corbel"/>
                  <a:cs typeface="Corbel"/>
                  <a:sym typeface="Wingdings"/>
                </a:rPr>
                <a:t>N</a:t>
              </a:r>
            </a:p>
            <a:p>
              <a:pPr marL="571500" indent="-571500">
                <a:buFont typeface="Arial"/>
                <a:buChar char="•"/>
              </a:pPr>
              <a:r>
                <a:rPr lang="fr-FR" sz="3200" dirty="0" smtClean="0">
                  <a:solidFill>
                    <a:schemeClr val="tx1"/>
                  </a:solidFill>
                  <a:latin typeface="Corbel"/>
                  <a:cs typeface="Corbel"/>
                  <a:sym typeface="Wingdings"/>
                </a:rPr>
                <a:t>For </a:t>
              </a:r>
              <a:r>
                <a:rPr lang="fr-FR" sz="3200" dirty="0" err="1" smtClean="0">
                  <a:solidFill>
                    <a:schemeClr val="tx1"/>
                  </a:solidFill>
                  <a:latin typeface="Corbel"/>
                  <a:cs typeface="Corbel"/>
                  <a:sym typeface="Wingdings"/>
                </a:rPr>
                <a:t>each</a:t>
              </a:r>
              <a:r>
                <a:rPr lang="fr-FR" sz="3200" dirty="0" smtClean="0">
                  <a:solidFill>
                    <a:schemeClr val="tx1"/>
                  </a:solidFill>
                  <a:latin typeface="Corbel"/>
                  <a:cs typeface="Corbel"/>
                  <a:sym typeface="Wingdings"/>
                </a:rPr>
                <a:t> k</a:t>
              </a:r>
              <a:endParaRPr lang="fr-FR" sz="3200" dirty="0">
                <a:solidFill>
                  <a:schemeClr val="tx1"/>
                </a:solidFill>
                <a:latin typeface="Corbel"/>
                <a:cs typeface="Corbel"/>
                <a:sym typeface="Wingdings"/>
              </a:endParaRPr>
            </a:p>
          </p:txBody>
        </p:sp>
        <p:sp>
          <p:nvSpPr>
            <p:cNvPr id="12" name="Rectangle 11"/>
            <p:cNvSpPr/>
            <p:nvPr/>
          </p:nvSpPr>
          <p:spPr>
            <a:xfrm>
              <a:off x="5069317" y="2063643"/>
              <a:ext cx="3255218" cy="1569660"/>
            </a:xfrm>
            <a:prstGeom prst="rect">
              <a:avLst/>
            </a:prstGeom>
          </p:spPr>
          <p:txBody>
            <a:bodyPr wrap="none">
              <a:spAutoFit/>
            </a:bodyPr>
            <a:lstStyle/>
            <a:p>
              <a:r>
                <a:rPr lang="fr-FR" sz="3200" dirty="0">
                  <a:solidFill>
                    <a:schemeClr val="tx1"/>
                  </a:solidFill>
                  <a:latin typeface="Corbel"/>
                  <a:cs typeface="Corbel"/>
                  <a:sym typeface="Wingdings"/>
                </a:rPr>
                <a:t>Tr</a:t>
              </a:r>
              <a:r>
                <a:rPr lang="fr-FR" sz="3200" dirty="0" smtClean="0">
                  <a:solidFill>
                    <a:schemeClr val="tx1"/>
                  </a:solidFill>
                  <a:latin typeface="Corbel"/>
                  <a:cs typeface="Corbel"/>
                  <a:sym typeface="Wingdings"/>
                </a:rPr>
                <a:t>[(R</a:t>
              </a:r>
              <a:r>
                <a:rPr lang="fr-FR" sz="3200" baseline="30000" dirty="0" smtClean="0">
                  <a:solidFill>
                    <a:schemeClr val="tx1"/>
                  </a:solidFill>
                  <a:latin typeface="Corbel"/>
                  <a:cs typeface="Corbel"/>
                  <a:sym typeface="Wingdings"/>
                </a:rPr>
                <a:t>2</a:t>
              </a:r>
              <a:r>
                <a:rPr lang="fr-FR" sz="3200" dirty="0" smtClean="0">
                  <a:solidFill>
                    <a:schemeClr val="tx1"/>
                  </a:solidFill>
                  <a:latin typeface="Corbel"/>
                  <a:cs typeface="Corbel"/>
                  <a:sym typeface="Wingdings"/>
                </a:rPr>
                <a:t>-1)</a:t>
              </a:r>
              <a:r>
                <a:rPr lang="fr-FR" sz="3200" dirty="0" err="1" smtClean="0">
                  <a:solidFill>
                    <a:schemeClr val="tx1"/>
                  </a:solidFill>
                  <a:latin typeface="Corbel"/>
                  <a:cs typeface="Corbel"/>
                  <a:sym typeface="Wingdings"/>
                </a:rPr>
                <a:t>P’</a:t>
              </a:r>
              <a:r>
                <a:rPr lang="fr-FR" sz="3200" baseline="-25000" dirty="0" err="1" smtClean="0">
                  <a:solidFill>
                    <a:schemeClr val="tx1"/>
                  </a:solidFill>
                  <a:latin typeface="Corbel"/>
                  <a:cs typeface="Corbel"/>
                  <a:sym typeface="Wingdings"/>
                </a:rPr>
                <a:t>k</a:t>
              </a:r>
              <a:r>
                <a:rPr lang="fr-FR" sz="3200" dirty="0">
                  <a:solidFill>
                    <a:schemeClr val="tx1"/>
                  </a:solidFill>
                  <a:latin typeface="Corbel"/>
                  <a:cs typeface="Corbel"/>
                  <a:sym typeface="Wingdings"/>
                </a:rPr>
                <a:t>]</a:t>
              </a:r>
              <a:r>
                <a:rPr lang="fr-FR" sz="3200" dirty="0" smtClean="0">
                  <a:solidFill>
                    <a:schemeClr val="tx1"/>
                  </a:solidFill>
                  <a:latin typeface="Corbel"/>
                  <a:cs typeface="Corbel"/>
                  <a:sym typeface="Wingdings"/>
                </a:rPr>
                <a:t>=0</a:t>
              </a:r>
            </a:p>
            <a:p>
              <a:r>
                <a:rPr lang="fr-FR" sz="3200" dirty="0" smtClean="0">
                  <a:solidFill>
                    <a:schemeClr val="tx1"/>
                  </a:solidFill>
                  <a:latin typeface="Corbel"/>
                  <a:cs typeface="Corbel"/>
                  <a:sym typeface="Wingdings"/>
                </a:rPr>
                <a:t>N </a:t>
              </a:r>
              <a:r>
                <a:rPr lang="fr-FR" sz="3200" dirty="0" err="1" smtClean="0">
                  <a:solidFill>
                    <a:schemeClr val="tx1"/>
                  </a:solidFill>
                  <a:latin typeface="Corbel"/>
                  <a:cs typeface="Corbel"/>
                  <a:sym typeface="Wingdings"/>
                </a:rPr>
                <a:t>linear</a:t>
              </a:r>
              <a:r>
                <a:rPr lang="fr-FR" sz="3200" dirty="0" smtClean="0">
                  <a:solidFill>
                    <a:schemeClr val="tx1"/>
                  </a:solidFill>
                  <a:latin typeface="Corbel"/>
                  <a:cs typeface="Corbel"/>
                  <a:sym typeface="Wingdings"/>
                </a:rPr>
                <a:t> </a:t>
              </a:r>
              <a:r>
                <a:rPr lang="fr-FR" sz="3200" dirty="0" err="1" smtClean="0">
                  <a:solidFill>
                    <a:schemeClr val="tx1"/>
                  </a:solidFill>
                  <a:latin typeface="Corbel"/>
                  <a:cs typeface="Corbel"/>
                  <a:sym typeface="Wingdings"/>
                </a:rPr>
                <a:t>equations</a:t>
              </a:r>
              <a:endParaRPr lang="fr-FR" sz="3200" dirty="0" smtClean="0">
                <a:solidFill>
                  <a:schemeClr val="tx1"/>
                </a:solidFill>
                <a:latin typeface="Corbel"/>
                <a:cs typeface="Corbel"/>
                <a:sym typeface="Wingdings"/>
              </a:endParaRPr>
            </a:p>
            <a:p>
              <a:r>
                <a:rPr lang="fr-FR" sz="3200" dirty="0" smtClean="0">
                  <a:solidFill>
                    <a:schemeClr val="tx1"/>
                  </a:solidFill>
                  <a:latin typeface="Corbel"/>
                  <a:cs typeface="Corbel"/>
                  <a:sym typeface="Wingdings"/>
                </a:rPr>
                <a:t>D=</a:t>
              </a:r>
              <a:r>
                <a:rPr lang="fr-FR" sz="3200" dirty="0" err="1" smtClean="0">
                  <a:solidFill>
                    <a:schemeClr val="tx1"/>
                  </a:solidFill>
                  <a:latin typeface="Corbel"/>
                  <a:cs typeface="Corbel"/>
                  <a:sym typeface="Wingdings"/>
                </a:rPr>
                <a:t>Det</a:t>
              </a:r>
              <a:r>
                <a:rPr lang="fr-FR" sz="3200" dirty="0" smtClean="0">
                  <a:solidFill>
                    <a:schemeClr val="tx1"/>
                  </a:solidFill>
                  <a:latin typeface="Corbel"/>
                  <a:cs typeface="Corbel"/>
                  <a:sym typeface="Wingdings"/>
                </a:rPr>
                <a:t> [|</a:t>
              </a:r>
              <a:r>
                <a:rPr lang="fr-FR" sz="3200" dirty="0">
                  <a:solidFill>
                    <a:srgbClr val="15FF1F"/>
                  </a:solidFill>
                  <a:latin typeface="Corbel"/>
                  <a:cs typeface="Corbel"/>
                  <a:sym typeface="Wingdings"/>
                </a:rPr>
                <a:t>U</a:t>
              </a:r>
              <a:r>
                <a:rPr lang="fr-FR" sz="3200" baseline="-25000" dirty="0" smtClean="0">
                  <a:solidFill>
                    <a:srgbClr val="15FF1F"/>
                  </a:solidFill>
                  <a:latin typeface="Corbel"/>
                  <a:cs typeface="Corbel"/>
                  <a:sym typeface="Wingdings"/>
                </a:rPr>
                <a:t>m,</a:t>
              </a:r>
              <a:r>
                <a:rPr lang="fr-FR" sz="3200" baseline="-25000" dirty="0">
                  <a:solidFill>
                    <a:srgbClr val="15FF1F"/>
                  </a:solidFill>
                  <a:latin typeface="Corbel"/>
                  <a:cs typeface="Corbel"/>
                  <a:sym typeface="Wingdings"/>
                </a:rPr>
                <a:t>n</a:t>
              </a:r>
              <a:r>
                <a:rPr lang="fr-FR" sz="3200" dirty="0" smtClean="0">
                  <a:solidFill>
                    <a:schemeClr val="tx1"/>
                  </a:solidFill>
                  <a:latin typeface="Corbel"/>
                  <a:cs typeface="Corbel"/>
                  <a:sym typeface="Wingdings"/>
                </a:rPr>
                <a:t>|</a:t>
              </a:r>
              <a:r>
                <a:rPr lang="fr-FR" sz="3200" baseline="30000" dirty="0" smtClean="0">
                  <a:solidFill>
                    <a:schemeClr val="tx1"/>
                  </a:solidFill>
                  <a:latin typeface="Corbel"/>
                  <a:cs typeface="Corbel"/>
                  <a:sym typeface="Wingdings"/>
                </a:rPr>
                <a:t>2</a:t>
              </a:r>
              <a:r>
                <a:rPr lang="fr-FR" sz="3200" dirty="0" smtClean="0">
                  <a:solidFill>
                    <a:schemeClr val="tx1"/>
                  </a:solidFill>
                  <a:latin typeface="Corbel"/>
                  <a:cs typeface="Corbel"/>
                  <a:sym typeface="Wingdings"/>
                </a:rPr>
                <a:t>]</a:t>
              </a:r>
            </a:p>
          </p:txBody>
        </p:sp>
        <p:sp>
          <p:nvSpPr>
            <p:cNvPr id="13" name="Rectangle 12"/>
            <p:cNvSpPr/>
            <p:nvPr/>
          </p:nvSpPr>
          <p:spPr>
            <a:xfrm>
              <a:off x="524933" y="1913472"/>
              <a:ext cx="8212667" cy="2506128"/>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7" name="ZoneTexte 16"/>
          <p:cNvSpPr txBox="1"/>
          <p:nvPr/>
        </p:nvSpPr>
        <p:spPr>
          <a:xfrm>
            <a:off x="524933" y="4534751"/>
            <a:ext cx="8212667" cy="2123658"/>
          </a:xfrm>
          <a:prstGeom prst="rect">
            <a:avLst/>
          </a:prstGeom>
          <a:noFill/>
          <a:ln>
            <a:solidFill>
              <a:srgbClr val="FFFFFF"/>
            </a:solidFill>
          </a:ln>
        </p:spPr>
        <p:txBody>
          <a:bodyPr wrap="square" rtlCol="0">
            <a:spAutoFit/>
          </a:bodyPr>
          <a:lstStyle/>
          <a:p>
            <a:pPr marL="457200" indent="-457200">
              <a:buFont typeface="Arial"/>
              <a:buChar char="•"/>
            </a:pPr>
            <a:r>
              <a:rPr lang="fr-FR" sz="3200" dirty="0" smtClean="0">
                <a:solidFill>
                  <a:schemeClr val="tx1"/>
                </a:solidFill>
                <a:latin typeface="Corbel"/>
                <a:cs typeface="Corbel"/>
                <a:sym typeface="Wingdings"/>
              </a:rPr>
              <a:t>Suppose R(</a:t>
            </a:r>
            <a:r>
              <a:rPr lang="fr-FR" sz="3200" dirty="0" smtClean="0">
                <a:solidFill>
                  <a:srgbClr val="FFFFFF"/>
                </a:solidFill>
                <a:latin typeface="Corbel"/>
                <a:cs typeface="Corbel"/>
                <a:sym typeface="Wingdings"/>
              </a:rPr>
              <a:t>C</a:t>
            </a:r>
            <a:r>
              <a:rPr lang="fr-FR" sz="3200" baseline="-25000" dirty="0" smtClean="0">
                <a:solidFill>
                  <a:srgbClr val="FFFFFF"/>
                </a:solidFill>
                <a:latin typeface="Corbel"/>
                <a:cs typeface="Corbel"/>
                <a:sym typeface="Wingdings"/>
              </a:rPr>
              <a:t>u</a:t>
            </a:r>
            <a:r>
              <a:rPr lang="fr-FR" sz="3200" dirty="0" smtClean="0">
                <a:solidFill>
                  <a:srgbClr val="FFFFFF"/>
                </a:solidFill>
                <a:latin typeface="Corbel"/>
                <a:cs typeface="Corbel"/>
                <a:sym typeface="Wingdings"/>
              </a:rPr>
              <a:t> ,</a:t>
            </a:r>
            <a:r>
              <a:rPr lang="fr-FR" sz="3200" dirty="0">
                <a:solidFill>
                  <a:srgbClr val="FFFFFF"/>
                </a:solidFill>
                <a:latin typeface="Corbel"/>
                <a:cs typeface="Corbel"/>
                <a:sym typeface="Wingdings"/>
              </a:rPr>
              <a:t> </a:t>
            </a:r>
            <a:r>
              <a:rPr lang="fr-FR" sz="3200" dirty="0" smtClean="0">
                <a:solidFill>
                  <a:srgbClr val="FFFFFF"/>
                </a:solidFill>
                <a:latin typeface="Corbel"/>
                <a:cs typeface="Corbel"/>
                <a:sym typeface="Wingdings"/>
              </a:rPr>
              <a:t>C</a:t>
            </a:r>
            <a:r>
              <a:rPr lang="fr-FR" sz="3200" baseline="-25000" dirty="0" smtClean="0">
                <a:solidFill>
                  <a:srgbClr val="FFFFFF"/>
                </a:solidFill>
                <a:latin typeface="Corbel"/>
                <a:cs typeface="Corbel"/>
                <a:sym typeface="Wingdings"/>
              </a:rPr>
              <a:t>v</a:t>
            </a:r>
            <a:r>
              <a:rPr lang="fr-FR" sz="3200" dirty="0" smtClean="0">
                <a:solidFill>
                  <a:schemeClr val="tx1"/>
                </a:solidFill>
                <a:latin typeface="Corbel"/>
                <a:cs typeface="Corbel"/>
                <a:sym typeface="Wingdings"/>
              </a:rPr>
              <a:t>)</a:t>
            </a:r>
            <a:r>
              <a:rPr lang="fr-FR" sz="3200" dirty="0">
                <a:solidFill>
                  <a:schemeClr val="tx1"/>
                </a:solidFill>
                <a:latin typeface="Corbel"/>
                <a:cs typeface="Corbel"/>
                <a:sym typeface="Wingdings"/>
              </a:rPr>
              <a:t> ≠1 </a:t>
            </a:r>
            <a:r>
              <a:rPr lang="fr-FR" sz="3200" dirty="0" smtClean="0">
                <a:solidFill>
                  <a:schemeClr val="tx1"/>
                </a:solidFill>
                <a:latin typeface="Corbel"/>
                <a:cs typeface="Corbel"/>
                <a:sym typeface="Wingdings"/>
              </a:rPr>
              <a:t>=</a:t>
            </a:r>
            <a:r>
              <a:rPr lang="fr-FR" sz="3200" dirty="0">
                <a:solidFill>
                  <a:schemeClr val="tx1"/>
                </a:solidFill>
                <a:latin typeface="Corbel"/>
                <a:cs typeface="Corbel"/>
                <a:sym typeface="Wingdings"/>
              </a:rPr>
              <a:t>&gt; </a:t>
            </a:r>
            <a:r>
              <a:rPr lang="fr-FR" sz="3200" dirty="0" smtClean="0">
                <a:solidFill>
                  <a:schemeClr val="tx1"/>
                </a:solidFill>
                <a:latin typeface="Corbel"/>
                <a:cs typeface="Corbel"/>
                <a:sym typeface="Wingdings"/>
              </a:rPr>
              <a:t>D(</a:t>
            </a:r>
            <a:r>
              <a:rPr lang="fr-FR" sz="3200" dirty="0">
                <a:solidFill>
                  <a:srgbClr val="FFFFFF"/>
                </a:solidFill>
                <a:latin typeface="Corbel"/>
                <a:cs typeface="Corbel"/>
                <a:sym typeface="Wingdings"/>
              </a:rPr>
              <a:t>C</a:t>
            </a:r>
            <a:r>
              <a:rPr lang="fr-FR" sz="3200" baseline="-25000" dirty="0">
                <a:solidFill>
                  <a:srgbClr val="FFFFFF"/>
                </a:solidFill>
                <a:latin typeface="Corbel"/>
                <a:cs typeface="Corbel"/>
                <a:sym typeface="Wingdings"/>
              </a:rPr>
              <a:t>u</a:t>
            </a:r>
            <a:r>
              <a:rPr lang="fr-FR" sz="3200" dirty="0">
                <a:solidFill>
                  <a:srgbClr val="FFFFFF"/>
                </a:solidFill>
                <a:latin typeface="Corbel"/>
                <a:cs typeface="Corbel"/>
                <a:sym typeface="Wingdings"/>
              </a:rPr>
              <a:t> , </a:t>
            </a:r>
            <a:r>
              <a:rPr lang="fr-FR" sz="3200" dirty="0" smtClean="0">
                <a:solidFill>
                  <a:srgbClr val="FFFFFF"/>
                </a:solidFill>
                <a:latin typeface="Corbel"/>
                <a:cs typeface="Corbel"/>
                <a:sym typeface="Wingdings"/>
              </a:rPr>
              <a:t>C</a:t>
            </a:r>
            <a:r>
              <a:rPr lang="fr-FR" sz="3200" baseline="-25000" dirty="0" smtClean="0">
                <a:solidFill>
                  <a:srgbClr val="FFFFFF"/>
                </a:solidFill>
                <a:latin typeface="Corbel"/>
                <a:cs typeface="Corbel"/>
                <a:sym typeface="Wingdings"/>
              </a:rPr>
              <a:t>v</a:t>
            </a:r>
            <a:r>
              <a:rPr lang="fr-FR" sz="3200" dirty="0">
                <a:solidFill>
                  <a:schemeClr val="tx1"/>
                </a:solidFill>
                <a:latin typeface="Corbel"/>
                <a:cs typeface="Corbel"/>
                <a:sym typeface="Wingdings"/>
              </a:rPr>
              <a:t>)</a:t>
            </a:r>
            <a:r>
              <a:rPr lang="fr-FR" sz="3200" dirty="0" smtClean="0">
                <a:solidFill>
                  <a:schemeClr val="tx1"/>
                </a:solidFill>
                <a:latin typeface="Corbel"/>
                <a:cs typeface="Corbel"/>
                <a:sym typeface="Wingdings"/>
              </a:rPr>
              <a:t>=0</a:t>
            </a:r>
          </a:p>
          <a:p>
            <a:pPr marL="457200" indent="-457200">
              <a:buFont typeface="Arial"/>
              <a:buChar char="•"/>
            </a:pPr>
            <a:r>
              <a:rPr lang="fr-FR" sz="3200" dirty="0">
                <a:solidFill>
                  <a:srgbClr val="FFFFFF"/>
                </a:solidFill>
                <a:latin typeface="Corbel"/>
                <a:cs typeface="Corbel"/>
                <a:sym typeface="Wingdings"/>
              </a:rPr>
              <a:t>C</a:t>
            </a:r>
            <a:r>
              <a:rPr lang="fr-FR" sz="3200" baseline="-25000" dirty="0">
                <a:solidFill>
                  <a:srgbClr val="FFFFFF"/>
                </a:solidFill>
                <a:latin typeface="Corbel"/>
                <a:cs typeface="Corbel"/>
                <a:sym typeface="Wingdings"/>
              </a:rPr>
              <a:t>u</a:t>
            </a:r>
            <a:r>
              <a:rPr lang="fr-FR" sz="3200" dirty="0">
                <a:solidFill>
                  <a:srgbClr val="FFFFFF"/>
                </a:solidFill>
                <a:latin typeface="Corbel"/>
                <a:cs typeface="Corbel"/>
                <a:sym typeface="Wingdings"/>
              </a:rPr>
              <a:t> </a:t>
            </a:r>
            <a:r>
              <a:rPr lang="fr-FR" sz="3200" dirty="0" smtClean="0">
                <a:solidFill>
                  <a:srgbClr val="FFFFFF"/>
                </a:solidFill>
                <a:latin typeface="Corbel"/>
                <a:cs typeface="Corbel"/>
                <a:sym typeface="Wingdings"/>
              </a:rPr>
              <a:t>-&gt; C’</a:t>
            </a:r>
            <a:r>
              <a:rPr lang="fr-FR" sz="3200" baseline="-25000" dirty="0" smtClean="0">
                <a:solidFill>
                  <a:srgbClr val="FFFFFF"/>
                </a:solidFill>
                <a:latin typeface="Corbel"/>
                <a:cs typeface="Corbel"/>
                <a:sym typeface="Wingdings"/>
              </a:rPr>
              <a:t>u </a:t>
            </a:r>
            <a:r>
              <a:rPr lang="fr-FR" sz="3200" dirty="0" smtClean="0">
                <a:solidFill>
                  <a:srgbClr val="FFFFFF"/>
                </a:solidFill>
                <a:latin typeface="Corbel"/>
                <a:cs typeface="Corbel"/>
                <a:sym typeface="Wingdings"/>
              </a:rPr>
              <a:t>; C</a:t>
            </a:r>
            <a:r>
              <a:rPr lang="fr-FR" sz="3200" baseline="-25000" dirty="0" smtClean="0">
                <a:solidFill>
                  <a:srgbClr val="FFFFFF"/>
                </a:solidFill>
                <a:latin typeface="Corbel"/>
                <a:cs typeface="Corbel"/>
                <a:sym typeface="Wingdings"/>
              </a:rPr>
              <a:t>v</a:t>
            </a:r>
            <a:r>
              <a:rPr lang="fr-FR" sz="3200" dirty="0" smtClean="0">
                <a:solidFill>
                  <a:srgbClr val="FFFFFF"/>
                </a:solidFill>
                <a:latin typeface="Corbel"/>
                <a:cs typeface="Corbel"/>
                <a:sym typeface="Wingdings"/>
              </a:rPr>
              <a:t> </a:t>
            </a:r>
            <a:r>
              <a:rPr lang="fr-FR" sz="3200" dirty="0">
                <a:solidFill>
                  <a:srgbClr val="FFFFFF"/>
                </a:solidFill>
                <a:latin typeface="Corbel"/>
                <a:cs typeface="Corbel"/>
                <a:sym typeface="Wingdings"/>
              </a:rPr>
              <a:t>-&gt; </a:t>
            </a:r>
            <a:r>
              <a:rPr lang="fr-FR" sz="3200" dirty="0" smtClean="0">
                <a:solidFill>
                  <a:srgbClr val="FFFFFF"/>
                </a:solidFill>
                <a:latin typeface="Corbel"/>
                <a:cs typeface="Corbel"/>
                <a:sym typeface="Wingdings"/>
              </a:rPr>
              <a:t>C’</a:t>
            </a:r>
            <a:r>
              <a:rPr lang="fr-FR" sz="3200" baseline="-25000" dirty="0" smtClean="0">
                <a:solidFill>
                  <a:srgbClr val="FFFFFF"/>
                </a:solidFill>
                <a:latin typeface="Corbel"/>
                <a:cs typeface="Corbel"/>
                <a:sym typeface="Wingdings"/>
              </a:rPr>
              <a:t>v</a:t>
            </a:r>
            <a:r>
              <a:rPr lang="fr-FR" sz="3200" dirty="0" smtClean="0">
                <a:solidFill>
                  <a:srgbClr val="FFFFFF"/>
                </a:solidFill>
                <a:latin typeface="Corbel"/>
                <a:cs typeface="Corbel"/>
                <a:sym typeface="Wingdings"/>
              </a:rPr>
              <a:t> =&gt; </a:t>
            </a:r>
            <a:r>
              <a:rPr lang="fr-FR" sz="3200" baseline="-25000" dirty="0" smtClean="0">
                <a:solidFill>
                  <a:srgbClr val="FFFFFF"/>
                </a:solidFill>
                <a:latin typeface="Corbel"/>
                <a:cs typeface="Corbel"/>
                <a:sym typeface="Wingdings"/>
              </a:rPr>
              <a:t> </a:t>
            </a:r>
            <a:r>
              <a:rPr lang="fr-FR" sz="3200" dirty="0" smtClean="0">
                <a:solidFill>
                  <a:schemeClr val="tx1"/>
                </a:solidFill>
                <a:latin typeface="Corbel"/>
                <a:cs typeface="Corbel"/>
                <a:sym typeface="Wingdings"/>
              </a:rPr>
              <a:t>D≠0 =&gt; </a:t>
            </a:r>
            <a:r>
              <a:rPr lang="fr-FR" sz="3200" dirty="0">
                <a:solidFill>
                  <a:schemeClr val="tx1"/>
                </a:solidFill>
                <a:latin typeface="Corbel"/>
                <a:cs typeface="Corbel"/>
                <a:sym typeface="Wingdings"/>
              </a:rPr>
              <a:t>R(</a:t>
            </a:r>
            <a:r>
              <a:rPr lang="fr-FR" sz="3200" dirty="0" smtClean="0">
                <a:solidFill>
                  <a:srgbClr val="FFFFFF"/>
                </a:solidFill>
                <a:latin typeface="Corbel"/>
                <a:cs typeface="Corbel"/>
                <a:sym typeface="Wingdings"/>
              </a:rPr>
              <a:t>C’</a:t>
            </a:r>
            <a:r>
              <a:rPr lang="fr-FR" sz="3200" baseline="-25000" dirty="0" smtClean="0">
                <a:solidFill>
                  <a:srgbClr val="FFFFFF"/>
                </a:solidFill>
                <a:latin typeface="Corbel"/>
                <a:cs typeface="Corbel"/>
                <a:sym typeface="Wingdings"/>
              </a:rPr>
              <a:t>u</a:t>
            </a:r>
            <a:r>
              <a:rPr lang="fr-FR" sz="3200" dirty="0" smtClean="0">
                <a:solidFill>
                  <a:srgbClr val="FFFFFF"/>
                </a:solidFill>
                <a:latin typeface="Corbel"/>
                <a:cs typeface="Corbel"/>
                <a:sym typeface="Wingdings"/>
              </a:rPr>
              <a:t> </a:t>
            </a:r>
            <a:r>
              <a:rPr lang="fr-FR" sz="3200" dirty="0">
                <a:solidFill>
                  <a:srgbClr val="FFFFFF"/>
                </a:solidFill>
                <a:latin typeface="Corbel"/>
                <a:cs typeface="Corbel"/>
                <a:sym typeface="Wingdings"/>
              </a:rPr>
              <a:t>, </a:t>
            </a:r>
            <a:r>
              <a:rPr lang="fr-FR" sz="3200" dirty="0" smtClean="0">
                <a:solidFill>
                  <a:srgbClr val="FFFFFF"/>
                </a:solidFill>
                <a:latin typeface="Corbel"/>
                <a:cs typeface="Corbel"/>
                <a:sym typeface="Wingdings"/>
              </a:rPr>
              <a:t>C’</a:t>
            </a:r>
            <a:r>
              <a:rPr lang="fr-FR" sz="3200" baseline="-25000" dirty="0" smtClean="0">
                <a:solidFill>
                  <a:srgbClr val="FFFFFF"/>
                </a:solidFill>
                <a:latin typeface="Corbel"/>
                <a:cs typeface="Corbel"/>
                <a:sym typeface="Wingdings"/>
              </a:rPr>
              <a:t>v</a:t>
            </a:r>
            <a:r>
              <a:rPr lang="fr-FR" sz="3200" dirty="0" smtClean="0">
                <a:solidFill>
                  <a:srgbClr val="FFFFFF"/>
                </a:solidFill>
                <a:latin typeface="Corbel"/>
                <a:cs typeface="Corbel"/>
                <a:sym typeface="Wingdings"/>
              </a:rPr>
              <a:t>)</a:t>
            </a:r>
            <a:r>
              <a:rPr lang="fr-FR" sz="3200" dirty="0" smtClean="0">
                <a:solidFill>
                  <a:schemeClr val="tx1"/>
                </a:solidFill>
                <a:latin typeface="Corbel"/>
                <a:cs typeface="Corbel"/>
                <a:sym typeface="Wingdings"/>
              </a:rPr>
              <a:t>=1</a:t>
            </a:r>
          </a:p>
          <a:p>
            <a:pPr marL="457200" indent="-457200">
              <a:buFont typeface="Arial"/>
              <a:buChar char="•"/>
            </a:pPr>
            <a:r>
              <a:rPr lang="fr-FR" sz="3200" dirty="0" smtClean="0">
                <a:solidFill>
                  <a:schemeClr val="tx1"/>
                </a:solidFill>
                <a:latin typeface="Corbel"/>
                <a:cs typeface="Corbel"/>
                <a:sym typeface="Wingdings"/>
              </a:rPr>
              <a:t>R </a:t>
            </a:r>
            <a:r>
              <a:rPr lang="fr-FR" sz="3200" dirty="0" err="1" smtClean="0">
                <a:solidFill>
                  <a:schemeClr val="tx1"/>
                </a:solidFill>
                <a:latin typeface="Corbel"/>
                <a:cs typeface="Corbel"/>
                <a:sym typeface="Wingdings"/>
              </a:rPr>
              <a:t>depends</a:t>
            </a:r>
            <a:r>
              <a:rPr lang="fr-FR" sz="3200" dirty="0" smtClean="0">
                <a:solidFill>
                  <a:schemeClr val="tx1"/>
                </a:solidFill>
                <a:latin typeface="Corbel"/>
                <a:cs typeface="Corbel"/>
                <a:sym typeface="Wingdings"/>
              </a:rPr>
              <a:t> on the </a:t>
            </a:r>
            <a:r>
              <a:rPr lang="fr-FR" sz="3200" dirty="0" err="1" smtClean="0">
                <a:solidFill>
                  <a:schemeClr val="tx1"/>
                </a:solidFill>
                <a:latin typeface="Corbel"/>
                <a:cs typeface="Corbel"/>
                <a:sym typeface="Wingdings"/>
              </a:rPr>
              <a:t>whole</a:t>
            </a:r>
            <a:r>
              <a:rPr lang="fr-FR" sz="3200" dirty="0" smtClean="0">
                <a:solidFill>
                  <a:schemeClr val="tx1"/>
                </a:solidFill>
                <a:latin typeface="Corbel"/>
                <a:cs typeface="Corbel"/>
                <a:sym typeface="Wingdings"/>
              </a:rPr>
              <a:t> </a:t>
            </a:r>
            <a:r>
              <a:rPr lang="fr-FR" sz="3200" dirty="0" err="1" smtClean="0">
                <a:solidFill>
                  <a:schemeClr val="tx1"/>
                </a:solidFill>
                <a:latin typeface="Corbel"/>
                <a:cs typeface="Corbel"/>
                <a:sym typeface="Wingdings"/>
              </a:rPr>
              <a:t>contexts</a:t>
            </a:r>
            <a:r>
              <a:rPr lang="fr-FR" sz="3200" dirty="0" smtClean="0">
                <a:solidFill>
                  <a:schemeClr val="tx1"/>
                </a:solidFill>
                <a:latin typeface="Corbel"/>
                <a:cs typeface="Corbel"/>
                <a:sym typeface="Wingdings"/>
              </a:rPr>
              <a:t> </a:t>
            </a:r>
          </a:p>
          <a:p>
            <a:pPr algn="ctr"/>
            <a:r>
              <a:rPr lang="fr-FR" sz="3200" b="1" dirty="0" smtClean="0">
                <a:solidFill>
                  <a:srgbClr val="FF1B1A"/>
                </a:solidFill>
                <a:latin typeface="Corbel"/>
                <a:cs typeface="Corbel"/>
                <a:sym typeface="Wingdings"/>
              </a:rPr>
              <a:t> </a:t>
            </a:r>
            <a:r>
              <a:rPr lang="fr-FR" sz="3600" b="1" dirty="0" smtClean="0">
                <a:solidFill>
                  <a:srgbClr val="FF1B1A"/>
                </a:solidFill>
                <a:latin typeface="Corbel"/>
                <a:cs typeface="Corbel"/>
                <a:sym typeface="Wingdings"/>
              </a:rPr>
              <a:t>ABSURD =&gt; R=1</a:t>
            </a:r>
            <a:endParaRPr lang="fr-FR" sz="3600" b="1" dirty="0">
              <a:solidFill>
                <a:srgbClr val="FF1B1A"/>
              </a:solidFill>
            </a:endParaRPr>
          </a:p>
        </p:txBody>
      </p:sp>
    </p:spTree>
    <p:extLst>
      <p:ext uri="{BB962C8B-B14F-4D97-AF65-F5344CB8AC3E}">
        <p14:creationId xmlns:p14="http://schemas.microsoft.com/office/powerpoint/2010/main" val="753767811"/>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3995" y="67732"/>
            <a:ext cx="8686800" cy="1143000"/>
          </a:xfrm>
        </p:spPr>
        <p:txBody>
          <a:bodyPr>
            <a:noAutofit/>
          </a:bodyPr>
          <a:lstStyle/>
          <a:p>
            <a:r>
              <a:rPr lang="fr-FR" sz="4000" dirty="0" err="1" smtClean="0"/>
              <a:t>Step</a:t>
            </a:r>
            <a:r>
              <a:rPr lang="fr-FR" sz="4000" dirty="0" smtClean="0"/>
              <a:t> 4: </a:t>
            </a:r>
            <a:r>
              <a:rPr lang="fr-FR" sz="4000" dirty="0" err="1" smtClean="0"/>
              <a:t>Unitary</a:t>
            </a:r>
            <a:r>
              <a:rPr lang="fr-FR" sz="4000" dirty="0" smtClean="0"/>
              <a:t> matrices </a:t>
            </a:r>
            <a:endParaRPr lang="fr-FR" sz="4000" i="1" dirty="0"/>
          </a:p>
        </p:txBody>
      </p:sp>
      <p:sp>
        <p:nvSpPr>
          <p:cNvPr id="12" name="ZoneTexte 11"/>
          <p:cNvSpPr txBox="1"/>
          <p:nvPr/>
        </p:nvSpPr>
        <p:spPr>
          <a:xfrm>
            <a:off x="592668" y="1165009"/>
            <a:ext cx="4030134" cy="1077218"/>
          </a:xfrm>
          <a:prstGeom prst="rect">
            <a:avLst/>
          </a:prstGeom>
          <a:noFill/>
          <a:ln>
            <a:solidFill>
              <a:srgbClr val="FFFFFF"/>
            </a:solidFill>
          </a:ln>
        </p:spPr>
        <p:txBody>
          <a:bodyPr wrap="square" rtlCol="0">
            <a:spAutoFit/>
          </a:bodyPr>
          <a:lstStyle/>
          <a:p>
            <a:r>
              <a:rPr lang="fr-FR" sz="3200" dirty="0" err="1" smtClean="0">
                <a:solidFill>
                  <a:schemeClr val="tx1"/>
                </a:solidFill>
                <a:latin typeface="Corbel"/>
                <a:cs typeface="Corbel"/>
                <a:sym typeface="Wingdings"/>
              </a:rPr>
              <a:t>P</a:t>
            </a:r>
            <a:r>
              <a:rPr lang="fr-FR" sz="3200" baseline="-25000" dirty="0" err="1" smtClean="0">
                <a:solidFill>
                  <a:srgbClr val="00FFFF"/>
                </a:solidFill>
                <a:latin typeface="Corbel"/>
                <a:cs typeface="Corbel"/>
                <a:sym typeface="Wingdings"/>
              </a:rPr>
              <a:t>vj</a:t>
            </a:r>
            <a:r>
              <a:rPr lang="fr-FR" sz="3200" baseline="-25000" dirty="0" err="1" smtClean="0">
                <a:solidFill>
                  <a:schemeClr val="tx1"/>
                </a:solidFill>
                <a:latin typeface="Corbel"/>
                <a:cs typeface="Corbel"/>
                <a:sym typeface="Wingdings"/>
              </a:rPr>
              <a:t>|</a:t>
            </a:r>
            <a:r>
              <a:rPr lang="fr-FR" sz="3200" baseline="-25000" dirty="0" err="1" smtClean="0">
                <a:solidFill>
                  <a:srgbClr val="FFCD32"/>
                </a:solidFill>
                <a:latin typeface="Corbel"/>
                <a:cs typeface="Corbel"/>
                <a:sym typeface="Wingdings"/>
              </a:rPr>
              <a:t>ui</a:t>
            </a:r>
            <a:r>
              <a:rPr lang="fr-FR" sz="3200" dirty="0" smtClean="0">
                <a:solidFill>
                  <a:schemeClr val="tx1"/>
                </a:solidFill>
                <a:latin typeface="Corbel"/>
                <a:cs typeface="Corbel"/>
                <a:sym typeface="Wingdings"/>
              </a:rPr>
              <a:t> = Tr</a:t>
            </a:r>
            <a:r>
              <a:rPr lang="fr-FR" sz="3200" dirty="0">
                <a:solidFill>
                  <a:schemeClr val="tx1"/>
                </a:solidFill>
                <a:latin typeface="Corbel"/>
                <a:cs typeface="Corbel"/>
                <a:sym typeface="Wingdings"/>
              </a:rPr>
              <a:t>[P</a:t>
            </a:r>
            <a:r>
              <a:rPr lang="fr-FR" sz="3200" baseline="-25000" dirty="0">
                <a:solidFill>
                  <a:schemeClr val="tx1"/>
                </a:solidFill>
                <a:latin typeface="Corbel"/>
                <a:cs typeface="Corbel"/>
                <a:sym typeface="Wingdings"/>
              </a:rPr>
              <a:t>i</a:t>
            </a:r>
            <a:r>
              <a:rPr lang="fr-FR" sz="3200" dirty="0">
                <a:solidFill>
                  <a:schemeClr val="tx1"/>
                </a:solidFill>
                <a:latin typeface="Corbel"/>
                <a:cs typeface="Corbel"/>
                <a:sym typeface="Wingdings"/>
              </a:rPr>
              <a:t> </a:t>
            </a:r>
            <a:r>
              <a:rPr lang="fr-FR" sz="3200" dirty="0" err="1">
                <a:solidFill>
                  <a:srgbClr val="15FF1F"/>
                </a:solidFill>
                <a:latin typeface="Corbel"/>
                <a:cs typeface="Corbel"/>
                <a:sym typeface="Wingdings"/>
              </a:rPr>
              <a:t>Σ</a:t>
            </a:r>
            <a:r>
              <a:rPr lang="fr-FR" sz="3200" baseline="30000" dirty="0" err="1" smtClean="0">
                <a:solidFill>
                  <a:srgbClr val="15FF1F"/>
                </a:solidFill>
                <a:latin typeface="Corbel"/>
                <a:cs typeface="Corbel"/>
                <a:sym typeface="Wingdings"/>
              </a:rPr>
              <a:t>+</a:t>
            </a:r>
            <a:r>
              <a:rPr lang="fr-FR" sz="3200" dirty="0" err="1" smtClean="0">
                <a:solidFill>
                  <a:schemeClr val="tx1"/>
                </a:solidFill>
                <a:latin typeface="Corbel"/>
                <a:cs typeface="Corbel"/>
                <a:sym typeface="Wingdings"/>
              </a:rPr>
              <a:t>P</a:t>
            </a:r>
            <a:r>
              <a:rPr lang="fr-FR" sz="3200" baseline="-25000" dirty="0" err="1" smtClean="0">
                <a:solidFill>
                  <a:schemeClr val="tx1"/>
                </a:solidFill>
                <a:latin typeface="Corbel"/>
                <a:cs typeface="Corbel"/>
                <a:sym typeface="Wingdings"/>
              </a:rPr>
              <a:t>j</a:t>
            </a:r>
            <a:r>
              <a:rPr lang="fr-FR" sz="3200" dirty="0" err="1" smtClean="0">
                <a:solidFill>
                  <a:srgbClr val="15FF1F"/>
                </a:solidFill>
                <a:latin typeface="Corbel"/>
                <a:cs typeface="Corbel"/>
                <a:sym typeface="Wingdings"/>
              </a:rPr>
              <a:t>Σ</a:t>
            </a:r>
            <a:r>
              <a:rPr lang="fr-FR" sz="3200" dirty="0" smtClean="0">
                <a:solidFill>
                  <a:schemeClr val="tx1"/>
                </a:solidFill>
                <a:latin typeface="Corbel"/>
                <a:cs typeface="Corbel"/>
                <a:sym typeface="Wingdings"/>
              </a:rPr>
              <a:t>]</a:t>
            </a:r>
          </a:p>
          <a:p>
            <a:r>
              <a:rPr lang="fr-FR" sz="3200" dirty="0" err="1" smtClean="0">
                <a:solidFill>
                  <a:schemeClr val="tx1"/>
                </a:solidFill>
                <a:latin typeface="Corbel"/>
                <a:cs typeface="Corbel"/>
                <a:sym typeface="Wingdings"/>
              </a:rPr>
              <a:t>Σ</a:t>
            </a:r>
            <a:r>
              <a:rPr lang="fr-FR" sz="3200" dirty="0" smtClean="0">
                <a:solidFill>
                  <a:schemeClr val="tx1"/>
                </a:solidFill>
                <a:latin typeface="Corbel"/>
                <a:cs typeface="Corbel"/>
                <a:sym typeface="Wingdings"/>
              </a:rPr>
              <a:t> = [P</a:t>
            </a:r>
            <a:r>
              <a:rPr lang="fr-FR" sz="3200" baseline="-25000" dirty="0" smtClean="0">
                <a:solidFill>
                  <a:schemeClr val="tx1"/>
                </a:solidFill>
                <a:latin typeface="Corbel"/>
                <a:cs typeface="Corbel"/>
                <a:sym typeface="Wingdings"/>
              </a:rPr>
              <a:t>vj</a:t>
            </a:r>
            <a:r>
              <a:rPr lang="fr-FR" sz="3200" baseline="-25000" dirty="0">
                <a:solidFill>
                  <a:schemeClr val="tx1"/>
                </a:solidFill>
                <a:latin typeface="Corbel"/>
                <a:cs typeface="Corbel"/>
                <a:sym typeface="Wingdings"/>
              </a:rPr>
              <a:t>|</a:t>
            </a:r>
            <a:r>
              <a:rPr lang="fr-FR" sz="3200" baseline="-25000" dirty="0" smtClean="0">
                <a:solidFill>
                  <a:schemeClr val="tx1"/>
                </a:solidFill>
                <a:latin typeface="Corbel"/>
                <a:cs typeface="Corbel"/>
                <a:sym typeface="Wingdings"/>
              </a:rPr>
              <a:t>ui</a:t>
            </a:r>
            <a:r>
              <a:rPr lang="fr-FR" sz="3200" baseline="30000" dirty="0">
                <a:solidFill>
                  <a:schemeClr val="tx1"/>
                </a:solidFill>
                <a:latin typeface="Corbel"/>
                <a:cs typeface="Corbel"/>
                <a:sym typeface="Wingdings"/>
              </a:rPr>
              <a:t>1/2 </a:t>
            </a:r>
            <a:r>
              <a:rPr lang="fr-FR" sz="3200" dirty="0" err="1" smtClean="0">
                <a:solidFill>
                  <a:schemeClr val="tx1"/>
                </a:solidFill>
                <a:latin typeface="Corbel"/>
                <a:cs typeface="Corbel"/>
                <a:sym typeface="Wingdings"/>
              </a:rPr>
              <a:t>exp</a:t>
            </a:r>
            <a:r>
              <a:rPr lang="fr-FR" sz="3200" dirty="0" smtClean="0">
                <a:solidFill>
                  <a:schemeClr val="tx1"/>
                </a:solidFill>
                <a:latin typeface="Corbel"/>
                <a:cs typeface="Corbel"/>
                <a:sym typeface="Wingdings"/>
              </a:rPr>
              <a:t>(</a:t>
            </a:r>
            <a:r>
              <a:rPr lang="fr-FR" sz="3200" dirty="0" err="1" smtClean="0">
                <a:solidFill>
                  <a:schemeClr val="tx1"/>
                </a:solidFill>
                <a:latin typeface="Corbel"/>
                <a:cs typeface="Corbel"/>
                <a:sym typeface="Wingdings"/>
              </a:rPr>
              <a:t>iφ</a:t>
            </a:r>
            <a:r>
              <a:rPr lang="fr-FR" sz="3200" baseline="-25000" dirty="0" err="1" smtClean="0">
                <a:solidFill>
                  <a:schemeClr val="tx1"/>
                </a:solidFill>
                <a:latin typeface="Corbel"/>
                <a:cs typeface="Corbel"/>
                <a:sym typeface="Wingdings"/>
              </a:rPr>
              <a:t>vj</a:t>
            </a:r>
            <a:r>
              <a:rPr lang="fr-FR" sz="3200" baseline="-25000" dirty="0" err="1">
                <a:solidFill>
                  <a:schemeClr val="tx1"/>
                </a:solidFill>
                <a:latin typeface="Corbel"/>
                <a:cs typeface="Corbel"/>
                <a:sym typeface="Wingdings"/>
              </a:rPr>
              <a:t>|</a:t>
            </a:r>
            <a:r>
              <a:rPr lang="fr-FR" sz="3200" baseline="-25000" dirty="0" err="1" smtClean="0">
                <a:solidFill>
                  <a:schemeClr val="tx1"/>
                </a:solidFill>
                <a:latin typeface="Corbel"/>
                <a:cs typeface="Corbel"/>
                <a:sym typeface="Wingdings"/>
              </a:rPr>
              <a:t>ui</a:t>
            </a:r>
            <a:r>
              <a:rPr lang="fr-FR" sz="3200" dirty="0" smtClean="0">
                <a:solidFill>
                  <a:schemeClr val="tx1"/>
                </a:solidFill>
                <a:latin typeface="Corbel"/>
                <a:cs typeface="Corbel"/>
                <a:sym typeface="Wingdings"/>
              </a:rPr>
              <a:t>) ]</a:t>
            </a:r>
          </a:p>
        </p:txBody>
      </p:sp>
      <p:sp>
        <p:nvSpPr>
          <p:cNvPr id="3" name="Rectangle 2"/>
          <p:cNvSpPr/>
          <p:nvPr/>
        </p:nvSpPr>
        <p:spPr>
          <a:xfrm>
            <a:off x="5063067" y="1169367"/>
            <a:ext cx="3539067" cy="1077218"/>
          </a:xfrm>
          <a:prstGeom prst="rect">
            <a:avLst/>
          </a:prstGeom>
          <a:ln>
            <a:solidFill>
              <a:schemeClr val="tx1"/>
            </a:solidFill>
          </a:ln>
        </p:spPr>
        <p:txBody>
          <a:bodyPr wrap="square">
            <a:spAutoFit/>
          </a:bodyPr>
          <a:lstStyle/>
          <a:p>
            <a:r>
              <a:rPr lang="fr-FR" sz="3200" dirty="0" err="1">
                <a:solidFill>
                  <a:schemeClr val="tx1"/>
                </a:solidFill>
                <a:latin typeface="Corbel"/>
                <a:cs typeface="Corbel"/>
                <a:sym typeface="Wingdings"/>
              </a:rPr>
              <a:t>Σ</a:t>
            </a:r>
            <a:r>
              <a:rPr lang="fr-FR" sz="3200" dirty="0">
                <a:solidFill>
                  <a:schemeClr val="tx1"/>
                </a:solidFill>
                <a:latin typeface="Corbel"/>
                <a:cs typeface="Corbel"/>
                <a:sym typeface="Wingdings"/>
              </a:rPr>
              <a:t> = URV</a:t>
            </a:r>
            <a:r>
              <a:rPr lang="fr-FR" sz="3200" baseline="30000" dirty="0">
                <a:solidFill>
                  <a:schemeClr val="tx1"/>
                </a:solidFill>
                <a:latin typeface="Corbel"/>
                <a:cs typeface="Corbel"/>
                <a:sym typeface="Wingdings"/>
              </a:rPr>
              <a:t>+</a:t>
            </a:r>
            <a:r>
              <a:rPr lang="fr-FR" sz="3200" dirty="0">
                <a:solidFill>
                  <a:schemeClr val="tx1"/>
                </a:solidFill>
                <a:latin typeface="Corbel"/>
                <a:cs typeface="Corbel"/>
                <a:sym typeface="Wingdings"/>
              </a:rPr>
              <a:t>, </a:t>
            </a:r>
            <a:r>
              <a:rPr lang="fr-FR" sz="3200" dirty="0" err="1">
                <a:solidFill>
                  <a:schemeClr val="tx1"/>
                </a:solidFill>
                <a:latin typeface="Corbel"/>
                <a:cs typeface="Corbel"/>
                <a:sym typeface="Wingdings"/>
              </a:rPr>
              <a:t>Σ</a:t>
            </a:r>
            <a:r>
              <a:rPr lang="fr-FR" sz="3200" baseline="30000" dirty="0">
                <a:solidFill>
                  <a:schemeClr val="tx1"/>
                </a:solidFill>
                <a:latin typeface="Corbel"/>
                <a:cs typeface="Corbel"/>
                <a:sym typeface="Wingdings"/>
              </a:rPr>
              <a:t>+</a:t>
            </a:r>
            <a:r>
              <a:rPr lang="fr-FR" sz="3200" dirty="0">
                <a:solidFill>
                  <a:schemeClr val="tx1"/>
                </a:solidFill>
                <a:latin typeface="Corbel"/>
                <a:cs typeface="Corbel"/>
                <a:sym typeface="Wingdings"/>
              </a:rPr>
              <a:t> = VRU</a:t>
            </a:r>
            <a:r>
              <a:rPr lang="fr-FR" sz="3200" baseline="30000" dirty="0">
                <a:solidFill>
                  <a:schemeClr val="tx1"/>
                </a:solidFill>
                <a:latin typeface="Corbel"/>
                <a:cs typeface="Corbel"/>
                <a:sym typeface="Wingdings"/>
              </a:rPr>
              <a:t>+</a:t>
            </a:r>
          </a:p>
          <a:p>
            <a:r>
              <a:rPr lang="fr-FR" sz="3200" dirty="0" smtClean="0">
                <a:solidFill>
                  <a:schemeClr val="tx1"/>
                </a:solidFill>
                <a:latin typeface="Corbel"/>
                <a:cs typeface="Corbel"/>
                <a:sym typeface="Wingdings"/>
              </a:rPr>
              <a:t>U</a:t>
            </a:r>
            <a:r>
              <a:rPr lang="fr-FR" sz="3200" dirty="0">
                <a:solidFill>
                  <a:schemeClr val="tx1"/>
                </a:solidFill>
                <a:latin typeface="Corbel"/>
                <a:cs typeface="Corbel"/>
                <a:sym typeface="Wingdings"/>
              </a:rPr>
              <a:t>,V </a:t>
            </a:r>
            <a:r>
              <a:rPr lang="fr-FR" sz="3200" dirty="0" err="1" smtClean="0">
                <a:solidFill>
                  <a:schemeClr val="tx1"/>
                </a:solidFill>
                <a:latin typeface="Corbel"/>
                <a:cs typeface="Corbel"/>
                <a:sym typeface="Wingdings"/>
              </a:rPr>
              <a:t>unitaries</a:t>
            </a:r>
            <a:endParaRPr lang="fr-FR" sz="3200" dirty="0">
              <a:solidFill>
                <a:schemeClr val="tx1"/>
              </a:solidFill>
              <a:latin typeface="Corbel"/>
              <a:cs typeface="Corbel"/>
              <a:sym typeface="Wingdings"/>
            </a:endParaRPr>
          </a:p>
        </p:txBody>
      </p:sp>
      <p:sp>
        <p:nvSpPr>
          <p:cNvPr id="15" name="Rectangle 14"/>
          <p:cNvSpPr/>
          <p:nvPr/>
        </p:nvSpPr>
        <p:spPr>
          <a:xfrm>
            <a:off x="2658531" y="2828839"/>
            <a:ext cx="4030136" cy="1077218"/>
          </a:xfrm>
          <a:prstGeom prst="rect">
            <a:avLst/>
          </a:prstGeom>
          <a:ln>
            <a:solidFill>
              <a:schemeClr val="tx1"/>
            </a:solidFill>
          </a:ln>
        </p:spPr>
        <p:txBody>
          <a:bodyPr wrap="square">
            <a:spAutoFit/>
          </a:bodyPr>
          <a:lstStyle/>
          <a:p>
            <a:pPr algn="ctr"/>
            <a:r>
              <a:rPr lang="fr-FR" sz="3200" dirty="0" smtClean="0">
                <a:solidFill>
                  <a:schemeClr val="tx1"/>
                </a:solidFill>
                <a:latin typeface="Corbel"/>
                <a:cs typeface="Corbel"/>
                <a:sym typeface="Wingdings"/>
              </a:rPr>
              <a:t>R=1 =&gt; </a:t>
            </a:r>
            <a:r>
              <a:rPr lang="fr-FR" sz="3200" dirty="0" err="1" smtClean="0">
                <a:solidFill>
                  <a:schemeClr val="tx1"/>
                </a:solidFill>
                <a:latin typeface="Corbel"/>
                <a:cs typeface="Corbel"/>
                <a:sym typeface="Wingdings"/>
              </a:rPr>
              <a:t>Σ</a:t>
            </a:r>
            <a:r>
              <a:rPr lang="fr-FR" sz="3200" dirty="0" smtClean="0">
                <a:solidFill>
                  <a:schemeClr val="tx1"/>
                </a:solidFill>
                <a:latin typeface="Corbel"/>
                <a:cs typeface="Corbel"/>
                <a:sym typeface="Wingdings"/>
              </a:rPr>
              <a:t> =  </a:t>
            </a:r>
            <a:r>
              <a:rPr lang="fr-FR" sz="3200" dirty="0" err="1" smtClean="0">
                <a:solidFill>
                  <a:schemeClr val="tx1"/>
                </a:solidFill>
                <a:latin typeface="Corbel"/>
                <a:cs typeface="Corbel"/>
                <a:sym typeface="Wingdings"/>
              </a:rPr>
              <a:t>Σ</a:t>
            </a:r>
            <a:r>
              <a:rPr lang="fr-FR" sz="3200" baseline="30000" dirty="0" smtClean="0">
                <a:solidFill>
                  <a:schemeClr val="tx1"/>
                </a:solidFill>
                <a:latin typeface="Corbel"/>
                <a:cs typeface="Corbel"/>
                <a:sym typeface="Wingdings"/>
              </a:rPr>
              <a:t>+</a:t>
            </a:r>
            <a:r>
              <a:rPr lang="fr-FR" sz="3200" dirty="0" smtClean="0">
                <a:solidFill>
                  <a:schemeClr val="tx1"/>
                </a:solidFill>
                <a:latin typeface="Corbel"/>
                <a:cs typeface="Corbel"/>
                <a:sym typeface="Wingdings"/>
              </a:rPr>
              <a:t>= Σ</a:t>
            </a:r>
            <a:r>
              <a:rPr lang="fr-FR" sz="3200" baseline="30000" dirty="0" smtClean="0">
                <a:solidFill>
                  <a:schemeClr val="tx1"/>
                </a:solidFill>
                <a:latin typeface="Corbel"/>
                <a:cs typeface="Corbel"/>
                <a:sym typeface="Wingdings"/>
              </a:rPr>
              <a:t>-1</a:t>
            </a:r>
            <a:endParaRPr lang="fr-FR" sz="3200" dirty="0" smtClean="0">
              <a:solidFill>
                <a:schemeClr val="tx1"/>
              </a:solidFill>
              <a:latin typeface="Corbel"/>
              <a:cs typeface="Corbel"/>
              <a:sym typeface="Wingdings"/>
            </a:endParaRPr>
          </a:p>
          <a:p>
            <a:pPr algn="ctr"/>
            <a:r>
              <a:rPr lang="fr-FR" sz="3200" dirty="0" smtClean="0">
                <a:solidFill>
                  <a:schemeClr val="tx1"/>
                </a:solidFill>
                <a:latin typeface="Corbel"/>
                <a:cs typeface="Corbel"/>
                <a:sym typeface="Wingdings"/>
              </a:rPr>
              <a:t>Real matrices?</a:t>
            </a:r>
            <a:endParaRPr lang="fr-FR" sz="3200" dirty="0">
              <a:solidFill>
                <a:schemeClr val="tx1"/>
              </a:solidFill>
              <a:latin typeface="Corbel"/>
              <a:cs typeface="Corbel"/>
              <a:sym typeface="Wingdings"/>
            </a:endParaRPr>
          </a:p>
        </p:txBody>
      </p:sp>
      <p:sp>
        <p:nvSpPr>
          <p:cNvPr id="17" name="Flèche vers le bas 16"/>
          <p:cNvSpPr/>
          <p:nvPr/>
        </p:nvSpPr>
        <p:spPr>
          <a:xfrm>
            <a:off x="3657599" y="2302936"/>
            <a:ext cx="558800" cy="524926"/>
          </a:xfrm>
          <a:prstGeom prst="downArrow">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Flèche vers le bas 17"/>
          <p:cNvSpPr/>
          <p:nvPr/>
        </p:nvSpPr>
        <p:spPr>
          <a:xfrm>
            <a:off x="5283197" y="2286004"/>
            <a:ext cx="558800" cy="541858"/>
          </a:xfrm>
          <a:prstGeom prst="downArrow">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Rectangle 19"/>
          <p:cNvSpPr/>
          <p:nvPr/>
        </p:nvSpPr>
        <p:spPr>
          <a:xfrm>
            <a:off x="1642531" y="4403632"/>
            <a:ext cx="6096000" cy="2062103"/>
          </a:xfrm>
          <a:prstGeom prst="rect">
            <a:avLst/>
          </a:prstGeom>
          <a:ln>
            <a:solidFill>
              <a:schemeClr val="tx1"/>
            </a:solidFill>
          </a:ln>
        </p:spPr>
        <p:txBody>
          <a:bodyPr wrap="square">
            <a:spAutoFit/>
          </a:bodyPr>
          <a:lstStyle/>
          <a:p>
            <a:pPr algn="ctr"/>
            <a:r>
              <a:rPr lang="fr-FR" sz="3200" b="1" i="1" dirty="0" err="1" smtClean="0">
                <a:solidFill>
                  <a:schemeClr val="tx1"/>
                </a:solidFill>
                <a:latin typeface="Corbel"/>
                <a:cs typeface="Corbel"/>
                <a:sym typeface="Wingdings"/>
              </a:rPr>
              <a:t>Continuity</a:t>
            </a:r>
            <a:r>
              <a:rPr lang="fr-FR" sz="3200" b="1" i="1" dirty="0" smtClean="0">
                <a:solidFill>
                  <a:schemeClr val="tx1"/>
                </a:solidFill>
                <a:latin typeface="Corbel"/>
                <a:cs typeface="Corbel"/>
                <a:sym typeface="Wingdings"/>
              </a:rPr>
              <a:t> of </a:t>
            </a:r>
            <a:r>
              <a:rPr lang="fr-FR" sz="3200" b="1" i="1" dirty="0" err="1" smtClean="0">
                <a:solidFill>
                  <a:schemeClr val="tx1"/>
                </a:solidFill>
                <a:latin typeface="Corbel"/>
                <a:cs typeface="Corbel"/>
                <a:sym typeface="Wingdings"/>
              </a:rPr>
              <a:t>contexts</a:t>
            </a:r>
            <a:endParaRPr lang="fr-FR" sz="3200" b="1" i="1" dirty="0" smtClean="0">
              <a:solidFill>
                <a:schemeClr val="tx1"/>
              </a:solidFill>
              <a:latin typeface="Corbel"/>
              <a:cs typeface="Corbel"/>
              <a:sym typeface="Wingdings"/>
            </a:endParaRPr>
          </a:p>
          <a:p>
            <a:pPr algn="ctr"/>
            <a:r>
              <a:rPr lang="fr-FR" sz="3200" dirty="0" err="1" smtClean="0">
                <a:solidFill>
                  <a:schemeClr val="tx1"/>
                </a:solidFill>
                <a:latin typeface="Corbel"/>
                <a:cs typeface="Corbel"/>
                <a:sym typeface="Wingdings"/>
              </a:rPr>
              <a:t>Continuous</a:t>
            </a:r>
            <a:r>
              <a:rPr lang="fr-FR" sz="3200" dirty="0" smtClean="0">
                <a:solidFill>
                  <a:schemeClr val="tx1"/>
                </a:solidFill>
                <a:latin typeface="Corbel"/>
                <a:cs typeface="Corbel"/>
                <a:sym typeface="Wingdings"/>
              </a:rPr>
              <a:t> </a:t>
            </a:r>
            <a:r>
              <a:rPr lang="fr-FR" sz="3200" dirty="0" err="1" smtClean="0">
                <a:solidFill>
                  <a:schemeClr val="tx1"/>
                </a:solidFill>
                <a:latin typeface="Corbel"/>
                <a:cs typeface="Corbel"/>
                <a:sym typeface="Wingdings"/>
              </a:rPr>
              <a:t>path</a:t>
            </a:r>
            <a:r>
              <a:rPr lang="fr-FR" sz="3200" dirty="0" smtClean="0">
                <a:solidFill>
                  <a:schemeClr val="tx1"/>
                </a:solidFill>
                <a:latin typeface="Corbel"/>
                <a:cs typeface="Corbel"/>
                <a:sym typeface="Wingdings"/>
              </a:rPr>
              <a:t> </a:t>
            </a:r>
            <a:r>
              <a:rPr lang="fr-FR" sz="3200" dirty="0" err="1" smtClean="0">
                <a:solidFill>
                  <a:schemeClr val="tx1"/>
                </a:solidFill>
                <a:latin typeface="Corbel"/>
                <a:cs typeface="Corbel"/>
                <a:sym typeface="Wingdings"/>
              </a:rPr>
              <a:t>relating</a:t>
            </a:r>
            <a:r>
              <a:rPr lang="fr-FR" sz="3200" dirty="0" smtClean="0">
                <a:solidFill>
                  <a:schemeClr val="tx1"/>
                </a:solidFill>
                <a:latin typeface="Corbel"/>
                <a:cs typeface="Corbel"/>
                <a:sym typeface="Wingdings"/>
              </a:rPr>
              <a:t> </a:t>
            </a:r>
            <a:r>
              <a:rPr lang="fr-FR" sz="3200" dirty="0" err="1" smtClean="0">
                <a:solidFill>
                  <a:schemeClr val="tx1"/>
                </a:solidFill>
                <a:latin typeface="Corbel"/>
                <a:cs typeface="Corbel"/>
                <a:sym typeface="Wingdings"/>
              </a:rPr>
              <a:t>identity</a:t>
            </a:r>
            <a:r>
              <a:rPr lang="fr-FR" sz="3200" dirty="0" smtClean="0">
                <a:solidFill>
                  <a:schemeClr val="tx1"/>
                </a:solidFill>
                <a:latin typeface="Corbel"/>
                <a:cs typeface="Corbel"/>
                <a:sym typeface="Wingdings"/>
              </a:rPr>
              <a:t> and permutation</a:t>
            </a:r>
          </a:p>
          <a:p>
            <a:pPr algn="ctr"/>
            <a:r>
              <a:rPr lang="fr-FR" sz="3200" b="1" dirty="0" err="1" smtClean="0">
                <a:solidFill>
                  <a:schemeClr val="tx1"/>
                </a:solidFill>
                <a:latin typeface="Corbel"/>
                <a:cs typeface="Corbel"/>
                <a:sym typeface="Wingdings"/>
              </a:rPr>
              <a:t>Σ</a:t>
            </a:r>
            <a:r>
              <a:rPr lang="fr-FR" sz="3200" b="1" dirty="0" smtClean="0">
                <a:solidFill>
                  <a:schemeClr val="tx1"/>
                </a:solidFill>
                <a:latin typeface="Corbel"/>
                <a:cs typeface="Corbel"/>
                <a:sym typeface="Wingdings"/>
              </a:rPr>
              <a:t> = </a:t>
            </a:r>
            <a:r>
              <a:rPr lang="fr-FR" sz="3200" b="1" dirty="0" err="1" smtClean="0">
                <a:solidFill>
                  <a:schemeClr val="tx1"/>
                </a:solidFill>
                <a:latin typeface="Corbel"/>
                <a:cs typeface="Corbel"/>
                <a:sym typeface="Wingdings"/>
              </a:rPr>
              <a:t>complex</a:t>
            </a:r>
            <a:r>
              <a:rPr lang="fr-FR" sz="3200" b="1" dirty="0" smtClean="0">
                <a:solidFill>
                  <a:schemeClr val="tx1"/>
                </a:solidFill>
                <a:latin typeface="Corbel"/>
                <a:cs typeface="Corbel"/>
                <a:sym typeface="Wingdings"/>
              </a:rPr>
              <a:t>, </a:t>
            </a:r>
            <a:r>
              <a:rPr lang="fr-FR" sz="3200" b="1" dirty="0" err="1" smtClean="0">
                <a:solidFill>
                  <a:schemeClr val="tx1"/>
                </a:solidFill>
                <a:latin typeface="Corbel"/>
                <a:cs typeface="Corbel"/>
                <a:sym typeface="Wingdings"/>
              </a:rPr>
              <a:t>unitary</a:t>
            </a:r>
            <a:r>
              <a:rPr lang="fr-FR" sz="3200" b="1" dirty="0" smtClean="0">
                <a:solidFill>
                  <a:schemeClr val="tx1"/>
                </a:solidFill>
                <a:latin typeface="Corbel"/>
                <a:cs typeface="Corbel"/>
                <a:sym typeface="Wingdings"/>
              </a:rPr>
              <a:t> matrix  </a:t>
            </a:r>
          </a:p>
        </p:txBody>
      </p:sp>
      <p:sp>
        <p:nvSpPr>
          <p:cNvPr id="22" name="Flèche vers le bas 21"/>
          <p:cNvSpPr/>
          <p:nvPr/>
        </p:nvSpPr>
        <p:spPr>
          <a:xfrm>
            <a:off x="4504264" y="3945475"/>
            <a:ext cx="558800" cy="440261"/>
          </a:xfrm>
          <a:prstGeom prst="downArrow">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054549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3995" y="67732"/>
            <a:ext cx="8686800" cy="1143000"/>
          </a:xfrm>
        </p:spPr>
        <p:txBody>
          <a:bodyPr>
            <a:noAutofit/>
          </a:bodyPr>
          <a:lstStyle/>
          <a:p>
            <a:r>
              <a:rPr lang="fr-FR" sz="4000" dirty="0" smtClean="0"/>
              <a:t>And </a:t>
            </a:r>
            <a:r>
              <a:rPr lang="fr-FR" sz="4000" dirty="0" err="1" smtClean="0"/>
              <a:t>finally</a:t>
            </a:r>
            <a:r>
              <a:rPr lang="fr-FR" sz="4000" dirty="0" smtClean="0"/>
              <a:t>: </a:t>
            </a:r>
            <a:r>
              <a:rPr lang="fr-FR" sz="4000" dirty="0" err="1" smtClean="0"/>
              <a:t>Usual</a:t>
            </a:r>
            <a:r>
              <a:rPr lang="fr-FR" sz="4000" dirty="0" smtClean="0"/>
              <a:t> quantum </a:t>
            </a:r>
            <a:r>
              <a:rPr lang="fr-FR" sz="4000" dirty="0" err="1" smtClean="0"/>
              <a:t>formalism</a:t>
            </a:r>
            <a:r>
              <a:rPr lang="fr-FR" sz="4000" dirty="0" smtClean="0"/>
              <a:t> </a:t>
            </a:r>
            <a:endParaRPr lang="fr-FR" sz="4000" i="1" dirty="0"/>
          </a:p>
        </p:txBody>
      </p:sp>
      <p:sp>
        <p:nvSpPr>
          <p:cNvPr id="12" name="ZoneTexte 11"/>
          <p:cNvSpPr txBox="1"/>
          <p:nvPr/>
        </p:nvSpPr>
        <p:spPr>
          <a:xfrm>
            <a:off x="2201330" y="2629739"/>
            <a:ext cx="4809066" cy="1200329"/>
          </a:xfrm>
          <a:prstGeom prst="rect">
            <a:avLst/>
          </a:prstGeom>
          <a:noFill/>
          <a:ln>
            <a:solidFill>
              <a:schemeClr val="tx1"/>
            </a:solidFill>
          </a:ln>
        </p:spPr>
        <p:txBody>
          <a:bodyPr wrap="square" rtlCol="0">
            <a:spAutoFit/>
          </a:bodyPr>
          <a:lstStyle/>
          <a:p>
            <a:pPr marL="571500" indent="-571500">
              <a:buFont typeface="Arial"/>
              <a:buChar char="•"/>
            </a:pPr>
            <a:r>
              <a:rPr lang="fr-FR" sz="3600" dirty="0" err="1" smtClean="0">
                <a:solidFill>
                  <a:schemeClr val="tx1"/>
                </a:solidFill>
                <a:latin typeface="Corbel"/>
                <a:cs typeface="Corbel"/>
                <a:sym typeface="Wingdings"/>
              </a:rPr>
              <a:t>P</a:t>
            </a:r>
            <a:r>
              <a:rPr lang="fr-FR" sz="3600" baseline="-25000" dirty="0" err="1" smtClean="0">
                <a:solidFill>
                  <a:srgbClr val="00FFFF"/>
                </a:solidFill>
                <a:latin typeface="Corbel"/>
                <a:cs typeface="Corbel"/>
                <a:sym typeface="Wingdings"/>
              </a:rPr>
              <a:t>vj</a:t>
            </a:r>
            <a:r>
              <a:rPr lang="fr-FR" sz="3600" baseline="-25000" dirty="0" err="1" smtClean="0">
                <a:solidFill>
                  <a:schemeClr val="tx1"/>
                </a:solidFill>
                <a:latin typeface="Corbel"/>
                <a:cs typeface="Corbel"/>
                <a:sym typeface="Wingdings"/>
              </a:rPr>
              <a:t>|</a:t>
            </a:r>
            <a:r>
              <a:rPr lang="fr-FR" sz="3600" baseline="-25000" dirty="0" err="1" smtClean="0">
                <a:solidFill>
                  <a:srgbClr val="FFCD32"/>
                </a:solidFill>
                <a:latin typeface="Corbel"/>
                <a:cs typeface="Corbel"/>
                <a:sym typeface="Wingdings"/>
              </a:rPr>
              <a:t>ui</a:t>
            </a:r>
            <a:r>
              <a:rPr lang="fr-FR" sz="3600" dirty="0" smtClean="0">
                <a:solidFill>
                  <a:schemeClr val="tx1"/>
                </a:solidFill>
                <a:latin typeface="Corbel"/>
                <a:cs typeface="Corbel"/>
                <a:sym typeface="Wingdings"/>
              </a:rPr>
              <a:t> = Tr</a:t>
            </a:r>
            <a:r>
              <a:rPr lang="fr-FR" sz="3600" dirty="0">
                <a:solidFill>
                  <a:schemeClr val="tx1"/>
                </a:solidFill>
                <a:latin typeface="Corbel"/>
                <a:cs typeface="Corbel"/>
                <a:sym typeface="Wingdings"/>
              </a:rPr>
              <a:t>[</a:t>
            </a:r>
            <a:r>
              <a:rPr lang="fr-FR" sz="3600" dirty="0">
                <a:solidFill>
                  <a:srgbClr val="FFCD32"/>
                </a:solidFill>
                <a:latin typeface="Corbel"/>
                <a:cs typeface="Corbel"/>
                <a:sym typeface="Wingdings"/>
              </a:rPr>
              <a:t>P</a:t>
            </a:r>
            <a:r>
              <a:rPr lang="fr-FR" sz="3600" baseline="-25000" dirty="0">
                <a:solidFill>
                  <a:srgbClr val="FFCD32"/>
                </a:solidFill>
                <a:latin typeface="Corbel"/>
                <a:cs typeface="Corbel"/>
                <a:sym typeface="Wingdings"/>
              </a:rPr>
              <a:t>i</a:t>
            </a:r>
            <a:r>
              <a:rPr lang="fr-FR" sz="3600" dirty="0">
                <a:solidFill>
                  <a:schemeClr val="tx1"/>
                </a:solidFill>
                <a:latin typeface="Corbel"/>
                <a:cs typeface="Corbel"/>
                <a:sym typeface="Wingdings"/>
              </a:rPr>
              <a:t> </a:t>
            </a:r>
            <a:r>
              <a:rPr lang="fr-FR" sz="3600" dirty="0" err="1" smtClean="0">
                <a:solidFill>
                  <a:srgbClr val="00FFFF"/>
                </a:solidFill>
                <a:latin typeface="Corbel"/>
                <a:cs typeface="Corbel"/>
                <a:sym typeface="Wingdings"/>
              </a:rPr>
              <a:t>Σ</a:t>
            </a:r>
            <a:r>
              <a:rPr lang="fr-FR" sz="3600" baseline="-25000" dirty="0" err="1" smtClean="0">
                <a:solidFill>
                  <a:srgbClr val="00FFFF"/>
                </a:solidFill>
                <a:latin typeface="Corbel"/>
                <a:cs typeface="Corbel"/>
                <a:sym typeface="Wingdings"/>
              </a:rPr>
              <a:t>v|u</a:t>
            </a:r>
            <a:r>
              <a:rPr lang="fr-FR" sz="3600" baseline="30000" dirty="0" err="1" smtClean="0">
                <a:solidFill>
                  <a:srgbClr val="00FFFF"/>
                </a:solidFill>
                <a:latin typeface="Corbel"/>
                <a:cs typeface="Corbel"/>
                <a:sym typeface="Wingdings"/>
              </a:rPr>
              <a:t>+</a:t>
            </a:r>
            <a:r>
              <a:rPr lang="fr-FR" sz="3600" dirty="0" err="1" smtClean="0">
                <a:solidFill>
                  <a:srgbClr val="00FFFF"/>
                </a:solidFill>
                <a:latin typeface="Corbel"/>
                <a:cs typeface="Corbel"/>
                <a:sym typeface="Wingdings"/>
              </a:rPr>
              <a:t>P</a:t>
            </a:r>
            <a:r>
              <a:rPr lang="fr-FR" sz="3600" baseline="-25000" dirty="0" err="1" smtClean="0">
                <a:solidFill>
                  <a:srgbClr val="00FFFF"/>
                </a:solidFill>
                <a:latin typeface="Corbel"/>
                <a:cs typeface="Corbel"/>
                <a:sym typeface="Wingdings"/>
              </a:rPr>
              <a:t>j</a:t>
            </a:r>
            <a:r>
              <a:rPr lang="fr-FR" sz="3600" dirty="0" err="1" smtClean="0">
                <a:solidFill>
                  <a:srgbClr val="00FFFF"/>
                </a:solidFill>
                <a:latin typeface="Corbel"/>
                <a:cs typeface="Corbel"/>
                <a:sym typeface="Wingdings"/>
              </a:rPr>
              <a:t>Σ</a:t>
            </a:r>
            <a:r>
              <a:rPr lang="fr-FR" sz="3600" baseline="-25000" dirty="0" err="1" smtClean="0">
                <a:solidFill>
                  <a:srgbClr val="00FFFF"/>
                </a:solidFill>
                <a:latin typeface="Corbel"/>
                <a:cs typeface="Corbel"/>
                <a:sym typeface="Wingdings"/>
              </a:rPr>
              <a:t>v|u</a:t>
            </a:r>
            <a:r>
              <a:rPr lang="fr-FR" sz="3600" dirty="0" smtClean="0">
                <a:solidFill>
                  <a:schemeClr val="tx1"/>
                </a:solidFill>
                <a:latin typeface="Corbel"/>
                <a:cs typeface="Corbel"/>
                <a:sym typeface="Wingdings"/>
              </a:rPr>
              <a:t>]</a:t>
            </a:r>
          </a:p>
          <a:p>
            <a:pPr marL="571500" indent="-571500">
              <a:buFont typeface="Arial"/>
              <a:buChar char="•"/>
            </a:pPr>
            <a:r>
              <a:rPr lang="fr-FR" sz="3600" dirty="0" err="1">
                <a:solidFill>
                  <a:schemeClr val="tx1"/>
                </a:solidFill>
                <a:latin typeface="Corbel"/>
                <a:cs typeface="Corbel"/>
                <a:sym typeface="Wingdings"/>
              </a:rPr>
              <a:t>P</a:t>
            </a:r>
            <a:r>
              <a:rPr lang="fr-FR" sz="3600" baseline="-25000" dirty="0" err="1">
                <a:solidFill>
                  <a:srgbClr val="00FFFF"/>
                </a:solidFill>
                <a:latin typeface="Corbel"/>
                <a:cs typeface="Corbel"/>
                <a:sym typeface="Wingdings"/>
              </a:rPr>
              <a:t>vj</a:t>
            </a:r>
            <a:r>
              <a:rPr lang="fr-FR" sz="3600" baseline="-25000" dirty="0" err="1">
                <a:solidFill>
                  <a:schemeClr val="tx1"/>
                </a:solidFill>
                <a:latin typeface="Corbel"/>
                <a:cs typeface="Corbel"/>
                <a:sym typeface="Wingdings"/>
              </a:rPr>
              <a:t>|</a:t>
            </a:r>
            <a:r>
              <a:rPr lang="fr-FR" sz="3600" baseline="-25000" dirty="0" err="1">
                <a:solidFill>
                  <a:srgbClr val="FFCD32"/>
                </a:solidFill>
                <a:latin typeface="Corbel"/>
                <a:cs typeface="Corbel"/>
                <a:sym typeface="Wingdings"/>
              </a:rPr>
              <a:t>ui</a:t>
            </a:r>
            <a:r>
              <a:rPr lang="fr-FR" sz="3600" dirty="0">
                <a:solidFill>
                  <a:schemeClr val="tx1"/>
                </a:solidFill>
                <a:latin typeface="Corbel"/>
                <a:cs typeface="Corbel"/>
                <a:sym typeface="Wingdings"/>
              </a:rPr>
              <a:t> = Tr</a:t>
            </a:r>
            <a:r>
              <a:rPr lang="fr-FR" sz="3600" dirty="0" smtClean="0">
                <a:solidFill>
                  <a:schemeClr val="tx1"/>
                </a:solidFill>
                <a:latin typeface="Corbel"/>
                <a:cs typeface="Corbel"/>
                <a:sym typeface="Wingdings"/>
              </a:rPr>
              <a:t>[</a:t>
            </a:r>
            <a:r>
              <a:rPr lang="fr-FR" sz="3600" dirty="0" err="1">
                <a:solidFill>
                  <a:srgbClr val="FFCD32"/>
                </a:solidFill>
                <a:latin typeface="Corbel"/>
                <a:cs typeface="Corbel"/>
                <a:sym typeface="Wingdings"/>
              </a:rPr>
              <a:t>Σ</a:t>
            </a:r>
            <a:r>
              <a:rPr lang="fr-FR" sz="3600" baseline="-25000" dirty="0" err="1">
                <a:solidFill>
                  <a:srgbClr val="FFCD32"/>
                </a:solidFill>
                <a:latin typeface="Corbel"/>
                <a:cs typeface="Corbel"/>
                <a:sym typeface="Wingdings"/>
              </a:rPr>
              <a:t>v|u</a:t>
            </a:r>
            <a:r>
              <a:rPr lang="fr-FR" sz="3600" dirty="0" err="1" smtClean="0">
                <a:solidFill>
                  <a:srgbClr val="FFCD32"/>
                </a:solidFill>
                <a:latin typeface="Corbel"/>
                <a:cs typeface="Corbel"/>
                <a:sym typeface="Wingdings"/>
              </a:rPr>
              <a:t>P</a:t>
            </a:r>
            <a:r>
              <a:rPr lang="fr-FR" sz="3600" baseline="-25000" dirty="0" err="1" smtClean="0">
                <a:solidFill>
                  <a:srgbClr val="FFCD32"/>
                </a:solidFill>
                <a:latin typeface="Corbel"/>
                <a:cs typeface="Corbel"/>
                <a:sym typeface="Wingdings"/>
              </a:rPr>
              <a:t>i</a:t>
            </a:r>
            <a:r>
              <a:rPr lang="fr-FR" sz="3600" dirty="0" smtClean="0">
                <a:solidFill>
                  <a:srgbClr val="FFCD32"/>
                </a:solidFill>
                <a:latin typeface="Corbel"/>
                <a:cs typeface="Corbel"/>
                <a:sym typeface="Wingdings"/>
              </a:rPr>
              <a:t> </a:t>
            </a:r>
            <a:r>
              <a:rPr lang="fr-FR" sz="3600" dirty="0" err="1">
                <a:solidFill>
                  <a:srgbClr val="FFCD32"/>
                </a:solidFill>
                <a:latin typeface="Corbel"/>
                <a:cs typeface="Corbel"/>
                <a:sym typeface="Wingdings"/>
              </a:rPr>
              <a:t>Σ</a:t>
            </a:r>
            <a:r>
              <a:rPr lang="fr-FR" sz="3600" baseline="-25000" dirty="0" err="1">
                <a:solidFill>
                  <a:srgbClr val="FFCD32"/>
                </a:solidFill>
                <a:latin typeface="Corbel"/>
                <a:cs typeface="Corbel"/>
                <a:sym typeface="Wingdings"/>
              </a:rPr>
              <a:t>v|u</a:t>
            </a:r>
            <a:r>
              <a:rPr lang="fr-FR" sz="3600" baseline="30000" dirty="0" err="1">
                <a:solidFill>
                  <a:srgbClr val="FFCD32"/>
                </a:solidFill>
                <a:latin typeface="Corbel"/>
                <a:cs typeface="Corbel"/>
                <a:sym typeface="Wingdings"/>
              </a:rPr>
              <a:t>+</a:t>
            </a:r>
            <a:r>
              <a:rPr lang="fr-FR" sz="3600" dirty="0" err="1" smtClean="0">
                <a:solidFill>
                  <a:srgbClr val="00FFFF"/>
                </a:solidFill>
                <a:latin typeface="Corbel"/>
                <a:cs typeface="Corbel"/>
                <a:sym typeface="Wingdings"/>
              </a:rPr>
              <a:t>P</a:t>
            </a:r>
            <a:r>
              <a:rPr lang="fr-FR" sz="3600" baseline="-25000" dirty="0" err="1" smtClean="0">
                <a:solidFill>
                  <a:srgbClr val="00FFFF"/>
                </a:solidFill>
                <a:latin typeface="Corbel"/>
                <a:cs typeface="Corbel"/>
                <a:sym typeface="Wingdings"/>
              </a:rPr>
              <a:t>j</a:t>
            </a:r>
            <a:r>
              <a:rPr lang="fr-FR" sz="3600" dirty="0" smtClean="0">
                <a:solidFill>
                  <a:schemeClr val="tx1"/>
                </a:solidFill>
                <a:latin typeface="Corbel"/>
                <a:cs typeface="Corbel"/>
                <a:sym typeface="Wingdings"/>
              </a:rPr>
              <a:t>]</a:t>
            </a:r>
          </a:p>
        </p:txBody>
      </p:sp>
      <p:cxnSp>
        <p:nvCxnSpPr>
          <p:cNvPr id="6" name="Connecteur droit avec flèche 5"/>
          <p:cNvCxnSpPr/>
          <p:nvPr/>
        </p:nvCxnSpPr>
        <p:spPr>
          <a:xfrm flipV="1">
            <a:off x="7416800" y="2734733"/>
            <a:ext cx="914400" cy="1557867"/>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8207217" y="3274368"/>
            <a:ext cx="628831" cy="707886"/>
          </a:xfrm>
          <a:prstGeom prst="rect">
            <a:avLst/>
          </a:prstGeom>
        </p:spPr>
        <p:txBody>
          <a:bodyPr wrap="none">
            <a:spAutoFit/>
          </a:bodyPr>
          <a:lstStyle/>
          <a:p>
            <a:r>
              <a:rPr lang="fr-FR" sz="4000" b="1" dirty="0" err="1">
                <a:solidFill>
                  <a:srgbClr val="FFCD32"/>
                </a:solidFill>
                <a:latin typeface="Corbel"/>
                <a:cs typeface="Corbel"/>
                <a:sym typeface="Wingdings"/>
              </a:rPr>
              <a:t>U</a:t>
            </a:r>
            <a:r>
              <a:rPr lang="fr-FR" sz="4000" b="1" baseline="-25000" dirty="0" err="1">
                <a:solidFill>
                  <a:srgbClr val="FFCD32"/>
                </a:solidFill>
                <a:latin typeface="Corbel"/>
                <a:cs typeface="Corbel"/>
                <a:sym typeface="Wingdings"/>
              </a:rPr>
              <a:t>i</a:t>
            </a:r>
            <a:r>
              <a:rPr lang="fr-FR" sz="4000" b="1" dirty="0">
                <a:solidFill>
                  <a:srgbClr val="FFFFFF"/>
                </a:solidFill>
                <a:latin typeface="Corbel"/>
                <a:cs typeface="Corbel"/>
                <a:sym typeface="Wingdings"/>
              </a:rPr>
              <a:t> </a:t>
            </a:r>
            <a:endParaRPr lang="fr-FR" sz="4000" dirty="0"/>
          </a:p>
        </p:txBody>
      </p:sp>
      <p:cxnSp>
        <p:nvCxnSpPr>
          <p:cNvPr id="13" name="Connecteur droit avec flèche 12"/>
          <p:cNvCxnSpPr/>
          <p:nvPr/>
        </p:nvCxnSpPr>
        <p:spPr>
          <a:xfrm flipH="1" flipV="1">
            <a:off x="440267" y="2599267"/>
            <a:ext cx="1168400" cy="1727201"/>
          </a:xfrm>
          <a:prstGeom prst="straightConnector1">
            <a:avLst/>
          </a:prstGeom>
          <a:ln w="76200" cmpd="sng">
            <a:solidFill>
              <a:srgbClr val="00FFFF"/>
            </a:solidFill>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434817" y="3545301"/>
            <a:ext cx="601614" cy="707886"/>
          </a:xfrm>
          <a:prstGeom prst="rect">
            <a:avLst/>
          </a:prstGeom>
        </p:spPr>
        <p:txBody>
          <a:bodyPr wrap="none">
            <a:spAutoFit/>
          </a:bodyPr>
          <a:lstStyle/>
          <a:p>
            <a:r>
              <a:rPr lang="fr-FR" sz="4000" b="1" dirty="0" err="1" smtClean="0">
                <a:solidFill>
                  <a:srgbClr val="00FFFF"/>
                </a:solidFill>
                <a:latin typeface="Corbel"/>
                <a:cs typeface="Corbel"/>
                <a:sym typeface="Wingdings"/>
              </a:rPr>
              <a:t>V</a:t>
            </a:r>
            <a:r>
              <a:rPr lang="fr-FR" sz="4000" b="1" baseline="-25000" dirty="0" err="1">
                <a:solidFill>
                  <a:srgbClr val="00FFFF"/>
                </a:solidFill>
                <a:latin typeface="Corbel"/>
                <a:cs typeface="Corbel"/>
                <a:sym typeface="Wingdings"/>
              </a:rPr>
              <a:t>j</a:t>
            </a:r>
            <a:r>
              <a:rPr lang="fr-FR" sz="4000" b="1" dirty="0" smtClean="0">
                <a:solidFill>
                  <a:srgbClr val="00FFFF"/>
                </a:solidFill>
                <a:latin typeface="Corbel"/>
                <a:cs typeface="Corbel"/>
                <a:sym typeface="Wingdings"/>
              </a:rPr>
              <a:t> </a:t>
            </a:r>
            <a:endParaRPr lang="fr-FR" sz="4000" dirty="0">
              <a:solidFill>
                <a:srgbClr val="00FFFF"/>
              </a:solidFill>
            </a:endParaRPr>
          </a:p>
        </p:txBody>
      </p:sp>
      <p:grpSp>
        <p:nvGrpSpPr>
          <p:cNvPr id="16" name="Grouper 15"/>
          <p:cNvGrpSpPr/>
          <p:nvPr/>
        </p:nvGrpSpPr>
        <p:grpSpPr>
          <a:xfrm rot="1961162">
            <a:off x="4322285" y="1495582"/>
            <a:ext cx="739255" cy="735731"/>
            <a:chOff x="5016500" y="3860800"/>
            <a:chExt cx="772148" cy="711200"/>
          </a:xfrm>
        </p:grpSpPr>
        <p:grpSp>
          <p:nvGrpSpPr>
            <p:cNvPr id="17" name="Grouper 16"/>
            <p:cNvGrpSpPr/>
            <p:nvPr/>
          </p:nvGrpSpPr>
          <p:grpSpPr>
            <a:xfrm>
              <a:off x="5016500" y="3860800"/>
              <a:ext cx="772148" cy="711200"/>
              <a:chOff x="4622800" y="6019800"/>
              <a:chExt cx="772148" cy="711200"/>
            </a:xfrm>
          </p:grpSpPr>
          <p:sp>
            <p:nvSpPr>
              <p:cNvPr id="24" name="Rectangle 23"/>
              <p:cNvSpPr/>
              <p:nvPr/>
            </p:nvSpPr>
            <p:spPr>
              <a:xfrm>
                <a:off x="4622800" y="6261100"/>
                <a:ext cx="508000" cy="469900"/>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Parallélogramme 24"/>
              <p:cNvSpPr/>
              <p:nvPr/>
            </p:nvSpPr>
            <p:spPr>
              <a:xfrm>
                <a:off x="4622800" y="6019800"/>
                <a:ext cx="698500" cy="241300"/>
              </a:xfrm>
              <a:prstGeom prst="parallelogram">
                <a:avLst>
                  <a:gd name="adj" fmla="val 71154"/>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Parallélogramme 25"/>
              <p:cNvSpPr/>
              <p:nvPr/>
            </p:nvSpPr>
            <p:spPr>
              <a:xfrm rot="18798636">
                <a:off x="4929577" y="6214264"/>
                <a:ext cx="605193" cy="325548"/>
              </a:xfrm>
              <a:prstGeom prst="parallelogram">
                <a:avLst>
                  <a:gd name="adj" fmla="val 102037"/>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8" name="Ellipse 17"/>
            <p:cNvSpPr/>
            <p:nvPr/>
          </p:nvSpPr>
          <p:spPr>
            <a:xfrm>
              <a:off x="5232400" y="42799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llipse 18"/>
            <p:cNvSpPr/>
            <p:nvPr/>
          </p:nvSpPr>
          <p:spPr>
            <a:xfrm>
              <a:off x="5588000" y="42672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Ellipse 19"/>
            <p:cNvSpPr/>
            <p:nvPr/>
          </p:nvSpPr>
          <p:spPr>
            <a:xfrm>
              <a:off x="5613400" y="41148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Ellipse 20"/>
            <p:cNvSpPr/>
            <p:nvPr/>
          </p:nvSpPr>
          <p:spPr>
            <a:xfrm>
              <a:off x="5168900" y="39751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Ellipse 21"/>
            <p:cNvSpPr/>
            <p:nvPr/>
          </p:nvSpPr>
          <p:spPr>
            <a:xfrm>
              <a:off x="5346700" y="39497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Ellipse 22"/>
            <p:cNvSpPr/>
            <p:nvPr/>
          </p:nvSpPr>
          <p:spPr>
            <a:xfrm>
              <a:off x="5537200" y="39116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7" name="Flèche courbée vers la droite 26"/>
          <p:cNvSpPr/>
          <p:nvPr/>
        </p:nvSpPr>
        <p:spPr>
          <a:xfrm rot="5169510">
            <a:off x="3647154" y="-1705267"/>
            <a:ext cx="1308100" cy="7072197"/>
          </a:xfrm>
          <a:prstGeom prst="curvedRigh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8" name="Rectangle 27"/>
          <p:cNvSpPr/>
          <p:nvPr/>
        </p:nvSpPr>
        <p:spPr>
          <a:xfrm>
            <a:off x="1295400" y="4638070"/>
            <a:ext cx="6781800" cy="1569660"/>
          </a:xfrm>
          <a:prstGeom prst="rect">
            <a:avLst/>
          </a:prstGeom>
          <a:ln w="57150" cmpd="sng">
            <a:solidFill>
              <a:srgbClr val="FF0000"/>
            </a:solidFill>
          </a:ln>
        </p:spPr>
        <p:txBody>
          <a:bodyPr wrap="square">
            <a:spAutoFit/>
          </a:bodyPr>
          <a:lstStyle/>
          <a:p>
            <a:pPr marL="571500" indent="-571500">
              <a:buFont typeface="Arial"/>
              <a:buChar char="•"/>
            </a:pPr>
            <a:r>
              <a:rPr lang="fr-FR" sz="3200" dirty="0" err="1" smtClean="0">
                <a:solidFill>
                  <a:srgbClr val="FFCD32"/>
                </a:solidFill>
                <a:latin typeface="Corbel"/>
                <a:cs typeface="Corbel"/>
                <a:sym typeface="Wingdings"/>
              </a:rPr>
              <a:t>U</a:t>
            </a:r>
            <a:r>
              <a:rPr lang="fr-FR" sz="3200" baseline="-25000" dirty="0" err="1" smtClean="0">
                <a:solidFill>
                  <a:srgbClr val="FFCD32"/>
                </a:solidFill>
                <a:latin typeface="Corbel"/>
                <a:cs typeface="Corbel"/>
                <a:sym typeface="Wingdings"/>
              </a:rPr>
              <a:t>i</a:t>
            </a:r>
            <a:r>
              <a:rPr lang="fr-FR" sz="3200" dirty="0">
                <a:solidFill>
                  <a:schemeClr val="tx1"/>
                </a:solidFill>
                <a:latin typeface="Corbel"/>
                <a:cs typeface="Corbel"/>
                <a:sym typeface="Wingdings"/>
              </a:rPr>
              <a:t>, </a:t>
            </a:r>
            <a:r>
              <a:rPr lang="fr-FR" sz="3200" dirty="0" err="1">
                <a:solidFill>
                  <a:srgbClr val="00FFFF"/>
                </a:solidFill>
                <a:latin typeface="Corbel"/>
                <a:cs typeface="Corbel"/>
                <a:sym typeface="Wingdings"/>
              </a:rPr>
              <a:t>V</a:t>
            </a:r>
            <a:r>
              <a:rPr lang="fr-FR" sz="3200" baseline="-25000" dirty="0" err="1">
                <a:solidFill>
                  <a:srgbClr val="00FFFF"/>
                </a:solidFill>
                <a:latin typeface="Corbel"/>
                <a:cs typeface="Corbel"/>
                <a:sym typeface="Wingdings"/>
              </a:rPr>
              <a:t>j</a:t>
            </a:r>
            <a:r>
              <a:rPr lang="fr-FR" sz="3200" dirty="0">
                <a:solidFill>
                  <a:srgbClr val="00FFFF"/>
                </a:solidFill>
                <a:latin typeface="Corbel"/>
                <a:cs typeface="Corbel"/>
                <a:sym typeface="Wingdings"/>
              </a:rPr>
              <a:t> </a:t>
            </a:r>
            <a:r>
              <a:rPr lang="fr-FR" sz="3200" dirty="0">
                <a:solidFill>
                  <a:schemeClr val="tx1"/>
                </a:solidFill>
                <a:latin typeface="Corbel"/>
                <a:cs typeface="Corbel"/>
                <a:sym typeface="Wingdings"/>
              </a:rPr>
              <a:t>= </a:t>
            </a:r>
            <a:r>
              <a:rPr lang="fr-FR" sz="3200" dirty="0" smtClean="0">
                <a:solidFill>
                  <a:schemeClr val="tx1"/>
                </a:solidFill>
                <a:latin typeface="Corbel"/>
                <a:cs typeface="Corbel"/>
                <a:sym typeface="Wingdings"/>
              </a:rPr>
              <a:t>Rays </a:t>
            </a:r>
            <a:r>
              <a:rPr lang="fr-FR" sz="3200" dirty="0">
                <a:solidFill>
                  <a:schemeClr val="tx1"/>
                </a:solidFill>
                <a:latin typeface="Corbel"/>
                <a:cs typeface="Corbel"/>
                <a:sym typeface="Wingdings"/>
              </a:rPr>
              <a:t>in a Hilbert </a:t>
            </a:r>
            <a:r>
              <a:rPr lang="fr-FR" sz="3200" dirty="0" err="1" smtClean="0">
                <a:solidFill>
                  <a:schemeClr val="tx1"/>
                </a:solidFill>
                <a:latin typeface="Corbel"/>
                <a:cs typeface="Corbel"/>
                <a:sym typeface="Wingdings"/>
              </a:rPr>
              <a:t>space</a:t>
            </a:r>
            <a:endParaRPr lang="fr-FR" sz="3200" dirty="0" smtClean="0">
              <a:solidFill>
                <a:schemeClr val="tx1"/>
              </a:solidFill>
              <a:latin typeface="Corbel"/>
              <a:cs typeface="Corbel"/>
              <a:sym typeface="Wingdings"/>
            </a:endParaRPr>
          </a:p>
          <a:p>
            <a:pPr marL="571500" indent="-571500">
              <a:buFont typeface="Arial"/>
              <a:buChar char="•"/>
            </a:pPr>
            <a:r>
              <a:rPr lang="fr-FR" sz="3200" dirty="0">
                <a:solidFill>
                  <a:schemeClr val="tx1"/>
                </a:solidFill>
                <a:latin typeface="Corbel"/>
                <a:cs typeface="Corbel"/>
                <a:sym typeface="Wingdings"/>
              </a:rPr>
              <a:t>Change of </a:t>
            </a:r>
            <a:r>
              <a:rPr lang="fr-FR" sz="3200" dirty="0" err="1">
                <a:solidFill>
                  <a:schemeClr val="tx1"/>
                </a:solidFill>
                <a:latin typeface="Corbel"/>
                <a:cs typeface="Corbel"/>
                <a:sym typeface="Wingdings"/>
              </a:rPr>
              <a:t>context</a:t>
            </a:r>
            <a:r>
              <a:rPr lang="fr-FR" sz="3200" dirty="0">
                <a:solidFill>
                  <a:schemeClr val="tx1"/>
                </a:solidFill>
                <a:latin typeface="Corbel"/>
                <a:cs typeface="Corbel"/>
                <a:sym typeface="Wingdings"/>
              </a:rPr>
              <a:t> = </a:t>
            </a:r>
            <a:r>
              <a:rPr lang="fr-FR" sz="3200" dirty="0" err="1">
                <a:solidFill>
                  <a:schemeClr val="tx1"/>
                </a:solidFill>
                <a:latin typeface="Corbel"/>
                <a:cs typeface="Corbel"/>
                <a:sym typeface="Wingdings"/>
              </a:rPr>
              <a:t>Σ</a:t>
            </a:r>
            <a:r>
              <a:rPr lang="fr-FR" sz="3200" baseline="-25000" dirty="0" err="1">
                <a:solidFill>
                  <a:schemeClr val="tx1"/>
                </a:solidFill>
                <a:latin typeface="Corbel"/>
                <a:cs typeface="Corbel"/>
                <a:sym typeface="Wingdings"/>
              </a:rPr>
              <a:t>v|u</a:t>
            </a:r>
            <a:r>
              <a:rPr lang="fr-FR" sz="3200" dirty="0">
                <a:solidFill>
                  <a:schemeClr val="tx1"/>
                </a:solidFill>
                <a:latin typeface="Corbel"/>
                <a:cs typeface="Corbel"/>
                <a:sym typeface="Wingdings"/>
              </a:rPr>
              <a:t> </a:t>
            </a:r>
            <a:r>
              <a:rPr lang="fr-FR" sz="3200" dirty="0" err="1">
                <a:solidFill>
                  <a:schemeClr val="tx1"/>
                </a:solidFill>
                <a:latin typeface="Corbel"/>
                <a:cs typeface="Corbel"/>
                <a:sym typeface="Wingdings"/>
              </a:rPr>
              <a:t>unitary</a:t>
            </a:r>
            <a:r>
              <a:rPr lang="fr-FR" sz="3200" dirty="0">
                <a:solidFill>
                  <a:schemeClr val="tx1"/>
                </a:solidFill>
                <a:latin typeface="Corbel"/>
                <a:cs typeface="Corbel"/>
                <a:sym typeface="Wingdings"/>
              </a:rPr>
              <a:t> </a:t>
            </a:r>
            <a:endParaRPr lang="fr-FR" sz="3200" dirty="0" smtClean="0">
              <a:solidFill>
                <a:schemeClr val="tx1"/>
              </a:solidFill>
              <a:latin typeface="Corbel"/>
              <a:cs typeface="Corbel"/>
              <a:sym typeface="Wingdings"/>
            </a:endParaRPr>
          </a:p>
          <a:p>
            <a:pPr marL="571500" indent="-571500">
              <a:buFont typeface="Arial"/>
              <a:buChar char="•"/>
            </a:pPr>
            <a:r>
              <a:rPr lang="fr-FR" sz="3200" dirty="0" err="1" smtClean="0">
                <a:solidFill>
                  <a:schemeClr val="tx1"/>
                </a:solidFill>
                <a:latin typeface="Corbel"/>
                <a:cs typeface="Corbel"/>
                <a:sym typeface="Wingdings"/>
              </a:rPr>
              <a:t>Probabilities</a:t>
            </a:r>
            <a:r>
              <a:rPr lang="fr-FR" sz="3200" dirty="0" smtClean="0">
                <a:solidFill>
                  <a:schemeClr val="tx1"/>
                </a:solidFill>
                <a:latin typeface="Corbel"/>
                <a:cs typeface="Corbel"/>
                <a:sym typeface="Wingdings"/>
              </a:rPr>
              <a:t> </a:t>
            </a:r>
            <a:r>
              <a:rPr lang="fr-FR" sz="3200" dirty="0" err="1" smtClean="0">
                <a:solidFill>
                  <a:schemeClr val="tx1"/>
                </a:solidFill>
                <a:latin typeface="Corbel"/>
                <a:cs typeface="Corbel"/>
                <a:sym typeface="Wingdings"/>
              </a:rPr>
              <a:t>follow</a:t>
            </a:r>
            <a:r>
              <a:rPr lang="fr-FR" sz="3200" dirty="0" smtClean="0">
                <a:solidFill>
                  <a:schemeClr val="tx1"/>
                </a:solidFill>
                <a:latin typeface="Corbel"/>
                <a:cs typeface="Corbel"/>
                <a:sym typeface="Wingdings"/>
              </a:rPr>
              <a:t> </a:t>
            </a:r>
            <a:r>
              <a:rPr lang="fr-FR" sz="3200" dirty="0" err="1" smtClean="0">
                <a:solidFill>
                  <a:schemeClr val="tx1"/>
                </a:solidFill>
                <a:latin typeface="Corbel"/>
                <a:cs typeface="Corbel"/>
                <a:sym typeface="Wingdings"/>
              </a:rPr>
              <a:t>Born’s</a:t>
            </a:r>
            <a:r>
              <a:rPr lang="fr-FR" sz="3200" dirty="0" smtClean="0">
                <a:solidFill>
                  <a:schemeClr val="tx1"/>
                </a:solidFill>
                <a:latin typeface="Corbel"/>
                <a:cs typeface="Corbel"/>
                <a:sym typeface="Wingdings"/>
              </a:rPr>
              <a:t> </a:t>
            </a:r>
            <a:r>
              <a:rPr lang="fr-FR" sz="3200" dirty="0" err="1" smtClean="0">
                <a:solidFill>
                  <a:schemeClr val="tx1"/>
                </a:solidFill>
                <a:latin typeface="Corbel"/>
                <a:cs typeface="Corbel"/>
                <a:sym typeface="Wingdings"/>
              </a:rPr>
              <a:t>rule</a:t>
            </a:r>
            <a:endParaRPr lang="fr-FR" sz="3200" dirty="0">
              <a:solidFill>
                <a:schemeClr val="tx1"/>
              </a:solidFill>
              <a:latin typeface="Corbel"/>
              <a:cs typeface="Corbel"/>
              <a:sym typeface="Wingdings"/>
            </a:endParaRPr>
          </a:p>
        </p:txBody>
      </p:sp>
      <p:sp>
        <p:nvSpPr>
          <p:cNvPr id="29" name="Flèche vers le bas 28"/>
          <p:cNvSpPr/>
          <p:nvPr/>
        </p:nvSpPr>
        <p:spPr>
          <a:xfrm>
            <a:off x="4064000" y="3924300"/>
            <a:ext cx="863600" cy="609600"/>
          </a:xfrm>
          <a:prstGeom prst="downArrow">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28885360"/>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1800" y="0"/>
            <a:ext cx="8229600" cy="1143000"/>
          </a:xfrm>
        </p:spPr>
        <p:txBody>
          <a:bodyPr/>
          <a:lstStyle/>
          <a:p>
            <a:r>
              <a:rPr lang="fr-FR" dirty="0" err="1" smtClean="0"/>
              <a:t>Outline</a:t>
            </a:r>
            <a:endParaRPr lang="fr-FR" dirty="0"/>
          </a:p>
        </p:txBody>
      </p:sp>
      <p:sp>
        <p:nvSpPr>
          <p:cNvPr id="3" name="ZoneTexte 2"/>
          <p:cNvSpPr txBox="1"/>
          <p:nvPr/>
        </p:nvSpPr>
        <p:spPr>
          <a:xfrm>
            <a:off x="419100" y="1218505"/>
            <a:ext cx="8331200" cy="4524316"/>
          </a:xfrm>
          <a:prstGeom prst="rect">
            <a:avLst/>
          </a:prstGeom>
          <a:noFill/>
          <a:ln>
            <a:solidFill>
              <a:srgbClr val="FFFFFF"/>
            </a:solidFill>
          </a:ln>
        </p:spPr>
        <p:txBody>
          <a:bodyPr wrap="square" rtlCol="0">
            <a:spAutoFit/>
          </a:bodyPr>
          <a:lstStyle/>
          <a:p>
            <a:pPr marL="571500" indent="-571500">
              <a:buFont typeface="Arial"/>
              <a:buChar char="•"/>
            </a:pPr>
            <a:r>
              <a:rPr lang="fr-FR" sz="3600" dirty="0" smtClean="0">
                <a:solidFill>
                  <a:schemeClr val="tx1"/>
                </a:solidFill>
                <a:latin typeface="Corbel"/>
                <a:cs typeface="Corbel"/>
              </a:rPr>
              <a:t>Introduction: </a:t>
            </a:r>
            <a:r>
              <a:rPr lang="fr-FR" sz="3600" dirty="0" err="1" smtClean="0">
                <a:solidFill>
                  <a:schemeClr val="tx1"/>
                </a:solidFill>
                <a:latin typeface="Corbel"/>
                <a:cs typeface="Corbel"/>
              </a:rPr>
              <a:t>What</a:t>
            </a:r>
            <a:r>
              <a:rPr lang="fr-FR" sz="3600" dirty="0" smtClean="0">
                <a:solidFill>
                  <a:schemeClr val="tx1"/>
                </a:solidFill>
                <a:latin typeface="Corbel"/>
                <a:cs typeface="Corbel"/>
              </a:rPr>
              <a:t> </a:t>
            </a:r>
            <a:r>
              <a:rPr lang="fr-FR" sz="3600" dirty="0" err="1" smtClean="0">
                <a:solidFill>
                  <a:schemeClr val="tx1"/>
                </a:solidFill>
                <a:latin typeface="Corbel"/>
                <a:cs typeface="Corbel"/>
              </a:rPr>
              <a:t>is</a:t>
            </a:r>
            <a:r>
              <a:rPr lang="fr-FR" sz="3600" dirty="0" smtClean="0">
                <a:solidFill>
                  <a:schemeClr val="tx1"/>
                </a:solidFill>
                <a:latin typeface="Corbel"/>
                <a:cs typeface="Corbel"/>
              </a:rPr>
              <a:t> a </a:t>
            </a:r>
            <a:r>
              <a:rPr lang="fr-FR" sz="3600" dirty="0" err="1" smtClean="0">
                <a:solidFill>
                  <a:schemeClr val="tx1"/>
                </a:solidFill>
                <a:latin typeface="Corbel"/>
                <a:cs typeface="Corbel"/>
              </a:rPr>
              <a:t>physical</a:t>
            </a:r>
            <a:r>
              <a:rPr lang="fr-FR" sz="3600" dirty="0" smtClean="0">
                <a:solidFill>
                  <a:schemeClr val="tx1"/>
                </a:solidFill>
                <a:latin typeface="Corbel"/>
                <a:cs typeface="Corbel"/>
              </a:rPr>
              <a:t> state? =&gt; </a:t>
            </a:r>
            <a:r>
              <a:rPr lang="fr-FR" sz="3600" i="1" dirty="0" smtClean="0">
                <a:solidFill>
                  <a:schemeClr val="tx1"/>
                </a:solidFill>
                <a:latin typeface="Corbel"/>
                <a:cs typeface="Corbel"/>
              </a:rPr>
              <a:t>The « quantum </a:t>
            </a:r>
            <a:r>
              <a:rPr lang="fr-FR" sz="3600" i="1" dirty="0" err="1" smtClean="0">
                <a:solidFill>
                  <a:schemeClr val="tx1"/>
                </a:solidFill>
                <a:latin typeface="Corbel"/>
                <a:cs typeface="Corbel"/>
              </a:rPr>
              <a:t>problem</a:t>
            </a:r>
            <a:r>
              <a:rPr lang="fr-FR" sz="3600" i="1" dirty="0" smtClean="0">
                <a:solidFill>
                  <a:schemeClr val="tx1"/>
                </a:solidFill>
                <a:latin typeface="Corbel"/>
                <a:cs typeface="Corbel"/>
              </a:rPr>
              <a:t> »</a:t>
            </a:r>
          </a:p>
          <a:p>
            <a:pPr marL="571500" indent="-571500">
              <a:buFont typeface="Arial"/>
              <a:buChar char="•"/>
            </a:pPr>
            <a:endParaRPr lang="fr-FR" sz="3600" i="1" dirty="0" smtClean="0">
              <a:solidFill>
                <a:schemeClr val="tx1"/>
              </a:solidFill>
              <a:latin typeface="Corbel"/>
              <a:cs typeface="Corbel"/>
            </a:endParaRPr>
          </a:p>
          <a:p>
            <a:pPr marL="571500" indent="-571500">
              <a:buFont typeface="Arial"/>
              <a:buChar char="•"/>
            </a:pPr>
            <a:r>
              <a:rPr lang="fr-FR" sz="3600" dirty="0" err="1" smtClean="0">
                <a:solidFill>
                  <a:schemeClr val="tx1"/>
                </a:solidFill>
                <a:latin typeface="Corbel"/>
                <a:cs typeface="Corbel"/>
              </a:rPr>
              <a:t>Rebuilding</a:t>
            </a:r>
            <a:r>
              <a:rPr lang="fr-FR" sz="3600" dirty="0" smtClean="0">
                <a:solidFill>
                  <a:schemeClr val="tx1"/>
                </a:solidFill>
                <a:latin typeface="Corbel"/>
                <a:cs typeface="Corbel"/>
              </a:rPr>
              <a:t> a quantum </a:t>
            </a:r>
            <a:r>
              <a:rPr lang="fr-FR" sz="3600" dirty="0" err="1" smtClean="0">
                <a:solidFill>
                  <a:schemeClr val="tx1"/>
                </a:solidFill>
                <a:latin typeface="Corbel"/>
                <a:cs typeface="Corbel"/>
              </a:rPr>
              <a:t>ontology</a:t>
            </a:r>
            <a:endParaRPr lang="fr-FR" sz="3600" dirty="0" smtClean="0">
              <a:solidFill>
                <a:schemeClr val="tx1"/>
              </a:solidFill>
              <a:latin typeface="Corbel"/>
              <a:cs typeface="Corbel"/>
            </a:endParaRPr>
          </a:p>
          <a:p>
            <a:pPr marL="571500" indent="-571500">
              <a:buFont typeface="Arial"/>
              <a:buChar char="•"/>
            </a:pPr>
            <a:r>
              <a:rPr lang="fr-FR" sz="3600" dirty="0" err="1" smtClean="0">
                <a:solidFill>
                  <a:schemeClr val="tx1"/>
                </a:solidFill>
                <a:latin typeface="Corbel"/>
                <a:cs typeface="Corbel"/>
              </a:rPr>
              <a:t>From</a:t>
            </a:r>
            <a:r>
              <a:rPr lang="fr-FR" sz="3600" dirty="0" smtClean="0">
                <a:solidFill>
                  <a:schemeClr val="tx1"/>
                </a:solidFill>
                <a:latin typeface="Corbel"/>
                <a:cs typeface="Corbel"/>
              </a:rPr>
              <a:t> </a:t>
            </a:r>
            <a:r>
              <a:rPr lang="fr-FR" sz="3600" dirty="0" err="1" smtClean="0">
                <a:solidFill>
                  <a:schemeClr val="tx1"/>
                </a:solidFill>
                <a:latin typeface="Corbel"/>
                <a:cs typeface="Corbel"/>
              </a:rPr>
              <a:t>classical</a:t>
            </a:r>
            <a:r>
              <a:rPr lang="fr-FR" sz="3600" dirty="0" smtClean="0">
                <a:solidFill>
                  <a:schemeClr val="tx1"/>
                </a:solidFill>
                <a:latin typeface="Corbel"/>
                <a:cs typeface="Corbel"/>
              </a:rPr>
              <a:t> to quantum</a:t>
            </a:r>
          </a:p>
          <a:p>
            <a:pPr marL="571500" indent="-571500">
              <a:buFont typeface="Arial"/>
              <a:buChar char="•"/>
            </a:pPr>
            <a:r>
              <a:rPr lang="fr-FR" sz="3600" dirty="0" err="1" smtClean="0">
                <a:solidFill>
                  <a:schemeClr val="tx1"/>
                </a:solidFill>
                <a:latin typeface="Corbel"/>
                <a:cs typeface="Corbel"/>
              </a:rPr>
              <a:t>Recovering</a:t>
            </a:r>
            <a:r>
              <a:rPr lang="fr-FR" sz="3600" dirty="0" smtClean="0">
                <a:solidFill>
                  <a:schemeClr val="tx1"/>
                </a:solidFill>
                <a:latin typeface="Corbel"/>
                <a:cs typeface="Corbel"/>
              </a:rPr>
              <a:t> the quantum </a:t>
            </a:r>
            <a:r>
              <a:rPr lang="fr-FR" sz="3600" dirty="0" err="1" smtClean="0">
                <a:solidFill>
                  <a:schemeClr val="tx1"/>
                </a:solidFill>
                <a:latin typeface="Corbel"/>
                <a:cs typeface="Corbel"/>
              </a:rPr>
              <a:t>formalism</a:t>
            </a:r>
            <a:endParaRPr lang="fr-FR" sz="3600" dirty="0" smtClean="0">
              <a:solidFill>
                <a:schemeClr val="tx1"/>
              </a:solidFill>
              <a:latin typeface="Corbel"/>
              <a:cs typeface="Corbel"/>
            </a:endParaRPr>
          </a:p>
          <a:p>
            <a:pPr marL="571500" indent="-571500">
              <a:buFont typeface="Arial"/>
              <a:buChar char="•"/>
            </a:pPr>
            <a:endParaRPr lang="fr-FR" sz="3600" dirty="0" smtClean="0">
              <a:solidFill>
                <a:schemeClr val="tx1"/>
              </a:solidFill>
              <a:latin typeface="Corbel"/>
              <a:cs typeface="Corbel"/>
            </a:endParaRPr>
          </a:p>
          <a:p>
            <a:pPr marL="571500" indent="-571500">
              <a:buFont typeface="Arial"/>
              <a:buChar char="•"/>
            </a:pPr>
            <a:r>
              <a:rPr lang="fr-FR" sz="3600" b="1" dirty="0" smtClean="0">
                <a:solidFill>
                  <a:schemeClr val="tx1"/>
                </a:solidFill>
                <a:latin typeface="Corbel"/>
                <a:cs typeface="Corbel"/>
              </a:rPr>
              <a:t>Conclusions. </a:t>
            </a:r>
            <a:r>
              <a:rPr lang="fr-FR" sz="3600" b="1" dirty="0" err="1" smtClean="0">
                <a:solidFill>
                  <a:schemeClr val="tx1"/>
                </a:solidFill>
                <a:latin typeface="Corbel"/>
                <a:cs typeface="Corbel"/>
              </a:rPr>
              <a:t>Outlooks</a:t>
            </a:r>
            <a:r>
              <a:rPr lang="fr-FR" sz="3600" b="1" dirty="0" smtClean="0">
                <a:solidFill>
                  <a:schemeClr val="tx1"/>
                </a:solidFill>
                <a:latin typeface="Corbel"/>
                <a:cs typeface="Corbel"/>
              </a:rPr>
              <a:t>.</a:t>
            </a:r>
          </a:p>
        </p:txBody>
      </p:sp>
    </p:spTree>
    <p:extLst>
      <p:ext uri="{BB962C8B-B14F-4D97-AF65-F5344CB8AC3E}">
        <p14:creationId xmlns:p14="http://schemas.microsoft.com/office/powerpoint/2010/main" val="592408558"/>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re 3"/>
          <p:cNvSpPr>
            <a:spLocks noGrp="1"/>
          </p:cNvSpPr>
          <p:nvPr>
            <p:ph type="title"/>
          </p:nvPr>
        </p:nvSpPr>
        <p:spPr>
          <a:xfrm>
            <a:off x="253995" y="0"/>
            <a:ext cx="8686800" cy="1143000"/>
          </a:xfrm>
        </p:spPr>
        <p:txBody>
          <a:bodyPr>
            <a:normAutofit fontScale="90000"/>
          </a:bodyPr>
          <a:lstStyle/>
          <a:p>
            <a:r>
              <a:rPr lang="fr-FR" dirty="0" smtClean="0"/>
              <a:t>Back to </a:t>
            </a:r>
            <a:r>
              <a:rPr lang="fr-FR" dirty="0" err="1" smtClean="0"/>
              <a:t>ordinary</a:t>
            </a:r>
            <a:r>
              <a:rPr lang="fr-FR" dirty="0" smtClean="0"/>
              <a:t> quantum </a:t>
            </a:r>
            <a:r>
              <a:rPr lang="fr-FR" dirty="0" err="1" smtClean="0"/>
              <a:t>ontology</a:t>
            </a:r>
            <a:endParaRPr lang="fr-FR" dirty="0"/>
          </a:p>
        </p:txBody>
      </p:sp>
      <p:sp>
        <p:nvSpPr>
          <p:cNvPr id="41" name="ZoneTexte 40"/>
          <p:cNvSpPr txBox="1"/>
          <p:nvPr/>
        </p:nvSpPr>
        <p:spPr>
          <a:xfrm>
            <a:off x="220133" y="4433153"/>
            <a:ext cx="3898900" cy="2062103"/>
          </a:xfrm>
          <a:prstGeom prst="rect">
            <a:avLst/>
          </a:prstGeom>
          <a:noFill/>
          <a:ln>
            <a:solidFill>
              <a:schemeClr val="tx1"/>
            </a:solidFill>
          </a:ln>
        </p:spPr>
        <p:txBody>
          <a:bodyPr wrap="square" rtlCol="0">
            <a:spAutoFit/>
          </a:bodyPr>
          <a:lstStyle/>
          <a:p>
            <a:r>
              <a:rPr lang="fr-FR" sz="3200" b="1" dirty="0">
                <a:solidFill>
                  <a:schemeClr val="tx1"/>
                </a:solidFill>
                <a:latin typeface="Corbel"/>
                <a:cs typeface="Corbel"/>
                <a:sym typeface="Wingdings"/>
              </a:rPr>
              <a:t>Q</a:t>
            </a:r>
            <a:r>
              <a:rPr lang="fr-FR" sz="3200" b="1" dirty="0" smtClean="0">
                <a:solidFill>
                  <a:schemeClr val="tx1"/>
                </a:solidFill>
                <a:latin typeface="Corbel"/>
                <a:cs typeface="Corbel"/>
                <a:sym typeface="Wingdings"/>
              </a:rPr>
              <a:t>uantum reality</a:t>
            </a:r>
          </a:p>
          <a:p>
            <a:pPr marL="914400" lvl="1" indent="-457200">
              <a:buFont typeface="Arial"/>
              <a:buChar char="•"/>
            </a:pPr>
            <a:r>
              <a:rPr lang="fr-FR" sz="3200" dirty="0" smtClean="0">
                <a:solidFill>
                  <a:schemeClr val="tx1"/>
                </a:solidFill>
                <a:latin typeface="Corbel"/>
                <a:cs typeface="Corbel"/>
                <a:sym typeface="Wingdings"/>
              </a:rPr>
              <a:t>Superpositions</a:t>
            </a:r>
          </a:p>
          <a:p>
            <a:pPr marL="914400" lvl="1" indent="-457200">
              <a:buFont typeface="Arial"/>
              <a:buChar char="•"/>
            </a:pPr>
            <a:r>
              <a:rPr lang="fr-FR" sz="3200" dirty="0" err="1" smtClean="0">
                <a:solidFill>
                  <a:schemeClr val="tx1"/>
                </a:solidFill>
                <a:latin typeface="Corbel"/>
                <a:cs typeface="Corbel"/>
                <a:sym typeface="Wingdings"/>
              </a:rPr>
              <a:t>Unitary</a:t>
            </a:r>
            <a:r>
              <a:rPr lang="fr-FR" sz="3200" dirty="0" smtClean="0">
                <a:solidFill>
                  <a:schemeClr val="tx1"/>
                </a:solidFill>
                <a:latin typeface="Corbel"/>
                <a:cs typeface="Corbel"/>
                <a:sym typeface="Wingdings"/>
              </a:rPr>
              <a:t> + </a:t>
            </a:r>
            <a:r>
              <a:rPr lang="fr-FR" sz="3200" dirty="0" err="1" smtClean="0">
                <a:solidFill>
                  <a:schemeClr val="tx1"/>
                </a:solidFill>
                <a:latin typeface="Corbel"/>
                <a:cs typeface="Corbel"/>
                <a:sym typeface="Wingdings"/>
              </a:rPr>
              <a:t>deterministic</a:t>
            </a:r>
            <a:r>
              <a:rPr lang="fr-FR" sz="3200" dirty="0" smtClean="0">
                <a:solidFill>
                  <a:schemeClr val="tx1"/>
                </a:solidFill>
                <a:latin typeface="Corbel"/>
                <a:cs typeface="Corbel"/>
                <a:sym typeface="Wingdings"/>
              </a:rPr>
              <a:t> </a:t>
            </a:r>
          </a:p>
        </p:txBody>
      </p:sp>
      <p:sp>
        <p:nvSpPr>
          <p:cNvPr id="4" name="Ellipse 3"/>
          <p:cNvSpPr/>
          <p:nvPr/>
        </p:nvSpPr>
        <p:spPr>
          <a:xfrm>
            <a:off x="601133" y="1511297"/>
            <a:ext cx="2324100" cy="2171700"/>
          </a:xfrm>
          <a:prstGeom prst="ellipse">
            <a:avLst/>
          </a:prstGeom>
          <a:solidFill>
            <a:srgbClr val="FFFF66"/>
          </a:solidFill>
          <a:ln w="762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err="1" smtClean="0">
                <a:solidFill>
                  <a:schemeClr val="bg1"/>
                </a:solidFill>
              </a:rPr>
              <a:t>Systems</a:t>
            </a:r>
            <a:endParaRPr lang="fr-FR" sz="3200" dirty="0" smtClean="0">
              <a:solidFill>
                <a:schemeClr val="bg1"/>
              </a:solidFill>
            </a:endParaRPr>
          </a:p>
          <a:p>
            <a:pPr algn="ctr"/>
            <a:r>
              <a:rPr lang="fr-FR" sz="3200" dirty="0" smtClean="0">
                <a:solidFill>
                  <a:schemeClr val="bg1"/>
                </a:solidFill>
              </a:rPr>
              <a:t>« |</a:t>
            </a:r>
            <a:r>
              <a:rPr lang="fr-FR" sz="3200" dirty="0" err="1" smtClean="0">
                <a:solidFill>
                  <a:schemeClr val="bg1"/>
                </a:solidFill>
              </a:rPr>
              <a:t>ψ</a:t>
            </a:r>
            <a:r>
              <a:rPr lang="fr-FR" sz="3200" dirty="0" smtClean="0">
                <a:solidFill>
                  <a:schemeClr val="bg1"/>
                </a:solidFill>
              </a:rPr>
              <a:t>&gt; »</a:t>
            </a:r>
            <a:endParaRPr lang="fr-FR" sz="3200" dirty="0">
              <a:solidFill>
                <a:schemeClr val="bg1"/>
              </a:solidFill>
            </a:endParaRPr>
          </a:p>
        </p:txBody>
      </p:sp>
      <p:sp>
        <p:nvSpPr>
          <p:cNvPr id="5" name="Ellipse 4"/>
          <p:cNvSpPr/>
          <p:nvPr/>
        </p:nvSpPr>
        <p:spPr>
          <a:xfrm>
            <a:off x="4309533" y="2222497"/>
            <a:ext cx="3556000" cy="1295400"/>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6" name="Rectangle 5"/>
          <p:cNvSpPr/>
          <p:nvPr/>
        </p:nvSpPr>
        <p:spPr>
          <a:xfrm>
            <a:off x="5198184" y="2347265"/>
            <a:ext cx="1804100" cy="1077218"/>
          </a:xfrm>
          <a:prstGeom prst="rect">
            <a:avLst/>
          </a:prstGeom>
        </p:spPr>
        <p:txBody>
          <a:bodyPr wrap="none">
            <a:spAutoFit/>
          </a:bodyPr>
          <a:lstStyle/>
          <a:p>
            <a:pPr algn="ctr"/>
            <a:r>
              <a:rPr lang="fr-FR" sz="3200" dirty="0" err="1" smtClean="0">
                <a:solidFill>
                  <a:schemeClr val="bg1"/>
                </a:solidFill>
              </a:rPr>
              <a:t>Contexts</a:t>
            </a:r>
            <a:endParaRPr lang="fr-FR" sz="3200" dirty="0">
              <a:solidFill>
                <a:schemeClr val="bg1"/>
              </a:solidFill>
            </a:endParaRPr>
          </a:p>
          <a:p>
            <a:pPr algn="ctr"/>
            <a:r>
              <a:rPr lang="fr-FR" sz="3200" dirty="0" smtClean="0">
                <a:solidFill>
                  <a:schemeClr val="bg1"/>
                </a:solidFill>
              </a:rPr>
              <a:t>« Ô »</a:t>
            </a:r>
          </a:p>
        </p:txBody>
      </p:sp>
      <p:sp>
        <p:nvSpPr>
          <p:cNvPr id="7" name="ZoneTexte 6"/>
          <p:cNvSpPr txBox="1"/>
          <p:nvPr/>
        </p:nvSpPr>
        <p:spPr>
          <a:xfrm>
            <a:off x="4199467" y="4437387"/>
            <a:ext cx="4487333" cy="2062103"/>
          </a:xfrm>
          <a:prstGeom prst="rect">
            <a:avLst/>
          </a:prstGeom>
          <a:noFill/>
          <a:ln>
            <a:solidFill>
              <a:schemeClr val="tx1"/>
            </a:solidFill>
          </a:ln>
        </p:spPr>
        <p:txBody>
          <a:bodyPr wrap="square" rtlCol="0">
            <a:spAutoFit/>
          </a:bodyPr>
          <a:lstStyle/>
          <a:p>
            <a:r>
              <a:rPr lang="fr-FR" sz="3200" b="1" dirty="0" err="1">
                <a:solidFill>
                  <a:schemeClr val="tx1"/>
                </a:solidFill>
                <a:latin typeface="Corbel"/>
                <a:cs typeface="Corbel"/>
                <a:sym typeface="Wingdings"/>
              </a:rPr>
              <a:t>C</a:t>
            </a:r>
            <a:r>
              <a:rPr lang="fr-FR" sz="3200" b="1" dirty="0" err="1" smtClean="0">
                <a:solidFill>
                  <a:schemeClr val="tx1"/>
                </a:solidFill>
                <a:latin typeface="Corbel"/>
                <a:cs typeface="Corbel"/>
                <a:sym typeface="Wingdings"/>
              </a:rPr>
              <a:t>lassical</a:t>
            </a:r>
            <a:r>
              <a:rPr lang="fr-FR" sz="3200" b="1" dirty="0" smtClean="0">
                <a:solidFill>
                  <a:schemeClr val="tx1"/>
                </a:solidFill>
                <a:latin typeface="Corbel"/>
                <a:cs typeface="Corbel"/>
                <a:sym typeface="Wingdings"/>
              </a:rPr>
              <a:t> </a:t>
            </a:r>
            <a:r>
              <a:rPr lang="fr-FR" sz="3200" b="1" dirty="0" err="1" smtClean="0">
                <a:solidFill>
                  <a:schemeClr val="tx1"/>
                </a:solidFill>
                <a:latin typeface="Corbel"/>
                <a:cs typeface="Corbel"/>
                <a:sym typeface="Wingdings"/>
              </a:rPr>
              <a:t>contexts</a:t>
            </a:r>
            <a:endParaRPr lang="fr-FR" sz="3200" b="1" dirty="0" smtClean="0">
              <a:solidFill>
                <a:schemeClr val="tx1"/>
              </a:solidFill>
              <a:latin typeface="Corbel"/>
              <a:cs typeface="Corbel"/>
              <a:sym typeface="Wingdings"/>
            </a:endParaRPr>
          </a:p>
          <a:p>
            <a:pPr marL="457200" indent="-457200">
              <a:buFont typeface="Arial"/>
              <a:buChar char="•"/>
            </a:pPr>
            <a:r>
              <a:rPr lang="fr-FR" sz="3200" dirty="0" smtClean="0">
                <a:solidFill>
                  <a:schemeClr val="tx1"/>
                </a:solidFill>
                <a:latin typeface="Corbel"/>
                <a:cs typeface="Corbel"/>
                <a:sym typeface="Wingdings"/>
              </a:rPr>
              <a:t>Quantum-</a:t>
            </a:r>
            <a:r>
              <a:rPr lang="fr-FR" sz="3200" dirty="0" err="1" smtClean="0">
                <a:solidFill>
                  <a:schemeClr val="tx1"/>
                </a:solidFill>
                <a:latin typeface="Corbel"/>
                <a:cs typeface="Corbel"/>
                <a:sym typeface="Wingdings"/>
              </a:rPr>
              <a:t>classical</a:t>
            </a:r>
            <a:r>
              <a:rPr lang="fr-FR" sz="3200" dirty="0" smtClean="0">
                <a:solidFill>
                  <a:schemeClr val="tx1"/>
                </a:solidFill>
                <a:latin typeface="Corbel"/>
                <a:cs typeface="Corbel"/>
                <a:sym typeface="Wingdings"/>
              </a:rPr>
              <a:t> </a:t>
            </a:r>
            <a:r>
              <a:rPr lang="fr-FR" sz="3200" dirty="0" err="1" smtClean="0">
                <a:solidFill>
                  <a:schemeClr val="tx1"/>
                </a:solidFill>
                <a:latin typeface="Corbel"/>
                <a:cs typeface="Corbel"/>
                <a:sym typeface="Wingdings"/>
              </a:rPr>
              <a:t>boundary</a:t>
            </a:r>
            <a:r>
              <a:rPr lang="fr-FR" sz="3200" dirty="0" smtClean="0">
                <a:solidFill>
                  <a:schemeClr val="tx1"/>
                </a:solidFill>
                <a:latin typeface="Corbel"/>
                <a:cs typeface="Corbel"/>
                <a:sym typeface="Wingdings"/>
              </a:rPr>
              <a:t>?</a:t>
            </a:r>
          </a:p>
          <a:p>
            <a:pPr marL="457200" indent="-457200">
              <a:buFont typeface="Arial"/>
              <a:buChar char="•"/>
            </a:pPr>
            <a:r>
              <a:rPr lang="fr-FR" sz="3200" dirty="0" smtClean="0">
                <a:solidFill>
                  <a:schemeClr val="tx1"/>
                </a:solidFill>
                <a:latin typeface="Corbel"/>
                <a:cs typeface="Corbel"/>
                <a:sym typeface="Wingdings"/>
              </a:rPr>
              <a:t>Non-</a:t>
            </a:r>
            <a:r>
              <a:rPr lang="fr-FR" sz="3200" dirty="0" err="1" smtClean="0">
                <a:solidFill>
                  <a:schemeClr val="tx1"/>
                </a:solidFill>
                <a:latin typeface="Corbel"/>
                <a:cs typeface="Corbel"/>
                <a:sym typeface="Wingdings"/>
              </a:rPr>
              <a:t>unitary</a:t>
            </a:r>
            <a:r>
              <a:rPr lang="fr-FR" sz="3200" dirty="0" smtClean="0">
                <a:solidFill>
                  <a:schemeClr val="tx1"/>
                </a:solidFill>
                <a:latin typeface="Corbel"/>
                <a:cs typeface="Corbel"/>
                <a:sym typeface="Wingdings"/>
              </a:rPr>
              <a:t> + </a:t>
            </a:r>
            <a:r>
              <a:rPr lang="fr-FR" sz="3200" dirty="0" err="1" smtClean="0">
                <a:solidFill>
                  <a:schemeClr val="tx1"/>
                </a:solidFill>
                <a:latin typeface="Corbel"/>
                <a:cs typeface="Corbel"/>
                <a:sym typeface="Wingdings"/>
              </a:rPr>
              <a:t>Random</a:t>
            </a:r>
            <a:endParaRPr lang="fr-FR" sz="3200" dirty="0" smtClean="0">
              <a:solidFill>
                <a:schemeClr val="tx1"/>
              </a:solidFill>
              <a:latin typeface="Corbel"/>
              <a:cs typeface="Corbel"/>
              <a:sym typeface="Wingdings"/>
            </a:endParaRPr>
          </a:p>
        </p:txBody>
      </p:sp>
      <p:grpSp>
        <p:nvGrpSpPr>
          <p:cNvPr id="10" name="Grouper 9"/>
          <p:cNvGrpSpPr/>
          <p:nvPr/>
        </p:nvGrpSpPr>
        <p:grpSpPr>
          <a:xfrm rot="19577318">
            <a:off x="7485430" y="1369664"/>
            <a:ext cx="663713" cy="552042"/>
            <a:chOff x="5016500" y="3860800"/>
            <a:chExt cx="772148" cy="711200"/>
          </a:xfrm>
        </p:grpSpPr>
        <p:grpSp>
          <p:nvGrpSpPr>
            <p:cNvPr id="11" name="Grouper 10"/>
            <p:cNvGrpSpPr/>
            <p:nvPr/>
          </p:nvGrpSpPr>
          <p:grpSpPr>
            <a:xfrm>
              <a:off x="5016500" y="3860800"/>
              <a:ext cx="772148" cy="711200"/>
              <a:chOff x="4622800" y="6019800"/>
              <a:chExt cx="772148" cy="711200"/>
            </a:xfrm>
          </p:grpSpPr>
          <p:sp>
            <p:nvSpPr>
              <p:cNvPr id="18" name="Rectangle 17"/>
              <p:cNvSpPr/>
              <p:nvPr/>
            </p:nvSpPr>
            <p:spPr>
              <a:xfrm>
                <a:off x="4622800" y="6261100"/>
                <a:ext cx="508000" cy="469900"/>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Parallélogramme 18"/>
              <p:cNvSpPr/>
              <p:nvPr/>
            </p:nvSpPr>
            <p:spPr>
              <a:xfrm>
                <a:off x="4622800" y="6019800"/>
                <a:ext cx="698500" cy="241300"/>
              </a:xfrm>
              <a:prstGeom prst="parallelogram">
                <a:avLst>
                  <a:gd name="adj" fmla="val 71154"/>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Parallélogramme 19"/>
              <p:cNvSpPr/>
              <p:nvPr/>
            </p:nvSpPr>
            <p:spPr>
              <a:xfrm rot="18798636">
                <a:off x="4929577" y="6214264"/>
                <a:ext cx="605193" cy="325548"/>
              </a:xfrm>
              <a:prstGeom prst="parallelogram">
                <a:avLst>
                  <a:gd name="adj" fmla="val 102037"/>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2" name="Ellipse 11"/>
            <p:cNvSpPr/>
            <p:nvPr/>
          </p:nvSpPr>
          <p:spPr>
            <a:xfrm>
              <a:off x="5232400" y="42799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Ellipse 12"/>
            <p:cNvSpPr/>
            <p:nvPr/>
          </p:nvSpPr>
          <p:spPr>
            <a:xfrm>
              <a:off x="5588000" y="42672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llipse 13"/>
            <p:cNvSpPr/>
            <p:nvPr/>
          </p:nvSpPr>
          <p:spPr>
            <a:xfrm>
              <a:off x="5613400" y="41148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p:cNvSpPr/>
            <p:nvPr/>
          </p:nvSpPr>
          <p:spPr>
            <a:xfrm>
              <a:off x="5168900" y="39751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llipse 15"/>
            <p:cNvSpPr/>
            <p:nvPr/>
          </p:nvSpPr>
          <p:spPr>
            <a:xfrm>
              <a:off x="5346700" y="39497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llipse 16"/>
            <p:cNvSpPr/>
            <p:nvPr/>
          </p:nvSpPr>
          <p:spPr>
            <a:xfrm>
              <a:off x="5537200" y="39116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22" name="Connecteur droit avec flèche 21"/>
          <p:cNvCxnSpPr/>
          <p:nvPr/>
        </p:nvCxnSpPr>
        <p:spPr>
          <a:xfrm flipV="1">
            <a:off x="7522633" y="2336797"/>
            <a:ext cx="876300" cy="4191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Connecteur droit avec flèche 24"/>
          <p:cNvCxnSpPr/>
          <p:nvPr/>
        </p:nvCxnSpPr>
        <p:spPr>
          <a:xfrm flipV="1">
            <a:off x="7675033" y="2679697"/>
            <a:ext cx="927100" cy="2286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Connecteur droit avec flèche 26"/>
          <p:cNvCxnSpPr/>
          <p:nvPr/>
        </p:nvCxnSpPr>
        <p:spPr>
          <a:xfrm>
            <a:off x="7509933" y="3098797"/>
            <a:ext cx="825500" cy="2286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Connecteur droit avec flèche 29"/>
          <p:cNvCxnSpPr/>
          <p:nvPr/>
        </p:nvCxnSpPr>
        <p:spPr>
          <a:xfrm>
            <a:off x="7179733" y="3263897"/>
            <a:ext cx="800100" cy="3302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20133" y="1100663"/>
            <a:ext cx="8483600" cy="3132667"/>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9" name="Connecteur droit avec flèche 8"/>
          <p:cNvCxnSpPr/>
          <p:nvPr/>
        </p:nvCxnSpPr>
        <p:spPr>
          <a:xfrm>
            <a:off x="2679700" y="2527300"/>
            <a:ext cx="2247900" cy="431800"/>
          </a:xfrm>
          <a:prstGeom prst="straightConnector1">
            <a:avLst/>
          </a:prstGeom>
          <a:ln w="76200" cmpd="sng">
            <a:solidFill>
              <a:srgbClr val="FFFFFF"/>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169760"/>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re 3"/>
          <p:cNvSpPr>
            <a:spLocks noGrp="1"/>
          </p:cNvSpPr>
          <p:nvPr>
            <p:ph type="title"/>
          </p:nvPr>
        </p:nvSpPr>
        <p:spPr>
          <a:xfrm>
            <a:off x="253995" y="0"/>
            <a:ext cx="8686800" cy="1143000"/>
          </a:xfrm>
        </p:spPr>
        <p:txBody>
          <a:bodyPr>
            <a:normAutofit fontScale="90000"/>
          </a:bodyPr>
          <a:lstStyle/>
          <a:p>
            <a:r>
              <a:rPr lang="fr-FR" dirty="0" smtClean="0"/>
              <a:t>Back to </a:t>
            </a:r>
            <a:r>
              <a:rPr lang="fr-FR" dirty="0" err="1" smtClean="0"/>
              <a:t>ordinary</a:t>
            </a:r>
            <a:r>
              <a:rPr lang="fr-FR" dirty="0" smtClean="0"/>
              <a:t> quantum </a:t>
            </a:r>
            <a:r>
              <a:rPr lang="fr-FR" dirty="0" err="1" smtClean="0"/>
              <a:t>ontology</a:t>
            </a:r>
            <a:endParaRPr lang="fr-FR" dirty="0"/>
          </a:p>
        </p:txBody>
      </p:sp>
      <p:sp>
        <p:nvSpPr>
          <p:cNvPr id="28" name="ZoneTexte 27"/>
          <p:cNvSpPr txBox="1"/>
          <p:nvPr/>
        </p:nvSpPr>
        <p:spPr>
          <a:xfrm>
            <a:off x="249766" y="4589791"/>
            <a:ext cx="8449733" cy="1200329"/>
          </a:xfrm>
          <a:prstGeom prst="rect">
            <a:avLst/>
          </a:prstGeom>
          <a:noFill/>
          <a:ln>
            <a:solidFill>
              <a:schemeClr val="tx1"/>
            </a:solidFill>
          </a:ln>
        </p:spPr>
        <p:txBody>
          <a:bodyPr wrap="square" rtlCol="0">
            <a:spAutoFit/>
          </a:bodyPr>
          <a:lstStyle/>
          <a:p>
            <a:pPr algn="ctr"/>
            <a:r>
              <a:rPr lang="fr-FR" sz="3600" b="1" dirty="0" smtClean="0">
                <a:solidFill>
                  <a:schemeClr val="tx1"/>
                </a:solidFill>
                <a:latin typeface="Corbel"/>
                <a:cs typeface="Corbel"/>
                <a:sym typeface="Wingdings"/>
              </a:rPr>
              <a:t>First source of intuition: </a:t>
            </a:r>
            <a:r>
              <a:rPr lang="fr-FR" sz="3600" b="1" dirty="0" err="1" smtClean="0">
                <a:solidFill>
                  <a:schemeClr val="tx1"/>
                </a:solidFill>
                <a:latin typeface="Corbel"/>
                <a:cs typeface="Corbel"/>
                <a:sym typeface="Wingdings"/>
              </a:rPr>
              <a:t>Classical</a:t>
            </a:r>
            <a:r>
              <a:rPr lang="fr-FR" sz="3600" b="1" dirty="0" smtClean="0">
                <a:solidFill>
                  <a:schemeClr val="tx1"/>
                </a:solidFill>
                <a:latin typeface="Corbel"/>
                <a:cs typeface="Corbel"/>
                <a:sym typeface="Wingdings"/>
              </a:rPr>
              <a:t> </a:t>
            </a:r>
            <a:r>
              <a:rPr lang="fr-FR" sz="3600" b="1" dirty="0" err="1" smtClean="0">
                <a:solidFill>
                  <a:schemeClr val="tx1"/>
                </a:solidFill>
                <a:latin typeface="Corbel"/>
                <a:cs typeface="Corbel"/>
                <a:sym typeface="Wingdings"/>
              </a:rPr>
              <a:t>realism</a:t>
            </a:r>
            <a:endParaRPr lang="fr-FR" sz="3600" b="1" dirty="0" smtClean="0">
              <a:solidFill>
                <a:schemeClr val="tx1"/>
              </a:solidFill>
              <a:latin typeface="Corbel"/>
              <a:cs typeface="Corbel"/>
              <a:sym typeface="Wingdings"/>
            </a:endParaRPr>
          </a:p>
          <a:p>
            <a:pPr algn="ctr"/>
            <a:r>
              <a:rPr lang="fr-FR" sz="3600" dirty="0" smtClean="0">
                <a:solidFill>
                  <a:schemeClr val="tx1"/>
                </a:solidFill>
                <a:latin typeface="Corbel"/>
                <a:cs typeface="Corbel"/>
                <a:sym typeface="Wingdings"/>
              </a:rPr>
              <a:t>States « </a:t>
            </a:r>
            <a:r>
              <a:rPr lang="fr-FR" sz="3600" dirty="0" err="1" smtClean="0">
                <a:solidFill>
                  <a:srgbClr val="FFFFFF"/>
                </a:solidFill>
              </a:rPr>
              <a:t>ψ</a:t>
            </a:r>
            <a:r>
              <a:rPr lang="fr-FR" sz="3600" dirty="0" smtClean="0">
                <a:solidFill>
                  <a:srgbClr val="FFFFFF"/>
                </a:solidFill>
              </a:rPr>
              <a:t> »</a:t>
            </a:r>
            <a:r>
              <a:rPr lang="fr-FR" sz="3600" dirty="0" smtClean="0">
                <a:solidFill>
                  <a:schemeClr val="bg1"/>
                </a:solidFill>
              </a:rPr>
              <a:t> </a:t>
            </a:r>
            <a:r>
              <a:rPr lang="fr-FR" sz="3600" dirty="0" err="1" smtClean="0">
                <a:solidFill>
                  <a:schemeClr val="tx1"/>
                </a:solidFill>
                <a:latin typeface="Corbel"/>
                <a:cs typeface="Corbel"/>
                <a:sym typeface="Wingdings"/>
              </a:rPr>
              <a:t>pertain</a:t>
            </a:r>
            <a:r>
              <a:rPr lang="fr-FR" sz="3600" dirty="0" smtClean="0">
                <a:solidFill>
                  <a:schemeClr val="tx1"/>
                </a:solidFill>
                <a:latin typeface="Corbel"/>
                <a:cs typeface="Corbel"/>
                <a:sym typeface="Wingdings"/>
              </a:rPr>
              <a:t> to </a:t>
            </a:r>
            <a:r>
              <a:rPr lang="fr-FR" sz="3600" dirty="0" err="1" smtClean="0">
                <a:solidFill>
                  <a:schemeClr val="tx1"/>
                </a:solidFill>
                <a:latin typeface="Corbel"/>
                <a:cs typeface="Corbel"/>
                <a:sym typeface="Wingdings"/>
              </a:rPr>
              <a:t>systems</a:t>
            </a:r>
            <a:r>
              <a:rPr lang="fr-FR" sz="3600" dirty="0" smtClean="0">
                <a:solidFill>
                  <a:schemeClr val="tx1"/>
                </a:solidFill>
                <a:latin typeface="Corbel"/>
                <a:cs typeface="Corbel"/>
                <a:sym typeface="Wingdings"/>
              </a:rPr>
              <a:t> </a:t>
            </a:r>
            <a:r>
              <a:rPr lang="fr-FR" sz="3600" dirty="0" err="1" smtClean="0">
                <a:solidFill>
                  <a:schemeClr val="tx1"/>
                </a:solidFill>
                <a:latin typeface="Corbel"/>
                <a:cs typeface="Corbel"/>
                <a:sym typeface="Wingdings"/>
              </a:rPr>
              <a:t>alone</a:t>
            </a:r>
            <a:endParaRPr lang="fr-FR" sz="3600" dirty="0" smtClean="0">
              <a:solidFill>
                <a:schemeClr val="tx1"/>
              </a:solidFill>
              <a:latin typeface="Corbel"/>
              <a:cs typeface="Corbel"/>
              <a:sym typeface="Wingdings"/>
            </a:endParaRPr>
          </a:p>
        </p:txBody>
      </p:sp>
      <p:sp>
        <p:nvSpPr>
          <p:cNvPr id="38" name="Ellipse 37"/>
          <p:cNvSpPr/>
          <p:nvPr/>
        </p:nvSpPr>
        <p:spPr>
          <a:xfrm>
            <a:off x="601133" y="1511297"/>
            <a:ext cx="2324100" cy="2171700"/>
          </a:xfrm>
          <a:prstGeom prst="ellipse">
            <a:avLst/>
          </a:prstGeom>
          <a:solidFill>
            <a:srgbClr val="FFFF66"/>
          </a:solidFill>
          <a:ln w="762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err="1" smtClean="0">
                <a:solidFill>
                  <a:schemeClr val="bg1"/>
                </a:solidFill>
              </a:rPr>
              <a:t>Systems</a:t>
            </a:r>
            <a:endParaRPr lang="fr-FR" sz="3200" dirty="0" smtClean="0">
              <a:solidFill>
                <a:schemeClr val="bg1"/>
              </a:solidFill>
            </a:endParaRPr>
          </a:p>
          <a:p>
            <a:pPr algn="ctr"/>
            <a:r>
              <a:rPr lang="fr-FR" sz="3200" dirty="0" smtClean="0">
                <a:solidFill>
                  <a:schemeClr val="bg1"/>
                </a:solidFill>
              </a:rPr>
              <a:t>« |</a:t>
            </a:r>
            <a:r>
              <a:rPr lang="fr-FR" sz="3200" dirty="0" err="1" smtClean="0">
                <a:solidFill>
                  <a:schemeClr val="bg1"/>
                </a:solidFill>
              </a:rPr>
              <a:t>ψ</a:t>
            </a:r>
            <a:r>
              <a:rPr lang="fr-FR" sz="3200" dirty="0" smtClean="0">
                <a:solidFill>
                  <a:schemeClr val="bg1"/>
                </a:solidFill>
              </a:rPr>
              <a:t>&gt; »</a:t>
            </a:r>
            <a:endParaRPr lang="fr-FR" sz="3200" dirty="0">
              <a:solidFill>
                <a:schemeClr val="bg1"/>
              </a:solidFill>
            </a:endParaRPr>
          </a:p>
        </p:txBody>
      </p:sp>
      <p:sp>
        <p:nvSpPr>
          <p:cNvPr id="39" name="Ellipse 38"/>
          <p:cNvSpPr/>
          <p:nvPr/>
        </p:nvSpPr>
        <p:spPr>
          <a:xfrm>
            <a:off x="4309533" y="2222497"/>
            <a:ext cx="3556000" cy="1295400"/>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40" name="Rectangle 39"/>
          <p:cNvSpPr/>
          <p:nvPr/>
        </p:nvSpPr>
        <p:spPr>
          <a:xfrm>
            <a:off x="5198184" y="2347265"/>
            <a:ext cx="1804100" cy="1077218"/>
          </a:xfrm>
          <a:prstGeom prst="rect">
            <a:avLst/>
          </a:prstGeom>
        </p:spPr>
        <p:txBody>
          <a:bodyPr wrap="none">
            <a:spAutoFit/>
          </a:bodyPr>
          <a:lstStyle/>
          <a:p>
            <a:pPr algn="ctr"/>
            <a:r>
              <a:rPr lang="fr-FR" sz="3200" dirty="0" err="1" smtClean="0">
                <a:solidFill>
                  <a:schemeClr val="bg1"/>
                </a:solidFill>
              </a:rPr>
              <a:t>Contexts</a:t>
            </a:r>
            <a:endParaRPr lang="fr-FR" sz="3200" dirty="0">
              <a:solidFill>
                <a:schemeClr val="bg1"/>
              </a:solidFill>
            </a:endParaRPr>
          </a:p>
          <a:p>
            <a:pPr algn="ctr"/>
            <a:r>
              <a:rPr lang="fr-FR" sz="3200" dirty="0" smtClean="0">
                <a:solidFill>
                  <a:schemeClr val="bg1"/>
                </a:solidFill>
              </a:rPr>
              <a:t>« Ô »</a:t>
            </a:r>
          </a:p>
        </p:txBody>
      </p:sp>
      <p:grpSp>
        <p:nvGrpSpPr>
          <p:cNvPr id="42" name="Grouper 41"/>
          <p:cNvGrpSpPr/>
          <p:nvPr/>
        </p:nvGrpSpPr>
        <p:grpSpPr>
          <a:xfrm rot="19577318">
            <a:off x="7485430" y="1369664"/>
            <a:ext cx="663713" cy="552042"/>
            <a:chOff x="5016500" y="3860800"/>
            <a:chExt cx="772148" cy="711200"/>
          </a:xfrm>
        </p:grpSpPr>
        <p:grpSp>
          <p:nvGrpSpPr>
            <p:cNvPr id="43" name="Grouper 42"/>
            <p:cNvGrpSpPr/>
            <p:nvPr/>
          </p:nvGrpSpPr>
          <p:grpSpPr>
            <a:xfrm>
              <a:off x="5016500" y="3860800"/>
              <a:ext cx="772148" cy="711200"/>
              <a:chOff x="4622800" y="6019800"/>
              <a:chExt cx="772148" cy="711200"/>
            </a:xfrm>
          </p:grpSpPr>
          <p:sp>
            <p:nvSpPr>
              <p:cNvPr id="50" name="Rectangle 49"/>
              <p:cNvSpPr/>
              <p:nvPr/>
            </p:nvSpPr>
            <p:spPr>
              <a:xfrm>
                <a:off x="4622800" y="6261100"/>
                <a:ext cx="508000" cy="469900"/>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1" name="Parallélogramme 50"/>
              <p:cNvSpPr/>
              <p:nvPr/>
            </p:nvSpPr>
            <p:spPr>
              <a:xfrm>
                <a:off x="4622800" y="6019800"/>
                <a:ext cx="698500" cy="241300"/>
              </a:xfrm>
              <a:prstGeom prst="parallelogram">
                <a:avLst>
                  <a:gd name="adj" fmla="val 71154"/>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2" name="Parallélogramme 51"/>
              <p:cNvSpPr/>
              <p:nvPr/>
            </p:nvSpPr>
            <p:spPr>
              <a:xfrm rot="18798636">
                <a:off x="4929577" y="6214264"/>
                <a:ext cx="605193" cy="325548"/>
              </a:xfrm>
              <a:prstGeom prst="parallelogram">
                <a:avLst>
                  <a:gd name="adj" fmla="val 102037"/>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44" name="Ellipse 43"/>
            <p:cNvSpPr/>
            <p:nvPr/>
          </p:nvSpPr>
          <p:spPr>
            <a:xfrm>
              <a:off x="5232400" y="42799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5" name="Ellipse 44"/>
            <p:cNvSpPr/>
            <p:nvPr/>
          </p:nvSpPr>
          <p:spPr>
            <a:xfrm>
              <a:off x="5588000" y="42672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6" name="Ellipse 45"/>
            <p:cNvSpPr/>
            <p:nvPr/>
          </p:nvSpPr>
          <p:spPr>
            <a:xfrm>
              <a:off x="5613400" y="41148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7" name="Ellipse 46"/>
            <p:cNvSpPr/>
            <p:nvPr/>
          </p:nvSpPr>
          <p:spPr>
            <a:xfrm>
              <a:off x="5168900" y="39751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8" name="Ellipse 47"/>
            <p:cNvSpPr/>
            <p:nvPr/>
          </p:nvSpPr>
          <p:spPr>
            <a:xfrm>
              <a:off x="5346700" y="39497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9" name="Ellipse 48"/>
            <p:cNvSpPr/>
            <p:nvPr/>
          </p:nvSpPr>
          <p:spPr>
            <a:xfrm>
              <a:off x="5537200" y="39116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53" name="Connecteur droit avec flèche 52"/>
          <p:cNvCxnSpPr/>
          <p:nvPr/>
        </p:nvCxnSpPr>
        <p:spPr>
          <a:xfrm flipV="1">
            <a:off x="7522633" y="2336797"/>
            <a:ext cx="876300" cy="4191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4" name="Connecteur droit avec flèche 53"/>
          <p:cNvCxnSpPr/>
          <p:nvPr/>
        </p:nvCxnSpPr>
        <p:spPr>
          <a:xfrm flipV="1">
            <a:off x="7675033" y="2679697"/>
            <a:ext cx="927100" cy="2286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5" name="Connecteur droit avec flèche 54"/>
          <p:cNvCxnSpPr/>
          <p:nvPr/>
        </p:nvCxnSpPr>
        <p:spPr>
          <a:xfrm>
            <a:off x="7509933" y="3098797"/>
            <a:ext cx="825500" cy="2286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6" name="Connecteur droit avec flèche 55"/>
          <p:cNvCxnSpPr/>
          <p:nvPr/>
        </p:nvCxnSpPr>
        <p:spPr>
          <a:xfrm>
            <a:off x="7179733" y="3263897"/>
            <a:ext cx="800100" cy="3302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220133" y="1100663"/>
            <a:ext cx="8483600" cy="3132667"/>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58" name="Connecteur droit avec flèche 57"/>
          <p:cNvCxnSpPr/>
          <p:nvPr/>
        </p:nvCxnSpPr>
        <p:spPr>
          <a:xfrm>
            <a:off x="2679700" y="2527300"/>
            <a:ext cx="2247900" cy="431800"/>
          </a:xfrm>
          <a:prstGeom prst="straightConnector1">
            <a:avLst/>
          </a:prstGeom>
          <a:ln w="76200" cmpd="sng">
            <a:solidFill>
              <a:srgbClr val="FFFFFF"/>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8525943"/>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re 3"/>
          <p:cNvSpPr>
            <a:spLocks noGrp="1"/>
          </p:cNvSpPr>
          <p:nvPr>
            <p:ph type="title"/>
          </p:nvPr>
        </p:nvSpPr>
        <p:spPr>
          <a:xfrm>
            <a:off x="253995" y="0"/>
            <a:ext cx="8686800" cy="1143000"/>
          </a:xfrm>
        </p:spPr>
        <p:txBody>
          <a:bodyPr>
            <a:normAutofit fontScale="90000"/>
          </a:bodyPr>
          <a:lstStyle/>
          <a:p>
            <a:r>
              <a:rPr lang="fr-FR" dirty="0" smtClean="0"/>
              <a:t>Back to </a:t>
            </a:r>
            <a:r>
              <a:rPr lang="fr-FR" dirty="0" err="1" smtClean="0"/>
              <a:t>ordinary</a:t>
            </a:r>
            <a:r>
              <a:rPr lang="fr-FR" dirty="0" smtClean="0"/>
              <a:t> quantum </a:t>
            </a:r>
            <a:r>
              <a:rPr lang="fr-FR" dirty="0" err="1" smtClean="0"/>
              <a:t>ontology</a:t>
            </a:r>
            <a:endParaRPr lang="fr-FR" dirty="0"/>
          </a:p>
        </p:txBody>
      </p:sp>
      <p:sp>
        <p:nvSpPr>
          <p:cNvPr id="28" name="ZoneTexte 27"/>
          <p:cNvSpPr txBox="1"/>
          <p:nvPr/>
        </p:nvSpPr>
        <p:spPr>
          <a:xfrm>
            <a:off x="169333" y="4297693"/>
            <a:ext cx="8542868" cy="2185214"/>
          </a:xfrm>
          <a:prstGeom prst="rect">
            <a:avLst/>
          </a:prstGeom>
          <a:noFill/>
          <a:ln>
            <a:solidFill>
              <a:schemeClr val="tx1"/>
            </a:solidFill>
          </a:ln>
        </p:spPr>
        <p:txBody>
          <a:bodyPr wrap="square" rtlCol="0">
            <a:spAutoFit/>
          </a:bodyPr>
          <a:lstStyle/>
          <a:p>
            <a:pPr algn="ctr"/>
            <a:r>
              <a:rPr lang="fr-FR" sz="3600" b="1" dirty="0" smtClean="0">
                <a:solidFill>
                  <a:schemeClr val="tx1"/>
                </a:solidFill>
                <a:latin typeface="Corbel"/>
                <a:cs typeface="Corbel"/>
                <a:sym typeface="Wingdings"/>
              </a:rPr>
              <a:t>Second source of intuition: </a:t>
            </a:r>
            <a:r>
              <a:rPr lang="fr-FR" sz="3600" b="1" dirty="0" err="1" smtClean="0">
                <a:solidFill>
                  <a:schemeClr val="tx1"/>
                </a:solidFill>
                <a:latin typeface="Corbel"/>
                <a:cs typeface="Corbel"/>
                <a:sym typeface="Wingdings"/>
              </a:rPr>
              <a:t>Statistical</a:t>
            </a:r>
            <a:r>
              <a:rPr lang="fr-FR" sz="3600" b="1" dirty="0" smtClean="0">
                <a:solidFill>
                  <a:schemeClr val="tx1"/>
                </a:solidFill>
                <a:latin typeface="Corbel"/>
                <a:cs typeface="Corbel"/>
                <a:sym typeface="Wingdings"/>
              </a:rPr>
              <a:t> </a:t>
            </a:r>
            <a:r>
              <a:rPr lang="fr-FR" sz="3600" b="1" dirty="0" err="1" smtClean="0">
                <a:solidFill>
                  <a:schemeClr val="tx1"/>
                </a:solidFill>
                <a:latin typeface="Corbel"/>
                <a:cs typeface="Corbel"/>
                <a:sym typeface="Wingdings"/>
              </a:rPr>
              <a:t>physics</a:t>
            </a:r>
            <a:r>
              <a:rPr lang="fr-FR" sz="3600" b="1" dirty="0" smtClean="0">
                <a:solidFill>
                  <a:schemeClr val="tx1"/>
                </a:solidFill>
                <a:latin typeface="Corbel"/>
                <a:cs typeface="Corbel"/>
                <a:sym typeface="Wingdings"/>
              </a:rPr>
              <a:t> </a:t>
            </a:r>
          </a:p>
          <a:p>
            <a:pPr marL="457200" indent="-457200" algn="ctr">
              <a:buFont typeface="Arial"/>
              <a:buChar char="•"/>
            </a:pPr>
            <a:r>
              <a:rPr lang="fr-FR" sz="3200" dirty="0" smtClean="0">
                <a:solidFill>
                  <a:schemeClr val="tx1"/>
                </a:solidFill>
                <a:latin typeface="Corbel"/>
                <a:cs typeface="Corbel"/>
                <a:sym typeface="Wingdings"/>
              </a:rPr>
              <a:t>Reality </a:t>
            </a:r>
            <a:r>
              <a:rPr lang="fr-FR" sz="3200" dirty="0" err="1" smtClean="0">
                <a:solidFill>
                  <a:schemeClr val="tx1"/>
                </a:solidFill>
                <a:latin typeface="Corbel"/>
                <a:cs typeface="Corbel"/>
                <a:sym typeface="Wingdings"/>
              </a:rPr>
              <a:t>is</a:t>
            </a:r>
            <a:r>
              <a:rPr lang="fr-FR" sz="3200" dirty="0" smtClean="0">
                <a:solidFill>
                  <a:schemeClr val="tx1"/>
                </a:solidFill>
                <a:latin typeface="Corbel"/>
                <a:cs typeface="Corbel"/>
                <a:sym typeface="Wingdings"/>
              </a:rPr>
              <a:t> </a:t>
            </a:r>
            <a:r>
              <a:rPr lang="fr-FR" sz="3200" dirty="0" err="1" smtClean="0">
                <a:solidFill>
                  <a:schemeClr val="tx1"/>
                </a:solidFill>
                <a:latin typeface="Corbel"/>
                <a:cs typeface="Corbel"/>
                <a:sym typeface="Wingdings"/>
              </a:rPr>
              <a:t>hidden</a:t>
            </a:r>
            <a:r>
              <a:rPr lang="fr-FR" sz="3200" dirty="0">
                <a:solidFill>
                  <a:schemeClr val="tx1"/>
                </a:solidFill>
                <a:latin typeface="Corbel"/>
                <a:cs typeface="Corbel"/>
                <a:sym typeface="Wingdings"/>
              </a:rPr>
              <a:t>,</a:t>
            </a:r>
            <a:r>
              <a:rPr lang="fr-FR" sz="3200" dirty="0" smtClean="0">
                <a:solidFill>
                  <a:schemeClr val="tx1"/>
                </a:solidFill>
                <a:latin typeface="Corbel"/>
                <a:cs typeface="Corbel"/>
                <a:sym typeface="Wingdings"/>
              </a:rPr>
              <a:t> </a:t>
            </a:r>
            <a:r>
              <a:rPr lang="fr-FR" sz="3200" dirty="0" err="1" smtClean="0">
                <a:solidFill>
                  <a:schemeClr val="tx1"/>
                </a:solidFill>
                <a:latin typeface="Corbel"/>
                <a:cs typeface="Corbel"/>
                <a:sym typeface="Wingdings"/>
              </a:rPr>
              <a:t>below</a:t>
            </a:r>
            <a:endParaRPr lang="fr-FR" sz="3200" dirty="0" smtClean="0">
              <a:solidFill>
                <a:schemeClr val="tx1"/>
              </a:solidFill>
              <a:latin typeface="Corbel"/>
              <a:cs typeface="Corbel"/>
              <a:sym typeface="Wingdings"/>
            </a:endParaRPr>
          </a:p>
          <a:p>
            <a:pPr marL="571500" indent="-571500">
              <a:buFont typeface="Arial"/>
              <a:buChar char="•"/>
            </a:pPr>
            <a:r>
              <a:rPr lang="fr-FR" sz="3200" dirty="0">
                <a:solidFill>
                  <a:schemeClr val="tx1"/>
                </a:solidFill>
                <a:latin typeface="Corbel"/>
                <a:cs typeface="Corbel"/>
                <a:sym typeface="Wingdings"/>
              </a:rPr>
              <a:t>The </a:t>
            </a:r>
            <a:r>
              <a:rPr lang="fr-FR" sz="3200" dirty="0" err="1">
                <a:solidFill>
                  <a:schemeClr val="tx1"/>
                </a:solidFill>
                <a:latin typeface="Corbel"/>
                <a:cs typeface="Corbel"/>
                <a:sym typeface="Wingdings"/>
              </a:rPr>
              <a:t>classical</a:t>
            </a:r>
            <a:r>
              <a:rPr lang="fr-FR" sz="3200" dirty="0">
                <a:solidFill>
                  <a:schemeClr val="tx1"/>
                </a:solidFill>
                <a:latin typeface="Corbel"/>
                <a:cs typeface="Corbel"/>
                <a:sym typeface="Wingdings"/>
              </a:rPr>
              <a:t> </a:t>
            </a:r>
            <a:r>
              <a:rPr lang="fr-FR" sz="3200" dirty="0" err="1">
                <a:solidFill>
                  <a:schemeClr val="tx1"/>
                </a:solidFill>
                <a:latin typeface="Corbel"/>
                <a:cs typeface="Corbel"/>
                <a:sym typeface="Wingdings"/>
              </a:rPr>
              <a:t>emerges</a:t>
            </a:r>
            <a:r>
              <a:rPr lang="fr-FR" sz="3200" dirty="0">
                <a:solidFill>
                  <a:schemeClr val="tx1"/>
                </a:solidFill>
                <a:latin typeface="Corbel"/>
                <a:cs typeface="Corbel"/>
                <a:sym typeface="Wingdings"/>
              </a:rPr>
              <a:t> </a:t>
            </a:r>
            <a:r>
              <a:rPr lang="fr-FR" sz="3200" dirty="0" err="1">
                <a:solidFill>
                  <a:schemeClr val="tx1"/>
                </a:solidFill>
                <a:latin typeface="Corbel"/>
                <a:cs typeface="Corbel"/>
                <a:sym typeface="Wingdings"/>
              </a:rPr>
              <a:t>from</a:t>
            </a:r>
            <a:r>
              <a:rPr lang="fr-FR" sz="3200" dirty="0">
                <a:solidFill>
                  <a:schemeClr val="tx1"/>
                </a:solidFill>
                <a:latin typeface="Corbel"/>
                <a:cs typeface="Corbel"/>
                <a:sym typeface="Wingdings"/>
              </a:rPr>
              <a:t> the quantum </a:t>
            </a:r>
          </a:p>
        </p:txBody>
      </p:sp>
      <p:sp>
        <p:nvSpPr>
          <p:cNvPr id="25" name="Ellipse 24"/>
          <p:cNvSpPr/>
          <p:nvPr/>
        </p:nvSpPr>
        <p:spPr>
          <a:xfrm>
            <a:off x="601133" y="1511297"/>
            <a:ext cx="2324100" cy="2171700"/>
          </a:xfrm>
          <a:prstGeom prst="ellipse">
            <a:avLst/>
          </a:prstGeom>
          <a:solidFill>
            <a:srgbClr val="FFFF66"/>
          </a:solidFill>
          <a:ln w="762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err="1" smtClean="0">
                <a:solidFill>
                  <a:schemeClr val="bg1"/>
                </a:solidFill>
              </a:rPr>
              <a:t>Systems</a:t>
            </a:r>
            <a:endParaRPr lang="fr-FR" sz="3200" dirty="0" smtClean="0">
              <a:solidFill>
                <a:schemeClr val="bg1"/>
              </a:solidFill>
            </a:endParaRPr>
          </a:p>
          <a:p>
            <a:pPr algn="ctr"/>
            <a:r>
              <a:rPr lang="fr-FR" sz="3200" dirty="0" smtClean="0">
                <a:solidFill>
                  <a:schemeClr val="bg1"/>
                </a:solidFill>
              </a:rPr>
              <a:t>« |</a:t>
            </a:r>
            <a:r>
              <a:rPr lang="fr-FR" sz="3200" dirty="0" err="1" smtClean="0">
                <a:solidFill>
                  <a:schemeClr val="bg1"/>
                </a:solidFill>
              </a:rPr>
              <a:t>ψ</a:t>
            </a:r>
            <a:r>
              <a:rPr lang="fr-FR" sz="3200" dirty="0" smtClean="0">
                <a:solidFill>
                  <a:schemeClr val="bg1"/>
                </a:solidFill>
              </a:rPr>
              <a:t>&gt; »</a:t>
            </a:r>
            <a:endParaRPr lang="fr-FR" sz="3200" dirty="0">
              <a:solidFill>
                <a:schemeClr val="bg1"/>
              </a:solidFill>
            </a:endParaRPr>
          </a:p>
        </p:txBody>
      </p:sp>
      <p:sp>
        <p:nvSpPr>
          <p:cNvPr id="26" name="Ellipse 25"/>
          <p:cNvSpPr/>
          <p:nvPr/>
        </p:nvSpPr>
        <p:spPr>
          <a:xfrm>
            <a:off x="4309533" y="2222497"/>
            <a:ext cx="3556000" cy="1295400"/>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27" name="Rectangle 26"/>
          <p:cNvSpPr/>
          <p:nvPr/>
        </p:nvSpPr>
        <p:spPr>
          <a:xfrm>
            <a:off x="5198184" y="2347265"/>
            <a:ext cx="1804100" cy="1077218"/>
          </a:xfrm>
          <a:prstGeom prst="rect">
            <a:avLst/>
          </a:prstGeom>
        </p:spPr>
        <p:txBody>
          <a:bodyPr wrap="none">
            <a:spAutoFit/>
          </a:bodyPr>
          <a:lstStyle/>
          <a:p>
            <a:pPr algn="ctr"/>
            <a:r>
              <a:rPr lang="fr-FR" sz="3200" dirty="0" err="1" smtClean="0">
                <a:solidFill>
                  <a:schemeClr val="bg1"/>
                </a:solidFill>
              </a:rPr>
              <a:t>Contexts</a:t>
            </a:r>
            <a:endParaRPr lang="fr-FR" sz="3200" dirty="0">
              <a:solidFill>
                <a:schemeClr val="bg1"/>
              </a:solidFill>
            </a:endParaRPr>
          </a:p>
          <a:p>
            <a:pPr algn="ctr"/>
            <a:r>
              <a:rPr lang="fr-FR" sz="3200" dirty="0" smtClean="0">
                <a:solidFill>
                  <a:schemeClr val="bg1"/>
                </a:solidFill>
              </a:rPr>
              <a:t>« Ô »</a:t>
            </a:r>
          </a:p>
        </p:txBody>
      </p:sp>
      <p:grpSp>
        <p:nvGrpSpPr>
          <p:cNvPr id="29" name="Grouper 28"/>
          <p:cNvGrpSpPr/>
          <p:nvPr/>
        </p:nvGrpSpPr>
        <p:grpSpPr>
          <a:xfrm rot="19577318">
            <a:off x="7485430" y="1369664"/>
            <a:ext cx="663713" cy="552042"/>
            <a:chOff x="5016500" y="3860800"/>
            <a:chExt cx="772148" cy="711200"/>
          </a:xfrm>
        </p:grpSpPr>
        <p:grpSp>
          <p:nvGrpSpPr>
            <p:cNvPr id="30" name="Grouper 29"/>
            <p:cNvGrpSpPr/>
            <p:nvPr/>
          </p:nvGrpSpPr>
          <p:grpSpPr>
            <a:xfrm>
              <a:off x="5016500" y="3860800"/>
              <a:ext cx="772148" cy="711200"/>
              <a:chOff x="4622800" y="6019800"/>
              <a:chExt cx="772148" cy="711200"/>
            </a:xfrm>
          </p:grpSpPr>
          <p:sp>
            <p:nvSpPr>
              <p:cNvPr id="38" name="Rectangle 37"/>
              <p:cNvSpPr/>
              <p:nvPr/>
            </p:nvSpPr>
            <p:spPr>
              <a:xfrm>
                <a:off x="4622800" y="6261100"/>
                <a:ext cx="508000" cy="469900"/>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9" name="Parallélogramme 38"/>
              <p:cNvSpPr/>
              <p:nvPr/>
            </p:nvSpPr>
            <p:spPr>
              <a:xfrm>
                <a:off x="4622800" y="6019800"/>
                <a:ext cx="698500" cy="241300"/>
              </a:xfrm>
              <a:prstGeom prst="parallelogram">
                <a:avLst>
                  <a:gd name="adj" fmla="val 71154"/>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0" name="Parallélogramme 39"/>
              <p:cNvSpPr/>
              <p:nvPr/>
            </p:nvSpPr>
            <p:spPr>
              <a:xfrm rot="18798636">
                <a:off x="4929577" y="6214264"/>
                <a:ext cx="605193" cy="325548"/>
              </a:xfrm>
              <a:prstGeom prst="parallelogram">
                <a:avLst>
                  <a:gd name="adj" fmla="val 102037"/>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31" name="Ellipse 30"/>
            <p:cNvSpPr/>
            <p:nvPr/>
          </p:nvSpPr>
          <p:spPr>
            <a:xfrm>
              <a:off x="5232400" y="42799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Ellipse 32"/>
            <p:cNvSpPr/>
            <p:nvPr/>
          </p:nvSpPr>
          <p:spPr>
            <a:xfrm>
              <a:off x="5588000" y="42672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Ellipse 33"/>
            <p:cNvSpPr/>
            <p:nvPr/>
          </p:nvSpPr>
          <p:spPr>
            <a:xfrm>
              <a:off x="5613400" y="41148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Ellipse 34"/>
            <p:cNvSpPr/>
            <p:nvPr/>
          </p:nvSpPr>
          <p:spPr>
            <a:xfrm>
              <a:off x="5168900" y="39751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Ellipse 35"/>
            <p:cNvSpPr/>
            <p:nvPr/>
          </p:nvSpPr>
          <p:spPr>
            <a:xfrm>
              <a:off x="5346700" y="39497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7" name="Ellipse 36"/>
            <p:cNvSpPr/>
            <p:nvPr/>
          </p:nvSpPr>
          <p:spPr>
            <a:xfrm>
              <a:off x="5537200" y="39116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41" name="Connecteur droit avec flèche 40"/>
          <p:cNvCxnSpPr/>
          <p:nvPr/>
        </p:nvCxnSpPr>
        <p:spPr>
          <a:xfrm flipV="1">
            <a:off x="7522633" y="2336797"/>
            <a:ext cx="876300" cy="4191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2" name="Connecteur droit avec flèche 41"/>
          <p:cNvCxnSpPr/>
          <p:nvPr/>
        </p:nvCxnSpPr>
        <p:spPr>
          <a:xfrm flipV="1">
            <a:off x="7675033" y="2679697"/>
            <a:ext cx="927100" cy="2286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3" name="Connecteur droit avec flèche 42"/>
          <p:cNvCxnSpPr/>
          <p:nvPr/>
        </p:nvCxnSpPr>
        <p:spPr>
          <a:xfrm>
            <a:off x="7509933" y="3098797"/>
            <a:ext cx="825500" cy="2286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4" name="Connecteur droit avec flèche 43"/>
          <p:cNvCxnSpPr/>
          <p:nvPr/>
        </p:nvCxnSpPr>
        <p:spPr>
          <a:xfrm>
            <a:off x="7179733" y="3263897"/>
            <a:ext cx="800100" cy="3302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220133" y="1100663"/>
            <a:ext cx="8483600" cy="3132667"/>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46" name="Connecteur droit avec flèche 45"/>
          <p:cNvCxnSpPr/>
          <p:nvPr/>
        </p:nvCxnSpPr>
        <p:spPr>
          <a:xfrm>
            <a:off x="2679700" y="2527300"/>
            <a:ext cx="2247900" cy="431800"/>
          </a:xfrm>
          <a:prstGeom prst="straightConnector1">
            <a:avLst/>
          </a:prstGeom>
          <a:ln w="76200" cmpd="sng">
            <a:solidFill>
              <a:srgbClr val="FFFFFF"/>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85110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3"/>
          <p:cNvSpPr>
            <a:spLocks noGrp="1"/>
          </p:cNvSpPr>
          <p:nvPr>
            <p:ph type="title"/>
          </p:nvPr>
        </p:nvSpPr>
        <p:spPr>
          <a:xfrm>
            <a:off x="457200" y="0"/>
            <a:ext cx="8229600" cy="1143000"/>
          </a:xfrm>
        </p:spPr>
        <p:txBody>
          <a:bodyPr>
            <a:normAutofit/>
          </a:bodyPr>
          <a:lstStyle/>
          <a:p>
            <a:r>
              <a:rPr lang="fr-FR" dirty="0" smtClean="0"/>
              <a:t>« </a:t>
            </a:r>
            <a:r>
              <a:rPr lang="fr-FR" dirty="0" err="1" smtClean="0"/>
              <a:t>Realism</a:t>
            </a:r>
            <a:r>
              <a:rPr lang="fr-FR" dirty="0" smtClean="0"/>
              <a:t> » vs « anti-</a:t>
            </a:r>
            <a:r>
              <a:rPr lang="fr-FR" dirty="0" err="1" smtClean="0"/>
              <a:t>realism</a:t>
            </a:r>
            <a:r>
              <a:rPr lang="fr-FR" dirty="0" smtClean="0"/>
              <a:t>»</a:t>
            </a:r>
            <a:endParaRPr lang="fr-FR" dirty="0"/>
          </a:p>
        </p:txBody>
      </p:sp>
      <p:sp>
        <p:nvSpPr>
          <p:cNvPr id="7" name="ZoneTexte 6"/>
          <p:cNvSpPr txBox="1"/>
          <p:nvPr/>
        </p:nvSpPr>
        <p:spPr>
          <a:xfrm>
            <a:off x="177800" y="1595933"/>
            <a:ext cx="4419600" cy="5016757"/>
          </a:xfrm>
          <a:prstGeom prst="rect">
            <a:avLst/>
          </a:prstGeom>
          <a:noFill/>
          <a:ln>
            <a:solidFill>
              <a:srgbClr val="FFFFFF"/>
            </a:solidFill>
          </a:ln>
        </p:spPr>
        <p:txBody>
          <a:bodyPr wrap="square" rtlCol="0">
            <a:spAutoFit/>
          </a:bodyPr>
          <a:lstStyle/>
          <a:p>
            <a:pPr marL="457200" indent="-457200">
              <a:buFont typeface="Arial"/>
              <a:buChar char="•"/>
            </a:pPr>
            <a:r>
              <a:rPr lang="fr-FR" sz="3200" dirty="0" smtClean="0">
                <a:solidFill>
                  <a:schemeClr val="tx1"/>
                </a:solidFill>
                <a:latin typeface="Corbel"/>
                <a:cs typeface="Corbel"/>
              </a:rPr>
              <a:t>The full </a:t>
            </a:r>
            <a:r>
              <a:rPr lang="fr-FR" sz="3200" dirty="0" err="1" smtClean="0">
                <a:solidFill>
                  <a:schemeClr val="tx1"/>
                </a:solidFill>
                <a:latin typeface="Corbel"/>
                <a:cs typeface="Corbel"/>
              </a:rPr>
              <a:t>physical</a:t>
            </a:r>
            <a:r>
              <a:rPr lang="fr-FR" sz="3200" dirty="0" smtClean="0">
                <a:solidFill>
                  <a:schemeClr val="tx1"/>
                </a:solidFill>
                <a:latin typeface="Corbel"/>
                <a:cs typeface="Corbel"/>
              </a:rPr>
              <a:t> state = the « </a:t>
            </a:r>
            <a:r>
              <a:rPr lang="fr-FR" sz="3200" dirty="0" err="1" smtClean="0">
                <a:solidFill>
                  <a:schemeClr val="tx1"/>
                </a:solidFill>
                <a:latin typeface="Corbel"/>
                <a:cs typeface="Corbel"/>
              </a:rPr>
              <a:t>classical</a:t>
            </a:r>
            <a:r>
              <a:rPr lang="fr-FR" sz="3200" dirty="0" smtClean="0">
                <a:solidFill>
                  <a:schemeClr val="tx1"/>
                </a:solidFill>
                <a:latin typeface="Corbel"/>
                <a:cs typeface="Corbel"/>
              </a:rPr>
              <a:t> state » </a:t>
            </a:r>
            <a:r>
              <a:rPr lang="fr-FR" sz="3200" dirty="0" err="1" smtClean="0">
                <a:solidFill>
                  <a:schemeClr val="tx1"/>
                </a:solidFill>
                <a:latin typeface="Corbel"/>
                <a:cs typeface="Corbel"/>
              </a:rPr>
              <a:t>exists</a:t>
            </a:r>
            <a:r>
              <a:rPr lang="fr-FR" sz="3200" dirty="0" smtClean="0">
                <a:solidFill>
                  <a:schemeClr val="tx1"/>
                </a:solidFill>
                <a:latin typeface="Corbel"/>
                <a:cs typeface="Corbel"/>
              </a:rPr>
              <a:t>, but </a:t>
            </a:r>
            <a:r>
              <a:rPr lang="fr-FR" sz="3200" dirty="0" err="1" smtClean="0">
                <a:solidFill>
                  <a:schemeClr val="tx1"/>
                </a:solidFill>
                <a:latin typeface="Corbel"/>
                <a:cs typeface="Corbel"/>
              </a:rPr>
              <a:t>is</a:t>
            </a:r>
            <a:r>
              <a:rPr lang="fr-FR" sz="3200" dirty="0" smtClean="0">
                <a:solidFill>
                  <a:schemeClr val="tx1"/>
                </a:solidFill>
                <a:latin typeface="Corbel"/>
                <a:cs typeface="Corbel"/>
              </a:rPr>
              <a:t> not accessible </a:t>
            </a:r>
            <a:r>
              <a:rPr lang="fr-FR" sz="3200" dirty="0" err="1" smtClean="0">
                <a:solidFill>
                  <a:schemeClr val="tx1"/>
                </a:solidFill>
                <a:latin typeface="Corbel"/>
                <a:cs typeface="Corbel"/>
              </a:rPr>
              <a:t>because</a:t>
            </a:r>
            <a:r>
              <a:rPr lang="fr-FR" sz="3200" dirty="0" smtClean="0">
                <a:solidFill>
                  <a:schemeClr val="tx1"/>
                </a:solidFill>
                <a:latin typeface="Corbel"/>
                <a:cs typeface="Corbel"/>
              </a:rPr>
              <a:t> of </a:t>
            </a:r>
            <a:r>
              <a:rPr lang="fr-FR" sz="3200" b="1" dirty="0" err="1" smtClean="0">
                <a:solidFill>
                  <a:srgbClr val="FFFF66"/>
                </a:solidFill>
                <a:latin typeface="Corbel"/>
                <a:cs typeface="Corbel"/>
              </a:rPr>
              <a:t>practical</a:t>
            </a:r>
            <a:r>
              <a:rPr lang="fr-FR" sz="3200" b="1" dirty="0" smtClean="0">
                <a:solidFill>
                  <a:srgbClr val="FFFF66"/>
                </a:solidFill>
                <a:latin typeface="Corbel"/>
                <a:cs typeface="Corbel"/>
              </a:rPr>
              <a:t> </a:t>
            </a:r>
            <a:r>
              <a:rPr lang="fr-FR" sz="3200" b="1" dirty="0" err="1" smtClean="0">
                <a:solidFill>
                  <a:srgbClr val="FFFF66"/>
                </a:solidFill>
                <a:latin typeface="Corbel"/>
                <a:cs typeface="Corbel"/>
              </a:rPr>
              <a:t>reasons</a:t>
            </a:r>
            <a:endParaRPr lang="fr-FR" sz="3200" b="1" dirty="0">
              <a:solidFill>
                <a:srgbClr val="FFFF66"/>
              </a:solidFill>
              <a:latin typeface="Corbel"/>
              <a:cs typeface="Corbel"/>
            </a:endParaRPr>
          </a:p>
          <a:p>
            <a:pPr marL="457200" indent="-457200">
              <a:buFont typeface="Arial"/>
              <a:buChar char="•"/>
            </a:pPr>
            <a:r>
              <a:rPr lang="fr-FR" sz="3200" b="1" dirty="0" smtClean="0">
                <a:solidFill>
                  <a:schemeClr val="tx1"/>
                </a:solidFill>
                <a:latin typeface="Corbel"/>
                <a:cs typeface="Corbel"/>
              </a:rPr>
              <a:t>Quantum </a:t>
            </a:r>
            <a:r>
              <a:rPr lang="fr-FR" sz="3200" b="1" dirty="0" err="1" smtClean="0">
                <a:solidFill>
                  <a:schemeClr val="tx1"/>
                </a:solidFill>
                <a:latin typeface="Corbel"/>
                <a:cs typeface="Corbel"/>
              </a:rPr>
              <a:t>mechanics</a:t>
            </a:r>
            <a:r>
              <a:rPr lang="fr-FR" sz="3200" b="1" dirty="0" smtClean="0">
                <a:solidFill>
                  <a:schemeClr val="tx1"/>
                </a:solidFill>
                <a:latin typeface="Corbel"/>
                <a:cs typeface="Corbel"/>
              </a:rPr>
              <a:t> </a:t>
            </a:r>
            <a:r>
              <a:rPr lang="fr-FR" sz="3200" b="1" dirty="0" err="1" smtClean="0">
                <a:solidFill>
                  <a:schemeClr val="tx1"/>
                </a:solidFill>
                <a:latin typeface="Corbel"/>
                <a:cs typeface="Corbel"/>
              </a:rPr>
              <a:t>is</a:t>
            </a:r>
            <a:r>
              <a:rPr lang="fr-FR" sz="3200" b="1" dirty="0" smtClean="0">
                <a:solidFill>
                  <a:schemeClr val="tx1"/>
                </a:solidFill>
                <a:latin typeface="Corbel"/>
                <a:cs typeface="Corbel"/>
              </a:rPr>
              <a:t> </a:t>
            </a:r>
            <a:r>
              <a:rPr lang="fr-FR" sz="3200" b="1" dirty="0" smtClean="0">
                <a:solidFill>
                  <a:srgbClr val="FFFF66"/>
                </a:solidFill>
                <a:latin typeface="Corbel"/>
                <a:cs typeface="Corbel"/>
              </a:rPr>
              <a:t>not </a:t>
            </a:r>
            <a:r>
              <a:rPr lang="fr-FR" sz="3200" b="1" dirty="0" err="1" smtClean="0">
                <a:solidFill>
                  <a:srgbClr val="FFFF66"/>
                </a:solidFill>
                <a:latin typeface="Corbel"/>
                <a:cs typeface="Corbel"/>
              </a:rPr>
              <a:t>complete</a:t>
            </a:r>
            <a:endParaRPr lang="fr-FR" sz="3200" b="1" dirty="0">
              <a:solidFill>
                <a:srgbClr val="FFFF66"/>
              </a:solidFill>
              <a:latin typeface="Corbel"/>
              <a:cs typeface="Corbel"/>
            </a:endParaRPr>
          </a:p>
          <a:p>
            <a:pPr marL="457200" indent="-457200">
              <a:buFont typeface="Arial"/>
              <a:buChar char="•"/>
            </a:pPr>
            <a:r>
              <a:rPr lang="fr-FR" sz="3200" dirty="0" err="1" smtClean="0">
                <a:solidFill>
                  <a:schemeClr val="tx1"/>
                </a:solidFill>
                <a:latin typeface="Corbel"/>
                <a:cs typeface="Corbel"/>
              </a:rPr>
              <a:t>Probabilities</a:t>
            </a:r>
            <a:r>
              <a:rPr lang="fr-FR" sz="3200" dirty="0" smtClean="0">
                <a:solidFill>
                  <a:schemeClr val="tx1"/>
                </a:solidFill>
                <a:latin typeface="Corbel"/>
                <a:cs typeface="Corbel"/>
              </a:rPr>
              <a:t> are due to </a:t>
            </a:r>
            <a:r>
              <a:rPr lang="fr-FR" sz="3200" dirty="0" smtClean="0">
                <a:solidFill>
                  <a:srgbClr val="FFFF66"/>
                </a:solidFill>
                <a:latin typeface="Corbel"/>
                <a:cs typeface="Corbel"/>
              </a:rPr>
              <a:t>ignorance</a:t>
            </a:r>
            <a:r>
              <a:rPr lang="fr-FR" sz="3200" dirty="0" smtClean="0">
                <a:solidFill>
                  <a:schemeClr val="tx1"/>
                </a:solidFill>
                <a:latin typeface="Corbel"/>
                <a:cs typeface="Corbel"/>
              </a:rPr>
              <a:t> of </a:t>
            </a:r>
            <a:r>
              <a:rPr lang="fr-FR" sz="3200" dirty="0" err="1" smtClean="0">
                <a:solidFill>
                  <a:schemeClr val="tx1"/>
                </a:solidFill>
                <a:latin typeface="Corbel"/>
                <a:cs typeface="Corbel"/>
              </a:rPr>
              <a:t>underlying</a:t>
            </a:r>
            <a:r>
              <a:rPr lang="fr-FR" sz="3200" dirty="0" smtClean="0">
                <a:solidFill>
                  <a:schemeClr val="tx1"/>
                </a:solidFill>
                <a:latin typeface="Corbel"/>
                <a:cs typeface="Corbel"/>
              </a:rPr>
              <a:t> reality</a:t>
            </a:r>
          </a:p>
        </p:txBody>
      </p:sp>
      <p:sp>
        <p:nvSpPr>
          <p:cNvPr id="8" name="ZoneTexte 7"/>
          <p:cNvSpPr txBox="1"/>
          <p:nvPr/>
        </p:nvSpPr>
        <p:spPr>
          <a:xfrm>
            <a:off x="4660900" y="1592590"/>
            <a:ext cx="4483100" cy="5016757"/>
          </a:xfrm>
          <a:prstGeom prst="rect">
            <a:avLst/>
          </a:prstGeom>
          <a:noFill/>
          <a:ln>
            <a:solidFill>
              <a:srgbClr val="FFFFFF"/>
            </a:solidFill>
          </a:ln>
        </p:spPr>
        <p:txBody>
          <a:bodyPr wrap="square" rtlCol="0">
            <a:spAutoFit/>
          </a:bodyPr>
          <a:lstStyle/>
          <a:p>
            <a:pPr marL="457200" indent="-457200">
              <a:buFont typeface="Arial"/>
              <a:buChar char="•"/>
            </a:pPr>
            <a:r>
              <a:rPr lang="fr-FR" sz="3200" dirty="0" smtClean="0">
                <a:solidFill>
                  <a:schemeClr val="tx1"/>
                </a:solidFill>
                <a:latin typeface="Corbel"/>
                <a:cs typeface="Corbel"/>
              </a:rPr>
              <a:t>The </a:t>
            </a:r>
            <a:r>
              <a:rPr lang="fr-FR" sz="3200" dirty="0" err="1" smtClean="0">
                <a:solidFill>
                  <a:schemeClr val="tx1"/>
                </a:solidFill>
                <a:latin typeface="Corbel"/>
                <a:cs typeface="Corbel"/>
              </a:rPr>
              <a:t>classical</a:t>
            </a:r>
            <a:r>
              <a:rPr lang="fr-FR" sz="3200" dirty="0" smtClean="0">
                <a:solidFill>
                  <a:schemeClr val="tx1"/>
                </a:solidFill>
                <a:latin typeface="Corbel"/>
                <a:cs typeface="Corbel"/>
              </a:rPr>
              <a:t> state </a:t>
            </a:r>
            <a:r>
              <a:rPr lang="fr-FR" sz="3200" dirty="0" err="1" smtClean="0">
                <a:solidFill>
                  <a:schemeClr val="tx1"/>
                </a:solidFill>
                <a:latin typeface="Corbel"/>
                <a:cs typeface="Corbel"/>
              </a:rPr>
              <a:t>is</a:t>
            </a:r>
            <a:r>
              <a:rPr lang="fr-FR" sz="3200" dirty="0" smtClean="0">
                <a:solidFill>
                  <a:schemeClr val="tx1"/>
                </a:solidFill>
                <a:latin typeface="Corbel"/>
                <a:cs typeface="Corbel"/>
              </a:rPr>
              <a:t> not accessible for </a:t>
            </a:r>
            <a:r>
              <a:rPr lang="fr-FR" sz="3200" b="1" dirty="0" err="1" smtClean="0">
                <a:solidFill>
                  <a:srgbClr val="FFFF66"/>
                </a:solidFill>
                <a:latin typeface="Corbel"/>
                <a:cs typeface="Corbel"/>
              </a:rPr>
              <a:t>irreducible</a:t>
            </a:r>
            <a:r>
              <a:rPr lang="fr-FR" sz="3200" b="1" dirty="0" smtClean="0">
                <a:solidFill>
                  <a:srgbClr val="FFFF66"/>
                </a:solidFill>
                <a:latin typeface="Corbel"/>
                <a:cs typeface="Corbel"/>
              </a:rPr>
              <a:t> </a:t>
            </a:r>
            <a:r>
              <a:rPr lang="fr-FR" sz="3200" b="1" dirty="0" err="1" smtClean="0">
                <a:solidFill>
                  <a:srgbClr val="FFFF66"/>
                </a:solidFill>
                <a:latin typeface="Corbel"/>
                <a:cs typeface="Corbel"/>
              </a:rPr>
              <a:t>reasons</a:t>
            </a:r>
            <a:r>
              <a:rPr lang="fr-FR" sz="3200" dirty="0" smtClean="0">
                <a:solidFill>
                  <a:schemeClr val="tx1"/>
                </a:solidFill>
                <a:latin typeface="Corbel"/>
                <a:cs typeface="Corbel"/>
              </a:rPr>
              <a:t> </a:t>
            </a:r>
          </a:p>
          <a:p>
            <a:pPr marL="457200" indent="-457200">
              <a:buFont typeface="Symbol" charset="0"/>
              <a:buChar char=""/>
            </a:pPr>
            <a:r>
              <a:rPr lang="fr-FR" sz="3200" dirty="0" smtClean="0">
                <a:solidFill>
                  <a:schemeClr val="tx1"/>
                </a:solidFill>
                <a:latin typeface="Corbel"/>
                <a:cs typeface="Corbel"/>
              </a:rPr>
              <a:t>The </a:t>
            </a:r>
            <a:r>
              <a:rPr lang="fr-FR" sz="3200" dirty="0" err="1" smtClean="0">
                <a:solidFill>
                  <a:schemeClr val="tx1"/>
                </a:solidFill>
                <a:latin typeface="Corbel"/>
                <a:cs typeface="Corbel"/>
              </a:rPr>
              <a:t>classical</a:t>
            </a:r>
            <a:r>
              <a:rPr lang="fr-FR" sz="3200" dirty="0" smtClean="0">
                <a:solidFill>
                  <a:schemeClr val="tx1"/>
                </a:solidFill>
                <a:latin typeface="Corbel"/>
                <a:cs typeface="Corbel"/>
              </a:rPr>
              <a:t> state </a:t>
            </a:r>
            <a:r>
              <a:rPr lang="fr-FR" sz="3200" dirty="0" err="1" smtClean="0">
                <a:solidFill>
                  <a:schemeClr val="tx1"/>
                </a:solidFill>
                <a:latin typeface="Corbel"/>
                <a:cs typeface="Corbel"/>
              </a:rPr>
              <a:t>does</a:t>
            </a:r>
            <a:r>
              <a:rPr lang="fr-FR" sz="3200" dirty="0" smtClean="0">
                <a:solidFill>
                  <a:schemeClr val="tx1"/>
                </a:solidFill>
                <a:latin typeface="Corbel"/>
                <a:cs typeface="Corbel"/>
              </a:rPr>
              <a:t> not </a:t>
            </a:r>
            <a:r>
              <a:rPr lang="fr-FR" sz="3200" dirty="0" err="1" smtClean="0">
                <a:solidFill>
                  <a:schemeClr val="tx1"/>
                </a:solidFill>
                <a:latin typeface="Corbel"/>
                <a:cs typeface="Corbel"/>
              </a:rPr>
              <a:t>exist</a:t>
            </a:r>
            <a:endParaRPr lang="fr-FR" sz="3200" dirty="0" smtClean="0">
              <a:solidFill>
                <a:schemeClr val="tx1"/>
              </a:solidFill>
              <a:latin typeface="Corbel"/>
              <a:cs typeface="Corbel"/>
            </a:endParaRPr>
          </a:p>
          <a:p>
            <a:pPr marL="457200" indent="-457200">
              <a:buFont typeface="Symbol" charset="0"/>
              <a:buChar char=""/>
            </a:pPr>
            <a:r>
              <a:rPr lang="fr-FR" sz="3200" b="1" dirty="0" smtClean="0">
                <a:solidFill>
                  <a:schemeClr val="tx1"/>
                </a:solidFill>
                <a:latin typeface="Corbel"/>
                <a:cs typeface="Corbel"/>
              </a:rPr>
              <a:t> QM </a:t>
            </a:r>
            <a:r>
              <a:rPr lang="fr-FR" sz="3200" b="1" dirty="0" err="1" smtClean="0">
                <a:solidFill>
                  <a:schemeClr val="tx1"/>
                </a:solidFill>
                <a:latin typeface="Corbel"/>
                <a:cs typeface="Corbel"/>
              </a:rPr>
              <a:t>is</a:t>
            </a:r>
            <a:r>
              <a:rPr lang="fr-FR" sz="3200" b="1" dirty="0" smtClean="0">
                <a:solidFill>
                  <a:schemeClr val="tx1"/>
                </a:solidFill>
                <a:latin typeface="Corbel"/>
                <a:cs typeface="Corbel"/>
              </a:rPr>
              <a:t> </a:t>
            </a:r>
            <a:r>
              <a:rPr lang="fr-FR" sz="3200" b="1" dirty="0" err="1" smtClean="0">
                <a:solidFill>
                  <a:srgbClr val="FFFF66"/>
                </a:solidFill>
                <a:latin typeface="Corbel"/>
                <a:cs typeface="Corbel"/>
              </a:rPr>
              <a:t>complete</a:t>
            </a:r>
            <a:endParaRPr lang="fr-FR" sz="3200" b="1" dirty="0">
              <a:solidFill>
                <a:srgbClr val="FFFF66"/>
              </a:solidFill>
              <a:latin typeface="Corbel"/>
              <a:cs typeface="Corbel"/>
            </a:endParaRPr>
          </a:p>
          <a:p>
            <a:pPr marL="457200" indent="-457200">
              <a:buFont typeface="Arial"/>
              <a:buChar char="•"/>
            </a:pPr>
            <a:r>
              <a:rPr lang="fr-FR" sz="3200" dirty="0" smtClean="0">
                <a:solidFill>
                  <a:schemeClr val="tx1"/>
                </a:solidFill>
                <a:latin typeface="Corbel"/>
                <a:cs typeface="Corbel"/>
              </a:rPr>
              <a:t>The </a:t>
            </a:r>
            <a:r>
              <a:rPr lang="fr-FR" sz="3200" dirty="0" err="1" smtClean="0">
                <a:solidFill>
                  <a:schemeClr val="tx1"/>
                </a:solidFill>
                <a:latin typeface="Corbel"/>
                <a:cs typeface="Corbel"/>
              </a:rPr>
              <a:t>wave</a:t>
            </a:r>
            <a:r>
              <a:rPr lang="fr-FR" sz="3200" dirty="0" smtClean="0">
                <a:solidFill>
                  <a:schemeClr val="tx1"/>
                </a:solidFill>
                <a:latin typeface="Corbel"/>
                <a:cs typeface="Corbel"/>
              </a:rPr>
              <a:t> </a:t>
            </a:r>
            <a:r>
              <a:rPr lang="fr-FR" sz="3200" dirty="0" err="1" smtClean="0">
                <a:solidFill>
                  <a:schemeClr val="tx1"/>
                </a:solidFill>
                <a:latin typeface="Corbel"/>
                <a:cs typeface="Corbel"/>
              </a:rPr>
              <a:t>function</a:t>
            </a:r>
            <a:r>
              <a:rPr lang="fr-FR" sz="3200" dirty="0" smtClean="0">
                <a:solidFill>
                  <a:schemeClr val="tx1"/>
                </a:solidFill>
                <a:latin typeface="Corbel"/>
                <a:cs typeface="Corbel"/>
              </a:rPr>
              <a:t> </a:t>
            </a:r>
            <a:r>
              <a:rPr lang="fr-FR" sz="3200" dirty="0" err="1" smtClean="0">
                <a:solidFill>
                  <a:schemeClr val="tx1"/>
                </a:solidFill>
                <a:latin typeface="Corbel"/>
                <a:cs typeface="Corbel"/>
              </a:rPr>
              <a:t>is</a:t>
            </a:r>
            <a:r>
              <a:rPr lang="fr-FR" sz="3200" dirty="0" smtClean="0">
                <a:solidFill>
                  <a:schemeClr val="tx1"/>
                </a:solidFill>
                <a:latin typeface="Corbel"/>
                <a:cs typeface="Corbel"/>
              </a:rPr>
              <a:t> the </a:t>
            </a:r>
            <a:r>
              <a:rPr lang="fr-FR" sz="3200" dirty="0" err="1" smtClean="0">
                <a:solidFill>
                  <a:schemeClr val="tx1"/>
                </a:solidFill>
                <a:latin typeface="Corbel"/>
                <a:cs typeface="Corbel"/>
              </a:rPr>
              <a:t>ultimate</a:t>
            </a:r>
            <a:r>
              <a:rPr lang="fr-FR" sz="3200" dirty="0" smtClean="0">
                <a:solidFill>
                  <a:schemeClr val="tx1"/>
                </a:solidFill>
                <a:latin typeface="Corbel"/>
                <a:cs typeface="Corbel"/>
              </a:rPr>
              <a:t> description of the </a:t>
            </a:r>
            <a:r>
              <a:rPr lang="fr-FR" sz="3200" dirty="0" err="1" smtClean="0">
                <a:solidFill>
                  <a:schemeClr val="tx1"/>
                </a:solidFill>
                <a:latin typeface="Corbel"/>
                <a:cs typeface="Corbel"/>
              </a:rPr>
              <a:t>system’s</a:t>
            </a:r>
            <a:r>
              <a:rPr lang="fr-FR" sz="3200" dirty="0" smtClean="0">
                <a:solidFill>
                  <a:schemeClr val="tx1"/>
                </a:solidFill>
                <a:latin typeface="Corbel"/>
                <a:cs typeface="Corbel"/>
              </a:rPr>
              <a:t> state</a:t>
            </a:r>
          </a:p>
        </p:txBody>
      </p:sp>
    </p:spTree>
    <p:extLst>
      <p:ext uri="{BB962C8B-B14F-4D97-AF65-F5344CB8AC3E}">
        <p14:creationId xmlns:p14="http://schemas.microsoft.com/office/powerpoint/2010/main" val="10512216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re 3"/>
          <p:cNvSpPr>
            <a:spLocks noGrp="1"/>
          </p:cNvSpPr>
          <p:nvPr>
            <p:ph type="title"/>
          </p:nvPr>
        </p:nvSpPr>
        <p:spPr>
          <a:xfrm>
            <a:off x="253995" y="0"/>
            <a:ext cx="8686800" cy="1143000"/>
          </a:xfrm>
        </p:spPr>
        <p:txBody>
          <a:bodyPr>
            <a:normAutofit fontScale="90000"/>
          </a:bodyPr>
          <a:lstStyle/>
          <a:p>
            <a:r>
              <a:rPr lang="fr-FR" dirty="0" smtClean="0"/>
              <a:t>Back to </a:t>
            </a:r>
            <a:r>
              <a:rPr lang="fr-FR" dirty="0" err="1" smtClean="0"/>
              <a:t>ordinary</a:t>
            </a:r>
            <a:r>
              <a:rPr lang="fr-FR" dirty="0" smtClean="0"/>
              <a:t> quantum </a:t>
            </a:r>
            <a:r>
              <a:rPr lang="fr-FR" dirty="0" err="1" smtClean="0"/>
              <a:t>ontology</a:t>
            </a:r>
            <a:endParaRPr lang="fr-FR" dirty="0"/>
          </a:p>
        </p:txBody>
      </p:sp>
      <p:sp>
        <p:nvSpPr>
          <p:cNvPr id="28" name="ZoneTexte 27"/>
          <p:cNvSpPr txBox="1"/>
          <p:nvPr/>
        </p:nvSpPr>
        <p:spPr>
          <a:xfrm>
            <a:off x="169333" y="4665993"/>
            <a:ext cx="8542868" cy="1631216"/>
          </a:xfrm>
          <a:prstGeom prst="rect">
            <a:avLst/>
          </a:prstGeom>
          <a:noFill/>
          <a:ln>
            <a:solidFill>
              <a:schemeClr val="tx1"/>
            </a:solidFill>
          </a:ln>
        </p:spPr>
        <p:txBody>
          <a:bodyPr wrap="square" rtlCol="0">
            <a:spAutoFit/>
          </a:bodyPr>
          <a:lstStyle/>
          <a:p>
            <a:pPr algn="ctr"/>
            <a:r>
              <a:rPr lang="fr-FR" sz="3600" b="1" dirty="0" err="1" smtClean="0">
                <a:solidFill>
                  <a:schemeClr val="tx1"/>
                </a:solidFill>
                <a:latin typeface="Corbel"/>
                <a:cs typeface="Corbel"/>
                <a:sym typeface="Wingdings"/>
              </a:rPr>
              <a:t>Third</a:t>
            </a:r>
            <a:r>
              <a:rPr lang="fr-FR" sz="3600" b="1" dirty="0" smtClean="0">
                <a:solidFill>
                  <a:schemeClr val="tx1"/>
                </a:solidFill>
                <a:latin typeface="Corbel"/>
                <a:cs typeface="Corbel"/>
                <a:sym typeface="Wingdings"/>
              </a:rPr>
              <a:t> source of intuition: </a:t>
            </a:r>
            <a:r>
              <a:rPr lang="fr-FR" sz="3600" b="1" dirty="0" err="1" smtClean="0">
                <a:solidFill>
                  <a:schemeClr val="tx1"/>
                </a:solidFill>
                <a:latin typeface="Corbel"/>
                <a:cs typeface="Corbel"/>
                <a:sym typeface="Wingdings"/>
              </a:rPr>
              <a:t>Formalism</a:t>
            </a:r>
            <a:endParaRPr lang="fr-FR" sz="3600" b="1" dirty="0" smtClean="0">
              <a:solidFill>
                <a:schemeClr val="tx1"/>
              </a:solidFill>
              <a:latin typeface="Corbel"/>
              <a:cs typeface="Corbel"/>
              <a:sym typeface="Wingdings"/>
            </a:endParaRPr>
          </a:p>
          <a:p>
            <a:pPr marL="457200" indent="-457200" algn="ctr">
              <a:buFont typeface="Arial"/>
              <a:buChar char="•"/>
            </a:pPr>
            <a:r>
              <a:rPr lang="fr-FR" sz="3200" dirty="0" smtClean="0">
                <a:solidFill>
                  <a:schemeClr val="tx1"/>
                </a:solidFill>
                <a:latin typeface="Corbel"/>
                <a:cs typeface="Corbel"/>
                <a:sym typeface="Wingdings"/>
              </a:rPr>
              <a:t>Quantum </a:t>
            </a:r>
            <a:r>
              <a:rPr lang="fr-FR" sz="3200" dirty="0" err="1" smtClean="0">
                <a:solidFill>
                  <a:schemeClr val="tx1"/>
                </a:solidFill>
                <a:latin typeface="Corbel"/>
                <a:cs typeface="Corbel"/>
                <a:sym typeface="Wingdings"/>
              </a:rPr>
              <a:t>mechanics</a:t>
            </a:r>
            <a:r>
              <a:rPr lang="fr-FR" sz="3200" dirty="0" smtClean="0">
                <a:solidFill>
                  <a:schemeClr val="tx1"/>
                </a:solidFill>
                <a:latin typeface="Corbel"/>
                <a:cs typeface="Corbel"/>
                <a:sym typeface="Wingdings"/>
              </a:rPr>
              <a:t> </a:t>
            </a:r>
            <a:r>
              <a:rPr lang="fr-FR" sz="3200" dirty="0" err="1" smtClean="0">
                <a:solidFill>
                  <a:schemeClr val="tx1"/>
                </a:solidFill>
                <a:latin typeface="Corbel"/>
                <a:cs typeface="Corbel"/>
                <a:sym typeface="Wingdings"/>
              </a:rPr>
              <a:t>starts</a:t>
            </a:r>
            <a:r>
              <a:rPr lang="fr-FR" sz="3200" dirty="0" smtClean="0">
                <a:solidFill>
                  <a:schemeClr val="tx1"/>
                </a:solidFill>
                <a:latin typeface="Corbel"/>
                <a:cs typeface="Corbel"/>
                <a:sym typeface="Wingdings"/>
              </a:rPr>
              <a:t> </a:t>
            </a:r>
            <a:r>
              <a:rPr lang="fr-FR" sz="3200" dirty="0" err="1" smtClean="0">
                <a:solidFill>
                  <a:schemeClr val="tx1"/>
                </a:solidFill>
                <a:latin typeface="Corbel"/>
                <a:cs typeface="Corbel"/>
                <a:sym typeface="Wingdings"/>
              </a:rPr>
              <a:t>with</a:t>
            </a:r>
            <a:r>
              <a:rPr lang="fr-FR" sz="3200" dirty="0" smtClean="0">
                <a:solidFill>
                  <a:schemeClr val="tx1"/>
                </a:solidFill>
                <a:latin typeface="Corbel"/>
                <a:cs typeface="Corbel"/>
                <a:sym typeface="Wingdings"/>
              </a:rPr>
              <a:t> maths</a:t>
            </a:r>
          </a:p>
          <a:p>
            <a:pPr marL="457200" indent="-457200" algn="ctr">
              <a:buFont typeface="Arial"/>
              <a:buChar char="•"/>
            </a:pPr>
            <a:r>
              <a:rPr lang="fr-FR" sz="3200" dirty="0" err="1" smtClean="0">
                <a:solidFill>
                  <a:schemeClr val="tx1"/>
                </a:solidFill>
                <a:latin typeface="Corbel"/>
                <a:cs typeface="Corbel"/>
                <a:sym typeface="Wingdings"/>
              </a:rPr>
              <a:t>Formalism</a:t>
            </a:r>
            <a:r>
              <a:rPr lang="fr-FR" sz="3200" dirty="0" smtClean="0">
                <a:solidFill>
                  <a:schemeClr val="tx1"/>
                </a:solidFill>
                <a:latin typeface="Corbel"/>
                <a:cs typeface="Corbel"/>
                <a:sym typeface="Wingdings"/>
              </a:rPr>
              <a:t> =</a:t>
            </a:r>
            <a:r>
              <a:rPr lang="fr-FR" sz="3200" b="1" dirty="0" smtClean="0">
                <a:solidFill>
                  <a:schemeClr val="tx1"/>
                </a:solidFill>
                <a:latin typeface="Corbel"/>
                <a:cs typeface="Corbel"/>
                <a:sym typeface="Wingdings"/>
              </a:rPr>
              <a:t> the </a:t>
            </a:r>
            <a:r>
              <a:rPr lang="fr-FR" sz="3200" dirty="0" smtClean="0">
                <a:solidFill>
                  <a:schemeClr val="tx1"/>
                </a:solidFill>
                <a:latin typeface="Corbel"/>
                <a:cs typeface="Corbel"/>
                <a:sym typeface="Wingdings"/>
              </a:rPr>
              <a:t>reality </a:t>
            </a:r>
            <a:r>
              <a:rPr lang="fr-FR" sz="3200" dirty="0" err="1" smtClean="0">
                <a:solidFill>
                  <a:schemeClr val="tx1"/>
                </a:solidFill>
                <a:latin typeface="Corbel"/>
                <a:cs typeface="Corbel"/>
                <a:sym typeface="Wingdings"/>
              </a:rPr>
              <a:t>we</a:t>
            </a:r>
            <a:r>
              <a:rPr lang="fr-FR" sz="3200" dirty="0" smtClean="0">
                <a:solidFill>
                  <a:schemeClr val="tx1"/>
                </a:solidFill>
                <a:latin typeface="Corbel"/>
                <a:cs typeface="Corbel"/>
                <a:sym typeface="Wingdings"/>
              </a:rPr>
              <a:t> </a:t>
            </a:r>
            <a:r>
              <a:rPr lang="fr-FR" sz="3200" dirty="0" err="1" smtClean="0">
                <a:solidFill>
                  <a:schemeClr val="tx1"/>
                </a:solidFill>
                <a:latin typeface="Corbel"/>
                <a:cs typeface="Corbel"/>
                <a:sym typeface="Wingdings"/>
              </a:rPr>
              <a:t>get</a:t>
            </a:r>
            <a:r>
              <a:rPr lang="fr-FR" sz="3200" dirty="0" smtClean="0">
                <a:solidFill>
                  <a:schemeClr val="tx1"/>
                </a:solidFill>
                <a:latin typeface="Corbel"/>
                <a:cs typeface="Corbel"/>
                <a:sym typeface="Wingdings"/>
              </a:rPr>
              <a:t> </a:t>
            </a:r>
            <a:r>
              <a:rPr lang="fr-FR" sz="3200" dirty="0" err="1" smtClean="0">
                <a:solidFill>
                  <a:schemeClr val="tx1"/>
                </a:solidFill>
                <a:latin typeface="Corbel"/>
                <a:cs typeface="Corbel"/>
                <a:sym typeface="Wingdings"/>
              </a:rPr>
              <a:t>accustomed</a:t>
            </a:r>
            <a:r>
              <a:rPr lang="fr-FR" sz="3200" dirty="0" smtClean="0">
                <a:solidFill>
                  <a:schemeClr val="tx1"/>
                </a:solidFill>
                <a:latin typeface="Corbel"/>
                <a:cs typeface="Corbel"/>
                <a:sym typeface="Wingdings"/>
              </a:rPr>
              <a:t> to</a:t>
            </a:r>
            <a:endParaRPr lang="fr-FR" sz="3200" dirty="0">
              <a:solidFill>
                <a:schemeClr val="tx1"/>
              </a:solidFill>
              <a:latin typeface="Corbel"/>
              <a:cs typeface="Corbel"/>
              <a:sym typeface="Wingdings"/>
            </a:endParaRPr>
          </a:p>
        </p:txBody>
      </p:sp>
      <p:sp>
        <p:nvSpPr>
          <p:cNvPr id="25" name="Ellipse 24"/>
          <p:cNvSpPr/>
          <p:nvPr/>
        </p:nvSpPr>
        <p:spPr>
          <a:xfrm>
            <a:off x="601133" y="1511297"/>
            <a:ext cx="2324100" cy="2171700"/>
          </a:xfrm>
          <a:prstGeom prst="ellipse">
            <a:avLst/>
          </a:prstGeom>
          <a:solidFill>
            <a:srgbClr val="FFFF66"/>
          </a:solidFill>
          <a:ln w="762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err="1" smtClean="0">
                <a:solidFill>
                  <a:schemeClr val="bg1"/>
                </a:solidFill>
              </a:rPr>
              <a:t>Systems</a:t>
            </a:r>
            <a:endParaRPr lang="fr-FR" sz="3200" dirty="0" smtClean="0">
              <a:solidFill>
                <a:schemeClr val="bg1"/>
              </a:solidFill>
            </a:endParaRPr>
          </a:p>
          <a:p>
            <a:pPr algn="ctr"/>
            <a:r>
              <a:rPr lang="fr-FR" sz="3200" dirty="0" smtClean="0">
                <a:solidFill>
                  <a:schemeClr val="bg1"/>
                </a:solidFill>
              </a:rPr>
              <a:t>« |</a:t>
            </a:r>
            <a:r>
              <a:rPr lang="fr-FR" sz="3200" dirty="0" err="1" smtClean="0">
                <a:solidFill>
                  <a:schemeClr val="bg1"/>
                </a:solidFill>
              </a:rPr>
              <a:t>ψ</a:t>
            </a:r>
            <a:r>
              <a:rPr lang="fr-FR" sz="3200" dirty="0" smtClean="0">
                <a:solidFill>
                  <a:schemeClr val="bg1"/>
                </a:solidFill>
              </a:rPr>
              <a:t>&gt; »</a:t>
            </a:r>
            <a:endParaRPr lang="fr-FR" sz="3200" dirty="0">
              <a:solidFill>
                <a:schemeClr val="bg1"/>
              </a:solidFill>
            </a:endParaRPr>
          </a:p>
        </p:txBody>
      </p:sp>
      <p:sp>
        <p:nvSpPr>
          <p:cNvPr id="26" name="Ellipse 25"/>
          <p:cNvSpPr/>
          <p:nvPr/>
        </p:nvSpPr>
        <p:spPr>
          <a:xfrm>
            <a:off x="4309533" y="2222497"/>
            <a:ext cx="3556000" cy="1295400"/>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27" name="Rectangle 26"/>
          <p:cNvSpPr/>
          <p:nvPr/>
        </p:nvSpPr>
        <p:spPr>
          <a:xfrm>
            <a:off x="5198184" y="2347265"/>
            <a:ext cx="1804100" cy="1077218"/>
          </a:xfrm>
          <a:prstGeom prst="rect">
            <a:avLst/>
          </a:prstGeom>
        </p:spPr>
        <p:txBody>
          <a:bodyPr wrap="none">
            <a:spAutoFit/>
          </a:bodyPr>
          <a:lstStyle/>
          <a:p>
            <a:pPr algn="ctr"/>
            <a:r>
              <a:rPr lang="fr-FR" sz="3200" dirty="0" err="1" smtClean="0">
                <a:solidFill>
                  <a:schemeClr val="bg1"/>
                </a:solidFill>
              </a:rPr>
              <a:t>Contexts</a:t>
            </a:r>
            <a:endParaRPr lang="fr-FR" sz="3200" dirty="0">
              <a:solidFill>
                <a:schemeClr val="bg1"/>
              </a:solidFill>
            </a:endParaRPr>
          </a:p>
          <a:p>
            <a:pPr algn="ctr"/>
            <a:r>
              <a:rPr lang="fr-FR" sz="3200" dirty="0" smtClean="0">
                <a:solidFill>
                  <a:schemeClr val="bg1"/>
                </a:solidFill>
              </a:rPr>
              <a:t>« Ô »</a:t>
            </a:r>
          </a:p>
        </p:txBody>
      </p:sp>
      <p:grpSp>
        <p:nvGrpSpPr>
          <p:cNvPr id="29" name="Grouper 28"/>
          <p:cNvGrpSpPr/>
          <p:nvPr/>
        </p:nvGrpSpPr>
        <p:grpSpPr>
          <a:xfrm rot="19577318">
            <a:off x="7485430" y="1369664"/>
            <a:ext cx="663713" cy="552042"/>
            <a:chOff x="5016500" y="3860800"/>
            <a:chExt cx="772148" cy="711200"/>
          </a:xfrm>
        </p:grpSpPr>
        <p:grpSp>
          <p:nvGrpSpPr>
            <p:cNvPr id="30" name="Grouper 29"/>
            <p:cNvGrpSpPr/>
            <p:nvPr/>
          </p:nvGrpSpPr>
          <p:grpSpPr>
            <a:xfrm>
              <a:off x="5016500" y="3860800"/>
              <a:ext cx="772148" cy="711200"/>
              <a:chOff x="4622800" y="6019800"/>
              <a:chExt cx="772148" cy="711200"/>
            </a:xfrm>
          </p:grpSpPr>
          <p:sp>
            <p:nvSpPr>
              <p:cNvPr id="38" name="Rectangle 37"/>
              <p:cNvSpPr/>
              <p:nvPr/>
            </p:nvSpPr>
            <p:spPr>
              <a:xfrm>
                <a:off x="4622800" y="6261100"/>
                <a:ext cx="508000" cy="469900"/>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9" name="Parallélogramme 38"/>
              <p:cNvSpPr/>
              <p:nvPr/>
            </p:nvSpPr>
            <p:spPr>
              <a:xfrm>
                <a:off x="4622800" y="6019800"/>
                <a:ext cx="698500" cy="241300"/>
              </a:xfrm>
              <a:prstGeom prst="parallelogram">
                <a:avLst>
                  <a:gd name="adj" fmla="val 71154"/>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0" name="Parallélogramme 39"/>
              <p:cNvSpPr/>
              <p:nvPr/>
            </p:nvSpPr>
            <p:spPr>
              <a:xfrm rot="18798636">
                <a:off x="4929577" y="6214264"/>
                <a:ext cx="605193" cy="325548"/>
              </a:xfrm>
              <a:prstGeom prst="parallelogram">
                <a:avLst>
                  <a:gd name="adj" fmla="val 102037"/>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31" name="Ellipse 30"/>
            <p:cNvSpPr/>
            <p:nvPr/>
          </p:nvSpPr>
          <p:spPr>
            <a:xfrm>
              <a:off x="5232400" y="42799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Ellipse 32"/>
            <p:cNvSpPr/>
            <p:nvPr/>
          </p:nvSpPr>
          <p:spPr>
            <a:xfrm>
              <a:off x="5588000" y="42672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Ellipse 33"/>
            <p:cNvSpPr/>
            <p:nvPr/>
          </p:nvSpPr>
          <p:spPr>
            <a:xfrm>
              <a:off x="5613400" y="41148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Ellipse 34"/>
            <p:cNvSpPr/>
            <p:nvPr/>
          </p:nvSpPr>
          <p:spPr>
            <a:xfrm>
              <a:off x="5168900" y="39751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Ellipse 35"/>
            <p:cNvSpPr/>
            <p:nvPr/>
          </p:nvSpPr>
          <p:spPr>
            <a:xfrm>
              <a:off x="5346700" y="39497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7" name="Ellipse 36"/>
            <p:cNvSpPr/>
            <p:nvPr/>
          </p:nvSpPr>
          <p:spPr>
            <a:xfrm>
              <a:off x="5537200" y="39116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41" name="Connecteur droit avec flèche 40"/>
          <p:cNvCxnSpPr/>
          <p:nvPr/>
        </p:nvCxnSpPr>
        <p:spPr>
          <a:xfrm flipV="1">
            <a:off x="7522633" y="2336797"/>
            <a:ext cx="876300" cy="4191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2" name="Connecteur droit avec flèche 41"/>
          <p:cNvCxnSpPr/>
          <p:nvPr/>
        </p:nvCxnSpPr>
        <p:spPr>
          <a:xfrm flipV="1">
            <a:off x="7675033" y="2679697"/>
            <a:ext cx="927100" cy="2286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3" name="Connecteur droit avec flèche 42"/>
          <p:cNvCxnSpPr/>
          <p:nvPr/>
        </p:nvCxnSpPr>
        <p:spPr>
          <a:xfrm>
            <a:off x="7509933" y="3098797"/>
            <a:ext cx="825500" cy="2286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4" name="Connecteur droit avec flèche 43"/>
          <p:cNvCxnSpPr/>
          <p:nvPr/>
        </p:nvCxnSpPr>
        <p:spPr>
          <a:xfrm>
            <a:off x="7179733" y="3263897"/>
            <a:ext cx="800100" cy="3302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220133" y="1100663"/>
            <a:ext cx="8483600" cy="3132667"/>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46" name="Connecteur droit avec flèche 45"/>
          <p:cNvCxnSpPr/>
          <p:nvPr/>
        </p:nvCxnSpPr>
        <p:spPr>
          <a:xfrm>
            <a:off x="2679700" y="2527300"/>
            <a:ext cx="2247900" cy="431800"/>
          </a:xfrm>
          <a:prstGeom prst="straightConnector1">
            <a:avLst/>
          </a:prstGeom>
          <a:ln w="76200" cmpd="sng">
            <a:solidFill>
              <a:srgbClr val="FFFFFF"/>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5766471"/>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3200"/>
            <a:ext cx="8229600" cy="1143000"/>
          </a:xfrm>
        </p:spPr>
        <p:txBody>
          <a:bodyPr>
            <a:normAutofit/>
          </a:bodyPr>
          <a:lstStyle/>
          <a:p>
            <a:r>
              <a:rPr lang="fr-FR" sz="4500" dirty="0" smtClean="0"/>
              <a:t>C-S-M: Inversion of </a:t>
            </a:r>
            <a:r>
              <a:rPr lang="fr-FR" sz="4500" dirty="0" err="1" smtClean="0"/>
              <a:t>norms</a:t>
            </a:r>
            <a:endParaRPr lang="fr-FR" sz="4500" dirty="0"/>
          </a:p>
        </p:txBody>
      </p:sp>
      <p:sp>
        <p:nvSpPr>
          <p:cNvPr id="3" name="ZoneTexte 2"/>
          <p:cNvSpPr txBox="1"/>
          <p:nvPr/>
        </p:nvSpPr>
        <p:spPr>
          <a:xfrm>
            <a:off x="368298" y="2061632"/>
            <a:ext cx="8305801" cy="3785652"/>
          </a:xfrm>
          <a:prstGeom prst="rect">
            <a:avLst/>
          </a:prstGeom>
          <a:noFill/>
          <a:ln>
            <a:solidFill>
              <a:srgbClr val="FFFFFF"/>
            </a:solidFill>
          </a:ln>
        </p:spPr>
        <p:txBody>
          <a:bodyPr wrap="square" rtlCol="0">
            <a:spAutoFit/>
          </a:bodyPr>
          <a:lstStyle/>
          <a:p>
            <a:pPr marL="742950" indent="-742950">
              <a:buFont typeface="+mj-lt"/>
              <a:buAutoNum type="arabicPeriod"/>
            </a:pPr>
            <a:r>
              <a:rPr lang="fr-FR" sz="4000" dirty="0" err="1" smtClean="0">
                <a:solidFill>
                  <a:schemeClr val="tx1"/>
                </a:solidFill>
                <a:latin typeface="Corbel"/>
                <a:cs typeface="Corbel"/>
              </a:rPr>
              <a:t>Ontology</a:t>
            </a:r>
            <a:r>
              <a:rPr lang="fr-FR" sz="4000" dirty="0" smtClean="0">
                <a:solidFill>
                  <a:schemeClr val="tx1"/>
                </a:solidFill>
                <a:latin typeface="Corbel"/>
                <a:cs typeface="Corbel"/>
              </a:rPr>
              <a:t> </a:t>
            </a:r>
            <a:r>
              <a:rPr lang="fr-FR" sz="4000" i="1" dirty="0" smtClean="0">
                <a:solidFill>
                  <a:schemeClr val="tx1"/>
                </a:solidFill>
                <a:latin typeface="Corbel"/>
                <a:cs typeface="Corbel"/>
              </a:rPr>
              <a:t>vs</a:t>
            </a:r>
            <a:r>
              <a:rPr lang="fr-FR" sz="4000" dirty="0" smtClean="0">
                <a:solidFill>
                  <a:schemeClr val="tx1"/>
                </a:solidFill>
                <a:latin typeface="Corbel"/>
                <a:cs typeface="Corbel"/>
              </a:rPr>
              <a:t> </a:t>
            </a:r>
            <a:r>
              <a:rPr lang="fr-FR" sz="4000" dirty="0" err="1" smtClean="0">
                <a:solidFill>
                  <a:schemeClr val="tx1"/>
                </a:solidFill>
                <a:latin typeface="Corbel"/>
                <a:cs typeface="Corbel"/>
              </a:rPr>
              <a:t>formalism</a:t>
            </a:r>
            <a:endParaRPr lang="fr-FR" sz="4000" dirty="0" smtClean="0">
              <a:solidFill>
                <a:schemeClr val="tx1"/>
              </a:solidFill>
              <a:latin typeface="Corbel"/>
              <a:cs typeface="Corbel"/>
            </a:endParaRPr>
          </a:p>
          <a:p>
            <a:pPr marL="742950" indent="-742950">
              <a:buFont typeface="+mj-lt"/>
              <a:buAutoNum type="arabicPeriod"/>
            </a:pPr>
            <a:r>
              <a:rPr lang="fr-FR" sz="4000" dirty="0" err="1" smtClean="0">
                <a:solidFill>
                  <a:schemeClr val="tx1"/>
                </a:solidFill>
                <a:latin typeface="Corbel"/>
                <a:cs typeface="Corbel"/>
              </a:rPr>
              <a:t>Phenomena</a:t>
            </a:r>
            <a:r>
              <a:rPr lang="fr-FR" sz="4000" dirty="0" smtClean="0">
                <a:solidFill>
                  <a:schemeClr val="tx1"/>
                </a:solidFill>
                <a:latin typeface="Corbel"/>
                <a:cs typeface="Corbel"/>
              </a:rPr>
              <a:t> </a:t>
            </a:r>
            <a:r>
              <a:rPr lang="fr-FR" sz="4000" i="1" dirty="0" smtClean="0">
                <a:solidFill>
                  <a:schemeClr val="tx1"/>
                </a:solidFill>
                <a:latin typeface="Corbel"/>
                <a:cs typeface="Corbel"/>
              </a:rPr>
              <a:t>vs</a:t>
            </a:r>
            <a:r>
              <a:rPr lang="fr-FR" sz="4000" dirty="0" smtClean="0">
                <a:solidFill>
                  <a:schemeClr val="tx1"/>
                </a:solidFill>
                <a:latin typeface="Corbel"/>
                <a:cs typeface="Corbel"/>
              </a:rPr>
              <a:t> «</a:t>
            </a:r>
            <a:r>
              <a:rPr lang="fr-FR" sz="4000" dirty="0">
                <a:solidFill>
                  <a:schemeClr val="tx1"/>
                </a:solidFill>
                <a:latin typeface="Corbel"/>
                <a:cs typeface="Corbel"/>
              </a:rPr>
              <a:t> </a:t>
            </a:r>
            <a:r>
              <a:rPr lang="fr-FR" sz="4000" dirty="0" err="1">
                <a:solidFill>
                  <a:schemeClr val="tx1"/>
                </a:solidFill>
                <a:latin typeface="Corbel"/>
                <a:cs typeface="Corbel"/>
              </a:rPr>
              <a:t>ψ</a:t>
            </a:r>
            <a:r>
              <a:rPr lang="fr-FR" sz="4000" dirty="0">
                <a:solidFill>
                  <a:schemeClr val="tx1"/>
                </a:solidFill>
                <a:latin typeface="Corbel"/>
                <a:cs typeface="Corbel"/>
              </a:rPr>
              <a:t> » </a:t>
            </a:r>
            <a:endParaRPr lang="fr-FR" sz="4000" dirty="0" smtClean="0">
              <a:solidFill>
                <a:schemeClr val="tx1"/>
              </a:solidFill>
              <a:latin typeface="Corbel"/>
              <a:cs typeface="Corbel"/>
            </a:endParaRPr>
          </a:p>
          <a:p>
            <a:pPr marL="742950" indent="-742950">
              <a:buFont typeface="+mj-lt"/>
              <a:buAutoNum type="arabicPeriod"/>
            </a:pPr>
            <a:r>
              <a:rPr lang="fr-FR" sz="4000" dirty="0" smtClean="0">
                <a:solidFill>
                  <a:schemeClr val="tx1"/>
                </a:solidFill>
                <a:latin typeface="Corbel"/>
                <a:cs typeface="Corbel"/>
              </a:rPr>
              <a:t>Non-</a:t>
            </a:r>
            <a:r>
              <a:rPr lang="fr-FR" sz="4000" dirty="0" err="1" smtClean="0">
                <a:solidFill>
                  <a:schemeClr val="tx1"/>
                </a:solidFill>
                <a:latin typeface="Corbel"/>
                <a:cs typeface="Corbel"/>
              </a:rPr>
              <a:t>unitarity</a:t>
            </a:r>
            <a:r>
              <a:rPr lang="fr-FR" sz="4000" dirty="0" smtClean="0">
                <a:solidFill>
                  <a:schemeClr val="tx1"/>
                </a:solidFill>
                <a:latin typeface="Corbel"/>
                <a:cs typeface="Corbel"/>
              </a:rPr>
              <a:t> </a:t>
            </a:r>
            <a:r>
              <a:rPr lang="fr-FR" sz="4000" i="1" dirty="0" smtClean="0">
                <a:solidFill>
                  <a:schemeClr val="tx1"/>
                </a:solidFill>
                <a:latin typeface="Corbel"/>
                <a:cs typeface="Corbel"/>
              </a:rPr>
              <a:t>vs</a:t>
            </a:r>
            <a:r>
              <a:rPr lang="fr-FR" sz="4000" dirty="0" smtClean="0">
                <a:solidFill>
                  <a:schemeClr val="tx1"/>
                </a:solidFill>
                <a:latin typeface="Corbel"/>
                <a:cs typeface="Corbel"/>
              </a:rPr>
              <a:t> </a:t>
            </a:r>
            <a:r>
              <a:rPr lang="fr-FR" sz="4000" dirty="0" err="1" smtClean="0">
                <a:solidFill>
                  <a:schemeClr val="tx1"/>
                </a:solidFill>
                <a:latin typeface="Corbel"/>
                <a:cs typeface="Corbel"/>
              </a:rPr>
              <a:t>unitarity</a:t>
            </a:r>
            <a:endParaRPr lang="fr-FR" sz="4000" dirty="0" smtClean="0">
              <a:solidFill>
                <a:schemeClr val="tx1"/>
              </a:solidFill>
              <a:latin typeface="Corbel"/>
              <a:cs typeface="Corbel"/>
            </a:endParaRPr>
          </a:p>
          <a:p>
            <a:pPr marL="742950" indent="-742950">
              <a:buFont typeface="+mj-lt"/>
              <a:buAutoNum type="arabicPeriod"/>
            </a:pPr>
            <a:r>
              <a:rPr lang="fr-FR" sz="4000" dirty="0" err="1" smtClean="0">
                <a:solidFill>
                  <a:schemeClr val="tx1"/>
                </a:solidFill>
                <a:latin typeface="Corbel"/>
                <a:cs typeface="Corbel"/>
              </a:rPr>
              <a:t>Quantization</a:t>
            </a:r>
            <a:r>
              <a:rPr lang="fr-FR" sz="4000" dirty="0" smtClean="0">
                <a:solidFill>
                  <a:schemeClr val="tx1"/>
                </a:solidFill>
                <a:latin typeface="Corbel"/>
                <a:cs typeface="Corbel"/>
              </a:rPr>
              <a:t> </a:t>
            </a:r>
            <a:r>
              <a:rPr lang="fr-FR" sz="4000" i="1" dirty="0" smtClean="0">
                <a:solidFill>
                  <a:schemeClr val="tx1"/>
                </a:solidFill>
                <a:latin typeface="Corbel"/>
                <a:cs typeface="Corbel"/>
              </a:rPr>
              <a:t>vs</a:t>
            </a:r>
            <a:r>
              <a:rPr lang="fr-FR" sz="4000" dirty="0" smtClean="0">
                <a:solidFill>
                  <a:schemeClr val="tx1"/>
                </a:solidFill>
                <a:latin typeface="Corbel"/>
                <a:cs typeface="Corbel"/>
              </a:rPr>
              <a:t> </a:t>
            </a:r>
            <a:r>
              <a:rPr lang="fr-FR" sz="4000" dirty="0" err="1" smtClean="0">
                <a:solidFill>
                  <a:schemeClr val="tx1"/>
                </a:solidFill>
                <a:latin typeface="Corbel"/>
                <a:cs typeface="Corbel"/>
              </a:rPr>
              <a:t>interferences</a:t>
            </a:r>
            <a:endParaRPr lang="fr-FR" sz="4000" dirty="0" smtClean="0">
              <a:solidFill>
                <a:schemeClr val="tx1"/>
              </a:solidFill>
              <a:latin typeface="Corbel"/>
              <a:cs typeface="Corbel"/>
            </a:endParaRPr>
          </a:p>
          <a:p>
            <a:pPr marL="742950" indent="-742950">
              <a:buFont typeface="+mj-lt"/>
              <a:buAutoNum type="arabicPeriod"/>
            </a:pPr>
            <a:r>
              <a:rPr lang="fr-FR" sz="4000" dirty="0" err="1">
                <a:solidFill>
                  <a:schemeClr val="tx1"/>
                </a:solidFill>
                <a:latin typeface="Corbel"/>
                <a:cs typeface="Corbel"/>
              </a:rPr>
              <a:t>Classical</a:t>
            </a:r>
            <a:r>
              <a:rPr lang="fr-FR" sz="4000" dirty="0">
                <a:solidFill>
                  <a:schemeClr val="tx1"/>
                </a:solidFill>
                <a:latin typeface="Corbel"/>
                <a:cs typeface="Corbel"/>
              </a:rPr>
              <a:t> </a:t>
            </a:r>
            <a:r>
              <a:rPr lang="fr-FR" sz="4000" i="1" dirty="0" smtClean="0">
                <a:solidFill>
                  <a:schemeClr val="tx1"/>
                </a:solidFill>
                <a:latin typeface="Corbel"/>
                <a:cs typeface="Corbel"/>
              </a:rPr>
              <a:t>vs</a:t>
            </a:r>
            <a:r>
              <a:rPr lang="fr-FR" sz="4000" dirty="0" smtClean="0">
                <a:solidFill>
                  <a:schemeClr val="tx1"/>
                </a:solidFill>
                <a:latin typeface="Corbel"/>
                <a:cs typeface="Corbel"/>
              </a:rPr>
              <a:t> quantum</a:t>
            </a:r>
          </a:p>
          <a:p>
            <a:pPr marL="742950" indent="-742950">
              <a:buFont typeface="+mj-lt"/>
              <a:buAutoNum type="arabicPeriod"/>
            </a:pPr>
            <a:r>
              <a:rPr lang="fr-FR" sz="4000" dirty="0" err="1" smtClean="0">
                <a:solidFill>
                  <a:schemeClr val="tx1"/>
                </a:solidFill>
                <a:latin typeface="Corbel"/>
                <a:cs typeface="Corbel"/>
              </a:rPr>
              <a:t>Randomness</a:t>
            </a:r>
            <a:r>
              <a:rPr lang="fr-FR" sz="4000" dirty="0" smtClean="0">
                <a:solidFill>
                  <a:schemeClr val="tx1"/>
                </a:solidFill>
                <a:latin typeface="Corbel"/>
                <a:cs typeface="Corbel"/>
              </a:rPr>
              <a:t> </a:t>
            </a:r>
            <a:r>
              <a:rPr lang="fr-FR" sz="4000" i="1" dirty="0" smtClean="0">
                <a:solidFill>
                  <a:schemeClr val="tx1"/>
                </a:solidFill>
                <a:latin typeface="Corbel"/>
                <a:cs typeface="Corbel"/>
              </a:rPr>
              <a:t>vs</a:t>
            </a:r>
            <a:r>
              <a:rPr lang="fr-FR" sz="4000" dirty="0" smtClean="0">
                <a:solidFill>
                  <a:schemeClr val="tx1"/>
                </a:solidFill>
                <a:latin typeface="Corbel"/>
                <a:cs typeface="Corbel"/>
              </a:rPr>
              <a:t> </a:t>
            </a:r>
            <a:r>
              <a:rPr lang="fr-FR" sz="4000" dirty="0" err="1" smtClean="0">
                <a:solidFill>
                  <a:schemeClr val="tx1"/>
                </a:solidFill>
                <a:latin typeface="Corbel"/>
                <a:cs typeface="Corbel"/>
              </a:rPr>
              <a:t>determinism</a:t>
            </a:r>
            <a:r>
              <a:rPr lang="fr-FR" sz="4000" dirty="0" smtClean="0">
                <a:solidFill>
                  <a:schemeClr val="tx1"/>
                </a:solidFill>
                <a:latin typeface="Corbel"/>
                <a:cs typeface="Corbel"/>
              </a:rPr>
              <a:t> </a:t>
            </a:r>
            <a:endParaRPr lang="fr-FR" sz="4000" dirty="0">
              <a:solidFill>
                <a:schemeClr val="tx1"/>
              </a:solidFill>
              <a:latin typeface="Corbel"/>
              <a:cs typeface="Corbel"/>
            </a:endParaRPr>
          </a:p>
        </p:txBody>
      </p:sp>
    </p:spTree>
    <p:extLst>
      <p:ext uri="{BB962C8B-B14F-4D97-AF65-F5344CB8AC3E}">
        <p14:creationId xmlns:p14="http://schemas.microsoft.com/office/powerpoint/2010/main" val="3650538565"/>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62200" y="1277372"/>
            <a:ext cx="4648200" cy="584776"/>
          </a:xfrm>
          <a:prstGeom prst="rect">
            <a:avLst/>
          </a:prstGeom>
          <a:ln>
            <a:solidFill>
              <a:srgbClr val="FFFFFF"/>
            </a:solidFill>
          </a:ln>
        </p:spPr>
        <p:txBody>
          <a:bodyPr wrap="square">
            <a:spAutoFit/>
          </a:bodyPr>
          <a:lstStyle/>
          <a:p>
            <a:r>
              <a:rPr lang="fr-FR" sz="3200" dirty="0" smtClean="0">
                <a:solidFill>
                  <a:srgbClr val="FFFFFF"/>
                </a:solidFill>
                <a:latin typeface="Corbel"/>
                <a:cs typeface="Corbel"/>
              </a:rPr>
              <a:t>Quantum </a:t>
            </a:r>
            <a:r>
              <a:rPr lang="fr-FR" sz="3200" dirty="0" err="1" smtClean="0">
                <a:solidFill>
                  <a:srgbClr val="FFFFFF"/>
                </a:solidFill>
                <a:latin typeface="Corbel"/>
                <a:cs typeface="Corbel"/>
              </a:rPr>
              <a:t>phenomenology</a:t>
            </a:r>
            <a:r>
              <a:rPr lang="fr-FR" sz="3200" dirty="0" smtClean="0">
                <a:solidFill>
                  <a:srgbClr val="FFFFFF"/>
                </a:solidFill>
                <a:latin typeface="Corbel"/>
                <a:cs typeface="Corbel"/>
              </a:rPr>
              <a:t> </a:t>
            </a:r>
            <a:endParaRPr lang="fr-FR" sz="2800" i="1" dirty="0">
              <a:solidFill>
                <a:srgbClr val="FFFFFF"/>
              </a:solidFill>
              <a:latin typeface="Corbel"/>
              <a:cs typeface="Corbel"/>
            </a:endParaRPr>
          </a:p>
        </p:txBody>
      </p:sp>
      <p:sp>
        <p:nvSpPr>
          <p:cNvPr id="5" name="Titre 1"/>
          <p:cNvSpPr txBox="1">
            <a:spLocks/>
          </p:cNvSpPr>
          <p:nvPr/>
        </p:nvSpPr>
        <p:spPr>
          <a:xfrm>
            <a:off x="457200" y="203200"/>
            <a:ext cx="8229600" cy="1143000"/>
          </a:xfrm>
          <a:prstGeom prst="rect">
            <a:avLst/>
          </a:prstGeom>
        </p:spPr>
        <p:txBody>
          <a:bodyPr>
            <a:normAutofit/>
          </a:bodyPr>
          <a:lst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500" dirty="0" err="1" smtClean="0"/>
              <a:t>Ontology</a:t>
            </a:r>
            <a:r>
              <a:rPr lang="fr-FR" sz="4500" dirty="0" smtClean="0"/>
              <a:t> first, </a:t>
            </a:r>
            <a:r>
              <a:rPr lang="fr-FR" sz="4500" dirty="0" err="1" smtClean="0"/>
              <a:t>formalism</a:t>
            </a:r>
            <a:r>
              <a:rPr lang="fr-FR" sz="4500" dirty="0" smtClean="0"/>
              <a:t> second</a:t>
            </a:r>
            <a:endParaRPr lang="fr-FR" sz="4500" dirty="0"/>
          </a:p>
        </p:txBody>
      </p:sp>
      <p:sp>
        <p:nvSpPr>
          <p:cNvPr id="6" name="Rectangle 5"/>
          <p:cNvSpPr/>
          <p:nvPr/>
        </p:nvSpPr>
        <p:spPr>
          <a:xfrm>
            <a:off x="1155700" y="2306072"/>
            <a:ext cx="7010400" cy="1077218"/>
          </a:xfrm>
          <a:prstGeom prst="rect">
            <a:avLst/>
          </a:prstGeom>
          <a:ln>
            <a:solidFill>
              <a:srgbClr val="FFFFFF"/>
            </a:solidFill>
          </a:ln>
        </p:spPr>
        <p:txBody>
          <a:bodyPr wrap="square">
            <a:spAutoFit/>
          </a:bodyPr>
          <a:lstStyle/>
          <a:p>
            <a:pPr algn="ctr"/>
            <a:r>
              <a:rPr lang="fr-FR" sz="3200" dirty="0" err="1" smtClean="0">
                <a:solidFill>
                  <a:srgbClr val="FFFFFF"/>
                </a:solidFill>
                <a:latin typeface="Corbel"/>
                <a:cs typeface="Corbel"/>
              </a:rPr>
              <a:t>Ontological</a:t>
            </a:r>
            <a:r>
              <a:rPr lang="fr-FR" sz="3200" dirty="0" smtClean="0">
                <a:solidFill>
                  <a:srgbClr val="FFFFFF"/>
                </a:solidFill>
                <a:latin typeface="Corbel"/>
                <a:cs typeface="Corbel"/>
              </a:rPr>
              <a:t> </a:t>
            </a:r>
            <a:r>
              <a:rPr lang="fr-FR" sz="3200" dirty="0" err="1" smtClean="0">
                <a:solidFill>
                  <a:srgbClr val="FFFFFF"/>
                </a:solidFill>
                <a:latin typeface="Corbel"/>
                <a:cs typeface="Corbel"/>
              </a:rPr>
              <a:t>postulates</a:t>
            </a:r>
            <a:endParaRPr lang="fr-FR" sz="3200" dirty="0" smtClean="0">
              <a:solidFill>
                <a:srgbClr val="FFFFFF"/>
              </a:solidFill>
              <a:latin typeface="Corbel"/>
              <a:cs typeface="Corbel"/>
            </a:endParaRPr>
          </a:p>
          <a:p>
            <a:pPr algn="ctr"/>
            <a:r>
              <a:rPr lang="fr-FR" sz="3200" i="1" dirty="0" err="1" smtClean="0">
                <a:solidFill>
                  <a:srgbClr val="FFFFFF"/>
                </a:solidFill>
                <a:latin typeface="Corbel"/>
                <a:cs typeface="Corbel"/>
              </a:rPr>
              <a:t>Contextuality</a:t>
            </a:r>
            <a:r>
              <a:rPr lang="fr-FR" sz="3200" i="1" dirty="0" smtClean="0">
                <a:solidFill>
                  <a:srgbClr val="FFFFFF"/>
                </a:solidFill>
                <a:latin typeface="Corbel"/>
                <a:cs typeface="Corbel"/>
              </a:rPr>
              <a:t>/</a:t>
            </a:r>
            <a:r>
              <a:rPr lang="fr-FR" sz="3200" i="1" dirty="0" err="1" smtClean="0">
                <a:solidFill>
                  <a:srgbClr val="FFFFFF"/>
                </a:solidFill>
                <a:latin typeface="Corbel"/>
                <a:cs typeface="Corbel"/>
              </a:rPr>
              <a:t>Quantization</a:t>
            </a:r>
            <a:r>
              <a:rPr lang="fr-FR" sz="3200" i="1" dirty="0" smtClean="0">
                <a:solidFill>
                  <a:srgbClr val="FFFFFF"/>
                </a:solidFill>
                <a:latin typeface="Corbel"/>
                <a:cs typeface="Corbel"/>
              </a:rPr>
              <a:t>/</a:t>
            </a:r>
            <a:r>
              <a:rPr lang="fr-FR" sz="3200" i="1" dirty="0" err="1" smtClean="0">
                <a:solidFill>
                  <a:srgbClr val="FFFFFF"/>
                </a:solidFill>
                <a:latin typeface="Corbel"/>
                <a:cs typeface="Corbel"/>
              </a:rPr>
              <a:t>Continuity</a:t>
            </a:r>
            <a:endParaRPr lang="fr-FR" sz="2800" i="1" dirty="0">
              <a:solidFill>
                <a:srgbClr val="FFFFFF"/>
              </a:solidFill>
              <a:latin typeface="Corbel"/>
              <a:cs typeface="Corbel"/>
            </a:endParaRPr>
          </a:p>
        </p:txBody>
      </p:sp>
      <p:sp>
        <p:nvSpPr>
          <p:cNvPr id="9" name="Rectangle 8"/>
          <p:cNvSpPr/>
          <p:nvPr/>
        </p:nvSpPr>
        <p:spPr>
          <a:xfrm>
            <a:off x="2324100" y="3880872"/>
            <a:ext cx="4800600" cy="1077218"/>
          </a:xfrm>
          <a:prstGeom prst="rect">
            <a:avLst/>
          </a:prstGeom>
          <a:ln>
            <a:solidFill>
              <a:srgbClr val="FFFFFF"/>
            </a:solidFill>
          </a:ln>
        </p:spPr>
        <p:txBody>
          <a:bodyPr wrap="square">
            <a:spAutoFit/>
          </a:bodyPr>
          <a:lstStyle/>
          <a:p>
            <a:pPr algn="ctr"/>
            <a:r>
              <a:rPr lang="fr-FR" sz="3200" dirty="0" err="1" smtClean="0">
                <a:solidFill>
                  <a:srgbClr val="FFFFFF"/>
                </a:solidFill>
                <a:latin typeface="Corbel"/>
                <a:cs typeface="Corbel"/>
              </a:rPr>
              <a:t>Core</a:t>
            </a:r>
            <a:r>
              <a:rPr lang="fr-FR" sz="3200" dirty="0" smtClean="0">
                <a:solidFill>
                  <a:srgbClr val="FFFFFF"/>
                </a:solidFill>
                <a:latin typeface="Corbel"/>
                <a:cs typeface="Corbel"/>
              </a:rPr>
              <a:t> quantum </a:t>
            </a:r>
            <a:r>
              <a:rPr lang="fr-FR" sz="3200" dirty="0" err="1" smtClean="0">
                <a:solidFill>
                  <a:srgbClr val="FFFFFF"/>
                </a:solidFill>
                <a:latin typeface="Corbel"/>
                <a:cs typeface="Corbel"/>
              </a:rPr>
              <a:t>features</a:t>
            </a:r>
            <a:endParaRPr lang="fr-FR" sz="3200" dirty="0" smtClean="0">
              <a:solidFill>
                <a:srgbClr val="FFFFFF"/>
              </a:solidFill>
              <a:latin typeface="Corbel"/>
              <a:cs typeface="Corbel"/>
            </a:endParaRPr>
          </a:p>
          <a:p>
            <a:pPr algn="ctr"/>
            <a:r>
              <a:rPr lang="fr-FR" sz="3200" i="1" dirty="0" err="1" smtClean="0">
                <a:solidFill>
                  <a:srgbClr val="FFFFFF"/>
                </a:solidFill>
                <a:latin typeface="Corbel"/>
                <a:cs typeface="Corbel"/>
              </a:rPr>
              <a:t>Randomness</a:t>
            </a:r>
            <a:r>
              <a:rPr lang="fr-FR" sz="3200" i="1" dirty="0" smtClean="0">
                <a:solidFill>
                  <a:srgbClr val="FFFFFF"/>
                </a:solidFill>
                <a:latin typeface="Corbel"/>
                <a:cs typeface="Corbel"/>
              </a:rPr>
              <a:t>, Non-</a:t>
            </a:r>
            <a:r>
              <a:rPr lang="fr-FR" sz="3200" i="1" dirty="0" err="1" smtClean="0">
                <a:solidFill>
                  <a:srgbClr val="FFFFFF"/>
                </a:solidFill>
                <a:latin typeface="Corbel"/>
                <a:cs typeface="Corbel"/>
              </a:rPr>
              <a:t>locality</a:t>
            </a:r>
            <a:endParaRPr lang="fr-FR" sz="2800" i="1" dirty="0">
              <a:solidFill>
                <a:srgbClr val="FFFFFF"/>
              </a:solidFill>
              <a:latin typeface="Corbel"/>
              <a:cs typeface="Corbel"/>
            </a:endParaRPr>
          </a:p>
        </p:txBody>
      </p:sp>
      <p:sp>
        <p:nvSpPr>
          <p:cNvPr id="11" name="Rectangle 10"/>
          <p:cNvSpPr/>
          <p:nvPr/>
        </p:nvSpPr>
        <p:spPr>
          <a:xfrm>
            <a:off x="2336800" y="5392172"/>
            <a:ext cx="4800600" cy="1077218"/>
          </a:xfrm>
          <a:prstGeom prst="rect">
            <a:avLst/>
          </a:prstGeom>
          <a:ln>
            <a:solidFill>
              <a:srgbClr val="FFFFFF"/>
            </a:solidFill>
          </a:ln>
        </p:spPr>
        <p:txBody>
          <a:bodyPr wrap="square">
            <a:spAutoFit/>
          </a:bodyPr>
          <a:lstStyle/>
          <a:p>
            <a:pPr algn="ctr"/>
            <a:r>
              <a:rPr lang="fr-FR" sz="3200" dirty="0" err="1" smtClean="0">
                <a:solidFill>
                  <a:srgbClr val="FFFFFF"/>
                </a:solidFill>
                <a:latin typeface="Corbel"/>
                <a:cs typeface="Corbel"/>
              </a:rPr>
              <a:t>Formalism</a:t>
            </a:r>
            <a:endParaRPr lang="fr-FR" sz="3200" dirty="0" smtClean="0">
              <a:solidFill>
                <a:srgbClr val="FFFFFF"/>
              </a:solidFill>
              <a:latin typeface="Corbel"/>
              <a:cs typeface="Corbel"/>
            </a:endParaRPr>
          </a:p>
          <a:p>
            <a:pPr algn="ctr"/>
            <a:r>
              <a:rPr lang="fr-FR" sz="3200" i="1" dirty="0" smtClean="0">
                <a:solidFill>
                  <a:srgbClr val="FFFFFF"/>
                </a:solidFill>
                <a:latin typeface="Corbel"/>
                <a:cs typeface="Corbel"/>
              </a:rPr>
              <a:t>Hilbert </a:t>
            </a:r>
            <a:r>
              <a:rPr lang="fr-FR" sz="3200" i="1" dirty="0" err="1" smtClean="0">
                <a:solidFill>
                  <a:srgbClr val="FFFFFF"/>
                </a:solidFill>
                <a:latin typeface="Corbel"/>
                <a:cs typeface="Corbel"/>
              </a:rPr>
              <a:t>spaces</a:t>
            </a:r>
            <a:endParaRPr lang="fr-FR" sz="2800" i="1" dirty="0">
              <a:solidFill>
                <a:srgbClr val="FFFFFF"/>
              </a:solidFill>
              <a:latin typeface="Corbel"/>
              <a:cs typeface="Corbel"/>
            </a:endParaRPr>
          </a:p>
        </p:txBody>
      </p:sp>
      <p:sp>
        <p:nvSpPr>
          <p:cNvPr id="2" name="Flèche vers le bas 1"/>
          <p:cNvSpPr/>
          <p:nvPr/>
        </p:nvSpPr>
        <p:spPr>
          <a:xfrm>
            <a:off x="4432300" y="1866900"/>
            <a:ext cx="736600" cy="444500"/>
          </a:xfrm>
          <a:prstGeom prst="down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Flèche vers le bas 11"/>
          <p:cNvSpPr/>
          <p:nvPr/>
        </p:nvSpPr>
        <p:spPr>
          <a:xfrm>
            <a:off x="4483100" y="3403600"/>
            <a:ext cx="736600" cy="444500"/>
          </a:xfrm>
          <a:prstGeom prst="down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lèche vers le bas 12"/>
          <p:cNvSpPr/>
          <p:nvPr/>
        </p:nvSpPr>
        <p:spPr>
          <a:xfrm>
            <a:off x="4470400" y="4953000"/>
            <a:ext cx="736600" cy="444500"/>
          </a:xfrm>
          <a:prstGeom prst="down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22160080"/>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llipse 30"/>
          <p:cNvSpPr/>
          <p:nvPr/>
        </p:nvSpPr>
        <p:spPr>
          <a:xfrm>
            <a:off x="626540" y="1333501"/>
            <a:ext cx="4419600" cy="2269066"/>
          </a:xfrm>
          <a:prstGeom prst="ellipse">
            <a:avLst/>
          </a:prstGeom>
          <a:solidFill>
            <a:srgbClr val="E8E8E8"/>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32" name="Ellipse 31"/>
          <p:cNvSpPr/>
          <p:nvPr/>
        </p:nvSpPr>
        <p:spPr>
          <a:xfrm rot="361139">
            <a:off x="864318" y="2065705"/>
            <a:ext cx="3900819" cy="1230835"/>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err="1" smtClean="0">
                <a:solidFill>
                  <a:schemeClr val="bg1"/>
                </a:solidFill>
              </a:rPr>
              <a:t>Context</a:t>
            </a:r>
            <a:endParaRPr lang="fr-FR" sz="4000" dirty="0">
              <a:solidFill>
                <a:schemeClr val="bg1"/>
              </a:solidFill>
            </a:endParaRPr>
          </a:p>
        </p:txBody>
      </p:sp>
      <p:sp>
        <p:nvSpPr>
          <p:cNvPr id="33" name="Ellipse 32"/>
          <p:cNvSpPr/>
          <p:nvPr/>
        </p:nvSpPr>
        <p:spPr>
          <a:xfrm>
            <a:off x="1202273" y="2146300"/>
            <a:ext cx="787400" cy="812800"/>
          </a:xfrm>
          <a:prstGeom prst="ellipse">
            <a:avLst/>
          </a:prstGeom>
          <a:solidFill>
            <a:srgbClr val="FFFF66"/>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smtClean="0">
                <a:solidFill>
                  <a:schemeClr val="bg1"/>
                </a:solidFill>
              </a:rPr>
              <a:t>S</a:t>
            </a:r>
            <a:endParaRPr lang="fr-FR" sz="4000" dirty="0">
              <a:solidFill>
                <a:schemeClr val="bg1"/>
              </a:solidFill>
            </a:endParaRPr>
          </a:p>
        </p:txBody>
      </p:sp>
      <p:sp>
        <p:nvSpPr>
          <p:cNvPr id="36" name="ZoneTexte 35"/>
          <p:cNvSpPr txBox="1"/>
          <p:nvPr/>
        </p:nvSpPr>
        <p:spPr>
          <a:xfrm>
            <a:off x="639234" y="3988812"/>
            <a:ext cx="7907866" cy="2062103"/>
          </a:xfrm>
          <a:prstGeom prst="rect">
            <a:avLst/>
          </a:prstGeom>
          <a:noFill/>
          <a:ln>
            <a:solidFill>
              <a:srgbClr val="FFFFFF"/>
            </a:solidFill>
          </a:ln>
        </p:spPr>
        <p:txBody>
          <a:bodyPr wrap="square" rtlCol="0">
            <a:spAutoFit/>
          </a:bodyPr>
          <a:lstStyle/>
          <a:p>
            <a:pPr marL="571500" indent="-571500">
              <a:buFont typeface="Arial"/>
              <a:buChar char="•"/>
            </a:pPr>
            <a:r>
              <a:rPr lang="fr-FR" sz="3200" dirty="0" smtClean="0">
                <a:solidFill>
                  <a:schemeClr val="tx1"/>
                </a:solidFill>
                <a:latin typeface="Corbel"/>
                <a:cs typeface="Corbel"/>
              </a:rPr>
              <a:t>The CSM </a:t>
            </a:r>
            <a:r>
              <a:rPr lang="fr-FR" sz="3200" dirty="0" err="1" smtClean="0">
                <a:solidFill>
                  <a:schemeClr val="tx1"/>
                </a:solidFill>
                <a:latin typeface="Corbel"/>
                <a:cs typeface="Corbel"/>
              </a:rPr>
              <a:t>approach</a:t>
            </a:r>
            <a:r>
              <a:rPr lang="fr-FR" sz="3200" dirty="0" smtClean="0">
                <a:solidFill>
                  <a:schemeClr val="tx1"/>
                </a:solidFill>
                <a:latin typeface="Corbel"/>
                <a:cs typeface="Corbel"/>
              </a:rPr>
              <a:t> of reality </a:t>
            </a:r>
            <a:r>
              <a:rPr lang="fr-FR" sz="3200" dirty="0" err="1" smtClean="0">
                <a:solidFill>
                  <a:schemeClr val="tx1"/>
                </a:solidFill>
                <a:latin typeface="Corbel"/>
                <a:cs typeface="Corbel"/>
              </a:rPr>
              <a:t>is</a:t>
            </a:r>
            <a:r>
              <a:rPr lang="fr-FR" sz="3200" dirty="0" smtClean="0">
                <a:solidFill>
                  <a:schemeClr val="tx1"/>
                </a:solidFill>
                <a:latin typeface="Corbel"/>
                <a:cs typeface="Corbel"/>
              </a:rPr>
              <a:t> </a:t>
            </a:r>
            <a:r>
              <a:rPr lang="fr-FR" sz="3200" dirty="0" err="1" smtClean="0">
                <a:solidFill>
                  <a:schemeClr val="tx1"/>
                </a:solidFill>
                <a:latin typeface="Corbel"/>
                <a:cs typeface="Corbel"/>
              </a:rPr>
              <a:t>based</a:t>
            </a:r>
            <a:r>
              <a:rPr lang="fr-FR" sz="3200" dirty="0" smtClean="0">
                <a:solidFill>
                  <a:schemeClr val="tx1"/>
                </a:solidFill>
                <a:latin typeface="Corbel"/>
                <a:cs typeface="Corbel"/>
              </a:rPr>
              <a:t> on </a:t>
            </a:r>
            <a:r>
              <a:rPr lang="fr-FR" sz="3200" dirty="0" err="1" smtClean="0">
                <a:solidFill>
                  <a:schemeClr val="tx1"/>
                </a:solidFill>
                <a:latin typeface="Corbel"/>
                <a:cs typeface="Corbel"/>
              </a:rPr>
              <a:t>certainty</a:t>
            </a:r>
            <a:r>
              <a:rPr lang="fr-FR" sz="3200" dirty="0" smtClean="0">
                <a:solidFill>
                  <a:schemeClr val="tx1"/>
                </a:solidFill>
                <a:latin typeface="Corbel"/>
                <a:cs typeface="Corbel"/>
              </a:rPr>
              <a:t> </a:t>
            </a:r>
            <a:r>
              <a:rPr lang="fr-FR" sz="3200" dirty="0">
                <a:solidFill>
                  <a:schemeClr val="tx1"/>
                </a:solidFill>
                <a:latin typeface="Corbel"/>
                <a:cs typeface="Corbel"/>
              </a:rPr>
              <a:t>and </a:t>
            </a:r>
            <a:r>
              <a:rPr lang="fr-FR" sz="3200" dirty="0" err="1" smtClean="0">
                <a:solidFill>
                  <a:schemeClr val="tx1"/>
                </a:solidFill>
                <a:latin typeface="Corbel"/>
                <a:cs typeface="Corbel"/>
              </a:rPr>
              <a:t>actuality</a:t>
            </a:r>
            <a:endParaRPr lang="fr-FR" sz="3200" dirty="0">
              <a:solidFill>
                <a:schemeClr val="tx1"/>
              </a:solidFill>
              <a:latin typeface="Corbel"/>
              <a:cs typeface="Corbel"/>
            </a:endParaRPr>
          </a:p>
          <a:p>
            <a:pPr marL="571500" indent="-571500">
              <a:buFont typeface="Arial"/>
              <a:buChar char="•"/>
            </a:pPr>
            <a:r>
              <a:rPr lang="fr-FR" sz="3200" dirty="0" err="1" smtClean="0">
                <a:solidFill>
                  <a:schemeClr val="tx1"/>
                </a:solidFill>
                <a:latin typeface="Corbel"/>
                <a:cs typeface="Corbel"/>
              </a:rPr>
              <a:t>What</a:t>
            </a:r>
            <a:r>
              <a:rPr lang="fr-FR" sz="3200" dirty="0" smtClean="0">
                <a:solidFill>
                  <a:schemeClr val="tx1"/>
                </a:solidFill>
                <a:latin typeface="Corbel"/>
                <a:cs typeface="Corbel"/>
              </a:rPr>
              <a:t> </a:t>
            </a:r>
            <a:r>
              <a:rPr lang="fr-FR" sz="3200" dirty="0" err="1" smtClean="0">
                <a:solidFill>
                  <a:schemeClr val="tx1"/>
                </a:solidFill>
                <a:latin typeface="Corbel"/>
                <a:cs typeface="Corbel"/>
              </a:rPr>
              <a:t>is</a:t>
            </a:r>
            <a:r>
              <a:rPr lang="fr-FR" sz="3200" dirty="0" smtClean="0">
                <a:solidFill>
                  <a:schemeClr val="tx1"/>
                </a:solidFill>
                <a:latin typeface="Corbel"/>
                <a:cs typeface="Corbel"/>
              </a:rPr>
              <a:t> real </a:t>
            </a:r>
            <a:r>
              <a:rPr lang="fr-FR" sz="3200" dirty="0" err="1" smtClean="0">
                <a:solidFill>
                  <a:schemeClr val="tx1"/>
                </a:solidFill>
                <a:latin typeface="Corbel"/>
                <a:cs typeface="Corbel"/>
              </a:rPr>
              <a:t>is</a:t>
            </a:r>
            <a:r>
              <a:rPr lang="fr-FR" sz="3200" dirty="0" smtClean="0">
                <a:solidFill>
                  <a:schemeClr val="tx1"/>
                </a:solidFill>
                <a:latin typeface="Corbel"/>
                <a:cs typeface="Corbel"/>
              </a:rPr>
              <a:t> the </a:t>
            </a:r>
            <a:r>
              <a:rPr lang="fr-FR" sz="3200" dirty="0" err="1" smtClean="0">
                <a:solidFill>
                  <a:schemeClr val="tx1"/>
                </a:solidFill>
                <a:latin typeface="Corbel"/>
                <a:cs typeface="Corbel"/>
              </a:rPr>
              <a:t>modality-phenomenon</a:t>
            </a:r>
            <a:r>
              <a:rPr lang="fr-FR" sz="3200" dirty="0">
                <a:solidFill>
                  <a:schemeClr val="tx1"/>
                </a:solidFill>
                <a:latin typeface="Corbel"/>
                <a:cs typeface="Corbel"/>
              </a:rPr>
              <a:t>.</a:t>
            </a:r>
            <a:endParaRPr lang="fr-FR" sz="3200" dirty="0" smtClean="0">
              <a:solidFill>
                <a:schemeClr val="tx1"/>
              </a:solidFill>
              <a:latin typeface="Corbel"/>
              <a:cs typeface="Corbel"/>
            </a:endParaRPr>
          </a:p>
          <a:p>
            <a:pPr marL="571500" indent="-571500">
              <a:buFont typeface="Arial"/>
              <a:buChar char="•"/>
            </a:pPr>
            <a:r>
              <a:rPr lang="el-GR" sz="3200" dirty="0" smtClean="0">
                <a:solidFill>
                  <a:srgbClr val="FFFFFF"/>
                </a:solidFill>
                <a:latin typeface="Corbel"/>
                <a:cs typeface="Corbel"/>
              </a:rPr>
              <a:t>Ψ</a:t>
            </a:r>
            <a:r>
              <a:rPr lang="fr-FR" sz="3200" dirty="0" smtClean="0">
                <a:solidFill>
                  <a:srgbClr val="FFFFFF"/>
                </a:solidFill>
                <a:latin typeface="Corbel"/>
                <a:cs typeface="Corbel"/>
              </a:rPr>
              <a:t> </a:t>
            </a:r>
            <a:r>
              <a:rPr lang="fr-FR" sz="3200" dirty="0" err="1" smtClean="0">
                <a:solidFill>
                  <a:srgbClr val="FFFFFF"/>
                </a:solidFill>
                <a:latin typeface="Corbel"/>
                <a:cs typeface="Corbel"/>
              </a:rPr>
              <a:t>is</a:t>
            </a:r>
            <a:r>
              <a:rPr lang="fr-FR" sz="3200" dirty="0" smtClean="0">
                <a:solidFill>
                  <a:srgbClr val="FFFFFF"/>
                </a:solidFill>
                <a:latin typeface="Corbel"/>
                <a:cs typeface="Corbel"/>
              </a:rPr>
              <a:t> a </a:t>
            </a:r>
            <a:r>
              <a:rPr lang="fr-FR" sz="3200" dirty="0" err="1" smtClean="0">
                <a:solidFill>
                  <a:srgbClr val="FFFFFF"/>
                </a:solidFill>
                <a:latin typeface="Corbel"/>
                <a:cs typeface="Corbel"/>
              </a:rPr>
              <a:t>potentiality</a:t>
            </a:r>
            <a:endParaRPr lang="fr-FR" sz="3200" dirty="0" smtClean="0">
              <a:solidFill>
                <a:srgbClr val="FFFFFF"/>
              </a:solidFill>
              <a:latin typeface="Corbel"/>
              <a:cs typeface="Corbel"/>
            </a:endParaRPr>
          </a:p>
        </p:txBody>
      </p:sp>
      <p:sp>
        <p:nvSpPr>
          <p:cNvPr id="29" name="Titre 1"/>
          <p:cNvSpPr>
            <a:spLocks noGrp="1"/>
          </p:cNvSpPr>
          <p:nvPr>
            <p:ph type="title"/>
          </p:nvPr>
        </p:nvSpPr>
        <p:spPr>
          <a:xfrm>
            <a:off x="0" y="0"/>
            <a:ext cx="9144000" cy="1143000"/>
          </a:xfrm>
        </p:spPr>
        <p:txBody>
          <a:bodyPr>
            <a:normAutofit/>
          </a:bodyPr>
          <a:lstStyle/>
          <a:p>
            <a:r>
              <a:rPr lang="fr-FR" sz="4500" dirty="0" err="1" smtClean="0"/>
              <a:t>Phenomena</a:t>
            </a:r>
            <a:r>
              <a:rPr lang="fr-FR" sz="4500" dirty="0" smtClean="0"/>
              <a:t> first, </a:t>
            </a:r>
            <a:r>
              <a:rPr lang="fr-FR" sz="4500" dirty="0">
                <a:cs typeface="Corbel"/>
              </a:rPr>
              <a:t>« </a:t>
            </a:r>
            <a:r>
              <a:rPr lang="fr-FR" sz="4500" dirty="0" err="1">
                <a:cs typeface="Corbel"/>
              </a:rPr>
              <a:t>ψ</a:t>
            </a:r>
            <a:r>
              <a:rPr lang="fr-FR" sz="4500" dirty="0">
                <a:cs typeface="Corbel"/>
              </a:rPr>
              <a:t> » </a:t>
            </a:r>
            <a:r>
              <a:rPr lang="fr-FR" sz="4500" dirty="0" smtClean="0"/>
              <a:t>second</a:t>
            </a:r>
            <a:endParaRPr lang="fr-FR" sz="4500" dirty="0"/>
          </a:p>
        </p:txBody>
      </p:sp>
      <p:cxnSp>
        <p:nvCxnSpPr>
          <p:cNvPr id="42" name="Connecteur droit avec flèche 41"/>
          <p:cNvCxnSpPr/>
          <p:nvPr/>
        </p:nvCxnSpPr>
        <p:spPr>
          <a:xfrm flipV="1">
            <a:off x="4724399" y="2180175"/>
            <a:ext cx="1422400" cy="592667"/>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sp>
        <p:nvSpPr>
          <p:cNvPr id="43" name="ZoneTexte 42"/>
          <p:cNvSpPr txBox="1"/>
          <p:nvPr/>
        </p:nvSpPr>
        <p:spPr>
          <a:xfrm>
            <a:off x="6170039" y="1578352"/>
            <a:ext cx="2472352" cy="1077218"/>
          </a:xfrm>
          <a:prstGeom prst="rect">
            <a:avLst/>
          </a:prstGeom>
          <a:noFill/>
          <a:ln>
            <a:solidFill>
              <a:srgbClr val="FFFFFF"/>
            </a:solidFill>
          </a:ln>
        </p:spPr>
        <p:txBody>
          <a:bodyPr wrap="none" rtlCol="0">
            <a:spAutoFit/>
          </a:bodyPr>
          <a:lstStyle/>
          <a:p>
            <a:r>
              <a:rPr lang="fr-FR" sz="3200" dirty="0" err="1" smtClean="0">
                <a:solidFill>
                  <a:schemeClr val="tx1"/>
                </a:solidFill>
                <a:latin typeface="Corbel"/>
                <a:cs typeface="Corbel"/>
              </a:rPr>
              <a:t>Phenomenon</a:t>
            </a:r>
            <a:endParaRPr lang="fr-FR" sz="3200" dirty="0" smtClean="0">
              <a:solidFill>
                <a:schemeClr val="tx1"/>
              </a:solidFill>
              <a:latin typeface="Corbel"/>
              <a:cs typeface="Corbel"/>
            </a:endParaRPr>
          </a:p>
          <a:p>
            <a:r>
              <a:rPr lang="fr-FR" sz="3200" dirty="0" err="1" smtClean="0">
                <a:solidFill>
                  <a:schemeClr val="tx1"/>
                </a:solidFill>
                <a:latin typeface="Corbel"/>
                <a:cs typeface="Corbel"/>
              </a:rPr>
              <a:t>Modality</a:t>
            </a:r>
            <a:endParaRPr lang="fr-FR" sz="3200" dirty="0">
              <a:solidFill>
                <a:schemeClr val="tx1"/>
              </a:solidFill>
              <a:latin typeface="Corbel"/>
              <a:cs typeface="Corbel"/>
            </a:endParaRPr>
          </a:p>
        </p:txBody>
      </p:sp>
    </p:spTree>
    <p:extLst>
      <p:ext uri="{BB962C8B-B14F-4D97-AF65-F5344CB8AC3E}">
        <p14:creationId xmlns:p14="http://schemas.microsoft.com/office/powerpoint/2010/main" val="1136910027"/>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re 1"/>
          <p:cNvSpPr>
            <a:spLocks noGrp="1"/>
          </p:cNvSpPr>
          <p:nvPr>
            <p:ph type="title"/>
          </p:nvPr>
        </p:nvSpPr>
        <p:spPr>
          <a:xfrm>
            <a:off x="0" y="0"/>
            <a:ext cx="9144000" cy="1143000"/>
          </a:xfrm>
        </p:spPr>
        <p:txBody>
          <a:bodyPr>
            <a:normAutofit fontScale="90000"/>
          </a:bodyPr>
          <a:lstStyle/>
          <a:p>
            <a:r>
              <a:rPr lang="fr-FR" dirty="0" smtClean="0"/>
              <a:t>Non-</a:t>
            </a:r>
            <a:r>
              <a:rPr lang="fr-FR" dirty="0" err="1" smtClean="0"/>
              <a:t>unitarity</a:t>
            </a:r>
            <a:r>
              <a:rPr lang="fr-FR" dirty="0" smtClean="0"/>
              <a:t> first, </a:t>
            </a:r>
            <a:r>
              <a:rPr lang="fr-FR" dirty="0" err="1" smtClean="0"/>
              <a:t>unitarity</a:t>
            </a:r>
            <a:r>
              <a:rPr lang="fr-FR" dirty="0" smtClean="0"/>
              <a:t> second</a:t>
            </a:r>
            <a:endParaRPr lang="fr-FR" dirty="0"/>
          </a:p>
        </p:txBody>
      </p:sp>
      <p:sp>
        <p:nvSpPr>
          <p:cNvPr id="34" name="ZoneTexte 33"/>
          <p:cNvSpPr txBox="1"/>
          <p:nvPr/>
        </p:nvSpPr>
        <p:spPr>
          <a:xfrm>
            <a:off x="292100" y="1629831"/>
            <a:ext cx="4000500" cy="4524315"/>
          </a:xfrm>
          <a:prstGeom prst="rect">
            <a:avLst/>
          </a:prstGeom>
          <a:noFill/>
          <a:ln>
            <a:solidFill>
              <a:srgbClr val="FFFFFF"/>
            </a:solidFill>
          </a:ln>
        </p:spPr>
        <p:txBody>
          <a:bodyPr wrap="square" rtlCol="0">
            <a:spAutoFit/>
          </a:bodyPr>
          <a:lstStyle/>
          <a:p>
            <a:pPr marL="571500" indent="-571500">
              <a:buFont typeface="Arial"/>
              <a:buChar char="•"/>
            </a:pPr>
            <a:r>
              <a:rPr lang="fr-FR" sz="3200" dirty="0" err="1" smtClean="0">
                <a:solidFill>
                  <a:schemeClr val="tx1"/>
                </a:solidFill>
                <a:latin typeface="Corbel"/>
                <a:cs typeface="Corbel"/>
              </a:rPr>
              <a:t>Fundamental</a:t>
            </a:r>
            <a:r>
              <a:rPr lang="fr-FR" sz="3200" dirty="0" smtClean="0">
                <a:solidFill>
                  <a:schemeClr val="tx1"/>
                </a:solidFill>
                <a:latin typeface="Corbel"/>
                <a:cs typeface="Corbel"/>
              </a:rPr>
              <a:t> quantum </a:t>
            </a:r>
            <a:r>
              <a:rPr lang="fr-FR" sz="3200" dirty="0" err="1" smtClean="0">
                <a:solidFill>
                  <a:schemeClr val="tx1"/>
                </a:solidFill>
                <a:latin typeface="Corbel"/>
                <a:cs typeface="Corbel"/>
              </a:rPr>
              <a:t>event</a:t>
            </a:r>
            <a:r>
              <a:rPr lang="fr-FR" sz="3200" dirty="0">
                <a:solidFill>
                  <a:schemeClr val="tx1"/>
                </a:solidFill>
                <a:latin typeface="Corbel"/>
                <a:cs typeface="Corbel"/>
              </a:rPr>
              <a:t> </a:t>
            </a:r>
            <a:r>
              <a:rPr lang="fr-FR" sz="3200" dirty="0" smtClean="0">
                <a:solidFill>
                  <a:schemeClr val="tx1"/>
                </a:solidFill>
                <a:latin typeface="Corbel"/>
                <a:cs typeface="Corbel"/>
              </a:rPr>
              <a:t>= the change of </a:t>
            </a:r>
            <a:r>
              <a:rPr lang="fr-FR" sz="3200" dirty="0" err="1" smtClean="0">
                <a:solidFill>
                  <a:schemeClr val="tx1"/>
                </a:solidFill>
                <a:latin typeface="Corbel"/>
                <a:cs typeface="Corbel"/>
              </a:rPr>
              <a:t>probability</a:t>
            </a:r>
            <a:r>
              <a:rPr lang="fr-FR" sz="3200" dirty="0" smtClean="0">
                <a:solidFill>
                  <a:schemeClr val="tx1"/>
                </a:solidFill>
                <a:latin typeface="Corbel"/>
                <a:cs typeface="Corbel"/>
              </a:rPr>
              <a:t> (Non-</a:t>
            </a:r>
            <a:r>
              <a:rPr lang="fr-FR" sz="3200" dirty="0" err="1" smtClean="0">
                <a:solidFill>
                  <a:schemeClr val="tx1"/>
                </a:solidFill>
                <a:latin typeface="Corbel"/>
                <a:cs typeface="Corbel"/>
              </a:rPr>
              <a:t>unitary</a:t>
            </a:r>
            <a:r>
              <a:rPr lang="fr-FR" sz="3200" dirty="0" smtClean="0">
                <a:solidFill>
                  <a:schemeClr val="tx1"/>
                </a:solidFill>
                <a:latin typeface="Corbel"/>
                <a:cs typeface="Corbel"/>
              </a:rPr>
              <a:t>)</a:t>
            </a:r>
            <a:endParaRPr lang="fr-FR" sz="3200" dirty="0">
              <a:solidFill>
                <a:schemeClr val="tx1"/>
              </a:solidFill>
              <a:latin typeface="Corbel"/>
              <a:cs typeface="Corbel"/>
            </a:endParaRPr>
          </a:p>
          <a:p>
            <a:pPr marL="571500" indent="-571500">
              <a:buFont typeface="Arial"/>
              <a:buChar char="•"/>
            </a:pPr>
            <a:r>
              <a:rPr lang="fr-FR" sz="3200" dirty="0" err="1" smtClean="0">
                <a:solidFill>
                  <a:schemeClr val="tx1"/>
                </a:solidFill>
                <a:latin typeface="Corbel"/>
                <a:cs typeface="Corbel"/>
              </a:rPr>
              <a:t>Unitary</a:t>
            </a:r>
            <a:r>
              <a:rPr lang="fr-FR" sz="3200" dirty="0" smtClean="0">
                <a:solidFill>
                  <a:schemeClr val="tx1"/>
                </a:solidFill>
                <a:latin typeface="Corbel"/>
                <a:cs typeface="Corbel"/>
              </a:rPr>
              <a:t> transformations </a:t>
            </a:r>
            <a:r>
              <a:rPr lang="fr-FR" sz="3200" dirty="0" err="1" smtClean="0">
                <a:solidFill>
                  <a:schemeClr val="tx1"/>
                </a:solidFill>
                <a:latin typeface="Corbel"/>
                <a:cs typeface="Corbel"/>
              </a:rPr>
              <a:t>describe</a:t>
            </a:r>
            <a:r>
              <a:rPr lang="fr-FR" sz="3200" dirty="0" smtClean="0">
                <a:solidFill>
                  <a:schemeClr val="tx1"/>
                </a:solidFill>
                <a:latin typeface="Corbel"/>
                <a:cs typeface="Corbel"/>
              </a:rPr>
              <a:t> the change of </a:t>
            </a:r>
            <a:r>
              <a:rPr lang="fr-FR" sz="3200" dirty="0" err="1" smtClean="0">
                <a:solidFill>
                  <a:schemeClr val="tx1"/>
                </a:solidFill>
                <a:latin typeface="Corbel"/>
                <a:cs typeface="Corbel"/>
              </a:rPr>
              <a:t>context</a:t>
            </a:r>
            <a:endParaRPr lang="fr-FR" sz="3200" dirty="0">
              <a:solidFill>
                <a:schemeClr val="tx1"/>
              </a:solidFill>
              <a:latin typeface="Corbel"/>
              <a:cs typeface="Corbel"/>
            </a:endParaRPr>
          </a:p>
        </p:txBody>
      </p:sp>
      <p:sp>
        <p:nvSpPr>
          <p:cNvPr id="37" name="Ellipse 36"/>
          <p:cNvSpPr/>
          <p:nvPr/>
        </p:nvSpPr>
        <p:spPr>
          <a:xfrm rot="1371803">
            <a:off x="6029247" y="2542868"/>
            <a:ext cx="2828890" cy="1295400"/>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b="1" dirty="0" smtClean="0">
                <a:solidFill>
                  <a:schemeClr val="bg1"/>
                </a:solidFill>
              </a:rPr>
              <a:t>C</a:t>
            </a:r>
            <a:r>
              <a:rPr lang="fr-FR" sz="4000" b="1" baseline="-25000" dirty="0" smtClean="0">
                <a:solidFill>
                  <a:schemeClr val="bg1"/>
                </a:solidFill>
              </a:rPr>
              <a:t>u,</a:t>
            </a:r>
            <a:r>
              <a:rPr lang="fr-FR" sz="4000" b="1" dirty="0" smtClean="0">
                <a:solidFill>
                  <a:schemeClr val="bg1"/>
                </a:solidFill>
              </a:rPr>
              <a:t> </a:t>
            </a:r>
            <a:r>
              <a:rPr lang="fr-FR" sz="4000" b="1" dirty="0" err="1" smtClean="0">
                <a:solidFill>
                  <a:schemeClr val="bg1"/>
                </a:solidFill>
                <a:cs typeface="Corbel"/>
              </a:rPr>
              <a:t>θ</a:t>
            </a:r>
            <a:r>
              <a:rPr lang="fr-FR" sz="4000" b="1" baseline="-25000" dirty="0" err="1" smtClean="0">
                <a:solidFill>
                  <a:schemeClr val="bg1"/>
                </a:solidFill>
              </a:rPr>
              <a:t>u</a:t>
            </a:r>
            <a:endParaRPr lang="fr-FR" sz="4000" b="1" baseline="-25000" dirty="0">
              <a:solidFill>
                <a:schemeClr val="bg1"/>
              </a:solidFill>
            </a:endParaRPr>
          </a:p>
        </p:txBody>
      </p:sp>
      <p:sp>
        <p:nvSpPr>
          <p:cNvPr id="38" name="Ellipse 37"/>
          <p:cNvSpPr/>
          <p:nvPr/>
        </p:nvSpPr>
        <p:spPr>
          <a:xfrm rot="20265217">
            <a:off x="6238698" y="3226688"/>
            <a:ext cx="2587035" cy="1295400"/>
          </a:xfrm>
          <a:prstGeom prst="ellipse">
            <a:avLst/>
          </a:prstGeom>
          <a:solidFill>
            <a:srgbClr val="00FFFF">
              <a:alpha val="57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b="1" dirty="0" smtClean="0">
                <a:solidFill>
                  <a:schemeClr val="bg1"/>
                </a:solidFill>
              </a:rPr>
              <a:t>C</a:t>
            </a:r>
            <a:r>
              <a:rPr lang="fr-FR" sz="4000" b="1" baseline="-25000" dirty="0" smtClean="0">
                <a:solidFill>
                  <a:schemeClr val="bg1"/>
                </a:solidFill>
              </a:rPr>
              <a:t>v,</a:t>
            </a:r>
            <a:r>
              <a:rPr lang="fr-FR" sz="4000" b="1" dirty="0" smtClean="0">
                <a:solidFill>
                  <a:schemeClr val="bg1"/>
                </a:solidFill>
              </a:rPr>
              <a:t> </a:t>
            </a:r>
            <a:r>
              <a:rPr lang="fr-FR" sz="4000" b="1" dirty="0" err="1" smtClean="0">
                <a:solidFill>
                  <a:schemeClr val="bg1"/>
                </a:solidFill>
                <a:cs typeface="Corbel"/>
              </a:rPr>
              <a:t>θ</a:t>
            </a:r>
            <a:r>
              <a:rPr lang="fr-FR" sz="4000" b="1" baseline="-25000" dirty="0" err="1" smtClean="0">
                <a:solidFill>
                  <a:schemeClr val="bg1"/>
                </a:solidFill>
              </a:rPr>
              <a:t>v</a:t>
            </a:r>
            <a:endParaRPr lang="fr-FR" sz="4000" b="1" baseline="-25000" dirty="0">
              <a:solidFill>
                <a:schemeClr val="bg1"/>
              </a:solidFill>
            </a:endParaRPr>
          </a:p>
        </p:txBody>
      </p:sp>
      <p:cxnSp>
        <p:nvCxnSpPr>
          <p:cNvPr id="40" name="Connecteur droit avec flèche 39"/>
          <p:cNvCxnSpPr>
            <a:stCxn id="39" idx="1"/>
          </p:cNvCxnSpPr>
          <p:nvPr/>
        </p:nvCxnSpPr>
        <p:spPr>
          <a:xfrm flipH="1" flipV="1">
            <a:off x="6129867" y="1913467"/>
            <a:ext cx="2102808" cy="1494764"/>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cxnSp>
        <p:nvCxnSpPr>
          <p:cNvPr id="41" name="Connecteur droit avec flèche 40"/>
          <p:cNvCxnSpPr>
            <a:stCxn id="39" idx="2"/>
          </p:cNvCxnSpPr>
          <p:nvPr/>
        </p:nvCxnSpPr>
        <p:spPr>
          <a:xfrm flipH="1">
            <a:off x="6282267" y="3623752"/>
            <a:ext cx="1860872" cy="2252115"/>
          </a:xfrm>
          <a:prstGeom prst="straightConnector1">
            <a:avLst/>
          </a:prstGeom>
          <a:ln w="57150" cmpd="sng">
            <a:solidFill>
              <a:srgbClr val="00FFFF"/>
            </a:solidFill>
            <a:tailEnd type="arrow"/>
          </a:ln>
        </p:spPr>
        <p:style>
          <a:lnRef idx="2">
            <a:schemeClr val="accent1"/>
          </a:lnRef>
          <a:fillRef idx="0">
            <a:schemeClr val="accent1"/>
          </a:fillRef>
          <a:effectRef idx="1">
            <a:schemeClr val="accent1"/>
          </a:effectRef>
          <a:fontRef idx="minor">
            <a:schemeClr val="tx1"/>
          </a:fontRef>
        </p:style>
      </p:cxnSp>
      <p:sp>
        <p:nvSpPr>
          <p:cNvPr id="42" name="ZoneTexte 41"/>
          <p:cNvSpPr txBox="1"/>
          <p:nvPr/>
        </p:nvSpPr>
        <p:spPr>
          <a:xfrm>
            <a:off x="6820896" y="5182464"/>
            <a:ext cx="617072" cy="707886"/>
          </a:xfrm>
          <a:prstGeom prst="rect">
            <a:avLst/>
          </a:prstGeom>
          <a:noFill/>
          <a:ln>
            <a:noFill/>
          </a:ln>
        </p:spPr>
        <p:txBody>
          <a:bodyPr wrap="square" rtlCol="0">
            <a:spAutoFit/>
          </a:bodyPr>
          <a:lstStyle/>
          <a:p>
            <a:r>
              <a:rPr lang="fr-FR" sz="4000" dirty="0" err="1" smtClean="0">
                <a:solidFill>
                  <a:srgbClr val="00FFFF"/>
                </a:solidFill>
                <a:latin typeface="Corbel"/>
                <a:cs typeface="Corbel"/>
                <a:sym typeface="Wingdings"/>
              </a:rPr>
              <a:t>V</a:t>
            </a:r>
            <a:r>
              <a:rPr lang="fr-FR" sz="4000" baseline="-25000" dirty="0" err="1">
                <a:solidFill>
                  <a:srgbClr val="00FFFF"/>
                </a:solidFill>
                <a:latin typeface="Corbel"/>
                <a:cs typeface="Corbel"/>
                <a:sym typeface="Wingdings"/>
              </a:rPr>
              <a:t>j</a:t>
            </a:r>
            <a:endParaRPr lang="fr-FR" sz="4000" baseline="-25000" dirty="0" smtClean="0">
              <a:solidFill>
                <a:srgbClr val="00FFFF"/>
              </a:solidFill>
              <a:latin typeface="Corbel"/>
              <a:cs typeface="Corbel"/>
              <a:sym typeface="Wingdings"/>
            </a:endParaRPr>
          </a:p>
        </p:txBody>
      </p:sp>
      <p:grpSp>
        <p:nvGrpSpPr>
          <p:cNvPr id="43" name="Grouper 42"/>
          <p:cNvGrpSpPr/>
          <p:nvPr/>
        </p:nvGrpSpPr>
        <p:grpSpPr>
          <a:xfrm rot="19577318">
            <a:off x="5517137" y="3395800"/>
            <a:ext cx="701519" cy="595572"/>
            <a:chOff x="5016500" y="3860800"/>
            <a:chExt cx="772148" cy="711200"/>
          </a:xfrm>
        </p:grpSpPr>
        <p:grpSp>
          <p:nvGrpSpPr>
            <p:cNvPr id="44" name="Grouper 43"/>
            <p:cNvGrpSpPr/>
            <p:nvPr/>
          </p:nvGrpSpPr>
          <p:grpSpPr>
            <a:xfrm>
              <a:off x="5016500" y="3860800"/>
              <a:ext cx="772148" cy="711200"/>
              <a:chOff x="4622800" y="6019800"/>
              <a:chExt cx="772148" cy="711200"/>
            </a:xfrm>
          </p:grpSpPr>
          <p:sp>
            <p:nvSpPr>
              <p:cNvPr id="51" name="Rectangle 50"/>
              <p:cNvSpPr/>
              <p:nvPr/>
            </p:nvSpPr>
            <p:spPr>
              <a:xfrm>
                <a:off x="4622800" y="6261100"/>
                <a:ext cx="508000" cy="469900"/>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2" name="Parallélogramme 51"/>
              <p:cNvSpPr/>
              <p:nvPr/>
            </p:nvSpPr>
            <p:spPr>
              <a:xfrm>
                <a:off x="4622800" y="6019800"/>
                <a:ext cx="698500" cy="241300"/>
              </a:xfrm>
              <a:prstGeom prst="parallelogram">
                <a:avLst>
                  <a:gd name="adj" fmla="val 71154"/>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3" name="Parallélogramme 52"/>
              <p:cNvSpPr/>
              <p:nvPr/>
            </p:nvSpPr>
            <p:spPr>
              <a:xfrm rot="18798636">
                <a:off x="4929577" y="6214264"/>
                <a:ext cx="605193" cy="325548"/>
              </a:xfrm>
              <a:prstGeom prst="parallelogram">
                <a:avLst>
                  <a:gd name="adj" fmla="val 102037"/>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45" name="Ellipse 44"/>
            <p:cNvSpPr/>
            <p:nvPr/>
          </p:nvSpPr>
          <p:spPr>
            <a:xfrm>
              <a:off x="5232400" y="42799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6" name="Ellipse 45"/>
            <p:cNvSpPr/>
            <p:nvPr/>
          </p:nvSpPr>
          <p:spPr>
            <a:xfrm>
              <a:off x="5588000" y="42672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7" name="Ellipse 46"/>
            <p:cNvSpPr/>
            <p:nvPr/>
          </p:nvSpPr>
          <p:spPr>
            <a:xfrm>
              <a:off x="5613400" y="41148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8" name="Ellipse 47"/>
            <p:cNvSpPr/>
            <p:nvPr/>
          </p:nvSpPr>
          <p:spPr>
            <a:xfrm>
              <a:off x="5168900" y="39751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9" name="Ellipse 48"/>
            <p:cNvSpPr/>
            <p:nvPr/>
          </p:nvSpPr>
          <p:spPr>
            <a:xfrm>
              <a:off x="5346700" y="39497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0" name="Ellipse 49"/>
            <p:cNvSpPr/>
            <p:nvPr/>
          </p:nvSpPr>
          <p:spPr>
            <a:xfrm>
              <a:off x="5537200" y="39116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54" name="Flèche courbée vers la droite 53"/>
          <p:cNvSpPr/>
          <p:nvPr/>
        </p:nvSpPr>
        <p:spPr>
          <a:xfrm>
            <a:off x="4557854" y="2514608"/>
            <a:ext cx="1308100" cy="2743200"/>
          </a:xfrm>
          <a:prstGeom prst="curvedRigh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57" name="ZoneTexte 56"/>
          <p:cNvSpPr txBox="1"/>
          <p:nvPr/>
        </p:nvSpPr>
        <p:spPr>
          <a:xfrm>
            <a:off x="6867462" y="1588364"/>
            <a:ext cx="617072" cy="707886"/>
          </a:xfrm>
          <a:prstGeom prst="rect">
            <a:avLst/>
          </a:prstGeom>
          <a:noFill/>
          <a:ln>
            <a:noFill/>
          </a:ln>
        </p:spPr>
        <p:txBody>
          <a:bodyPr wrap="square" rtlCol="0">
            <a:spAutoFit/>
          </a:bodyPr>
          <a:lstStyle/>
          <a:p>
            <a:r>
              <a:rPr lang="fr-FR" sz="4000" dirty="0" err="1" smtClean="0">
                <a:solidFill>
                  <a:srgbClr val="FFCD32"/>
                </a:solidFill>
                <a:latin typeface="Corbel"/>
                <a:cs typeface="Corbel"/>
                <a:sym typeface="Wingdings"/>
              </a:rPr>
              <a:t>U</a:t>
            </a:r>
            <a:r>
              <a:rPr lang="fr-FR" sz="4000" baseline="-25000" dirty="0" err="1">
                <a:solidFill>
                  <a:srgbClr val="FFCD32"/>
                </a:solidFill>
                <a:latin typeface="Corbel"/>
                <a:cs typeface="Corbel"/>
                <a:sym typeface="Wingdings"/>
              </a:rPr>
              <a:t>i</a:t>
            </a:r>
            <a:endParaRPr lang="fr-FR" sz="4000" baseline="-25000" dirty="0" smtClean="0">
              <a:solidFill>
                <a:srgbClr val="FFCD32"/>
              </a:solidFill>
              <a:latin typeface="Corbel"/>
              <a:cs typeface="Corbel"/>
              <a:sym typeface="Wingdings"/>
            </a:endParaRPr>
          </a:p>
        </p:txBody>
      </p:sp>
      <p:sp>
        <p:nvSpPr>
          <p:cNvPr id="58" name="Rectangle 57"/>
          <p:cNvSpPr/>
          <p:nvPr/>
        </p:nvSpPr>
        <p:spPr>
          <a:xfrm>
            <a:off x="4402665" y="1638301"/>
            <a:ext cx="4487332" cy="4521200"/>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9" name="Ellipse 38"/>
          <p:cNvSpPr/>
          <p:nvPr/>
        </p:nvSpPr>
        <p:spPr>
          <a:xfrm>
            <a:off x="8143139" y="3318959"/>
            <a:ext cx="611392" cy="609586"/>
          </a:xfrm>
          <a:prstGeom prst="ellipse">
            <a:avLst/>
          </a:prstGeom>
          <a:solidFill>
            <a:srgbClr val="FFFF66"/>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smtClean="0">
                <a:solidFill>
                  <a:schemeClr val="bg1"/>
                </a:solidFill>
              </a:rPr>
              <a:t>S</a:t>
            </a:r>
            <a:endParaRPr lang="fr-FR" sz="4000" dirty="0">
              <a:solidFill>
                <a:schemeClr val="bg1"/>
              </a:solidFill>
            </a:endParaRPr>
          </a:p>
        </p:txBody>
      </p:sp>
    </p:spTree>
    <p:extLst>
      <p:ext uri="{BB962C8B-B14F-4D97-AF65-F5344CB8AC3E}">
        <p14:creationId xmlns:p14="http://schemas.microsoft.com/office/powerpoint/2010/main" val="1506746599"/>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27000"/>
            <a:ext cx="9144000" cy="1143000"/>
          </a:xfrm>
        </p:spPr>
        <p:txBody>
          <a:bodyPr>
            <a:normAutofit/>
          </a:bodyPr>
          <a:lstStyle/>
          <a:p>
            <a:r>
              <a:rPr lang="fr-FR" sz="4000" dirty="0" err="1" smtClean="0"/>
              <a:t>Quantization</a:t>
            </a:r>
            <a:r>
              <a:rPr lang="fr-FR" sz="4000" dirty="0" smtClean="0"/>
              <a:t> first, </a:t>
            </a:r>
            <a:r>
              <a:rPr lang="fr-FR" sz="4000" dirty="0" err="1" smtClean="0"/>
              <a:t>interferences</a:t>
            </a:r>
            <a:r>
              <a:rPr lang="fr-FR" sz="4000" dirty="0" smtClean="0"/>
              <a:t> second</a:t>
            </a:r>
            <a:endParaRPr lang="fr-FR" sz="4000" dirty="0"/>
          </a:p>
        </p:txBody>
      </p:sp>
      <p:sp>
        <p:nvSpPr>
          <p:cNvPr id="3" name="ZoneTexte 2"/>
          <p:cNvSpPr txBox="1"/>
          <p:nvPr/>
        </p:nvSpPr>
        <p:spPr>
          <a:xfrm>
            <a:off x="127000" y="1617131"/>
            <a:ext cx="4152900" cy="4524315"/>
          </a:xfrm>
          <a:prstGeom prst="rect">
            <a:avLst/>
          </a:prstGeom>
          <a:noFill/>
          <a:ln>
            <a:solidFill>
              <a:srgbClr val="FFFFFF"/>
            </a:solidFill>
          </a:ln>
        </p:spPr>
        <p:txBody>
          <a:bodyPr wrap="square" rtlCol="0">
            <a:spAutoFit/>
          </a:bodyPr>
          <a:lstStyle/>
          <a:p>
            <a:pPr marL="571500" indent="-571500">
              <a:buFont typeface="Arial"/>
              <a:buChar char="•"/>
            </a:pPr>
            <a:r>
              <a:rPr lang="fr-FR" sz="3200" dirty="0" smtClean="0">
                <a:solidFill>
                  <a:schemeClr val="tx1"/>
                </a:solidFill>
                <a:latin typeface="Corbel"/>
                <a:cs typeface="Corbel"/>
              </a:rPr>
              <a:t>The </a:t>
            </a:r>
            <a:r>
              <a:rPr lang="fr-FR" sz="3200" dirty="0" err="1" smtClean="0">
                <a:solidFill>
                  <a:schemeClr val="tx1"/>
                </a:solidFill>
                <a:latin typeface="Corbel"/>
                <a:cs typeface="Corbel"/>
              </a:rPr>
              <a:t>random</a:t>
            </a:r>
            <a:r>
              <a:rPr lang="fr-FR" sz="3200" dirty="0" smtClean="0">
                <a:solidFill>
                  <a:schemeClr val="tx1"/>
                </a:solidFill>
                <a:latin typeface="Corbel"/>
                <a:cs typeface="Corbel"/>
              </a:rPr>
              <a:t> change of </a:t>
            </a:r>
            <a:r>
              <a:rPr lang="fr-FR" sz="3200" dirty="0" err="1" smtClean="0">
                <a:solidFill>
                  <a:schemeClr val="tx1"/>
                </a:solidFill>
                <a:latin typeface="Corbel"/>
                <a:cs typeface="Corbel"/>
              </a:rPr>
              <a:t>modality</a:t>
            </a:r>
            <a:r>
              <a:rPr lang="fr-FR" sz="3200" dirty="0" smtClean="0">
                <a:solidFill>
                  <a:schemeClr val="tx1"/>
                </a:solidFill>
                <a:latin typeface="Corbel"/>
                <a:cs typeface="Corbel"/>
              </a:rPr>
              <a:t> </a:t>
            </a:r>
            <a:r>
              <a:rPr lang="fr-FR" sz="3200" dirty="0" err="1" smtClean="0">
                <a:solidFill>
                  <a:schemeClr val="tx1"/>
                </a:solidFill>
                <a:latin typeface="Corbel"/>
                <a:cs typeface="Corbel"/>
              </a:rPr>
              <a:t>is</a:t>
            </a:r>
            <a:r>
              <a:rPr lang="fr-FR" sz="3200" dirty="0" smtClean="0">
                <a:solidFill>
                  <a:schemeClr val="tx1"/>
                </a:solidFill>
                <a:latin typeface="Corbel"/>
                <a:cs typeface="Corbel"/>
              </a:rPr>
              <a:t> due to </a:t>
            </a:r>
            <a:r>
              <a:rPr lang="fr-FR" sz="3200" dirty="0" err="1" smtClean="0">
                <a:solidFill>
                  <a:schemeClr val="tx1"/>
                </a:solidFill>
                <a:latin typeface="Corbel"/>
                <a:cs typeface="Corbel"/>
              </a:rPr>
              <a:t>quantization</a:t>
            </a:r>
            <a:r>
              <a:rPr lang="fr-FR" sz="3200" dirty="0" smtClean="0">
                <a:solidFill>
                  <a:schemeClr val="tx1"/>
                </a:solidFill>
                <a:latin typeface="Corbel"/>
                <a:cs typeface="Corbel"/>
              </a:rPr>
              <a:t> </a:t>
            </a:r>
            <a:endParaRPr lang="fr-FR" sz="3200" dirty="0">
              <a:solidFill>
                <a:schemeClr val="tx1"/>
              </a:solidFill>
              <a:latin typeface="Corbel"/>
              <a:cs typeface="Corbel"/>
            </a:endParaRPr>
          </a:p>
          <a:p>
            <a:pPr marL="571500" indent="-571500">
              <a:buFont typeface="Arial"/>
              <a:buChar char="•"/>
            </a:pPr>
            <a:r>
              <a:rPr lang="fr-FR" sz="3200" dirty="0" smtClean="0">
                <a:solidFill>
                  <a:schemeClr val="tx1"/>
                </a:solidFill>
                <a:latin typeface="Corbel"/>
                <a:cs typeface="Corbel"/>
              </a:rPr>
              <a:t>To </a:t>
            </a:r>
            <a:r>
              <a:rPr lang="fr-FR" sz="3200" dirty="0" err="1" smtClean="0">
                <a:solidFill>
                  <a:schemeClr val="tx1"/>
                </a:solidFill>
                <a:latin typeface="Corbel"/>
                <a:cs typeface="Corbel"/>
              </a:rPr>
              <a:t>describe</a:t>
            </a:r>
            <a:r>
              <a:rPr lang="fr-FR" sz="3200" dirty="0" smtClean="0">
                <a:solidFill>
                  <a:schemeClr val="tx1"/>
                </a:solidFill>
                <a:latin typeface="Corbel"/>
                <a:cs typeface="Corbel"/>
              </a:rPr>
              <a:t> </a:t>
            </a:r>
            <a:r>
              <a:rPr lang="fr-FR" sz="3200" dirty="0" err="1" smtClean="0">
                <a:solidFill>
                  <a:schemeClr val="tx1"/>
                </a:solidFill>
                <a:latin typeface="Corbel"/>
                <a:cs typeface="Corbel"/>
              </a:rPr>
              <a:t>context</a:t>
            </a:r>
            <a:r>
              <a:rPr lang="fr-FR" sz="3200" dirty="0" smtClean="0">
                <a:solidFill>
                  <a:schemeClr val="tx1"/>
                </a:solidFill>
                <a:latin typeface="Corbel"/>
                <a:cs typeface="Corbel"/>
              </a:rPr>
              <a:t> changes, </a:t>
            </a:r>
            <a:r>
              <a:rPr lang="fr-FR" sz="3200" dirty="0" err="1" smtClean="0">
                <a:solidFill>
                  <a:schemeClr val="tx1"/>
                </a:solidFill>
                <a:latin typeface="Corbel"/>
                <a:cs typeface="Corbel"/>
              </a:rPr>
              <a:t>unitary</a:t>
            </a:r>
            <a:r>
              <a:rPr lang="fr-FR" sz="3200" dirty="0" smtClean="0">
                <a:solidFill>
                  <a:schemeClr val="tx1"/>
                </a:solidFill>
                <a:latin typeface="Corbel"/>
                <a:cs typeface="Corbel"/>
              </a:rPr>
              <a:t> matrices are </a:t>
            </a:r>
            <a:r>
              <a:rPr lang="fr-FR" sz="3200" dirty="0" err="1" smtClean="0">
                <a:solidFill>
                  <a:schemeClr val="tx1"/>
                </a:solidFill>
                <a:latin typeface="Corbel"/>
                <a:cs typeface="Corbel"/>
              </a:rPr>
              <a:t>needed</a:t>
            </a:r>
            <a:r>
              <a:rPr lang="fr-FR" sz="3200" dirty="0" smtClean="0">
                <a:solidFill>
                  <a:schemeClr val="tx1"/>
                </a:solidFill>
                <a:latin typeface="Corbel"/>
                <a:cs typeface="Corbel"/>
              </a:rPr>
              <a:t> =&gt; </a:t>
            </a:r>
            <a:r>
              <a:rPr lang="fr-FR" sz="3200" dirty="0" err="1" smtClean="0">
                <a:solidFill>
                  <a:schemeClr val="tx1"/>
                </a:solidFill>
                <a:latin typeface="Corbel"/>
                <a:cs typeface="Corbel"/>
              </a:rPr>
              <a:t>complex</a:t>
            </a:r>
            <a:r>
              <a:rPr lang="fr-FR" sz="3200" dirty="0" smtClean="0">
                <a:solidFill>
                  <a:schemeClr val="tx1"/>
                </a:solidFill>
                <a:latin typeface="Corbel"/>
                <a:cs typeface="Corbel"/>
              </a:rPr>
              <a:t> </a:t>
            </a:r>
            <a:r>
              <a:rPr lang="fr-FR" sz="3200" dirty="0" err="1" smtClean="0">
                <a:solidFill>
                  <a:schemeClr val="tx1"/>
                </a:solidFill>
                <a:latin typeface="Corbel"/>
                <a:cs typeface="Corbel"/>
              </a:rPr>
              <a:t>numbers</a:t>
            </a:r>
            <a:r>
              <a:rPr lang="fr-FR" sz="3200" dirty="0" smtClean="0">
                <a:solidFill>
                  <a:schemeClr val="tx1"/>
                </a:solidFill>
                <a:latin typeface="Corbel"/>
                <a:cs typeface="Corbel"/>
              </a:rPr>
              <a:t> =&gt; </a:t>
            </a:r>
            <a:r>
              <a:rPr lang="fr-FR" sz="3200" dirty="0" err="1" smtClean="0">
                <a:solidFill>
                  <a:schemeClr val="tx1"/>
                </a:solidFill>
                <a:latin typeface="Corbel"/>
                <a:cs typeface="Corbel"/>
              </a:rPr>
              <a:t>interferences</a:t>
            </a:r>
            <a:endParaRPr lang="fr-FR" sz="3200" dirty="0">
              <a:solidFill>
                <a:schemeClr val="tx1"/>
              </a:solidFill>
              <a:latin typeface="Corbel"/>
              <a:cs typeface="Corbel"/>
            </a:endParaRPr>
          </a:p>
        </p:txBody>
      </p:sp>
      <p:sp>
        <p:nvSpPr>
          <p:cNvPr id="4" name="Ellipse 3"/>
          <p:cNvSpPr/>
          <p:nvPr/>
        </p:nvSpPr>
        <p:spPr>
          <a:xfrm rot="1371803">
            <a:off x="6029247" y="2542868"/>
            <a:ext cx="2828890" cy="1295400"/>
          </a:xfrm>
          <a:prstGeom prst="ellipse">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b="1" dirty="0" smtClean="0">
                <a:solidFill>
                  <a:schemeClr val="bg1"/>
                </a:solidFill>
              </a:rPr>
              <a:t>C</a:t>
            </a:r>
            <a:r>
              <a:rPr lang="fr-FR" sz="4000" b="1" baseline="-25000" dirty="0" smtClean="0">
                <a:solidFill>
                  <a:schemeClr val="bg1"/>
                </a:solidFill>
              </a:rPr>
              <a:t>u,</a:t>
            </a:r>
            <a:r>
              <a:rPr lang="fr-FR" sz="4000" b="1" dirty="0" smtClean="0">
                <a:solidFill>
                  <a:schemeClr val="bg1"/>
                </a:solidFill>
              </a:rPr>
              <a:t> </a:t>
            </a:r>
            <a:r>
              <a:rPr lang="fr-FR" sz="4000" b="1" dirty="0" err="1" smtClean="0">
                <a:solidFill>
                  <a:schemeClr val="bg1"/>
                </a:solidFill>
                <a:cs typeface="Corbel"/>
              </a:rPr>
              <a:t>θ</a:t>
            </a:r>
            <a:r>
              <a:rPr lang="fr-FR" sz="4000" b="1" baseline="-25000" dirty="0" err="1" smtClean="0">
                <a:solidFill>
                  <a:schemeClr val="bg1"/>
                </a:solidFill>
              </a:rPr>
              <a:t>u</a:t>
            </a:r>
            <a:endParaRPr lang="fr-FR" sz="4000" b="1" baseline="-25000" dirty="0">
              <a:solidFill>
                <a:schemeClr val="bg1"/>
              </a:solidFill>
            </a:endParaRPr>
          </a:p>
        </p:txBody>
      </p:sp>
      <p:sp>
        <p:nvSpPr>
          <p:cNvPr id="5" name="Ellipse 4"/>
          <p:cNvSpPr/>
          <p:nvPr/>
        </p:nvSpPr>
        <p:spPr>
          <a:xfrm rot="20265217">
            <a:off x="6238698" y="3226688"/>
            <a:ext cx="2587035" cy="1295400"/>
          </a:xfrm>
          <a:prstGeom prst="ellipse">
            <a:avLst/>
          </a:prstGeom>
          <a:solidFill>
            <a:srgbClr val="00FFFF">
              <a:alpha val="57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b="1" dirty="0" smtClean="0">
                <a:solidFill>
                  <a:schemeClr val="bg1"/>
                </a:solidFill>
              </a:rPr>
              <a:t>C</a:t>
            </a:r>
            <a:r>
              <a:rPr lang="fr-FR" sz="4000" b="1" baseline="-25000" dirty="0" smtClean="0">
                <a:solidFill>
                  <a:schemeClr val="bg1"/>
                </a:solidFill>
              </a:rPr>
              <a:t>v,</a:t>
            </a:r>
            <a:r>
              <a:rPr lang="fr-FR" sz="4000" b="1" dirty="0" smtClean="0">
                <a:solidFill>
                  <a:schemeClr val="bg1"/>
                </a:solidFill>
              </a:rPr>
              <a:t> </a:t>
            </a:r>
            <a:r>
              <a:rPr lang="fr-FR" sz="4000" b="1" dirty="0" err="1" smtClean="0">
                <a:solidFill>
                  <a:schemeClr val="bg1"/>
                </a:solidFill>
                <a:cs typeface="Corbel"/>
              </a:rPr>
              <a:t>θ</a:t>
            </a:r>
            <a:r>
              <a:rPr lang="fr-FR" sz="4000" b="1" baseline="-25000" dirty="0" err="1" smtClean="0">
                <a:solidFill>
                  <a:schemeClr val="bg1"/>
                </a:solidFill>
              </a:rPr>
              <a:t>v</a:t>
            </a:r>
            <a:endParaRPr lang="fr-FR" sz="4000" b="1" baseline="-25000" dirty="0">
              <a:solidFill>
                <a:schemeClr val="bg1"/>
              </a:solidFill>
            </a:endParaRPr>
          </a:p>
        </p:txBody>
      </p:sp>
      <p:cxnSp>
        <p:nvCxnSpPr>
          <p:cNvPr id="6" name="Connecteur droit avec flèche 5"/>
          <p:cNvCxnSpPr>
            <a:stCxn id="23" idx="1"/>
          </p:cNvCxnSpPr>
          <p:nvPr/>
        </p:nvCxnSpPr>
        <p:spPr>
          <a:xfrm flipH="1" flipV="1">
            <a:off x="6129867" y="1913467"/>
            <a:ext cx="2102808" cy="1494764"/>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cxnSp>
        <p:nvCxnSpPr>
          <p:cNvPr id="7" name="Connecteur droit avec flèche 6"/>
          <p:cNvCxnSpPr>
            <a:stCxn id="23" idx="2"/>
          </p:cNvCxnSpPr>
          <p:nvPr/>
        </p:nvCxnSpPr>
        <p:spPr>
          <a:xfrm flipH="1">
            <a:off x="6282267" y="3623752"/>
            <a:ext cx="1860872" cy="2252115"/>
          </a:xfrm>
          <a:prstGeom prst="straightConnector1">
            <a:avLst/>
          </a:prstGeom>
          <a:ln w="57150" cmpd="sng">
            <a:solidFill>
              <a:srgbClr val="00FFFF"/>
            </a:solidFill>
            <a:tailEnd type="arrow"/>
          </a:ln>
        </p:spPr>
        <p:style>
          <a:lnRef idx="2">
            <a:schemeClr val="accent1"/>
          </a:lnRef>
          <a:fillRef idx="0">
            <a:schemeClr val="accent1"/>
          </a:fillRef>
          <a:effectRef idx="1">
            <a:schemeClr val="accent1"/>
          </a:effectRef>
          <a:fontRef idx="minor">
            <a:schemeClr val="tx1"/>
          </a:fontRef>
        </p:style>
      </p:cxnSp>
      <p:sp>
        <p:nvSpPr>
          <p:cNvPr id="8" name="ZoneTexte 7"/>
          <p:cNvSpPr txBox="1"/>
          <p:nvPr/>
        </p:nvSpPr>
        <p:spPr>
          <a:xfrm>
            <a:off x="6820896" y="5182464"/>
            <a:ext cx="617072" cy="707886"/>
          </a:xfrm>
          <a:prstGeom prst="rect">
            <a:avLst/>
          </a:prstGeom>
          <a:noFill/>
          <a:ln>
            <a:noFill/>
          </a:ln>
        </p:spPr>
        <p:txBody>
          <a:bodyPr wrap="square" rtlCol="0">
            <a:spAutoFit/>
          </a:bodyPr>
          <a:lstStyle/>
          <a:p>
            <a:r>
              <a:rPr lang="fr-FR" sz="4000" dirty="0" err="1" smtClean="0">
                <a:solidFill>
                  <a:srgbClr val="00FFFF"/>
                </a:solidFill>
                <a:latin typeface="Corbel"/>
                <a:cs typeface="Corbel"/>
                <a:sym typeface="Wingdings"/>
              </a:rPr>
              <a:t>V</a:t>
            </a:r>
            <a:r>
              <a:rPr lang="fr-FR" sz="4000" baseline="-25000" dirty="0" err="1">
                <a:solidFill>
                  <a:srgbClr val="00FFFF"/>
                </a:solidFill>
                <a:latin typeface="Corbel"/>
                <a:cs typeface="Corbel"/>
                <a:sym typeface="Wingdings"/>
              </a:rPr>
              <a:t>j</a:t>
            </a:r>
            <a:endParaRPr lang="fr-FR" sz="4000" baseline="-25000" dirty="0" smtClean="0">
              <a:solidFill>
                <a:srgbClr val="00FFFF"/>
              </a:solidFill>
              <a:latin typeface="Corbel"/>
              <a:cs typeface="Corbel"/>
              <a:sym typeface="Wingdings"/>
            </a:endParaRPr>
          </a:p>
        </p:txBody>
      </p:sp>
      <p:grpSp>
        <p:nvGrpSpPr>
          <p:cNvPr id="9" name="Grouper 8"/>
          <p:cNvGrpSpPr/>
          <p:nvPr/>
        </p:nvGrpSpPr>
        <p:grpSpPr>
          <a:xfrm rot="19577318">
            <a:off x="5517137" y="3395800"/>
            <a:ext cx="701519" cy="595572"/>
            <a:chOff x="5016500" y="3860800"/>
            <a:chExt cx="772148" cy="711200"/>
          </a:xfrm>
        </p:grpSpPr>
        <p:grpSp>
          <p:nvGrpSpPr>
            <p:cNvPr id="10" name="Grouper 9"/>
            <p:cNvGrpSpPr/>
            <p:nvPr/>
          </p:nvGrpSpPr>
          <p:grpSpPr>
            <a:xfrm>
              <a:off x="5016500" y="3860800"/>
              <a:ext cx="772148" cy="711200"/>
              <a:chOff x="4622800" y="6019800"/>
              <a:chExt cx="772148" cy="711200"/>
            </a:xfrm>
          </p:grpSpPr>
          <p:sp>
            <p:nvSpPr>
              <p:cNvPr id="17" name="Rectangle 16"/>
              <p:cNvSpPr/>
              <p:nvPr/>
            </p:nvSpPr>
            <p:spPr>
              <a:xfrm>
                <a:off x="4622800" y="6261100"/>
                <a:ext cx="508000" cy="469900"/>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Parallélogramme 17"/>
              <p:cNvSpPr/>
              <p:nvPr/>
            </p:nvSpPr>
            <p:spPr>
              <a:xfrm>
                <a:off x="4622800" y="6019800"/>
                <a:ext cx="698500" cy="241300"/>
              </a:xfrm>
              <a:prstGeom prst="parallelogram">
                <a:avLst>
                  <a:gd name="adj" fmla="val 71154"/>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Parallélogramme 18"/>
              <p:cNvSpPr/>
              <p:nvPr/>
            </p:nvSpPr>
            <p:spPr>
              <a:xfrm rot="18798636">
                <a:off x="4929577" y="6214264"/>
                <a:ext cx="605193" cy="325548"/>
              </a:xfrm>
              <a:prstGeom prst="parallelogram">
                <a:avLst>
                  <a:gd name="adj" fmla="val 102037"/>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1" name="Ellipse 10"/>
            <p:cNvSpPr/>
            <p:nvPr/>
          </p:nvSpPr>
          <p:spPr>
            <a:xfrm>
              <a:off x="5232400" y="42799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llipse 11"/>
            <p:cNvSpPr/>
            <p:nvPr/>
          </p:nvSpPr>
          <p:spPr>
            <a:xfrm>
              <a:off x="5588000" y="42672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Ellipse 12"/>
            <p:cNvSpPr/>
            <p:nvPr/>
          </p:nvSpPr>
          <p:spPr>
            <a:xfrm>
              <a:off x="5613400" y="41148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llipse 13"/>
            <p:cNvSpPr/>
            <p:nvPr/>
          </p:nvSpPr>
          <p:spPr>
            <a:xfrm>
              <a:off x="5168900" y="39751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p:cNvSpPr/>
            <p:nvPr/>
          </p:nvSpPr>
          <p:spPr>
            <a:xfrm>
              <a:off x="5346700" y="39497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llipse 15"/>
            <p:cNvSpPr/>
            <p:nvPr/>
          </p:nvSpPr>
          <p:spPr>
            <a:xfrm>
              <a:off x="5537200" y="3911600"/>
              <a:ext cx="88900" cy="8890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0" name="Flèche courbée vers la droite 19"/>
          <p:cNvSpPr/>
          <p:nvPr/>
        </p:nvSpPr>
        <p:spPr>
          <a:xfrm>
            <a:off x="4557854" y="2514608"/>
            <a:ext cx="1308100" cy="2743200"/>
          </a:xfrm>
          <a:prstGeom prst="curvedRightArrow">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1" name="ZoneTexte 20"/>
          <p:cNvSpPr txBox="1"/>
          <p:nvPr/>
        </p:nvSpPr>
        <p:spPr>
          <a:xfrm>
            <a:off x="6867462" y="1588364"/>
            <a:ext cx="617072" cy="707886"/>
          </a:xfrm>
          <a:prstGeom prst="rect">
            <a:avLst/>
          </a:prstGeom>
          <a:noFill/>
          <a:ln>
            <a:noFill/>
          </a:ln>
        </p:spPr>
        <p:txBody>
          <a:bodyPr wrap="square" rtlCol="0">
            <a:spAutoFit/>
          </a:bodyPr>
          <a:lstStyle/>
          <a:p>
            <a:r>
              <a:rPr lang="fr-FR" sz="4000" dirty="0" err="1" smtClean="0">
                <a:solidFill>
                  <a:srgbClr val="FFCD32"/>
                </a:solidFill>
                <a:latin typeface="Corbel"/>
                <a:cs typeface="Corbel"/>
                <a:sym typeface="Wingdings"/>
              </a:rPr>
              <a:t>U</a:t>
            </a:r>
            <a:r>
              <a:rPr lang="fr-FR" sz="4000" baseline="-25000" dirty="0" err="1">
                <a:solidFill>
                  <a:srgbClr val="FFCD32"/>
                </a:solidFill>
                <a:latin typeface="Corbel"/>
                <a:cs typeface="Corbel"/>
                <a:sym typeface="Wingdings"/>
              </a:rPr>
              <a:t>i</a:t>
            </a:r>
            <a:endParaRPr lang="fr-FR" sz="4000" baseline="-25000" dirty="0" smtClean="0">
              <a:solidFill>
                <a:srgbClr val="FFCD32"/>
              </a:solidFill>
              <a:latin typeface="Corbel"/>
              <a:cs typeface="Corbel"/>
              <a:sym typeface="Wingdings"/>
            </a:endParaRPr>
          </a:p>
        </p:txBody>
      </p:sp>
      <p:sp>
        <p:nvSpPr>
          <p:cNvPr id="22" name="Rectangle 21"/>
          <p:cNvSpPr/>
          <p:nvPr/>
        </p:nvSpPr>
        <p:spPr>
          <a:xfrm>
            <a:off x="4402665" y="1625600"/>
            <a:ext cx="4487332" cy="4521200"/>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Ellipse 22"/>
          <p:cNvSpPr/>
          <p:nvPr/>
        </p:nvSpPr>
        <p:spPr>
          <a:xfrm>
            <a:off x="8143139" y="3318959"/>
            <a:ext cx="611392" cy="609586"/>
          </a:xfrm>
          <a:prstGeom prst="ellipse">
            <a:avLst/>
          </a:prstGeom>
          <a:solidFill>
            <a:srgbClr val="FFFF66"/>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dirty="0" smtClean="0">
                <a:solidFill>
                  <a:schemeClr val="bg1"/>
                </a:solidFill>
              </a:rPr>
              <a:t>S</a:t>
            </a:r>
            <a:endParaRPr lang="fr-FR" sz="4000" dirty="0">
              <a:solidFill>
                <a:schemeClr val="bg1"/>
              </a:solidFill>
            </a:endParaRPr>
          </a:p>
        </p:txBody>
      </p:sp>
    </p:spTree>
    <p:extLst>
      <p:ext uri="{BB962C8B-B14F-4D97-AF65-F5344CB8AC3E}">
        <p14:creationId xmlns:p14="http://schemas.microsoft.com/office/powerpoint/2010/main" val="2151252893"/>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0"/>
            <a:ext cx="8229600" cy="1143000"/>
          </a:xfrm>
        </p:spPr>
        <p:txBody>
          <a:bodyPr>
            <a:normAutofit fontScale="90000"/>
          </a:bodyPr>
          <a:lstStyle/>
          <a:p>
            <a:r>
              <a:rPr lang="fr-FR" dirty="0" err="1" smtClean="0"/>
              <a:t>Classical</a:t>
            </a:r>
            <a:r>
              <a:rPr lang="fr-FR" dirty="0" smtClean="0"/>
              <a:t> first, quantum second</a:t>
            </a:r>
            <a:endParaRPr lang="fr-FR" dirty="0"/>
          </a:p>
        </p:txBody>
      </p:sp>
      <p:sp>
        <p:nvSpPr>
          <p:cNvPr id="7" name="ZoneTexte 6"/>
          <p:cNvSpPr txBox="1"/>
          <p:nvPr/>
        </p:nvSpPr>
        <p:spPr>
          <a:xfrm>
            <a:off x="533400" y="1435949"/>
            <a:ext cx="4140200" cy="4524315"/>
          </a:xfrm>
          <a:prstGeom prst="rect">
            <a:avLst/>
          </a:prstGeom>
          <a:noFill/>
          <a:ln>
            <a:solidFill>
              <a:schemeClr val="tx1"/>
            </a:solidFill>
          </a:ln>
        </p:spPr>
        <p:txBody>
          <a:bodyPr wrap="square" rtlCol="0">
            <a:spAutoFit/>
          </a:bodyPr>
          <a:lstStyle/>
          <a:p>
            <a:pPr marL="457200" indent="-457200">
              <a:buFont typeface="Arial"/>
              <a:buChar char="•"/>
            </a:pPr>
            <a:r>
              <a:rPr lang="fr-FR" sz="3200" dirty="0" smtClean="0">
                <a:solidFill>
                  <a:schemeClr val="tx1"/>
                </a:solidFill>
                <a:latin typeface="Corbel"/>
                <a:cs typeface="Corbel"/>
              </a:rPr>
              <a:t>Quantum </a:t>
            </a:r>
            <a:r>
              <a:rPr lang="fr-FR" sz="3200" dirty="0" err="1" smtClean="0">
                <a:solidFill>
                  <a:schemeClr val="tx1"/>
                </a:solidFill>
                <a:latin typeface="Corbel"/>
                <a:cs typeface="Corbel"/>
              </a:rPr>
              <a:t>effects</a:t>
            </a:r>
            <a:r>
              <a:rPr lang="fr-FR" sz="3200" dirty="0" smtClean="0">
                <a:solidFill>
                  <a:schemeClr val="tx1"/>
                </a:solidFill>
                <a:latin typeface="Corbel"/>
                <a:cs typeface="Corbel"/>
              </a:rPr>
              <a:t> pop up, </a:t>
            </a:r>
            <a:r>
              <a:rPr lang="fr-FR" sz="3200" dirty="0" err="1" smtClean="0">
                <a:solidFill>
                  <a:schemeClr val="tx1"/>
                </a:solidFill>
                <a:latin typeface="Corbel"/>
                <a:cs typeface="Corbel"/>
              </a:rPr>
              <a:t>because</a:t>
            </a:r>
            <a:r>
              <a:rPr lang="fr-FR" sz="3200" dirty="0" smtClean="0">
                <a:solidFill>
                  <a:schemeClr val="tx1"/>
                </a:solidFill>
                <a:latin typeface="Corbel"/>
                <a:cs typeface="Corbel"/>
              </a:rPr>
              <a:t> </a:t>
            </a:r>
            <a:r>
              <a:rPr lang="fr-FR" sz="3200" dirty="0" err="1" smtClean="0">
                <a:solidFill>
                  <a:schemeClr val="tx1"/>
                </a:solidFill>
                <a:latin typeface="Corbel"/>
                <a:cs typeface="Corbel"/>
              </a:rPr>
              <a:t>there</a:t>
            </a:r>
            <a:r>
              <a:rPr lang="fr-FR" sz="3200" dirty="0" smtClean="0">
                <a:solidFill>
                  <a:schemeClr val="tx1"/>
                </a:solidFill>
                <a:latin typeface="Corbel"/>
                <a:cs typeface="Corbel"/>
              </a:rPr>
              <a:t> are </a:t>
            </a:r>
            <a:r>
              <a:rPr lang="fr-FR" sz="3200" dirty="0" err="1" smtClean="0">
                <a:solidFill>
                  <a:schemeClr val="tx1"/>
                </a:solidFill>
                <a:latin typeface="Corbel"/>
                <a:cs typeface="Corbel"/>
              </a:rPr>
              <a:t>less</a:t>
            </a:r>
            <a:r>
              <a:rPr lang="fr-FR" sz="3200" dirty="0" smtClean="0">
                <a:solidFill>
                  <a:schemeClr val="tx1"/>
                </a:solidFill>
                <a:latin typeface="Corbel"/>
                <a:cs typeface="Corbel"/>
              </a:rPr>
              <a:t> </a:t>
            </a:r>
            <a:r>
              <a:rPr lang="fr-FR" sz="3200" dirty="0" err="1" smtClean="0">
                <a:solidFill>
                  <a:schemeClr val="tx1"/>
                </a:solidFill>
                <a:latin typeface="Corbel"/>
                <a:cs typeface="Corbel"/>
              </a:rPr>
              <a:t>repeatable</a:t>
            </a:r>
            <a:r>
              <a:rPr lang="fr-FR" sz="3200" dirty="0" smtClean="0">
                <a:solidFill>
                  <a:schemeClr val="tx1"/>
                </a:solidFill>
                <a:latin typeface="Corbel"/>
                <a:cs typeface="Corbel"/>
              </a:rPr>
              <a:t> </a:t>
            </a:r>
            <a:r>
              <a:rPr lang="fr-FR" sz="3200" dirty="0" err="1" smtClean="0">
                <a:solidFill>
                  <a:schemeClr val="tx1"/>
                </a:solidFill>
                <a:latin typeface="Corbel"/>
                <a:cs typeface="Corbel"/>
              </a:rPr>
              <a:t>answers</a:t>
            </a:r>
            <a:r>
              <a:rPr lang="fr-FR" sz="3200" dirty="0" smtClean="0">
                <a:solidFill>
                  <a:schemeClr val="tx1"/>
                </a:solidFill>
                <a:latin typeface="Corbel"/>
                <a:cs typeface="Corbel"/>
              </a:rPr>
              <a:t> (N) </a:t>
            </a:r>
            <a:r>
              <a:rPr lang="fr-FR" sz="3200" dirty="0" err="1" smtClean="0">
                <a:solidFill>
                  <a:schemeClr val="tx1"/>
                </a:solidFill>
                <a:latin typeface="Corbel"/>
                <a:cs typeface="Corbel"/>
              </a:rPr>
              <a:t>than</a:t>
            </a:r>
            <a:r>
              <a:rPr lang="fr-FR" sz="3200" dirty="0" smtClean="0">
                <a:solidFill>
                  <a:schemeClr val="tx1"/>
                </a:solidFill>
                <a:latin typeface="Corbel"/>
                <a:cs typeface="Corbel"/>
              </a:rPr>
              <a:t> possible questions </a:t>
            </a:r>
            <a:r>
              <a:rPr lang="fr-FR" sz="3200" dirty="0">
                <a:solidFill>
                  <a:schemeClr val="tx1"/>
                </a:solidFill>
                <a:latin typeface="Corbel"/>
                <a:cs typeface="Corbel"/>
              </a:rPr>
              <a:t>(</a:t>
            </a:r>
            <a:r>
              <a:rPr lang="fr-FR" sz="3200" dirty="0" err="1">
                <a:solidFill>
                  <a:schemeClr val="tx1"/>
                </a:solidFill>
                <a:latin typeface="Corbel"/>
                <a:cs typeface="Corbel"/>
              </a:rPr>
              <a:t>θ</a:t>
            </a:r>
            <a:r>
              <a:rPr lang="fr-FR" sz="3200" dirty="0" smtClean="0">
                <a:solidFill>
                  <a:schemeClr val="tx1"/>
                </a:solidFill>
                <a:latin typeface="Corbel"/>
                <a:cs typeface="Corbel"/>
              </a:rPr>
              <a:t>)</a:t>
            </a:r>
          </a:p>
          <a:p>
            <a:pPr marL="457200" indent="-457200">
              <a:buFont typeface="Arial"/>
              <a:buChar char="•"/>
            </a:pPr>
            <a:r>
              <a:rPr lang="fr-FR" sz="3200" dirty="0" smtClean="0">
                <a:solidFill>
                  <a:schemeClr val="tx1"/>
                </a:solidFill>
                <a:latin typeface="Corbel"/>
                <a:cs typeface="Corbel"/>
              </a:rPr>
              <a:t>Top-down </a:t>
            </a:r>
            <a:r>
              <a:rPr lang="fr-FR" sz="3200" dirty="0" err="1" smtClean="0">
                <a:solidFill>
                  <a:schemeClr val="tx1"/>
                </a:solidFill>
                <a:latin typeface="Corbel"/>
                <a:cs typeface="Corbel"/>
              </a:rPr>
              <a:t>approach</a:t>
            </a:r>
            <a:r>
              <a:rPr lang="fr-FR" sz="3200" b="1" dirty="0" smtClean="0">
                <a:solidFill>
                  <a:schemeClr val="tx1"/>
                </a:solidFill>
                <a:latin typeface="Corbel"/>
                <a:cs typeface="Corbel"/>
              </a:rPr>
              <a:t> </a:t>
            </a:r>
          </a:p>
          <a:p>
            <a:pPr marL="457200" indent="-457200">
              <a:buFont typeface="Arial"/>
              <a:buChar char="•"/>
            </a:pPr>
            <a:r>
              <a:rPr lang="fr-FR" sz="3200" dirty="0" smtClean="0">
                <a:solidFill>
                  <a:schemeClr val="tx1"/>
                </a:solidFill>
                <a:latin typeface="Corbel"/>
                <a:cs typeface="Corbel"/>
              </a:rPr>
              <a:t>The basis: the </a:t>
            </a:r>
            <a:r>
              <a:rPr lang="fr-FR" sz="3200" dirty="0" err="1" smtClean="0">
                <a:solidFill>
                  <a:schemeClr val="tx1"/>
                </a:solidFill>
                <a:latin typeface="Corbel"/>
                <a:cs typeface="Corbel"/>
              </a:rPr>
              <a:t>classical</a:t>
            </a:r>
            <a:endParaRPr lang="fr-FR" sz="3200" dirty="0" smtClean="0">
              <a:solidFill>
                <a:schemeClr val="tx1"/>
              </a:solidFill>
              <a:latin typeface="Corbel"/>
              <a:cs typeface="Corbel"/>
            </a:endParaRPr>
          </a:p>
        </p:txBody>
      </p:sp>
      <p:pic>
        <p:nvPicPr>
          <p:cNvPr id="2" name="Image 1" descr="micr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0924" y="1303865"/>
            <a:ext cx="3734541" cy="4809067"/>
          </a:xfrm>
          <a:prstGeom prst="rect">
            <a:avLst/>
          </a:prstGeom>
        </p:spPr>
      </p:pic>
      <p:sp>
        <p:nvSpPr>
          <p:cNvPr id="5" name="Rectangle 4"/>
          <p:cNvSpPr/>
          <p:nvPr/>
        </p:nvSpPr>
        <p:spPr>
          <a:xfrm>
            <a:off x="6129868" y="3031067"/>
            <a:ext cx="2489200" cy="26416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p:cNvPicPr>
            <a:picLocks noChangeAspect="1"/>
          </p:cNvPicPr>
          <p:nvPr/>
        </p:nvPicPr>
        <p:blipFill>
          <a:blip r:embed="rId3"/>
          <a:stretch>
            <a:fillRect/>
          </a:stretch>
        </p:blipFill>
        <p:spPr>
          <a:xfrm>
            <a:off x="7213601" y="4132385"/>
            <a:ext cx="406400" cy="448082"/>
          </a:xfrm>
          <a:prstGeom prst="rect">
            <a:avLst/>
          </a:prstGeom>
          <a:ln>
            <a:solidFill>
              <a:schemeClr val="bg1"/>
            </a:solidFill>
          </a:ln>
        </p:spPr>
      </p:pic>
    </p:spTree>
    <p:extLst>
      <p:ext uri="{BB962C8B-B14F-4D97-AF65-F5344CB8AC3E}">
        <p14:creationId xmlns:p14="http://schemas.microsoft.com/office/powerpoint/2010/main" val="3957345840"/>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9400" y="0"/>
            <a:ext cx="8686800" cy="1143000"/>
          </a:xfrm>
        </p:spPr>
        <p:txBody>
          <a:bodyPr>
            <a:normAutofit fontScale="90000"/>
          </a:bodyPr>
          <a:lstStyle/>
          <a:p>
            <a:r>
              <a:rPr lang="fr-FR" sz="4500" dirty="0" err="1" smtClean="0"/>
              <a:t>Randomness</a:t>
            </a:r>
            <a:r>
              <a:rPr lang="fr-FR" sz="4500" dirty="0" smtClean="0"/>
              <a:t> first, </a:t>
            </a:r>
            <a:r>
              <a:rPr lang="fr-FR" sz="4500" dirty="0" err="1" smtClean="0"/>
              <a:t>determinism</a:t>
            </a:r>
            <a:r>
              <a:rPr lang="fr-FR" sz="4500" dirty="0" smtClean="0"/>
              <a:t> second</a:t>
            </a:r>
            <a:endParaRPr lang="fr-FR" sz="4500" i="1" dirty="0"/>
          </a:p>
        </p:txBody>
      </p:sp>
      <p:grpSp>
        <p:nvGrpSpPr>
          <p:cNvPr id="3" name="Grouper 2"/>
          <p:cNvGrpSpPr/>
          <p:nvPr/>
        </p:nvGrpSpPr>
        <p:grpSpPr>
          <a:xfrm rot="18823969">
            <a:off x="157144" y="1460503"/>
            <a:ext cx="1003301" cy="863600"/>
            <a:chOff x="2082799" y="2095500"/>
            <a:chExt cx="3513550" cy="3378200"/>
          </a:xfrm>
        </p:grpSpPr>
        <p:sp>
          <p:nvSpPr>
            <p:cNvPr id="4" name="Rectangle 3"/>
            <p:cNvSpPr/>
            <p:nvPr/>
          </p:nvSpPr>
          <p:spPr>
            <a:xfrm>
              <a:off x="2730500" y="3073400"/>
              <a:ext cx="2146300" cy="2133600"/>
            </a:xfrm>
            <a:prstGeom prst="rect">
              <a:avLst/>
            </a:prstGeom>
            <a:solidFill>
              <a:srgbClr val="FFFF00"/>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a:stretch>
              <a:fillRect/>
            </a:stretch>
          </p:blipFill>
          <p:spPr>
            <a:xfrm>
              <a:off x="2082799" y="2565400"/>
              <a:ext cx="3503178" cy="2908300"/>
            </a:xfrm>
            <a:prstGeom prst="rect">
              <a:avLst/>
            </a:prstGeom>
          </p:spPr>
        </p:pic>
        <p:sp>
          <p:nvSpPr>
            <p:cNvPr id="6" name="Parallélogramme 5"/>
            <p:cNvSpPr/>
            <p:nvPr/>
          </p:nvSpPr>
          <p:spPr>
            <a:xfrm>
              <a:off x="2730500" y="2349500"/>
              <a:ext cx="2768600" cy="774700"/>
            </a:xfrm>
            <a:prstGeom prst="parallelogram">
              <a:avLst>
                <a:gd name="adj" fmla="val 86539"/>
              </a:avLst>
            </a:prstGeom>
            <a:solidFill>
              <a:srgbClr val="FFFF00"/>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2"/>
            <a:stretch>
              <a:fillRect/>
            </a:stretch>
          </p:blipFill>
          <p:spPr>
            <a:xfrm>
              <a:off x="2616200" y="2095500"/>
              <a:ext cx="2971800" cy="1181100"/>
            </a:xfrm>
            <a:prstGeom prst="rect">
              <a:avLst/>
            </a:prstGeom>
          </p:spPr>
        </p:pic>
        <p:sp>
          <p:nvSpPr>
            <p:cNvPr id="8" name="Parallélogramme 7"/>
            <p:cNvSpPr/>
            <p:nvPr/>
          </p:nvSpPr>
          <p:spPr>
            <a:xfrm rot="16200000" flipV="1">
              <a:off x="3746500" y="3492500"/>
              <a:ext cx="2857500" cy="546100"/>
            </a:xfrm>
            <a:prstGeom prst="parallelogram">
              <a:avLst>
                <a:gd name="adj" fmla="val 132402"/>
              </a:avLst>
            </a:prstGeom>
            <a:solidFill>
              <a:srgbClr val="FFFF00"/>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2"/>
            <a:stretch>
              <a:fillRect/>
            </a:stretch>
          </p:blipFill>
          <p:spPr>
            <a:xfrm rot="21347766">
              <a:off x="4748465" y="2522095"/>
              <a:ext cx="847884" cy="2379977"/>
            </a:xfrm>
            <a:prstGeom prst="rect">
              <a:avLst/>
            </a:prstGeom>
          </p:spPr>
        </p:pic>
      </p:grpSp>
      <p:grpSp>
        <p:nvGrpSpPr>
          <p:cNvPr id="10" name="Grouper 9"/>
          <p:cNvGrpSpPr/>
          <p:nvPr/>
        </p:nvGrpSpPr>
        <p:grpSpPr>
          <a:xfrm rot="1733707">
            <a:off x="7890926" y="1346196"/>
            <a:ext cx="914400" cy="889000"/>
            <a:chOff x="5905500" y="2133600"/>
            <a:chExt cx="2997201" cy="3146534"/>
          </a:xfrm>
        </p:grpSpPr>
        <p:sp>
          <p:nvSpPr>
            <p:cNvPr id="11" name="Rectangle 10"/>
            <p:cNvSpPr/>
            <p:nvPr/>
          </p:nvSpPr>
          <p:spPr>
            <a:xfrm>
              <a:off x="6032500" y="2997200"/>
              <a:ext cx="2146300" cy="2133600"/>
            </a:xfrm>
            <a:prstGeom prst="rect">
              <a:avLst/>
            </a:prstGeom>
            <a:solidFill>
              <a:srgbClr val="00FFFF"/>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Parallélogramme 11"/>
            <p:cNvSpPr/>
            <p:nvPr/>
          </p:nvSpPr>
          <p:spPr>
            <a:xfrm>
              <a:off x="6032500" y="2273300"/>
              <a:ext cx="2768600" cy="774700"/>
            </a:xfrm>
            <a:prstGeom prst="parallelogram">
              <a:avLst>
                <a:gd name="adj" fmla="val 86539"/>
              </a:avLst>
            </a:prstGeom>
            <a:solidFill>
              <a:srgbClr val="00FFFF"/>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Parallélogramme 12"/>
            <p:cNvSpPr/>
            <p:nvPr/>
          </p:nvSpPr>
          <p:spPr>
            <a:xfrm rot="16200000" flipV="1">
              <a:off x="7048500" y="3416300"/>
              <a:ext cx="2857500" cy="546100"/>
            </a:xfrm>
            <a:prstGeom prst="parallelogram">
              <a:avLst>
                <a:gd name="adj" fmla="val 132402"/>
              </a:avLst>
            </a:prstGeom>
            <a:solidFill>
              <a:srgbClr val="00FFFF"/>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4" name="Image 13"/>
            <p:cNvPicPr>
              <a:picLocks noChangeAspect="1"/>
            </p:cNvPicPr>
            <p:nvPr/>
          </p:nvPicPr>
          <p:blipFill>
            <a:blip r:embed="rId3"/>
            <a:stretch>
              <a:fillRect/>
            </a:stretch>
          </p:blipFill>
          <p:spPr>
            <a:xfrm>
              <a:off x="5905500" y="2451100"/>
              <a:ext cx="2413000" cy="2829034"/>
            </a:xfrm>
            <a:prstGeom prst="rect">
              <a:avLst/>
            </a:prstGeom>
          </p:spPr>
        </p:pic>
        <p:pic>
          <p:nvPicPr>
            <p:cNvPr id="15" name="Image 14"/>
            <p:cNvPicPr>
              <a:picLocks noChangeAspect="1"/>
            </p:cNvPicPr>
            <p:nvPr/>
          </p:nvPicPr>
          <p:blipFill>
            <a:blip r:embed="rId3"/>
            <a:stretch>
              <a:fillRect/>
            </a:stretch>
          </p:blipFill>
          <p:spPr>
            <a:xfrm>
              <a:off x="6057900" y="2133600"/>
              <a:ext cx="2413000" cy="911334"/>
            </a:xfrm>
            <a:prstGeom prst="rect">
              <a:avLst/>
            </a:prstGeom>
          </p:spPr>
        </p:pic>
        <p:pic>
          <p:nvPicPr>
            <p:cNvPr id="16" name="Image 15"/>
            <p:cNvPicPr>
              <a:picLocks noChangeAspect="1"/>
            </p:cNvPicPr>
            <p:nvPr/>
          </p:nvPicPr>
          <p:blipFill>
            <a:blip r:embed="rId3"/>
            <a:stretch>
              <a:fillRect/>
            </a:stretch>
          </p:blipFill>
          <p:spPr>
            <a:xfrm rot="21182169">
              <a:off x="7861301" y="2209800"/>
              <a:ext cx="1041400" cy="2829034"/>
            </a:xfrm>
            <a:prstGeom prst="rect">
              <a:avLst/>
            </a:prstGeom>
          </p:spPr>
        </p:pic>
      </p:grpSp>
      <p:sp>
        <p:nvSpPr>
          <p:cNvPr id="17" name="ZoneTexte 16"/>
          <p:cNvSpPr txBox="1"/>
          <p:nvPr/>
        </p:nvSpPr>
        <p:spPr>
          <a:xfrm>
            <a:off x="753526" y="1503690"/>
            <a:ext cx="3445933" cy="5016757"/>
          </a:xfrm>
          <a:prstGeom prst="rect">
            <a:avLst/>
          </a:prstGeom>
          <a:noFill/>
          <a:ln>
            <a:solidFill>
              <a:schemeClr val="tx1"/>
            </a:solidFill>
          </a:ln>
        </p:spPr>
        <p:txBody>
          <a:bodyPr wrap="square" rtlCol="0">
            <a:spAutoFit/>
          </a:bodyPr>
          <a:lstStyle/>
          <a:p>
            <a:pPr marL="457200" indent="-457200">
              <a:buFont typeface="Arial"/>
              <a:buChar char="•"/>
            </a:pPr>
            <a:r>
              <a:rPr lang="fr-FR" sz="3200" dirty="0" err="1" smtClean="0">
                <a:solidFill>
                  <a:schemeClr val="tx1"/>
                </a:solidFill>
                <a:latin typeface="Corbel"/>
                <a:cs typeface="Corbel"/>
              </a:rPr>
              <a:t>Epistemological</a:t>
            </a:r>
            <a:r>
              <a:rPr lang="fr-FR" sz="3200" dirty="0" smtClean="0">
                <a:solidFill>
                  <a:schemeClr val="tx1"/>
                </a:solidFill>
                <a:latin typeface="Corbel"/>
                <a:cs typeface="Corbel"/>
              </a:rPr>
              <a:t> </a:t>
            </a:r>
            <a:r>
              <a:rPr lang="fr-FR" sz="3200" dirty="0" err="1" smtClean="0">
                <a:solidFill>
                  <a:schemeClr val="tx1"/>
                </a:solidFill>
                <a:latin typeface="Corbel"/>
                <a:cs typeface="Corbel"/>
              </a:rPr>
              <a:t>randomness</a:t>
            </a:r>
            <a:endParaRPr lang="fr-FR" sz="3200" dirty="0" smtClean="0">
              <a:solidFill>
                <a:schemeClr val="tx1"/>
              </a:solidFill>
              <a:latin typeface="Corbel"/>
              <a:cs typeface="Corbel"/>
            </a:endParaRPr>
          </a:p>
          <a:p>
            <a:pPr marL="457200" indent="-457200">
              <a:buFont typeface="Arial"/>
              <a:buChar char="•"/>
            </a:pPr>
            <a:r>
              <a:rPr lang="fr-FR" sz="3200" dirty="0" smtClean="0">
                <a:solidFill>
                  <a:schemeClr val="tx1"/>
                </a:solidFill>
                <a:latin typeface="Corbel"/>
                <a:cs typeface="Corbel"/>
              </a:rPr>
              <a:t>Information </a:t>
            </a:r>
            <a:r>
              <a:rPr lang="fr-FR" sz="3200" dirty="0" err="1" smtClean="0">
                <a:solidFill>
                  <a:schemeClr val="tx1"/>
                </a:solidFill>
                <a:latin typeface="Corbel"/>
                <a:cs typeface="Corbel"/>
              </a:rPr>
              <a:t>loss</a:t>
            </a:r>
            <a:r>
              <a:rPr lang="fr-FR" sz="3200" dirty="0" smtClean="0">
                <a:solidFill>
                  <a:schemeClr val="tx1"/>
                </a:solidFill>
                <a:latin typeface="Corbel"/>
                <a:cs typeface="Corbel"/>
              </a:rPr>
              <a:t> due to </a:t>
            </a:r>
            <a:r>
              <a:rPr lang="fr-FR" sz="3200" dirty="0" err="1" smtClean="0">
                <a:solidFill>
                  <a:schemeClr val="tx1"/>
                </a:solidFill>
                <a:latin typeface="Corbel"/>
                <a:cs typeface="Corbel"/>
              </a:rPr>
              <a:t>coarse-graining</a:t>
            </a:r>
            <a:r>
              <a:rPr lang="fr-FR" sz="3200" dirty="0" smtClean="0">
                <a:solidFill>
                  <a:schemeClr val="tx1"/>
                </a:solidFill>
                <a:latin typeface="Corbel"/>
                <a:cs typeface="Corbel"/>
              </a:rPr>
              <a:t> </a:t>
            </a:r>
          </a:p>
          <a:p>
            <a:pPr marL="457200" indent="-457200">
              <a:buFont typeface="Arial"/>
              <a:buChar char="•"/>
            </a:pPr>
            <a:r>
              <a:rPr lang="fr-FR" sz="3200" dirty="0" err="1" smtClean="0">
                <a:solidFill>
                  <a:schemeClr val="tx1"/>
                </a:solidFill>
                <a:latin typeface="Corbel"/>
                <a:cs typeface="Corbel"/>
              </a:rPr>
              <a:t>Bottom</a:t>
            </a:r>
            <a:r>
              <a:rPr lang="fr-FR" sz="3200" dirty="0" smtClean="0">
                <a:solidFill>
                  <a:schemeClr val="tx1"/>
                </a:solidFill>
                <a:latin typeface="Corbel"/>
                <a:cs typeface="Corbel"/>
              </a:rPr>
              <a:t> up </a:t>
            </a:r>
            <a:r>
              <a:rPr lang="fr-FR" sz="3200" dirty="0" err="1" smtClean="0">
                <a:solidFill>
                  <a:schemeClr val="tx1"/>
                </a:solidFill>
                <a:latin typeface="Corbel"/>
                <a:cs typeface="Corbel"/>
              </a:rPr>
              <a:t>approach</a:t>
            </a:r>
            <a:endParaRPr lang="fr-FR" sz="3200" dirty="0">
              <a:solidFill>
                <a:schemeClr val="tx1"/>
              </a:solidFill>
              <a:latin typeface="Corbel"/>
              <a:cs typeface="Corbel"/>
            </a:endParaRPr>
          </a:p>
          <a:p>
            <a:pPr marL="457200" indent="-457200">
              <a:buFont typeface="Arial"/>
              <a:buChar char="•"/>
            </a:pPr>
            <a:r>
              <a:rPr lang="fr-FR" sz="3200" dirty="0" err="1" smtClean="0">
                <a:solidFill>
                  <a:schemeClr val="tx1"/>
                </a:solidFill>
                <a:latin typeface="Corbel"/>
                <a:cs typeface="Corbel"/>
              </a:rPr>
              <a:t>From</a:t>
            </a:r>
            <a:r>
              <a:rPr lang="fr-FR" sz="3200" dirty="0" smtClean="0">
                <a:solidFill>
                  <a:schemeClr val="tx1"/>
                </a:solidFill>
                <a:latin typeface="Corbel"/>
                <a:cs typeface="Corbel"/>
              </a:rPr>
              <a:t> </a:t>
            </a:r>
            <a:r>
              <a:rPr lang="fr-FR" sz="3200" dirty="0" err="1" smtClean="0">
                <a:solidFill>
                  <a:schemeClr val="tx1"/>
                </a:solidFill>
                <a:latin typeface="Corbel"/>
                <a:cs typeface="Corbel"/>
              </a:rPr>
              <a:t>microscopic</a:t>
            </a:r>
            <a:r>
              <a:rPr lang="fr-FR" sz="3200" dirty="0" smtClean="0">
                <a:solidFill>
                  <a:schemeClr val="tx1"/>
                </a:solidFill>
                <a:latin typeface="Corbel"/>
                <a:cs typeface="Corbel"/>
              </a:rPr>
              <a:t> to </a:t>
            </a:r>
            <a:r>
              <a:rPr lang="fr-FR" sz="3200" dirty="0" err="1" smtClean="0">
                <a:solidFill>
                  <a:schemeClr val="tx1"/>
                </a:solidFill>
                <a:latin typeface="Corbel"/>
                <a:cs typeface="Corbel"/>
              </a:rPr>
              <a:t>macroscopic</a:t>
            </a:r>
            <a:endParaRPr lang="fr-FR" sz="3200" dirty="0" smtClean="0">
              <a:solidFill>
                <a:schemeClr val="tx1"/>
              </a:solidFill>
              <a:latin typeface="Corbel"/>
              <a:cs typeface="Corbel"/>
            </a:endParaRPr>
          </a:p>
        </p:txBody>
      </p:sp>
      <p:sp>
        <p:nvSpPr>
          <p:cNvPr id="18" name="ZoneTexte 17"/>
          <p:cNvSpPr txBox="1"/>
          <p:nvPr/>
        </p:nvSpPr>
        <p:spPr>
          <a:xfrm>
            <a:off x="4834460" y="1478292"/>
            <a:ext cx="3716867" cy="5016757"/>
          </a:xfrm>
          <a:prstGeom prst="rect">
            <a:avLst/>
          </a:prstGeom>
          <a:noFill/>
          <a:ln>
            <a:solidFill>
              <a:schemeClr val="tx1"/>
            </a:solidFill>
          </a:ln>
        </p:spPr>
        <p:txBody>
          <a:bodyPr wrap="square" rtlCol="0">
            <a:spAutoFit/>
          </a:bodyPr>
          <a:lstStyle/>
          <a:p>
            <a:pPr marL="457200" indent="-457200">
              <a:buFont typeface="Arial"/>
              <a:buChar char="•"/>
            </a:pPr>
            <a:r>
              <a:rPr lang="fr-FR" sz="3200" dirty="0" err="1" smtClean="0">
                <a:solidFill>
                  <a:schemeClr val="tx1"/>
                </a:solidFill>
                <a:latin typeface="Corbel"/>
                <a:cs typeface="Corbel"/>
              </a:rPr>
              <a:t>Ontological</a:t>
            </a:r>
            <a:r>
              <a:rPr lang="fr-FR" sz="3200" dirty="0" smtClean="0">
                <a:solidFill>
                  <a:schemeClr val="tx1"/>
                </a:solidFill>
                <a:latin typeface="Corbel"/>
                <a:cs typeface="Corbel"/>
              </a:rPr>
              <a:t> </a:t>
            </a:r>
            <a:r>
              <a:rPr lang="fr-FR" sz="3200" dirty="0" err="1" smtClean="0">
                <a:solidFill>
                  <a:schemeClr val="tx1"/>
                </a:solidFill>
                <a:latin typeface="Corbel"/>
                <a:cs typeface="Corbel"/>
              </a:rPr>
              <a:t>randomness</a:t>
            </a:r>
            <a:endParaRPr lang="fr-FR" sz="3200" dirty="0" smtClean="0">
              <a:solidFill>
                <a:schemeClr val="tx1"/>
              </a:solidFill>
              <a:latin typeface="Corbel"/>
              <a:cs typeface="Corbel"/>
            </a:endParaRPr>
          </a:p>
          <a:p>
            <a:pPr marL="457200" indent="-457200">
              <a:buFont typeface="Arial"/>
              <a:buChar char="•"/>
            </a:pPr>
            <a:r>
              <a:rPr lang="fr-FR" sz="3200" dirty="0" err="1" smtClean="0">
                <a:solidFill>
                  <a:schemeClr val="tx1"/>
                </a:solidFill>
                <a:latin typeface="Corbel"/>
                <a:cs typeface="Corbel"/>
              </a:rPr>
              <a:t>Unpredictability</a:t>
            </a:r>
            <a:r>
              <a:rPr lang="fr-FR" sz="3200" dirty="0" smtClean="0">
                <a:solidFill>
                  <a:schemeClr val="tx1"/>
                </a:solidFill>
                <a:latin typeface="Corbel"/>
                <a:cs typeface="Corbel"/>
              </a:rPr>
              <a:t> due to </a:t>
            </a:r>
            <a:r>
              <a:rPr lang="fr-FR" sz="3200" dirty="0" err="1" smtClean="0">
                <a:solidFill>
                  <a:schemeClr val="tx1"/>
                </a:solidFill>
                <a:latin typeface="Corbel"/>
                <a:cs typeface="Corbel"/>
              </a:rPr>
              <a:t>quantization</a:t>
            </a:r>
            <a:r>
              <a:rPr lang="fr-FR" sz="3200" dirty="0" smtClean="0">
                <a:solidFill>
                  <a:schemeClr val="tx1"/>
                </a:solidFill>
                <a:latin typeface="Corbel"/>
                <a:cs typeface="Corbel"/>
              </a:rPr>
              <a:t> </a:t>
            </a:r>
          </a:p>
          <a:p>
            <a:pPr marL="457200" indent="-457200">
              <a:buFont typeface="Arial"/>
              <a:buChar char="•"/>
            </a:pPr>
            <a:r>
              <a:rPr lang="fr-FR" sz="3200" dirty="0" smtClean="0">
                <a:solidFill>
                  <a:schemeClr val="tx1"/>
                </a:solidFill>
                <a:latin typeface="Corbel"/>
                <a:cs typeface="Corbel"/>
              </a:rPr>
              <a:t>Top down </a:t>
            </a:r>
            <a:r>
              <a:rPr lang="fr-FR" sz="3200" dirty="0" err="1" smtClean="0">
                <a:solidFill>
                  <a:schemeClr val="tx1"/>
                </a:solidFill>
                <a:latin typeface="Corbel"/>
                <a:cs typeface="Corbel"/>
              </a:rPr>
              <a:t>approach</a:t>
            </a:r>
            <a:endParaRPr lang="fr-FR" sz="3200" dirty="0" smtClean="0">
              <a:solidFill>
                <a:schemeClr val="tx1"/>
              </a:solidFill>
              <a:latin typeface="Corbel"/>
              <a:cs typeface="Corbel"/>
            </a:endParaRPr>
          </a:p>
          <a:p>
            <a:pPr marL="457200" indent="-457200">
              <a:buFont typeface="Arial"/>
              <a:buChar char="•"/>
            </a:pPr>
            <a:r>
              <a:rPr lang="fr-FR" sz="3200" dirty="0" err="1" smtClean="0">
                <a:solidFill>
                  <a:schemeClr val="tx1"/>
                </a:solidFill>
                <a:latin typeface="Corbel"/>
                <a:cs typeface="Corbel"/>
              </a:rPr>
              <a:t>From</a:t>
            </a:r>
            <a:r>
              <a:rPr lang="fr-FR" sz="3200" dirty="0" smtClean="0">
                <a:solidFill>
                  <a:schemeClr val="tx1"/>
                </a:solidFill>
                <a:latin typeface="Corbel"/>
                <a:cs typeface="Corbel"/>
              </a:rPr>
              <a:t> </a:t>
            </a:r>
            <a:r>
              <a:rPr lang="fr-FR" sz="3200" dirty="0" err="1" smtClean="0">
                <a:solidFill>
                  <a:schemeClr val="tx1"/>
                </a:solidFill>
                <a:latin typeface="Corbel"/>
                <a:cs typeface="Corbel"/>
              </a:rPr>
              <a:t>macroscopic</a:t>
            </a:r>
            <a:r>
              <a:rPr lang="fr-FR" sz="3200" dirty="0" smtClean="0">
                <a:solidFill>
                  <a:schemeClr val="tx1"/>
                </a:solidFill>
                <a:latin typeface="Corbel"/>
                <a:cs typeface="Corbel"/>
              </a:rPr>
              <a:t> to </a:t>
            </a:r>
            <a:r>
              <a:rPr lang="fr-FR" sz="3200" dirty="0" err="1" smtClean="0">
                <a:solidFill>
                  <a:schemeClr val="tx1"/>
                </a:solidFill>
                <a:latin typeface="Corbel"/>
                <a:cs typeface="Corbel"/>
              </a:rPr>
              <a:t>microscopic</a:t>
            </a:r>
            <a:endParaRPr lang="fr-FR" sz="3200" dirty="0" smtClean="0">
              <a:solidFill>
                <a:schemeClr val="tx1"/>
              </a:solidFill>
              <a:latin typeface="Corbel"/>
              <a:cs typeface="Corbel"/>
            </a:endParaRPr>
          </a:p>
        </p:txBody>
      </p:sp>
    </p:spTree>
    <p:extLst>
      <p:ext uri="{BB962C8B-B14F-4D97-AF65-F5344CB8AC3E}">
        <p14:creationId xmlns:p14="http://schemas.microsoft.com/office/powerpoint/2010/main" val="17968259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normAutofit/>
          </a:bodyPr>
          <a:lstStyle/>
          <a:p>
            <a:r>
              <a:rPr lang="fr-FR" sz="4500" dirty="0" err="1" smtClean="0"/>
              <a:t>Some</a:t>
            </a:r>
            <a:r>
              <a:rPr lang="fr-FR" sz="4500" dirty="0" smtClean="0"/>
              <a:t> </a:t>
            </a:r>
            <a:r>
              <a:rPr lang="fr-FR" sz="4500" dirty="0" err="1" smtClean="0"/>
              <a:t>outlooks</a:t>
            </a:r>
            <a:endParaRPr lang="fr-FR" sz="4500" dirty="0"/>
          </a:p>
        </p:txBody>
      </p:sp>
      <p:pic>
        <p:nvPicPr>
          <p:cNvPr id="3" name="Image 2" descr="micr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624" y="1066800"/>
            <a:ext cx="1684487" cy="1807632"/>
          </a:xfrm>
          <a:prstGeom prst="rect">
            <a:avLst/>
          </a:prstGeom>
        </p:spPr>
      </p:pic>
      <p:sp>
        <p:nvSpPr>
          <p:cNvPr id="4" name="ZoneTexte 3"/>
          <p:cNvSpPr txBox="1"/>
          <p:nvPr/>
        </p:nvSpPr>
        <p:spPr>
          <a:xfrm>
            <a:off x="6235701" y="906790"/>
            <a:ext cx="2600114" cy="2062103"/>
          </a:xfrm>
          <a:prstGeom prst="rect">
            <a:avLst/>
          </a:prstGeom>
          <a:noFill/>
          <a:ln>
            <a:noFill/>
          </a:ln>
        </p:spPr>
        <p:txBody>
          <a:bodyPr wrap="square" rtlCol="0">
            <a:spAutoFit/>
          </a:bodyPr>
          <a:lstStyle/>
          <a:p>
            <a:r>
              <a:rPr lang="fr-FR" sz="3200" dirty="0" err="1" smtClean="0">
                <a:solidFill>
                  <a:schemeClr val="tx1"/>
                </a:solidFill>
                <a:latin typeface="Corbel"/>
                <a:cs typeface="Corbel"/>
              </a:rPr>
              <a:t>Get</a:t>
            </a:r>
            <a:r>
              <a:rPr lang="fr-FR" sz="3200" dirty="0" smtClean="0">
                <a:solidFill>
                  <a:schemeClr val="tx1"/>
                </a:solidFill>
                <a:latin typeface="Corbel"/>
                <a:cs typeface="Corbel"/>
              </a:rPr>
              <a:t> CSM out of the </a:t>
            </a:r>
            <a:r>
              <a:rPr lang="fr-FR" sz="3200" dirty="0" err="1" smtClean="0">
                <a:solidFill>
                  <a:schemeClr val="tx1"/>
                </a:solidFill>
                <a:latin typeface="Corbel"/>
                <a:cs typeface="Corbel"/>
              </a:rPr>
              <a:t>lab</a:t>
            </a:r>
            <a:r>
              <a:rPr lang="fr-FR" sz="3200" dirty="0" smtClean="0">
                <a:solidFill>
                  <a:schemeClr val="tx1"/>
                </a:solidFill>
                <a:latin typeface="Corbel"/>
                <a:cs typeface="Corbel"/>
              </a:rPr>
              <a:t>!</a:t>
            </a:r>
          </a:p>
          <a:p>
            <a:r>
              <a:rPr lang="fr-FR" sz="3200" i="1" dirty="0" err="1" smtClean="0">
                <a:solidFill>
                  <a:schemeClr val="tx1"/>
                </a:solidFill>
                <a:latin typeface="Corbel"/>
                <a:cs typeface="Corbel"/>
              </a:rPr>
              <a:t>Context</a:t>
            </a:r>
            <a:r>
              <a:rPr lang="fr-FR" sz="3200" i="1" dirty="0" smtClean="0">
                <a:solidFill>
                  <a:schemeClr val="tx1"/>
                </a:solidFill>
                <a:latin typeface="Corbel"/>
                <a:cs typeface="Corbel"/>
              </a:rPr>
              <a:t> -&gt; </a:t>
            </a:r>
            <a:r>
              <a:rPr lang="fr-FR" sz="3200" i="1" dirty="0" err="1" smtClean="0">
                <a:solidFill>
                  <a:schemeClr val="tx1"/>
                </a:solidFill>
                <a:latin typeface="Corbel"/>
                <a:cs typeface="Corbel"/>
              </a:rPr>
              <a:t>Environment</a:t>
            </a:r>
            <a:endParaRPr lang="fr-FR" sz="3200" i="1" dirty="0" smtClean="0">
              <a:solidFill>
                <a:schemeClr val="tx1"/>
              </a:solidFill>
              <a:latin typeface="Corbel"/>
              <a:cs typeface="Corbel"/>
            </a:endParaRPr>
          </a:p>
        </p:txBody>
      </p:sp>
      <p:pic>
        <p:nvPicPr>
          <p:cNvPr id="5" name="Image 4"/>
          <p:cNvPicPr>
            <a:picLocks noChangeAspect="1"/>
          </p:cNvPicPr>
          <p:nvPr/>
        </p:nvPicPr>
        <p:blipFill>
          <a:blip r:embed="rId3"/>
          <a:stretch>
            <a:fillRect/>
          </a:stretch>
        </p:blipFill>
        <p:spPr>
          <a:xfrm>
            <a:off x="2285999" y="966578"/>
            <a:ext cx="3727204" cy="1941721"/>
          </a:xfrm>
          <a:prstGeom prst="rect">
            <a:avLst/>
          </a:prstGeom>
        </p:spPr>
      </p:pic>
      <p:sp>
        <p:nvSpPr>
          <p:cNvPr id="6" name="Rectangle 5"/>
          <p:cNvSpPr/>
          <p:nvPr/>
        </p:nvSpPr>
        <p:spPr>
          <a:xfrm>
            <a:off x="114300" y="838200"/>
            <a:ext cx="8915400" cy="2184400"/>
          </a:xfrm>
          <a:prstGeom prst="rect">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Ellipse 6"/>
          <p:cNvSpPr/>
          <p:nvPr/>
        </p:nvSpPr>
        <p:spPr>
          <a:xfrm>
            <a:off x="1820336" y="3619506"/>
            <a:ext cx="833964" cy="863599"/>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000" b="1" dirty="0" smtClean="0">
                <a:solidFill>
                  <a:schemeClr val="tx1"/>
                </a:solidFill>
              </a:rPr>
              <a:t>S</a:t>
            </a:r>
            <a:endParaRPr lang="fr-FR" sz="4000" b="1" dirty="0">
              <a:solidFill>
                <a:schemeClr val="tx1"/>
              </a:solidFill>
            </a:endParaRPr>
          </a:p>
        </p:txBody>
      </p:sp>
      <p:sp>
        <p:nvSpPr>
          <p:cNvPr id="8" name="Ellipse 7"/>
          <p:cNvSpPr/>
          <p:nvPr/>
        </p:nvSpPr>
        <p:spPr>
          <a:xfrm>
            <a:off x="203200" y="3568700"/>
            <a:ext cx="914400" cy="1003300"/>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400" b="1" dirty="0" smtClean="0">
                <a:solidFill>
                  <a:srgbClr val="FFFFFF"/>
                </a:solidFill>
              </a:rPr>
              <a:t>O</a:t>
            </a:r>
            <a:endParaRPr lang="fr-FR" sz="4400" b="1" dirty="0">
              <a:solidFill>
                <a:srgbClr val="FFFFFF"/>
              </a:solidFill>
            </a:endParaRPr>
          </a:p>
        </p:txBody>
      </p:sp>
      <p:sp>
        <p:nvSpPr>
          <p:cNvPr id="9" name="Rectangle 8"/>
          <p:cNvSpPr/>
          <p:nvPr/>
        </p:nvSpPr>
        <p:spPr>
          <a:xfrm>
            <a:off x="114300" y="3098800"/>
            <a:ext cx="8928100" cy="18034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Flèche vers la droite 9"/>
          <p:cNvSpPr/>
          <p:nvPr/>
        </p:nvSpPr>
        <p:spPr>
          <a:xfrm>
            <a:off x="1219200" y="3886200"/>
            <a:ext cx="520700" cy="406400"/>
          </a:xfrm>
          <a:prstGeom prst="rightArrow">
            <a:avLst/>
          </a:prstGeom>
          <a:noFill/>
          <a:ln w="1905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ZoneTexte 10"/>
          <p:cNvSpPr txBox="1"/>
          <p:nvPr/>
        </p:nvSpPr>
        <p:spPr>
          <a:xfrm>
            <a:off x="1193800" y="3263900"/>
            <a:ext cx="1252991" cy="461665"/>
          </a:xfrm>
          <a:prstGeom prst="rect">
            <a:avLst/>
          </a:prstGeom>
          <a:noFill/>
        </p:spPr>
        <p:txBody>
          <a:bodyPr wrap="none" rtlCol="0">
            <a:spAutoFit/>
          </a:bodyPr>
          <a:lstStyle/>
          <a:p>
            <a:r>
              <a:rPr lang="fr-FR" i="1" dirty="0" smtClean="0">
                <a:solidFill>
                  <a:srgbClr val="FFFFFF"/>
                </a:solidFill>
              </a:rPr>
              <a:t>Control</a:t>
            </a:r>
            <a:endParaRPr lang="fr-FR" i="1" dirty="0">
              <a:solidFill>
                <a:srgbClr val="FFFFFF"/>
              </a:solidFill>
            </a:endParaRPr>
          </a:p>
        </p:txBody>
      </p:sp>
      <p:sp>
        <p:nvSpPr>
          <p:cNvPr id="12" name="Flèche vers la droite 11"/>
          <p:cNvSpPr/>
          <p:nvPr/>
        </p:nvSpPr>
        <p:spPr>
          <a:xfrm rot="10800000">
            <a:off x="2755900" y="3860800"/>
            <a:ext cx="520700" cy="406400"/>
          </a:xfrm>
          <a:prstGeom prst="rightArrow">
            <a:avLst/>
          </a:prstGeom>
          <a:noFill/>
          <a:ln w="1905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15" name="Grouper 14"/>
          <p:cNvGrpSpPr/>
          <p:nvPr/>
        </p:nvGrpSpPr>
        <p:grpSpPr>
          <a:xfrm>
            <a:off x="2964661" y="3501473"/>
            <a:ext cx="1467639" cy="1705527"/>
            <a:chOff x="7018999" y="2145598"/>
            <a:chExt cx="1778351" cy="1817536"/>
          </a:xfrm>
        </p:grpSpPr>
        <p:sp>
          <p:nvSpPr>
            <p:cNvPr id="16" name="Arc 15"/>
            <p:cNvSpPr/>
            <p:nvPr/>
          </p:nvSpPr>
          <p:spPr>
            <a:xfrm rot="19141090">
              <a:off x="7018999" y="2239769"/>
              <a:ext cx="1778351" cy="1723365"/>
            </a:xfrm>
            <a:prstGeom prst="arc">
              <a:avLst>
                <a:gd name="adj1" fmla="val 17248610"/>
                <a:gd name="adj2" fmla="val 20883156"/>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nvGrpSpPr>
            <p:cNvPr id="17" name="Grouper 16"/>
            <p:cNvGrpSpPr/>
            <p:nvPr/>
          </p:nvGrpSpPr>
          <p:grpSpPr>
            <a:xfrm>
              <a:off x="7538920" y="2145598"/>
              <a:ext cx="943821" cy="838138"/>
              <a:chOff x="7538920" y="2145598"/>
              <a:chExt cx="943821" cy="838138"/>
            </a:xfrm>
          </p:grpSpPr>
          <p:cxnSp>
            <p:nvCxnSpPr>
              <p:cNvPr id="18" name="Connecteur droit avec flèche 17"/>
              <p:cNvCxnSpPr/>
              <p:nvPr/>
            </p:nvCxnSpPr>
            <p:spPr>
              <a:xfrm flipV="1">
                <a:off x="7980020" y="2277439"/>
                <a:ext cx="389291" cy="640376"/>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7538920" y="2145598"/>
                <a:ext cx="943821" cy="838138"/>
              </a:xfrm>
              <a:prstGeom prst="rect">
                <a:avLst/>
              </a:prstGeom>
              <a:no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grpSp>
        <p:nvGrpSpPr>
          <p:cNvPr id="20" name="Grouper 19"/>
          <p:cNvGrpSpPr/>
          <p:nvPr/>
        </p:nvGrpSpPr>
        <p:grpSpPr>
          <a:xfrm rot="1733707">
            <a:off x="2585958" y="3228934"/>
            <a:ext cx="581711" cy="548169"/>
            <a:chOff x="5905500" y="2133600"/>
            <a:chExt cx="2997201" cy="3146534"/>
          </a:xfrm>
        </p:grpSpPr>
        <p:sp>
          <p:nvSpPr>
            <p:cNvPr id="21" name="Rectangle 20"/>
            <p:cNvSpPr/>
            <p:nvPr/>
          </p:nvSpPr>
          <p:spPr>
            <a:xfrm>
              <a:off x="6032500" y="2997200"/>
              <a:ext cx="2146300" cy="2133600"/>
            </a:xfrm>
            <a:prstGeom prst="rect">
              <a:avLst/>
            </a:prstGeom>
            <a:solidFill>
              <a:srgbClr val="00FFFF"/>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Parallélogramme 21"/>
            <p:cNvSpPr/>
            <p:nvPr/>
          </p:nvSpPr>
          <p:spPr>
            <a:xfrm>
              <a:off x="6032500" y="2273300"/>
              <a:ext cx="2768600" cy="774700"/>
            </a:xfrm>
            <a:prstGeom prst="parallelogram">
              <a:avLst>
                <a:gd name="adj" fmla="val 86539"/>
              </a:avLst>
            </a:prstGeom>
            <a:solidFill>
              <a:srgbClr val="00FFFF"/>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Parallélogramme 22"/>
            <p:cNvSpPr/>
            <p:nvPr/>
          </p:nvSpPr>
          <p:spPr>
            <a:xfrm rot="16200000" flipV="1">
              <a:off x="7048500" y="3416300"/>
              <a:ext cx="2857500" cy="546100"/>
            </a:xfrm>
            <a:prstGeom prst="parallelogram">
              <a:avLst>
                <a:gd name="adj" fmla="val 132402"/>
              </a:avLst>
            </a:prstGeom>
            <a:solidFill>
              <a:srgbClr val="00FFFF"/>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4" name="Image 23"/>
            <p:cNvPicPr>
              <a:picLocks noChangeAspect="1"/>
            </p:cNvPicPr>
            <p:nvPr/>
          </p:nvPicPr>
          <p:blipFill>
            <a:blip r:embed="rId4"/>
            <a:stretch>
              <a:fillRect/>
            </a:stretch>
          </p:blipFill>
          <p:spPr>
            <a:xfrm>
              <a:off x="5905500" y="2451100"/>
              <a:ext cx="2413000" cy="2829034"/>
            </a:xfrm>
            <a:prstGeom prst="rect">
              <a:avLst/>
            </a:prstGeom>
          </p:spPr>
        </p:pic>
        <p:pic>
          <p:nvPicPr>
            <p:cNvPr id="25" name="Image 24"/>
            <p:cNvPicPr>
              <a:picLocks noChangeAspect="1"/>
            </p:cNvPicPr>
            <p:nvPr/>
          </p:nvPicPr>
          <p:blipFill>
            <a:blip r:embed="rId4"/>
            <a:stretch>
              <a:fillRect/>
            </a:stretch>
          </p:blipFill>
          <p:spPr>
            <a:xfrm>
              <a:off x="6057900" y="2133600"/>
              <a:ext cx="2413000" cy="911334"/>
            </a:xfrm>
            <a:prstGeom prst="rect">
              <a:avLst/>
            </a:prstGeom>
          </p:spPr>
        </p:pic>
        <p:pic>
          <p:nvPicPr>
            <p:cNvPr id="26" name="Image 25"/>
            <p:cNvPicPr>
              <a:picLocks noChangeAspect="1"/>
            </p:cNvPicPr>
            <p:nvPr/>
          </p:nvPicPr>
          <p:blipFill>
            <a:blip r:embed="rId4"/>
            <a:stretch>
              <a:fillRect/>
            </a:stretch>
          </p:blipFill>
          <p:spPr>
            <a:xfrm rot="21182169">
              <a:off x="7861301" y="2209800"/>
              <a:ext cx="1041400" cy="2829034"/>
            </a:xfrm>
            <a:prstGeom prst="rect">
              <a:avLst/>
            </a:prstGeom>
          </p:spPr>
        </p:pic>
      </p:grpSp>
      <p:sp>
        <p:nvSpPr>
          <p:cNvPr id="27" name="ZoneTexte 26"/>
          <p:cNvSpPr txBox="1"/>
          <p:nvPr/>
        </p:nvSpPr>
        <p:spPr>
          <a:xfrm>
            <a:off x="3513667" y="4246033"/>
            <a:ext cx="564052" cy="646331"/>
          </a:xfrm>
          <a:prstGeom prst="rect">
            <a:avLst/>
          </a:prstGeom>
          <a:noFill/>
        </p:spPr>
        <p:txBody>
          <a:bodyPr wrap="none" rtlCol="0">
            <a:spAutoFit/>
          </a:bodyPr>
          <a:lstStyle/>
          <a:p>
            <a:r>
              <a:rPr lang="fr-FR" sz="3600" dirty="0" smtClean="0">
                <a:solidFill>
                  <a:schemeClr val="tx1"/>
                </a:solidFill>
                <a:latin typeface="Corbel"/>
                <a:cs typeface="Corbel"/>
              </a:rPr>
              <a:t>M</a:t>
            </a:r>
            <a:endParaRPr lang="fr-FR" sz="3600" dirty="0">
              <a:solidFill>
                <a:schemeClr val="tx1"/>
              </a:solidFill>
              <a:latin typeface="Corbel"/>
              <a:cs typeface="Corbel"/>
            </a:endParaRPr>
          </a:p>
        </p:txBody>
      </p:sp>
      <p:sp>
        <p:nvSpPr>
          <p:cNvPr id="32" name="ZoneTexte 31"/>
          <p:cNvSpPr txBox="1"/>
          <p:nvPr/>
        </p:nvSpPr>
        <p:spPr>
          <a:xfrm>
            <a:off x="4673600" y="3154690"/>
            <a:ext cx="4356100" cy="1569660"/>
          </a:xfrm>
          <a:prstGeom prst="rect">
            <a:avLst/>
          </a:prstGeom>
          <a:noFill/>
          <a:ln>
            <a:noFill/>
          </a:ln>
        </p:spPr>
        <p:txBody>
          <a:bodyPr wrap="square" rtlCol="0">
            <a:spAutoFit/>
          </a:bodyPr>
          <a:lstStyle/>
          <a:p>
            <a:r>
              <a:rPr lang="fr-FR" sz="3200" dirty="0" err="1" smtClean="0">
                <a:solidFill>
                  <a:schemeClr val="tx1"/>
                </a:solidFill>
                <a:latin typeface="Corbel"/>
                <a:cs typeface="Corbel"/>
              </a:rPr>
              <a:t>Rebuild</a:t>
            </a:r>
            <a:r>
              <a:rPr lang="fr-FR" sz="3200" dirty="0" smtClean="0">
                <a:solidFill>
                  <a:schemeClr val="tx1"/>
                </a:solidFill>
                <a:latin typeface="Corbel"/>
                <a:cs typeface="Corbel"/>
              </a:rPr>
              <a:t> quantum </a:t>
            </a:r>
            <a:r>
              <a:rPr lang="fr-FR" sz="3200" dirty="0" err="1" smtClean="0">
                <a:solidFill>
                  <a:schemeClr val="tx1"/>
                </a:solidFill>
                <a:latin typeface="Corbel"/>
                <a:cs typeface="Corbel"/>
              </a:rPr>
              <a:t>thermodynamics</a:t>
            </a:r>
            <a:r>
              <a:rPr lang="fr-FR" sz="3200" dirty="0" smtClean="0">
                <a:solidFill>
                  <a:schemeClr val="tx1"/>
                </a:solidFill>
                <a:latin typeface="Corbel"/>
                <a:cs typeface="Corbel"/>
              </a:rPr>
              <a:t> on quantum </a:t>
            </a:r>
            <a:r>
              <a:rPr lang="fr-FR" sz="3200" dirty="0" err="1" smtClean="0">
                <a:solidFill>
                  <a:schemeClr val="tx1"/>
                </a:solidFill>
                <a:latin typeface="Corbel"/>
                <a:cs typeface="Corbel"/>
              </a:rPr>
              <a:t>randomness</a:t>
            </a:r>
            <a:endParaRPr lang="fr-FR" sz="3200" dirty="0" smtClean="0">
              <a:solidFill>
                <a:schemeClr val="tx1"/>
              </a:solidFill>
              <a:latin typeface="Corbel"/>
              <a:cs typeface="Corbel"/>
            </a:endParaRPr>
          </a:p>
        </p:txBody>
      </p:sp>
      <p:sp>
        <p:nvSpPr>
          <p:cNvPr id="33" name="Ellipse 32"/>
          <p:cNvSpPr/>
          <p:nvPr/>
        </p:nvSpPr>
        <p:spPr>
          <a:xfrm>
            <a:off x="6172200" y="5041886"/>
            <a:ext cx="2222496" cy="1155714"/>
          </a:xfrm>
          <a:prstGeom prst="ellipse">
            <a:avLst/>
          </a:prstGeom>
          <a:solidFill>
            <a:srgbClr val="E8E8E8"/>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4000" dirty="0">
              <a:solidFill>
                <a:schemeClr val="bg1"/>
              </a:solidFill>
            </a:endParaRPr>
          </a:p>
        </p:txBody>
      </p:sp>
      <p:sp>
        <p:nvSpPr>
          <p:cNvPr id="34" name="Ellipse 33"/>
          <p:cNvSpPr/>
          <p:nvPr/>
        </p:nvSpPr>
        <p:spPr>
          <a:xfrm rot="273030">
            <a:off x="6570946" y="5153848"/>
            <a:ext cx="1589407" cy="679404"/>
          </a:xfrm>
          <a:prstGeom prst="ellipse">
            <a:avLst/>
          </a:prstGeom>
          <a:ln w="571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dirty="0" smtClean="0">
                <a:solidFill>
                  <a:schemeClr val="bg1"/>
                </a:solidFill>
              </a:rPr>
              <a:t>C</a:t>
            </a:r>
            <a:r>
              <a:rPr lang="fr-FR" sz="3600" baseline="-25000" dirty="0" smtClean="0">
                <a:solidFill>
                  <a:schemeClr val="bg1"/>
                </a:solidFill>
              </a:rPr>
              <a:t>1</a:t>
            </a:r>
            <a:endParaRPr lang="fr-FR" sz="3600" baseline="-25000" dirty="0">
              <a:solidFill>
                <a:schemeClr val="bg1"/>
              </a:solidFill>
            </a:endParaRPr>
          </a:p>
        </p:txBody>
      </p:sp>
      <p:cxnSp>
        <p:nvCxnSpPr>
          <p:cNvPr id="35" name="Connecteur droit avec flèche 34"/>
          <p:cNvCxnSpPr/>
          <p:nvPr/>
        </p:nvCxnSpPr>
        <p:spPr>
          <a:xfrm flipH="1">
            <a:off x="5956300" y="5410200"/>
            <a:ext cx="571501" cy="393700"/>
          </a:xfrm>
          <a:prstGeom prst="straightConnector1">
            <a:avLst/>
          </a:prstGeom>
          <a:ln w="76200" cmpd="sng">
            <a:solidFill>
              <a:srgbClr val="FFCD32"/>
            </a:solidFill>
            <a:tailEnd type="arrow"/>
          </a:ln>
        </p:spPr>
        <p:style>
          <a:lnRef idx="2">
            <a:schemeClr val="accent1"/>
          </a:lnRef>
          <a:fillRef idx="0">
            <a:schemeClr val="accent1"/>
          </a:fillRef>
          <a:effectRef idx="1">
            <a:schemeClr val="accent1"/>
          </a:effectRef>
          <a:fontRef idx="minor">
            <a:schemeClr val="tx1"/>
          </a:fontRef>
        </p:style>
      </p:cxnSp>
      <p:sp>
        <p:nvSpPr>
          <p:cNvPr id="36" name="ZoneTexte 35"/>
          <p:cNvSpPr txBox="1"/>
          <p:nvPr/>
        </p:nvSpPr>
        <p:spPr>
          <a:xfrm>
            <a:off x="5664201" y="5833533"/>
            <a:ext cx="678658" cy="584776"/>
          </a:xfrm>
          <a:prstGeom prst="rect">
            <a:avLst/>
          </a:prstGeom>
          <a:noFill/>
        </p:spPr>
        <p:txBody>
          <a:bodyPr wrap="none" rtlCol="0">
            <a:spAutoFit/>
          </a:bodyPr>
          <a:lstStyle/>
          <a:p>
            <a:r>
              <a:rPr lang="fr-FR" sz="3200" dirty="0" smtClean="0">
                <a:solidFill>
                  <a:srgbClr val="FFCD32"/>
                </a:solidFill>
                <a:latin typeface="Cobel"/>
                <a:cs typeface="Cobel"/>
              </a:rPr>
              <a:t>M</a:t>
            </a:r>
            <a:r>
              <a:rPr lang="fr-FR" sz="3200" baseline="-25000" dirty="0" smtClean="0">
                <a:solidFill>
                  <a:srgbClr val="FFCD32"/>
                </a:solidFill>
                <a:latin typeface="Cobel"/>
                <a:cs typeface="Cobel"/>
              </a:rPr>
              <a:t>1</a:t>
            </a:r>
            <a:endParaRPr lang="fr-FR" sz="3200" baseline="-25000" dirty="0">
              <a:solidFill>
                <a:srgbClr val="FFCD32"/>
              </a:solidFill>
              <a:latin typeface="Cobel"/>
              <a:cs typeface="Cobel"/>
            </a:endParaRPr>
          </a:p>
        </p:txBody>
      </p:sp>
      <p:sp>
        <p:nvSpPr>
          <p:cNvPr id="37" name="Ellipse 36"/>
          <p:cNvSpPr/>
          <p:nvPr/>
        </p:nvSpPr>
        <p:spPr>
          <a:xfrm rot="20430364">
            <a:off x="6545547" y="5357048"/>
            <a:ext cx="1589407" cy="679404"/>
          </a:xfrm>
          <a:prstGeom prst="ellipse">
            <a:avLst/>
          </a:prstGeom>
          <a:solidFill>
            <a:srgbClr val="00FFFF">
              <a:alpha val="52000"/>
            </a:srgbClr>
          </a:solidFill>
          <a:ln w="571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dirty="0" smtClean="0">
                <a:solidFill>
                  <a:schemeClr val="bg1"/>
                </a:solidFill>
              </a:rPr>
              <a:t>C</a:t>
            </a:r>
            <a:r>
              <a:rPr lang="fr-FR" sz="3600" baseline="-25000" dirty="0">
                <a:solidFill>
                  <a:schemeClr val="bg1"/>
                </a:solidFill>
              </a:rPr>
              <a:t>2</a:t>
            </a:r>
          </a:p>
        </p:txBody>
      </p:sp>
      <p:sp>
        <p:nvSpPr>
          <p:cNvPr id="38" name="Ellipse 37"/>
          <p:cNvSpPr/>
          <p:nvPr/>
        </p:nvSpPr>
        <p:spPr>
          <a:xfrm>
            <a:off x="7615763" y="5270500"/>
            <a:ext cx="436037" cy="423321"/>
          </a:xfrm>
          <a:prstGeom prst="ellipse">
            <a:avLst/>
          </a:prstGeom>
          <a:solidFill>
            <a:srgbClr val="FFFF66"/>
          </a:solidFill>
          <a:ln w="31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solidFill>
                  <a:schemeClr val="bg1"/>
                </a:solidFill>
              </a:rPr>
              <a:t>S</a:t>
            </a:r>
            <a:endParaRPr lang="fr-FR" sz="3200" dirty="0">
              <a:solidFill>
                <a:schemeClr val="bg1"/>
              </a:solidFill>
            </a:endParaRPr>
          </a:p>
        </p:txBody>
      </p:sp>
      <p:sp>
        <p:nvSpPr>
          <p:cNvPr id="39" name="ZoneTexte 38"/>
          <p:cNvSpPr txBox="1"/>
          <p:nvPr/>
        </p:nvSpPr>
        <p:spPr>
          <a:xfrm>
            <a:off x="7670801" y="6176433"/>
            <a:ext cx="678658" cy="584776"/>
          </a:xfrm>
          <a:prstGeom prst="rect">
            <a:avLst/>
          </a:prstGeom>
          <a:noFill/>
        </p:spPr>
        <p:txBody>
          <a:bodyPr wrap="none" rtlCol="0">
            <a:spAutoFit/>
          </a:bodyPr>
          <a:lstStyle/>
          <a:p>
            <a:r>
              <a:rPr lang="fr-FR" sz="3200" dirty="0" smtClean="0">
                <a:solidFill>
                  <a:srgbClr val="00FFFF"/>
                </a:solidFill>
                <a:latin typeface="Cobel"/>
                <a:cs typeface="Cobel"/>
              </a:rPr>
              <a:t>M</a:t>
            </a:r>
            <a:r>
              <a:rPr lang="fr-FR" sz="3200" baseline="-25000" dirty="0">
                <a:solidFill>
                  <a:srgbClr val="00FFFF"/>
                </a:solidFill>
                <a:latin typeface="Cobel"/>
                <a:cs typeface="Cobel"/>
              </a:rPr>
              <a:t>2</a:t>
            </a:r>
          </a:p>
        </p:txBody>
      </p:sp>
      <p:cxnSp>
        <p:nvCxnSpPr>
          <p:cNvPr id="40" name="Connecteur droit avec flèche 39"/>
          <p:cNvCxnSpPr/>
          <p:nvPr/>
        </p:nvCxnSpPr>
        <p:spPr>
          <a:xfrm>
            <a:off x="7302502" y="6045200"/>
            <a:ext cx="279398" cy="457200"/>
          </a:xfrm>
          <a:prstGeom prst="straightConnector1">
            <a:avLst/>
          </a:prstGeom>
          <a:ln w="76200" cmpd="sng">
            <a:solidFill>
              <a:srgbClr val="00FFFF"/>
            </a:solidFill>
            <a:tailEnd type="arrow"/>
          </a:ln>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101600" y="4965700"/>
            <a:ext cx="8928100" cy="18034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2" name="ZoneTexte 41"/>
          <p:cNvSpPr txBox="1"/>
          <p:nvPr/>
        </p:nvSpPr>
        <p:spPr>
          <a:xfrm>
            <a:off x="292100" y="5059690"/>
            <a:ext cx="4356100" cy="1569660"/>
          </a:xfrm>
          <a:prstGeom prst="rect">
            <a:avLst/>
          </a:prstGeom>
          <a:noFill/>
          <a:ln>
            <a:noFill/>
          </a:ln>
        </p:spPr>
        <p:txBody>
          <a:bodyPr wrap="square" rtlCol="0">
            <a:spAutoFit/>
          </a:bodyPr>
          <a:lstStyle/>
          <a:p>
            <a:r>
              <a:rPr lang="fr-FR" sz="3200" dirty="0" err="1" smtClean="0">
                <a:solidFill>
                  <a:schemeClr val="tx1"/>
                </a:solidFill>
                <a:latin typeface="Corbel"/>
                <a:cs typeface="Corbel"/>
              </a:rPr>
              <a:t>Rethink</a:t>
            </a:r>
            <a:r>
              <a:rPr lang="fr-FR" sz="3200" dirty="0" smtClean="0">
                <a:solidFill>
                  <a:schemeClr val="tx1"/>
                </a:solidFill>
                <a:latin typeface="Corbel"/>
                <a:cs typeface="Corbel"/>
              </a:rPr>
              <a:t> </a:t>
            </a:r>
            <a:r>
              <a:rPr lang="fr-FR" sz="3200" dirty="0" err="1" smtClean="0">
                <a:solidFill>
                  <a:schemeClr val="tx1"/>
                </a:solidFill>
                <a:latin typeface="Corbel"/>
                <a:cs typeface="Corbel"/>
              </a:rPr>
              <a:t>epistemology</a:t>
            </a:r>
            <a:r>
              <a:rPr lang="fr-FR" sz="3200" dirty="0" smtClean="0">
                <a:solidFill>
                  <a:schemeClr val="tx1"/>
                </a:solidFill>
                <a:latin typeface="Corbel"/>
                <a:cs typeface="Corbel"/>
              </a:rPr>
              <a:t> vs </a:t>
            </a:r>
            <a:r>
              <a:rPr lang="fr-FR" sz="3200" dirty="0" err="1" smtClean="0">
                <a:solidFill>
                  <a:schemeClr val="tx1"/>
                </a:solidFill>
                <a:latin typeface="Corbel"/>
                <a:cs typeface="Corbel"/>
              </a:rPr>
              <a:t>ontology</a:t>
            </a:r>
            <a:r>
              <a:rPr lang="fr-FR" sz="3200" dirty="0" smtClean="0">
                <a:solidFill>
                  <a:schemeClr val="tx1"/>
                </a:solidFill>
                <a:latin typeface="Corbel"/>
                <a:cs typeface="Corbel"/>
              </a:rPr>
              <a:t>, </a:t>
            </a:r>
            <a:r>
              <a:rPr lang="fr-FR" sz="3200" dirty="0" err="1" smtClean="0">
                <a:solidFill>
                  <a:schemeClr val="tx1"/>
                </a:solidFill>
                <a:latin typeface="Corbel"/>
                <a:cs typeface="Corbel"/>
              </a:rPr>
              <a:t>given</a:t>
            </a:r>
            <a:r>
              <a:rPr lang="fr-FR" sz="3200" dirty="0" smtClean="0">
                <a:solidFill>
                  <a:schemeClr val="tx1"/>
                </a:solidFill>
                <a:latin typeface="Corbel"/>
                <a:cs typeface="Corbel"/>
              </a:rPr>
              <a:t> </a:t>
            </a:r>
            <a:r>
              <a:rPr lang="fr-FR" sz="3200" dirty="0" err="1" smtClean="0">
                <a:solidFill>
                  <a:schemeClr val="tx1"/>
                </a:solidFill>
                <a:latin typeface="Corbel"/>
                <a:cs typeface="Corbel"/>
              </a:rPr>
              <a:t>contextual</a:t>
            </a:r>
            <a:r>
              <a:rPr lang="fr-FR" sz="3200" dirty="0" smtClean="0">
                <a:solidFill>
                  <a:schemeClr val="tx1"/>
                </a:solidFill>
                <a:latin typeface="Corbel"/>
                <a:cs typeface="Corbel"/>
              </a:rPr>
              <a:t> </a:t>
            </a:r>
            <a:r>
              <a:rPr lang="fr-FR" sz="3200" dirty="0" err="1" smtClean="0">
                <a:solidFill>
                  <a:schemeClr val="tx1"/>
                </a:solidFill>
                <a:latin typeface="Corbel"/>
                <a:cs typeface="Corbel"/>
              </a:rPr>
              <a:t>objectivity</a:t>
            </a:r>
            <a:endParaRPr lang="fr-FR" sz="3200" dirty="0" smtClean="0">
              <a:solidFill>
                <a:schemeClr val="tx1"/>
              </a:solidFill>
              <a:latin typeface="Corbel"/>
              <a:cs typeface="Corbel"/>
            </a:endParaRPr>
          </a:p>
        </p:txBody>
      </p:sp>
    </p:spTree>
    <p:extLst>
      <p:ext uri="{BB962C8B-B14F-4D97-AF65-F5344CB8AC3E}">
        <p14:creationId xmlns:p14="http://schemas.microsoft.com/office/powerpoint/2010/main" val="31976994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par>
                                <p:cTn id="26" presetID="9"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dissolve">
                                      <p:cBhvr>
                                        <p:cTn id="28" dur="500"/>
                                        <p:tgtEl>
                                          <p:spTgt spid="20"/>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dissolve">
                                      <p:cBhvr>
                                        <p:cTn id="31" dur="500"/>
                                        <p:tgtEl>
                                          <p:spTgt spid="27"/>
                                        </p:tgtEl>
                                      </p:cBhvr>
                                    </p:animEffect>
                                  </p:childTnLst>
                                </p:cTn>
                              </p:par>
                            </p:childTnLst>
                          </p:cTn>
                        </p:par>
                        <p:par>
                          <p:cTn id="32" fill="hold">
                            <p:stCondLst>
                              <p:cond delay="500"/>
                            </p:stCondLst>
                            <p:childTnLst>
                              <p:par>
                                <p:cTn id="33" presetID="9"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dissolve">
                                      <p:cBhvr>
                                        <p:cTn id="35" dur="500"/>
                                        <p:tgtEl>
                                          <p:spTgt spid="33"/>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dissolve">
                                      <p:cBhvr>
                                        <p:cTn id="38" dur="500"/>
                                        <p:tgtEl>
                                          <p:spTgt spid="34"/>
                                        </p:tgtEl>
                                      </p:cBhvr>
                                    </p:animEffect>
                                  </p:childTnLst>
                                </p:cTn>
                              </p:par>
                              <p:par>
                                <p:cTn id="39" presetID="9"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dissolve">
                                      <p:cBhvr>
                                        <p:cTn id="41" dur="500"/>
                                        <p:tgtEl>
                                          <p:spTgt spid="35"/>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dissolve">
                                      <p:cBhvr>
                                        <p:cTn id="44" dur="500"/>
                                        <p:tgtEl>
                                          <p:spTgt spid="36"/>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dissolve">
                                      <p:cBhvr>
                                        <p:cTn id="47" dur="500"/>
                                        <p:tgtEl>
                                          <p:spTgt spid="37"/>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dissolve">
                                      <p:cBhvr>
                                        <p:cTn id="50" dur="500"/>
                                        <p:tgtEl>
                                          <p:spTgt spid="38"/>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dissolve">
                                      <p:cBhvr>
                                        <p:cTn id="53" dur="500"/>
                                        <p:tgtEl>
                                          <p:spTgt spid="39"/>
                                        </p:tgtEl>
                                      </p:cBhvr>
                                    </p:animEffect>
                                  </p:childTnLst>
                                </p:cTn>
                              </p:par>
                              <p:par>
                                <p:cTn id="54" presetID="9" presetClass="entr" presetSubtype="0" fill="hold"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dissolve">
                                      <p:cBhvr>
                                        <p:cTn id="56" dur="500"/>
                                        <p:tgtEl>
                                          <p:spTgt spid="40"/>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dissolve">
                                      <p:cBhvr>
                                        <p:cTn id="59" dur="500"/>
                                        <p:tgtEl>
                                          <p:spTgt spid="41"/>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dissolve">
                                      <p:cBhvr>
                                        <p:cTn id="62" dur="500"/>
                                        <p:tgtEl>
                                          <p:spTgt spid="42"/>
                                        </p:tgtEl>
                                      </p:cBhvr>
                                    </p:animEffect>
                                  </p:childTnLst>
                                </p:cTn>
                              </p:par>
                              <p:par>
                                <p:cTn id="63" presetID="9" presetClass="entr" presetSubtype="0"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dissolve">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animBg="1"/>
      <p:bldP spid="27" grpId="0"/>
      <p:bldP spid="32" grpId="0"/>
      <p:bldP spid="33" grpId="0" animBg="1"/>
      <p:bldP spid="34" grpId="0" animBg="1"/>
      <p:bldP spid="36" grpId="0"/>
      <p:bldP spid="37" grpId="0" animBg="1"/>
      <p:bldP spid="38" grpId="0" animBg="1"/>
      <p:bldP spid="39" grpId="0"/>
      <p:bldP spid="41" grpId="0" animBg="1"/>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3"/>
          <p:cNvSpPr>
            <a:spLocks noGrp="1"/>
          </p:cNvSpPr>
          <p:nvPr>
            <p:ph type="title"/>
          </p:nvPr>
        </p:nvSpPr>
        <p:spPr>
          <a:xfrm>
            <a:off x="457200" y="0"/>
            <a:ext cx="8229600" cy="1143000"/>
          </a:xfrm>
        </p:spPr>
        <p:txBody>
          <a:bodyPr>
            <a:normAutofit/>
          </a:bodyPr>
          <a:lstStyle/>
          <a:p>
            <a:r>
              <a:rPr lang="fr-FR" dirty="0" smtClean="0"/>
              <a:t>« </a:t>
            </a:r>
            <a:r>
              <a:rPr lang="fr-FR" dirty="0" err="1" smtClean="0"/>
              <a:t>Realism</a:t>
            </a:r>
            <a:r>
              <a:rPr lang="fr-FR" dirty="0" smtClean="0"/>
              <a:t> » vs « anti-</a:t>
            </a:r>
            <a:r>
              <a:rPr lang="fr-FR" dirty="0" err="1" smtClean="0"/>
              <a:t>realism</a:t>
            </a:r>
            <a:r>
              <a:rPr lang="fr-FR" dirty="0" smtClean="0"/>
              <a:t>»</a:t>
            </a:r>
            <a:endParaRPr lang="fr-FR" dirty="0"/>
          </a:p>
        </p:txBody>
      </p:sp>
      <p:sp>
        <p:nvSpPr>
          <p:cNvPr id="9" name="ZoneTexte 8"/>
          <p:cNvSpPr txBox="1"/>
          <p:nvPr/>
        </p:nvSpPr>
        <p:spPr>
          <a:xfrm>
            <a:off x="177800" y="1595933"/>
            <a:ext cx="4419600" cy="5016757"/>
          </a:xfrm>
          <a:prstGeom prst="rect">
            <a:avLst/>
          </a:prstGeom>
          <a:noFill/>
          <a:ln>
            <a:solidFill>
              <a:srgbClr val="FFFFFF"/>
            </a:solidFill>
          </a:ln>
        </p:spPr>
        <p:txBody>
          <a:bodyPr wrap="square" rtlCol="0">
            <a:spAutoFit/>
          </a:bodyPr>
          <a:lstStyle/>
          <a:p>
            <a:pPr marL="457200" indent="-457200">
              <a:buFont typeface="Arial"/>
              <a:buChar char="•"/>
            </a:pPr>
            <a:r>
              <a:rPr lang="fr-FR" sz="3200" dirty="0" smtClean="0">
                <a:solidFill>
                  <a:schemeClr val="tx1"/>
                </a:solidFill>
                <a:latin typeface="Corbel"/>
                <a:cs typeface="Corbel"/>
              </a:rPr>
              <a:t>The full </a:t>
            </a:r>
            <a:r>
              <a:rPr lang="fr-FR" sz="3200" dirty="0" err="1" smtClean="0">
                <a:solidFill>
                  <a:schemeClr val="tx1"/>
                </a:solidFill>
                <a:latin typeface="Corbel"/>
                <a:cs typeface="Corbel"/>
              </a:rPr>
              <a:t>physical</a:t>
            </a:r>
            <a:r>
              <a:rPr lang="fr-FR" sz="3200" dirty="0" smtClean="0">
                <a:solidFill>
                  <a:schemeClr val="tx1"/>
                </a:solidFill>
                <a:latin typeface="Corbel"/>
                <a:cs typeface="Corbel"/>
              </a:rPr>
              <a:t> state = the « </a:t>
            </a:r>
            <a:r>
              <a:rPr lang="fr-FR" sz="3200" dirty="0" err="1" smtClean="0">
                <a:solidFill>
                  <a:schemeClr val="tx1"/>
                </a:solidFill>
                <a:latin typeface="Corbel"/>
                <a:cs typeface="Corbel"/>
              </a:rPr>
              <a:t>classical</a:t>
            </a:r>
            <a:r>
              <a:rPr lang="fr-FR" sz="3200" dirty="0" smtClean="0">
                <a:solidFill>
                  <a:schemeClr val="tx1"/>
                </a:solidFill>
                <a:latin typeface="Corbel"/>
                <a:cs typeface="Corbel"/>
              </a:rPr>
              <a:t> state » </a:t>
            </a:r>
            <a:r>
              <a:rPr lang="fr-FR" sz="3200" dirty="0" err="1" smtClean="0">
                <a:solidFill>
                  <a:schemeClr val="tx1"/>
                </a:solidFill>
                <a:latin typeface="Corbel"/>
                <a:cs typeface="Corbel"/>
              </a:rPr>
              <a:t>exists</a:t>
            </a:r>
            <a:r>
              <a:rPr lang="fr-FR" sz="3200" dirty="0" smtClean="0">
                <a:solidFill>
                  <a:schemeClr val="tx1"/>
                </a:solidFill>
                <a:latin typeface="Corbel"/>
                <a:cs typeface="Corbel"/>
              </a:rPr>
              <a:t>, but </a:t>
            </a:r>
            <a:r>
              <a:rPr lang="fr-FR" sz="3200" dirty="0" err="1" smtClean="0">
                <a:solidFill>
                  <a:schemeClr val="tx1"/>
                </a:solidFill>
                <a:latin typeface="Corbel"/>
                <a:cs typeface="Corbel"/>
              </a:rPr>
              <a:t>is</a:t>
            </a:r>
            <a:r>
              <a:rPr lang="fr-FR" sz="3200" dirty="0" smtClean="0">
                <a:solidFill>
                  <a:schemeClr val="tx1"/>
                </a:solidFill>
                <a:latin typeface="Corbel"/>
                <a:cs typeface="Corbel"/>
              </a:rPr>
              <a:t> not accessible </a:t>
            </a:r>
            <a:r>
              <a:rPr lang="fr-FR" sz="3200" dirty="0" err="1" smtClean="0">
                <a:solidFill>
                  <a:schemeClr val="tx1"/>
                </a:solidFill>
                <a:latin typeface="Corbel"/>
                <a:cs typeface="Corbel"/>
              </a:rPr>
              <a:t>because</a:t>
            </a:r>
            <a:r>
              <a:rPr lang="fr-FR" sz="3200" dirty="0" smtClean="0">
                <a:solidFill>
                  <a:schemeClr val="tx1"/>
                </a:solidFill>
                <a:latin typeface="Corbel"/>
                <a:cs typeface="Corbel"/>
              </a:rPr>
              <a:t> of </a:t>
            </a:r>
            <a:r>
              <a:rPr lang="fr-FR" sz="3200" b="1" dirty="0" err="1" smtClean="0">
                <a:solidFill>
                  <a:srgbClr val="FFFF66"/>
                </a:solidFill>
                <a:latin typeface="Corbel"/>
                <a:cs typeface="Corbel"/>
              </a:rPr>
              <a:t>practical</a:t>
            </a:r>
            <a:r>
              <a:rPr lang="fr-FR" sz="3200" b="1" dirty="0" smtClean="0">
                <a:solidFill>
                  <a:srgbClr val="FFFF66"/>
                </a:solidFill>
                <a:latin typeface="Corbel"/>
                <a:cs typeface="Corbel"/>
              </a:rPr>
              <a:t> </a:t>
            </a:r>
            <a:r>
              <a:rPr lang="fr-FR" sz="3200" b="1" dirty="0" err="1" smtClean="0">
                <a:solidFill>
                  <a:srgbClr val="FFFF66"/>
                </a:solidFill>
                <a:latin typeface="Corbel"/>
                <a:cs typeface="Corbel"/>
              </a:rPr>
              <a:t>reasons</a:t>
            </a:r>
            <a:endParaRPr lang="fr-FR" sz="3200" b="1" dirty="0">
              <a:solidFill>
                <a:srgbClr val="FFFF66"/>
              </a:solidFill>
              <a:latin typeface="Corbel"/>
              <a:cs typeface="Corbel"/>
            </a:endParaRPr>
          </a:p>
          <a:p>
            <a:pPr marL="457200" indent="-457200">
              <a:buFont typeface="Arial"/>
              <a:buChar char="•"/>
            </a:pPr>
            <a:r>
              <a:rPr lang="fr-FR" sz="3200" b="1" dirty="0" smtClean="0">
                <a:solidFill>
                  <a:schemeClr val="tx1"/>
                </a:solidFill>
                <a:latin typeface="Corbel"/>
                <a:cs typeface="Corbel"/>
              </a:rPr>
              <a:t>Quantum </a:t>
            </a:r>
            <a:r>
              <a:rPr lang="fr-FR" sz="3200" b="1" dirty="0" err="1" smtClean="0">
                <a:solidFill>
                  <a:schemeClr val="tx1"/>
                </a:solidFill>
                <a:latin typeface="Corbel"/>
                <a:cs typeface="Corbel"/>
              </a:rPr>
              <a:t>mechanics</a:t>
            </a:r>
            <a:r>
              <a:rPr lang="fr-FR" sz="3200" b="1" dirty="0" smtClean="0">
                <a:solidFill>
                  <a:schemeClr val="tx1"/>
                </a:solidFill>
                <a:latin typeface="Corbel"/>
                <a:cs typeface="Corbel"/>
              </a:rPr>
              <a:t> </a:t>
            </a:r>
            <a:r>
              <a:rPr lang="fr-FR" sz="3200" b="1" dirty="0" err="1" smtClean="0">
                <a:solidFill>
                  <a:schemeClr val="tx1"/>
                </a:solidFill>
                <a:latin typeface="Corbel"/>
                <a:cs typeface="Corbel"/>
              </a:rPr>
              <a:t>is</a:t>
            </a:r>
            <a:r>
              <a:rPr lang="fr-FR" sz="3200" b="1" dirty="0" smtClean="0">
                <a:solidFill>
                  <a:schemeClr val="tx1"/>
                </a:solidFill>
                <a:latin typeface="Corbel"/>
                <a:cs typeface="Corbel"/>
              </a:rPr>
              <a:t> </a:t>
            </a:r>
            <a:r>
              <a:rPr lang="fr-FR" sz="3200" b="1" dirty="0" smtClean="0">
                <a:solidFill>
                  <a:srgbClr val="FFFF66"/>
                </a:solidFill>
                <a:latin typeface="Corbel"/>
                <a:cs typeface="Corbel"/>
              </a:rPr>
              <a:t>not </a:t>
            </a:r>
            <a:r>
              <a:rPr lang="fr-FR" sz="3200" b="1" dirty="0" err="1" smtClean="0">
                <a:solidFill>
                  <a:srgbClr val="FFFF66"/>
                </a:solidFill>
                <a:latin typeface="Corbel"/>
                <a:cs typeface="Corbel"/>
              </a:rPr>
              <a:t>complete</a:t>
            </a:r>
            <a:endParaRPr lang="fr-FR" sz="3200" b="1" dirty="0">
              <a:solidFill>
                <a:srgbClr val="FFFF66"/>
              </a:solidFill>
              <a:latin typeface="Corbel"/>
              <a:cs typeface="Corbel"/>
            </a:endParaRPr>
          </a:p>
          <a:p>
            <a:pPr marL="457200" indent="-457200">
              <a:buFont typeface="Arial"/>
              <a:buChar char="•"/>
            </a:pPr>
            <a:r>
              <a:rPr lang="fr-FR" sz="3200" dirty="0" err="1" smtClean="0">
                <a:solidFill>
                  <a:schemeClr val="tx1"/>
                </a:solidFill>
                <a:latin typeface="Corbel"/>
                <a:cs typeface="Corbel"/>
              </a:rPr>
              <a:t>Probabilities</a:t>
            </a:r>
            <a:r>
              <a:rPr lang="fr-FR" sz="3200" dirty="0" smtClean="0">
                <a:solidFill>
                  <a:schemeClr val="tx1"/>
                </a:solidFill>
                <a:latin typeface="Corbel"/>
                <a:cs typeface="Corbel"/>
              </a:rPr>
              <a:t> are due to </a:t>
            </a:r>
            <a:r>
              <a:rPr lang="fr-FR" sz="3200" dirty="0" smtClean="0">
                <a:solidFill>
                  <a:srgbClr val="FFFF66"/>
                </a:solidFill>
                <a:latin typeface="Corbel"/>
                <a:cs typeface="Corbel"/>
              </a:rPr>
              <a:t>ignorance</a:t>
            </a:r>
            <a:r>
              <a:rPr lang="fr-FR" sz="3200" dirty="0" smtClean="0">
                <a:solidFill>
                  <a:schemeClr val="tx1"/>
                </a:solidFill>
                <a:latin typeface="Corbel"/>
                <a:cs typeface="Corbel"/>
              </a:rPr>
              <a:t> of </a:t>
            </a:r>
            <a:r>
              <a:rPr lang="fr-FR" sz="3200" dirty="0" err="1" smtClean="0">
                <a:solidFill>
                  <a:schemeClr val="tx1"/>
                </a:solidFill>
                <a:latin typeface="Corbel"/>
                <a:cs typeface="Corbel"/>
              </a:rPr>
              <a:t>underlying</a:t>
            </a:r>
            <a:r>
              <a:rPr lang="fr-FR" sz="3200" dirty="0" smtClean="0">
                <a:solidFill>
                  <a:schemeClr val="tx1"/>
                </a:solidFill>
                <a:latin typeface="Corbel"/>
                <a:cs typeface="Corbel"/>
              </a:rPr>
              <a:t> reality</a:t>
            </a:r>
          </a:p>
        </p:txBody>
      </p:sp>
      <p:sp>
        <p:nvSpPr>
          <p:cNvPr id="10" name="ZoneTexte 9"/>
          <p:cNvSpPr txBox="1"/>
          <p:nvPr/>
        </p:nvSpPr>
        <p:spPr>
          <a:xfrm>
            <a:off x="4660900" y="1592590"/>
            <a:ext cx="4483100" cy="5016757"/>
          </a:xfrm>
          <a:prstGeom prst="rect">
            <a:avLst/>
          </a:prstGeom>
          <a:noFill/>
          <a:ln>
            <a:solidFill>
              <a:srgbClr val="FFFFFF"/>
            </a:solidFill>
          </a:ln>
        </p:spPr>
        <p:txBody>
          <a:bodyPr wrap="square" rtlCol="0">
            <a:spAutoFit/>
          </a:bodyPr>
          <a:lstStyle/>
          <a:p>
            <a:pPr marL="457200" indent="-457200">
              <a:buFont typeface="Arial"/>
              <a:buChar char="•"/>
            </a:pPr>
            <a:r>
              <a:rPr lang="fr-FR" sz="3200" dirty="0" smtClean="0">
                <a:solidFill>
                  <a:schemeClr val="tx1"/>
                </a:solidFill>
                <a:latin typeface="Corbel"/>
                <a:cs typeface="Corbel"/>
              </a:rPr>
              <a:t>The </a:t>
            </a:r>
            <a:r>
              <a:rPr lang="fr-FR" sz="3200" dirty="0" err="1" smtClean="0">
                <a:solidFill>
                  <a:schemeClr val="tx1"/>
                </a:solidFill>
                <a:latin typeface="Corbel"/>
                <a:cs typeface="Corbel"/>
              </a:rPr>
              <a:t>classical</a:t>
            </a:r>
            <a:r>
              <a:rPr lang="fr-FR" sz="3200" dirty="0" smtClean="0">
                <a:solidFill>
                  <a:schemeClr val="tx1"/>
                </a:solidFill>
                <a:latin typeface="Corbel"/>
                <a:cs typeface="Corbel"/>
              </a:rPr>
              <a:t> state </a:t>
            </a:r>
            <a:r>
              <a:rPr lang="fr-FR" sz="3200" dirty="0" err="1" smtClean="0">
                <a:solidFill>
                  <a:schemeClr val="tx1"/>
                </a:solidFill>
                <a:latin typeface="Corbel"/>
                <a:cs typeface="Corbel"/>
              </a:rPr>
              <a:t>is</a:t>
            </a:r>
            <a:r>
              <a:rPr lang="fr-FR" sz="3200" dirty="0" smtClean="0">
                <a:solidFill>
                  <a:schemeClr val="tx1"/>
                </a:solidFill>
                <a:latin typeface="Corbel"/>
                <a:cs typeface="Corbel"/>
              </a:rPr>
              <a:t> not accessible for </a:t>
            </a:r>
            <a:r>
              <a:rPr lang="fr-FR" sz="3200" b="1" dirty="0" err="1" smtClean="0">
                <a:solidFill>
                  <a:srgbClr val="FFFF66"/>
                </a:solidFill>
                <a:latin typeface="Corbel"/>
                <a:cs typeface="Corbel"/>
              </a:rPr>
              <a:t>irreducible</a:t>
            </a:r>
            <a:r>
              <a:rPr lang="fr-FR" sz="3200" b="1" dirty="0" smtClean="0">
                <a:solidFill>
                  <a:srgbClr val="FFFF66"/>
                </a:solidFill>
                <a:latin typeface="Corbel"/>
                <a:cs typeface="Corbel"/>
              </a:rPr>
              <a:t> </a:t>
            </a:r>
            <a:r>
              <a:rPr lang="fr-FR" sz="3200" b="1" dirty="0" err="1" smtClean="0">
                <a:solidFill>
                  <a:srgbClr val="FFFF66"/>
                </a:solidFill>
                <a:latin typeface="Corbel"/>
                <a:cs typeface="Corbel"/>
              </a:rPr>
              <a:t>reasons</a:t>
            </a:r>
            <a:r>
              <a:rPr lang="fr-FR" sz="3200" dirty="0" smtClean="0">
                <a:solidFill>
                  <a:schemeClr val="tx1"/>
                </a:solidFill>
                <a:latin typeface="Corbel"/>
                <a:cs typeface="Corbel"/>
              </a:rPr>
              <a:t> </a:t>
            </a:r>
          </a:p>
          <a:p>
            <a:pPr marL="457200" indent="-457200">
              <a:buFont typeface="Symbol" charset="0"/>
              <a:buChar char=""/>
            </a:pPr>
            <a:r>
              <a:rPr lang="fr-FR" sz="3200" dirty="0" smtClean="0">
                <a:solidFill>
                  <a:schemeClr val="tx1"/>
                </a:solidFill>
                <a:latin typeface="Corbel"/>
                <a:cs typeface="Corbel"/>
              </a:rPr>
              <a:t>The </a:t>
            </a:r>
            <a:r>
              <a:rPr lang="fr-FR" sz="3200" dirty="0" err="1" smtClean="0">
                <a:solidFill>
                  <a:schemeClr val="tx1"/>
                </a:solidFill>
                <a:latin typeface="Corbel"/>
                <a:cs typeface="Corbel"/>
              </a:rPr>
              <a:t>classical</a:t>
            </a:r>
            <a:r>
              <a:rPr lang="fr-FR" sz="3200" dirty="0" smtClean="0">
                <a:solidFill>
                  <a:schemeClr val="tx1"/>
                </a:solidFill>
                <a:latin typeface="Corbel"/>
                <a:cs typeface="Corbel"/>
              </a:rPr>
              <a:t> state </a:t>
            </a:r>
            <a:r>
              <a:rPr lang="fr-FR" sz="3200" dirty="0" err="1" smtClean="0">
                <a:solidFill>
                  <a:schemeClr val="tx1"/>
                </a:solidFill>
                <a:latin typeface="Corbel"/>
                <a:cs typeface="Corbel"/>
              </a:rPr>
              <a:t>does</a:t>
            </a:r>
            <a:r>
              <a:rPr lang="fr-FR" sz="3200" dirty="0" smtClean="0">
                <a:solidFill>
                  <a:schemeClr val="tx1"/>
                </a:solidFill>
                <a:latin typeface="Corbel"/>
                <a:cs typeface="Corbel"/>
              </a:rPr>
              <a:t> not </a:t>
            </a:r>
            <a:r>
              <a:rPr lang="fr-FR" sz="3200" dirty="0" err="1" smtClean="0">
                <a:solidFill>
                  <a:schemeClr val="tx1"/>
                </a:solidFill>
                <a:latin typeface="Corbel"/>
                <a:cs typeface="Corbel"/>
              </a:rPr>
              <a:t>exist</a:t>
            </a:r>
            <a:endParaRPr lang="fr-FR" sz="3200" dirty="0" smtClean="0">
              <a:solidFill>
                <a:schemeClr val="tx1"/>
              </a:solidFill>
              <a:latin typeface="Corbel"/>
              <a:cs typeface="Corbel"/>
            </a:endParaRPr>
          </a:p>
          <a:p>
            <a:pPr marL="457200" indent="-457200">
              <a:buFont typeface="Symbol" charset="0"/>
              <a:buChar char=""/>
            </a:pPr>
            <a:r>
              <a:rPr lang="fr-FR" sz="3200" b="1" dirty="0" smtClean="0">
                <a:solidFill>
                  <a:schemeClr val="tx1"/>
                </a:solidFill>
                <a:latin typeface="Corbel"/>
                <a:cs typeface="Corbel"/>
              </a:rPr>
              <a:t> QM </a:t>
            </a:r>
            <a:r>
              <a:rPr lang="fr-FR" sz="3200" b="1" dirty="0" err="1" smtClean="0">
                <a:solidFill>
                  <a:schemeClr val="tx1"/>
                </a:solidFill>
                <a:latin typeface="Corbel"/>
                <a:cs typeface="Corbel"/>
              </a:rPr>
              <a:t>is</a:t>
            </a:r>
            <a:r>
              <a:rPr lang="fr-FR" sz="3200" b="1" dirty="0" smtClean="0">
                <a:solidFill>
                  <a:schemeClr val="tx1"/>
                </a:solidFill>
                <a:latin typeface="Corbel"/>
                <a:cs typeface="Corbel"/>
              </a:rPr>
              <a:t> </a:t>
            </a:r>
            <a:r>
              <a:rPr lang="fr-FR" sz="3200" b="1" dirty="0" err="1" smtClean="0">
                <a:solidFill>
                  <a:srgbClr val="FFFF66"/>
                </a:solidFill>
                <a:latin typeface="Corbel"/>
                <a:cs typeface="Corbel"/>
              </a:rPr>
              <a:t>complete</a:t>
            </a:r>
            <a:endParaRPr lang="fr-FR" sz="3200" b="1" dirty="0">
              <a:solidFill>
                <a:srgbClr val="FFFF66"/>
              </a:solidFill>
              <a:latin typeface="Corbel"/>
              <a:cs typeface="Corbel"/>
            </a:endParaRPr>
          </a:p>
          <a:p>
            <a:pPr marL="457200" indent="-457200">
              <a:buFont typeface="Arial"/>
              <a:buChar char="•"/>
            </a:pPr>
            <a:r>
              <a:rPr lang="fr-FR" sz="3200" dirty="0" smtClean="0">
                <a:solidFill>
                  <a:schemeClr val="tx1"/>
                </a:solidFill>
                <a:latin typeface="Corbel"/>
                <a:cs typeface="Corbel"/>
              </a:rPr>
              <a:t>The </a:t>
            </a:r>
            <a:r>
              <a:rPr lang="fr-FR" sz="3200" dirty="0" err="1" smtClean="0">
                <a:solidFill>
                  <a:schemeClr val="tx1"/>
                </a:solidFill>
                <a:latin typeface="Corbel"/>
                <a:cs typeface="Corbel"/>
              </a:rPr>
              <a:t>wave</a:t>
            </a:r>
            <a:r>
              <a:rPr lang="fr-FR" sz="3200" dirty="0" smtClean="0">
                <a:solidFill>
                  <a:schemeClr val="tx1"/>
                </a:solidFill>
                <a:latin typeface="Corbel"/>
                <a:cs typeface="Corbel"/>
              </a:rPr>
              <a:t> </a:t>
            </a:r>
            <a:r>
              <a:rPr lang="fr-FR" sz="3200" dirty="0" err="1" smtClean="0">
                <a:solidFill>
                  <a:schemeClr val="tx1"/>
                </a:solidFill>
                <a:latin typeface="Corbel"/>
                <a:cs typeface="Corbel"/>
              </a:rPr>
              <a:t>function</a:t>
            </a:r>
            <a:r>
              <a:rPr lang="fr-FR" sz="3200" dirty="0" smtClean="0">
                <a:solidFill>
                  <a:schemeClr val="tx1"/>
                </a:solidFill>
                <a:latin typeface="Corbel"/>
                <a:cs typeface="Corbel"/>
              </a:rPr>
              <a:t> </a:t>
            </a:r>
            <a:r>
              <a:rPr lang="fr-FR" sz="3200" dirty="0" err="1" smtClean="0">
                <a:solidFill>
                  <a:schemeClr val="tx1"/>
                </a:solidFill>
                <a:latin typeface="Corbel"/>
                <a:cs typeface="Corbel"/>
              </a:rPr>
              <a:t>is</a:t>
            </a:r>
            <a:r>
              <a:rPr lang="fr-FR" sz="3200" dirty="0" smtClean="0">
                <a:solidFill>
                  <a:schemeClr val="tx1"/>
                </a:solidFill>
                <a:latin typeface="Corbel"/>
                <a:cs typeface="Corbel"/>
              </a:rPr>
              <a:t> the </a:t>
            </a:r>
            <a:r>
              <a:rPr lang="fr-FR" sz="3200" dirty="0" err="1" smtClean="0">
                <a:solidFill>
                  <a:schemeClr val="tx1"/>
                </a:solidFill>
                <a:latin typeface="Corbel"/>
                <a:cs typeface="Corbel"/>
              </a:rPr>
              <a:t>ultimate</a:t>
            </a:r>
            <a:r>
              <a:rPr lang="fr-FR" sz="3200" dirty="0" smtClean="0">
                <a:solidFill>
                  <a:schemeClr val="tx1"/>
                </a:solidFill>
                <a:latin typeface="Corbel"/>
                <a:cs typeface="Corbel"/>
              </a:rPr>
              <a:t> description of the </a:t>
            </a:r>
            <a:r>
              <a:rPr lang="fr-FR" sz="3200" dirty="0" err="1" smtClean="0">
                <a:solidFill>
                  <a:schemeClr val="tx1"/>
                </a:solidFill>
                <a:latin typeface="Corbel"/>
                <a:cs typeface="Corbel"/>
              </a:rPr>
              <a:t>system’s</a:t>
            </a:r>
            <a:r>
              <a:rPr lang="fr-FR" sz="3200" dirty="0" smtClean="0">
                <a:solidFill>
                  <a:schemeClr val="tx1"/>
                </a:solidFill>
                <a:latin typeface="Corbel"/>
                <a:cs typeface="Corbel"/>
              </a:rPr>
              <a:t> state</a:t>
            </a:r>
          </a:p>
        </p:txBody>
      </p:sp>
      <p:pic>
        <p:nvPicPr>
          <p:cNvPr id="2" name="Image 1" descr="Niels_Bohr_Albert_Einstein_by_Ehrenfe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2032" y="1117600"/>
            <a:ext cx="3824501" cy="5534707"/>
          </a:xfrm>
          <a:prstGeom prst="rect">
            <a:avLst/>
          </a:prstGeom>
          <a:ln>
            <a:solidFill>
              <a:srgbClr val="FFFFFF"/>
            </a:solidFill>
          </a:ln>
        </p:spPr>
      </p:pic>
    </p:spTree>
    <p:extLst>
      <p:ext uri="{BB962C8B-B14F-4D97-AF65-F5344CB8AC3E}">
        <p14:creationId xmlns:p14="http://schemas.microsoft.com/office/powerpoint/2010/main" val="12100365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ube">
  <a:themeElements>
    <a:clrScheme name="Aube">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Aube">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b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Aube.thmx</Template>
  <TotalTime>230039</TotalTime>
  <Words>4411</Words>
  <Application>Microsoft Macintosh PowerPoint</Application>
  <PresentationFormat>Présentation à l'écran (4:3)</PresentationFormat>
  <Paragraphs>894</Paragraphs>
  <Slides>88</Slides>
  <Notes>20</Notes>
  <HiddenSlides>0</HiddenSlides>
  <MMClips>0</MMClips>
  <ScaleCrop>false</ScaleCrop>
  <HeadingPairs>
    <vt:vector size="4" baseType="variant">
      <vt:variant>
        <vt:lpstr>Thème</vt:lpstr>
      </vt:variant>
      <vt:variant>
        <vt:i4>1</vt:i4>
      </vt:variant>
      <vt:variant>
        <vt:lpstr>Titres des diapositives</vt:lpstr>
      </vt:variant>
      <vt:variant>
        <vt:i4>88</vt:i4>
      </vt:variant>
    </vt:vector>
  </HeadingPairs>
  <TitlesOfParts>
    <vt:vector size="89" baseType="lpstr">
      <vt:lpstr>Aube</vt:lpstr>
      <vt:lpstr>Présentation PowerPoint</vt:lpstr>
      <vt:lpstr>Présentation PowerPoint</vt:lpstr>
      <vt:lpstr>Présentation PowerPoint</vt:lpstr>
      <vt:lpstr>Outline</vt:lpstr>
      <vt:lpstr>What is a physical state (in classical physics)?</vt:lpstr>
      <vt:lpstr>What is a physical state (in classical physics)?</vt:lpstr>
      <vt:lpstr>What is a physical state (in quantum physics)?</vt:lpstr>
      <vt:lpstr>« Realism » vs « anti-realism»</vt:lpstr>
      <vt:lpstr>« Realism » vs « anti-realism»</vt:lpstr>
      <vt:lpstr>Présentation PowerPoint</vt:lpstr>
      <vt:lpstr>Présentation PowerPoint</vt:lpstr>
      <vt:lpstr>« Ordinary quantum ontology »</vt:lpstr>
      <vt:lpstr>« Ordinary quantum ontology »</vt:lpstr>
      <vt:lpstr>Ordinary discomfort zones</vt:lpstr>
      <vt:lpstr>Outline</vt:lpstr>
      <vt:lpstr>Our methodology</vt:lpstr>
      <vt:lpstr>Genealogy of a classical state</vt:lpstr>
      <vt:lpstr>Genealogy of a classical state</vt:lpstr>
      <vt:lpstr>Genealogy of a classical state</vt:lpstr>
      <vt:lpstr>Genealogy of a classical state</vt:lpstr>
      <vt:lpstr>Genealogy of a classical state</vt:lpstr>
      <vt:lpstr>Genealogy of a classical state</vt:lpstr>
      <vt:lpstr>Genealogy of a classical state</vt:lpstr>
      <vt:lpstr>Genealogy of a classical state</vt:lpstr>
      <vt:lpstr>Genealogy of objectivity</vt:lpstr>
      <vt:lpstr>Genealogy of objectivity</vt:lpstr>
      <vt:lpstr>Genealogy of classical realism</vt:lpstr>
      <vt:lpstr>Quantum phenomenology  </vt:lpstr>
      <vt:lpstr>Quantum phenomenology  </vt:lpstr>
      <vt:lpstr>Quantum phenomenology  </vt:lpstr>
      <vt:lpstr>Option 1 : Ordinary realist</vt:lpstr>
      <vt:lpstr>Option 2 : Anti-realist</vt:lpstr>
      <vt:lpstr>Option 3 : New realist</vt:lpstr>
      <vt:lpstr>Postulate 1 : C-S-M</vt:lpstr>
      <vt:lpstr>Postulate 1 : C-S-M</vt:lpstr>
      <vt:lpstr>Example</vt:lpstr>
      <vt:lpstr>From ordinary quantum ontology to CSM</vt:lpstr>
      <vt:lpstr>Impact on ontology vs epistemology</vt:lpstr>
      <vt:lpstr>Postulate 2 : Quantization</vt:lpstr>
      <vt:lpstr>Postulate 3 : Continuity </vt:lpstr>
      <vt:lpstr>Summary</vt:lpstr>
      <vt:lpstr>Outline</vt:lpstr>
      <vt:lpstr>Back to ordinary discomfort zones</vt:lpstr>
      <vt:lpstr>Back to ordinary discomfort zones</vt:lpstr>
      <vt:lpstr>From classical to quantum states</vt:lpstr>
      <vt:lpstr>Proof: building a modality</vt:lpstr>
      <vt:lpstr>Proof: building a modality</vt:lpstr>
      <vt:lpstr>Proof: building a modality</vt:lpstr>
      <vt:lpstr>Proof: building a modality</vt:lpstr>
      <vt:lpstr>Proof: building a modality</vt:lpstr>
      <vt:lpstr>Proof: building a modality</vt:lpstr>
      <vt:lpstr>Proof: building a modality</vt:lpstr>
      <vt:lpstr>Back to ordinary discomfort zones</vt:lpstr>
      <vt:lpstr>Revisiting the quantum-classical boundary</vt:lpstr>
      <vt:lpstr>Revisiting the quantum-classical boundary</vt:lpstr>
      <vt:lpstr>CSM and the classical-quantum boundary</vt:lpstr>
      <vt:lpstr>CSM and the classical-quantum boundary</vt:lpstr>
      <vt:lpstr>CSM and the classical-quantum boundary</vt:lpstr>
      <vt:lpstr>Back to ordinary discomfort zones</vt:lpstr>
      <vt:lpstr>Spooky action and non-locality</vt:lpstr>
      <vt:lpstr>CSM and wave packet reduction</vt:lpstr>
      <vt:lpstr>The CSM view on EPR</vt:lpstr>
      <vt:lpstr>The CSM view on EPR</vt:lpstr>
      <vt:lpstr>Outline</vt:lpstr>
      <vt:lpstr>Back to ordinary discomfort zones</vt:lpstr>
      <vt:lpstr>The fundamental quantum event </vt:lpstr>
      <vt:lpstr>The fundamental mathematical object</vt:lpstr>
      <vt:lpstr>Extra-contextuality of modalities</vt:lpstr>
      <vt:lpstr>Step 1: Rewrite Π </vt:lpstr>
      <vt:lpstr>Step 1: Rewrite Π </vt:lpstr>
      <vt:lpstr>Step 1: Rewrite Π </vt:lpstr>
      <vt:lpstr>Step 2: Call ontology for help</vt:lpstr>
      <vt:lpstr>Step 3: Chase the contradiction</vt:lpstr>
      <vt:lpstr>Step 4: Unitary matrices </vt:lpstr>
      <vt:lpstr>And finally: Usual quantum formalism </vt:lpstr>
      <vt:lpstr>Outline</vt:lpstr>
      <vt:lpstr>Back to ordinary quantum ontology</vt:lpstr>
      <vt:lpstr>Back to ordinary quantum ontology</vt:lpstr>
      <vt:lpstr>Back to ordinary quantum ontology</vt:lpstr>
      <vt:lpstr>Back to ordinary quantum ontology</vt:lpstr>
      <vt:lpstr>C-S-M: Inversion of norms</vt:lpstr>
      <vt:lpstr>Présentation PowerPoint</vt:lpstr>
      <vt:lpstr>Phenomena first, « ψ » second</vt:lpstr>
      <vt:lpstr>Non-unitarity first, unitarity second</vt:lpstr>
      <vt:lpstr>Quantization first, interferences second</vt:lpstr>
      <vt:lpstr>Classical first, quantum second</vt:lpstr>
      <vt:lpstr>Randomness first, determinism second</vt:lpstr>
      <vt:lpstr>Some outlooks</vt:lpstr>
    </vt:vector>
  </TitlesOfParts>
  <Company> CNRS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auffeves</dc:creator>
  <cp:lastModifiedBy>Alexia Auffeves</cp:lastModifiedBy>
  <cp:revision>2314</cp:revision>
  <dcterms:created xsi:type="dcterms:W3CDTF">2010-11-03T12:46:01Z</dcterms:created>
  <dcterms:modified xsi:type="dcterms:W3CDTF">2017-06-13T12:03:42Z</dcterms:modified>
</cp:coreProperties>
</file>